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8"/>
  </p:notesMasterIdLst>
  <p:handoutMasterIdLst>
    <p:handoutMasterId r:id="rId69"/>
  </p:handoutMasterIdLst>
  <p:sldIdLst>
    <p:sldId id="256" r:id="rId2"/>
    <p:sldId id="1124" r:id="rId3"/>
    <p:sldId id="1031" r:id="rId4"/>
    <p:sldId id="1009" r:id="rId5"/>
    <p:sldId id="1020" r:id="rId6"/>
    <p:sldId id="981" r:id="rId7"/>
    <p:sldId id="984" r:id="rId8"/>
    <p:sldId id="1037" r:id="rId9"/>
    <p:sldId id="1043" r:id="rId10"/>
    <p:sldId id="1125" r:id="rId11"/>
    <p:sldId id="1040" r:id="rId12"/>
    <p:sldId id="1100" r:id="rId13"/>
    <p:sldId id="1041" r:id="rId14"/>
    <p:sldId id="1033" r:id="rId15"/>
    <p:sldId id="1044" r:id="rId16"/>
    <p:sldId id="1047" r:id="rId17"/>
    <p:sldId id="1128" r:id="rId18"/>
    <p:sldId id="1048" r:id="rId19"/>
    <p:sldId id="1049" r:id="rId20"/>
    <p:sldId id="1123" r:id="rId21"/>
    <p:sldId id="1050" r:id="rId22"/>
    <p:sldId id="1051" r:id="rId23"/>
    <p:sldId id="1052" r:id="rId24"/>
    <p:sldId id="1053" r:id="rId25"/>
    <p:sldId id="1054" r:id="rId26"/>
    <p:sldId id="1055" r:id="rId27"/>
    <p:sldId id="1056" r:id="rId28"/>
    <p:sldId id="1126" r:id="rId29"/>
    <p:sldId id="1057" r:id="rId30"/>
    <p:sldId id="1058" r:id="rId31"/>
    <p:sldId id="1059" r:id="rId32"/>
    <p:sldId id="1060" r:id="rId33"/>
    <p:sldId id="1061" r:id="rId34"/>
    <p:sldId id="1062" r:id="rId35"/>
    <p:sldId id="1063" r:id="rId36"/>
    <p:sldId id="1065" r:id="rId37"/>
    <p:sldId id="1066" r:id="rId38"/>
    <p:sldId id="1102" r:id="rId39"/>
    <p:sldId id="1101" r:id="rId40"/>
    <p:sldId id="1067" r:id="rId41"/>
    <p:sldId id="1068" r:id="rId42"/>
    <p:sldId id="1069" r:id="rId43"/>
    <p:sldId id="1070" r:id="rId44"/>
    <p:sldId id="1071" r:id="rId45"/>
    <p:sldId id="1072" r:id="rId46"/>
    <p:sldId id="1104" r:id="rId47"/>
    <p:sldId id="1106" r:id="rId48"/>
    <p:sldId id="1077" r:id="rId49"/>
    <p:sldId id="1073" r:id="rId50"/>
    <p:sldId id="1074" r:id="rId51"/>
    <p:sldId id="1107" r:id="rId52"/>
    <p:sldId id="1109" r:id="rId53"/>
    <p:sldId id="1099" r:id="rId54"/>
    <p:sldId id="1110" r:id="rId55"/>
    <p:sldId id="1111" r:id="rId56"/>
    <p:sldId id="1112" r:id="rId57"/>
    <p:sldId id="1113" r:id="rId58"/>
    <p:sldId id="1114" r:id="rId59"/>
    <p:sldId id="1115" r:id="rId60"/>
    <p:sldId id="1122" r:id="rId61"/>
    <p:sldId id="1117" r:id="rId62"/>
    <p:sldId id="1118" r:id="rId63"/>
    <p:sldId id="1119" r:id="rId64"/>
    <p:sldId id="1120" r:id="rId65"/>
    <p:sldId id="1098" r:id="rId66"/>
    <p:sldId id="1127" r:id="rId67"/>
  </p:sldIdLst>
  <p:sldSz cx="12192000" cy="6858000"/>
  <p:notesSz cx="9601200" cy="7315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b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BCFFBC"/>
    <a:srgbClr val="2A40E2"/>
    <a:srgbClr val="F430AB"/>
    <a:srgbClr val="A18623"/>
    <a:srgbClr val="9E7800"/>
    <a:srgbClr val="C49500"/>
    <a:srgbClr val="E6E703"/>
    <a:srgbClr val="72AAAE"/>
    <a:srgbClr val="233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6"/>
    <p:restoredTop sz="95005" autoAdjust="0"/>
  </p:normalViewPr>
  <p:slideViewPr>
    <p:cSldViewPr>
      <p:cViewPr varScale="1">
        <p:scale>
          <a:sx n="109" d="100"/>
          <a:sy n="109" d="100"/>
        </p:scale>
        <p:origin x="108" y="63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387622" y="6956427"/>
            <a:ext cx="827553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>
                <a:latin typeface="Gill Sans Light" charset="0"/>
                <a:cs typeface="Gill Sans Light" charset="0"/>
              </a:rPr>
              <a:t>Page </a:t>
            </a:r>
            <a:fld id="{073744B8-EF17-EB47-B355-93F8159194C2}" type="slidenum">
              <a:rPr lang="en-US" sz="1300" b="0">
                <a:latin typeface="Gill Sans Light" charset="0"/>
                <a:cs typeface="Gill Sans Light" charset="0"/>
              </a:rPr>
              <a:pPr algn="ctr" defTabSz="917113">
                <a:lnSpc>
                  <a:spcPct val="90000"/>
                </a:lnSpc>
              </a:pPr>
              <a:t>‹#›</a:t>
            </a:fld>
            <a:endParaRPr lang="en-US" sz="1300" b="0">
              <a:latin typeface="Gill Sans Light" charset="0"/>
              <a:cs typeface="Gill Sa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444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373194" y="6956427"/>
            <a:ext cx="856407" cy="274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268" tIns="46975" rIns="92268" bIns="46975">
            <a:spAutoFit/>
          </a:bodyPr>
          <a:lstStyle/>
          <a:p>
            <a:pPr algn="ctr" defTabSz="917113">
              <a:lnSpc>
                <a:spcPct val="90000"/>
              </a:lnSpc>
            </a:pPr>
            <a:r>
              <a:rPr lang="en-US" sz="1300" b="0"/>
              <a:t>Page </a:t>
            </a:r>
            <a:fld id="{6D259941-7246-4245-A40C-55C6F952DF9E}" type="slidenum">
              <a:rPr lang="en-US" sz="1300" b="0"/>
              <a:pPr algn="ctr" defTabSz="917113">
                <a:lnSpc>
                  <a:spcPct val="90000"/>
                </a:lnSpc>
              </a:pPr>
              <a:t>‹#›</a:t>
            </a:fld>
            <a:endParaRPr lang="en-US" sz="1300" b="0"/>
          </a:p>
        </p:txBody>
      </p:sp>
      <p:sp>
        <p:nvSpPr>
          <p:cNvPr id="6553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62200" y="547688"/>
            <a:ext cx="4876800" cy="27447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81115" y="3475043"/>
            <a:ext cx="703897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622" tIns="46975" rIns="95622" bIns="469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51077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ＭＳ Ｐゴシック" charset="0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62200" y="547688"/>
            <a:ext cx="4876800" cy="2744787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Comic Sans MS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36862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78595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00539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6551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Comic Sans MS" panose="030F0702030302020204" pitchFamily="66" charset="0"/>
              </a:rPr>
              <a:t>Intel seems to be discarding SMT in Silvermont because of power problems</a:t>
            </a:r>
          </a:p>
        </p:txBody>
      </p:sp>
    </p:spTree>
    <p:extLst>
      <p:ext uri="{BB962C8B-B14F-4D97-AF65-F5344CB8AC3E}">
        <p14:creationId xmlns:p14="http://schemas.microsoft.com/office/powerpoint/2010/main" val="268173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733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Patterson’s a nice guy, so he gives up the body after using it for awhile and let’s John </a:t>
            </a:r>
            <a:r>
              <a:rPr lang="en-US" altLang="ko-KR" dirty="0" err="1" smtClean="0">
                <a:ea typeface="Gulim" panose="020B0600000101010101" pitchFamily="34" charset="-127"/>
              </a:rPr>
              <a:t>Kubitowicz</a:t>
            </a:r>
            <a:r>
              <a:rPr lang="en-US" altLang="ko-KR" dirty="0" smtClean="0">
                <a:ea typeface="Gulim" panose="020B0600000101010101" pitchFamily="34" charset="-127"/>
              </a:rPr>
              <a:t> have it.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But </a:t>
            </a:r>
            <a:r>
              <a:rPr lang="en-US" altLang="ko-KR" dirty="0" err="1" smtClean="0">
                <a:ea typeface="Gulim" panose="020B0600000101010101" pitchFamily="34" charset="-127"/>
              </a:rPr>
              <a:t>Kubi’s</a:t>
            </a:r>
            <a:r>
              <a:rPr lang="en-US" altLang="ko-KR" dirty="0" smtClean="0">
                <a:ea typeface="Gulim" panose="020B0600000101010101" pitchFamily="34" charset="-127"/>
              </a:rPr>
              <a:t> not so nice, so he won’t give up control…</a:t>
            </a: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you want to wake up for a final, you set your clock, or ask your roommate to pour water over your head – OS does the same</a:t>
            </a:r>
          </a:p>
        </p:txBody>
      </p:sp>
    </p:spTree>
    <p:extLst>
      <p:ext uri="{BB962C8B-B14F-4D97-AF65-F5344CB8AC3E}">
        <p14:creationId xmlns:p14="http://schemas.microsoft.com/office/powerpoint/2010/main" val="41118071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392629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64525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6202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>
              <a:ea typeface="Gulim" charset="0"/>
              <a:cs typeface="Guli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7792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231090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733958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1060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882418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37141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731871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67338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6737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smtClean="0"/>
              <a:t>X could be (13, 5, 3)</a:t>
            </a:r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20858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00228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675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7181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0765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36556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45679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3807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150092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5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174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lIns="91407" tIns="45705" rIns="91407" bIns="45705"/>
          <a:lstStyle/>
          <a:p>
            <a:fld id="{BB7440CD-BA39-A148-AE3A-F33EF3E7FD3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4244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67855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ko-KR" altLang="en-US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893887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40973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1902636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548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965079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681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3968894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716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Sometimes need parallelism for a single job, and processes are very expensive – to start, switch between, and to communicate between</a:t>
            </a:r>
          </a:p>
        </p:txBody>
      </p:sp>
    </p:spTree>
    <p:extLst>
      <p:ext uri="{BB962C8B-B14F-4D97-AF65-F5344CB8AC3E}">
        <p14:creationId xmlns:p14="http://schemas.microsoft.com/office/powerpoint/2010/main" val="3952349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>
                <a:ea typeface="Gulim" panose="020B0600000101010101" pitchFamily="34" charset="-127"/>
              </a:rPr>
              <a:t>Emergency crash of operating system called “</a:t>
            </a:r>
            <a:r>
              <a:rPr lang="en-US" altLang="ko-KR">
                <a:latin typeface="Courier New" panose="02070309020205020404" pitchFamily="49" charset="0"/>
                <a:ea typeface="Gulim" panose="020B0600000101010101" pitchFamily="34" charset="-127"/>
              </a:rPr>
              <a:t>panic()</a:t>
            </a:r>
            <a:r>
              <a:rPr lang="en-US" altLang="ko-KR">
                <a:ea typeface="Gulim" panose="020B0600000101010101" pitchFamily="34" charset="-127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3135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83039" y="8763001"/>
            <a:ext cx="3038475" cy="409575"/>
          </a:xfrm>
          <a:prstGeom prst="rect">
            <a:avLst/>
          </a:prstGeom>
        </p:spPr>
        <p:txBody>
          <a:bodyPr lIns="91427" tIns="45714" rIns="91427" bIns="45714"/>
          <a:lstStyle/>
          <a:p>
            <a:pPr>
              <a:defRPr/>
            </a:pPr>
            <a:fld id="{7DAEA246-AA45-9741-BAF0-58C69264CAE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551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OS’s have almost human characteristics – unpredictable, hard to understand, …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Different things share the same CPU – one thread, then another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Similar to schizophrenia, like the movie Sybil, one body shared by several people, say we start with Dave Patterson</a:t>
            </a:r>
          </a:p>
          <a:p>
            <a:r>
              <a:rPr lang="en-US" altLang="ko-KR" smtClean="0">
                <a:ea typeface="Gulim" panose="020B0600000101010101" pitchFamily="34" charset="-127"/>
              </a:rPr>
              <a:t>Threads are like the personalities of the CPU. First one thread/personality uses the CPU, then another,…</a:t>
            </a:r>
          </a:p>
        </p:txBody>
      </p:sp>
    </p:spTree>
    <p:extLst>
      <p:ext uri="{BB962C8B-B14F-4D97-AF65-F5344CB8AC3E}">
        <p14:creationId xmlns:p14="http://schemas.microsoft.com/office/powerpoint/2010/main" val="479720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Yield is for really nice people – Ever see two people at the supermarket checkout line? You first, no you first, …</a:t>
            </a:r>
          </a:p>
        </p:txBody>
      </p:sp>
    </p:spTree>
    <p:extLst>
      <p:ext uri="{BB962C8B-B14F-4D97-AF65-F5344CB8AC3E}">
        <p14:creationId xmlns:p14="http://schemas.microsoft.com/office/powerpoint/2010/main" val="2460308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0069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21120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37600" y="152400"/>
            <a:ext cx="26416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152400"/>
            <a:ext cx="77216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19027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0800" y="152400"/>
            <a:ext cx="955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69283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Gill Sans" charset="0"/>
                <a:ea typeface="Gill Sans" charset="0"/>
                <a:cs typeface="Gill Sans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latin typeface="Gill Sans Light" charset="0"/>
                <a:ea typeface="Gill Sans Light" charset="0"/>
                <a:cs typeface="Gill Sans Light" charset="0"/>
              </a:defRPr>
            </a:lvl1pPr>
            <a:lvl2pPr>
              <a:defRPr b="0" i="0">
                <a:latin typeface="Gill Sans Light" charset="0"/>
                <a:ea typeface="Gill Sans Light" charset="0"/>
                <a:cs typeface="Gill Sans Light" charset="0"/>
              </a:defRPr>
            </a:lvl2pPr>
            <a:lvl3pPr>
              <a:defRPr b="0" i="0">
                <a:latin typeface="Gill Sans Light" charset="0"/>
                <a:ea typeface="Gill Sans Light" charset="0"/>
                <a:cs typeface="Gill Sans Light" charset="0"/>
              </a:defRPr>
            </a:lvl3pPr>
            <a:lvl4pPr>
              <a:defRPr b="0" i="0">
                <a:latin typeface="Gill Sans Light" charset="0"/>
                <a:ea typeface="Gill Sans Light" charset="0"/>
                <a:cs typeface="Gill Sans Light" charset="0"/>
              </a:defRPr>
            </a:lvl4pPr>
            <a:lvl5pPr>
              <a:defRPr b="0" i="0">
                <a:latin typeface="Gill Sans Light" charset="0"/>
                <a:ea typeface="Gill Sans Light" charset="0"/>
                <a:cs typeface="Gill Sans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218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5881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181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36857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3048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387832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6462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6313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511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152400"/>
            <a:ext cx="9550400" cy="533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914400"/>
            <a:ext cx="105664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Body Text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 userDrawn="1"/>
        </p:nvSpPr>
        <p:spPr bwMode="auto">
          <a:xfrm>
            <a:off x="10811354" y="6551613"/>
            <a:ext cx="888045" cy="305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400" b="0" dirty="0" err="1">
                <a:solidFill>
                  <a:srgbClr val="2A40E2"/>
                </a:solidFill>
                <a:latin typeface="Gill Sans" charset="0"/>
                <a:cs typeface="Gill Sans" charset="0"/>
              </a:rPr>
              <a:t>Lec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6.</a:t>
            </a:r>
            <a:fld id="{8B82DB86-37F9-954E-8F10-00623E1FD261}" type="slidenum">
              <a:rPr lang="en-US" sz="1400" b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pPr algn="ctr"/>
              <a:t>‹#›</a:t>
            </a:fld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" y="6550025"/>
            <a:ext cx="780961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rPr>
              <a:t>9/16/20</a:t>
            </a:r>
            <a:endParaRPr lang="en-US" sz="1400" b="0" dirty="0">
              <a:solidFill>
                <a:srgbClr val="2A40E2"/>
              </a:solidFill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030" name="Line 6"/>
          <p:cNvSpPr>
            <a:spLocks noChangeShapeType="1"/>
          </p:cNvSpPr>
          <p:nvPr userDrawn="1"/>
        </p:nvSpPr>
        <p:spPr bwMode="auto">
          <a:xfrm>
            <a:off x="1320800" y="685800"/>
            <a:ext cx="95504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Arial" charset="0"/>
              <a:cs typeface="Arial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4004418" y="6550025"/>
            <a:ext cx="3137375" cy="307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571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9" tIns="45714" rIns="91429" bIns="45714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ＭＳ Ｐゴシック" charset="0"/>
                <a:cs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Kubiatowicz </a:t>
            </a:r>
            <a:r>
              <a:rPr lang="en-US" sz="1400" b="0" dirty="0">
                <a:solidFill>
                  <a:srgbClr val="2A40E2"/>
                </a:solidFill>
                <a:latin typeface="Gill Sans" charset="0"/>
                <a:cs typeface="Gill Sans" charset="0"/>
              </a:rPr>
              <a:t>CS162 © UCB </a:t>
            </a:r>
            <a:r>
              <a:rPr lang="en-US" sz="1400" b="0" dirty="0" smtClean="0">
                <a:solidFill>
                  <a:srgbClr val="2A40E2"/>
                </a:solidFill>
                <a:latin typeface="Gill Sans" charset="0"/>
                <a:cs typeface="Gill Sans" charset="0"/>
              </a:rPr>
              <a:t>Fall 2020</a:t>
            </a:r>
            <a:endParaRPr lang="en-US" sz="1400" b="0" dirty="0">
              <a:solidFill>
                <a:srgbClr val="2A40E2"/>
              </a:solidFill>
              <a:latin typeface="Gill Sans" charset="0"/>
              <a:cs typeface="Gill San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2A40E2"/>
          </a:solidFill>
          <a:latin typeface="Gill Sans" charset="0"/>
          <a:ea typeface="ＭＳ Ｐゴシック" charset="0"/>
          <a:cs typeface="Gill Sans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2A40E2"/>
          </a:solidFill>
          <a:latin typeface="Comic Sans MS" pitchFamily="66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>
          <a:solidFill>
            <a:schemeClr val="tx1"/>
          </a:solidFill>
          <a:latin typeface="Gill Sans" charset="0"/>
          <a:ea typeface="ＭＳ Ｐゴシック" charset="0"/>
          <a:cs typeface="Gill Sans" charset="0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pubs.opengroup.org/onlinepubs/7908799/xsh/pthread_exit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washington.edu/research/smt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betterembsw.blogspot.com/2014/09/a-case-study-of-toyota-unintended.html" TargetMode="External"/><Relationship Id="rId2" Type="http://schemas.openxmlformats.org/officeDocument/2006/relationships/hyperlink" Target="https://www.cs.unc.edu/~anderson/teach/comp790/papers/mars_pathfinder_long_versio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1295400"/>
            <a:ext cx="10439400" cy="2057400"/>
          </a:xfrm>
        </p:spPr>
        <p:txBody>
          <a:bodyPr/>
          <a:lstStyle/>
          <a:p>
            <a:pPr>
              <a:defRPr/>
            </a:pPr>
            <a:r>
              <a:rPr lang="en-US" sz="3000" dirty="0"/>
              <a:t>CS162</a:t>
            </a:r>
            <a:br>
              <a:rPr lang="en-US" sz="3000" dirty="0"/>
            </a:br>
            <a:r>
              <a:rPr lang="en-US" sz="3000" dirty="0"/>
              <a:t>Operating Systems and</a:t>
            </a:r>
            <a:br>
              <a:rPr lang="en-US" sz="3000" dirty="0"/>
            </a:br>
            <a:r>
              <a:rPr lang="en-US" sz="3000" dirty="0"/>
              <a:t>Systems Programming</a:t>
            </a:r>
            <a:br>
              <a:rPr lang="en-US" sz="3000" dirty="0"/>
            </a:br>
            <a:r>
              <a:rPr lang="en-US" sz="3000" dirty="0"/>
              <a:t>Lecture </a:t>
            </a:r>
            <a:r>
              <a:rPr lang="en-US" sz="3000" dirty="0" smtClean="0"/>
              <a:t>6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200" dirty="0" smtClean="0"/>
              <a:t>Synchronization 1: Concurrency </a:t>
            </a:r>
            <a:br>
              <a:rPr lang="en-US" sz="3200" dirty="0" smtClean="0"/>
            </a:br>
            <a:r>
              <a:rPr lang="en-US" sz="3200" dirty="0" smtClean="0"/>
              <a:t>and Mutual Exclusion</a:t>
            </a:r>
            <a:endParaRPr lang="en-US" sz="30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91000"/>
            <a:ext cx="8001000" cy="1447800"/>
          </a:xfrm>
        </p:spPr>
        <p:txBody>
          <a:bodyPr/>
          <a:lstStyle/>
          <a:p>
            <a:pPr marL="285750" indent="-285750">
              <a:defRPr/>
            </a:pPr>
            <a:r>
              <a:rPr lang="en-US" altLang="en-US" dirty="0" smtClean="0">
                <a:ea typeface="Gill Sans" charset="0"/>
              </a:rPr>
              <a:t>September 16</a:t>
            </a:r>
            <a:r>
              <a:rPr lang="en-US" altLang="en-US" baseline="30000" dirty="0" smtClean="0">
                <a:ea typeface="Gill Sans" charset="0"/>
              </a:rPr>
              <a:t>th</a:t>
            </a:r>
            <a:r>
              <a:rPr lang="en-US" altLang="en-US" dirty="0" smtClean="0">
                <a:ea typeface="Gill Sans" charset="0"/>
              </a:rPr>
              <a:t>, 2020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Prof. </a:t>
            </a:r>
            <a:r>
              <a:rPr lang="en-US" altLang="en-US" dirty="0" smtClean="0">
                <a:ea typeface="Gill Sans" charset="0"/>
              </a:rPr>
              <a:t>John </a:t>
            </a:r>
            <a:r>
              <a:rPr lang="en-US" altLang="en-US" dirty="0" err="1" smtClean="0">
                <a:ea typeface="Gill Sans" charset="0"/>
              </a:rPr>
              <a:t>Kubiatowicz</a:t>
            </a:r>
            <a:endParaRPr lang="en-US" altLang="en-US" dirty="0">
              <a:ea typeface="Gill Sans" charset="0"/>
            </a:endParaRPr>
          </a:p>
          <a:p>
            <a:pPr marL="285750" indent="-285750">
              <a:defRPr/>
            </a:pPr>
            <a:r>
              <a:rPr lang="en-US" altLang="en-US" dirty="0">
                <a:ea typeface="Gill Sans" charset="0"/>
              </a:rPr>
              <a:t>http://cs162.eecs.Berkeley.edu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charset="0"/>
              </a:rPr>
              <a:t>Lifecycle of a Process or Thread</a:t>
            </a:r>
            <a:endParaRPr lang="en-US" altLang="ko-KR" dirty="0">
              <a:ea typeface="Gulim" charset="0"/>
            </a:endParaRPr>
          </a:p>
        </p:txBody>
      </p:sp>
      <p:sp>
        <p:nvSpPr>
          <p:cNvPr id="358432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1905000" y="3810000"/>
            <a:ext cx="8305800" cy="28194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charset="0"/>
              </a:rPr>
              <a:t>As a process executes, it changes state: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new</a:t>
            </a:r>
            <a:r>
              <a:rPr lang="en-US" altLang="ko-KR" dirty="0" smtClean="0">
                <a:ea typeface="Gulim" charset="0"/>
              </a:rPr>
              <a:t>:  The process/thread is being created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ready</a:t>
            </a:r>
            <a:r>
              <a:rPr lang="en-US" altLang="ko-KR" dirty="0" smtClean="0">
                <a:ea typeface="Gulim" charset="0"/>
              </a:rPr>
              <a:t>:  The process is waiting to run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running</a:t>
            </a:r>
            <a:r>
              <a:rPr lang="en-US" altLang="ko-KR" dirty="0" smtClean="0">
                <a:ea typeface="Gulim" charset="0"/>
              </a:rPr>
              <a:t>:  Instructions are being executed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waiting</a:t>
            </a:r>
            <a:r>
              <a:rPr lang="en-US" altLang="ko-KR" dirty="0" smtClean="0">
                <a:ea typeface="Gulim" charset="0"/>
              </a:rPr>
              <a:t>:  Process waiting for some event to occur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Gulim" charset="0"/>
              </a:rPr>
              <a:t>terminated</a:t>
            </a:r>
            <a:r>
              <a:rPr lang="en-US" altLang="ko-KR" dirty="0" smtClean="0">
                <a:ea typeface="Gulim" charset="0"/>
              </a:rPr>
              <a:t>:  The process has finished execution</a:t>
            </a:r>
            <a:endParaRPr lang="en-US" altLang="ko-KR" dirty="0">
              <a:ea typeface="Gulim" charset="0"/>
            </a:endParaRPr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" t="24142" r="690" b="24419"/>
          <a:stretch>
            <a:fillRect/>
          </a:stretch>
        </p:blipFill>
        <p:spPr bwMode="auto">
          <a:xfrm>
            <a:off x="2819400" y="1023938"/>
            <a:ext cx="6553200" cy="2557462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05" name="Freeform 5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7" name="Freeform 7"/>
          <p:cNvSpPr>
            <a:spLocks/>
          </p:cNvSpPr>
          <p:nvPr/>
        </p:nvSpPr>
        <p:spPr bwMode="auto">
          <a:xfrm>
            <a:off x="5022850" y="1476376"/>
            <a:ext cx="2025650" cy="455613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8" name="Freeform 8"/>
          <p:cNvSpPr>
            <a:spLocks/>
          </p:cNvSpPr>
          <p:nvPr/>
        </p:nvSpPr>
        <p:spPr bwMode="auto">
          <a:xfrm>
            <a:off x="4876800" y="2454275"/>
            <a:ext cx="507636" cy="781647"/>
          </a:xfrm>
          <a:custGeom>
            <a:avLst/>
            <a:gdLst>
              <a:gd name="T0" fmla="*/ 2147483647 w 300"/>
              <a:gd name="T1" fmla="*/ 2147483647 h 465"/>
              <a:gd name="T2" fmla="*/ 2147483647 w 300"/>
              <a:gd name="T3" fmla="*/ 2147483647 h 465"/>
              <a:gd name="T4" fmla="*/ 2147483647 w 300"/>
              <a:gd name="T5" fmla="*/ 2147483647 h 465"/>
              <a:gd name="T6" fmla="*/ 2147483647 w 300"/>
              <a:gd name="T7" fmla="*/ 2147483647 h 465"/>
              <a:gd name="T8" fmla="*/ 2147483647 w 300"/>
              <a:gd name="T9" fmla="*/ 2147483647 h 465"/>
              <a:gd name="T10" fmla="*/ 2147483647 w 300"/>
              <a:gd name="T11" fmla="*/ 2147483647 h 465"/>
              <a:gd name="T12" fmla="*/ 0 w 300"/>
              <a:gd name="T13" fmla="*/ 0 h 46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00"/>
              <a:gd name="T22" fmla="*/ 0 h 465"/>
              <a:gd name="T23" fmla="*/ 300 w 300"/>
              <a:gd name="T24" fmla="*/ 465 h 46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00" h="465">
                <a:moveTo>
                  <a:pt x="300" y="465"/>
                </a:moveTo>
                <a:cubicBezTo>
                  <a:pt x="269" y="426"/>
                  <a:pt x="247" y="389"/>
                  <a:pt x="205" y="363"/>
                </a:cubicBezTo>
                <a:cubicBezTo>
                  <a:pt x="182" y="326"/>
                  <a:pt x="154" y="308"/>
                  <a:pt x="119" y="284"/>
                </a:cubicBezTo>
                <a:cubicBezTo>
                  <a:pt x="91" y="201"/>
                  <a:pt x="135" y="324"/>
                  <a:pt x="95" y="236"/>
                </a:cubicBezTo>
                <a:cubicBezTo>
                  <a:pt x="74" y="189"/>
                  <a:pt x="63" y="140"/>
                  <a:pt x="40" y="94"/>
                </a:cubicBezTo>
                <a:cubicBezTo>
                  <a:pt x="32" y="78"/>
                  <a:pt x="23" y="63"/>
                  <a:pt x="16" y="47"/>
                </a:cubicBezTo>
                <a:cubicBezTo>
                  <a:pt x="9" y="32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09" name="Freeform 9"/>
          <p:cNvSpPr>
            <a:spLocks/>
          </p:cNvSpPr>
          <p:nvPr/>
        </p:nvSpPr>
        <p:spPr bwMode="auto">
          <a:xfrm rot="176822">
            <a:off x="6651625" y="2449687"/>
            <a:ext cx="458788" cy="766763"/>
          </a:xfrm>
          <a:custGeom>
            <a:avLst/>
            <a:gdLst>
              <a:gd name="T0" fmla="*/ 2147483647 w 289"/>
              <a:gd name="T1" fmla="*/ 0 h 483"/>
              <a:gd name="T2" fmla="*/ 2147483647 w 289"/>
              <a:gd name="T3" fmla="*/ 2147483647 h 483"/>
              <a:gd name="T4" fmla="*/ 2147483647 w 289"/>
              <a:gd name="T5" fmla="*/ 2147483647 h 483"/>
              <a:gd name="T6" fmla="*/ 2147483647 w 289"/>
              <a:gd name="T7" fmla="*/ 2147483647 h 483"/>
              <a:gd name="T8" fmla="*/ 2147483647 w 289"/>
              <a:gd name="T9" fmla="*/ 2147483647 h 483"/>
              <a:gd name="T10" fmla="*/ 2147483647 w 289"/>
              <a:gd name="T11" fmla="*/ 2147483647 h 483"/>
              <a:gd name="T12" fmla="*/ 2147483647 w 289"/>
              <a:gd name="T13" fmla="*/ 2147483647 h 483"/>
              <a:gd name="T14" fmla="*/ 2147483647 w 289"/>
              <a:gd name="T15" fmla="*/ 2147483647 h 483"/>
              <a:gd name="T16" fmla="*/ 2147483647 w 289"/>
              <a:gd name="T17" fmla="*/ 2147483647 h 48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89"/>
              <a:gd name="T28" fmla="*/ 0 h 483"/>
              <a:gd name="T29" fmla="*/ 289 w 289"/>
              <a:gd name="T30" fmla="*/ 483 h 48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89" h="483">
                <a:moveTo>
                  <a:pt x="289" y="0"/>
                </a:moveTo>
                <a:cubicBezTo>
                  <a:pt x="275" y="69"/>
                  <a:pt x="257" y="138"/>
                  <a:pt x="234" y="205"/>
                </a:cubicBezTo>
                <a:cubicBezTo>
                  <a:pt x="219" y="249"/>
                  <a:pt x="202" y="292"/>
                  <a:pt x="155" y="308"/>
                </a:cubicBezTo>
                <a:cubicBezTo>
                  <a:pt x="150" y="316"/>
                  <a:pt x="146" y="325"/>
                  <a:pt x="139" y="332"/>
                </a:cubicBezTo>
                <a:cubicBezTo>
                  <a:pt x="133" y="338"/>
                  <a:pt x="122" y="340"/>
                  <a:pt x="116" y="347"/>
                </a:cubicBezTo>
                <a:cubicBezTo>
                  <a:pt x="71" y="404"/>
                  <a:pt x="152" y="337"/>
                  <a:pt x="92" y="395"/>
                </a:cubicBezTo>
                <a:cubicBezTo>
                  <a:pt x="31" y="454"/>
                  <a:pt x="107" y="358"/>
                  <a:pt x="45" y="434"/>
                </a:cubicBezTo>
                <a:cubicBezTo>
                  <a:pt x="35" y="446"/>
                  <a:pt x="22" y="475"/>
                  <a:pt x="5" y="481"/>
                </a:cubicBezTo>
                <a:cubicBezTo>
                  <a:pt x="0" y="483"/>
                  <a:pt x="5" y="471"/>
                  <a:pt x="5" y="466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0" name="Freeform 10"/>
          <p:cNvSpPr>
            <a:spLocks/>
          </p:cNvSpPr>
          <p:nvPr/>
        </p:nvSpPr>
        <p:spPr bwMode="auto">
          <a:xfrm rot="189247">
            <a:off x="4103689" y="1317405"/>
            <a:ext cx="814386" cy="528638"/>
          </a:xfrm>
          <a:custGeom>
            <a:avLst/>
            <a:gdLst>
              <a:gd name="T0" fmla="*/ 0 w 474"/>
              <a:gd name="T1" fmla="*/ 0 h 324"/>
              <a:gd name="T2" fmla="*/ 2147483647 w 474"/>
              <a:gd name="T3" fmla="*/ 2147483647 h 324"/>
              <a:gd name="T4" fmla="*/ 2147483647 w 474"/>
              <a:gd name="T5" fmla="*/ 2147483647 h 324"/>
              <a:gd name="T6" fmla="*/ 2147483647 w 474"/>
              <a:gd name="T7" fmla="*/ 2147483647 h 324"/>
              <a:gd name="T8" fmla="*/ 2147483647 w 474"/>
              <a:gd name="T9" fmla="*/ 2147483647 h 3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4"/>
              <a:gd name="T16" fmla="*/ 0 h 324"/>
              <a:gd name="T17" fmla="*/ 474 w 474"/>
              <a:gd name="T18" fmla="*/ 324 h 3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4" h="324">
                <a:moveTo>
                  <a:pt x="0" y="0"/>
                </a:moveTo>
                <a:cubicBezTo>
                  <a:pt x="50" y="25"/>
                  <a:pt x="109" y="30"/>
                  <a:pt x="158" y="55"/>
                </a:cubicBezTo>
                <a:cubicBezTo>
                  <a:pt x="210" y="82"/>
                  <a:pt x="268" y="115"/>
                  <a:pt x="324" y="134"/>
                </a:cubicBezTo>
                <a:cubicBezTo>
                  <a:pt x="368" y="178"/>
                  <a:pt x="414" y="216"/>
                  <a:pt x="450" y="268"/>
                </a:cubicBezTo>
                <a:cubicBezTo>
                  <a:pt x="456" y="286"/>
                  <a:pt x="474" y="307"/>
                  <a:pt x="474" y="324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1" name="Freeform 11"/>
          <p:cNvSpPr>
            <a:spLocks/>
          </p:cNvSpPr>
          <p:nvPr/>
        </p:nvSpPr>
        <p:spPr bwMode="auto">
          <a:xfrm>
            <a:off x="7123113" y="1323180"/>
            <a:ext cx="933034" cy="519114"/>
          </a:xfrm>
          <a:custGeom>
            <a:avLst/>
            <a:gdLst>
              <a:gd name="T0" fmla="*/ 0 w 560"/>
              <a:gd name="T1" fmla="*/ 2147483647 h 315"/>
              <a:gd name="T2" fmla="*/ 2147483647 w 560"/>
              <a:gd name="T3" fmla="*/ 2147483647 h 315"/>
              <a:gd name="T4" fmla="*/ 2147483647 w 560"/>
              <a:gd name="T5" fmla="*/ 2147483647 h 315"/>
              <a:gd name="T6" fmla="*/ 2147483647 w 560"/>
              <a:gd name="T7" fmla="*/ 2147483647 h 315"/>
              <a:gd name="T8" fmla="*/ 2147483647 w 560"/>
              <a:gd name="T9" fmla="*/ 2147483647 h 315"/>
              <a:gd name="T10" fmla="*/ 2147483647 w 560"/>
              <a:gd name="T11" fmla="*/ 0 h 31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60"/>
              <a:gd name="T19" fmla="*/ 0 h 315"/>
              <a:gd name="T20" fmla="*/ 560 w 560"/>
              <a:gd name="T21" fmla="*/ 315 h 31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60" h="315">
                <a:moveTo>
                  <a:pt x="0" y="315"/>
                </a:moveTo>
                <a:cubicBezTo>
                  <a:pt x="38" y="269"/>
                  <a:pt x="77" y="223"/>
                  <a:pt x="126" y="189"/>
                </a:cubicBezTo>
                <a:cubicBezTo>
                  <a:pt x="202" y="74"/>
                  <a:pt x="340" y="40"/>
                  <a:pt x="466" y="8"/>
                </a:cubicBezTo>
                <a:cubicBezTo>
                  <a:pt x="484" y="11"/>
                  <a:pt x="503" y="13"/>
                  <a:pt x="521" y="16"/>
                </a:cubicBezTo>
                <a:cubicBezTo>
                  <a:pt x="529" y="18"/>
                  <a:pt x="537" y="26"/>
                  <a:pt x="544" y="23"/>
                </a:cubicBezTo>
                <a:cubicBezTo>
                  <a:pt x="553" y="19"/>
                  <a:pt x="560" y="0"/>
                  <a:pt x="560" y="0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2" name="Oval 12"/>
          <p:cNvSpPr>
            <a:spLocks noChangeArrowheads="1"/>
          </p:cNvSpPr>
          <p:nvPr/>
        </p:nvSpPr>
        <p:spPr bwMode="auto">
          <a:xfrm>
            <a:off x="2819400" y="10239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3" name="Oval 13"/>
          <p:cNvSpPr>
            <a:spLocks noChangeArrowheads="1"/>
          </p:cNvSpPr>
          <p:nvPr/>
        </p:nvSpPr>
        <p:spPr bwMode="auto">
          <a:xfrm>
            <a:off x="6391275" y="18399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4" name="Oval 14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5" name="Oval 15"/>
          <p:cNvSpPr>
            <a:spLocks noChangeArrowheads="1"/>
          </p:cNvSpPr>
          <p:nvPr/>
        </p:nvSpPr>
        <p:spPr bwMode="auto">
          <a:xfrm>
            <a:off x="8056563" y="101282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6" name="Oval 16"/>
          <p:cNvSpPr>
            <a:spLocks noChangeArrowheads="1"/>
          </p:cNvSpPr>
          <p:nvPr/>
        </p:nvSpPr>
        <p:spPr bwMode="auto">
          <a:xfrm>
            <a:off x="5391150" y="297021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7" name="Freeform 17"/>
          <p:cNvSpPr>
            <a:spLocks/>
          </p:cNvSpPr>
          <p:nvPr/>
        </p:nvSpPr>
        <p:spPr bwMode="auto">
          <a:xfrm>
            <a:off x="5035550" y="2400301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8" name="Freeform 18"/>
          <p:cNvSpPr>
            <a:spLocks/>
          </p:cNvSpPr>
          <p:nvPr/>
        </p:nvSpPr>
        <p:spPr bwMode="auto">
          <a:xfrm>
            <a:off x="5029200" y="1481138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19" name="Oval 19"/>
          <p:cNvSpPr>
            <a:spLocks noChangeArrowheads="1"/>
          </p:cNvSpPr>
          <p:nvPr/>
        </p:nvSpPr>
        <p:spPr bwMode="auto">
          <a:xfrm>
            <a:off x="6397625" y="1844675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0" name="Oval 20"/>
          <p:cNvSpPr>
            <a:spLocks noChangeArrowheads="1"/>
          </p:cNvSpPr>
          <p:nvPr/>
        </p:nvSpPr>
        <p:spPr bwMode="auto">
          <a:xfrm>
            <a:off x="4321175" y="1833563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1" name="Freeform 21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2" name="Oval 22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3" name="Oval 23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4" name="Freeform 24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5" name="Oval 25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6" name="Oval 26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7" name="Freeform 27"/>
          <p:cNvSpPr>
            <a:spLocks/>
          </p:cNvSpPr>
          <p:nvPr/>
        </p:nvSpPr>
        <p:spPr bwMode="auto">
          <a:xfrm>
            <a:off x="5022434" y="1452563"/>
            <a:ext cx="2025650" cy="455612"/>
          </a:xfrm>
          <a:custGeom>
            <a:avLst/>
            <a:gdLst>
              <a:gd name="T0" fmla="*/ 2147483647 w 1276"/>
              <a:gd name="T1" fmla="*/ 2147483647 h 287"/>
              <a:gd name="T2" fmla="*/ 2147483647 w 1276"/>
              <a:gd name="T3" fmla="*/ 2147483647 h 287"/>
              <a:gd name="T4" fmla="*/ 2147483647 w 1276"/>
              <a:gd name="T5" fmla="*/ 2147483647 h 287"/>
              <a:gd name="T6" fmla="*/ 2147483647 w 1276"/>
              <a:gd name="T7" fmla="*/ 2147483647 h 287"/>
              <a:gd name="T8" fmla="*/ 2147483647 w 1276"/>
              <a:gd name="T9" fmla="*/ 2147483647 h 287"/>
              <a:gd name="T10" fmla="*/ 2147483647 w 1276"/>
              <a:gd name="T11" fmla="*/ 2147483647 h 287"/>
              <a:gd name="T12" fmla="*/ 2147483647 w 1276"/>
              <a:gd name="T13" fmla="*/ 0 h 287"/>
              <a:gd name="T14" fmla="*/ 2147483647 w 1276"/>
              <a:gd name="T15" fmla="*/ 2147483647 h 287"/>
              <a:gd name="T16" fmla="*/ 2147483647 w 1276"/>
              <a:gd name="T17" fmla="*/ 2147483647 h 287"/>
              <a:gd name="T18" fmla="*/ 2147483647 w 1276"/>
              <a:gd name="T19" fmla="*/ 2147483647 h 287"/>
              <a:gd name="T20" fmla="*/ 2147483647 w 1276"/>
              <a:gd name="T21" fmla="*/ 2147483647 h 287"/>
              <a:gd name="T22" fmla="*/ 2147483647 w 1276"/>
              <a:gd name="T23" fmla="*/ 2147483647 h 287"/>
              <a:gd name="T24" fmla="*/ 2147483647 w 1276"/>
              <a:gd name="T25" fmla="*/ 2147483647 h 287"/>
              <a:gd name="T26" fmla="*/ 2147483647 w 1276"/>
              <a:gd name="T27" fmla="*/ 2147483647 h 287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276"/>
              <a:gd name="T43" fmla="*/ 0 h 287"/>
              <a:gd name="T44" fmla="*/ 1276 w 1276"/>
              <a:gd name="T45" fmla="*/ 287 h 287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276" h="287">
                <a:moveTo>
                  <a:pt x="1276" y="245"/>
                </a:moveTo>
                <a:cubicBezTo>
                  <a:pt x="1211" y="181"/>
                  <a:pt x="1148" y="140"/>
                  <a:pt x="1063" y="111"/>
                </a:cubicBezTo>
                <a:cubicBezTo>
                  <a:pt x="1054" y="108"/>
                  <a:pt x="1048" y="99"/>
                  <a:pt x="1039" y="95"/>
                </a:cubicBezTo>
                <a:cubicBezTo>
                  <a:pt x="991" y="73"/>
                  <a:pt x="925" y="51"/>
                  <a:pt x="873" y="40"/>
                </a:cubicBezTo>
                <a:cubicBezTo>
                  <a:pt x="802" y="25"/>
                  <a:pt x="849" y="35"/>
                  <a:pt x="739" y="16"/>
                </a:cubicBezTo>
                <a:cubicBezTo>
                  <a:pt x="723" y="13"/>
                  <a:pt x="708" y="11"/>
                  <a:pt x="692" y="8"/>
                </a:cubicBezTo>
                <a:cubicBezTo>
                  <a:pt x="676" y="5"/>
                  <a:pt x="644" y="0"/>
                  <a:pt x="644" y="0"/>
                </a:cubicBezTo>
                <a:cubicBezTo>
                  <a:pt x="550" y="6"/>
                  <a:pt x="485" y="11"/>
                  <a:pt x="400" y="40"/>
                </a:cubicBezTo>
                <a:cubicBezTo>
                  <a:pt x="376" y="48"/>
                  <a:pt x="353" y="55"/>
                  <a:pt x="329" y="63"/>
                </a:cubicBezTo>
                <a:cubicBezTo>
                  <a:pt x="313" y="68"/>
                  <a:pt x="281" y="79"/>
                  <a:pt x="281" y="79"/>
                </a:cubicBezTo>
                <a:cubicBezTo>
                  <a:pt x="245" y="104"/>
                  <a:pt x="204" y="121"/>
                  <a:pt x="163" y="135"/>
                </a:cubicBezTo>
                <a:cubicBezTo>
                  <a:pt x="137" y="144"/>
                  <a:pt x="119" y="165"/>
                  <a:pt x="92" y="174"/>
                </a:cubicBezTo>
                <a:cubicBezTo>
                  <a:pt x="78" y="188"/>
                  <a:pt x="58" y="198"/>
                  <a:pt x="45" y="213"/>
                </a:cubicBezTo>
                <a:cubicBezTo>
                  <a:pt x="24" y="237"/>
                  <a:pt x="0" y="287"/>
                  <a:pt x="21" y="245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8" name="Freeform 28"/>
          <p:cNvSpPr>
            <a:spLocks/>
          </p:cNvSpPr>
          <p:nvPr/>
        </p:nvSpPr>
        <p:spPr bwMode="auto">
          <a:xfrm>
            <a:off x="5029200" y="2395539"/>
            <a:ext cx="1981200" cy="333375"/>
          </a:xfrm>
          <a:custGeom>
            <a:avLst/>
            <a:gdLst>
              <a:gd name="T0" fmla="*/ 0 w 1186"/>
              <a:gd name="T1" fmla="*/ 0 h 197"/>
              <a:gd name="T2" fmla="*/ 2147483647 w 1186"/>
              <a:gd name="T3" fmla="*/ 2147483647 h 197"/>
              <a:gd name="T4" fmla="*/ 2147483647 w 1186"/>
              <a:gd name="T5" fmla="*/ 2147483647 h 197"/>
              <a:gd name="T6" fmla="*/ 2147483647 w 1186"/>
              <a:gd name="T7" fmla="*/ 2147483647 h 197"/>
              <a:gd name="T8" fmla="*/ 2147483647 w 1186"/>
              <a:gd name="T9" fmla="*/ 2147483647 h 197"/>
              <a:gd name="T10" fmla="*/ 2147483647 w 1186"/>
              <a:gd name="T11" fmla="*/ 2147483647 h 197"/>
              <a:gd name="T12" fmla="*/ 2147483647 w 1186"/>
              <a:gd name="T13" fmla="*/ 2147483647 h 197"/>
              <a:gd name="T14" fmla="*/ 2147483647 w 1186"/>
              <a:gd name="T15" fmla="*/ 2147483647 h 19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197"/>
              <a:gd name="T26" fmla="*/ 1186 w 1186"/>
              <a:gd name="T27" fmla="*/ 197 h 19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197">
                <a:moveTo>
                  <a:pt x="0" y="0"/>
                </a:moveTo>
                <a:cubicBezTo>
                  <a:pt x="30" y="24"/>
                  <a:pt x="51" y="43"/>
                  <a:pt x="87" y="55"/>
                </a:cubicBezTo>
                <a:cubicBezTo>
                  <a:pt x="157" y="125"/>
                  <a:pt x="276" y="148"/>
                  <a:pt x="371" y="158"/>
                </a:cubicBezTo>
                <a:cubicBezTo>
                  <a:pt x="434" y="174"/>
                  <a:pt x="497" y="188"/>
                  <a:pt x="561" y="197"/>
                </a:cubicBezTo>
                <a:cubicBezTo>
                  <a:pt x="705" y="189"/>
                  <a:pt x="849" y="189"/>
                  <a:pt x="987" y="142"/>
                </a:cubicBezTo>
                <a:cubicBezTo>
                  <a:pt x="1028" y="128"/>
                  <a:pt x="1064" y="109"/>
                  <a:pt x="1105" y="95"/>
                </a:cubicBezTo>
                <a:cubicBezTo>
                  <a:pt x="1123" y="89"/>
                  <a:pt x="1136" y="74"/>
                  <a:pt x="1152" y="63"/>
                </a:cubicBezTo>
                <a:cubicBezTo>
                  <a:pt x="1178" y="46"/>
                  <a:pt x="1186" y="47"/>
                  <a:pt x="1168" y="47"/>
                </a:cubicBezTo>
              </a:path>
            </a:pathLst>
          </a:cu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29" name="Oval 29"/>
          <p:cNvSpPr>
            <a:spLocks noChangeArrowheads="1"/>
          </p:cNvSpPr>
          <p:nvPr/>
        </p:nvSpPr>
        <p:spPr bwMode="auto">
          <a:xfrm>
            <a:off x="4314825" y="1828800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430" name="Oval 30"/>
          <p:cNvSpPr>
            <a:spLocks noChangeArrowheads="1"/>
          </p:cNvSpPr>
          <p:nvPr/>
        </p:nvSpPr>
        <p:spPr bwMode="auto">
          <a:xfrm>
            <a:off x="6400800" y="1862138"/>
            <a:ext cx="1295400" cy="6096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19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8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58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84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584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584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584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4" dur="500"/>
                                        <p:tgtEl>
                                          <p:spTgt spid="358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3584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584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2" grpId="0" uiExpand="1" build="p" bldLvl="2"/>
      <p:bldP spid="358405" grpId="0" animBg="1"/>
      <p:bldP spid="358407" grpId="0" animBg="1"/>
      <p:bldP spid="358408" grpId="0" animBg="1"/>
      <p:bldP spid="358409" grpId="0" animBg="1"/>
      <p:bldP spid="358410" grpId="0" animBg="1"/>
      <p:bldP spid="358411" grpId="0" animBg="1"/>
      <p:bldP spid="358412" grpId="0" animBg="1"/>
      <p:bldP spid="358413" grpId="0" animBg="1"/>
      <p:bldP spid="358414" grpId="0" animBg="1"/>
      <p:bldP spid="358415" grpId="0" animBg="1"/>
      <p:bldP spid="358416" grpId="0" animBg="1"/>
      <p:bldP spid="358417" grpId="0" animBg="1"/>
      <p:bldP spid="358418" grpId="0" animBg="1"/>
      <p:bldP spid="358419" grpId="0" animBg="1"/>
      <p:bldP spid="358420" grpId="0" animBg="1"/>
      <p:bldP spid="358421" grpId="0" animBg="1"/>
      <p:bldP spid="358422" grpId="0" animBg="1"/>
      <p:bldP spid="358423" grpId="0" animBg="1"/>
      <p:bldP spid="358424" grpId="0" animBg="1"/>
      <p:bldP spid="358425" grpId="0" animBg="1"/>
      <p:bldP spid="358426" grpId="0" animBg="1"/>
      <p:bldP spid="358427" grpId="0" animBg="1"/>
      <p:bldP spid="358428" grpId="0" animBg="1"/>
      <p:bldP spid="358429" grpId="0" animBg="1"/>
      <p:bldP spid="3584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-228600"/>
            <a:ext cx="7429500" cy="1325563"/>
          </a:xfrm>
        </p:spPr>
        <p:txBody>
          <a:bodyPr/>
          <a:lstStyle/>
          <a:p>
            <a:r>
              <a:rPr lang="en-US" altLang="en-US" dirty="0"/>
              <a:t>Scheduling: All About Queues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638300" y="4691062"/>
            <a:ext cx="8610600" cy="1905000"/>
          </a:xfrm>
        </p:spPr>
        <p:txBody>
          <a:bodyPr/>
          <a:lstStyle/>
          <a:p>
            <a:r>
              <a:rPr lang="en-US" altLang="en-US" dirty="0"/>
              <a:t>PCBs move from queue to queue</a:t>
            </a:r>
          </a:p>
          <a:p>
            <a:r>
              <a:rPr lang="en-US" altLang="en-US" b="1" dirty="0"/>
              <a:t>Scheduling:</a:t>
            </a:r>
            <a:r>
              <a:rPr lang="en-US" altLang="en-US" dirty="0"/>
              <a:t> which order to remove from queue</a:t>
            </a:r>
          </a:p>
          <a:p>
            <a:pPr lvl="1"/>
            <a:r>
              <a:rPr lang="en-US" altLang="en-US" dirty="0"/>
              <a:t>Much more on this soon</a:t>
            </a:r>
          </a:p>
        </p:txBody>
      </p:sp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" t="11595" r="888" b="12131"/>
          <a:stretch>
            <a:fillRect/>
          </a:stretch>
        </p:blipFill>
        <p:spPr bwMode="auto">
          <a:xfrm>
            <a:off x="2971800" y="914400"/>
            <a:ext cx="6248400" cy="3632200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6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152400"/>
            <a:ext cx="8686800" cy="533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Ready Queue And Various I/O Device Queues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0" y="762000"/>
            <a:ext cx="8610600" cy="106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Process not running </a:t>
            </a:r>
            <a:r>
              <a:rPr lang="en-US" altLang="ko-KR" sz="2000" dirty="0">
                <a:ea typeface="Gulim" panose="020B0600000101010101" pitchFamily="34" charset="-127"/>
                <a:sym typeface="Symbol" panose="05050102010706020507" pitchFamily="18" charset="2"/>
              </a:rPr>
              <a:t> PCB </a:t>
            </a:r>
            <a:r>
              <a:rPr lang="en-US" altLang="ko-KR" sz="2000" dirty="0">
                <a:ea typeface="Gulim" panose="020B0600000101010101" pitchFamily="34" charset="-127"/>
              </a:rPr>
              <a:t>is in some scheduler queue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Separate queue for each device/signal/condition </a:t>
            </a:r>
          </a:p>
          <a:p>
            <a:pPr lvl="1">
              <a:lnSpc>
                <a:spcPct val="80000"/>
              </a:lnSpc>
            </a:pPr>
            <a:r>
              <a:rPr lang="en-US" altLang="ko-KR" sz="2000" dirty="0">
                <a:ea typeface="Gulim" panose="020B0600000101010101" pitchFamily="34" charset="-127"/>
              </a:rPr>
              <a:t>Each queue can have a different scheduler policy</a:t>
            </a:r>
          </a:p>
        </p:txBody>
      </p:sp>
      <p:grpSp>
        <p:nvGrpSpPr>
          <p:cNvPr id="359562" name="Group 138"/>
          <p:cNvGrpSpPr>
            <a:grpSpLocks/>
          </p:cNvGrpSpPr>
          <p:nvPr/>
        </p:nvGrpSpPr>
        <p:grpSpPr bwMode="auto">
          <a:xfrm>
            <a:off x="3779838" y="1931988"/>
            <a:ext cx="6400800" cy="1524000"/>
            <a:chOff x="1432" y="527"/>
            <a:chExt cx="4032" cy="960"/>
          </a:xfrm>
        </p:grpSpPr>
        <p:grpSp>
          <p:nvGrpSpPr>
            <p:cNvPr id="16472" name="Group 24"/>
            <p:cNvGrpSpPr>
              <a:grpSpLocks/>
            </p:cNvGrpSpPr>
            <p:nvPr/>
          </p:nvGrpSpPr>
          <p:grpSpPr bwMode="auto">
            <a:xfrm>
              <a:off x="2440" y="527"/>
              <a:ext cx="624" cy="864"/>
              <a:chOff x="2208" y="528"/>
              <a:chExt cx="672" cy="1008"/>
            </a:xfrm>
          </p:grpSpPr>
          <p:sp>
            <p:nvSpPr>
              <p:cNvPr id="16491" name="Rectangle 2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9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92" name="Rectangle 22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93" name="Rectangle 23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3" name="Group 29"/>
            <p:cNvGrpSpPr>
              <a:grpSpLocks/>
            </p:cNvGrpSpPr>
            <p:nvPr/>
          </p:nvGrpSpPr>
          <p:grpSpPr bwMode="auto">
            <a:xfrm>
              <a:off x="3352" y="527"/>
              <a:ext cx="624" cy="864"/>
              <a:chOff x="2208" y="528"/>
              <a:chExt cx="672" cy="1008"/>
            </a:xfrm>
          </p:grpSpPr>
          <p:sp>
            <p:nvSpPr>
              <p:cNvPr id="16488" name="Rectangle 30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6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9" name="Rectangle 31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90" name="Rectangle 32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4" name="Group 33"/>
            <p:cNvGrpSpPr>
              <a:grpSpLocks/>
            </p:cNvGrpSpPr>
            <p:nvPr/>
          </p:nvGrpSpPr>
          <p:grpSpPr bwMode="auto">
            <a:xfrm>
              <a:off x="4456" y="527"/>
              <a:ext cx="624" cy="864"/>
              <a:chOff x="2208" y="528"/>
              <a:chExt cx="672" cy="1008"/>
            </a:xfrm>
          </p:grpSpPr>
          <p:sp>
            <p:nvSpPr>
              <p:cNvPr id="16485" name="Rectangle 3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16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6" name="Rectangle 35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87" name="Rectangle 36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grpSp>
          <p:nvGrpSpPr>
            <p:cNvPr id="16475" name="Group 42"/>
            <p:cNvGrpSpPr>
              <a:grpSpLocks/>
            </p:cNvGrpSpPr>
            <p:nvPr/>
          </p:nvGrpSpPr>
          <p:grpSpPr bwMode="auto">
            <a:xfrm>
              <a:off x="5272" y="623"/>
              <a:ext cx="192" cy="192"/>
              <a:chOff x="2448" y="2016"/>
              <a:chExt cx="192" cy="192"/>
            </a:xfrm>
          </p:grpSpPr>
          <p:sp>
            <p:nvSpPr>
              <p:cNvPr id="16481" name="Line 25"/>
              <p:cNvSpPr>
                <a:spLocks noChangeShapeType="1"/>
              </p:cNvSpPr>
              <p:nvPr/>
            </p:nvSpPr>
            <p:spPr bwMode="auto">
              <a:xfrm>
                <a:off x="2448" y="2112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2" name="Line 26"/>
              <p:cNvSpPr>
                <a:spLocks noChangeShapeType="1"/>
              </p:cNvSpPr>
              <p:nvPr/>
            </p:nvSpPr>
            <p:spPr bwMode="auto">
              <a:xfrm>
                <a:off x="2496" y="2160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3" name="Line 27"/>
              <p:cNvSpPr>
                <a:spLocks noChangeShapeType="1"/>
              </p:cNvSpPr>
              <p:nvPr/>
            </p:nvSpPr>
            <p:spPr bwMode="auto">
              <a:xfrm>
                <a:off x="2520" y="2208"/>
                <a:ext cx="4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84" name="Line 41"/>
              <p:cNvSpPr>
                <a:spLocks noChangeShapeType="1"/>
              </p:cNvSpPr>
              <p:nvPr/>
            </p:nvSpPr>
            <p:spPr bwMode="auto">
              <a:xfrm>
                <a:off x="2544" y="201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6476" name="Line 43"/>
            <p:cNvSpPr>
              <a:spLocks noChangeShapeType="1"/>
            </p:cNvSpPr>
            <p:nvPr/>
          </p:nvSpPr>
          <p:spPr bwMode="auto">
            <a:xfrm>
              <a:off x="3064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7" name="Line 44"/>
            <p:cNvSpPr>
              <a:spLocks noChangeShapeType="1"/>
            </p:cNvSpPr>
            <p:nvPr/>
          </p:nvSpPr>
          <p:spPr bwMode="auto">
            <a:xfrm>
              <a:off x="3976" y="623"/>
              <a:ext cx="4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8" name="Line 45"/>
            <p:cNvSpPr>
              <a:spLocks noChangeShapeType="1"/>
            </p:cNvSpPr>
            <p:nvPr/>
          </p:nvSpPr>
          <p:spPr bwMode="auto">
            <a:xfrm>
              <a:off x="5080" y="623"/>
              <a:ext cx="2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79" name="Line 81"/>
            <p:cNvSpPr>
              <a:spLocks noChangeShapeType="1"/>
            </p:cNvSpPr>
            <p:nvPr/>
          </p:nvSpPr>
          <p:spPr bwMode="auto">
            <a:xfrm>
              <a:off x="1432" y="623"/>
              <a:ext cx="100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80" name="Freeform 86"/>
            <p:cNvSpPr>
              <a:spLocks/>
            </p:cNvSpPr>
            <p:nvPr/>
          </p:nvSpPr>
          <p:spPr bwMode="auto">
            <a:xfrm>
              <a:off x="1432" y="671"/>
              <a:ext cx="3024" cy="816"/>
            </a:xfrm>
            <a:custGeom>
              <a:avLst/>
              <a:gdLst>
                <a:gd name="T0" fmla="*/ 0 w 3024"/>
                <a:gd name="T1" fmla="*/ 154 h 912"/>
                <a:gd name="T2" fmla="*/ 816 w 3024"/>
                <a:gd name="T3" fmla="*/ 730 h 912"/>
                <a:gd name="T4" fmla="*/ 2640 w 3024"/>
                <a:gd name="T5" fmla="*/ 730 h 912"/>
                <a:gd name="T6" fmla="*/ 3024 w 3024"/>
                <a:gd name="T7" fmla="*/ 0 h 9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24" h="912">
                  <a:moveTo>
                    <a:pt x="0" y="192"/>
                  </a:moveTo>
                  <a:lnTo>
                    <a:pt x="816" y="912"/>
                  </a:lnTo>
                  <a:lnTo>
                    <a:pt x="2640" y="912"/>
                  </a:lnTo>
                  <a:lnTo>
                    <a:pt x="302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60" name="Group 136"/>
          <p:cNvGrpSpPr>
            <a:grpSpLocks/>
          </p:cNvGrpSpPr>
          <p:nvPr/>
        </p:nvGrpSpPr>
        <p:grpSpPr bwMode="auto">
          <a:xfrm>
            <a:off x="3779838" y="5132388"/>
            <a:ext cx="2362200" cy="1371600"/>
            <a:chOff x="1432" y="2543"/>
            <a:chExt cx="1488" cy="864"/>
          </a:xfrm>
        </p:grpSpPr>
        <p:grpSp>
          <p:nvGrpSpPr>
            <p:cNvPr id="16458" name="Group 104"/>
            <p:cNvGrpSpPr>
              <a:grpSpLocks/>
            </p:cNvGrpSpPr>
            <p:nvPr/>
          </p:nvGrpSpPr>
          <p:grpSpPr bwMode="auto">
            <a:xfrm>
              <a:off x="1912" y="2543"/>
              <a:ext cx="1008" cy="864"/>
              <a:chOff x="1680" y="2544"/>
              <a:chExt cx="1008" cy="912"/>
            </a:xfrm>
          </p:grpSpPr>
          <p:grpSp>
            <p:nvGrpSpPr>
              <p:cNvPr id="16461" name="Group 70"/>
              <p:cNvGrpSpPr>
                <a:grpSpLocks/>
              </p:cNvGrpSpPr>
              <p:nvPr/>
            </p:nvGrpSpPr>
            <p:grpSpPr bwMode="auto">
              <a:xfrm>
                <a:off x="1680" y="2544"/>
                <a:ext cx="624" cy="912"/>
                <a:chOff x="2208" y="528"/>
                <a:chExt cx="672" cy="1008"/>
              </a:xfrm>
            </p:grpSpPr>
            <p:sp>
              <p:nvSpPr>
                <p:cNvPr id="16469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Other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State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PCB</a:t>
                  </a:r>
                  <a:r>
                    <a:rPr lang="en-US" altLang="ko-KR" sz="1600" b="0" baseline="-25000" dirty="0">
                      <a:latin typeface="Consolas" charset="0"/>
                      <a:ea typeface="Consolas" charset="0"/>
                      <a:cs typeface="Consolas" charset="0"/>
                    </a:rPr>
                    <a:t>8</a:t>
                  </a:r>
                  <a:endParaRPr lang="en-US" altLang="ko-KR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70" name="Rectangle 72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Link</a:t>
                  </a:r>
                </a:p>
              </p:txBody>
            </p:sp>
            <p:sp>
              <p:nvSpPr>
                <p:cNvPr id="16471" name="Rectangle 73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Registers</a:t>
                  </a:r>
                </a:p>
              </p:txBody>
            </p:sp>
          </p:grpSp>
          <p:grpSp>
            <p:nvGrpSpPr>
              <p:cNvPr id="16462" name="Group 89"/>
              <p:cNvGrpSpPr>
                <a:grpSpLocks/>
              </p:cNvGrpSpPr>
              <p:nvPr/>
            </p:nvGrpSpPr>
            <p:grpSpPr bwMode="auto">
              <a:xfrm>
                <a:off x="2304" y="2640"/>
                <a:ext cx="384" cy="192"/>
                <a:chOff x="2304" y="2640"/>
                <a:chExt cx="384" cy="192"/>
              </a:xfrm>
            </p:grpSpPr>
            <p:grpSp>
              <p:nvGrpSpPr>
                <p:cNvPr id="16463" name="Group 74"/>
                <p:cNvGrpSpPr>
                  <a:grpSpLocks/>
                </p:cNvGrpSpPr>
                <p:nvPr/>
              </p:nvGrpSpPr>
              <p:grpSpPr bwMode="auto">
                <a:xfrm>
                  <a:off x="2496" y="2640"/>
                  <a:ext cx="192" cy="192"/>
                  <a:chOff x="2448" y="2016"/>
                  <a:chExt cx="192" cy="192"/>
                </a:xfrm>
              </p:grpSpPr>
              <p:sp>
                <p:nvSpPr>
                  <p:cNvPr id="16465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2112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6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2160"/>
                    <a:ext cx="96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7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2520" y="2208"/>
                    <a:ext cx="4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  <p:sp>
                <p:nvSpPr>
                  <p:cNvPr id="16468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2544" y="2016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b="0">
                      <a:latin typeface="Consolas" charset="0"/>
                      <a:ea typeface="Consolas" charset="0"/>
                      <a:cs typeface="Consolas" charset="0"/>
                    </a:endParaRPr>
                  </a:p>
                </p:txBody>
              </p:sp>
            </p:grpSp>
            <p:sp>
              <p:nvSpPr>
                <p:cNvPr id="16464" name="Line 79"/>
                <p:cNvSpPr>
                  <a:spLocks noChangeShapeType="1"/>
                </p:cNvSpPr>
                <p:nvPr/>
              </p:nvSpPr>
              <p:spPr bwMode="auto">
                <a:xfrm>
                  <a:off x="2304" y="2640"/>
                  <a:ext cx="28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</p:grpSp>
        <p:sp>
          <p:nvSpPr>
            <p:cNvPr id="16459" name="Line 87"/>
            <p:cNvSpPr>
              <a:spLocks noChangeShapeType="1"/>
            </p:cNvSpPr>
            <p:nvPr/>
          </p:nvSpPr>
          <p:spPr bwMode="auto">
            <a:xfrm flipV="1">
              <a:off x="1432" y="2639"/>
              <a:ext cx="48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60" name="Line 88"/>
            <p:cNvSpPr>
              <a:spLocks noChangeShapeType="1"/>
            </p:cNvSpPr>
            <p:nvPr/>
          </p:nvSpPr>
          <p:spPr bwMode="auto">
            <a:xfrm flipV="1">
              <a:off x="1432" y="2687"/>
              <a:ext cx="480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59" name="Group 135"/>
          <p:cNvGrpSpPr>
            <a:grpSpLocks/>
          </p:cNvGrpSpPr>
          <p:nvPr/>
        </p:nvGrpSpPr>
        <p:grpSpPr bwMode="auto">
          <a:xfrm>
            <a:off x="3703638" y="4522788"/>
            <a:ext cx="685800" cy="685800"/>
            <a:chOff x="1384" y="2159"/>
            <a:chExt cx="432" cy="432"/>
          </a:xfrm>
        </p:grpSpPr>
        <p:grpSp>
          <p:nvGrpSpPr>
            <p:cNvPr id="16444" name="Group 90"/>
            <p:cNvGrpSpPr>
              <a:grpSpLocks/>
            </p:cNvGrpSpPr>
            <p:nvPr/>
          </p:nvGrpSpPr>
          <p:grpSpPr bwMode="auto">
            <a:xfrm>
              <a:off x="1432" y="2159"/>
              <a:ext cx="384" cy="192"/>
              <a:chOff x="2304" y="2640"/>
              <a:chExt cx="384" cy="192"/>
            </a:xfrm>
          </p:grpSpPr>
          <p:grpSp>
            <p:nvGrpSpPr>
              <p:cNvPr id="16452" name="Group 91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54" name="Line 92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5" name="Line 93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6" name="Line 94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7" name="Line 95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53" name="Line 96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16445" name="Group 97"/>
            <p:cNvGrpSpPr>
              <a:grpSpLocks/>
            </p:cNvGrpSpPr>
            <p:nvPr/>
          </p:nvGrpSpPr>
          <p:grpSpPr bwMode="auto">
            <a:xfrm>
              <a:off x="1384" y="2399"/>
              <a:ext cx="384" cy="192"/>
              <a:chOff x="2304" y="2640"/>
              <a:chExt cx="384" cy="192"/>
            </a:xfrm>
          </p:grpSpPr>
          <p:grpSp>
            <p:nvGrpSpPr>
              <p:cNvPr id="16446" name="Group 98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48" name="Line 99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49" name="Line 100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0" name="Line 101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51" name="Line 102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47" name="Line 103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</p:grpSp>
      <p:grpSp>
        <p:nvGrpSpPr>
          <p:cNvPr id="359561" name="Group 137"/>
          <p:cNvGrpSpPr>
            <a:grpSpLocks/>
          </p:cNvGrpSpPr>
          <p:nvPr/>
        </p:nvGrpSpPr>
        <p:grpSpPr bwMode="auto">
          <a:xfrm>
            <a:off x="3779838" y="3608388"/>
            <a:ext cx="5638800" cy="1600200"/>
            <a:chOff x="1432" y="1583"/>
            <a:chExt cx="3552" cy="1008"/>
          </a:xfrm>
        </p:grpSpPr>
        <p:grpSp>
          <p:nvGrpSpPr>
            <p:cNvPr id="16426" name="Group 52"/>
            <p:cNvGrpSpPr>
              <a:grpSpLocks/>
            </p:cNvGrpSpPr>
            <p:nvPr/>
          </p:nvGrpSpPr>
          <p:grpSpPr bwMode="auto">
            <a:xfrm>
              <a:off x="2824" y="1583"/>
              <a:ext cx="624" cy="864"/>
              <a:chOff x="2208" y="528"/>
              <a:chExt cx="672" cy="1008"/>
            </a:xfrm>
          </p:grpSpPr>
          <p:sp>
            <p:nvSpPr>
              <p:cNvPr id="16441" name="Rectangle 53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1008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endParaRPr lang="ko-KR" altLang="en-US" sz="1600" b="0" dirty="0">
                  <a:latin typeface="Consolas" charset="0"/>
                  <a:ea typeface="Consolas" charset="0"/>
                  <a:cs typeface="Consolas" charset="0"/>
                </a:endParaRP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Other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State</a:t>
                </a:r>
              </a:p>
              <a:p>
                <a:r>
                  <a:rPr lang="en-US" altLang="ko-KR" sz="1600" b="0" dirty="0">
                    <a:latin typeface="Consolas" charset="0"/>
                    <a:ea typeface="Consolas" charset="0"/>
                    <a:cs typeface="Consolas" charset="0"/>
                  </a:rPr>
                  <a:t>PCB</a:t>
                </a:r>
                <a:r>
                  <a:rPr lang="en-US" altLang="ko-KR" sz="1600" b="0" baseline="-25000" dirty="0">
                    <a:latin typeface="Consolas" charset="0"/>
                    <a:ea typeface="Consolas" charset="0"/>
                    <a:cs typeface="Consolas" charset="0"/>
                  </a:rPr>
                  <a:t>2</a:t>
                </a:r>
                <a:endParaRPr lang="en-US" altLang="ko-KR" sz="1600" b="0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16442" name="Rectangle 54"/>
              <p:cNvSpPr>
                <a:spLocks noChangeArrowheads="1"/>
              </p:cNvSpPr>
              <p:nvPr/>
            </p:nvSpPr>
            <p:spPr bwMode="auto">
              <a:xfrm>
                <a:off x="2208" y="528"/>
                <a:ext cx="672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Link</a:t>
                </a:r>
              </a:p>
            </p:txBody>
          </p:sp>
          <p:sp>
            <p:nvSpPr>
              <p:cNvPr id="16443" name="Rectangle 55"/>
              <p:cNvSpPr>
                <a:spLocks noChangeArrowheads="1"/>
              </p:cNvSpPr>
              <p:nvPr/>
            </p:nvSpPr>
            <p:spPr bwMode="auto">
              <a:xfrm>
                <a:off x="2208" y="768"/>
                <a:ext cx="672" cy="192"/>
              </a:xfrm>
              <a:prstGeom prst="rect">
                <a:avLst/>
              </a:prstGeom>
              <a:solidFill>
                <a:srgbClr val="FF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Registers</a:t>
                </a:r>
              </a:p>
            </p:txBody>
          </p:sp>
        </p:grpSp>
        <p:sp>
          <p:nvSpPr>
            <p:cNvPr id="16427" name="Line 66"/>
            <p:cNvSpPr>
              <a:spLocks noChangeShapeType="1"/>
            </p:cNvSpPr>
            <p:nvPr/>
          </p:nvSpPr>
          <p:spPr bwMode="auto">
            <a:xfrm>
              <a:off x="3448" y="1679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grpSp>
          <p:nvGrpSpPr>
            <p:cNvPr id="16428" name="Group 68"/>
            <p:cNvGrpSpPr>
              <a:grpSpLocks/>
            </p:cNvGrpSpPr>
            <p:nvPr/>
          </p:nvGrpSpPr>
          <p:grpSpPr bwMode="auto">
            <a:xfrm>
              <a:off x="3976" y="1583"/>
              <a:ext cx="1008" cy="864"/>
              <a:chOff x="3984" y="2064"/>
              <a:chExt cx="1008" cy="912"/>
            </a:xfrm>
          </p:grpSpPr>
          <p:grpSp>
            <p:nvGrpSpPr>
              <p:cNvPr id="16431" name="Group 56"/>
              <p:cNvGrpSpPr>
                <a:grpSpLocks/>
              </p:cNvGrpSpPr>
              <p:nvPr/>
            </p:nvGrpSpPr>
            <p:grpSpPr bwMode="auto">
              <a:xfrm>
                <a:off x="3984" y="2064"/>
                <a:ext cx="624" cy="912"/>
                <a:chOff x="2208" y="528"/>
                <a:chExt cx="672" cy="1008"/>
              </a:xfrm>
            </p:grpSpPr>
            <p:sp>
              <p:nvSpPr>
                <p:cNvPr id="16438" name="Rectangle 57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1008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endParaRPr lang="ko-KR" altLang="en-US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Other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State</a:t>
                  </a:r>
                </a:p>
                <a:p>
                  <a:r>
                    <a:rPr lang="en-US" altLang="ko-KR" sz="1600" b="0" dirty="0">
                      <a:latin typeface="Consolas" charset="0"/>
                      <a:ea typeface="Consolas" charset="0"/>
                      <a:cs typeface="Consolas" charset="0"/>
                    </a:rPr>
                    <a:t>PCB</a:t>
                  </a:r>
                  <a:r>
                    <a:rPr lang="en-US" altLang="ko-KR" sz="1600" b="0" baseline="-25000" dirty="0">
                      <a:latin typeface="Consolas" charset="0"/>
                      <a:ea typeface="Consolas" charset="0"/>
                      <a:cs typeface="Consolas" charset="0"/>
                    </a:rPr>
                    <a:t>3</a:t>
                  </a:r>
                  <a:endParaRPr lang="en-US" altLang="ko-KR" sz="1600" b="0" dirty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9" name="Rectangle 58"/>
                <p:cNvSpPr>
                  <a:spLocks noChangeArrowheads="1"/>
                </p:cNvSpPr>
                <p:nvPr/>
              </p:nvSpPr>
              <p:spPr bwMode="auto">
                <a:xfrm>
                  <a:off x="2208" y="528"/>
                  <a:ext cx="672" cy="240"/>
                </a:xfrm>
                <a:prstGeom prst="rect">
                  <a:avLst/>
                </a:prstGeom>
                <a:solidFill>
                  <a:srgbClr val="00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Link</a:t>
                  </a:r>
                </a:p>
              </p:txBody>
            </p:sp>
            <p:sp>
              <p:nvSpPr>
                <p:cNvPr id="16440" name="Rectangle 59"/>
                <p:cNvSpPr>
                  <a:spLocks noChangeArrowheads="1"/>
                </p:cNvSpPr>
                <p:nvPr/>
              </p:nvSpPr>
              <p:spPr bwMode="auto">
                <a:xfrm>
                  <a:off x="2208" y="768"/>
                  <a:ext cx="672" cy="192"/>
                </a:xfrm>
                <a:prstGeom prst="rect">
                  <a:avLst/>
                </a:prstGeom>
                <a:solidFill>
                  <a:srgbClr val="FFFFFF"/>
                </a:solidFill>
                <a:ln w="28575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1pPr>
                  <a:lvl2pPr marL="742950" indent="-28575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2pPr>
                  <a:lvl3pPr marL="11430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3pPr>
                  <a:lvl4pPr marL="16002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4pPr>
                  <a:lvl5pPr marL="2057400" indent="-228600" algn="ctr" eaLnBrk="0" hangingPunct="0"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urier New" panose="02070309020205020404" pitchFamily="49" charset="0"/>
                    </a:defRPr>
                  </a:lvl9pPr>
                </a:lstStyle>
                <a:p>
                  <a:r>
                    <a:rPr lang="en-US" altLang="ko-KR" sz="1600" b="0">
                      <a:latin typeface="Consolas" charset="0"/>
                      <a:ea typeface="Consolas" charset="0"/>
                      <a:cs typeface="Consolas" charset="0"/>
                    </a:rPr>
                    <a:t>Registers</a:t>
                  </a:r>
                </a:p>
              </p:txBody>
            </p:sp>
          </p:grpSp>
          <p:grpSp>
            <p:nvGrpSpPr>
              <p:cNvPr id="16432" name="Group 60"/>
              <p:cNvGrpSpPr>
                <a:grpSpLocks/>
              </p:cNvGrpSpPr>
              <p:nvPr/>
            </p:nvGrpSpPr>
            <p:grpSpPr bwMode="auto">
              <a:xfrm>
                <a:off x="4800" y="2160"/>
                <a:ext cx="192" cy="192"/>
                <a:chOff x="2448" y="2016"/>
                <a:chExt cx="192" cy="192"/>
              </a:xfrm>
            </p:grpSpPr>
            <p:sp>
              <p:nvSpPr>
                <p:cNvPr id="16434" name="Line 6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5" name="Line 6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6" name="Line 6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37" name="Line 6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33" name="Line 67"/>
              <p:cNvSpPr>
                <a:spLocks noChangeShapeType="1"/>
              </p:cNvSpPr>
              <p:nvPr/>
            </p:nvSpPr>
            <p:spPr bwMode="auto">
              <a:xfrm>
                <a:off x="4608" y="216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16429" name="Line 105"/>
            <p:cNvSpPr>
              <a:spLocks noChangeShapeType="1"/>
            </p:cNvSpPr>
            <p:nvPr/>
          </p:nvSpPr>
          <p:spPr bwMode="auto">
            <a:xfrm>
              <a:off x="1432" y="1679"/>
              <a:ext cx="13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16430" name="Freeform 106"/>
            <p:cNvSpPr>
              <a:spLocks/>
            </p:cNvSpPr>
            <p:nvPr/>
          </p:nvSpPr>
          <p:spPr bwMode="auto">
            <a:xfrm>
              <a:off x="1432" y="1775"/>
              <a:ext cx="2544" cy="816"/>
            </a:xfrm>
            <a:custGeom>
              <a:avLst/>
              <a:gdLst>
                <a:gd name="T0" fmla="*/ 0 w 2544"/>
                <a:gd name="T1" fmla="*/ 96 h 816"/>
                <a:gd name="T2" fmla="*/ 1488 w 2544"/>
                <a:gd name="T3" fmla="*/ 816 h 816"/>
                <a:gd name="T4" fmla="*/ 2160 w 2544"/>
                <a:gd name="T5" fmla="*/ 816 h 816"/>
                <a:gd name="T6" fmla="*/ 2544 w 2544"/>
                <a:gd name="T7" fmla="*/ 0 h 8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544" h="816">
                  <a:moveTo>
                    <a:pt x="0" y="96"/>
                  </a:moveTo>
                  <a:lnTo>
                    <a:pt x="1488" y="816"/>
                  </a:lnTo>
                  <a:lnTo>
                    <a:pt x="2160" y="816"/>
                  </a:lnTo>
                  <a:lnTo>
                    <a:pt x="254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b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  <p:grpSp>
        <p:nvGrpSpPr>
          <p:cNvPr id="359558" name="Group 134"/>
          <p:cNvGrpSpPr>
            <a:grpSpLocks/>
          </p:cNvGrpSpPr>
          <p:nvPr/>
        </p:nvGrpSpPr>
        <p:grpSpPr bwMode="auto">
          <a:xfrm>
            <a:off x="3703638" y="2846388"/>
            <a:ext cx="685800" cy="685800"/>
            <a:chOff x="1384" y="1103"/>
            <a:chExt cx="432" cy="432"/>
          </a:xfrm>
        </p:grpSpPr>
        <p:grpSp>
          <p:nvGrpSpPr>
            <p:cNvPr id="16412" name="Group 109"/>
            <p:cNvGrpSpPr>
              <a:grpSpLocks/>
            </p:cNvGrpSpPr>
            <p:nvPr/>
          </p:nvGrpSpPr>
          <p:grpSpPr bwMode="auto">
            <a:xfrm>
              <a:off x="1432" y="1103"/>
              <a:ext cx="384" cy="192"/>
              <a:chOff x="2304" y="2640"/>
              <a:chExt cx="384" cy="192"/>
            </a:xfrm>
          </p:grpSpPr>
          <p:grpSp>
            <p:nvGrpSpPr>
              <p:cNvPr id="16420" name="Group 110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22" name="Line 111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3" name="Line 112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4" name="Line 113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25" name="Line 114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21" name="Line 115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grpSp>
          <p:nvGrpSpPr>
            <p:cNvPr id="16413" name="Group 116"/>
            <p:cNvGrpSpPr>
              <a:grpSpLocks/>
            </p:cNvGrpSpPr>
            <p:nvPr/>
          </p:nvGrpSpPr>
          <p:grpSpPr bwMode="auto">
            <a:xfrm>
              <a:off x="1384" y="1343"/>
              <a:ext cx="384" cy="192"/>
              <a:chOff x="2304" y="2640"/>
              <a:chExt cx="384" cy="192"/>
            </a:xfrm>
          </p:grpSpPr>
          <p:grpSp>
            <p:nvGrpSpPr>
              <p:cNvPr id="16414" name="Group 117"/>
              <p:cNvGrpSpPr>
                <a:grpSpLocks/>
              </p:cNvGrpSpPr>
              <p:nvPr/>
            </p:nvGrpSpPr>
            <p:grpSpPr bwMode="auto">
              <a:xfrm>
                <a:off x="2496" y="2640"/>
                <a:ext cx="192" cy="192"/>
                <a:chOff x="2448" y="2016"/>
                <a:chExt cx="192" cy="192"/>
              </a:xfrm>
            </p:grpSpPr>
            <p:sp>
              <p:nvSpPr>
                <p:cNvPr id="16416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2112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7" name="Line 119"/>
                <p:cNvSpPr>
                  <a:spLocks noChangeShapeType="1"/>
                </p:cNvSpPr>
                <p:nvPr/>
              </p:nvSpPr>
              <p:spPr bwMode="auto">
                <a:xfrm>
                  <a:off x="2496" y="2160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8" name="Line 120"/>
                <p:cNvSpPr>
                  <a:spLocks noChangeShapeType="1"/>
                </p:cNvSpPr>
                <p:nvPr/>
              </p:nvSpPr>
              <p:spPr bwMode="auto">
                <a:xfrm>
                  <a:off x="2520" y="2208"/>
                  <a:ext cx="48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  <p:sp>
              <p:nvSpPr>
                <p:cNvPr id="16419" name="Line 121"/>
                <p:cNvSpPr>
                  <a:spLocks noChangeShapeType="1"/>
                </p:cNvSpPr>
                <p:nvPr/>
              </p:nvSpPr>
              <p:spPr bwMode="auto">
                <a:xfrm>
                  <a:off x="2544" y="2016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b="0">
                    <a:latin typeface="Consolas" charset="0"/>
                    <a:ea typeface="Consolas" charset="0"/>
                    <a:cs typeface="Consolas" charset="0"/>
                  </a:endParaRPr>
                </a:p>
              </p:txBody>
            </p:sp>
          </p:grpSp>
          <p:sp>
            <p:nvSpPr>
              <p:cNvPr id="16415" name="Line 122"/>
              <p:cNvSpPr>
                <a:spLocks noChangeShapeType="1"/>
              </p:cNvSpPr>
              <p:nvPr/>
            </p:nvSpPr>
            <p:spPr bwMode="auto">
              <a:xfrm>
                <a:off x="2304" y="2640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b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</p:grpSp>
      <p:grpSp>
        <p:nvGrpSpPr>
          <p:cNvPr id="359557" name="Group 133"/>
          <p:cNvGrpSpPr>
            <a:grpSpLocks/>
          </p:cNvGrpSpPr>
          <p:nvPr/>
        </p:nvGrpSpPr>
        <p:grpSpPr bwMode="auto">
          <a:xfrm>
            <a:off x="1703389" y="1905000"/>
            <a:ext cx="2076451" cy="3989388"/>
            <a:chOff x="124" y="510"/>
            <a:chExt cx="1308" cy="2513"/>
          </a:xfrm>
        </p:grpSpPr>
        <p:sp>
          <p:nvSpPr>
            <p:cNvPr id="16394" name="Rectangle 19"/>
            <p:cNvSpPr>
              <a:spLocks noChangeArrowheads="1"/>
            </p:cNvSpPr>
            <p:nvPr/>
          </p:nvSpPr>
          <p:spPr bwMode="auto">
            <a:xfrm>
              <a:off x="808" y="2111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Head</a:t>
              </a:r>
            </a:p>
          </p:txBody>
        </p:sp>
        <p:sp>
          <p:nvSpPr>
            <p:cNvPr id="16395" name="Rectangle 20"/>
            <p:cNvSpPr>
              <a:spLocks noChangeArrowheads="1"/>
            </p:cNvSpPr>
            <p:nvPr/>
          </p:nvSpPr>
          <p:spPr bwMode="auto">
            <a:xfrm>
              <a:off x="808" y="2303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Tail</a:t>
              </a:r>
            </a:p>
          </p:txBody>
        </p:sp>
        <p:sp>
          <p:nvSpPr>
            <p:cNvPr id="16396" name="Rectangle 124"/>
            <p:cNvSpPr>
              <a:spLocks noChangeArrowheads="1"/>
            </p:cNvSpPr>
            <p:nvPr/>
          </p:nvSpPr>
          <p:spPr bwMode="auto">
            <a:xfrm>
              <a:off x="808" y="1055"/>
              <a:ext cx="624" cy="192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Head</a:t>
              </a:r>
            </a:p>
          </p:txBody>
        </p:sp>
        <p:sp>
          <p:nvSpPr>
            <p:cNvPr id="16397" name="Rectangle 125"/>
            <p:cNvSpPr>
              <a:spLocks noChangeArrowheads="1"/>
            </p:cNvSpPr>
            <p:nvPr/>
          </p:nvSpPr>
          <p:spPr bwMode="auto">
            <a:xfrm>
              <a:off x="808" y="1247"/>
              <a:ext cx="624" cy="192"/>
            </a:xfrm>
            <a:prstGeom prst="rect">
              <a:avLst/>
            </a:prstGeom>
            <a:solidFill>
              <a:srgbClr val="FF66CC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1600" b="0">
                  <a:latin typeface="Consolas" charset="0"/>
                  <a:ea typeface="Consolas" charset="0"/>
                  <a:cs typeface="Consolas" charset="0"/>
                </a:rPr>
                <a:t>Tail</a:t>
              </a:r>
            </a:p>
          </p:txBody>
        </p:sp>
        <p:grpSp>
          <p:nvGrpSpPr>
            <p:cNvPr id="16398" name="Group 8"/>
            <p:cNvGrpSpPr>
              <a:grpSpLocks/>
            </p:cNvGrpSpPr>
            <p:nvPr/>
          </p:nvGrpSpPr>
          <p:grpSpPr bwMode="auto">
            <a:xfrm>
              <a:off x="808" y="527"/>
              <a:ext cx="624" cy="384"/>
              <a:chOff x="672" y="768"/>
              <a:chExt cx="720" cy="480"/>
            </a:xfrm>
          </p:grpSpPr>
          <p:sp>
            <p:nvSpPr>
              <p:cNvPr id="16410" name="Rectangle 5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11" name="Rectangle 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grpSp>
          <p:nvGrpSpPr>
            <p:cNvPr id="16399" name="Group 12"/>
            <p:cNvGrpSpPr>
              <a:grpSpLocks/>
            </p:cNvGrpSpPr>
            <p:nvPr/>
          </p:nvGrpSpPr>
          <p:grpSpPr bwMode="auto">
            <a:xfrm>
              <a:off x="808" y="1583"/>
              <a:ext cx="624" cy="384"/>
              <a:chOff x="672" y="768"/>
              <a:chExt cx="720" cy="480"/>
            </a:xfrm>
          </p:grpSpPr>
          <p:sp>
            <p:nvSpPr>
              <p:cNvPr id="16408" name="Rectangle 13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09" name="Rectangle 14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grpSp>
          <p:nvGrpSpPr>
            <p:cNvPr id="16400" name="Group 15"/>
            <p:cNvGrpSpPr>
              <a:grpSpLocks/>
            </p:cNvGrpSpPr>
            <p:nvPr/>
          </p:nvGrpSpPr>
          <p:grpSpPr bwMode="auto">
            <a:xfrm>
              <a:off x="808" y="2639"/>
              <a:ext cx="624" cy="384"/>
              <a:chOff x="672" y="768"/>
              <a:chExt cx="720" cy="480"/>
            </a:xfrm>
          </p:grpSpPr>
          <p:sp>
            <p:nvSpPr>
              <p:cNvPr id="16406" name="Rectangle 16"/>
              <p:cNvSpPr>
                <a:spLocks noChangeArrowheads="1"/>
              </p:cNvSpPr>
              <p:nvPr/>
            </p:nvSpPr>
            <p:spPr bwMode="auto">
              <a:xfrm>
                <a:off x="672" y="768"/>
                <a:ext cx="720" cy="240"/>
              </a:xfrm>
              <a:prstGeom prst="rect">
                <a:avLst/>
              </a:prstGeom>
              <a:solidFill>
                <a:srgbClr val="00FFFF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Head</a:t>
                </a:r>
              </a:p>
            </p:txBody>
          </p:sp>
          <p:sp>
            <p:nvSpPr>
              <p:cNvPr id="16407" name="Rectangle 17"/>
              <p:cNvSpPr>
                <a:spLocks noChangeArrowheads="1"/>
              </p:cNvSpPr>
              <p:nvPr/>
            </p:nvSpPr>
            <p:spPr bwMode="auto">
              <a:xfrm>
                <a:off x="672" y="1008"/>
                <a:ext cx="720" cy="240"/>
              </a:xfrm>
              <a:prstGeom prst="rect">
                <a:avLst/>
              </a:prstGeom>
              <a:solidFill>
                <a:srgbClr val="FF66CC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1600" b="0">
                    <a:latin typeface="Consolas" charset="0"/>
                    <a:ea typeface="Consolas" charset="0"/>
                    <a:cs typeface="Consolas" charset="0"/>
                  </a:rPr>
                  <a:t>Tail</a:t>
                </a:r>
              </a:p>
            </p:txBody>
          </p:sp>
        </p:grpSp>
        <p:sp>
          <p:nvSpPr>
            <p:cNvPr id="16401" name="Text Box 126"/>
            <p:cNvSpPr txBox="1">
              <a:spLocks noChangeArrowheads="1"/>
            </p:cNvSpPr>
            <p:nvPr/>
          </p:nvSpPr>
          <p:spPr bwMode="auto">
            <a:xfrm>
              <a:off x="201" y="510"/>
              <a:ext cx="52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Ready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Queue</a:t>
              </a:r>
            </a:p>
          </p:txBody>
        </p:sp>
        <p:sp>
          <p:nvSpPr>
            <p:cNvPr id="16402" name="Text Box 127"/>
            <p:cNvSpPr txBox="1">
              <a:spLocks noChangeArrowheads="1"/>
            </p:cNvSpPr>
            <p:nvPr/>
          </p:nvSpPr>
          <p:spPr bwMode="auto">
            <a:xfrm>
              <a:off x="164" y="1055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 smtClean="0">
                  <a:latin typeface="Consolas" charset="0"/>
                  <a:ea typeface="Consolas" charset="0"/>
                  <a:cs typeface="Consolas" charset="0"/>
                </a:rPr>
                <a:t>USB</a:t>
              </a:r>
              <a:endParaRPr lang="en-US" altLang="ko-KR" b="0" dirty="0">
                <a:latin typeface="Consolas" charset="0"/>
                <a:ea typeface="Consolas" charset="0"/>
                <a:cs typeface="Consolas" charset="0"/>
              </a:endParaRPr>
            </a:p>
            <a:p>
              <a:r>
                <a:rPr lang="en-US" altLang="ko-KR" b="0" dirty="0">
                  <a:latin typeface="Consolas" charset="0"/>
                  <a:ea typeface="Consolas" charset="0"/>
                  <a:cs typeface="Consolas" charset="0"/>
                </a:rPr>
                <a:t>Unit 0</a:t>
              </a:r>
            </a:p>
          </p:txBody>
        </p:sp>
        <p:sp>
          <p:nvSpPr>
            <p:cNvPr id="16403" name="Text Box 128"/>
            <p:cNvSpPr txBox="1">
              <a:spLocks noChangeArrowheads="1"/>
            </p:cNvSpPr>
            <p:nvPr/>
          </p:nvSpPr>
          <p:spPr bwMode="auto">
            <a:xfrm>
              <a:off x="164" y="1535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Disk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Unit 0</a:t>
              </a:r>
            </a:p>
          </p:txBody>
        </p:sp>
        <p:sp>
          <p:nvSpPr>
            <p:cNvPr id="16404" name="Text Box 129"/>
            <p:cNvSpPr txBox="1">
              <a:spLocks noChangeArrowheads="1"/>
            </p:cNvSpPr>
            <p:nvPr/>
          </p:nvSpPr>
          <p:spPr bwMode="auto">
            <a:xfrm>
              <a:off x="164" y="2063"/>
              <a:ext cx="59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Disk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Unit 2</a:t>
              </a:r>
            </a:p>
          </p:txBody>
        </p:sp>
        <p:sp>
          <p:nvSpPr>
            <p:cNvPr id="16405" name="Text Box 130"/>
            <p:cNvSpPr txBox="1">
              <a:spLocks noChangeArrowheads="1"/>
            </p:cNvSpPr>
            <p:nvPr/>
          </p:nvSpPr>
          <p:spPr bwMode="auto">
            <a:xfrm>
              <a:off x="124" y="2591"/>
              <a:ext cx="67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Ether</a:t>
              </a:r>
            </a:p>
            <a:p>
              <a:r>
                <a:rPr lang="en-US" altLang="ko-KR" b="0">
                  <a:latin typeface="Consolas" charset="0"/>
                  <a:ea typeface="Consolas" charset="0"/>
                  <a:cs typeface="Consolas" charset="0"/>
                </a:rPr>
                <a:t>Netwk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14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5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28800" y="3863096"/>
            <a:ext cx="8610600" cy="2537704"/>
          </a:xfrm>
        </p:spPr>
        <p:txBody>
          <a:bodyPr>
            <a:normAutofit/>
          </a:bodyPr>
          <a:lstStyle/>
          <a:p>
            <a:r>
              <a:rPr lang="en-US" dirty="0"/>
              <a:t>Scheduling: Mechanism for deciding which processes/threads receive the CPU</a:t>
            </a:r>
          </a:p>
          <a:p>
            <a:r>
              <a:rPr lang="en-US" dirty="0"/>
              <a:t>Lots of different scheduling policies provide …</a:t>
            </a:r>
          </a:p>
          <a:p>
            <a:pPr lvl="1"/>
            <a:r>
              <a:rPr lang="en-US" dirty="0"/>
              <a:t>Fairness or</a:t>
            </a:r>
          </a:p>
          <a:p>
            <a:pPr lvl="1"/>
            <a:r>
              <a:rPr lang="en-US" dirty="0" err="1"/>
              <a:t>Realtime</a:t>
            </a:r>
            <a:r>
              <a:rPr lang="en-US" dirty="0"/>
              <a:t> guarantees or</a:t>
            </a:r>
          </a:p>
          <a:p>
            <a:pPr lvl="1"/>
            <a:r>
              <a:rPr lang="en-US" dirty="0"/>
              <a:t>Latency optimization or ..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05200" y="1455257"/>
            <a:ext cx="5486400" cy="17543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/>
                <a:cs typeface="Courier New"/>
              </a:rPr>
              <a:t>i</a:t>
            </a:r>
            <a:r>
              <a:rPr lang="en-US" b="1" dirty="0" smtClean="0">
                <a:latin typeface="Courier New"/>
                <a:cs typeface="Courier New"/>
              </a:rPr>
              <a:t>f ( </a:t>
            </a:r>
            <a:r>
              <a:rPr lang="en-US" b="1" dirty="0" err="1" smtClean="0">
                <a:latin typeface="Courier New"/>
                <a:cs typeface="Courier New"/>
              </a:rPr>
              <a:t>readyProcesses</a:t>
            </a:r>
            <a:r>
              <a:rPr lang="en-US" b="1" dirty="0" smtClean="0">
                <a:latin typeface="Courier New"/>
                <a:cs typeface="Courier New"/>
              </a:rPr>
              <a:t>(PCBs) ) {</a:t>
            </a:r>
          </a:p>
          <a:p>
            <a:r>
              <a:rPr lang="en-US" dirty="0" smtClean="0">
                <a:latin typeface="Courier New"/>
                <a:cs typeface="Courier New"/>
              </a:rPr>
              <a:t>   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= </a:t>
            </a:r>
            <a:r>
              <a:rPr lang="en-US" b="1" dirty="0" err="1" smtClean="0">
                <a:latin typeface="Courier New"/>
                <a:cs typeface="Courier New"/>
              </a:rPr>
              <a:t>selectProcess</a:t>
            </a:r>
            <a:r>
              <a:rPr lang="en-US" b="1" dirty="0" smtClean="0">
                <a:latin typeface="Courier New"/>
                <a:cs typeface="Courier New"/>
              </a:rPr>
              <a:t>(PCBs);</a:t>
            </a: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r>
              <a:rPr lang="en-US" b="1" dirty="0" smtClean="0">
                <a:latin typeface="Courier New"/>
                <a:cs typeface="Courier New"/>
              </a:rPr>
              <a:t>run( </a:t>
            </a:r>
            <a:r>
              <a:rPr lang="en-US" b="1" dirty="0" err="1" smtClean="0">
                <a:latin typeface="Courier New"/>
                <a:cs typeface="Courier New"/>
              </a:rPr>
              <a:t>nextPCB</a:t>
            </a:r>
            <a:r>
              <a:rPr lang="en-US" b="1" dirty="0" smtClean="0">
                <a:latin typeface="Courier New"/>
                <a:cs typeface="Courier New"/>
              </a:rPr>
              <a:t> 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  <a:r>
              <a:rPr lang="en-US" b="1" dirty="0">
                <a:latin typeface="Courier New"/>
                <a:cs typeface="Courier New"/>
              </a:rPr>
              <a:t> </a:t>
            </a:r>
            <a:r>
              <a:rPr lang="en-US" b="1" dirty="0" smtClean="0">
                <a:latin typeface="Courier New"/>
                <a:cs typeface="Courier New"/>
              </a:rPr>
              <a:t>else {</a:t>
            </a:r>
          </a:p>
          <a:p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smtClean="0">
                <a:latin typeface="Courier New"/>
                <a:cs typeface="Courier New"/>
              </a:rPr>
              <a:t>   </a:t>
            </a:r>
            <a:r>
              <a:rPr lang="en-US" b="1" dirty="0" err="1" smtClean="0">
                <a:latin typeface="Courier New"/>
                <a:cs typeface="Courier New"/>
              </a:rPr>
              <a:t>run_idle_process</a:t>
            </a:r>
            <a:r>
              <a:rPr lang="en-US" b="1" dirty="0" smtClean="0">
                <a:latin typeface="Courier New"/>
                <a:cs typeface="Courier New"/>
              </a:rPr>
              <a:t>();</a:t>
            </a:r>
          </a:p>
          <a:p>
            <a:r>
              <a:rPr lang="en-US" b="1" dirty="0" smtClean="0">
                <a:latin typeface="Courier New"/>
                <a:cs typeface="Courier New"/>
              </a:rPr>
              <a:t>}</a:t>
            </a:r>
          </a:p>
        </p:txBody>
      </p:sp>
      <p:sp>
        <p:nvSpPr>
          <p:cNvPr id="3" name="Freeform 2"/>
          <p:cNvSpPr/>
          <p:nvPr/>
        </p:nvSpPr>
        <p:spPr bwMode="auto">
          <a:xfrm>
            <a:off x="2192952" y="914401"/>
            <a:ext cx="1328660" cy="2817795"/>
          </a:xfrm>
          <a:custGeom>
            <a:avLst/>
            <a:gdLst>
              <a:gd name="connsiteX0" fmla="*/ 1387780 w 1387780"/>
              <a:gd name="connsiteY0" fmla="*/ 2403572 h 2845960"/>
              <a:gd name="connsiteX1" fmla="*/ 192026 w 1387780"/>
              <a:gd name="connsiteY1" fmla="*/ 2677892 h 2845960"/>
              <a:gd name="connsiteX2" fmla="*/ 114654 w 1387780"/>
              <a:gd name="connsiteY2" fmla="*/ 152741 h 2845960"/>
              <a:gd name="connsiteX3" fmla="*/ 1310408 w 1387780"/>
              <a:gd name="connsiteY3" fmla="*/ 497400 h 2845960"/>
              <a:gd name="connsiteX0" fmla="*/ 1328660 w 1328660"/>
              <a:gd name="connsiteY0" fmla="*/ 2305098 h 2817795"/>
              <a:gd name="connsiteX1" fmla="*/ 189177 w 1328660"/>
              <a:gd name="connsiteY1" fmla="*/ 2677892 h 2817795"/>
              <a:gd name="connsiteX2" fmla="*/ 111805 w 1328660"/>
              <a:gd name="connsiteY2" fmla="*/ 152741 h 2817795"/>
              <a:gd name="connsiteX3" fmla="*/ 1307559 w 1328660"/>
              <a:gd name="connsiteY3" fmla="*/ 497400 h 2817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8660" h="2817795">
                <a:moveTo>
                  <a:pt x="1328660" y="2305098"/>
                </a:moveTo>
                <a:cubicBezTo>
                  <a:pt x="836877" y="2629827"/>
                  <a:pt x="391986" y="3036618"/>
                  <a:pt x="189177" y="2677892"/>
                </a:cubicBezTo>
                <a:cubicBezTo>
                  <a:pt x="-13632" y="2319166"/>
                  <a:pt x="-74592" y="516156"/>
                  <a:pt x="111805" y="152741"/>
                </a:cubicBezTo>
                <a:cubicBezTo>
                  <a:pt x="298202" y="-210674"/>
                  <a:pt x="802880" y="143363"/>
                  <a:pt x="1307559" y="497400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67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68475" y="152400"/>
            <a:ext cx="8655050" cy="533400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MS PGothic" charset="0"/>
              </a:rPr>
              <a:t>Recall: Single </a:t>
            </a:r>
            <a:r>
              <a:rPr lang="en-US" dirty="0">
                <a:ea typeface="MS PGothic" charset="0"/>
              </a:rPr>
              <a:t>and Multithreaded Processes</a:t>
            </a:r>
          </a:p>
        </p:txBody>
      </p:sp>
      <p:sp>
        <p:nvSpPr>
          <p:cNvPr id="8397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752601" y="4694238"/>
            <a:ext cx="8670925" cy="1858962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Threads encapsulate concurrency: “Active” component</a:t>
            </a:r>
          </a:p>
          <a:p>
            <a:r>
              <a:rPr lang="en-US" dirty="0">
                <a:ea typeface="MS PGothic" charset="0"/>
              </a:rPr>
              <a:t>Address spaces encapsulate protection: “Passive” part</a:t>
            </a:r>
          </a:p>
          <a:p>
            <a:pPr lvl="1"/>
            <a:r>
              <a:rPr lang="en-US" dirty="0">
                <a:ea typeface="MS PGothic" charset="0"/>
              </a:rPr>
              <a:t>Keeps buggy program from trashing the system</a:t>
            </a:r>
          </a:p>
          <a:p>
            <a:r>
              <a:rPr lang="en-US" dirty="0">
                <a:ea typeface="MS PGothic" charset="0"/>
              </a:rPr>
              <a:t>Why have multiple threads per address space?</a:t>
            </a:r>
          </a:p>
          <a:p>
            <a:pPr>
              <a:buFontTx/>
              <a:buNone/>
            </a:pPr>
            <a:endParaRPr lang="en-US" dirty="0">
              <a:ea typeface="MS PGothic" charset="0"/>
            </a:endParaRPr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" t="11746" r="392" b="11746"/>
          <a:stretch>
            <a:fillRect/>
          </a:stretch>
        </p:blipFill>
        <p:spPr bwMode="auto">
          <a:xfrm>
            <a:off x="2819400" y="914400"/>
            <a:ext cx="6248400" cy="3614738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22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Shared vs. Per-Thread State</a:t>
            </a:r>
            <a:endParaRPr lang="en-US" dirty="0"/>
          </a:p>
        </p:txBody>
      </p:sp>
      <p:pic>
        <p:nvPicPr>
          <p:cNvPr id="4" name="Content Placeholder 3" descr="perThreadAndSharedState.pdf"/>
          <p:cNvPicPr>
            <a:picLocks noGrp="1" noChangeAspect="1"/>
          </p:cNvPicPr>
          <p:nvPr>
            <p:ph idx="1"/>
          </p:nvPr>
        </p:nvPicPr>
        <p:blipFill>
          <a:blip r:embed="rId2"/>
          <a:srcRect l="-10740" r="-107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7227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The Core of Concurrency: the Dispatch Loop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Conceptually, the scheduling loop of the operating system looks as follows:</a:t>
            </a:r>
            <a:br>
              <a:rPr lang="en-US" altLang="ko-KR" dirty="0" smtClean="0">
                <a:ea typeface="Gulim" panose="020B0600000101010101" pitchFamily="34" charset="-127"/>
              </a:rPr>
            </a:br>
            <a:endParaRPr lang="en-US" altLang="ko-KR" dirty="0" smtClean="0">
              <a:ea typeface="Gulim" panose="020B0600000101010101" pitchFamily="34" charset="-127"/>
            </a:endParaRP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Gulim" panose="020B0600000101010101" pitchFamily="34" charset="-127"/>
              </a:rPr>
              <a:t>		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Loop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ChooseNextThread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SaveStateOfCPU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curTCB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LoadStateOfCPU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newTCB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	}</a:t>
            </a:r>
          </a:p>
          <a:p>
            <a:pPr>
              <a:buFontTx/>
              <a:buNone/>
            </a:pPr>
            <a:endParaRPr lang="en-US" altLang="ko-KR" sz="2000" dirty="0">
              <a:latin typeface="Courier New" panose="02070309020205020404" pitchFamily="49" charset="0"/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This is an </a:t>
            </a:r>
            <a:r>
              <a:rPr lang="en-US" altLang="ko-KR" i="1" dirty="0" smtClean="0">
                <a:ea typeface="Gulim" panose="020B0600000101010101" pitchFamily="34" charset="-127"/>
              </a:rPr>
              <a:t>infinite</a:t>
            </a:r>
            <a:r>
              <a:rPr lang="en-US" altLang="ko-KR" dirty="0" smtClean="0">
                <a:ea typeface="Gulim" panose="020B0600000101010101" pitchFamily="34" charset="-127"/>
              </a:rPr>
              <a:t> loop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One could argue that this is all that the OS does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Should we ever exit this loop???</a:t>
            </a:r>
          </a:p>
          <a:p>
            <a:pPr lvl="1"/>
            <a:r>
              <a:rPr lang="en-US" altLang="ko-KR" sz="2400" dirty="0">
                <a:ea typeface="Gulim" panose="020B0600000101010101" pitchFamily="34" charset="-127"/>
              </a:rPr>
              <a:t>When would that be?</a:t>
            </a:r>
          </a:p>
        </p:txBody>
      </p:sp>
    </p:spTree>
    <p:extLst>
      <p:ext uri="{BB962C8B-B14F-4D97-AF65-F5344CB8AC3E}">
        <p14:creationId xmlns:p14="http://schemas.microsoft.com/office/powerpoint/2010/main" val="3803703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00454"/>
            <a:ext cx="11277600" cy="6019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Homework 1 due Today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Project 1 in full swing!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We expect that your design document will give intuitions behind your designs, not just a dump of pseudo-code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Think of this you are in a company and your TA is you manager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Paradox: need code for design document?  </a:t>
            </a:r>
          </a:p>
          <a:p>
            <a:pPr lvl="1"/>
            <a:r>
              <a:rPr lang="en-US" dirty="0" smtClean="0">
                <a:solidFill>
                  <a:schemeClr val="tx2"/>
                </a:solidFill>
              </a:rPr>
              <a:t>Not full code, just enough prove you have thought through complexities of design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Should be attending your permanent discussion section!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Remember to turn on your camera in Zoom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Discussion section attendance is mandatory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Midterm 1: October 1</a:t>
            </a:r>
            <a:r>
              <a:rPr lang="en-US" baseline="30000" dirty="0" smtClean="0">
                <a:solidFill>
                  <a:srgbClr val="FF0000"/>
                </a:solidFill>
              </a:rPr>
              <a:t>st</a:t>
            </a:r>
            <a:r>
              <a:rPr lang="en-US" dirty="0" smtClean="0">
                <a:solidFill>
                  <a:srgbClr val="FF0000"/>
                </a:solidFill>
              </a:rPr>
              <a:t>, 5-7PM (Three weeks from tomorrow!)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We understand that this partially conflicts with CS170, but those of you in CS170 can start that exam after 7PM (according to CS170 staff)</a:t>
            </a:r>
          </a:p>
          <a:p>
            <a:pPr lvl="1"/>
            <a:r>
              <a:rPr lang="en-US" dirty="0" smtClean="0"/>
              <a:t>Video Proctored, No curve, Use of computer to answer questions</a:t>
            </a:r>
          </a:p>
          <a:p>
            <a:pPr lvl="1"/>
            <a:r>
              <a:rPr lang="en-US" dirty="0" smtClean="0"/>
              <a:t>More details as we get closer to exam</a:t>
            </a:r>
          </a:p>
        </p:txBody>
      </p:sp>
    </p:spTree>
    <p:extLst>
      <p:ext uri="{BB962C8B-B14F-4D97-AF65-F5344CB8AC3E}">
        <p14:creationId xmlns:p14="http://schemas.microsoft.com/office/powerpoint/2010/main" val="24101164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Running a thread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914400"/>
            <a:ext cx="84582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Consider first portion: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 I run a thread?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its state (registers, PC, stack pointer) into CPU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Load environment (virtual memory space, </a:t>
            </a:r>
            <a:r>
              <a:rPr lang="en-US" altLang="ko-KR" dirty="0" err="1" smtClean="0">
                <a:ea typeface="Gulim" panose="020B0600000101010101" pitchFamily="34" charset="-127"/>
              </a:rPr>
              <a:t>etc</a:t>
            </a:r>
            <a:r>
              <a:rPr lang="en-US" altLang="ko-KR" dirty="0" smtClean="0">
                <a:ea typeface="Gulim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Jump to the PC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How does the dispatcher get control back?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Internal events: thread returns control voluntarily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External events: thread gets </a:t>
            </a:r>
            <a:r>
              <a:rPr lang="en-US" altLang="ko-KR" i="1" dirty="0" smtClean="0">
                <a:ea typeface="Gulim" panose="020B0600000101010101" pitchFamily="34" charset="-127"/>
              </a:rPr>
              <a:t>preempted</a:t>
            </a:r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endParaRPr lang="en-US" altLang="ko-KR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374462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Internal Events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0"/>
            <a:ext cx="8534400" cy="54102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Blocking on I/O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The act of requesting I/O implicitly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Waiting on a “signal” from other thread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asks to wait and thus yields the CPU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Thread executes a 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yield()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 volunteers to give up CPU</a:t>
            </a:r>
          </a:p>
          <a:p>
            <a:pPr lvl="1"/>
            <a:endParaRPr lang="en-US" altLang="ko-KR" dirty="0" smtClean="0">
              <a:ea typeface="Gulim" panose="020B0600000101010101" pitchFamily="34" charset="-127"/>
            </a:endParaRP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</a:rPr>
              <a:t>	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computePI</a:t>
            </a: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while(TRUE) {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</a:t>
            </a:r>
            <a:r>
              <a:rPr lang="en-US" altLang="ko-KR" dirty="0" err="1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ComputeNextDigit</a:t>
            </a: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   yield();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 }</a:t>
            </a:r>
          </a:p>
          <a:p>
            <a:pPr lvl="1"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}</a:t>
            </a:r>
          </a:p>
        </p:txBody>
      </p:sp>
    </p:spTree>
    <p:extLst>
      <p:ext uri="{BB962C8B-B14F-4D97-AF65-F5344CB8AC3E}">
        <p14:creationId xmlns:p14="http://schemas.microsoft.com/office/powerpoint/2010/main" val="1115541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BA7CE-EE86-4412-BE13-1C22BD643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Today</a:t>
            </a:r>
            <a:r>
              <a:rPr lang="en-US" dirty="0"/>
              <a:t>: </a:t>
            </a:r>
            <a:r>
              <a:rPr lang="en-US" dirty="0" smtClean="0"/>
              <a:t>Synchronization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97E6D-E2A8-4E51-B414-F6BB69EB16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0896600" cy="5410200"/>
          </a:xfrm>
        </p:spPr>
        <p:txBody>
          <a:bodyPr/>
          <a:lstStyle/>
          <a:p>
            <a:r>
              <a:rPr lang="en-US" dirty="0" smtClean="0"/>
              <a:t>How does an OS provide concurrency through threads?</a:t>
            </a:r>
          </a:p>
          <a:p>
            <a:pPr lvl="1"/>
            <a:r>
              <a:rPr lang="en-US" dirty="0" smtClean="0"/>
              <a:t>Brief discussion of process/thread states and scheduling</a:t>
            </a:r>
          </a:p>
          <a:p>
            <a:pPr lvl="1"/>
            <a:r>
              <a:rPr lang="en-US" dirty="0" smtClean="0"/>
              <a:t>High-level discussion of how stacks contribute to concurrency</a:t>
            </a:r>
          </a:p>
          <a:p>
            <a:r>
              <a:rPr lang="en-US" dirty="0" smtClean="0"/>
              <a:t>Introduce needs for synchronization</a:t>
            </a:r>
          </a:p>
          <a:p>
            <a:r>
              <a:rPr lang="en-US" dirty="0" smtClean="0"/>
              <a:t>Discussion of Locks and Semaphores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A04336-B193-493B-B5E8-C870DD3AD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581" y="838200"/>
            <a:ext cx="2527819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5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9A20E-2D48-4075-A178-B5A3DD85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POSIX API </a:t>
            </a:r>
            <a:r>
              <a:rPr lang="en-US" dirty="0"/>
              <a:t>for Threads: </a:t>
            </a:r>
            <a:r>
              <a:rPr lang="en-US" i="1" dirty="0" err="1"/>
              <a:t>pthreads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969DC-F260-44FC-B2A7-202D721A56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914400"/>
            <a:ext cx="1051560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pthread_create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const </a:t>
            </a:r>
            <a:r>
              <a:rPr lang="en-US" sz="2200" dirty="0" err="1">
                <a:latin typeface="Consolas" panose="020B0609020204030204" pitchFamily="49" charset="0"/>
              </a:rPr>
              <a:t>pthread_attr_t</a:t>
            </a:r>
            <a:r>
              <a:rPr lang="en-US" sz="2200" dirty="0">
                <a:latin typeface="Consolas" panose="020B0609020204030204" pitchFamily="49" charset="0"/>
              </a:rPr>
              <a:t> *</a:t>
            </a:r>
            <a:r>
              <a:rPr lang="en-US" sz="2200" i="1" dirty="0" err="1">
                <a:latin typeface="Consolas" panose="020B0609020204030204" pitchFamily="49" charset="0"/>
              </a:rPr>
              <a:t>attr</a:t>
            </a:r>
            <a:r>
              <a:rPr lang="en-US" sz="2200" dirty="0">
                <a:latin typeface="Consolas" panose="020B0609020204030204" pitchFamily="49" charset="0"/>
              </a:rPr>
              <a:t>,</a:t>
            </a:r>
            <a:br>
              <a:rPr lang="en-US" sz="2200" dirty="0">
                <a:latin typeface="Consolas" panose="020B0609020204030204" pitchFamily="49" charset="0"/>
              </a:rPr>
            </a:br>
            <a:r>
              <a:rPr lang="en-US" sz="2200" dirty="0" smtClean="0">
                <a:latin typeface="Consolas" panose="020B0609020204030204" pitchFamily="49" charset="0"/>
              </a:rPr>
              <a:t>			 void </a:t>
            </a:r>
            <a:r>
              <a:rPr lang="en-US" sz="2200" dirty="0">
                <a:latin typeface="Consolas" panose="020B0609020204030204" pitchFamily="49" charset="0"/>
              </a:rPr>
              <a:t>*(*</a:t>
            </a:r>
            <a:r>
              <a:rPr lang="en-US" sz="2200" i="1" dirty="0" err="1">
                <a:latin typeface="Consolas" panose="020B0609020204030204" pitchFamily="49" charset="0"/>
              </a:rPr>
              <a:t>start_routine</a:t>
            </a:r>
            <a:r>
              <a:rPr lang="en-US" sz="2200" dirty="0">
                <a:latin typeface="Consolas" panose="020B0609020204030204" pitchFamily="49" charset="0"/>
              </a:rPr>
              <a:t>)(void*), void *</a:t>
            </a:r>
            <a:r>
              <a:rPr lang="en-US" sz="2200" i="1" dirty="0" err="1">
                <a:latin typeface="Consolas" panose="020B0609020204030204" pitchFamily="49" charset="0"/>
              </a:rPr>
              <a:t>arg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thread is created executing </a:t>
            </a:r>
            <a:r>
              <a:rPr lang="en-US" i="1" dirty="0" err="1"/>
              <a:t>start_routine</a:t>
            </a:r>
            <a:r>
              <a:rPr lang="en-US" dirty="0"/>
              <a:t> with </a:t>
            </a:r>
            <a:r>
              <a:rPr lang="en-US" i="1" dirty="0" err="1"/>
              <a:t>arg</a:t>
            </a:r>
            <a:r>
              <a:rPr lang="en-US" dirty="0"/>
              <a:t> as its sole </a:t>
            </a:r>
            <a:r>
              <a:rPr lang="en-US" dirty="0" smtClean="0"/>
              <a:t>argument.</a:t>
            </a:r>
          </a:p>
          <a:p>
            <a:pPr lvl="1"/>
            <a:r>
              <a:rPr lang="en-US" dirty="0" smtClean="0"/>
              <a:t>return </a:t>
            </a:r>
            <a:r>
              <a:rPr lang="en-US" dirty="0"/>
              <a:t>is implicit call to </a:t>
            </a:r>
            <a:r>
              <a:rPr lang="en-US" dirty="0" err="1" smtClean="0"/>
              <a:t>pthread_exit</a:t>
            </a:r>
            <a:endParaRPr lang="en-US" dirty="0" smtClean="0"/>
          </a:p>
          <a:p>
            <a:pPr marL="0" indent="0">
              <a:buNone/>
            </a:pPr>
            <a:r>
              <a:rPr lang="en-US" sz="2200" dirty="0" smtClean="0">
                <a:latin typeface="Consolas" panose="020B0609020204030204" pitchFamily="49" charset="0"/>
              </a:rPr>
              <a:t>void </a:t>
            </a:r>
            <a:r>
              <a:rPr lang="en-US" sz="2200" dirty="0" err="1" smtClean="0">
                <a:latin typeface="Consolas" panose="020B0609020204030204" pitchFamily="49" charset="0"/>
              </a:rPr>
              <a:t>pthread_exit</a:t>
            </a:r>
            <a:r>
              <a:rPr lang="en-US" sz="2200" dirty="0" smtClean="0">
                <a:latin typeface="Consolas" panose="020B0609020204030204" pitchFamily="49" charset="0"/>
              </a:rPr>
              <a:t>(void *</a:t>
            </a:r>
            <a:r>
              <a:rPr lang="en-US" sz="2200" i="1" dirty="0" err="1" smtClean="0">
                <a:latin typeface="Consolas" panose="020B0609020204030204" pitchFamily="49" charset="0"/>
              </a:rPr>
              <a:t>value_ptr</a:t>
            </a:r>
            <a:r>
              <a:rPr lang="en-US" sz="2200" dirty="0" smtClean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 smtClean="0"/>
              <a:t>terminates </a:t>
            </a:r>
            <a:r>
              <a:rPr lang="en-US" dirty="0"/>
              <a:t>the thread and makes </a:t>
            </a:r>
            <a:r>
              <a:rPr lang="en-US" i="1" dirty="0" err="1"/>
              <a:t>value_ptr</a:t>
            </a:r>
            <a:r>
              <a:rPr lang="en-US" dirty="0"/>
              <a:t> available to any successful </a:t>
            </a:r>
            <a:r>
              <a:rPr lang="en-US" dirty="0" smtClean="0"/>
              <a:t>join</a:t>
            </a: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Consolas" panose="020B0609020204030204" pitchFamily="49" charset="0"/>
              </a:rPr>
              <a:t>int </a:t>
            </a:r>
            <a:r>
              <a:rPr lang="en-US" sz="2200" dirty="0" err="1">
                <a:latin typeface="Consolas" panose="020B0609020204030204" pitchFamily="49" charset="0"/>
              </a:rPr>
              <a:t>pthread_join</a:t>
            </a:r>
            <a:r>
              <a:rPr lang="en-US" sz="2200" dirty="0">
                <a:latin typeface="Consolas" panose="020B0609020204030204" pitchFamily="49" charset="0"/>
              </a:rPr>
              <a:t>(</a:t>
            </a:r>
            <a:r>
              <a:rPr lang="en-US" sz="2200" dirty="0" err="1">
                <a:latin typeface="Consolas" panose="020B0609020204030204" pitchFamily="49" charset="0"/>
              </a:rPr>
              <a:t>pthread_t</a:t>
            </a:r>
            <a:r>
              <a:rPr lang="en-US" sz="2200" dirty="0">
                <a:latin typeface="Consolas" panose="020B0609020204030204" pitchFamily="49" charset="0"/>
              </a:rPr>
              <a:t> </a:t>
            </a:r>
            <a:r>
              <a:rPr lang="en-US" sz="2200" i="1" dirty="0">
                <a:latin typeface="Consolas" panose="020B0609020204030204" pitchFamily="49" charset="0"/>
              </a:rPr>
              <a:t>thread</a:t>
            </a:r>
            <a:r>
              <a:rPr lang="en-US" sz="2200" dirty="0">
                <a:latin typeface="Consolas" panose="020B0609020204030204" pitchFamily="49" charset="0"/>
              </a:rPr>
              <a:t>, void **</a:t>
            </a:r>
            <a:r>
              <a:rPr lang="en-US" sz="2200" i="1" dirty="0" err="1">
                <a:latin typeface="Consolas" panose="020B0609020204030204" pitchFamily="49" charset="0"/>
              </a:rPr>
              <a:t>value_ptr</a:t>
            </a:r>
            <a:r>
              <a:rPr lang="en-US" sz="2200" dirty="0">
                <a:latin typeface="Consolas" panose="020B0609020204030204" pitchFamily="49" charset="0"/>
              </a:rPr>
              <a:t>);</a:t>
            </a:r>
          </a:p>
          <a:p>
            <a:pPr lvl="1"/>
            <a:r>
              <a:rPr lang="en-US" dirty="0"/>
              <a:t>suspends execution of the calling thread until the target </a:t>
            </a:r>
            <a:r>
              <a:rPr lang="en-US" i="1" dirty="0"/>
              <a:t>thread</a:t>
            </a:r>
            <a:r>
              <a:rPr lang="en-US" dirty="0"/>
              <a:t> terminates.</a:t>
            </a:r>
          </a:p>
          <a:p>
            <a:pPr lvl="1"/>
            <a:r>
              <a:rPr lang="en-US" dirty="0"/>
              <a:t>On return with a non-NULL </a:t>
            </a:r>
            <a:r>
              <a:rPr lang="en-US" i="1" dirty="0" err="1"/>
              <a:t>value_ptr</a:t>
            </a:r>
            <a:r>
              <a:rPr lang="en-US" dirty="0"/>
              <a:t>  the value passed to </a:t>
            </a:r>
            <a:r>
              <a:rPr lang="en-US" i="1" dirty="0" err="1">
                <a:hlinkClick r:id="rId2"/>
              </a:rPr>
              <a:t>pthread_exit</a:t>
            </a:r>
            <a:r>
              <a:rPr lang="en-US" i="1" dirty="0">
                <a:hlinkClick r:id="rId2"/>
              </a:rPr>
              <a:t>()</a:t>
            </a:r>
            <a:r>
              <a:rPr lang="en-US" dirty="0"/>
              <a:t> by the terminating thread is made available in the location referenced by </a:t>
            </a:r>
            <a:r>
              <a:rPr lang="en-US" i="1" dirty="0" err="1"/>
              <a:t>value_ptr</a:t>
            </a:r>
            <a:r>
              <a:rPr lang="en-US" dirty="0"/>
              <a:t>. 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22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pthread_yield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(void);   </a:t>
            </a:r>
            <a:b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void </a:t>
            </a:r>
            <a:r>
              <a:rPr lang="en-US" sz="220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sched_yield</a:t>
            </a:r>
            <a:r>
              <a:rPr lang="en-US" sz="220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(void);</a:t>
            </a:r>
            <a:endParaRPr lang="en-US" sz="22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Current thread </a:t>
            </a:r>
            <a:r>
              <a:rPr lang="en-US" i="1" dirty="0" smtClean="0">
                <a:solidFill>
                  <a:srgbClr val="FF0000"/>
                </a:solidFill>
              </a:rPr>
              <a:t>yields</a:t>
            </a:r>
            <a:r>
              <a:rPr lang="en-US" dirty="0" smtClean="0">
                <a:solidFill>
                  <a:srgbClr val="FF0000"/>
                </a:solidFill>
              </a:rPr>
              <a:t> (gives up) CPU so that another thread can run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51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Stack for Yielding Thread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3900" y="3049588"/>
            <a:ext cx="8674100" cy="3505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How do we run a new thread?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run_new_thread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PickNewThread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switch(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curThread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,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newThread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ThreadHouseKeeping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(); /* Do any cleanup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lnSpc>
                <a:spcPct val="80000"/>
              </a:lnSpc>
            </a:pPr>
            <a:r>
              <a:rPr lang="en-US" altLang="ko-KR" sz="2600" dirty="0">
                <a:ea typeface="Gulim" panose="020B0600000101010101" pitchFamily="34" charset="-127"/>
              </a:rPr>
              <a:t>How does dispatcher switch to a new thread?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Save anything next thread may trash: PC, </a:t>
            </a:r>
            <a:r>
              <a:rPr lang="en-US" altLang="ko-KR" dirty="0" err="1" smtClean="0">
                <a:ea typeface="Gulim" panose="020B0600000101010101" pitchFamily="34" charset="-127"/>
              </a:rPr>
              <a:t>regs</a:t>
            </a:r>
            <a:r>
              <a:rPr lang="en-US" altLang="ko-KR" dirty="0" smtClean="0">
                <a:ea typeface="Gulim" panose="020B0600000101010101" pitchFamily="34" charset="-127"/>
              </a:rPr>
              <a:t>, stack pointer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Gulim" panose="020B0600000101010101" pitchFamily="34" charset="-127"/>
              </a:rPr>
              <a:t>Maintain isolation for each thread</a:t>
            </a:r>
          </a:p>
        </p:txBody>
      </p:sp>
      <p:sp>
        <p:nvSpPr>
          <p:cNvPr id="21508" name="Rectangle 7"/>
          <p:cNvSpPr>
            <a:spLocks noChangeArrowheads="1"/>
          </p:cNvSpPr>
          <p:nvPr/>
        </p:nvSpPr>
        <p:spPr bwMode="auto">
          <a:xfrm flipV="1">
            <a:off x="5334000" y="12192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yield</a:t>
            </a: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 flipV="1">
            <a:off x="5335588" y="762000"/>
            <a:ext cx="1974850" cy="484188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ComputePI</a:t>
            </a:r>
          </a:p>
        </p:txBody>
      </p:sp>
      <p:grpSp>
        <p:nvGrpSpPr>
          <p:cNvPr id="21510" name="Group 15"/>
          <p:cNvGrpSpPr>
            <a:grpSpLocks/>
          </p:cNvGrpSpPr>
          <p:nvPr/>
        </p:nvGrpSpPr>
        <p:grpSpPr bwMode="auto">
          <a:xfrm>
            <a:off x="7542213" y="1066218"/>
            <a:ext cx="369874" cy="1661108"/>
            <a:chOff x="4606" y="816"/>
            <a:chExt cx="234" cy="1152"/>
          </a:xfrm>
        </p:grpSpPr>
        <p:sp>
          <p:nvSpPr>
            <p:cNvPr id="21517" name="Text Box 11"/>
            <p:cNvSpPr txBox="1">
              <a:spLocks noChangeArrowheads="1"/>
            </p:cNvSpPr>
            <p:nvPr/>
          </p:nvSpPr>
          <p:spPr bwMode="auto">
            <a:xfrm rot="5400000">
              <a:off x="4196" y="1273"/>
              <a:ext cx="105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1518" name="Line 1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urier New"/>
                <a:cs typeface="Courier New"/>
              </a:endParaRPr>
            </a:p>
          </p:txBody>
        </p:sp>
      </p:grpSp>
      <p:grpSp>
        <p:nvGrpSpPr>
          <p:cNvPr id="364565" name="Group 21"/>
          <p:cNvGrpSpPr>
            <a:grpSpLocks/>
          </p:cNvGrpSpPr>
          <p:nvPr/>
        </p:nvGrpSpPr>
        <p:grpSpPr bwMode="auto">
          <a:xfrm>
            <a:off x="3433505" y="1435101"/>
            <a:ext cx="3870585" cy="1522413"/>
            <a:chOff x="1202" y="1056"/>
            <a:chExt cx="2446" cy="1056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3" name="Rectangle 6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kernel_yield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4" name="Arc 13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1515" name="Text Box 14"/>
            <p:cNvSpPr txBox="1">
              <a:spLocks noChangeArrowheads="1"/>
            </p:cNvSpPr>
            <p:nvPr/>
          </p:nvSpPr>
          <p:spPr bwMode="auto">
            <a:xfrm>
              <a:off x="1202" y="1152"/>
              <a:ext cx="82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1516" name="Rectangle 19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21380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152400"/>
            <a:ext cx="8382000" cy="533400"/>
          </a:xfrm>
        </p:spPr>
        <p:txBody>
          <a:bodyPr/>
          <a:lstStyle/>
          <a:p>
            <a:r>
              <a:rPr lang="en-US" altLang="ko-KR" dirty="0">
                <a:ea typeface="Gulim" panose="020B0600000101010101" pitchFamily="34" charset="-127"/>
              </a:rPr>
              <a:t>What Do the Stacks Look Like?</a:t>
            </a:r>
            <a:endParaRPr lang="en-US" altLang="ko-KR" dirty="0" smtClean="0">
              <a:ea typeface="Gulim" panose="020B0600000101010101" pitchFamily="34" charset="-127"/>
            </a:endParaRP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838200"/>
            <a:ext cx="3810000" cy="5486400"/>
          </a:xfrm>
        </p:spPr>
        <p:txBody>
          <a:bodyPr/>
          <a:lstStyle/>
          <a:p>
            <a:r>
              <a:rPr lang="en-US" altLang="ko-KR" dirty="0" smtClean="0">
                <a:ea typeface="Gulim" panose="020B0600000101010101" pitchFamily="34" charset="-127"/>
              </a:rPr>
              <a:t>Consider the following code blocks:</a:t>
            </a:r>
          </a:p>
          <a:p>
            <a:pPr>
              <a:buFontTx/>
              <a:buNone/>
            </a:pPr>
            <a:r>
              <a:rPr lang="en-US" altLang="ko-KR" dirty="0" smtClean="0">
                <a:ea typeface="Gulim" panose="020B0600000101010101" pitchFamily="34" charset="-127"/>
              </a:rPr>
              <a:t>	    </a:t>
            </a:r>
            <a:r>
              <a:rPr lang="en-US" altLang="ko-KR" dirty="0" smtClean="0">
                <a:latin typeface="Courier New" panose="02070309020205020404" pitchFamily="49" charset="0"/>
                <a:ea typeface="Gulim" panose="020B0600000101010101" pitchFamily="34" charset="-127"/>
                <a:cs typeface="Courier New" panose="02070309020205020404" pitchFamily="49" charset="0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A() {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B();		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proc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B()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while(TRUE)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   yield();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   }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}</a:t>
            </a:r>
          </a:p>
          <a:p>
            <a:r>
              <a:rPr lang="en-US" altLang="ko-KR" dirty="0" smtClean="0">
                <a:ea typeface="Gulim" panose="020B0600000101010101" pitchFamily="34" charset="-127"/>
              </a:rPr>
              <a:t>Suppose we have 2 threads: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Threads S and T</a:t>
            </a:r>
          </a:p>
        </p:txBody>
      </p:sp>
      <p:sp>
        <p:nvSpPr>
          <p:cNvPr id="366606" name="AutoShape 14"/>
          <p:cNvSpPr>
            <a:spLocks noChangeArrowheads="1"/>
          </p:cNvSpPr>
          <p:nvPr/>
        </p:nvSpPr>
        <p:spPr bwMode="auto">
          <a:xfrm>
            <a:off x="7315200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366629" name="Group 37"/>
          <p:cNvGrpSpPr>
            <a:grpSpLocks/>
          </p:cNvGrpSpPr>
          <p:nvPr/>
        </p:nvGrpSpPr>
        <p:grpSpPr bwMode="auto">
          <a:xfrm>
            <a:off x="5392739" y="1562100"/>
            <a:ext cx="2532063" cy="3009900"/>
            <a:chOff x="2437" y="984"/>
            <a:chExt cx="1595" cy="1896"/>
          </a:xfrm>
        </p:grpSpPr>
        <p:sp>
          <p:nvSpPr>
            <p:cNvPr id="22541" name="Text Box 21"/>
            <p:cNvSpPr txBox="1">
              <a:spLocks noChangeArrowheads="1"/>
            </p:cNvSpPr>
            <p:nvPr/>
          </p:nvSpPr>
          <p:spPr bwMode="auto">
            <a:xfrm>
              <a:off x="3071" y="984"/>
              <a:ext cx="71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S</a:t>
              </a:r>
            </a:p>
          </p:txBody>
        </p:sp>
        <p:grpSp>
          <p:nvGrpSpPr>
            <p:cNvPr id="22542" name="Group 15"/>
            <p:cNvGrpSpPr>
              <a:grpSpLocks/>
            </p:cNvGrpSpPr>
            <p:nvPr/>
          </p:nvGrpSpPr>
          <p:grpSpPr bwMode="auto">
            <a:xfrm flipH="1">
              <a:off x="2437" y="1344"/>
              <a:ext cx="252" cy="1152"/>
              <a:chOff x="4598" y="816"/>
              <a:chExt cx="252" cy="1152"/>
            </a:xfrm>
          </p:grpSpPr>
          <p:sp>
            <p:nvSpPr>
              <p:cNvPr id="22548" name="Text Box 16"/>
              <p:cNvSpPr txBox="1">
                <a:spLocks noChangeArrowheads="1"/>
              </p:cNvSpPr>
              <p:nvPr/>
            </p:nvSpPr>
            <p:spPr bwMode="auto">
              <a:xfrm rot="5400000">
                <a:off x="4157" y="1262"/>
                <a:ext cx="1134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000" dirty="0">
                    <a:latin typeface="Consolas" charset="0"/>
                    <a:ea typeface="Consolas" charset="0"/>
                    <a:cs typeface="Consolas" charset="0"/>
                  </a:rPr>
                  <a:t>Stack </a:t>
                </a:r>
                <a:r>
                  <a:rPr lang="en-US" altLang="ko-KR" sz="2000" b="0" dirty="0">
                    <a:latin typeface="Gill Sans" charset="0"/>
                    <a:ea typeface="Gill Sans" charset="0"/>
                    <a:cs typeface="Gill Sans" charset="0"/>
                  </a:rPr>
                  <a:t>growth</a:t>
                </a:r>
              </a:p>
            </p:txBody>
          </p:sp>
          <p:sp>
            <p:nvSpPr>
              <p:cNvPr id="22549" name="Line 17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</p:grpSp>
        <p:sp>
          <p:nvSpPr>
            <p:cNvPr id="22543" name="Rectangle 4"/>
            <p:cNvSpPr>
              <a:spLocks noChangeArrowheads="1"/>
            </p:cNvSpPr>
            <p:nvPr/>
          </p:nvSpPr>
          <p:spPr bwMode="auto">
            <a:xfrm>
              <a:off x="2784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44" name="Rectangle 5"/>
            <p:cNvSpPr>
              <a:spLocks noChangeArrowheads="1"/>
            </p:cNvSpPr>
            <p:nvPr/>
          </p:nvSpPr>
          <p:spPr bwMode="auto">
            <a:xfrm>
              <a:off x="2784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45" name="Rectangle 6"/>
            <p:cNvSpPr>
              <a:spLocks noChangeArrowheads="1"/>
            </p:cNvSpPr>
            <p:nvPr/>
          </p:nvSpPr>
          <p:spPr bwMode="auto">
            <a:xfrm>
              <a:off x="2784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46" name="Rectangle 7"/>
            <p:cNvSpPr>
              <a:spLocks noChangeArrowheads="1"/>
            </p:cNvSpPr>
            <p:nvPr/>
          </p:nvSpPr>
          <p:spPr bwMode="auto">
            <a:xfrm>
              <a:off x="2784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7" name="Rectangle 25"/>
            <p:cNvSpPr>
              <a:spLocks noChangeArrowheads="1"/>
            </p:cNvSpPr>
            <p:nvPr/>
          </p:nvSpPr>
          <p:spPr bwMode="auto">
            <a:xfrm>
              <a:off x="2784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grpSp>
        <p:nvGrpSpPr>
          <p:cNvPr id="366630" name="Group 38"/>
          <p:cNvGrpSpPr>
            <a:grpSpLocks/>
          </p:cNvGrpSpPr>
          <p:nvPr/>
        </p:nvGrpSpPr>
        <p:grpSpPr bwMode="auto">
          <a:xfrm>
            <a:off x="8305800" y="1549400"/>
            <a:ext cx="1981200" cy="3022600"/>
            <a:chOff x="4272" y="976"/>
            <a:chExt cx="1248" cy="1904"/>
          </a:xfrm>
        </p:grpSpPr>
        <p:sp>
          <p:nvSpPr>
            <p:cNvPr id="22535" name="Text Box 22"/>
            <p:cNvSpPr txBox="1">
              <a:spLocks noChangeArrowheads="1"/>
            </p:cNvSpPr>
            <p:nvPr/>
          </p:nvSpPr>
          <p:spPr bwMode="auto">
            <a:xfrm>
              <a:off x="4539" y="976"/>
              <a:ext cx="7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Thread T</a:t>
              </a:r>
            </a:p>
          </p:txBody>
        </p:sp>
        <p:sp>
          <p:nvSpPr>
            <p:cNvPr id="22536" name="Rectangle 30"/>
            <p:cNvSpPr>
              <a:spLocks noChangeArrowheads="1"/>
            </p:cNvSpPr>
            <p:nvPr/>
          </p:nvSpPr>
          <p:spPr bwMode="auto">
            <a:xfrm>
              <a:off x="4272" y="1200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22537" name="Rectangle 31"/>
            <p:cNvSpPr>
              <a:spLocks noChangeArrowheads="1"/>
            </p:cNvSpPr>
            <p:nvPr/>
          </p:nvSpPr>
          <p:spPr bwMode="auto">
            <a:xfrm>
              <a:off x="4272" y="1584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22538" name="Rectangle 32"/>
            <p:cNvSpPr>
              <a:spLocks noChangeArrowheads="1"/>
            </p:cNvSpPr>
            <p:nvPr/>
          </p:nvSpPr>
          <p:spPr bwMode="auto">
            <a:xfrm>
              <a:off x="4272" y="192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22539" name="Rectangle 33"/>
            <p:cNvSpPr>
              <a:spLocks noChangeArrowheads="1"/>
            </p:cNvSpPr>
            <p:nvPr/>
          </p:nvSpPr>
          <p:spPr bwMode="auto">
            <a:xfrm>
              <a:off x="4272" y="2256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2540" name="Rectangle 34"/>
            <p:cNvSpPr>
              <a:spLocks noChangeArrowheads="1"/>
            </p:cNvSpPr>
            <p:nvPr/>
          </p:nvSpPr>
          <p:spPr bwMode="auto">
            <a:xfrm>
              <a:off x="4272" y="2544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2" name="Rectangle 3">
            <a:extLst>
              <a:ext uri="{FF2B5EF4-FFF2-40B4-BE49-F238E27FC236}">
                <a16:creationId xmlns:a16="http://schemas.microsoft.com/office/drawing/2014/main" id="{68D1C425-8AE5-614A-9EFB-68101E25797B}"/>
              </a:ext>
            </a:extLst>
          </p:cNvPr>
          <p:cNvSpPr txBox="1">
            <a:spLocks noChangeArrowheads="1"/>
          </p:cNvSpPr>
          <p:nvPr/>
        </p:nvSpPr>
        <p:spPr>
          <a:xfrm>
            <a:off x="5638801" y="5343526"/>
            <a:ext cx="5144293" cy="1057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ko-KR" b="0" dirty="0">
                <a:latin typeface="Gill Sans Light"/>
                <a:ea typeface="Consolas" charset="0"/>
                <a:cs typeface="Consolas" panose="020B0609020204030204" pitchFamily="49" charset="0"/>
              </a:rPr>
              <a:t>Thread S's switch returns to Thread T's (and vice versa)</a:t>
            </a:r>
          </a:p>
        </p:txBody>
      </p:sp>
      <p:sp>
        <p:nvSpPr>
          <p:cNvPr id="23" name="AutoShape 14">
            <a:extLst>
              <a:ext uri="{FF2B5EF4-FFF2-40B4-BE49-F238E27FC236}">
                <a16:creationId xmlns:a16="http://schemas.microsoft.com/office/drawing/2014/main" id="{BF913E49-B133-4143-970D-66400D63EF1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25493" y="4572000"/>
            <a:ext cx="1828800" cy="533400"/>
          </a:xfrm>
          <a:prstGeom prst="curvedUpArrow">
            <a:avLst>
              <a:gd name="adj1" fmla="val 68571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endParaRPr lang="en-US" altLang="en-US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9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6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  <p:bldP spid="366606" grpId="0" animBg="1"/>
      <p:bldP spid="366606" grpId="1" animBg="1"/>
      <p:bldP spid="22" grpId="0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9296400" cy="533400"/>
          </a:xfrm>
        </p:spPr>
        <p:txBody>
          <a:bodyPr/>
          <a:lstStyle/>
          <a:p>
            <a:r>
              <a:rPr lang="en-US" altLang="ko-KR" sz="3000" dirty="0">
                <a:ea typeface="Gulim" panose="020B0600000101010101" pitchFamily="34" charset="-127"/>
              </a:rPr>
              <a:t>Saving/Restoring state (often called “Context Switch)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685800"/>
            <a:ext cx="8534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 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Switch(</a:t>
            </a:r>
            <a:r>
              <a:rPr lang="en-US" altLang="ko-KR" sz="2000" dirty="0" err="1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tCur,tNew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) {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/* Unload old thread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 = CPU.r7;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 = CPU.r0;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 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TCB[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tCur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 /*return </a:t>
            </a:r>
            <a:r>
              <a:rPr lang="en-US" altLang="ko-KR" sz="2000" dirty="0" err="1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addr</a:t>
            </a:r>
            <a:r>
              <a:rPr lang="en-US" altLang="ko-KR" sz="2000" dirty="0">
                <a:solidFill>
                  <a:schemeClr val="accent2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*/</a:t>
            </a:r>
          </a:p>
          <a:p>
            <a:pPr>
              <a:buFontTx/>
              <a:buNone/>
            </a:pPr>
            <a:endParaRPr lang="en-US" altLang="ko-KR" sz="2000" dirty="0">
              <a:solidFill>
                <a:schemeClr val="accent2"/>
              </a:solidFill>
              <a:latin typeface="Courier New" panose="02070309020205020404" pitchFamily="49" charset="0"/>
              <a:ea typeface="Consolas" charset="0"/>
              <a:cs typeface="Courier New" panose="02070309020205020404" pitchFamily="49" charset="0"/>
            </a:endParaRPr>
          </a:p>
          <a:p>
            <a:pPr>
              <a:buFontTx/>
              <a:buNone/>
            </a:pPr>
            <a:r>
              <a:rPr lang="en-US" altLang="ko-KR" sz="2000" dirty="0">
                <a:solidFill>
                  <a:srgbClr val="53FB25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/* Load and execute new thread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CPU.r7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].regs.r7;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		…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CPU.r0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].regs.r0;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CPU.sp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regs.sp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= TCB[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tNew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].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regs.retpc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;</a:t>
            </a:r>
          </a:p>
          <a:p>
            <a:pPr>
              <a:buFontTx/>
              <a:buNone/>
            </a:pP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   return; /* Return to </a:t>
            </a:r>
            <a:r>
              <a:rPr lang="en-US" altLang="ko-KR" sz="2000" dirty="0" err="1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CPU.retpc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 */</a:t>
            </a:r>
          </a:p>
          <a:p>
            <a:pPr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Consolas" charset="0"/>
                <a:cs typeface="Courier New" panose="02070309020205020404" pitchFamily="49" charset="0"/>
              </a:rPr>
              <a:t>	}</a:t>
            </a:r>
          </a:p>
        </p:txBody>
      </p:sp>
    </p:spTree>
    <p:extLst>
      <p:ext uri="{BB962C8B-B14F-4D97-AF65-F5344CB8AC3E}">
        <p14:creationId xmlns:p14="http://schemas.microsoft.com/office/powerpoint/2010/main" val="1161968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Switch Details (continued)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85800"/>
            <a:ext cx="11125199" cy="6019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if you make a mistake in implementing switch?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Suppose you forget to save/restore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Get intermittent failures depending on when context switch occurred and whether new thread uses register 32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System will give wrong result without warning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Can you devise an exhaustive test to test switch code?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No! Too many combinations and inter-leavings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Cautionary tale: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For speed, Topaz kernel saved one instruction in switch()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Carefully documented! Only works as long as kernel size &lt; 1MB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What happened?  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Time passed, People forgot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Later, they added features to kernel (no one removes features!)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Very weird behavior started happening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Gulim" panose="020B0600000101010101" pitchFamily="34" charset="-127"/>
              </a:rPr>
              <a:t>Moral of story: Design for simplicity</a:t>
            </a:r>
          </a:p>
        </p:txBody>
      </p:sp>
    </p:spTree>
    <p:extLst>
      <p:ext uri="{BB962C8B-B14F-4D97-AF65-F5344CB8AC3E}">
        <p14:creationId xmlns:p14="http://schemas.microsoft.com/office/powerpoint/2010/main" val="488613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4AC8E-F693-AD41-8C92-AE7ACE7DE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Aren't we still switching contexts?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EA701-B82A-2A48-BB59-869A97117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0"/>
            <a:ext cx="11582400" cy="24616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Yes, but </a:t>
            </a:r>
            <a:r>
              <a:rPr lang="en-US" dirty="0" smtClean="0">
                <a:solidFill>
                  <a:srgbClr val="FF0000"/>
                </a:solidFill>
              </a:rPr>
              <a:t>much cheaper </a:t>
            </a:r>
            <a:r>
              <a:rPr lang="en-US" dirty="0" smtClean="0"/>
              <a:t>than switching processes</a:t>
            </a:r>
          </a:p>
          <a:p>
            <a:pPr lvl="1"/>
            <a:r>
              <a:rPr lang="en-US" dirty="0" smtClean="0"/>
              <a:t>No need to change address space</a:t>
            </a:r>
          </a:p>
          <a:p>
            <a:r>
              <a:rPr lang="en-US" dirty="0" smtClean="0"/>
              <a:t>Some numbers from Linux:</a:t>
            </a:r>
          </a:p>
          <a:p>
            <a:pPr lvl="1"/>
            <a:r>
              <a:rPr lang="en-US" dirty="0" smtClean="0"/>
              <a:t>Frequency of context switch: 10-100ms</a:t>
            </a:r>
          </a:p>
          <a:p>
            <a:pPr lvl="1"/>
            <a:r>
              <a:rPr lang="en-US" dirty="0" smtClean="0"/>
              <a:t>Switching between processes: 3-4 </a:t>
            </a:r>
            <a:r>
              <a:rPr lang="en-US" dirty="0" err="1" smtClean="0"/>
              <a:t>μsec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Switching between threads: 100 ns</a:t>
            </a:r>
          </a:p>
          <a:p>
            <a:r>
              <a:rPr lang="en-US" dirty="0" smtClean="0"/>
              <a:t>Even cheaper: switch threads (using “yield”) in user-space!</a:t>
            </a:r>
          </a:p>
          <a:p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488086" y="4008681"/>
            <a:ext cx="4495800" cy="2544519"/>
            <a:chOff x="335303" y="3932481"/>
            <a:chExt cx="4495800" cy="2544519"/>
          </a:xfrm>
        </p:grpSpPr>
        <p:pic>
          <p:nvPicPr>
            <p:cNvPr id="5" name="Picture 5">
              <a:extLst>
                <a:ext uri="{FF2B5EF4-FFF2-40B4-BE49-F238E27FC236}">
                  <a16:creationId xmlns:a16="http://schemas.microsoft.com/office/drawing/2014/main" id="{BD917D89-AE76-4173-A3EB-B1C1B3254C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" t="25420" r="540" b="25180"/>
            <a:stretch>
              <a:fillRect/>
            </a:stretch>
          </p:blipFill>
          <p:spPr bwMode="auto">
            <a:xfrm>
              <a:off x="335303" y="3932481"/>
              <a:ext cx="4495800" cy="168116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 Box 7">
              <a:extLst>
                <a:ext uri="{FF2B5EF4-FFF2-40B4-BE49-F238E27FC236}">
                  <a16:creationId xmlns:a16="http://schemas.microsoft.com/office/drawing/2014/main" id="{CBB50054-8986-41A2-8986-FCD0F58A40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0125" y="5646003"/>
              <a:ext cx="2586156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Simple One-to-One</a:t>
              </a:r>
            </a:p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Threading Model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0443" y="3243560"/>
            <a:ext cx="2895600" cy="3357265"/>
            <a:chOff x="5370443" y="3260232"/>
            <a:chExt cx="2895600" cy="3357265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0A1455B3-67C1-4C7F-97C1-58735D1E5E7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82" t="1207" r="12682" b="1208"/>
            <a:stretch>
              <a:fillRect/>
            </a:stretch>
          </p:blipFill>
          <p:spPr bwMode="auto">
            <a:xfrm>
              <a:off x="5370443" y="3260232"/>
              <a:ext cx="2895600" cy="283845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8">
              <a:extLst>
                <a:ext uri="{FF2B5EF4-FFF2-40B4-BE49-F238E27FC236}">
                  <a16:creationId xmlns:a16="http://schemas.microsoft.com/office/drawing/2014/main" id="{D02273D2-3699-4481-83B0-2718BD467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87893" y="6155832"/>
              <a:ext cx="186070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Many-to-One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610600" y="3243560"/>
            <a:ext cx="3276600" cy="3385840"/>
            <a:chOff x="8610600" y="3260232"/>
            <a:chExt cx="3276600" cy="3385840"/>
          </a:xfrm>
        </p:grpSpPr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A1554D32-3359-4A4D-8FA4-E93B41C59A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03" t="838" r="6912" b="838"/>
            <a:stretch>
              <a:fillRect/>
            </a:stretch>
          </p:blipFill>
          <p:spPr bwMode="auto">
            <a:xfrm>
              <a:off x="8610600" y="3260232"/>
              <a:ext cx="3276600" cy="2854325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9">
              <a:extLst>
                <a:ext uri="{FF2B5EF4-FFF2-40B4-BE49-F238E27FC236}">
                  <a16:creationId xmlns:a16="http://schemas.microsoft.com/office/drawing/2014/main" id="{5A42E076-6DAC-4952-9BA6-5930554AE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71499" y="6184407"/>
              <a:ext cx="204735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Many-to-Many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01409" y="3200218"/>
            <a:ext cx="4980191" cy="3352982"/>
            <a:chOff x="48626" y="3124018"/>
            <a:chExt cx="4980191" cy="335298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DD5272B-F9AA-4E44-9952-950BED58CB04}"/>
                </a:ext>
              </a:extLst>
            </p:cNvPr>
            <p:cNvSpPr/>
            <p:nvPr/>
          </p:nvSpPr>
          <p:spPr>
            <a:xfrm>
              <a:off x="48626" y="3147464"/>
              <a:ext cx="4980191" cy="3329536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69AF7E6-C47D-4B87-8551-9217B09801CE}"/>
                </a:ext>
              </a:extLst>
            </p:cNvPr>
            <p:cNvSpPr txBox="1"/>
            <p:nvPr/>
          </p:nvSpPr>
          <p:spPr>
            <a:xfrm>
              <a:off x="192806" y="3124018"/>
              <a:ext cx="46382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dirty="0" smtClean="0">
                  <a:solidFill>
                    <a:srgbClr val="FF0000"/>
                  </a:solidFill>
                </a:rPr>
                <a:t>What we are talking about</a:t>
              </a:r>
              <a:br>
                <a:rPr lang="en-US" sz="2400" b="1" i="1" dirty="0" smtClean="0">
                  <a:solidFill>
                    <a:srgbClr val="FF0000"/>
                  </a:solidFill>
                </a:rPr>
              </a:br>
              <a:r>
                <a:rPr lang="en-US" sz="2400" b="1" i="1" dirty="0" smtClean="0">
                  <a:solidFill>
                    <a:srgbClr val="FF0000"/>
                  </a:solidFill>
                </a:rPr>
                <a:t>in Today’s lecture</a:t>
              </a:r>
              <a:endParaRPr lang="en-US" sz="2400" b="1" i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0244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Processes vs.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2174875" y="762000"/>
            <a:ext cx="1324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05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62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5715000" y="4191000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4114800" y="5334000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</a:t>
            </a:r>
          </a:p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(1 core)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>
            <a:off x="4610100" y="4724400"/>
            <a:ext cx="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4953000" y="4876800"/>
            <a:ext cx="1219200" cy="685800"/>
          </a:xfrm>
          <a:prstGeom prst="wedgeRectCallout">
            <a:avLst>
              <a:gd name="adj1" fmla="val -76995"/>
              <a:gd name="adj2" fmla="val -35778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b="0" dirty="0">
                <a:latin typeface="Gill Sans Light"/>
                <a:cs typeface="Gill Sans Light"/>
              </a:rPr>
              <a:t>1 thread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714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3238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3238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1866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2628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22479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20193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20955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24457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5184775" y="762000"/>
            <a:ext cx="13676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4724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6248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6248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4876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5638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52578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50292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51054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54556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4191001" y="2286001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4610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2095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2857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4610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2" name="Content Placeholder 2"/>
          <p:cNvSpPr>
            <a:spLocks noGrp="1"/>
          </p:cNvSpPr>
          <p:nvPr>
            <p:ph idx="1"/>
          </p:nvPr>
        </p:nvSpPr>
        <p:spPr>
          <a:xfrm>
            <a:off x="7467600" y="723900"/>
            <a:ext cx="3733800" cy="5410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Switch overhead: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process:  </a:t>
            </a:r>
            <a:r>
              <a:rPr lang="en-US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proc.: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proc: </a:t>
            </a:r>
            <a:r>
              <a:rPr lang="en-US" b="1" dirty="0">
                <a:ea typeface="ＭＳ Ｐゴシック" charset="-128"/>
              </a:rPr>
              <a:t>low</a:t>
            </a:r>
            <a:endParaRPr lang="en-US" i="1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Sharing overhead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proc: </a:t>
            </a:r>
            <a:r>
              <a:rPr lang="en-US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proc: </a:t>
            </a:r>
            <a:r>
              <a:rPr lang="en-US" b="1" dirty="0" smtClean="0">
                <a:ea typeface="ＭＳ Ｐゴシック" charset="-128"/>
              </a:rPr>
              <a:t>high</a:t>
            </a: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Parallelism: </a:t>
            </a:r>
            <a:r>
              <a:rPr lang="en-US" b="1" dirty="0" smtClean="0">
                <a:ea typeface="ＭＳ Ｐゴシック" charset="-128"/>
              </a:rPr>
              <a:t>no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00000"/>
              </a:lnSpc>
              <a:defRPr/>
            </a:pPr>
            <a:endParaRPr lang="en-US" dirty="0">
              <a:ea typeface="ＭＳ Ｐゴシック" charset="-128"/>
            </a:endParaRPr>
          </a:p>
        </p:txBody>
      </p: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1866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2628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4876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</p:spTree>
    <p:extLst>
      <p:ext uri="{BB962C8B-B14F-4D97-AF65-F5344CB8AC3E}">
        <p14:creationId xmlns:p14="http://schemas.microsoft.com/office/powerpoint/2010/main" val="2246205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8610600" cy="533400"/>
          </a:xfrm>
        </p:spPr>
        <p:txBody>
          <a:bodyPr>
            <a:normAutofit/>
          </a:bodyPr>
          <a:lstStyle/>
          <a:p>
            <a:r>
              <a:rPr lang="en-US" dirty="0">
                <a:ea typeface="MS PGothic" charset="0"/>
              </a:rPr>
              <a:t>Processes vs. Threads</a:t>
            </a:r>
          </a:p>
        </p:txBody>
      </p:sp>
      <p:sp>
        <p:nvSpPr>
          <p:cNvPr id="8195" name="TextBox 41"/>
          <p:cNvSpPr txBox="1">
            <a:spLocks noChangeArrowheads="1"/>
          </p:cNvSpPr>
          <p:nvPr/>
        </p:nvSpPr>
        <p:spPr bwMode="auto">
          <a:xfrm>
            <a:off x="2174875" y="762000"/>
            <a:ext cx="132440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 dirty="0">
                <a:latin typeface="Gill Sans Light"/>
                <a:cs typeface="Gill Sans Light"/>
              </a:rPr>
              <a:t>Process 1</a:t>
            </a:r>
          </a:p>
        </p:txBody>
      </p:sp>
      <p:sp>
        <p:nvSpPr>
          <p:cNvPr id="8196" name="Rectangle 44"/>
          <p:cNvSpPr>
            <a:spLocks noChangeArrowheads="1"/>
          </p:cNvSpPr>
          <p:nvPr/>
        </p:nvSpPr>
        <p:spPr bwMode="auto">
          <a:xfrm>
            <a:off x="3505200" y="4114800"/>
            <a:ext cx="2209800" cy="609600"/>
          </a:xfrm>
          <a:prstGeom prst="rect">
            <a:avLst/>
          </a:prstGeom>
          <a:solidFill>
            <a:srgbClr val="FF817E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Gill Sans Light"/>
              <a:cs typeface="Gill Sans Light"/>
            </a:endParaRPr>
          </a:p>
        </p:txBody>
      </p:sp>
      <p:sp>
        <p:nvSpPr>
          <p:cNvPr id="47" name="Oval 46"/>
          <p:cNvSpPr/>
          <p:nvPr/>
        </p:nvSpPr>
        <p:spPr bwMode="auto">
          <a:xfrm>
            <a:off x="3962400" y="4114800"/>
            <a:ext cx="1295400" cy="609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CPU </a:t>
            </a:r>
            <a:r>
              <a:rPr lang="en-US" b="0" dirty="0" err="1">
                <a:latin typeface="Gill Sans Light"/>
                <a:ea typeface="ＭＳ Ｐゴシック" charset="0"/>
                <a:cs typeface="Gill Sans Light"/>
              </a:rPr>
              <a:t>sched</a:t>
            </a: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.</a:t>
            </a:r>
          </a:p>
        </p:txBody>
      </p:sp>
      <p:sp>
        <p:nvSpPr>
          <p:cNvPr id="8198" name="TextBox 47"/>
          <p:cNvSpPr txBox="1">
            <a:spLocks noChangeArrowheads="1"/>
          </p:cNvSpPr>
          <p:nvPr/>
        </p:nvSpPr>
        <p:spPr bwMode="auto">
          <a:xfrm>
            <a:off x="5715000" y="4191000"/>
            <a:ext cx="55496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OS</a:t>
            </a:r>
          </a:p>
        </p:txBody>
      </p:sp>
      <p:sp>
        <p:nvSpPr>
          <p:cNvPr id="49" name="Rectangle 48"/>
          <p:cNvSpPr/>
          <p:nvPr/>
        </p:nvSpPr>
        <p:spPr bwMode="auto">
          <a:xfrm>
            <a:off x="2472810" y="5621278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1</a:t>
            </a:r>
          </a:p>
        </p:txBody>
      </p:sp>
      <p:cxnSp>
        <p:nvCxnSpPr>
          <p:cNvPr id="8200" name="Straight Arrow Connector 50"/>
          <p:cNvCxnSpPr>
            <a:cxnSpLocks noChangeShapeType="1"/>
            <a:stCxn id="8196" idx="2"/>
            <a:endCxn id="49" idx="0"/>
          </p:cNvCxnSpPr>
          <p:nvPr/>
        </p:nvCxnSpPr>
        <p:spPr bwMode="auto">
          <a:xfrm flipH="1">
            <a:off x="2968110" y="4724400"/>
            <a:ext cx="1641990" cy="896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01" name="Rectangular Callout 61"/>
          <p:cNvSpPr>
            <a:spLocks noChangeArrowheads="1"/>
          </p:cNvSpPr>
          <p:nvPr/>
        </p:nvSpPr>
        <p:spPr bwMode="auto">
          <a:xfrm>
            <a:off x="6113704" y="4698940"/>
            <a:ext cx="1219200" cy="685800"/>
          </a:xfrm>
          <a:prstGeom prst="wedgeRectCallout">
            <a:avLst>
              <a:gd name="adj1" fmla="val -91057"/>
              <a:gd name="adj2" fmla="val 1722"/>
            </a:avLst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r>
              <a:rPr lang="en-US" dirty="0">
                <a:latin typeface="Gill Sans Light"/>
                <a:cs typeface="Gill Sans Light"/>
              </a:rPr>
              <a:t>4</a:t>
            </a:r>
            <a:r>
              <a:rPr lang="en-US" b="0" dirty="0">
                <a:latin typeface="Gill Sans Light"/>
                <a:cs typeface="Gill Sans Light"/>
              </a:rPr>
              <a:t> threads at a time</a:t>
            </a:r>
          </a:p>
        </p:txBody>
      </p:sp>
      <p:sp>
        <p:nvSpPr>
          <p:cNvPr id="8202" name="Rounded Rectangle 76"/>
          <p:cNvSpPr>
            <a:spLocks noChangeArrowheads="1"/>
          </p:cNvSpPr>
          <p:nvPr/>
        </p:nvSpPr>
        <p:spPr bwMode="auto">
          <a:xfrm>
            <a:off x="17145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03" name="Rectangle 78"/>
          <p:cNvSpPr>
            <a:spLocks noChangeArrowheads="1"/>
          </p:cNvSpPr>
          <p:nvPr/>
        </p:nvSpPr>
        <p:spPr bwMode="auto">
          <a:xfrm>
            <a:off x="32385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04" name="Rectangle 79"/>
          <p:cNvSpPr>
            <a:spLocks noChangeArrowheads="1"/>
          </p:cNvSpPr>
          <p:nvPr/>
        </p:nvSpPr>
        <p:spPr bwMode="auto">
          <a:xfrm>
            <a:off x="32385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05" name="Group 80"/>
          <p:cNvGrpSpPr>
            <a:grpSpLocks/>
          </p:cNvGrpSpPr>
          <p:nvPr/>
        </p:nvGrpSpPr>
        <p:grpSpPr bwMode="auto">
          <a:xfrm>
            <a:off x="1866900" y="1676400"/>
            <a:ext cx="457200" cy="1828800"/>
            <a:chOff x="7010400" y="1143000"/>
            <a:chExt cx="457200" cy="1828800"/>
          </a:xfrm>
        </p:grpSpPr>
        <p:sp>
          <p:nvSpPr>
            <p:cNvPr id="8237" name="Rounded Rectangle 8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8" name="Freeform 8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06" name="Group 45"/>
          <p:cNvGrpSpPr>
            <a:grpSpLocks/>
          </p:cNvGrpSpPr>
          <p:nvPr/>
        </p:nvGrpSpPr>
        <p:grpSpPr bwMode="auto">
          <a:xfrm>
            <a:off x="2628900" y="1676400"/>
            <a:ext cx="457200" cy="1828800"/>
            <a:chOff x="7010400" y="1143000"/>
            <a:chExt cx="457200" cy="1828800"/>
          </a:xfrm>
        </p:grpSpPr>
        <p:sp>
          <p:nvSpPr>
            <p:cNvPr id="8235" name="Rounded Rectangle 49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6" name="Freeform 5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07" name="TextBox 4"/>
          <p:cNvSpPr txBox="1">
            <a:spLocks noChangeArrowheads="1"/>
          </p:cNvSpPr>
          <p:nvPr/>
        </p:nvSpPr>
        <p:spPr bwMode="auto">
          <a:xfrm>
            <a:off x="22479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08" name="TextBox 58"/>
          <p:cNvSpPr txBox="1">
            <a:spLocks noChangeArrowheads="1"/>
          </p:cNvSpPr>
          <p:nvPr/>
        </p:nvSpPr>
        <p:spPr bwMode="auto">
          <a:xfrm>
            <a:off x="20193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 dirty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09" name="Straight Arrow Connector 6"/>
          <p:cNvCxnSpPr>
            <a:cxnSpLocks noChangeShapeType="1"/>
            <a:stCxn id="8208" idx="2"/>
            <a:endCxn id="8237" idx="0"/>
          </p:cNvCxnSpPr>
          <p:nvPr/>
        </p:nvCxnSpPr>
        <p:spPr bwMode="auto">
          <a:xfrm flipH="1">
            <a:off x="20955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10" name="Straight Arrow Connector 59"/>
          <p:cNvCxnSpPr>
            <a:cxnSpLocks noChangeShapeType="1"/>
            <a:stCxn id="8208" idx="2"/>
            <a:endCxn id="8235" idx="0"/>
          </p:cNvCxnSpPr>
          <p:nvPr/>
        </p:nvCxnSpPr>
        <p:spPr bwMode="auto">
          <a:xfrm>
            <a:off x="24457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11" name="TextBox 60"/>
          <p:cNvSpPr txBox="1">
            <a:spLocks noChangeArrowheads="1"/>
          </p:cNvSpPr>
          <p:nvPr/>
        </p:nvSpPr>
        <p:spPr bwMode="auto">
          <a:xfrm>
            <a:off x="5184775" y="762000"/>
            <a:ext cx="13676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Process N</a:t>
            </a:r>
          </a:p>
        </p:txBody>
      </p:sp>
      <p:sp>
        <p:nvSpPr>
          <p:cNvPr id="8212" name="Rounded Rectangle 65"/>
          <p:cNvSpPr>
            <a:spLocks noChangeArrowheads="1"/>
          </p:cNvSpPr>
          <p:nvPr/>
        </p:nvSpPr>
        <p:spPr bwMode="auto">
          <a:xfrm>
            <a:off x="4724400" y="1143000"/>
            <a:ext cx="2362200" cy="2514600"/>
          </a:xfrm>
          <a:prstGeom prst="roundRect">
            <a:avLst>
              <a:gd name="adj" fmla="val 16667"/>
            </a:avLst>
          </a:prstGeom>
          <a:solidFill>
            <a:srgbClr val="FFFFAA"/>
          </a:solidFill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spcBef>
                <a:spcPct val="50000"/>
              </a:spcBef>
            </a:pPr>
            <a:endParaRPr lang="en-US" sz="1600">
              <a:latin typeface="Gill Sans Light"/>
              <a:cs typeface="Gill Sans Light"/>
            </a:endParaRPr>
          </a:p>
        </p:txBody>
      </p:sp>
      <p:sp>
        <p:nvSpPr>
          <p:cNvPr id="8213" name="Rectangle 84"/>
          <p:cNvSpPr>
            <a:spLocks noChangeArrowheads="1"/>
          </p:cNvSpPr>
          <p:nvPr/>
        </p:nvSpPr>
        <p:spPr bwMode="auto">
          <a:xfrm>
            <a:off x="6248400" y="22860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IO</a:t>
            </a:r>
          </a:p>
          <a:p>
            <a:pPr algn="ctr"/>
            <a:r>
              <a:rPr lang="en-US" sz="1400" b="0" dirty="0">
                <a:latin typeface="Gill Sans Light"/>
                <a:cs typeface="Gill Sans Light"/>
              </a:rPr>
              <a:t>state</a:t>
            </a:r>
          </a:p>
        </p:txBody>
      </p:sp>
      <p:sp>
        <p:nvSpPr>
          <p:cNvPr id="8214" name="Rectangle 85"/>
          <p:cNvSpPr>
            <a:spLocks noChangeArrowheads="1"/>
          </p:cNvSpPr>
          <p:nvPr/>
        </p:nvSpPr>
        <p:spPr bwMode="auto">
          <a:xfrm>
            <a:off x="6248400" y="1752600"/>
            <a:ext cx="685800" cy="4572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400" b="0" dirty="0">
                <a:latin typeface="Gill Sans Light"/>
                <a:cs typeface="Gill Sans Light"/>
              </a:rPr>
              <a:t>Mem.</a:t>
            </a:r>
          </a:p>
        </p:txBody>
      </p:sp>
      <p:grpSp>
        <p:nvGrpSpPr>
          <p:cNvPr id="8215" name="Group 87"/>
          <p:cNvGrpSpPr>
            <a:grpSpLocks/>
          </p:cNvGrpSpPr>
          <p:nvPr/>
        </p:nvGrpSpPr>
        <p:grpSpPr bwMode="auto">
          <a:xfrm>
            <a:off x="4876800" y="1676400"/>
            <a:ext cx="457200" cy="1828800"/>
            <a:chOff x="7010400" y="1143000"/>
            <a:chExt cx="457200" cy="1828800"/>
          </a:xfrm>
        </p:grpSpPr>
        <p:sp>
          <p:nvSpPr>
            <p:cNvPr id="8233" name="Rounded Rectangle 88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4" name="Freeform 89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grpSp>
        <p:nvGrpSpPr>
          <p:cNvPr id="8216" name="Group 90"/>
          <p:cNvGrpSpPr>
            <a:grpSpLocks/>
          </p:cNvGrpSpPr>
          <p:nvPr/>
        </p:nvGrpSpPr>
        <p:grpSpPr bwMode="auto">
          <a:xfrm>
            <a:off x="5638800" y="1676400"/>
            <a:ext cx="457200" cy="1828800"/>
            <a:chOff x="7010400" y="1143000"/>
            <a:chExt cx="457200" cy="1828800"/>
          </a:xfrm>
        </p:grpSpPr>
        <p:sp>
          <p:nvSpPr>
            <p:cNvPr id="8231" name="Rounded Rectangle 91"/>
            <p:cNvSpPr>
              <a:spLocks noChangeArrowheads="1"/>
            </p:cNvSpPr>
            <p:nvPr/>
          </p:nvSpPr>
          <p:spPr bwMode="auto">
            <a:xfrm>
              <a:off x="7010400" y="1143000"/>
              <a:ext cx="457200" cy="1828800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254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anchor="ctr"/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endParaRPr lang="en-US" sz="1600">
                <a:latin typeface="Gill Sans Light"/>
                <a:cs typeface="Gill Sans Light"/>
              </a:endParaRPr>
            </a:p>
          </p:txBody>
        </p:sp>
        <p:sp>
          <p:nvSpPr>
            <p:cNvPr id="8232" name="Freeform 92"/>
            <p:cNvSpPr>
              <a:spLocks/>
            </p:cNvSpPr>
            <p:nvPr/>
          </p:nvSpPr>
          <p:spPr bwMode="auto">
            <a:xfrm>
              <a:off x="7086600" y="1219200"/>
              <a:ext cx="232039" cy="1682750"/>
            </a:xfrm>
            <a:custGeom>
              <a:avLst/>
              <a:gdLst>
                <a:gd name="T0" fmla="*/ 120653 w 232039"/>
                <a:gd name="T1" fmla="*/ 0 h 1835150"/>
                <a:gd name="T2" fmla="*/ 228603 w 232039"/>
                <a:gd name="T3" fmla="*/ 51432 h 1835150"/>
                <a:gd name="T4" fmla="*/ 6353 w 232039"/>
                <a:gd name="T5" fmla="*/ 150183 h 1835150"/>
                <a:gd name="T6" fmla="*/ 222253 w 232039"/>
                <a:gd name="T7" fmla="*/ 248934 h 1835150"/>
                <a:gd name="T8" fmla="*/ 3 w 232039"/>
                <a:gd name="T9" fmla="*/ 345628 h 1835150"/>
                <a:gd name="T10" fmla="*/ 228603 w 232039"/>
                <a:gd name="T11" fmla="*/ 444378 h 1835150"/>
                <a:gd name="T12" fmla="*/ 12703 w 232039"/>
                <a:gd name="T13" fmla="*/ 545185 h 1835150"/>
                <a:gd name="T14" fmla="*/ 114303 w 232039"/>
                <a:gd name="T15" fmla="*/ 594560 h 18351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32039" h="1835150">
                  <a:moveTo>
                    <a:pt x="120653" y="0"/>
                  </a:moveTo>
                  <a:cubicBezTo>
                    <a:pt x="184153" y="40746"/>
                    <a:pt x="247653" y="81492"/>
                    <a:pt x="228603" y="158750"/>
                  </a:cubicBezTo>
                  <a:cubicBezTo>
                    <a:pt x="209553" y="236008"/>
                    <a:pt x="7411" y="361950"/>
                    <a:pt x="6353" y="463550"/>
                  </a:cubicBezTo>
                  <a:cubicBezTo>
                    <a:pt x="5295" y="565150"/>
                    <a:pt x="223311" y="667808"/>
                    <a:pt x="222253" y="768350"/>
                  </a:cubicBezTo>
                  <a:cubicBezTo>
                    <a:pt x="221195" y="868892"/>
                    <a:pt x="-1055" y="966258"/>
                    <a:pt x="3" y="1066800"/>
                  </a:cubicBezTo>
                  <a:cubicBezTo>
                    <a:pt x="1061" y="1167342"/>
                    <a:pt x="226486" y="1268942"/>
                    <a:pt x="228603" y="1371600"/>
                  </a:cubicBezTo>
                  <a:cubicBezTo>
                    <a:pt x="230720" y="1474258"/>
                    <a:pt x="31753" y="1605492"/>
                    <a:pt x="12703" y="1682750"/>
                  </a:cubicBezTo>
                  <a:cubicBezTo>
                    <a:pt x="-6347" y="1760008"/>
                    <a:pt x="114303" y="1835150"/>
                    <a:pt x="114303" y="1835150"/>
                  </a:cubicBezTo>
                </a:path>
              </a:pathLst>
            </a:custGeom>
            <a:noFill/>
            <a:ln w="28575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</p:grpSp>
      <p:sp>
        <p:nvSpPr>
          <p:cNvPr id="8217" name="TextBox 93"/>
          <p:cNvSpPr txBox="1">
            <a:spLocks noChangeArrowheads="1"/>
          </p:cNvSpPr>
          <p:nvPr/>
        </p:nvSpPr>
        <p:spPr bwMode="auto">
          <a:xfrm>
            <a:off x="5257801" y="2362200"/>
            <a:ext cx="4413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000" b="0">
                <a:latin typeface="Gill Sans Light"/>
                <a:cs typeface="Gill Sans Light"/>
              </a:rPr>
              <a:t>…</a:t>
            </a:r>
          </a:p>
        </p:txBody>
      </p:sp>
      <p:sp>
        <p:nvSpPr>
          <p:cNvPr id="8218" name="TextBox 94"/>
          <p:cNvSpPr txBox="1">
            <a:spLocks noChangeArrowheads="1"/>
          </p:cNvSpPr>
          <p:nvPr/>
        </p:nvSpPr>
        <p:spPr bwMode="auto">
          <a:xfrm>
            <a:off x="5029200" y="1154113"/>
            <a:ext cx="95410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b="0">
                <a:latin typeface="Gill Sans Light"/>
                <a:cs typeface="Gill Sans Light"/>
              </a:rPr>
              <a:t>threads</a:t>
            </a:r>
          </a:p>
        </p:txBody>
      </p:sp>
      <p:cxnSp>
        <p:nvCxnSpPr>
          <p:cNvPr id="8219" name="Straight Arrow Connector 95"/>
          <p:cNvCxnSpPr>
            <a:cxnSpLocks noChangeShapeType="1"/>
            <a:stCxn id="8218" idx="2"/>
            <a:endCxn id="8233" idx="0"/>
          </p:cNvCxnSpPr>
          <p:nvPr/>
        </p:nvCxnSpPr>
        <p:spPr bwMode="auto">
          <a:xfrm flipH="1">
            <a:off x="5105401" y="1523446"/>
            <a:ext cx="350209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0" name="Straight Arrow Connector 96"/>
          <p:cNvCxnSpPr>
            <a:cxnSpLocks noChangeShapeType="1"/>
            <a:stCxn id="8218" idx="2"/>
            <a:endCxn id="8231" idx="0"/>
          </p:cNvCxnSpPr>
          <p:nvPr/>
        </p:nvCxnSpPr>
        <p:spPr bwMode="auto">
          <a:xfrm>
            <a:off x="5455610" y="1523446"/>
            <a:ext cx="411791" cy="15295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1" name="TextBox 97"/>
          <p:cNvSpPr txBox="1">
            <a:spLocks noChangeArrowheads="1"/>
          </p:cNvSpPr>
          <p:nvPr/>
        </p:nvSpPr>
        <p:spPr bwMode="auto">
          <a:xfrm>
            <a:off x="4191001" y="2286001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2800">
                <a:latin typeface="Gill Sans Light"/>
                <a:cs typeface="Gill Sans Light"/>
              </a:rPr>
              <a:t>…</a:t>
            </a:r>
          </a:p>
        </p:txBody>
      </p:sp>
      <p:cxnSp>
        <p:nvCxnSpPr>
          <p:cNvPr id="8222" name="Straight Arrow Connector 98"/>
          <p:cNvCxnSpPr>
            <a:cxnSpLocks noChangeShapeType="1"/>
            <a:endCxn id="47" idx="0"/>
          </p:cNvCxnSpPr>
          <p:nvPr/>
        </p:nvCxnSpPr>
        <p:spPr bwMode="auto">
          <a:xfrm flipH="1">
            <a:off x="4610100" y="3505200"/>
            <a:ext cx="495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3" name="Straight Arrow Connector 99"/>
          <p:cNvCxnSpPr>
            <a:cxnSpLocks noChangeShapeType="1"/>
            <a:stCxn id="8237" idx="2"/>
          </p:cNvCxnSpPr>
          <p:nvPr/>
        </p:nvCxnSpPr>
        <p:spPr bwMode="auto">
          <a:xfrm>
            <a:off x="2095500" y="3505200"/>
            <a:ext cx="2628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4" name="Straight Arrow Connector 100"/>
          <p:cNvCxnSpPr>
            <a:cxnSpLocks noChangeShapeType="1"/>
            <a:stCxn id="8235" idx="2"/>
          </p:cNvCxnSpPr>
          <p:nvPr/>
        </p:nvCxnSpPr>
        <p:spPr bwMode="auto">
          <a:xfrm>
            <a:off x="2857500" y="3505200"/>
            <a:ext cx="18669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225" name="Straight Arrow Connector 51"/>
          <p:cNvCxnSpPr>
            <a:cxnSpLocks noChangeShapeType="1"/>
            <a:stCxn id="8231" idx="2"/>
            <a:endCxn id="47" idx="0"/>
          </p:cNvCxnSpPr>
          <p:nvPr/>
        </p:nvCxnSpPr>
        <p:spPr bwMode="auto">
          <a:xfrm flipH="1">
            <a:off x="4610100" y="3505200"/>
            <a:ext cx="1257300" cy="6096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8227" name="Rectangle 77"/>
          <p:cNvSpPr>
            <a:spLocks noChangeArrowheads="1"/>
          </p:cNvSpPr>
          <p:nvPr/>
        </p:nvSpPr>
        <p:spPr bwMode="auto">
          <a:xfrm>
            <a:off x="1866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 dirty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8" name="Rectangle 77"/>
          <p:cNvSpPr>
            <a:spLocks noChangeArrowheads="1"/>
          </p:cNvSpPr>
          <p:nvPr/>
        </p:nvSpPr>
        <p:spPr bwMode="auto">
          <a:xfrm>
            <a:off x="26289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29" name="Rectangle 77"/>
          <p:cNvSpPr>
            <a:spLocks noChangeArrowheads="1"/>
          </p:cNvSpPr>
          <p:nvPr/>
        </p:nvSpPr>
        <p:spPr bwMode="auto">
          <a:xfrm>
            <a:off x="5638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8230" name="Rectangle 77"/>
          <p:cNvSpPr>
            <a:spLocks noChangeArrowheads="1"/>
          </p:cNvSpPr>
          <p:nvPr/>
        </p:nvSpPr>
        <p:spPr bwMode="auto">
          <a:xfrm>
            <a:off x="4876800" y="3048000"/>
            <a:ext cx="457200" cy="381000"/>
          </a:xfrm>
          <a:prstGeom prst="rect">
            <a:avLst/>
          </a:prstGeom>
          <a:solidFill>
            <a:srgbClr val="FFFFFF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  <a:p>
            <a:pPr algn="ctr"/>
            <a:r>
              <a:rPr lang="en-US" sz="1000" b="0">
                <a:latin typeface="Gill Sans" charset="0"/>
                <a:ea typeface="Gill Sans" charset="0"/>
                <a:cs typeface="Gill Sans" charset="0"/>
              </a:rPr>
              <a:t>state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85AE9D0-05DA-2E43-9A9A-0BF220EB15E1}"/>
              </a:ext>
            </a:extLst>
          </p:cNvPr>
          <p:cNvSpPr/>
          <p:nvPr/>
        </p:nvSpPr>
        <p:spPr bwMode="auto">
          <a:xfrm>
            <a:off x="3615810" y="5629275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B2D8FF9-D88C-3445-8F67-4D3CDC367C33}"/>
              </a:ext>
            </a:extLst>
          </p:cNvPr>
          <p:cNvSpPr/>
          <p:nvPr/>
        </p:nvSpPr>
        <p:spPr bwMode="auto">
          <a:xfrm>
            <a:off x="4762500" y="5629275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3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2C669E-8057-5141-A1C8-557C8C16E114}"/>
              </a:ext>
            </a:extLst>
          </p:cNvPr>
          <p:cNvSpPr/>
          <p:nvPr/>
        </p:nvSpPr>
        <p:spPr bwMode="auto">
          <a:xfrm>
            <a:off x="5909190" y="5621278"/>
            <a:ext cx="990600" cy="762000"/>
          </a:xfrm>
          <a:prstGeom prst="rect">
            <a:avLst/>
          </a:prstGeom>
          <a:solidFill>
            <a:srgbClr val="00B050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Core</a:t>
            </a:r>
            <a:br>
              <a:rPr lang="en-US" b="0" dirty="0">
                <a:latin typeface="Gill Sans Light"/>
                <a:ea typeface="ＭＳ Ｐゴシック" charset="0"/>
                <a:cs typeface="Gill Sans Light"/>
              </a:rPr>
            </a:br>
            <a:r>
              <a:rPr lang="en-US" b="0" dirty="0">
                <a:latin typeface="Gill Sans Light"/>
                <a:ea typeface="ＭＳ Ｐゴシック" charset="0"/>
                <a:cs typeface="Gill Sans Light"/>
              </a:rPr>
              <a:t>4</a:t>
            </a:r>
          </a:p>
        </p:txBody>
      </p:sp>
      <p:cxnSp>
        <p:nvCxnSpPr>
          <p:cNvPr id="53" name="Straight Arrow Connector 50">
            <a:extLst>
              <a:ext uri="{FF2B5EF4-FFF2-40B4-BE49-F238E27FC236}">
                <a16:creationId xmlns:a16="http://schemas.microsoft.com/office/drawing/2014/main" id="{2F084A93-4232-E548-8D8C-B4BF4E7CFAAA}"/>
              </a:ext>
            </a:extLst>
          </p:cNvPr>
          <p:cNvCxnSpPr>
            <a:cxnSpLocks noChangeShapeType="1"/>
            <a:stCxn id="47" idx="4"/>
            <a:endCxn id="50" idx="0"/>
          </p:cNvCxnSpPr>
          <p:nvPr/>
        </p:nvCxnSpPr>
        <p:spPr bwMode="auto">
          <a:xfrm flipH="1">
            <a:off x="4111110" y="4724401"/>
            <a:ext cx="498990" cy="904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6" name="Straight Arrow Connector 50">
            <a:extLst>
              <a:ext uri="{FF2B5EF4-FFF2-40B4-BE49-F238E27FC236}">
                <a16:creationId xmlns:a16="http://schemas.microsoft.com/office/drawing/2014/main" id="{84DDE51C-3742-2547-B237-D8158404B844}"/>
              </a:ext>
            </a:extLst>
          </p:cNvPr>
          <p:cNvCxnSpPr>
            <a:cxnSpLocks noChangeShapeType="1"/>
            <a:stCxn id="47" idx="4"/>
            <a:endCxn id="51" idx="0"/>
          </p:cNvCxnSpPr>
          <p:nvPr/>
        </p:nvCxnSpPr>
        <p:spPr bwMode="auto">
          <a:xfrm>
            <a:off x="4610100" y="4724401"/>
            <a:ext cx="647700" cy="9048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59" name="Straight Arrow Connector 50">
            <a:extLst>
              <a:ext uri="{FF2B5EF4-FFF2-40B4-BE49-F238E27FC236}">
                <a16:creationId xmlns:a16="http://schemas.microsoft.com/office/drawing/2014/main" id="{C1FC75E1-CF80-594D-888D-5AD38E189075}"/>
              </a:ext>
            </a:extLst>
          </p:cNvPr>
          <p:cNvCxnSpPr>
            <a:cxnSpLocks noChangeShapeType="1"/>
            <a:stCxn id="47" idx="4"/>
            <a:endCxn id="52" idx="0"/>
          </p:cNvCxnSpPr>
          <p:nvPr/>
        </p:nvCxnSpPr>
        <p:spPr bwMode="auto">
          <a:xfrm>
            <a:off x="4610100" y="4724400"/>
            <a:ext cx="1794390" cy="89687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6D41CCA5-A071-6242-A622-410AE7D0FB33}"/>
              </a:ext>
            </a:extLst>
          </p:cNvPr>
          <p:cNvSpPr/>
          <p:nvPr/>
        </p:nvSpPr>
        <p:spPr>
          <a:xfrm>
            <a:off x="3695169" y="4890324"/>
            <a:ext cx="1950409" cy="234127"/>
          </a:xfrm>
          <a:prstGeom prst="ellipse">
            <a:avLst/>
          </a:prstGeom>
          <a:noFill/>
          <a:ln w="381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A11355D5-2870-FF47-8758-2C5879F0D1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67600" y="723900"/>
            <a:ext cx="4419600" cy="54102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Switch overhead: 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process:  </a:t>
            </a:r>
            <a:r>
              <a:rPr lang="en-US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proc.: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ea typeface="ＭＳ Ｐゴシック" charset="-128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Protection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proc: </a:t>
            </a:r>
            <a:r>
              <a:rPr lang="en-US" b="1" dirty="0">
                <a:ea typeface="ＭＳ Ｐゴシック" charset="-128"/>
              </a:rPr>
              <a:t>low</a:t>
            </a:r>
            <a:endParaRPr lang="en-US" i="1" dirty="0">
              <a:solidFill>
                <a:srgbClr val="00B05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proc: </a:t>
            </a:r>
            <a:r>
              <a:rPr lang="en-US" b="1" dirty="0">
                <a:ea typeface="ＭＳ Ｐゴシック" charset="-128"/>
              </a:rPr>
              <a:t>high</a:t>
            </a:r>
            <a:endParaRPr lang="en-US" dirty="0">
              <a:solidFill>
                <a:srgbClr val="FF0000"/>
              </a:solidFill>
              <a:latin typeface="Gill Sans" charset="0"/>
              <a:ea typeface="Gill Sans" charset="0"/>
              <a:cs typeface="Gill Sans" charset="0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Sharing overhead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Same proc: </a:t>
            </a:r>
            <a:r>
              <a:rPr lang="en-US" b="1" dirty="0">
                <a:ea typeface="ＭＳ Ｐゴシック" charset="-128"/>
              </a:rPr>
              <a:t>low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ea typeface="ＭＳ Ｐゴシック" charset="-128"/>
              </a:rPr>
              <a:t>Different </a:t>
            </a:r>
            <a:r>
              <a:rPr lang="en-US" dirty="0" err="1" smtClean="0">
                <a:ea typeface="ＭＳ Ｐゴシック" charset="-128"/>
              </a:rPr>
              <a:t>proc</a:t>
            </a:r>
            <a:r>
              <a:rPr lang="en-US" dirty="0" smtClean="0">
                <a:ea typeface="ＭＳ Ｐゴシック" charset="-128"/>
              </a:rPr>
              <a:t>, 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simultaneous core: </a:t>
            </a:r>
            <a:r>
              <a:rPr lang="en-US" b="1" dirty="0" smtClean="0">
                <a:ea typeface="ＭＳ Ｐゴシック" charset="-128"/>
              </a:rPr>
              <a:t>medium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Different </a:t>
            </a:r>
            <a:r>
              <a:rPr lang="en-US" dirty="0" err="1" smtClean="0">
                <a:ea typeface="ＭＳ Ｐゴシック" charset="-128"/>
              </a:rPr>
              <a:t>proc</a:t>
            </a:r>
            <a:r>
              <a:rPr lang="en-US" dirty="0" smtClean="0">
                <a:ea typeface="ＭＳ Ｐゴシック" charset="-128"/>
              </a:rPr>
              <a:t>,</a:t>
            </a:r>
            <a:br>
              <a:rPr lang="en-US" dirty="0" smtClean="0">
                <a:ea typeface="ＭＳ Ｐゴシック" charset="-128"/>
              </a:rPr>
            </a:br>
            <a:r>
              <a:rPr lang="en-US" dirty="0" smtClean="0">
                <a:ea typeface="ＭＳ Ｐゴシック" charset="-128"/>
              </a:rPr>
              <a:t>offloaded core: high</a:t>
            </a:r>
            <a:endParaRPr lang="en-US" b="1" dirty="0" smtClean="0">
              <a:ea typeface="ＭＳ Ｐゴシック" charset="-128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ea typeface="ＭＳ Ｐゴシック" charset="-128"/>
              </a:rPr>
              <a:t>Parallelism: </a:t>
            </a:r>
            <a:r>
              <a:rPr lang="en-US" b="1" dirty="0" smtClean="0">
                <a:ea typeface="ＭＳ Ｐゴシック" charset="-128"/>
              </a:rPr>
              <a:t>yes</a:t>
            </a:r>
            <a:endParaRPr lang="en-US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64156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52400"/>
            <a:ext cx="9144000" cy="533400"/>
          </a:xfrm>
        </p:spPr>
        <p:txBody>
          <a:bodyPr/>
          <a:lstStyle/>
          <a:p>
            <a:r>
              <a:rPr lang="en-US" altLang="en-US" smtClean="0">
                <a:latin typeface="Gill Sans Light"/>
              </a:rPr>
              <a:t>Simultaneous MultiThreading/Hyperthreading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83236"/>
            <a:ext cx="10134600" cy="6096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dirty="0" smtClean="0">
                <a:latin typeface="Gill Sans Light"/>
              </a:rPr>
              <a:t>Hardware scheduling technique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Gill Sans Light"/>
              </a:rPr>
              <a:t>Superscalar processors can execute multiple </a:t>
            </a:r>
            <a:r>
              <a:rPr lang="en-US" altLang="en-US" dirty="0">
                <a:latin typeface="Gill Sans Light"/>
              </a:rPr>
              <a:t/>
            </a:r>
            <a:br>
              <a:rPr lang="en-US" altLang="en-US" dirty="0">
                <a:latin typeface="Gill Sans Light"/>
              </a:rPr>
            </a:br>
            <a:r>
              <a:rPr lang="en-US" altLang="en-US" dirty="0" smtClean="0">
                <a:latin typeface="Gill Sans Light"/>
              </a:rPr>
              <a:t>instructions that are independent.</a:t>
            </a:r>
          </a:p>
          <a:p>
            <a:pPr lvl="1">
              <a:lnSpc>
                <a:spcPct val="100000"/>
              </a:lnSpc>
            </a:pPr>
            <a:r>
              <a:rPr lang="en-US" altLang="en-US" dirty="0" err="1" smtClean="0">
                <a:latin typeface="Gill Sans Light"/>
              </a:rPr>
              <a:t>Hyperthreading</a:t>
            </a:r>
            <a:r>
              <a:rPr lang="en-US" altLang="en-US" dirty="0" smtClean="0">
                <a:latin typeface="Gill Sans Light"/>
              </a:rPr>
              <a:t> duplicates register state to make a</a:t>
            </a:r>
            <a:br>
              <a:rPr lang="en-US" altLang="en-US" dirty="0" smtClean="0">
                <a:latin typeface="Gill Sans Light"/>
              </a:rPr>
            </a:br>
            <a:r>
              <a:rPr lang="en-US" altLang="en-US" dirty="0" smtClean="0">
                <a:latin typeface="Gill Sans Light"/>
              </a:rPr>
              <a:t>second “thread,” allowing more instructions to run.</a:t>
            </a: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Gill Sans Light"/>
              </a:rPr>
              <a:t>Can schedule each thread as if were separate CPU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Gill Sans Light"/>
              </a:rPr>
              <a:t>But, sub-linear speedup!</a:t>
            </a:r>
          </a:p>
          <a:p>
            <a:pPr lvl="1">
              <a:lnSpc>
                <a:spcPct val="100000"/>
              </a:lnSpc>
            </a:pPr>
            <a:endParaRPr lang="en-US" altLang="en-US" dirty="0">
              <a:latin typeface="Gill Sans Light"/>
            </a:endParaRPr>
          </a:p>
          <a:p>
            <a:pPr lvl="1">
              <a:lnSpc>
                <a:spcPct val="100000"/>
              </a:lnSpc>
            </a:pPr>
            <a:endParaRPr lang="en-US" altLang="en-US" dirty="0" smtClean="0">
              <a:latin typeface="Gill Sans Light"/>
            </a:endParaRPr>
          </a:p>
          <a:p>
            <a:pPr>
              <a:lnSpc>
                <a:spcPct val="100000"/>
              </a:lnSpc>
            </a:pPr>
            <a:r>
              <a:rPr lang="en-US" altLang="en-US" dirty="0" smtClean="0">
                <a:latin typeface="Gill Sans Light"/>
              </a:rPr>
              <a:t>Original technique called “Simultaneous Multithreading”</a:t>
            </a:r>
            <a:endParaRPr lang="en-US" altLang="ja-JP" dirty="0" smtClean="0">
              <a:latin typeface="Gill Sans Light"/>
            </a:endParaRP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Gill Sans Light"/>
                <a:hlinkClick r:id="rId3"/>
              </a:rPr>
              <a:t>http://www.cs.washington.edu/research/smt/index.html</a:t>
            </a:r>
            <a:r>
              <a:rPr lang="en-US" altLang="en-US" dirty="0" smtClean="0">
                <a:latin typeface="Gill Sans Light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en-US" dirty="0" smtClean="0">
                <a:latin typeface="Gill Sans Light"/>
              </a:rPr>
              <a:t>SPARC, Pentium 4/Xeon (“</a:t>
            </a:r>
            <a:r>
              <a:rPr lang="en-US" altLang="ja-JP" dirty="0" err="1" smtClean="0">
                <a:latin typeface="Gill Sans Light"/>
              </a:rPr>
              <a:t>Hyperthreading</a:t>
            </a:r>
            <a:r>
              <a:rPr lang="en-US" altLang="en-US" dirty="0" smtClean="0">
                <a:latin typeface="Gill Sans Light"/>
              </a:rPr>
              <a:t>”</a:t>
            </a:r>
            <a:r>
              <a:rPr lang="en-US" altLang="ja-JP" dirty="0" smtClean="0">
                <a:latin typeface="Gill Sans Light"/>
              </a:rPr>
              <a:t>), Power 5</a:t>
            </a:r>
          </a:p>
          <a:p>
            <a:pPr>
              <a:lnSpc>
                <a:spcPct val="100000"/>
              </a:lnSpc>
            </a:pPr>
            <a:endParaRPr lang="en-US" altLang="en-US" dirty="0" smtClean="0">
              <a:latin typeface="Gill Sans Ligh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086600" y="762000"/>
            <a:ext cx="5867400" cy="4673263"/>
            <a:chOff x="4038600" y="685800"/>
            <a:chExt cx="5867400" cy="4673263"/>
          </a:xfrm>
        </p:grpSpPr>
        <p:pic>
          <p:nvPicPr>
            <p:cNvPr id="346117" name="Picture 5" descr="hyperthreadin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8387" y="685800"/>
              <a:ext cx="3960813" cy="3635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TextBox 1"/>
            <p:cNvSpPr txBox="1">
              <a:spLocks noChangeArrowheads="1"/>
            </p:cNvSpPr>
            <p:nvPr/>
          </p:nvSpPr>
          <p:spPr bwMode="auto">
            <a:xfrm>
              <a:off x="4038600" y="4343400"/>
              <a:ext cx="58674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 sz="2000" b="0" dirty="0">
                  <a:latin typeface="Gill Sans Light"/>
                </a:rPr>
                <a:t>Colored blocks show </a:t>
              </a:r>
            </a:p>
            <a:p>
              <a:pPr algn="ctr"/>
              <a:r>
                <a:rPr lang="en-US" altLang="en-US" sz="2000" b="0" dirty="0">
                  <a:latin typeface="Gill Sans Light"/>
                </a:rPr>
                <a:t>instructions executed</a:t>
              </a:r>
            </a:p>
            <a:p>
              <a:endParaRPr lang="en-US" altLang="en-US" sz="2000" b="0" dirty="0">
                <a:latin typeface="Gill Sans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618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5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891" name="Group 11"/>
          <p:cNvGrpSpPr>
            <a:grpSpLocks/>
          </p:cNvGrpSpPr>
          <p:nvPr/>
        </p:nvGrpSpPr>
        <p:grpSpPr bwMode="auto">
          <a:xfrm>
            <a:off x="4043104" y="1828801"/>
            <a:ext cx="3870585" cy="1522413"/>
            <a:chOff x="1202" y="1056"/>
            <a:chExt cx="2446" cy="1056"/>
          </a:xfrm>
        </p:grpSpPr>
        <p:sp>
          <p:nvSpPr>
            <p:cNvPr id="26634" name="Rectangle 12"/>
            <p:cNvSpPr>
              <a:spLocks noChangeArrowheads="1"/>
            </p:cNvSpPr>
            <p:nvPr/>
          </p:nvSpPr>
          <p:spPr bwMode="auto">
            <a:xfrm flipV="1">
              <a:off x="2400" y="1584"/>
              <a:ext cx="1248" cy="240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5" name="Rectangle 13"/>
            <p:cNvSpPr>
              <a:spLocks noChangeArrowheads="1"/>
            </p:cNvSpPr>
            <p:nvPr/>
          </p:nvSpPr>
          <p:spPr bwMode="auto">
            <a:xfrm flipV="1">
              <a:off x="2400" y="1248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 err="1">
                  <a:latin typeface="Consolas" charset="0"/>
                  <a:ea typeface="Consolas" charset="0"/>
                  <a:cs typeface="Consolas" charset="0"/>
                </a:rPr>
                <a:t>kernel_read</a:t>
              </a:r>
              <a:endParaRPr lang="en-US" altLang="ko-KR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6" name="Arc 14"/>
            <p:cNvSpPr>
              <a:spLocks/>
            </p:cNvSpPr>
            <p:nvPr/>
          </p:nvSpPr>
          <p:spPr bwMode="auto">
            <a:xfrm flipH="1">
              <a:off x="2112" y="1056"/>
              <a:ext cx="288" cy="384"/>
            </a:xfrm>
            <a:custGeom>
              <a:avLst/>
              <a:gdLst>
                <a:gd name="T0" fmla="*/ 0 w 21600"/>
                <a:gd name="T1" fmla="*/ 0 h 43068"/>
                <a:gd name="T2" fmla="*/ 0 w 21600"/>
                <a:gd name="T3" fmla="*/ 3 h 43068"/>
                <a:gd name="T4" fmla="*/ 0 w 21600"/>
                <a:gd name="T5" fmla="*/ 2 h 4306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4306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</a:path>
                <a:path w="21600" h="4306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2607"/>
                    <a:pt x="13322" y="41853"/>
                    <a:pt x="2383" y="4306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26637" name="Text Box 15"/>
            <p:cNvSpPr txBox="1">
              <a:spLocks noChangeArrowheads="1"/>
            </p:cNvSpPr>
            <p:nvPr/>
          </p:nvSpPr>
          <p:spPr bwMode="auto">
            <a:xfrm>
              <a:off x="1202" y="1152"/>
              <a:ext cx="824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Trap to OS</a:t>
              </a:r>
            </a:p>
          </p:txBody>
        </p:sp>
        <p:sp>
          <p:nvSpPr>
            <p:cNvPr id="26638" name="Rectangle 16"/>
            <p:cNvSpPr>
              <a:spLocks noChangeArrowheads="1"/>
            </p:cNvSpPr>
            <p:nvPr/>
          </p:nvSpPr>
          <p:spPr bwMode="auto">
            <a:xfrm>
              <a:off x="2400" y="1824"/>
              <a:ext cx="1248" cy="288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</p:grp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What happens when thread blocks on I/O?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505200"/>
            <a:ext cx="8077200" cy="304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What happens when a thread requests a block of data from the file system?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User code invokes a system call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Read operation is initiated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Run new thread/switch</a:t>
            </a:r>
          </a:p>
          <a:p>
            <a:pPr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Thread communication similar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Wait for Signal/Join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Gulim" panose="020B0600000101010101" pitchFamily="34" charset="-127"/>
              </a:rPr>
              <a:t>Networking</a:t>
            </a:r>
          </a:p>
          <a:p>
            <a:pPr lvl="1">
              <a:lnSpc>
                <a:spcPct val="80000"/>
              </a:lnSpc>
            </a:pPr>
            <a:endParaRPr lang="ko-KR" altLang="en-US" smtClean="0">
              <a:ea typeface="Gulim" panose="020B0600000101010101" pitchFamily="34" charset="-127"/>
            </a:endParaRPr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5932488" y="965200"/>
            <a:ext cx="1981200" cy="6096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CopyFile</a:t>
            </a:r>
          </a:p>
        </p:txBody>
      </p:sp>
      <p:sp>
        <p:nvSpPr>
          <p:cNvPr id="26629" name="Rectangle 7"/>
          <p:cNvSpPr>
            <a:spLocks noChangeArrowheads="1"/>
          </p:cNvSpPr>
          <p:nvPr/>
        </p:nvSpPr>
        <p:spPr bwMode="auto">
          <a:xfrm>
            <a:off x="5932488" y="1574800"/>
            <a:ext cx="1981200" cy="533400"/>
          </a:xfrm>
          <a:prstGeom prst="rect">
            <a:avLst/>
          </a:prstGeom>
          <a:solidFill>
            <a:srgbClr val="00FFFF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r>
              <a:rPr lang="en-US" altLang="ko-KR">
                <a:latin typeface="Consolas" charset="0"/>
                <a:ea typeface="Consolas" charset="0"/>
                <a:cs typeface="Consolas" charset="0"/>
              </a:rPr>
              <a:t>read</a:t>
            </a:r>
          </a:p>
        </p:txBody>
      </p:sp>
      <p:grpSp>
        <p:nvGrpSpPr>
          <p:cNvPr id="26631" name="Group 18"/>
          <p:cNvGrpSpPr>
            <a:grpSpLocks/>
          </p:cNvGrpSpPr>
          <p:nvPr/>
        </p:nvGrpSpPr>
        <p:grpSpPr bwMode="auto">
          <a:xfrm>
            <a:off x="8075613" y="1377369"/>
            <a:ext cx="369874" cy="1661107"/>
            <a:chOff x="4606" y="816"/>
            <a:chExt cx="234" cy="1152"/>
          </a:xfrm>
        </p:grpSpPr>
        <p:sp>
          <p:nvSpPr>
            <p:cNvPr id="26632" name="Text Box 19"/>
            <p:cNvSpPr txBox="1">
              <a:spLocks noChangeArrowheads="1"/>
            </p:cNvSpPr>
            <p:nvPr/>
          </p:nvSpPr>
          <p:spPr bwMode="auto">
            <a:xfrm rot="5400000">
              <a:off x="4196" y="1273"/>
              <a:ext cx="1053" cy="2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Stack growth</a:t>
              </a:r>
            </a:p>
          </p:txBody>
        </p:sp>
        <p:sp>
          <p:nvSpPr>
            <p:cNvPr id="26633" name="Line 20"/>
            <p:cNvSpPr>
              <a:spLocks noChangeShapeType="1"/>
            </p:cNvSpPr>
            <p:nvPr/>
          </p:nvSpPr>
          <p:spPr bwMode="auto">
            <a:xfrm>
              <a:off x="4608" y="816"/>
              <a:ext cx="0" cy="115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7176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8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88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8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04B38-E2F1-4367-9E61-BFF1D0E52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Inter-Process </a:t>
            </a:r>
            <a:r>
              <a:rPr lang="en-US" dirty="0"/>
              <a:t>Communication (IPC)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31A69-75E1-4697-B677-DB72AAC09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Mechanism to create communication channel between distinct processes</a:t>
            </a:r>
          </a:p>
          <a:p>
            <a:pPr lvl="1"/>
            <a:r>
              <a:rPr lang="en-US" dirty="0"/>
              <a:t>Same or different machines, same or different programming language…</a:t>
            </a:r>
          </a:p>
          <a:p>
            <a:endParaRPr lang="en-US" dirty="0"/>
          </a:p>
          <a:p>
            <a:r>
              <a:rPr lang="en-US" dirty="0"/>
              <a:t>Requires serialization format understood by both</a:t>
            </a:r>
          </a:p>
          <a:p>
            <a:r>
              <a:rPr lang="en-US" dirty="0"/>
              <a:t>Failure in one process isolated from the other</a:t>
            </a:r>
          </a:p>
          <a:p>
            <a:pPr lvl="1"/>
            <a:r>
              <a:rPr lang="en-US" dirty="0"/>
              <a:t>Sharing is done in a controlled way through IPC</a:t>
            </a:r>
          </a:p>
          <a:p>
            <a:pPr lvl="1"/>
            <a:r>
              <a:rPr lang="en-US" dirty="0"/>
              <a:t>Still have to be careful handling what is received via </a:t>
            </a:r>
            <a:r>
              <a:rPr lang="en-US" dirty="0" smtClean="0"/>
              <a:t>IPC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Later in the term: Many uses and interaction patterns</a:t>
            </a:r>
          </a:p>
          <a:p>
            <a:pPr lvl="1"/>
            <a:r>
              <a:rPr lang="en-US" dirty="0" smtClean="0"/>
              <a:t>Logging process, window management, …</a:t>
            </a:r>
          </a:p>
          <a:p>
            <a:pPr lvl="1"/>
            <a:r>
              <a:rPr lang="en-US" dirty="0" smtClean="0"/>
              <a:t>Potentially allows us to move some system functions outside of kernel to </a:t>
            </a:r>
            <a:r>
              <a:rPr lang="en-US" dirty="0" err="1" smtClean="0"/>
              <a:t>userspace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38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Gulim" panose="020B0600000101010101" pitchFamily="34" charset="-127"/>
              </a:rPr>
              <a:t>External Events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914400"/>
            <a:ext cx="7924800" cy="57912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Gulim" panose="020B0600000101010101" pitchFamily="34" charset="-127"/>
              </a:rPr>
              <a:t>What happens if thread never does any I/O, never waits, and never yields control?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Could the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ComputePI</a:t>
            </a:r>
            <a:r>
              <a:rPr lang="en-US" altLang="ko-KR" dirty="0" smtClean="0">
                <a:ea typeface="Gulim" panose="020B0600000101010101" pitchFamily="34" charset="-127"/>
              </a:rPr>
              <a:t> program grab all resources and never release the processor?</a:t>
            </a:r>
          </a:p>
          <a:p>
            <a:pPr lvl="2"/>
            <a:r>
              <a:rPr lang="en-US" altLang="ko-KR" dirty="0" smtClean="0">
                <a:ea typeface="Gulim" panose="020B0600000101010101" pitchFamily="34" charset="-127"/>
              </a:rPr>
              <a:t>What if it didn’t print to console?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Must find way that dispatcher can regain control!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Answer: </a:t>
            </a:r>
            <a:r>
              <a:rPr lang="en-US" altLang="ko-KR" dirty="0">
                <a:ea typeface="Gulim" panose="020B0600000101010101" pitchFamily="34" charset="-127"/>
              </a:rPr>
              <a:t>u</a:t>
            </a:r>
            <a:r>
              <a:rPr lang="en-US" altLang="ko-KR" dirty="0" smtClean="0">
                <a:ea typeface="Gulim" panose="020B0600000101010101" pitchFamily="34" charset="-127"/>
              </a:rPr>
              <a:t>tilize external </a:t>
            </a:r>
            <a:r>
              <a:rPr lang="en-US" altLang="ko-KR" dirty="0">
                <a:ea typeface="Gulim" panose="020B0600000101010101" pitchFamily="34" charset="-127"/>
              </a:rPr>
              <a:t>e</a:t>
            </a:r>
            <a:r>
              <a:rPr lang="en-US" altLang="ko-KR" dirty="0" smtClean="0">
                <a:ea typeface="Gulim" panose="020B0600000101010101" pitchFamily="34" charset="-127"/>
              </a:rPr>
              <a:t>vents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Interrupts: signals from hardware or software that stop the running code and jump to kernel</a:t>
            </a:r>
          </a:p>
          <a:p>
            <a:pPr lvl="1"/>
            <a:r>
              <a:rPr lang="en-US" altLang="ko-KR" dirty="0" smtClean="0">
                <a:ea typeface="Gulim" panose="020B0600000101010101" pitchFamily="34" charset="-127"/>
              </a:rPr>
              <a:t>Timer: like an alarm clock that goes off every some milliseconds</a:t>
            </a:r>
          </a:p>
          <a:p>
            <a:pPr lvl="4"/>
            <a:endParaRPr lang="en-US" altLang="ko-KR" dirty="0" smtClean="0">
              <a:ea typeface="Gulim" panose="020B0600000101010101" pitchFamily="34" charset="-127"/>
            </a:endParaRPr>
          </a:p>
          <a:p>
            <a:r>
              <a:rPr lang="en-US" altLang="ko-KR" dirty="0" smtClean="0">
                <a:ea typeface="Gulim" panose="020B0600000101010101" pitchFamily="34" charset="-127"/>
              </a:rPr>
              <a:t>If we make sure that external events occur frequently enough, can ensure dispatcher runs</a:t>
            </a:r>
          </a:p>
          <a:p>
            <a:pPr lvl="1"/>
            <a:endParaRPr lang="ko-KR" altLang="en-US" dirty="0" smtClean="0">
              <a:ea typeface="Gulim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50945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0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1" y="1524000"/>
            <a:ext cx="1749425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Interrupt Controller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3843338"/>
            <a:ext cx="8839200" cy="2913062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Interrupts invoked with interrupt lines from devices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Interrupt controller chooses interrupt request to honor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>
                <a:ea typeface="굴림" panose="020B0600000101010101" pitchFamily="34" charset="-127"/>
              </a:rPr>
              <a:t>Interrupt identity specified with ID line </a:t>
            </a:r>
            <a:endParaRPr lang="en-US" altLang="ko-KR" dirty="0" smtClean="0">
              <a:ea typeface="굴림" panose="020B0600000101010101" pitchFamily="34" charset="-127"/>
            </a:endParaRP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Mask enables/disables interrupts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Priority encoder picks highest enabled interrupt </a:t>
            </a:r>
          </a:p>
          <a:p>
            <a:pPr lvl="1">
              <a:lnSpc>
                <a:spcPct val="85000"/>
              </a:lnSpc>
              <a:spcBef>
                <a:spcPct val="1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Software Interrupt Set/Cleared by Software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CPU can disable all interrupts with internal flag</a:t>
            </a:r>
          </a:p>
          <a:p>
            <a:pPr>
              <a:lnSpc>
                <a:spcPct val="85000"/>
              </a:lnSpc>
              <a:spcBef>
                <a:spcPct val="15000"/>
              </a:spcBef>
            </a:pPr>
            <a:r>
              <a:rPr lang="en-US" altLang="ko-KR" sz="2200" dirty="0">
                <a:ea typeface="굴림" panose="020B0600000101010101" pitchFamily="34" charset="-127"/>
              </a:rPr>
              <a:t>Non-</a:t>
            </a:r>
            <a:r>
              <a:rPr lang="en-US" altLang="ko-KR" sz="2200" dirty="0" err="1">
                <a:ea typeface="굴림" panose="020B0600000101010101" pitchFamily="34" charset="-127"/>
              </a:rPr>
              <a:t>Maskable</a:t>
            </a:r>
            <a:r>
              <a:rPr lang="en-US" altLang="ko-KR" sz="2200" dirty="0">
                <a:ea typeface="굴림" panose="020B0600000101010101" pitchFamily="34" charset="-127"/>
              </a:rPr>
              <a:t> Interrupt line (NMI) can’t be disabled</a:t>
            </a:r>
          </a:p>
        </p:txBody>
      </p:sp>
      <p:sp>
        <p:nvSpPr>
          <p:cNvPr id="9221" name="Text Box 55"/>
          <p:cNvSpPr txBox="1">
            <a:spLocks noChangeArrowheads="1"/>
          </p:cNvSpPr>
          <p:nvPr/>
        </p:nvSpPr>
        <p:spPr bwMode="auto">
          <a:xfrm>
            <a:off x="1828801" y="3429000"/>
            <a:ext cx="10424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 dirty="0">
                <a:latin typeface="Gill Sans" charset="0"/>
                <a:ea typeface="Gill Sans" charset="0"/>
                <a:cs typeface="Gill Sans" charset="0"/>
              </a:rPr>
              <a:t>Network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4805364" y="1993384"/>
            <a:ext cx="2503487" cy="369332"/>
          </a:xfrm>
          <a:prstGeom prst="rect">
            <a:avLst/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23" name="Group 60"/>
          <p:cNvGrpSpPr>
            <a:grpSpLocks/>
          </p:cNvGrpSpPr>
          <p:nvPr/>
        </p:nvGrpSpPr>
        <p:grpSpPr bwMode="auto">
          <a:xfrm>
            <a:off x="7202488" y="1465264"/>
            <a:ext cx="1155700" cy="293687"/>
            <a:chOff x="3527" y="1190"/>
            <a:chExt cx="710" cy="178"/>
          </a:xfrm>
        </p:grpSpPr>
        <p:sp>
          <p:nvSpPr>
            <p:cNvPr id="9251" name="Line 11"/>
            <p:cNvSpPr>
              <a:spLocks noChangeShapeType="1"/>
            </p:cNvSpPr>
            <p:nvPr/>
          </p:nvSpPr>
          <p:spPr bwMode="auto">
            <a:xfrm>
              <a:off x="3527" y="1190"/>
              <a:ext cx="71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2" name="Line 12"/>
            <p:cNvSpPr>
              <a:spLocks noChangeShapeType="1"/>
            </p:cNvSpPr>
            <p:nvPr/>
          </p:nvSpPr>
          <p:spPr bwMode="auto">
            <a:xfrm>
              <a:off x="3527" y="1368"/>
              <a:ext cx="66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9224" name="Line 13"/>
          <p:cNvSpPr>
            <a:spLocks noChangeShapeType="1"/>
          </p:cNvSpPr>
          <p:nvPr/>
        </p:nvSpPr>
        <p:spPr bwMode="auto">
          <a:xfrm flipH="1">
            <a:off x="7720014" y="1335088"/>
            <a:ext cx="130175" cy="258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5" name="Text Box 14"/>
          <p:cNvSpPr txBox="1">
            <a:spLocks noChangeArrowheads="1"/>
          </p:cNvSpPr>
          <p:nvPr/>
        </p:nvSpPr>
        <p:spPr bwMode="auto">
          <a:xfrm>
            <a:off x="7381876" y="1011238"/>
            <a:ext cx="66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IntID</a:t>
            </a:r>
          </a:p>
        </p:txBody>
      </p:sp>
      <p:sp>
        <p:nvSpPr>
          <p:cNvPr id="9226" name="Text Box 15"/>
          <p:cNvSpPr txBox="1">
            <a:spLocks noChangeArrowheads="1"/>
          </p:cNvSpPr>
          <p:nvPr/>
        </p:nvSpPr>
        <p:spPr bwMode="auto">
          <a:xfrm>
            <a:off x="7178676" y="1828800"/>
            <a:ext cx="10338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sp>
        <p:nvSpPr>
          <p:cNvPr id="9227" name="Rectangle 16"/>
          <p:cNvSpPr>
            <a:spLocks noChangeArrowheads="1"/>
          </p:cNvSpPr>
          <p:nvPr/>
        </p:nvSpPr>
        <p:spPr bwMode="auto">
          <a:xfrm>
            <a:off x="6327776" y="779464"/>
            <a:ext cx="455613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 Mask</a:t>
            </a:r>
          </a:p>
        </p:txBody>
      </p:sp>
      <p:sp>
        <p:nvSpPr>
          <p:cNvPr id="9228" name="Freeform 36"/>
          <p:cNvSpPr>
            <a:spLocks/>
          </p:cNvSpPr>
          <p:nvPr/>
        </p:nvSpPr>
        <p:spPr bwMode="auto">
          <a:xfrm>
            <a:off x="6021389" y="2303464"/>
            <a:ext cx="306387" cy="714375"/>
          </a:xfrm>
          <a:custGeom>
            <a:avLst/>
            <a:gdLst>
              <a:gd name="T0" fmla="*/ 0 w 240"/>
              <a:gd name="T1" fmla="*/ 714375 h 624"/>
              <a:gd name="T2" fmla="*/ 0 w 240"/>
              <a:gd name="T3" fmla="*/ 0 h 624"/>
              <a:gd name="T4" fmla="*/ 306387 w 240"/>
              <a:gd name="T5" fmla="*/ 0 h 62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0" h="624">
                <a:moveTo>
                  <a:pt x="0" y="624"/>
                </a:moveTo>
                <a:lnTo>
                  <a:pt x="0" y="0"/>
                </a:lnTo>
                <a:lnTo>
                  <a:pt x="240" y="0"/>
                </a:ln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29" name="AutoShape 41"/>
          <p:cNvSpPr>
            <a:spLocks noChangeArrowheads="1"/>
          </p:cNvSpPr>
          <p:nvPr/>
        </p:nvSpPr>
        <p:spPr bwMode="auto">
          <a:xfrm rot="-8552390">
            <a:off x="7308851" y="2039939"/>
            <a:ext cx="1133475" cy="1011237"/>
          </a:xfrm>
          <a:custGeom>
            <a:avLst/>
            <a:gdLst>
              <a:gd name="T0" fmla="*/ 756122 w 21600"/>
              <a:gd name="T1" fmla="*/ 0 h 21600"/>
              <a:gd name="T2" fmla="*/ 756122 w 21600"/>
              <a:gd name="T3" fmla="*/ 569195 h 21600"/>
              <a:gd name="T4" fmla="*/ 76877 w 21600"/>
              <a:gd name="T5" fmla="*/ 1011237 h 21600"/>
              <a:gd name="T6" fmla="*/ 1133475 w 21600"/>
              <a:gd name="T7" fmla="*/ 284598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646 h 21600"/>
              <a:gd name="T14" fmla="*/ 19905 w 21600"/>
              <a:gd name="T15" fmla="*/ 751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4409" y="0"/>
                </a:lnTo>
                <a:lnTo>
                  <a:pt x="14409" y="4646"/>
                </a:lnTo>
                <a:lnTo>
                  <a:pt x="12427" y="4646"/>
                </a:lnTo>
                <a:cubicBezTo>
                  <a:pt x="5564" y="4646"/>
                  <a:pt x="0" y="8009"/>
                  <a:pt x="0" y="12158"/>
                </a:cubicBezTo>
                <a:lnTo>
                  <a:pt x="0" y="21600"/>
                </a:lnTo>
                <a:lnTo>
                  <a:pt x="2929" y="21600"/>
                </a:lnTo>
                <a:lnTo>
                  <a:pt x="2929" y="12158"/>
                </a:lnTo>
                <a:cubicBezTo>
                  <a:pt x="2929" y="9592"/>
                  <a:pt x="7181" y="7512"/>
                  <a:pt x="12427" y="7512"/>
                </a:cubicBezTo>
                <a:lnTo>
                  <a:pt x="14409" y="7512"/>
                </a:lnTo>
                <a:lnTo>
                  <a:pt x="14409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53FB25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0" name="Text Box 42"/>
          <p:cNvSpPr txBox="1">
            <a:spLocks noChangeArrowheads="1"/>
          </p:cNvSpPr>
          <p:nvPr/>
        </p:nvSpPr>
        <p:spPr bwMode="auto">
          <a:xfrm>
            <a:off x="7620000" y="2949575"/>
            <a:ext cx="9309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Control</a:t>
            </a:r>
          </a:p>
        </p:txBody>
      </p:sp>
      <p:sp>
        <p:nvSpPr>
          <p:cNvPr id="9231" name="Rectangle 44"/>
          <p:cNvSpPr>
            <a:spLocks noChangeArrowheads="1"/>
          </p:cNvSpPr>
          <p:nvPr/>
        </p:nvSpPr>
        <p:spPr bwMode="auto">
          <a:xfrm>
            <a:off x="5656264" y="3021013"/>
            <a:ext cx="1271587" cy="646112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Software</a:t>
            </a:r>
          </a:p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Interrupt</a:t>
            </a:r>
          </a:p>
        </p:txBody>
      </p:sp>
      <p:grpSp>
        <p:nvGrpSpPr>
          <p:cNvPr id="9232" name="Group 61"/>
          <p:cNvGrpSpPr>
            <a:grpSpLocks/>
          </p:cNvGrpSpPr>
          <p:nvPr/>
        </p:nvGrpSpPr>
        <p:grpSpPr bwMode="auto">
          <a:xfrm>
            <a:off x="8893176" y="2670177"/>
            <a:ext cx="602032" cy="950659"/>
            <a:chOff x="4578" y="2034"/>
            <a:chExt cx="413" cy="651"/>
          </a:xfrm>
        </p:grpSpPr>
        <p:sp>
          <p:nvSpPr>
            <p:cNvPr id="9249" name="Line 46"/>
            <p:cNvSpPr>
              <a:spLocks noChangeShapeType="1"/>
            </p:cNvSpPr>
            <p:nvPr/>
          </p:nvSpPr>
          <p:spPr bwMode="auto">
            <a:xfrm flipV="1">
              <a:off x="4815" y="2034"/>
              <a:ext cx="0" cy="399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50" name="Text Box 47"/>
            <p:cNvSpPr txBox="1">
              <a:spLocks noChangeArrowheads="1"/>
            </p:cNvSpPr>
            <p:nvPr/>
          </p:nvSpPr>
          <p:spPr bwMode="auto">
            <a:xfrm>
              <a:off x="4578" y="2432"/>
              <a:ext cx="413" cy="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NMI</a:t>
              </a:r>
            </a:p>
          </p:txBody>
        </p:sp>
      </p:grpSp>
      <p:sp>
        <p:nvSpPr>
          <p:cNvPr id="9233" name="Oval 8"/>
          <p:cNvSpPr>
            <a:spLocks noChangeArrowheads="1"/>
          </p:cNvSpPr>
          <p:nvPr/>
        </p:nvSpPr>
        <p:spPr bwMode="auto">
          <a:xfrm>
            <a:off x="8288338" y="685801"/>
            <a:ext cx="1922462" cy="2036763"/>
          </a:xfrm>
          <a:prstGeom prst="ellipse">
            <a:avLst/>
          </a:prstGeom>
          <a:solidFill>
            <a:srgbClr val="00FFFF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4" name="Text Box 6"/>
          <p:cNvSpPr txBox="1">
            <a:spLocks noChangeArrowheads="1"/>
          </p:cNvSpPr>
          <p:nvPr/>
        </p:nvSpPr>
        <p:spPr bwMode="auto">
          <a:xfrm>
            <a:off x="8839200" y="1143001"/>
            <a:ext cx="685800" cy="44767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sz="3200" b="0">
                <a:latin typeface="Gill Sans" charset="0"/>
                <a:ea typeface="Gill Sans" charset="0"/>
                <a:cs typeface="Gill Sans" charset="0"/>
              </a:rPr>
              <a:t>CPU</a:t>
            </a:r>
          </a:p>
        </p:txBody>
      </p:sp>
      <p:sp>
        <p:nvSpPr>
          <p:cNvPr id="9235" name="Line 40"/>
          <p:cNvSpPr>
            <a:spLocks noChangeShapeType="1"/>
          </p:cNvSpPr>
          <p:nvPr/>
        </p:nvSpPr>
        <p:spPr bwMode="auto">
          <a:xfrm>
            <a:off x="5116513" y="1982788"/>
            <a:ext cx="120015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6" name="Line 37"/>
          <p:cNvSpPr>
            <a:spLocks noChangeShapeType="1"/>
          </p:cNvSpPr>
          <p:nvPr/>
        </p:nvSpPr>
        <p:spPr bwMode="auto">
          <a:xfrm>
            <a:off x="4495801" y="1012825"/>
            <a:ext cx="18208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7" name="Line 38"/>
          <p:cNvSpPr>
            <a:spLocks noChangeShapeType="1"/>
          </p:cNvSpPr>
          <p:nvPr/>
        </p:nvSpPr>
        <p:spPr bwMode="auto">
          <a:xfrm>
            <a:off x="3962401" y="1336675"/>
            <a:ext cx="23542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8" name="Line 39"/>
          <p:cNvSpPr>
            <a:spLocks noChangeShapeType="1"/>
          </p:cNvSpPr>
          <p:nvPr/>
        </p:nvSpPr>
        <p:spPr bwMode="auto">
          <a:xfrm>
            <a:off x="4038601" y="1658938"/>
            <a:ext cx="227806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39" name="Line 52"/>
          <p:cNvSpPr>
            <a:spLocks noChangeShapeType="1"/>
          </p:cNvSpPr>
          <p:nvPr/>
        </p:nvSpPr>
        <p:spPr bwMode="auto">
          <a:xfrm>
            <a:off x="2362200" y="457200"/>
            <a:ext cx="0" cy="2941638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0" name="Line 53"/>
          <p:cNvSpPr>
            <a:spLocks noChangeShapeType="1"/>
          </p:cNvSpPr>
          <p:nvPr/>
        </p:nvSpPr>
        <p:spPr bwMode="auto">
          <a:xfrm flipV="1">
            <a:off x="2362200" y="2112963"/>
            <a:ext cx="5334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1" name="Rectangle 59"/>
          <p:cNvSpPr>
            <a:spLocks noChangeArrowheads="1"/>
          </p:cNvSpPr>
          <p:nvPr/>
        </p:nvSpPr>
        <p:spPr bwMode="auto">
          <a:xfrm>
            <a:off x="6748464" y="779464"/>
            <a:ext cx="454025" cy="18129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Priority Encoder</a:t>
            </a:r>
          </a:p>
        </p:txBody>
      </p:sp>
      <p:sp>
        <p:nvSpPr>
          <p:cNvPr id="9242" name="Rectangle 45"/>
          <p:cNvSpPr>
            <a:spLocks noChangeArrowheads="1"/>
          </p:cNvSpPr>
          <p:nvPr/>
        </p:nvSpPr>
        <p:spPr bwMode="auto">
          <a:xfrm rot="5400000">
            <a:off x="4546601" y="2244726"/>
            <a:ext cx="1358900" cy="45402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ko-KR" b="0">
                <a:latin typeface="Gill Sans" charset="0"/>
                <a:ea typeface="Gill Sans" charset="0"/>
                <a:cs typeface="Gill Sans" charset="0"/>
              </a:rPr>
              <a:t>Timer</a:t>
            </a:r>
          </a:p>
        </p:txBody>
      </p:sp>
      <p:sp>
        <p:nvSpPr>
          <p:cNvPr id="9243" name="cddrive"/>
          <p:cNvSpPr>
            <a:spLocks noEditPoints="1" noChangeArrowheads="1"/>
          </p:cNvSpPr>
          <p:nvPr/>
        </p:nvSpPr>
        <p:spPr bwMode="auto">
          <a:xfrm>
            <a:off x="2971800" y="228600"/>
            <a:ext cx="1295400" cy="647700"/>
          </a:xfrm>
          <a:custGeom>
            <a:avLst/>
            <a:gdLst>
              <a:gd name="T0" fmla="*/ 647700 w 21600"/>
              <a:gd name="T1" fmla="*/ 0 h 21600"/>
              <a:gd name="T2" fmla="*/ 1295400 w 21600"/>
              <a:gd name="T3" fmla="*/ 323850 h 21600"/>
              <a:gd name="T4" fmla="*/ 647700 w 21600"/>
              <a:gd name="T5" fmla="*/ 647700 h 21600"/>
              <a:gd name="T6" fmla="*/ 0 w 21600"/>
              <a:gd name="T7" fmla="*/ 3238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686 w 21600"/>
              <a:gd name="T13" fmla="*/ 23059 h 21600"/>
              <a:gd name="T14" fmla="*/ 21005 w 21600"/>
              <a:gd name="T15" fmla="*/ 3050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2563" y="12259"/>
                </a:moveTo>
                <a:lnTo>
                  <a:pt x="2563" y="12843"/>
                </a:lnTo>
                <a:lnTo>
                  <a:pt x="2746" y="13427"/>
                </a:lnTo>
                <a:lnTo>
                  <a:pt x="2929" y="14303"/>
                </a:lnTo>
                <a:lnTo>
                  <a:pt x="3112" y="14886"/>
                </a:lnTo>
                <a:lnTo>
                  <a:pt x="3478" y="15470"/>
                </a:lnTo>
                <a:lnTo>
                  <a:pt x="3844" y="16054"/>
                </a:lnTo>
                <a:lnTo>
                  <a:pt x="4393" y="16638"/>
                </a:lnTo>
                <a:lnTo>
                  <a:pt x="4942" y="17222"/>
                </a:lnTo>
                <a:lnTo>
                  <a:pt x="5492" y="17514"/>
                </a:lnTo>
                <a:lnTo>
                  <a:pt x="6224" y="18097"/>
                </a:lnTo>
                <a:lnTo>
                  <a:pt x="6773" y="18389"/>
                </a:lnTo>
                <a:lnTo>
                  <a:pt x="7505" y="18681"/>
                </a:lnTo>
                <a:lnTo>
                  <a:pt x="8237" y="18973"/>
                </a:lnTo>
                <a:lnTo>
                  <a:pt x="9153" y="18973"/>
                </a:lnTo>
                <a:lnTo>
                  <a:pt x="9885" y="19265"/>
                </a:lnTo>
                <a:lnTo>
                  <a:pt x="10800" y="19265"/>
                </a:lnTo>
                <a:lnTo>
                  <a:pt x="11532" y="19265"/>
                </a:lnTo>
                <a:lnTo>
                  <a:pt x="12447" y="18973"/>
                </a:lnTo>
                <a:lnTo>
                  <a:pt x="13180" y="18973"/>
                </a:lnTo>
                <a:lnTo>
                  <a:pt x="13912" y="18681"/>
                </a:lnTo>
                <a:lnTo>
                  <a:pt x="14644" y="18389"/>
                </a:lnTo>
                <a:lnTo>
                  <a:pt x="15376" y="18097"/>
                </a:lnTo>
                <a:lnTo>
                  <a:pt x="16108" y="17514"/>
                </a:lnTo>
                <a:lnTo>
                  <a:pt x="16658" y="17222"/>
                </a:lnTo>
                <a:lnTo>
                  <a:pt x="17207" y="16638"/>
                </a:lnTo>
                <a:lnTo>
                  <a:pt x="17573" y="16054"/>
                </a:lnTo>
                <a:lnTo>
                  <a:pt x="18122" y="15470"/>
                </a:lnTo>
                <a:lnTo>
                  <a:pt x="18305" y="14886"/>
                </a:lnTo>
                <a:lnTo>
                  <a:pt x="18671" y="14303"/>
                </a:lnTo>
                <a:lnTo>
                  <a:pt x="18854" y="13427"/>
                </a:lnTo>
                <a:lnTo>
                  <a:pt x="19037" y="12843"/>
                </a:lnTo>
                <a:lnTo>
                  <a:pt x="19037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563" y="12259"/>
                </a:moveTo>
                <a:lnTo>
                  <a:pt x="9153" y="12259"/>
                </a:lnTo>
                <a:lnTo>
                  <a:pt x="9153" y="12551"/>
                </a:lnTo>
                <a:lnTo>
                  <a:pt x="9336" y="12843"/>
                </a:lnTo>
                <a:lnTo>
                  <a:pt x="9519" y="13135"/>
                </a:lnTo>
                <a:lnTo>
                  <a:pt x="9702" y="13135"/>
                </a:lnTo>
                <a:lnTo>
                  <a:pt x="9885" y="13427"/>
                </a:lnTo>
                <a:lnTo>
                  <a:pt x="10068" y="13719"/>
                </a:lnTo>
                <a:lnTo>
                  <a:pt x="10434" y="13719"/>
                </a:lnTo>
                <a:lnTo>
                  <a:pt x="10800" y="13719"/>
                </a:lnTo>
                <a:lnTo>
                  <a:pt x="10983" y="13719"/>
                </a:lnTo>
                <a:lnTo>
                  <a:pt x="11349" y="13719"/>
                </a:lnTo>
                <a:lnTo>
                  <a:pt x="11715" y="13427"/>
                </a:lnTo>
                <a:lnTo>
                  <a:pt x="11898" y="13135"/>
                </a:lnTo>
                <a:lnTo>
                  <a:pt x="12081" y="13135"/>
                </a:lnTo>
                <a:lnTo>
                  <a:pt x="12264" y="12843"/>
                </a:lnTo>
                <a:lnTo>
                  <a:pt x="12264" y="12551"/>
                </a:lnTo>
                <a:lnTo>
                  <a:pt x="12264" y="12259"/>
                </a:lnTo>
                <a:lnTo>
                  <a:pt x="9153" y="12259"/>
                </a:lnTo>
                <a:lnTo>
                  <a:pt x="2563" y="12259"/>
                </a:lnTo>
                <a:close/>
              </a:path>
              <a:path w="21600" h="21600" extrusionOk="0">
                <a:moveTo>
                  <a:pt x="21600" y="7589"/>
                </a:moveTo>
                <a:lnTo>
                  <a:pt x="17756" y="0"/>
                </a:lnTo>
                <a:lnTo>
                  <a:pt x="10800" y="0"/>
                </a:lnTo>
                <a:lnTo>
                  <a:pt x="3844" y="0"/>
                </a:lnTo>
                <a:lnTo>
                  <a:pt x="0" y="7589"/>
                </a:lnTo>
                <a:lnTo>
                  <a:pt x="0" y="10800"/>
                </a:lnTo>
                <a:lnTo>
                  <a:pt x="0" y="18097"/>
                </a:lnTo>
                <a:lnTo>
                  <a:pt x="1464" y="18097"/>
                </a:lnTo>
                <a:lnTo>
                  <a:pt x="1464" y="21600"/>
                </a:lnTo>
                <a:lnTo>
                  <a:pt x="10800" y="21600"/>
                </a:lnTo>
                <a:lnTo>
                  <a:pt x="19953" y="21600"/>
                </a:lnTo>
                <a:lnTo>
                  <a:pt x="19953" y="18097"/>
                </a:lnTo>
                <a:lnTo>
                  <a:pt x="21600" y="18097"/>
                </a:lnTo>
                <a:lnTo>
                  <a:pt x="21600" y="11092"/>
                </a:lnTo>
                <a:lnTo>
                  <a:pt x="21600" y="7589"/>
                </a:lnTo>
              </a:path>
              <a:path w="21600" h="21600" extrusionOk="0">
                <a:moveTo>
                  <a:pt x="1647" y="18097"/>
                </a:moveTo>
                <a:lnTo>
                  <a:pt x="6407" y="18097"/>
                </a:lnTo>
                <a:moveTo>
                  <a:pt x="19953" y="18097"/>
                </a:moveTo>
                <a:lnTo>
                  <a:pt x="15010" y="18097"/>
                </a:lnTo>
                <a:moveTo>
                  <a:pt x="0" y="7589"/>
                </a:moveTo>
                <a:lnTo>
                  <a:pt x="21417" y="7589"/>
                </a:lnTo>
                <a:lnTo>
                  <a:pt x="21600" y="7589"/>
                </a:lnTo>
              </a:path>
            </a:pathLst>
          </a:cu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Gill Sans Light"/>
              <a:cs typeface="Gill Sans Light"/>
            </a:endParaRPr>
          </a:p>
        </p:txBody>
      </p:sp>
      <p:sp>
        <p:nvSpPr>
          <p:cNvPr id="9244" name="Line 64"/>
          <p:cNvSpPr>
            <a:spLocks noChangeShapeType="1"/>
          </p:cNvSpPr>
          <p:nvPr/>
        </p:nvSpPr>
        <p:spPr bwMode="auto">
          <a:xfrm flipH="1" flipV="1">
            <a:off x="4203700" y="785813"/>
            <a:ext cx="304800" cy="228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9245" name="printer2"/>
          <p:cNvSpPr>
            <a:spLocks noEditPoints="1" noChangeArrowheads="1"/>
          </p:cNvSpPr>
          <p:nvPr/>
        </p:nvSpPr>
        <p:spPr bwMode="auto">
          <a:xfrm>
            <a:off x="2667001" y="990600"/>
            <a:ext cx="1285875" cy="604838"/>
          </a:xfrm>
          <a:custGeom>
            <a:avLst/>
            <a:gdLst>
              <a:gd name="T0" fmla="*/ 635377 w 21600"/>
              <a:gd name="T1" fmla="*/ 0 h 21600"/>
              <a:gd name="T2" fmla="*/ 1142167 w 21600"/>
              <a:gd name="T3" fmla="*/ 0 h 21600"/>
              <a:gd name="T4" fmla="*/ 1285875 w 21600"/>
              <a:gd name="T5" fmla="*/ 131692 h 21600"/>
              <a:gd name="T6" fmla="*/ 1285875 w 21600"/>
              <a:gd name="T7" fmla="*/ 302419 h 21600"/>
              <a:gd name="T8" fmla="*/ 1285875 w 21600"/>
              <a:gd name="T9" fmla="*/ 463373 h 21600"/>
              <a:gd name="T10" fmla="*/ 1074063 w 21600"/>
              <a:gd name="T11" fmla="*/ 604838 h 21600"/>
              <a:gd name="T12" fmla="*/ 635377 w 21600"/>
              <a:gd name="T13" fmla="*/ 604838 h 21600"/>
              <a:gd name="T14" fmla="*/ 189071 w 21600"/>
              <a:gd name="T15" fmla="*/ 604838 h 21600"/>
              <a:gd name="T16" fmla="*/ 0 w 21600"/>
              <a:gd name="T17" fmla="*/ 463373 h 21600"/>
              <a:gd name="T18" fmla="*/ 0 w 21600"/>
              <a:gd name="T19" fmla="*/ 302419 h 21600"/>
              <a:gd name="T20" fmla="*/ 0 w 21600"/>
              <a:gd name="T21" fmla="*/ 131692 h 21600"/>
              <a:gd name="T22" fmla="*/ 143708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1397 w 21600"/>
              <a:gd name="T37" fmla="*/ 23298 h 21600"/>
              <a:gd name="T38" fmla="*/ 20266 w 21600"/>
              <a:gd name="T39" fmla="*/ 31137 h 216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1600" h="21600" extrusionOk="0">
                <a:moveTo>
                  <a:pt x="10673" y="0"/>
                </a:moveTo>
                <a:lnTo>
                  <a:pt x="19186" y="0"/>
                </a:lnTo>
                <a:lnTo>
                  <a:pt x="21600" y="4703"/>
                </a:lnTo>
                <a:lnTo>
                  <a:pt x="21600" y="10800"/>
                </a:lnTo>
                <a:lnTo>
                  <a:pt x="21600" y="16548"/>
                </a:lnTo>
                <a:lnTo>
                  <a:pt x="18042" y="16548"/>
                </a:lnTo>
                <a:lnTo>
                  <a:pt x="18042" y="21600"/>
                </a:lnTo>
                <a:lnTo>
                  <a:pt x="10673" y="21600"/>
                </a:lnTo>
                <a:lnTo>
                  <a:pt x="3176" y="21600"/>
                </a:lnTo>
                <a:lnTo>
                  <a:pt x="3176" y="16548"/>
                </a:lnTo>
                <a:lnTo>
                  <a:pt x="0" y="16548"/>
                </a:lnTo>
                <a:lnTo>
                  <a:pt x="0" y="10800"/>
                </a:lnTo>
                <a:lnTo>
                  <a:pt x="0" y="4703"/>
                </a:lnTo>
                <a:lnTo>
                  <a:pt x="2414" y="0"/>
                </a:lnTo>
                <a:lnTo>
                  <a:pt x="10673" y="0"/>
                </a:lnTo>
                <a:close/>
              </a:path>
              <a:path w="21600" h="21600" extrusionOk="0">
                <a:moveTo>
                  <a:pt x="0" y="4703"/>
                </a:moveTo>
                <a:lnTo>
                  <a:pt x="3558" y="4703"/>
                </a:lnTo>
                <a:lnTo>
                  <a:pt x="17026" y="4703"/>
                </a:lnTo>
                <a:lnTo>
                  <a:pt x="21600" y="4703"/>
                </a:lnTo>
                <a:lnTo>
                  <a:pt x="0" y="4703"/>
                </a:lnTo>
                <a:moveTo>
                  <a:pt x="16518" y="4703"/>
                </a:moveTo>
                <a:lnTo>
                  <a:pt x="16518" y="10452"/>
                </a:lnTo>
                <a:lnTo>
                  <a:pt x="0" y="10452"/>
                </a:lnTo>
                <a:moveTo>
                  <a:pt x="4320" y="16548"/>
                </a:moveTo>
                <a:lnTo>
                  <a:pt x="4320" y="17419"/>
                </a:lnTo>
                <a:lnTo>
                  <a:pt x="4320" y="20555"/>
                </a:lnTo>
                <a:lnTo>
                  <a:pt x="4320" y="21600"/>
                </a:lnTo>
                <a:lnTo>
                  <a:pt x="4320" y="16548"/>
                </a:lnTo>
                <a:moveTo>
                  <a:pt x="16899" y="16548"/>
                </a:moveTo>
                <a:lnTo>
                  <a:pt x="16899" y="17419"/>
                </a:lnTo>
                <a:lnTo>
                  <a:pt x="16899" y="20555"/>
                </a:lnTo>
                <a:lnTo>
                  <a:pt x="16899" y="21600"/>
                </a:lnTo>
                <a:lnTo>
                  <a:pt x="16899" y="16548"/>
                </a:lnTo>
                <a:moveTo>
                  <a:pt x="15247" y="14981"/>
                </a:moveTo>
                <a:lnTo>
                  <a:pt x="15247" y="10452"/>
                </a:lnTo>
                <a:lnTo>
                  <a:pt x="16899" y="16548"/>
                </a:lnTo>
                <a:lnTo>
                  <a:pt x="18042" y="16548"/>
                </a:lnTo>
                <a:lnTo>
                  <a:pt x="16518" y="10452"/>
                </a:lnTo>
                <a:moveTo>
                  <a:pt x="15247" y="14981"/>
                </a:moveTo>
                <a:lnTo>
                  <a:pt x="15247" y="14981"/>
                </a:lnTo>
                <a:lnTo>
                  <a:pt x="16772" y="17942"/>
                </a:lnTo>
                <a:lnTo>
                  <a:pt x="4447" y="17942"/>
                </a:lnTo>
                <a:lnTo>
                  <a:pt x="5972" y="14981"/>
                </a:lnTo>
                <a:lnTo>
                  <a:pt x="5972" y="10452"/>
                </a:lnTo>
                <a:lnTo>
                  <a:pt x="4320" y="16548"/>
                </a:lnTo>
                <a:lnTo>
                  <a:pt x="3176" y="16548"/>
                </a:lnTo>
                <a:lnTo>
                  <a:pt x="4701" y="10452"/>
                </a:lnTo>
                <a:moveTo>
                  <a:pt x="20202" y="5574"/>
                </a:moveTo>
                <a:lnTo>
                  <a:pt x="20711" y="5574"/>
                </a:lnTo>
                <a:lnTo>
                  <a:pt x="20711" y="7839"/>
                </a:lnTo>
                <a:lnTo>
                  <a:pt x="20202" y="7839"/>
                </a:lnTo>
                <a:lnTo>
                  <a:pt x="20202" y="5574"/>
                </a:lnTo>
                <a:moveTo>
                  <a:pt x="5972" y="14981"/>
                </a:moveTo>
                <a:lnTo>
                  <a:pt x="7496" y="14981"/>
                </a:lnTo>
                <a:lnTo>
                  <a:pt x="13341" y="14981"/>
                </a:lnTo>
                <a:lnTo>
                  <a:pt x="15247" y="14981"/>
                </a:ln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="0">
              <a:latin typeface="Gill Sans" charset="0"/>
              <a:ea typeface="Gill Sans" charset="0"/>
              <a:cs typeface="Gill Sans" charset="0"/>
            </a:endParaRPr>
          </a:p>
        </p:txBody>
      </p:sp>
      <p:grpSp>
        <p:nvGrpSpPr>
          <p:cNvPr id="9246" name="Group 68"/>
          <p:cNvGrpSpPr>
            <a:grpSpLocks/>
          </p:cNvGrpSpPr>
          <p:nvPr/>
        </p:nvGrpSpPr>
        <p:grpSpPr bwMode="auto">
          <a:xfrm>
            <a:off x="8458206" y="1828800"/>
            <a:ext cx="1479551" cy="369888"/>
            <a:chOff x="4377" y="758"/>
            <a:chExt cx="932" cy="233"/>
          </a:xfrm>
        </p:grpSpPr>
        <p:sp>
          <p:nvSpPr>
            <p:cNvPr id="9247" name="Rectangle 66"/>
            <p:cNvSpPr>
              <a:spLocks noChangeArrowheads="1"/>
            </p:cNvSpPr>
            <p:nvPr/>
          </p:nvSpPr>
          <p:spPr bwMode="auto">
            <a:xfrm>
              <a:off x="4377" y="807"/>
              <a:ext cx="144" cy="14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9248" name="Text Box 67"/>
            <p:cNvSpPr txBox="1">
              <a:spLocks noChangeArrowheads="1"/>
            </p:cNvSpPr>
            <p:nvPr/>
          </p:nvSpPr>
          <p:spPr bwMode="auto">
            <a:xfrm>
              <a:off x="4506" y="758"/>
              <a:ext cx="80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>
                  <a:latin typeface="Gill Sans" charset="0"/>
                  <a:ea typeface="Gill Sans" charset="0"/>
                  <a:cs typeface="Gill Sans" charset="0"/>
                </a:rPr>
                <a:t>Int Disable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06473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Text Box 3"/>
          <p:cNvSpPr txBox="1">
            <a:spLocks noChangeArrowheads="1"/>
          </p:cNvSpPr>
          <p:nvPr/>
        </p:nvSpPr>
        <p:spPr bwMode="auto">
          <a:xfrm>
            <a:off x="2693989" y="1227943"/>
            <a:ext cx="2657475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add 	$r1,$r2,$r3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subi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$r4,$r1,#4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slli</a:t>
            </a:r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 	$r4,$r4,#2</a:t>
            </a:r>
          </a:p>
          <a:p>
            <a:pPr algn="l"/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	...</a:t>
            </a:r>
          </a:p>
        </p:txBody>
      </p:sp>
      <p:grpSp>
        <p:nvGrpSpPr>
          <p:cNvPr id="380945" name="Group 17"/>
          <p:cNvGrpSpPr>
            <a:grpSpLocks/>
          </p:cNvGrpSpPr>
          <p:nvPr/>
        </p:nvGrpSpPr>
        <p:grpSpPr bwMode="auto">
          <a:xfrm rot="-391188">
            <a:off x="4946319" y="1213342"/>
            <a:ext cx="2219325" cy="1016000"/>
            <a:chOff x="2093" y="908"/>
            <a:chExt cx="1398" cy="640"/>
          </a:xfrm>
        </p:grpSpPr>
        <p:sp>
          <p:nvSpPr>
            <p:cNvPr id="28691" name="Line 9"/>
            <p:cNvSpPr>
              <a:spLocks noChangeShapeType="1"/>
            </p:cNvSpPr>
            <p:nvPr/>
          </p:nvSpPr>
          <p:spPr bwMode="auto">
            <a:xfrm rot="-2286349">
              <a:off x="2093" y="1301"/>
              <a:ext cx="1398" cy="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2" name="Text Box 10"/>
            <p:cNvSpPr txBox="1">
              <a:spLocks noChangeArrowheads="1"/>
            </p:cNvSpPr>
            <p:nvPr/>
          </p:nvSpPr>
          <p:spPr bwMode="auto">
            <a:xfrm rot="19313651">
              <a:off x="2140" y="908"/>
              <a:ext cx="1177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PC saved</a:t>
              </a: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Disable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Kernel Mode</a:t>
              </a:r>
            </a:p>
          </p:txBody>
        </p:sp>
      </p:grpSp>
      <p:grpSp>
        <p:nvGrpSpPr>
          <p:cNvPr id="380946" name="Group 18"/>
          <p:cNvGrpSpPr>
            <a:grpSpLocks/>
          </p:cNvGrpSpPr>
          <p:nvPr/>
        </p:nvGrpSpPr>
        <p:grpSpPr bwMode="auto">
          <a:xfrm rot="483410">
            <a:off x="4851760" y="3721036"/>
            <a:ext cx="2286000" cy="923926"/>
            <a:chOff x="2064" y="2472"/>
            <a:chExt cx="1440" cy="582"/>
          </a:xfrm>
        </p:grpSpPr>
        <p:sp>
          <p:nvSpPr>
            <p:cNvPr id="28689" name="Line 11"/>
            <p:cNvSpPr>
              <a:spLocks noChangeShapeType="1"/>
            </p:cNvSpPr>
            <p:nvPr/>
          </p:nvSpPr>
          <p:spPr bwMode="auto">
            <a:xfrm rot="2461539" flipH="1">
              <a:off x="2064" y="268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Gill Sans Light"/>
                <a:cs typeface="Gill Sans Light"/>
              </a:endParaRPr>
            </a:p>
          </p:txBody>
        </p:sp>
        <p:sp>
          <p:nvSpPr>
            <p:cNvPr id="28690" name="Text Box 12"/>
            <p:cNvSpPr txBox="1">
              <a:spLocks noChangeArrowheads="1"/>
            </p:cNvSpPr>
            <p:nvPr/>
          </p:nvSpPr>
          <p:spPr bwMode="auto">
            <a:xfrm rot="2461539">
              <a:off x="2190" y="2472"/>
              <a:ext cx="113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Restore PC</a:t>
              </a: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Enable all </a:t>
              </a:r>
              <a:r>
                <a:rPr lang="en-US" altLang="ko-KR" sz="2000" b="0" dirty="0" err="1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Ints</a:t>
              </a:r>
              <a:endParaRPr lang="en-US" altLang="ko-KR" sz="2000" b="0" dirty="0">
                <a:solidFill>
                  <a:srgbClr val="2A40E2"/>
                </a:solidFill>
                <a:latin typeface="Gill Sans" charset="0"/>
                <a:ea typeface="Gill Sans" charset="0"/>
                <a:cs typeface="Gill Sans" charset="0"/>
              </a:endParaRPr>
            </a:p>
            <a:p>
              <a:pPr>
                <a:lnSpc>
                  <a:spcPct val="90000"/>
                </a:lnSpc>
              </a:pPr>
              <a:r>
                <a:rPr lang="en-US" altLang="ko-KR" sz="20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User Mode</a:t>
              </a:r>
            </a:p>
          </p:txBody>
        </p:sp>
      </p:grpSp>
      <p:grpSp>
        <p:nvGrpSpPr>
          <p:cNvPr id="380952" name="Group 24"/>
          <p:cNvGrpSpPr>
            <a:grpSpLocks/>
          </p:cNvGrpSpPr>
          <p:nvPr/>
        </p:nvGrpSpPr>
        <p:grpSpPr bwMode="auto">
          <a:xfrm>
            <a:off x="6838953" y="587375"/>
            <a:ext cx="3670302" cy="4770438"/>
            <a:chOff x="3398" y="380"/>
            <a:chExt cx="2312" cy="3005"/>
          </a:xfrm>
        </p:grpSpPr>
        <p:sp>
          <p:nvSpPr>
            <p:cNvPr id="28686" name="Text Box 4"/>
            <p:cNvSpPr txBox="1">
              <a:spLocks noChangeArrowheads="1"/>
            </p:cNvSpPr>
            <p:nvPr/>
          </p:nvSpPr>
          <p:spPr bwMode="auto">
            <a:xfrm>
              <a:off x="3398" y="380"/>
              <a:ext cx="1980" cy="30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anchor="ctr">
              <a:spAutoFit/>
            </a:bodyPr>
            <a:lstStyle>
              <a:lvl1pPr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23888" algn="l"/>
                </a:tabLs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Raise 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(set mask)</a:t>
              </a:r>
            </a:p>
            <a:p>
              <a:pPr algn="l"/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Reenable</a:t>
              </a: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Save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Dispatch to Handler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</a:p>
            <a:p>
              <a:pPr algn="l"/>
              <a:r>
                <a:rPr lang="en-US" altLang="ko-KR" b="0" dirty="0" smtClean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Transfer </a:t>
              </a: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Network Packet </a:t>
              </a:r>
              <a:r>
                <a:rPr lang="en-US" altLang="ko-KR" b="0" dirty="0" smtClean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	from </a:t>
              </a: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hardware</a:t>
              </a:r>
              <a:b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ko-KR" b="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to Kernel Buffers</a:t>
              </a:r>
            </a:p>
            <a:p>
              <a:pPr>
                <a:lnSpc>
                  <a:spcPct val="50000"/>
                </a:lnSpc>
              </a:pPr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  <a:sym typeface="Symbol" panose="05050102010706020507" pitchFamily="18" charset="2"/>
                </a:rPr>
                <a:t>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registers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Clear current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Disable All </a:t>
              </a:r>
              <a:r>
                <a:rPr lang="en-US" altLang="ko-KR" sz="2000" b="0" dirty="0" err="1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Ints</a:t>
              </a:r>
              <a:endParaRPr lang="en-US" altLang="ko-KR" sz="2000" b="0" dirty="0">
                <a:solidFill>
                  <a:schemeClr val="hlink"/>
                </a:solidFill>
                <a:latin typeface="Consolas" charset="0"/>
                <a:ea typeface="Consolas" charset="0"/>
                <a:cs typeface="Consolas" charset="0"/>
              </a:endParaRP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Restore priority 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	(clear Mask)</a:t>
              </a:r>
            </a:p>
            <a:p>
              <a:pPr algn="l"/>
              <a:r>
                <a:rPr lang="en-US" altLang="ko-KR" sz="2000" b="0" dirty="0">
                  <a:solidFill>
                    <a:schemeClr val="hlink"/>
                  </a:solidFill>
                  <a:latin typeface="Consolas" charset="0"/>
                  <a:ea typeface="Consolas" charset="0"/>
                  <a:cs typeface="Consolas" charset="0"/>
                </a:rPr>
                <a:t>RTI</a:t>
              </a:r>
            </a:p>
          </p:txBody>
        </p:sp>
        <p:sp>
          <p:nvSpPr>
            <p:cNvPr id="28687" name="AutoShape 13"/>
            <p:cNvSpPr>
              <a:spLocks/>
            </p:cNvSpPr>
            <p:nvPr/>
          </p:nvSpPr>
          <p:spPr bwMode="auto">
            <a:xfrm>
              <a:off x="5182" y="605"/>
              <a:ext cx="288" cy="2496"/>
            </a:xfrm>
            <a:prstGeom prst="rightBrace">
              <a:avLst>
                <a:gd name="adj1" fmla="val 72222"/>
                <a:gd name="adj2" fmla="val 50000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688" name="Text Box 14"/>
            <p:cNvSpPr txBox="1">
              <a:spLocks noChangeArrowheads="1"/>
            </p:cNvSpPr>
            <p:nvPr/>
          </p:nvSpPr>
          <p:spPr bwMode="auto">
            <a:xfrm rot="16200000">
              <a:off x="4714" y="1765"/>
              <a:ext cx="17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ko-KR" altLang="en-US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“</a:t>
              </a:r>
              <a:r>
                <a:rPr lang="en-US" altLang="ko-KR" sz="2400" b="0" dirty="0">
                  <a:solidFill>
                    <a:schemeClr val="accent1"/>
                  </a:solidFill>
                  <a:latin typeface="Gill Sans" charset="0"/>
                  <a:ea typeface="Gill Sans" charset="0"/>
                  <a:cs typeface="Gill Sans" charset="0"/>
                </a:rPr>
                <a:t>Interrupt Handler”</a:t>
              </a:r>
            </a:p>
          </p:txBody>
        </p:sp>
      </p:grpSp>
      <p:sp>
        <p:nvSpPr>
          <p:cNvPr id="28678" name="Rectangle 15"/>
          <p:cNvSpPr>
            <a:spLocks noGrp="1" noChangeArrowheads="1"/>
          </p:cNvSpPr>
          <p:nvPr>
            <p:ph type="title"/>
          </p:nvPr>
        </p:nvSpPr>
        <p:spPr>
          <a:xfrm>
            <a:off x="2289176" y="227013"/>
            <a:ext cx="7540625" cy="3683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Example: Network Interrupt</a:t>
            </a:r>
          </a:p>
        </p:txBody>
      </p:sp>
      <p:sp>
        <p:nvSpPr>
          <p:cNvPr id="380947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1844675" y="5221288"/>
            <a:ext cx="85344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An interrupt is a hardware-invoked context switch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separate step to choose what to run next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Always run the interrupt handler immediately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grpSp>
        <p:nvGrpSpPr>
          <p:cNvPr id="380954" name="Group 26"/>
          <p:cNvGrpSpPr>
            <a:grpSpLocks/>
          </p:cNvGrpSpPr>
          <p:nvPr/>
        </p:nvGrpSpPr>
        <p:grpSpPr bwMode="auto">
          <a:xfrm>
            <a:off x="1600201" y="1541463"/>
            <a:ext cx="3794127" cy="2546352"/>
            <a:chOff x="100" y="971"/>
            <a:chExt cx="2390" cy="1604"/>
          </a:xfrm>
        </p:grpSpPr>
        <p:grpSp>
          <p:nvGrpSpPr>
            <p:cNvPr id="28682" name="Group 20"/>
            <p:cNvGrpSpPr>
              <a:grpSpLocks/>
            </p:cNvGrpSpPr>
            <p:nvPr/>
          </p:nvGrpSpPr>
          <p:grpSpPr bwMode="auto">
            <a:xfrm>
              <a:off x="100" y="971"/>
              <a:ext cx="725" cy="1604"/>
              <a:chOff x="121" y="971"/>
              <a:chExt cx="725" cy="1604"/>
            </a:xfrm>
          </p:grpSpPr>
          <p:sp>
            <p:nvSpPr>
              <p:cNvPr id="28684" name="AutoShape 5"/>
              <p:cNvSpPr>
                <a:spLocks noChangeArrowheads="1"/>
              </p:cNvSpPr>
              <p:nvPr/>
            </p:nvSpPr>
            <p:spPr bwMode="auto">
              <a:xfrm>
                <a:off x="396" y="1565"/>
                <a:ext cx="450" cy="480"/>
              </a:xfrm>
              <a:prstGeom prst="rightArrow">
                <a:avLst>
                  <a:gd name="adj1" fmla="val 37500"/>
                  <a:gd name="adj2" fmla="val 59333"/>
                </a:avLst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endParaRPr lang="en-US" altLang="en-US">
                  <a:latin typeface="Gill Sans Light"/>
                  <a:cs typeface="Gill Sans Light"/>
                </a:endParaRPr>
              </a:p>
            </p:txBody>
          </p:sp>
          <p:sp>
            <p:nvSpPr>
              <p:cNvPr id="28685" name="Text Box 6"/>
              <p:cNvSpPr txBox="1">
                <a:spLocks noChangeArrowheads="1"/>
              </p:cNvSpPr>
              <p:nvPr/>
            </p:nvSpPr>
            <p:spPr bwMode="auto">
              <a:xfrm rot="16200000">
                <a:off x="-535" y="1627"/>
                <a:ext cx="1604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sz="2400" b="0" dirty="0">
                    <a:solidFill>
                      <a:srgbClr val="2A40E2"/>
                    </a:solidFill>
                    <a:latin typeface="Gill Sans" charset="0"/>
                    <a:ea typeface="Gill Sans" charset="0"/>
                    <a:cs typeface="Gill Sans" charset="0"/>
                  </a:rPr>
                  <a:t>External Interrupt</a:t>
                </a:r>
              </a:p>
            </p:txBody>
          </p:sp>
        </p:grpSp>
        <p:sp>
          <p:nvSpPr>
            <p:cNvPr id="28683" name="Text Box 23"/>
            <p:cNvSpPr txBox="1">
              <a:spLocks noChangeArrowheads="1"/>
            </p:cNvSpPr>
            <p:nvPr/>
          </p:nvSpPr>
          <p:spPr bwMode="auto">
            <a:xfrm>
              <a:off x="816" y="1638"/>
              <a:ext cx="167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pPr algn="l"/>
              <a:r>
                <a:rPr lang="en-US" altLang="ko-KR" sz="2800" b="0" dirty="0">
                  <a:solidFill>
                    <a:srgbClr val="2A40E2"/>
                  </a:solidFill>
                  <a:latin typeface="Gill Sans" charset="0"/>
                  <a:ea typeface="Gill Sans" charset="0"/>
                  <a:cs typeface="Gill Sans" charset="0"/>
                </a:rPr>
                <a:t>Pipeline Flush</a:t>
              </a:r>
            </a:p>
          </p:txBody>
        </p:sp>
      </p:grpSp>
      <p:sp>
        <p:nvSpPr>
          <p:cNvPr id="380950" name="Text Box 22"/>
          <p:cNvSpPr txBox="1">
            <a:spLocks noChangeArrowheads="1"/>
          </p:cNvSpPr>
          <p:nvPr/>
        </p:nvSpPr>
        <p:spPr bwMode="auto">
          <a:xfrm>
            <a:off x="2693989" y="2967281"/>
            <a:ext cx="2657475" cy="16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1pPr>
            <a:lvl2pPr marL="742950" indent="-28575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2pPr>
            <a:lvl3pPr marL="11430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3pPr>
            <a:lvl4pPr marL="16002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4pPr>
            <a:lvl5pPr marL="2057400" indent="-228600" algn="ctr" eaLnBrk="0" hangingPunct="0"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urier New" panose="02070309020205020404" pitchFamily="49" charset="0"/>
              </a:defRPr>
            </a:lvl9pPr>
          </a:lstStyle>
          <a:p>
            <a:pPr algn="l"/>
            <a:r>
              <a:rPr lang="en-US" altLang="ko-KR" b="0" dirty="0" smtClean="0">
                <a:latin typeface="Consolas" charset="0"/>
                <a:ea typeface="Consolas" charset="0"/>
                <a:cs typeface="Consolas" charset="0"/>
              </a:rPr>
              <a:t>	...</a:t>
            </a:r>
          </a:p>
          <a:p>
            <a:pPr algn="l"/>
            <a:r>
              <a:rPr lang="en-US" altLang="ko-KR" b="0" dirty="0" err="1" smtClean="0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$r2,0($r4)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lw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$r3,4($r4)</a:t>
            </a:r>
          </a:p>
          <a:p>
            <a:pPr algn="l"/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add	$r2,$r2,$r3</a:t>
            </a:r>
          </a:p>
          <a:p>
            <a:pPr algn="l"/>
            <a:r>
              <a:rPr lang="en-US" altLang="ko-KR" b="0" dirty="0" err="1">
                <a:latin typeface="Consolas" charset="0"/>
                <a:ea typeface="Consolas" charset="0"/>
                <a:cs typeface="Consolas" charset="0"/>
              </a:rPr>
              <a:t>sw</a:t>
            </a:r>
            <a:r>
              <a:rPr lang="en-US" altLang="ko-KR" b="0" dirty="0">
                <a:latin typeface="Consolas" charset="0"/>
                <a:ea typeface="Consolas" charset="0"/>
                <a:cs typeface="Consolas" charset="0"/>
              </a:rPr>
              <a:t>	8($r4),$r2</a:t>
            </a:r>
          </a:p>
          <a:p>
            <a:pPr>
              <a:lnSpc>
                <a:spcPct val="50000"/>
              </a:lnSpc>
            </a:pP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...</a:t>
            </a:r>
            <a:endParaRPr lang="en-US" altLang="ko-KR" sz="2000" b="0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76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8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80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  <p:bldP spid="380947" grpId="0" build="p"/>
      <p:bldP spid="3809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Use of Timer Interrupt to Return Control</a:t>
            </a: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3575" y="838200"/>
            <a:ext cx="8229600" cy="5773738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Solution to our dispatcher problem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Use the timer interrupt to force scheduling decisions</a:t>
            </a: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pPr lvl="1"/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Timer Interrupt routine:</a:t>
            </a:r>
          </a:p>
          <a:p>
            <a:pPr marL="0" indent="0"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/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TimerInterrupt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{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DoPeriodicHouseKeeping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  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();</a:t>
            </a:r>
            <a:b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	}</a:t>
            </a:r>
          </a:p>
        </p:txBody>
      </p:sp>
      <p:grpSp>
        <p:nvGrpSpPr>
          <p:cNvPr id="381966" name="Group 14"/>
          <p:cNvGrpSpPr>
            <a:grpSpLocks/>
          </p:cNvGrpSpPr>
          <p:nvPr/>
        </p:nvGrpSpPr>
        <p:grpSpPr bwMode="auto">
          <a:xfrm>
            <a:off x="3448052" y="1752601"/>
            <a:ext cx="4330702" cy="1776413"/>
            <a:chOff x="1104" y="576"/>
            <a:chExt cx="2728" cy="1119"/>
          </a:xfrm>
        </p:grpSpPr>
        <p:sp>
          <p:nvSpPr>
            <p:cNvPr id="29701" name="Rectangle 4"/>
            <p:cNvSpPr>
              <a:spLocks noChangeArrowheads="1"/>
            </p:cNvSpPr>
            <p:nvPr/>
          </p:nvSpPr>
          <p:spPr bwMode="auto">
            <a:xfrm>
              <a:off x="2208" y="57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1pPr>
              <a:lvl2pPr marL="742950" indent="-28575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2pPr>
              <a:lvl3pPr marL="11430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3pPr>
              <a:lvl4pPr marL="16002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4pPr>
              <a:lvl5pPr marL="2057400" indent="-228600" algn="ctr" eaLnBrk="0" hangingPunct="0"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urier New" panose="02070309020205020404" pitchFamily="49" charset="0"/>
                </a:defRPr>
              </a:lvl9pPr>
            </a:lstStyle>
            <a:p>
              <a:r>
                <a:rPr lang="en-US" altLang="ko-KR">
                  <a:latin typeface="Consolas" charset="0"/>
                  <a:ea typeface="Consolas" charset="0"/>
                  <a:cs typeface="Consolas" charset="0"/>
                </a:rPr>
                <a:t>Some Routine</a:t>
              </a:r>
            </a:p>
          </p:txBody>
        </p:sp>
        <p:grpSp>
          <p:nvGrpSpPr>
            <p:cNvPr id="29702" name="Group 5"/>
            <p:cNvGrpSpPr>
              <a:grpSpLocks/>
            </p:cNvGrpSpPr>
            <p:nvPr/>
          </p:nvGrpSpPr>
          <p:grpSpPr bwMode="auto">
            <a:xfrm>
              <a:off x="1104" y="736"/>
              <a:ext cx="2352" cy="959"/>
              <a:chOff x="1289" y="1056"/>
              <a:chExt cx="2359" cy="1056"/>
            </a:xfrm>
          </p:grpSpPr>
          <p:sp>
            <p:nvSpPr>
              <p:cNvPr id="29706" name="Rectangle 6"/>
              <p:cNvSpPr>
                <a:spLocks noChangeArrowheads="1"/>
              </p:cNvSpPr>
              <p:nvPr/>
            </p:nvSpPr>
            <p:spPr bwMode="auto">
              <a:xfrm flipV="1">
                <a:off x="2400" y="1584"/>
                <a:ext cx="1248" cy="240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run_new_thread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7" name="Rectangle 7"/>
              <p:cNvSpPr>
                <a:spLocks noChangeArrowheads="1"/>
              </p:cNvSpPr>
              <p:nvPr/>
            </p:nvSpPr>
            <p:spPr bwMode="auto">
              <a:xfrm flipV="1">
                <a:off x="2400" y="1248"/>
                <a:ext cx="1248" cy="336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rot="10800000"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dirty="0" err="1">
                    <a:latin typeface="Consolas" charset="0"/>
                    <a:ea typeface="Consolas" charset="0"/>
                    <a:cs typeface="Consolas" charset="0"/>
                  </a:rPr>
                  <a:t>TimerInterrupt</a:t>
                </a:r>
                <a:endParaRPr lang="en-US" altLang="ko-KR" dirty="0">
                  <a:latin typeface="Consolas" charset="0"/>
                  <a:ea typeface="Consolas" charset="0"/>
                  <a:cs typeface="Consolas" charset="0"/>
                </a:endParaRPr>
              </a:p>
            </p:txBody>
          </p:sp>
          <p:sp>
            <p:nvSpPr>
              <p:cNvPr id="29708" name="Arc 8"/>
              <p:cNvSpPr>
                <a:spLocks/>
              </p:cNvSpPr>
              <p:nvPr/>
            </p:nvSpPr>
            <p:spPr bwMode="auto">
              <a:xfrm flipH="1">
                <a:off x="2112" y="1056"/>
                <a:ext cx="288" cy="384"/>
              </a:xfrm>
              <a:custGeom>
                <a:avLst/>
                <a:gdLst>
                  <a:gd name="T0" fmla="*/ 0 w 21600"/>
                  <a:gd name="T1" fmla="*/ 0 h 43068"/>
                  <a:gd name="T2" fmla="*/ 0 w 21600"/>
                  <a:gd name="T3" fmla="*/ 3 h 43068"/>
                  <a:gd name="T4" fmla="*/ 0 w 21600"/>
                  <a:gd name="T5" fmla="*/ 2 h 4306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43068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</a:path>
                  <a:path w="21600" h="43068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2607"/>
                      <a:pt x="13322" y="41853"/>
                      <a:pt x="2383" y="43068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09" name="Text Box 9"/>
              <p:cNvSpPr txBox="1">
                <a:spLocks noChangeArrowheads="1"/>
              </p:cNvSpPr>
              <p:nvPr/>
            </p:nvSpPr>
            <p:spPr bwMode="auto">
              <a:xfrm>
                <a:off x="1289" y="1152"/>
                <a:ext cx="660" cy="2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Interrupt</a:t>
                </a:r>
              </a:p>
            </p:txBody>
          </p:sp>
          <p:sp>
            <p:nvSpPr>
              <p:cNvPr id="29710" name="Rectangle 10"/>
              <p:cNvSpPr>
                <a:spLocks noChangeArrowheads="1"/>
              </p:cNvSpPr>
              <p:nvPr/>
            </p:nvSpPr>
            <p:spPr bwMode="auto">
              <a:xfrm>
                <a:off x="2400" y="1824"/>
                <a:ext cx="1248" cy="288"/>
              </a:xfrm>
              <a:prstGeom prst="rect">
                <a:avLst/>
              </a:prstGeom>
              <a:solidFill>
                <a:srgbClr val="FF0000"/>
              </a:solidFill>
              <a:ln w="2857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>
                    <a:latin typeface="Consolas" charset="0"/>
                    <a:ea typeface="Consolas" charset="0"/>
                    <a:cs typeface="Consolas" charset="0"/>
                  </a:rPr>
                  <a:t>switch</a:t>
                </a:r>
              </a:p>
            </p:txBody>
          </p:sp>
        </p:grpSp>
        <p:grpSp>
          <p:nvGrpSpPr>
            <p:cNvPr id="29703" name="Group 11"/>
            <p:cNvGrpSpPr>
              <a:grpSpLocks/>
            </p:cNvGrpSpPr>
            <p:nvPr/>
          </p:nvGrpSpPr>
          <p:grpSpPr bwMode="auto">
            <a:xfrm>
              <a:off x="3599" y="627"/>
              <a:ext cx="233" cy="1046"/>
              <a:chOff x="4606" y="816"/>
              <a:chExt cx="234" cy="1152"/>
            </a:xfrm>
          </p:grpSpPr>
          <p:sp>
            <p:nvSpPr>
              <p:cNvPr id="29704" name="Text Box 12"/>
              <p:cNvSpPr txBox="1">
                <a:spLocks noChangeArrowheads="1"/>
              </p:cNvSpPr>
              <p:nvPr/>
            </p:nvSpPr>
            <p:spPr bwMode="auto">
              <a:xfrm rot="5400000">
                <a:off x="4196" y="1273"/>
                <a:ext cx="1053" cy="2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1pPr>
                <a:lvl2pPr marL="742950" indent="-28575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2pPr>
                <a:lvl3pPr marL="11430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3pPr>
                <a:lvl4pPr marL="16002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4pPr>
                <a:lvl5pPr marL="2057400" indent="-228600" algn="ctr" eaLnBrk="0" hangingPunct="0"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urier New" panose="02070309020205020404" pitchFamily="49" charset="0"/>
                  </a:defRPr>
                </a:lvl9pPr>
              </a:lstStyle>
              <a:p>
                <a:r>
                  <a:rPr lang="en-US" altLang="ko-KR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29705" name="Line 13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0827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7772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How do we initialize TCB and Stack?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41488" y="762000"/>
            <a:ext cx="8839200" cy="3581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Initialize Register fields of TCB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Stack pointer made to point at stack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PC return address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 OS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asm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 routine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Two 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arg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registers (a0 and a1) initialized 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 and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fcnArgPtr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, respectively</a:t>
            </a:r>
          </a:p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Initialize stack data?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No. Important part of stack frame is in registers (</a:t>
            </a:r>
            <a:r>
              <a:rPr lang="en-US" altLang="ko-KR" dirty="0" err="1" smtClean="0">
                <a:ea typeface="굴림" panose="020B0600000101010101" pitchFamily="34" charset="-127"/>
                <a:sym typeface="Symbol" panose="05050102010706020507" pitchFamily="18" charset="2"/>
              </a:rPr>
              <a:t>ra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Think of stack frame as just before body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really gets started</a:t>
            </a:r>
          </a:p>
        </p:txBody>
      </p:sp>
      <p:grpSp>
        <p:nvGrpSpPr>
          <p:cNvPr id="392213" name="Group 21"/>
          <p:cNvGrpSpPr>
            <a:grpSpLocks/>
          </p:cNvGrpSpPr>
          <p:nvPr/>
        </p:nvGrpSpPr>
        <p:grpSpPr bwMode="auto">
          <a:xfrm>
            <a:off x="3657602" y="4056061"/>
            <a:ext cx="3819027" cy="2287585"/>
            <a:chOff x="2169" y="2658"/>
            <a:chExt cx="1705" cy="1441"/>
          </a:xfrm>
        </p:grpSpPr>
        <p:sp>
          <p:nvSpPr>
            <p:cNvPr id="15365" name="Rectangle 4"/>
            <p:cNvSpPr>
              <a:spLocks noChangeArrowheads="1"/>
            </p:cNvSpPr>
            <p:nvPr/>
          </p:nvSpPr>
          <p:spPr bwMode="auto">
            <a:xfrm>
              <a:off x="2169" y="2752"/>
              <a:ext cx="1344" cy="22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ko-KR" sz="2400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15366" name="Text Box 5"/>
            <p:cNvSpPr txBox="1">
              <a:spLocks noChangeArrowheads="1"/>
            </p:cNvSpPr>
            <p:nvPr/>
          </p:nvSpPr>
          <p:spPr bwMode="auto">
            <a:xfrm>
              <a:off x="2361" y="3808"/>
              <a:ext cx="7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sz="2400" b="0" dirty="0">
                  <a:latin typeface="Gill Sans" charset="0"/>
                  <a:ea typeface="Gill Sans" charset="0"/>
                  <a:cs typeface="Gill Sans" charset="0"/>
                </a:rPr>
                <a:t>Initial Stack</a:t>
              </a:r>
            </a:p>
          </p:txBody>
        </p:sp>
        <p:grpSp>
          <p:nvGrpSpPr>
            <p:cNvPr id="15367" name="Group 6"/>
            <p:cNvGrpSpPr>
              <a:grpSpLocks/>
            </p:cNvGrpSpPr>
            <p:nvPr/>
          </p:nvGrpSpPr>
          <p:grpSpPr bwMode="auto">
            <a:xfrm>
              <a:off x="3657" y="2658"/>
              <a:ext cx="217" cy="1238"/>
              <a:chOff x="4608" y="709"/>
              <a:chExt cx="218" cy="1363"/>
            </a:xfrm>
          </p:grpSpPr>
          <p:sp>
            <p:nvSpPr>
              <p:cNvPr id="15368" name="Text Box 7"/>
              <p:cNvSpPr txBox="1">
                <a:spLocks noChangeArrowheads="1"/>
              </p:cNvSpPr>
              <p:nvPr/>
            </p:nvSpPr>
            <p:spPr bwMode="auto">
              <a:xfrm rot="5400000">
                <a:off x="4041" y="1287"/>
                <a:ext cx="1363" cy="2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ko-KR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15369" name="Line 8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27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19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How does Thread get started?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1525" y="5203825"/>
            <a:ext cx="8305800" cy="15240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This really starts the new thread</a:t>
            </a:r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5334000" y="4489450"/>
            <a:ext cx="1828800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3348040" y="757238"/>
            <a:ext cx="2700339" cy="3732212"/>
            <a:chOff x="1149" y="505"/>
            <a:chExt cx="1701" cy="2351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274"/>
              <a:ext cx="291" cy="1237"/>
              <a:chOff x="4599" y="770"/>
              <a:chExt cx="291" cy="1237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26" y="1243"/>
                <a:ext cx="12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5" name="Rectangle 23"/>
            <p:cNvSpPr>
              <a:spLocks noChangeArrowheads="1"/>
            </p:cNvSpPr>
            <p:nvPr/>
          </p:nvSpPr>
          <p:spPr bwMode="auto">
            <a:xfrm>
              <a:off x="1536" y="816"/>
              <a:ext cx="1248" cy="384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84" y="505"/>
              <a:ext cx="1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6692900" y="3505200"/>
            <a:ext cx="2146300" cy="965200"/>
            <a:chOff x="3256" y="2208"/>
            <a:chExt cx="1352" cy="608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94" y="2208"/>
              <a:ext cx="1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73273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7886700" cy="372904"/>
          </a:xfrm>
        </p:spPr>
        <p:txBody>
          <a:bodyPr/>
          <a:lstStyle/>
          <a:p>
            <a:r>
              <a:rPr lang="en-US" altLang="ko-KR" dirty="0">
                <a:ea typeface="굴림" panose="020B0600000101010101" pitchFamily="34" charset="-127"/>
              </a:rPr>
              <a:t>How does a thread get started?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30DDEA-CFF4-C541-8E65-D191EC87D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4727085"/>
            <a:ext cx="11201400" cy="1976536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How </a:t>
            </a:r>
            <a:r>
              <a:rPr lang="en-US" dirty="0"/>
              <a:t>do we make a </a:t>
            </a:r>
            <a:r>
              <a:rPr lang="en-US" b="1" i="1" dirty="0"/>
              <a:t>new</a:t>
            </a:r>
            <a:r>
              <a:rPr lang="en-US" i="1" dirty="0"/>
              <a:t> </a:t>
            </a:r>
            <a:r>
              <a:rPr lang="en-US" dirty="0"/>
              <a:t>thread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Setup TCB/kernel thread to point at new user stack and </a:t>
            </a:r>
            <a:r>
              <a:rPr lang="en-US" dirty="0" err="1" smtClean="0">
                <a:solidFill>
                  <a:srgbClr val="FF0000"/>
                </a:solidFill>
              </a:rPr>
              <a:t>ThreadRoot</a:t>
            </a:r>
            <a:r>
              <a:rPr lang="en-US" dirty="0" smtClean="0">
                <a:solidFill>
                  <a:srgbClr val="FF0000"/>
                </a:solidFill>
              </a:rPr>
              <a:t> code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Put pointers to start function and </a:t>
            </a:r>
            <a:r>
              <a:rPr lang="en-US" dirty="0" err="1" smtClean="0">
                <a:solidFill>
                  <a:srgbClr val="FF0000"/>
                </a:solidFill>
              </a:rPr>
              <a:t>args</a:t>
            </a:r>
            <a:r>
              <a:rPr lang="en-US" dirty="0" smtClean="0">
                <a:solidFill>
                  <a:srgbClr val="FF0000"/>
                </a:solidFill>
              </a:rPr>
              <a:t> in registers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This depends heavily on the calling convention (i.e. RISC-V vs x86)</a:t>
            </a:r>
          </a:p>
          <a:p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Eventually,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run_new_thread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will select this TCB and return into beginning of </a:t>
            </a:r>
            <a:r>
              <a:rPr lang="en-US" altLang="ko-KR" dirty="0" err="1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ThreadRoot</a:t>
            </a:r>
            <a:r>
              <a:rPr lang="en-US" altLang="ko-KR" dirty="0">
                <a:latin typeface="Consolas" charset="0"/>
                <a:ea typeface="Consolas" charset="0"/>
                <a:cs typeface="Consolas" charset="0"/>
                <a:sym typeface="Symbol" panose="05050102010706020507" pitchFamily="18" charset="2"/>
              </a:rPr>
              <a:t>()</a:t>
            </a:r>
          </a:p>
          <a:p>
            <a:pPr lvl="1"/>
            <a:r>
              <a:rPr lang="en-US" altLang="ko-KR" dirty="0">
                <a:ea typeface="굴림" panose="020B0600000101010101" pitchFamily="34" charset="-127"/>
              </a:rPr>
              <a:t>This really starts the new thread</a:t>
            </a:r>
          </a:p>
          <a:p>
            <a:endParaRPr lang="en-US" dirty="0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793329" y="4112821"/>
            <a:ext cx="1438274" cy="533400"/>
          </a:xfrm>
          <a:prstGeom prst="curvedUpArrow">
            <a:avLst>
              <a:gd name="adj1" fmla="val 101429"/>
              <a:gd name="adj2" fmla="val 137143"/>
              <a:gd name="adj3" fmla="val 33333"/>
            </a:avLst>
          </a:prstGeom>
          <a:solidFill>
            <a:srgbClr val="FFFF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5125" name="Group 32"/>
          <p:cNvGrpSpPr>
            <a:grpSpLocks/>
          </p:cNvGrpSpPr>
          <p:nvPr/>
        </p:nvGrpSpPr>
        <p:grpSpPr bwMode="auto">
          <a:xfrm>
            <a:off x="1881188" y="661597"/>
            <a:ext cx="2624139" cy="3451225"/>
            <a:chOff x="1149" y="682"/>
            <a:chExt cx="1653" cy="2174"/>
          </a:xfrm>
        </p:grpSpPr>
        <p:grpSp>
          <p:nvGrpSpPr>
            <p:cNvPr id="5129" name="Group 7"/>
            <p:cNvGrpSpPr>
              <a:grpSpLocks/>
            </p:cNvGrpSpPr>
            <p:nvPr/>
          </p:nvGrpSpPr>
          <p:grpSpPr bwMode="auto">
            <a:xfrm flipH="1">
              <a:off x="1149" y="1274"/>
              <a:ext cx="291" cy="1237"/>
              <a:chOff x="4599" y="770"/>
              <a:chExt cx="291" cy="1237"/>
            </a:xfrm>
          </p:grpSpPr>
          <p:sp>
            <p:nvSpPr>
              <p:cNvPr id="5137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126" y="1243"/>
                <a:ext cx="1237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5138" name="Line 9"/>
              <p:cNvSpPr>
                <a:spLocks noChangeShapeType="1"/>
              </p:cNvSpPr>
              <p:nvPr/>
            </p:nvSpPr>
            <p:spPr bwMode="auto">
              <a:xfrm>
                <a:off x="4608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130" name="Rectangle 10"/>
            <p:cNvSpPr>
              <a:spLocks noChangeArrowheads="1"/>
            </p:cNvSpPr>
            <p:nvPr/>
          </p:nvSpPr>
          <p:spPr bwMode="auto">
            <a:xfrm>
              <a:off x="1536" y="1176"/>
              <a:ext cx="1248" cy="384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A</a:t>
              </a:r>
            </a:p>
          </p:txBody>
        </p:sp>
        <p:sp>
          <p:nvSpPr>
            <p:cNvPr id="5131" name="Rectangle 11"/>
            <p:cNvSpPr>
              <a:spLocks noChangeArrowheads="1"/>
            </p:cNvSpPr>
            <p:nvPr/>
          </p:nvSpPr>
          <p:spPr bwMode="auto">
            <a:xfrm>
              <a:off x="1536" y="1560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B(while)</a:t>
              </a:r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auto">
            <a:xfrm>
              <a:off x="1536" y="1896"/>
              <a:ext cx="1248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>
                  <a:latin typeface="Consolas" charset="0"/>
                  <a:ea typeface="Consolas" charset="0"/>
                  <a:cs typeface="Consolas" charset="0"/>
                </a:rPr>
                <a:t>yield</a:t>
              </a:r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auto">
            <a:xfrm>
              <a:off x="1536" y="2232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run_new_thread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5134" name="Rectangle 14"/>
            <p:cNvSpPr>
              <a:spLocks noChangeArrowheads="1"/>
            </p:cNvSpPr>
            <p:nvPr/>
          </p:nvSpPr>
          <p:spPr bwMode="auto">
            <a:xfrm>
              <a:off x="1536" y="2520"/>
              <a:ext cx="1248" cy="336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switch</a:t>
              </a:r>
            </a:p>
          </p:txBody>
        </p:sp>
        <p:sp>
          <p:nvSpPr>
            <p:cNvPr id="5136" name="Text Box 24"/>
            <p:cNvSpPr txBox="1">
              <a:spLocks noChangeArrowheads="1"/>
            </p:cNvSpPr>
            <p:nvPr/>
          </p:nvSpPr>
          <p:spPr bwMode="auto">
            <a:xfrm>
              <a:off x="1536" y="682"/>
              <a:ext cx="126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Other Thread</a:t>
              </a:r>
            </a:p>
          </p:txBody>
        </p:sp>
      </p:grpSp>
      <p:grpSp>
        <p:nvGrpSpPr>
          <p:cNvPr id="5126" name="Group 33"/>
          <p:cNvGrpSpPr>
            <a:grpSpLocks/>
          </p:cNvGrpSpPr>
          <p:nvPr/>
        </p:nvGrpSpPr>
        <p:grpSpPr bwMode="auto">
          <a:xfrm>
            <a:off x="4639471" y="3346864"/>
            <a:ext cx="2146300" cy="782638"/>
            <a:chOff x="3256" y="2323"/>
            <a:chExt cx="1352" cy="493"/>
          </a:xfrm>
        </p:grpSpPr>
        <p:sp>
          <p:nvSpPr>
            <p:cNvPr id="5127" name="Rectangle 16"/>
            <p:cNvSpPr>
              <a:spLocks noChangeArrowheads="1"/>
            </p:cNvSpPr>
            <p:nvPr/>
          </p:nvSpPr>
          <p:spPr bwMode="auto">
            <a:xfrm>
              <a:off x="3256" y="2564"/>
              <a:ext cx="1352" cy="25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 stub</a:t>
              </a:r>
            </a:p>
          </p:txBody>
        </p:sp>
        <p:sp>
          <p:nvSpPr>
            <p:cNvPr id="5128" name="Text Box 25"/>
            <p:cNvSpPr txBox="1">
              <a:spLocks noChangeArrowheads="1"/>
            </p:cNvSpPr>
            <p:nvPr/>
          </p:nvSpPr>
          <p:spPr bwMode="auto">
            <a:xfrm>
              <a:off x="3309" y="2323"/>
              <a:ext cx="117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New Thread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F9976A-0395-424C-B799-10A712ADA530}"/>
              </a:ext>
            </a:extLst>
          </p:cNvPr>
          <p:cNvSpPr txBox="1"/>
          <p:nvPr/>
        </p:nvSpPr>
        <p:spPr>
          <a:xfrm>
            <a:off x="5089526" y="885095"/>
            <a:ext cx="5562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SetupNewThread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{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…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regs.sp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newStackPtr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regs.retpc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&amp;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ThreadRoot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].regs.r0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fcnPtr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TCB[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tNew</a:t>
            </a:r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].regs.r1 = </a:t>
            </a:r>
            <a:r>
              <a:rPr lang="en-US" sz="2000" dirty="0" err="1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fcnArgPtr</a:t>
            </a:r>
            <a:endParaRPr lang="en-US" sz="2000" dirty="0">
              <a:solidFill>
                <a:srgbClr val="00B05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EFFA1B5B-26C4-B84D-808E-53EE555A23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1" y="1048148"/>
            <a:ext cx="1981201" cy="400050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endParaRPr lang="en-US" altLang="en-US" dirty="0"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3982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28600"/>
            <a:ext cx="83058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does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look like?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60426"/>
            <a:ext cx="11430000" cy="58451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is the root for the thread routine: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fcnPTR,fcnArgPtr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 {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DoStartupHousekeeping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UserModeSwitch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 /* enter user mode */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Call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fcnArgPtr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   </a:t>
            </a:r>
            <a:r>
              <a:rPr lang="en-US" altLang="ko-KR" sz="2000" dirty="0" err="1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();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	  }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Startup Housekeeping 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Includes things like recording start time of thread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Other statistics</a:t>
            </a:r>
            <a:endParaRPr lang="en-US" altLang="ko-KR" sz="14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Stack will grow and shrink with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execution of thread</a:t>
            </a: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Final return from thread returns into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ThreadRoot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altLang="ko-KR" dirty="0" smtClean="0">
                <a:ea typeface="굴림" panose="020B0600000101010101" pitchFamily="34" charset="-127"/>
              </a:rPr>
              <a:t> which calls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pPr lvl="1">
              <a:lnSpc>
                <a:spcPct val="80000"/>
              </a:lnSpc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ThreadFinish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altLang="ko-KR" dirty="0" smtClean="0">
                <a:ea typeface="굴림" panose="020B0600000101010101" pitchFamily="34" charset="-127"/>
              </a:rPr>
              <a:t>wake up sleeping threads</a:t>
            </a:r>
          </a:p>
        </p:txBody>
      </p:sp>
      <p:grpSp>
        <p:nvGrpSpPr>
          <p:cNvPr id="393227" name="Group 11"/>
          <p:cNvGrpSpPr>
            <a:grpSpLocks/>
          </p:cNvGrpSpPr>
          <p:nvPr/>
        </p:nvGrpSpPr>
        <p:grpSpPr bwMode="auto">
          <a:xfrm>
            <a:off x="7924800" y="1219200"/>
            <a:ext cx="2835276" cy="2235202"/>
            <a:chOff x="2136" y="2657"/>
            <a:chExt cx="1786" cy="1408"/>
          </a:xfrm>
        </p:grpSpPr>
        <p:sp>
          <p:nvSpPr>
            <p:cNvPr id="6149" name="Rectangle 5"/>
            <p:cNvSpPr>
              <a:spLocks noChangeArrowheads="1"/>
            </p:cNvSpPr>
            <p:nvPr/>
          </p:nvSpPr>
          <p:spPr bwMode="auto">
            <a:xfrm>
              <a:off x="2160" y="2752"/>
              <a:ext cx="1344" cy="272"/>
            </a:xfrm>
            <a:prstGeom prst="rect">
              <a:avLst/>
            </a:prstGeom>
            <a:solidFill>
              <a:srgbClr val="FF0000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 err="1">
                  <a:latin typeface="Consolas" charset="0"/>
                  <a:ea typeface="Consolas" charset="0"/>
                  <a:cs typeface="Consolas" charset="0"/>
                </a:rPr>
                <a:t>ThreadRoot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>
              <a:off x="2136" y="3774"/>
              <a:ext cx="13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400" b="0" dirty="0">
                  <a:latin typeface="Gill Sans" charset="0"/>
                  <a:ea typeface="Gill Sans" charset="0"/>
                  <a:cs typeface="Gill Sans" charset="0"/>
                </a:rPr>
                <a:t>Running Stack</a:t>
              </a:r>
            </a:p>
          </p:txBody>
        </p:sp>
        <p:grpSp>
          <p:nvGrpSpPr>
            <p:cNvPr id="6151" name="Group 7"/>
            <p:cNvGrpSpPr>
              <a:grpSpLocks/>
            </p:cNvGrpSpPr>
            <p:nvPr/>
          </p:nvGrpSpPr>
          <p:grpSpPr bwMode="auto">
            <a:xfrm>
              <a:off x="3631" y="2657"/>
              <a:ext cx="291" cy="1238"/>
              <a:chOff x="4577" y="708"/>
              <a:chExt cx="292" cy="1363"/>
            </a:xfrm>
          </p:grpSpPr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 rot="5400000">
                <a:off x="4041" y="1244"/>
                <a:ext cx="1363" cy="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2857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Stack growth</a:t>
                </a:r>
              </a:p>
            </p:txBody>
          </p:sp>
          <p:sp>
            <p:nvSpPr>
              <p:cNvPr id="6154" name="Line 9"/>
              <p:cNvSpPr>
                <a:spLocks noChangeShapeType="1"/>
              </p:cNvSpPr>
              <p:nvPr/>
            </p:nvSpPr>
            <p:spPr bwMode="auto">
              <a:xfrm>
                <a:off x="4579" y="816"/>
                <a:ext cx="0" cy="115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52" name="Rectangle 10"/>
            <p:cNvSpPr>
              <a:spLocks noChangeArrowheads="1"/>
            </p:cNvSpPr>
            <p:nvPr/>
          </p:nvSpPr>
          <p:spPr bwMode="auto">
            <a:xfrm>
              <a:off x="2160" y="3024"/>
              <a:ext cx="1344" cy="336"/>
            </a:xfrm>
            <a:prstGeom prst="rect">
              <a:avLst/>
            </a:prstGeom>
            <a:solidFill>
              <a:srgbClr val="00FFFF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dirty="0">
                  <a:latin typeface="Consolas" charset="0"/>
                  <a:ea typeface="Consolas" charset="0"/>
                  <a:cs typeface="Consolas" charset="0"/>
                </a:rPr>
                <a:t>Thread </a:t>
              </a:r>
              <a:r>
                <a:rPr lang="en-US" altLang="en-US" dirty="0" smtClean="0">
                  <a:latin typeface="Consolas" charset="0"/>
                  <a:ea typeface="Consolas" charset="0"/>
                  <a:cs typeface="Consolas" charset="0"/>
                </a:rPr>
                <a:t>Code</a:t>
              </a:r>
              <a:br>
                <a:rPr lang="en-US" altLang="en-US" dirty="0" smtClean="0">
                  <a:latin typeface="Consolas" charset="0"/>
                  <a:ea typeface="Consolas" charset="0"/>
                  <a:cs typeface="Consolas" charset="0"/>
                </a:rPr>
              </a:br>
              <a:r>
                <a:rPr lang="en-US" altLang="en-US" dirty="0" smtClean="0">
                  <a:latin typeface="Consolas" charset="0"/>
                  <a:ea typeface="Consolas" charset="0"/>
                  <a:cs typeface="Consolas" charset="0"/>
                </a:rPr>
                <a:t>*</a:t>
              </a:r>
              <a:r>
                <a:rPr lang="en-US" altLang="en-US" dirty="0" err="1" smtClean="0">
                  <a:latin typeface="Consolas" charset="0"/>
                  <a:ea typeface="Consolas" charset="0"/>
                  <a:cs typeface="Consolas" charset="0"/>
                </a:rPr>
                <a:t>fcnPtr</a:t>
              </a:r>
              <a:r>
                <a:rPr lang="en-US" altLang="en-US" dirty="0" smtClean="0">
                  <a:latin typeface="Consolas" charset="0"/>
                  <a:ea typeface="Consolas" charset="0"/>
                  <a:cs typeface="Consolas" charset="0"/>
                </a:rPr>
                <a:t>()</a:t>
              </a:r>
              <a:endParaRPr lang="en-US" altLang="en-US" dirty="0">
                <a:latin typeface="Consolas" charset="0"/>
                <a:ea typeface="Consolas" charset="0"/>
                <a:cs typeface="Consola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58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4080-7A91-4777-BB80-B3BEAE711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Correctness with Concurrent </a:t>
            </a:r>
            <a:r>
              <a:rPr lang="en-US" dirty="0" smtClean="0"/>
              <a:t>Threads?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CFC161-BF1C-4843-A836-CF22453C1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Non-determinism:</a:t>
            </a:r>
          </a:p>
          <a:p>
            <a:pPr lvl="1"/>
            <a:r>
              <a:rPr lang="en-US" dirty="0"/>
              <a:t>Scheduler can run threads in </a:t>
            </a:r>
            <a:r>
              <a:rPr lang="en-US" b="1" dirty="0"/>
              <a:t>any order</a:t>
            </a:r>
          </a:p>
          <a:p>
            <a:pPr lvl="1"/>
            <a:r>
              <a:rPr lang="en-US" dirty="0"/>
              <a:t>Scheduler can switch threads </a:t>
            </a:r>
            <a:r>
              <a:rPr lang="en-US" b="1" dirty="0"/>
              <a:t>at any time</a:t>
            </a:r>
          </a:p>
          <a:p>
            <a:pPr lvl="1"/>
            <a:r>
              <a:rPr lang="en-US" dirty="0"/>
              <a:t>This can make testing very difficult</a:t>
            </a:r>
          </a:p>
          <a:p>
            <a:r>
              <a:rPr lang="en-US" i="1" dirty="0"/>
              <a:t>Independent Threads</a:t>
            </a:r>
          </a:p>
          <a:p>
            <a:pPr lvl="1"/>
            <a:r>
              <a:rPr lang="en-US" dirty="0"/>
              <a:t>No state shared with other threads</a:t>
            </a:r>
          </a:p>
          <a:p>
            <a:pPr lvl="1"/>
            <a:r>
              <a:rPr lang="en-US" dirty="0"/>
              <a:t>Deterministic, reproducible conditions</a:t>
            </a:r>
          </a:p>
          <a:p>
            <a:r>
              <a:rPr lang="en-US" i="1" dirty="0"/>
              <a:t>Cooperating Threads</a:t>
            </a:r>
          </a:p>
          <a:p>
            <a:pPr lvl="1"/>
            <a:r>
              <a:rPr lang="en-US" dirty="0"/>
              <a:t>Shared state between multiple threads</a:t>
            </a:r>
          </a:p>
          <a:p>
            <a:r>
              <a:rPr lang="en-US" b="1" dirty="0"/>
              <a:t>Goal: Correctness by Design</a:t>
            </a:r>
          </a:p>
        </p:txBody>
      </p:sp>
    </p:spTree>
    <p:extLst>
      <p:ext uri="{BB962C8B-B14F-4D97-AF65-F5344CB8AC3E}">
        <p14:creationId xmlns:p14="http://schemas.microsoft.com/office/powerpoint/2010/main" val="25889547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96DEF-6CAD-48AA-9008-B957712D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Possible </a:t>
            </a:r>
            <a:r>
              <a:rPr lang="en-US" dirty="0"/>
              <a:t>Executions</a:t>
            </a:r>
          </a:p>
        </p:txBody>
      </p:sp>
      <p:pic>
        <p:nvPicPr>
          <p:cNvPr id="6" name="Content Placeholder 5" descr="unpredictableSpeed.pdf">
            <a:extLst>
              <a:ext uri="{FF2B5EF4-FFF2-40B4-BE49-F238E27FC236}">
                <a16:creationId xmlns:a16="http://schemas.microsoft.com/office/drawing/2014/main" id="{AEF04A6A-88C7-4EF8-881B-76C4E52F3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33" r="4148"/>
          <a:stretch/>
        </p:blipFill>
        <p:spPr>
          <a:xfrm>
            <a:off x="2286000" y="1066800"/>
            <a:ext cx="7520921" cy="486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8015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A24C6-9F1F-406F-973D-07748CB5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 smtClean="0"/>
              <a:t>Recall: POSIX/Unix PIPE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8F168-7C6B-42DA-A8FA-5103AFF5E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787828"/>
            <a:ext cx="11277600" cy="5689172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Memory Buffer is finite:</a:t>
            </a:r>
          </a:p>
          <a:p>
            <a:pPr lvl="1"/>
            <a:r>
              <a:rPr lang="en-US" dirty="0" smtClean="0"/>
              <a:t>If producer (A) tries to write when buffer full, it </a:t>
            </a:r>
            <a:r>
              <a:rPr lang="en-US" i="1" dirty="0" smtClean="0"/>
              <a:t>blocks </a:t>
            </a:r>
            <a:r>
              <a:rPr lang="en-US" dirty="0" smtClean="0"/>
              <a:t>(Put sleep until space)</a:t>
            </a:r>
          </a:p>
          <a:p>
            <a:pPr lvl="1"/>
            <a:r>
              <a:rPr lang="en-US" dirty="0" smtClean="0"/>
              <a:t>If consumer (B) tries to read when buffer empty, it </a:t>
            </a:r>
            <a:r>
              <a:rPr lang="en-US" i="1" dirty="0" smtClean="0"/>
              <a:t>blocks</a:t>
            </a:r>
            <a:r>
              <a:rPr lang="en-US" dirty="0" smtClean="0"/>
              <a:t> (Put to sleep until data)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err="1" smtClean="0">
                <a:latin typeface="Consolas" panose="020B0609020204030204" pitchFamily="49" charset="0"/>
              </a:rPr>
              <a:t>int</a:t>
            </a:r>
            <a:r>
              <a:rPr lang="en-US" b="1" dirty="0" smtClean="0">
                <a:latin typeface="Consolas" panose="020B0609020204030204" pitchFamily="49" charset="0"/>
              </a:rPr>
              <a:t> </a:t>
            </a:r>
            <a:r>
              <a:rPr lang="en-US" b="1" dirty="0">
                <a:latin typeface="Consolas" panose="020B0609020204030204" pitchFamily="49" charset="0"/>
              </a:rPr>
              <a:t>pipe(</a:t>
            </a:r>
            <a:r>
              <a:rPr lang="en-US" b="1" dirty="0" err="1">
                <a:latin typeface="Consolas" panose="020B0609020204030204" pitchFamily="49" charset="0"/>
              </a:rPr>
              <a:t>int</a:t>
            </a:r>
            <a:r>
              <a:rPr lang="en-US" b="1" dirty="0">
                <a:latin typeface="Consolas" panose="020B0609020204030204" pitchFamily="49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</a:rPr>
              <a:t>fileds</a:t>
            </a:r>
            <a:r>
              <a:rPr lang="en-US" b="1" dirty="0">
                <a:latin typeface="Consolas" panose="020B0609020204030204" pitchFamily="49" charset="0"/>
              </a:rPr>
              <a:t>[2]);</a:t>
            </a:r>
            <a:endParaRPr lang="en-US" dirty="0"/>
          </a:p>
          <a:p>
            <a:pPr lvl="1"/>
            <a:r>
              <a:rPr lang="en-US" dirty="0"/>
              <a:t>Allocates two new file descriptors in the process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Writes to </a:t>
            </a:r>
            <a:r>
              <a:rPr lang="en-US" dirty="0" err="1">
                <a:latin typeface="Consolas" panose="020B0609020204030204" pitchFamily="49" charset="0"/>
              </a:rPr>
              <a:t>fileds</a:t>
            </a:r>
            <a:r>
              <a:rPr lang="en-US" dirty="0">
                <a:latin typeface="Consolas" panose="020B0609020204030204" pitchFamily="49" charset="0"/>
              </a:rPr>
              <a:t>[1]</a:t>
            </a:r>
            <a:r>
              <a:rPr lang="en-US" dirty="0"/>
              <a:t> read from </a:t>
            </a:r>
            <a:r>
              <a:rPr lang="en-US" dirty="0" err="1">
                <a:latin typeface="Consolas" panose="020B0609020204030204" pitchFamily="49" charset="0"/>
              </a:rPr>
              <a:t>fileds</a:t>
            </a:r>
            <a:r>
              <a:rPr lang="en-US" dirty="0">
                <a:latin typeface="Consolas" panose="020B0609020204030204" pitchFamily="49" charset="0"/>
              </a:rPr>
              <a:t>[0]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Implemented as a fixed-size queue</a:t>
            </a:r>
          </a:p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42963" y="762000"/>
            <a:ext cx="11521191" cy="1680865"/>
            <a:chOff x="442963" y="762000"/>
            <a:chExt cx="11521191" cy="1680865"/>
          </a:xfrm>
        </p:grpSpPr>
        <p:grpSp>
          <p:nvGrpSpPr>
            <p:cNvPr id="6" name="Group 5"/>
            <p:cNvGrpSpPr/>
            <p:nvPr/>
          </p:nvGrpSpPr>
          <p:grpSpPr>
            <a:xfrm>
              <a:off x="4891045" y="1186533"/>
              <a:ext cx="2173123" cy="865675"/>
              <a:chOff x="4913476" y="2069612"/>
              <a:chExt cx="2173123" cy="865675"/>
            </a:xfrm>
          </p:grpSpPr>
          <p:sp>
            <p:nvSpPr>
              <p:cNvPr id="4" name="Flowchart: Direct Access Storage 3"/>
              <p:cNvSpPr/>
              <p:nvPr/>
            </p:nvSpPr>
            <p:spPr bwMode="auto">
              <a:xfrm flipH="1">
                <a:off x="4913476" y="2069612"/>
                <a:ext cx="2173123" cy="865675"/>
              </a:xfrm>
              <a:prstGeom prst="flowChartMagneticDrum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5715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ill Sans Light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5638800" y="2302394"/>
                <a:ext cx="141096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Gill Sans Light"/>
                  </a:rPr>
                  <a:t>UNIX Pipe</a:t>
                </a:r>
                <a:endParaRPr lang="en-US" sz="2000" dirty="0">
                  <a:latin typeface="Gill Sans Light"/>
                </a:endParaRPr>
              </a:p>
            </p:txBody>
          </p:sp>
        </p:grpSp>
        <p:sp>
          <p:nvSpPr>
            <p:cNvPr id="17" name="Right Arrow 16"/>
            <p:cNvSpPr/>
            <p:nvPr/>
          </p:nvSpPr>
          <p:spPr bwMode="auto">
            <a:xfrm>
              <a:off x="4250072" y="1428870"/>
              <a:ext cx="1007727" cy="381000"/>
            </a:xfrm>
            <a:prstGeom prst="rightArrow">
              <a:avLst/>
            </a:prstGeom>
            <a:solidFill>
              <a:srgbClr val="F430A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8" name="Right Arrow 17"/>
            <p:cNvSpPr/>
            <p:nvPr/>
          </p:nvSpPr>
          <p:spPr bwMode="auto">
            <a:xfrm>
              <a:off x="7084708" y="1421818"/>
              <a:ext cx="832202" cy="381000"/>
            </a:xfrm>
            <a:prstGeom prst="rightArrow">
              <a:avLst/>
            </a:prstGeom>
            <a:solidFill>
              <a:srgbClr val="F430AB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D503613-36DA-4D9F-8614-7983C2EB16C8}"/>
                </a:ext>
              </a:extLst>
            </p:cNvPr>
            <p:cNvSpPr/>
            <p:nvPr/>
          </p:nvSpPr>
          <p:spPr>
            <a:xfrm>
              <a:off x="442963" y="762000"/>
              <a:ext cx="46689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75A6351-8A40-42B0-87E2-6AC5E2FA7D30}"/>
                </a:ext>
              </a:extLst>
            </p:cNvPr>
            <p:cNvSpPr/>
            <p:nvPr/>
          </p:nvSpPr>
          <p:spPr>
            <a:xfrm>
              <a:off x="7345410" y="1981200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0" dirty="0" smtClean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 smtClean="0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0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0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0BD695E-EDEF-46AF-B4E1-E938344704B9}"/>
                </a:ext>
              </a:extLst>
            </p:cNvPr>
            <p:cNvSpPr/>
            <p:nvPr/>
          </p:nvSpPr>
          <p:spPr>
            <a:xfrm>
              <a:off x="3057791" y="1346159"/>
              <a:ext cx="1201074" cy="5464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Process A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E2CCB54-E4B7-408B-8A80-07AFF7AB11D6}"/>
                </a:ext>
              </a:extLst>
            </p:cNvPr>
            <p:cNvSpPr/>
            <p:nvPr/>
          </p:nvSpPr>
          <p:spPr>
            <a:xfrm>
              <a:off x="7916910" y="1346159"/>
              <a:ext cx="1150890" cy="54642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Gill Sans Light"/>
                </a:rPr>
                <a:t>Process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4531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8988" y="4897438"/>
            <a:ext cx="7924800" cy="160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ATM server problem: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Service a set of requests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 so without corrupting database</a:t>
            </a:r>
          </a:p>
          <a:p>
            <a:pPr lvl="1">
              <a:lnSpc>
                <a:spcPct val="80000"/>
              </a:lnSpc>
            </a:pPr>
            <a:r>
              <a:rPr lang="en-US" altLang="ko-KR" smtClean="0">
                <a:ea typeface="굴림" panose="020B0600000101010101" pitchFamily="34" charset="-127"/>
              </a:rPr>
              <a:t>Don’t hand out too much money</a:t>
            </a:r>
          </a:p>
        </p:txBody>
      </p:sp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2743200" y="838200"/>
            <a:ext cx="1219200" cy="1219200"/>
            <a:chOff x="3456" y="960"/>
            <a:chExt cx="1056" cy="1056"/>
          </a:xfrm>
        </p:grpSpPr>
        <p:sp>
          <p:nvSpPr>
            <p:cNvPr id="14380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81" name="Rectangle 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82" name="Rectangle 10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1" name="Group 16"/>
          <p:cNvGrpSpPr>
            <a:grpSpLocks/>
          </p:cNvGrpSpPr>
          <p:nvPr/>
        </p:nvGrpSpPr>
        <p:grpSpPr bwMode="auto">
          <a:xfrm>
            <a:off x="3200400" y="3276600"/>
            <a:ext cx="1219200" cy="1219200"/>
            <a:chOff x="3456" y="960"/>
            <a:chExt cx="1056" cy="1056"/>
          </a:xfrm>
        </p:grpSpPr>
        <p:sp>
          <p:nvSpPr>
            <p:cNvPr id="14377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8" name="Rectangle 18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9" name="Rectangle 19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4342" name="Group 20"/>
          <p:cNvGrpSpPr>
            <a:grpSpLocks/>
          </p:cNvGrpSpPr>
          <p:nvPr/>
        </p:nvGrpSpPr>
        <p:grpSpPr bwMode="auto">
          <a:xfrm>
            <a:off x="8763000" y="2286000"/>
            <a:ext cx="1219200" cy="1219200"/>
            <a:chOff x="3456" y="960"/>
            <a:chExt cx="1056" cy="1056"/>
          </a:xfrm>
        </p:grpSpPr>
        <p:sp>
          <p:nvSpPr>
            <p:cNvPr id="14374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Rectangle 2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Rectangle 2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3" name="tower"/>
          <p:cNvSpPr>
            <a:spLocks noEditPoints="1" noChangeArrowheads="1"/>
          </p:cNvSpPr>
          <p:nvPr/>
        </p:nvSpPr>
        <p:spPr bwMode="auto">
          <a:xfrm>
            <a:off x="5638801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4" name="tower"/>
          <p:cNvSpPr>
            <a:spLocks noEditPoints="1" noChangeArrowheads="1"/>
          </p:cNvSpPr>
          <p:nvPr/>
        </p:nvSpPr>
        <p:spPr bwMode="auto">
          <a:xfrm>
            <a:off x="6096001" y="10668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5" name="tower"/>
          <p:cNvSpPr>
            <a:spLocks noEditPoints="1" noChangeArrowheads="1"/>
          </p:cNvSpPr>
          <p:nvPr/>
        </p:nvSpPr>
        <p:spPr bwMode="auto">
          <a:xfrm>
            <a:off x="6553201" y="914400"/>
            <a:ext cx="904875" cy="1809750"/>
          </a:xfrm>
          <a:custGeom>
            <a:avLst/>
            <a:gdLst>
              <a:gd name="T0" fmla="*/ 0 w 21600"/>
              <a:gd name="T1" fmla="*/ 182986 h 21600"/>
              <a:gd name="T2" fmla="*/ 279171 w 21600"/>
              <a:gd name="T3" fmla="*/ 0 h 21600"/>
              <a:gd name="T4" fmla="*/ 452438 w 21600"/>
              <a:gd name="T5" fmla="*/ 0 h 21600"/>
              <a:gd name="T6" fmla="*/ 904875 w 21600"/>
              <a:gd name="T7" fmla="*/ 0 h 21600"/>
              <a:gd name="T8" fmla="*/ 904875 w 21600"/>
              <a:gd name="T9" fmla="*/ 976008 h 21600"/>
              <a:gd name="T10" fmla="*/ 904875 w 21600"/>
              <a:gd name="T11" fmla="*/ 1626764 h 21600"/>
              <a:gd name="T12" fmla="*/ 635340 w 21600"/>
              <a:gd name="T13" fmla="*/ 1809750 h 21600"/>
              <a:gd name="T14" fmla="*/ 442802 w 21600"/>
              <a:gd name="T15" fmla="*/ 1809750 h 21600"/>
              <a:gd name="T16" fmla="*/ 0 w 21600"/>
              <a:gd name="T17" fmla="*/ 1809750 h 21600"/>
              <a:gd name="T18" fmla="*/ 0 w 21600"/>
              <a:gd name="T19" fmla="*/ 96587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59 w 21600"/>
              <a:gd name="T31" fmla="*/ 22540 h 21600"/>
              <a:gd name="T32" fmla="*/ 21485 w 21600"/>
              <a:gd name="T33" fmla="*/ 27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2184"/>
                </a:moveTo>
                <a:lnTo>
                  <a:pt x="6664" y="0"/>
                </a:lnTo>
                <a:lnTo>
                  <a:pt x="10800" y="0"/>
                </a:lnTo>
                <a:lnTo>
                  <a:pt x="21600" y="0"/>
                </a:lnTo>
                <a:lnTo>
                  <a:pt x="21600" y="11649"/>
                </a:lnTo>
                <a:lnTo>
                  <a:pt x="21600" y="19416"/>
                </a:lnTo>
                <a:lnTo>
                  <a:pt x="15166" y="21600"/>
                </a:lnTo>
                <a:lnTo>
                  <a:pt x="10570" y="21600"/>
                </a:lnTo>
                <a:lnTo>
                  <a:pt x="0" y="21600"/>
                </a:lnTo>
                <a:lnTo>
                  <a:pt x="0" y="11528"/>
                </a:lnTo>
                <a:lnTo>
                  <a:pt x="0" y="2184"/>
                </a:lnTo>
                <a:close/>
              </a:path>
              <a:path w="21600" h="21600" extrusionOk="0">
                <a:moveTo>
                  <a:pt x="0" y="2184"/>
                </a:moveTo>
                <a:lnTo>
                  <a:pt x="0" y="2184"/>
                </a:lnTo>
                <a:lnTo>
                  <a:pt x="14706" y="2184"/>
                </a:lnTo>
                <a:lnTo>
                  <a:pt x="21600" y="0"/>
                </a:lnTo>
                <a:moveTo>
                  <a:pt x="0" y="2184"/>
                </a:moveTo>
                <a:lnTo>
                  <a:pt x="14706" y="2184"/>
                </a:lnTo>
                <a:lnTo>
                  <a:pt x="14706" y="5339"/>
                </a:lnTo>
                <a:lnTo>
                  <a:pt x="14706" y="17474"/>
                </a:lnTo>
                <a:lnTo>
                  <a:pt x="14706" y="21600"/>
                </a:lnTo>
                <a:moveTo>
                  <a:pt x="1149" y="3034"/>
                </a:moveTo>
                <a:lnTo>
                  <a:pt x="13328" y="3034"/>
                </a:lnTo>
                <a:lnTo>
                  <a:pt x="13328" y="3519"/>
                </a:lnTo>
                <a:lnTo>
                  <a:pt x="1149" y="3519"/>
                </a:lnTo>
                <a:lnTo>
                  <a:pt x="1149" y="3034"/>
                </a:lnTo>
                <a:moveTo>
                  <a:pt x="1149" y="4490"/>
                </a:moveTo>
                <a:lnTo>
                  <a:pt x="13328" y="4490"/>
                </a:lnTo>
                <a:lnTo>
                  <a:pt x="13328" y="4854"/>
                </a:lnTo>
                <a:lnTo>
                  <a:pt x="1149" y="4854"/>
                </a:lnTo>
                <a:lnTo>
                  <a:pt x="1149" y="4490"/>
                </a:lnTo>
                <a:moveTo>
                  <a:pt x="1149" y="5946"/>
                </a:moveTo>
                <a:lnTo>
                  <a:pt x="13328" y="5946"/>
                </a:lnTo>
                <a:lnTo>
                  <a:pt x="13328" y="6310"/>
                </a:lnTo>
                <a:lnTo>
                  <a:pt x="1149" y="6310"/>
                </a:lnTo>
                <a:lnTo>
                  <a:pt x="1149" y="5946"/>
                </a:lnTo>
              </a:path>
            </a:pathLst>
          </a:custGeom>
          <a:solidFill>
            <a:srgbClr val="CC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4346" name="Group 40"/>
          <p:cNvGrpSpPr>
            <a:grpSpLocks/>
          </p:cNvGrpSpPr>
          <p:nvPr/>
        </p:nvGrpSpPr>
        <p:grpSpPr bwMode="auto">
          <a:xfrm>
            <a:off x="6096000" y="3962400"/>
            <a:ext cx="1219200" cy="1219200"/>
            <a:chOff x="3456" y="960"/>
            <a:chExt cx="1056" cy="1056"/>
          </a:xfrm>
        </p:grpSpPr>
        <p:sp>
          <p:nvSpPr>
            <p:cNvPr id="14371" name="phone3"/>
            <p:cNvSpPr>
              <a:spLocks noEditPoints="1" noChangeArrowheads="1"/>
            </p:cNvSpPr>
            <p:nvPr/>
          </p:nvSpPr>
          <p:spPr bwMode="auto">
            <a:xfrm>
              <a:off x="3456" y="960"/>
              <a:ext cx="1056" cy="1056"/>
            </a:xfrm>
            <a:custGeom>
              <a:avLst/>
              <a:gdLst>
                <a:gd name="T0" fmla="*/ 0 w 21600"/>
                <a:gd name="T1" fmla="*/ 0 h 21600"/>
                <a:gd name="T2" fmla="*/ 528 w 21600"/>
                <a:gd name="T3" fmla="*/ 0 h 21600"/>
                <a:gd name="T4" fmla="*/ 1056 w 21600"/>
                <a:gd name="T5" fmla="*/ 0 h 21600"/>
                <a:gd name="T6" fmla="*/ 1056 w 21600"/>
                <a:gd name="T7" fmla="*/ 528 h 21600"/>
                <a:gd name="T8" fmla="*/ 1056 w 21600"/>
                <a:gd name="T9" fmla="*/ 1056 h 21600"/>
                <a:gd name="T10" fmla="*/ 528 w 21600"/>
                <a:gd name="T11" fmla="*/ 1056 h 21600"/>
                <a:gd name="T12" fmla="*/ 0 w 21600"/>
                <a:gd name="T13" fmla="*/ 1056 h 21600"/>
                <a:gd name="T14" fmla="*/ 0 w 21600"/>
                <a:gd name="T15" fmla="*/ 528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5 w 21600"/>
                <a:gd name="T25" fmla="*/ 23523 h 21600"/>
                <a:gd name="T26" fmla="*/ 21395 w 21600"/>
                <a:gd name="T27" fmla="*/ 4048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10692" y="21600"/>
                  </a:moveTo>
                  <a:lnTo>
                    <a:pt x="21600" y="21600"/>
                  </a:lnTo>
                  <a:lnTo>
                    <a:pt x="21600" y="10684"/>
                  </a:lnTo>
                  <a:lnTo>
                    <a:pt x="21600" y="0"/>
                  </a:lnTo>
                  <a:lnTo>
                    <a:pt x="10190" y="0"/>
                  </a:lnTo>
                  <a:lnTo>
                    <a:pt x="0" y="0"/>
                  </a:lnTo>
                  <a:lnTo>
                    <a:pt x="0" y="10916"/>
                  </a:lnTo>
                  <a:lnTo>
                    <a:pt x="0" y="21600"/>
                  </a:lnTo>
                  <a:lnTo>
                    <a:pt x="10692" y="21600"/>
                  </a:lnTo>
                  <a:close/>
                </a:path>
                <a:path w="21600" h="21600" extrusionOk="0">
                  <a:moveTo>
                    <a:pt x="3552" y="13565"/>
                  </a:moveTo>
                  <a:lnTo>
                    <a:pt x="3552" y="14206"/>
                  </a:lnTo>
                  <a:lnTo>
                    <a:pt x="3409" y="14584"/>
                  </a:lnTo>
                  <a:lnTo>
                    <a:pt x="3050" y="15021"/>
                  </a:lnTo>
                  <a:lnTo>
                    <a:pt x="2619" y="15429"/>
                  </a:lnTo>
                  <a:lnTo>
                    <a:pt x="2296" y="15836"/>
                  </a:lnTo>
                  <a:lnTo>
                    <a:pt x="2045" y="16244"/>
                  </a:lnTo>
                  <a:lnTo>
                    <a:pt x="1902" y="16564"/>
                  </a:lnTo>
                  <a:lnTo>
                    <a:pt x="1794" y="17001"/>
                  </a:lnTo>
                  <a:lnTo>
                    <a:pt x="1830" y="17466"/>
                  </a:lnTo>
                  <a:lnTo>
                    <a:pt x="2009" y="17932"/>
                  </a:lnTo>
                  <a:lnTo>
                    <a:pt x="2260" y="18311"/>
                  </a:lnTo>
                  <a:lnTo>
                    <a:pt x="2548" y="18718"/>
                  </a:lnTo>
                  <a:lnTo>
                    <a:pt x="3050" y="19126"/>
                  </a:lnTo>
                  <a:lnTo>
                    <a:pt x="3552" y="19533"/>
                  </a:lnTo>
                  <a:lnTo>
                    <a:pt x="4342" y="19737"/>
                  </a:lnTo>
                  <a:lnTo>
                    <a:pt x="5095" y="19737"/>
                  </a:lnTo>
                  <a:lnTo>
                    <a:pt x="5849" y="19737"/>
                  </a:lnTo>
                  <a:lnTo>
                    <a:pt x="6351" y="19533"/>
                  </a:lnTo>
                  <a:lnTo>
                    <a:pt x="7140" y="19126"/>
                  </a:lnTo>
                  <a:lnTo>
                    <a:pt x="7535" y="18747"/>
                  </a:lnTo>
                  <a:lnTo>
                    <a:pt x="7894" y="18311"/>
                  </a:lnTo>
                  <a:lnTo>
                    <a:pt x="8145" y="17903"/>
                  </a:lnTo>
                  <a:lnTo>
                    <a:pt x="8324" y="17408"/>
                  </a:lnTo>
                  <a:lnTo>
                    <a:pt x="8324" y="16942"/>
                  </a:lnTo>
                  <a:lnTo>
                    <a:pt x="8252" y="16593"/>
                  </a:lnTo>
                  <a:lnTo>
                    <a:pt x="8145" y="16244"/>
                  </a:lnTo>
                  <a:lnTo>
                    <a:pt x="7894" y="15836"/>
                  </a:lnTo>
                  <a:lnTo>
                    <a:pt x="7571" y="15429"/>
                  </a:lnTo>
                  <a:lnTo>
                    <a:pt x="7140" y="15021"/>
                  </a:lnTo>
                  <a:lnTo>
                    <a:pt x="6853" y="14613"/>
                  </a:lnTo>
                  <a:lnTo>
                    <a:pt x="6602" y="14206"/>
                  </a:lnTo>
                  <a:lnTo>
                    <a:pt x="6602" y="13565"/>
                  </a:lnTo>
                  <a:lnTo>
                    <a:pt x="6602" y="8035"/>
                  </a:lnTo>
                  <a:lnTo>
                    <a:pt x="6602" y="7598"/>
                  </a:lnTo>
                  <a:lnTo>
                    <a:pt x="6853" y="6987"/>
                  </a:lnTo>
                  <a:lnTo>
                    <a:pt x="7212" y="6579"/>
                  </a:lnTo>
                  <a:lnTo>
                    <a:pt x="7643" y="6171"/>
                  </a:lnTo>
                  <a:lnTo>
                    <a:pt x="7894" y="5764"/>
                  </a:lnTo>
                  <a:lnTo>
                    <a:pt x="8037" y="5531"/>
                  </a:lnTo>
                  <a:lnTo>
                    <a:pt x="8252" y="5153"/>
                  </a:lnTo>
                  <a:lnTo>
                    <a:pt x="8360" y="4599"/>
                  </a:lnTo>
                  <a:lnTo>
                    <a:pt x="8288" y="4134"/>
                  </a:lnTo>
                  <a:lnTo>
                    <a:pt x="8145" y="3697"/>
                  </a:lnTo>
                  <a:lnTo>
                    <a:pt x="7894" y="3289"/>
                  </a:lnTo>
                  <a:lnTo>
                    <a:pt x="7499" y="2853"/>
                  </a:lnTo>
                  <a:lnTo>
                    <a:pt x="7033" y="2533"/>
                  </a:lnTo>
                  <a:lnTo>
                    <a:pt x="6387" y="2242"/>
                  </a:lnTo>
                  <a:lnTo>
                    <a:pt x="5849" y="2067"/>
                  </a:lnTo>
                  <a:lnTo>
                    <a:pt x="5095" y="1950"/>
                  </a:lnTo>
                  <a:lnTo>
                    <a:pt x="4234" y="2038"/>
                  </a:lnTo>
                  <a:lnTo>
                    <a:pt x="3552" y="2271"/>
                  </a:lnTo>
                  <a:lnTo>
                    <a:pt x="3050" y="2504"/>
                  </a:lnTo>
                  <a:lnTo>
                    <a:pt x="2548" y="2882"/>
                  </a:lnTo>
                  <a:lnTo>
                    <a:pt x="2225" y="3231"/>
                  </a:lnTo>
                  <a:lnTo>
                    <a:pt x="1973" y="3697"/>
                  </a:lnTo>
                  <a:lnTo>
                    <a:pt x="1794" y="4308"/>
                  </a:lnTo>
                  <a:lnTo>
                    <a:pt x="1794" y="4745"/>
                  </a:lnTo>
                  <a:lnTo>
                    <a:pt x="1866" y="5123"/>
                  </a:lnTo>
                  <a:lnTo>
                    <a:pt x="2045" y="5560"/>
                  </a:lnTo>
                  <a:lnTo>
                    <a:pt x="2296" y="5851"/>
                  </a:lnTo>
                  <a:lnTo>
                    <a:pt x="2548" y="6171"/>
                  </a:lnTo>
                  <a:lnTo>
                    <a:pt x="3014" y="6608"/>
                  </a:lnTo>
                  <a:lnTo>
                    <a:pt x="3301" y="6987"/>
                  </a:lnTo>
                  <a:lnTo>
                    <a:pt x="3552" y="7598"/>
                  </a:lnTo>
                  <a:lnTo>
                    <a:pt x="3552" y="8035"/>
                  </a:lnTo>
                  <a:lnTo>
                    <a:pt x="3552" y="13565"/>
                  </a:lnTo>
                  <a:close/>
                </a:path>
                <a:path w="21600" h="21600" extrusionOk="0">
                  <a:moveTo>
                    <a:pt x="10154" y="1863"/>
                  </a:moveTo>
                  <a:lnTo>
                    <a:pt x="19088" y="1863"/>
                  </a:lnTo>
                  <a:lnTo>
                    <a:pt x="19088" y="8238"/>
                  </a:lnTo>
                  <a:lnTo>
                    <a:pt x="10154" y="8238"/>
                  </a:lnTo>
                  <a:lnTo>
                    <a:pt x="10154" y="1863"/>
                  </a:lnTo>
                  <a:moveTo>
                    <a:pt x="10441" y="10101"/>
                  </a:moveTo>
                  <a:lnTo>
                    <a:pt x="10441" y="9461"/>
                  </a:lnTo>
                  <a:lnTo>
                    <a:pt x="18837" y="9461"/>
                  </a:lnTo>
                  <a:lnTo>
                    <a:pt x="18837" y="10101"/>
                  </a:lnTo>
                  <a:lnTo>
                    <a:pt x="10441" y="10101"/>
                  </a:lnTo>
                  <a:moveTo>
                    <a:pt x="11374" y="11004"/>
                  </a:moveTo>
                  <a:lnTo>
                    <a:pt x="12630" y="11004"/>
                  </a:lnTo>
                  <a:lnTo>
                    <a:pt x="12630" y="12226"/>
                  </a:lnTo>
                  <a:lnTo>
                    <a:pt x="11374" y="12226"/>
                  </a:lnTo>
                  <a:lnTo>
                    <a:pt x="11374" y="11004"/>
                  </a:lnTo>
                  <a:moveTo>
                    <a:pt x="13993" y="11004"/>
                  </a:moveTo>
                  <a:lnTo>
                    <a:pt x="15249" y="11004"/>
                  </a:lnTo>
                  <a:lnTo>
                    <a:pt x="15249" y="12226"/>
                  </a:lnTo>
                  <a:lnTo>
                    <a:pt x="13993" y="12226"/>
                  </a:lnTo>
                  <a:lnTo>
                    <a:pt x="13993" y="11004"/>
                  </a:lnTo>
                  <a:moveTo>
                    <a:pt x="16649" y="11004"/>
                  </a:moveTo>
                  <a:lnTo>
                    <a:pt x="17904" y="11004"/>
                  </a:lnTo>
                  <a:lnTo>
                    <a:pt x="17904" y="12226"/>
                  </a:lnTo>
                  <a:lnTo>
                    <a:pt x="16649" y="12226"/>
                  </a:lnTo>
                  <a:lnTo>
                    <a:pt x="16649" y="11004"/>
                  </a:lnTo>
                  <a:moveTo>
                    <a:pt x="11374" y="12954"/>
                  </a:moveTo>
                  <a:lnTo>
                    <a:pt x="12630" y="12954"/>
                  </a:lnTo>
                  <a:lnTo>
                    <a:pt x="12630" y="14177"/>
                  </a:lnTo>
                  <a:lnTo>
                    <a:pt x="11374" y="14177"/>
                  </a:lnTo>
                  <a:lnTo>
                    <a:pt x="11374" y="12954"/>
                  </a:lnTo>
                  <a:moveTo>
                    <a:pt x="13993" y="12954"/>
                  </a:moveTo>
                  <a:lnTo>
                    <a:pt x="15249" y="12954"/>
                  </a:lnTo>
                  <a:lnTo>
                    <a:pt x="15249" y="14177"/>
                  </a:lnTo>
                  <a:lnTo>
                    <a:pt x="13993" y="14177"/>
                  </a:lnTo>
                  <a:lnTo>
                    <a:pt x="13993" y="12954"/>
                  </a:lnTo>
                  <a:moveTo>
                    <a:pt x="16649" y="12954"/>
                  </a:moveTo>
                  <a:lnTo>
                    <a:pt x="17904" y="12954"/>
                  </a:lnTo>
                  <a:lnTo>
                    <a:pt x="17904" y="14177"/>
                  </a:lnTo>
                  <a:lnTo>
                    <a:pt x="16649" y="14177"/>
                  </a:lnTo>
                  <a:lnTo>
                    <a:pt x="16649" y="12954"/>
                  </a:lnTo>
                  <a:moveTo>
                    <a:pt x="11374" y="14905"/>
                  </a:moveTo>
                  <a:lnTo>
                    <a:pt x="12630" y="14905"/>
                  </a:lnTo>
                  <a:lnTo>
                    <a:pt x="12630" y="16127"/>
                  </a:lnTo>
                  <a:lnTo>
                    <a:pt x="11374" y="16127"/>
                  </a:lnTo>
                  <a:lnTo>
                    <a:pt x="11374" y="14905"/>
                  </a:lnTo>
                  <a:moveTo>
                    <a:pt x="13993" y="14905"/>
                  </a:moveTo>
                  <a:lnTo>
                    <a:pt x="15249" y="14905"/>
                  </a:lnTo>
                  <a:lnTo>
                    <a:pt x="15249" y="16127"/>
                  </a:lnTo>
                  <a:lnTo>
                    <a:pt x="13993" y="16127"/>
                  </a:lnTo>
                  <a:lnTo>
                    <a:pt x="13993" y="14905"/>
                  </a:lnTo>
                  <a:moveTo>
                    <a:pt x="16649" y="14905"/>
                  </a:moveTo>
                  <a:lnTo>
                    <a:pt x="17904" y="14905"/>
                  </a:lnTo>
                  <a:lnTo>
                    <a:pt x="17904" y="16127"/>
                  </a:lnTo>
                  <a:lnTo>
                    <a:pt x="16649" y="16127"/>
                  </a:lnTo>
                  <a:lnTo>
                    <a:pt x="16649" y="14905"/>
                  </a:lnTo>
                  <a:moveTo>
                    <a:pt x="11374" y="16855"/>
                  </a:moveTo>
                  <a:lnTo>
                    <a:pt x="12630" y="16855"/>
                  </a:lnTo>
                  <a:lnTo>
                    <a:pt x="12630" y="18078"/>
                  </a:lnTo>
                  <a:lnTo>
                    <a:pt x="11374" y="18078"/>
                  </a:lnTo>
                  <a:lnTo>
                    <a:pt x="11374" y="16855"/>
                  </a:lnTo>
                  <a:moveTo>
                    <a:pt x="13993" y="16855"/>
                  </a:moveTo>
                  <a:lnTo>
                    <a:pt x="15249" y="16855"/>
                  </a:lnTo>
                  <a:lnTo>
                    <a:pt x="15249" y="18078"/>
                  </a:lnTo>
                  <a:lnTo>
                    <a:pt x="13993" y="18078"/>
                  </a:lnTo>
                  <a:lnTo>
                    <a:pt x="13993" y="16855"/>
                  </a:lnTo>
                  <a:moveTo>
                    <a:pt x="16649" y="16855"/>
                  </a:moveTo>
                  <a:lnTo>
                    <a:pt x="17904" y="16855"/>
                  </a:lnTo>
                  <a:lnTo>
                    <a:pt x="17904" y="18078"/>
                  </a:lnTo>
                  <a:lnTo>
                    <a:pt x="16649" y="18078"/>
                  </a:lnTo>
                  <a:lnTo>
                    <a:pt x="16649" y="16855"/>
                  </a:lnTo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2" name="Rectangle 42"/>
            <p:cNvSpPr>
              <a:spLocks noChangeArrowheads="1"/>
            </p:cNvSpPr>
            <p:nvPr/>
          </p:nvSpPr>
          <p:spPr bwMode="auto">
            <a:xfrm>
              <a:off x="3504" y="1008"/>
              <a:ext cx="384" cy="960"/>
            </a:xfrm>
            <a:prstGeom prst="rect">
              <a:avLst/>
            </a:prstGeom>
            <a:solidFill>
              <a:srgbClr val="91A2D3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3" name="Rectangle 43"/>
            <p:cNvSpPr>
              <a:spLocks noChangeArrowheads="1"/>
            </p:cNvSpPr>
            <p:nvPr/>
          </p:nvSpPr>
          <p:spPr bwMode="auto">
            <a:xfrm>
              <a:off x="3552" y="1776"/>
              <a:ext cx="288" cy="96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4347" name="Freeform 44"/>
          <p:cNvSpPr>
            <a:spLocks/>
          </p:cNvSpPr>
          <p:nvPr/>
        </p:nvSpPr>
        <p:spPr bwMode="auto">
          <a:xfrm>
            <a:off x="3962400" y="11176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48" name="Freeform 49"/>
          <p:cNvSpPr>
            <a:spLocks/>
          </p:cNvSpPr>
          <p:nvPr/>
        </p:nvSpPr>
        <p:spPr bwMode="auto">
          <a:xfrm rot="10800000">
            <a:off x="3962400" y="15240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49" name="Group 54"/>
          <p:cNvGrpSpPr>
            <a:grpSpLocks/>
          </p:cNvGrpSpPr>
          <p:nvPr/>
        </p:nvGrpSpPr>
        <p:grpSpPr bwMode="auto">
          <a:xfrm>
            <a:off x="4114800" y="1600200"/>
            <a:ext cx="914400" cy="914400"/>
            <a:chOff x="1584" y="1200"/>
            <a:chExt cx="576" cy="576"/>
          </a:xfrm>
        </p:grpSpPr>
        <p:sp>
          <p:nvSpPr>
            <p:cNvPr id="14368" name="Freeform 5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9" name="Freeform 5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0" name="Freeform 51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0" name="Freeform 55"/>
          <p:cNvSpPr>
            <a:spLocks/>
          </p:cNvSpPr>
          <p:nvPr/>
        </p:nvSpPr>
        <p:spPr bwMode="auto">
          <a:xfrm rot="1001955">
            <a:off x="7391401" y="2057400"/>
            <a:ext cx="1444625" cy="330200"/>
          </a:xfrm>
          <a:custGeom>
            <a:avLst/>
            <a:gdLst>
              <a:gd name="T0" fmla="*/ 0 w 1008"/>
              <a:gd name="T1" fmla="*/ 177800 h 208"/>
              <a:gd name="T2" fmla="*/ 756708 w 1008"/>
              <a:gd name="T3" fmla="*/ 25400 h 208"/>
              <a:gd name="T4" fmla="*/ 144462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1" name="Freeform 58"/>
          <p:cNvSpPr>
            <a:spLocks/>
          </p:cNvSpPr>
          <p:nvPr/>
        </p:nvSpPr>
        <p:spPr bwMode="auto">
          <a:xfrm rot="-9965838">
            <a:off x="7389814" y="2416175"/>
            <a:ext cx="1374775" cy="330200"/>
          </a:xfrm>
          <a:custGeom>
            <a:avLst/>
            <a:gdLst>
              <a:gd name="T0" fmla="*/ 0 w 1008"/>
              <a:gd name="T1" fmla="*/ 177800 h 208"/>
              <a:gd name="T2" fmla="*/ 720120 w 1008"/>
              <a:gd name="T3" fmla="*/ 25400 h 208"/>
              <a:gd name="T4" fmla="*/ 1374775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2" name="Group 59"/>
          <p:cNvGrpSpPr>
            <a:grpSpLocks/>
          </p:cNvGrpSpPr>
          <p:nvPr/>
        </p:nvGrpSpPr>
        <p:grpSpPr bwMode="auto">
          <a:xfrm>
            <a:off x="7467600" y="2514600"/>
            <a:ext cx="914400" cy="914400"/>
            <a:chOff x="1584" y="1200"/>
            <a:chExt cx="576" cy="576"/>
          </a:xfrm>
        </p:grpSpPr>
        <p:sp>
          <p:nvSpPr>
            <p:cNvPr id="14365" name="Freeform 60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6" name="Freeform 61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7" name="Freeform 62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3" name="Freeform 63"/>
          <p:cNvSpPr>
            <a:spLocks/>
          </p:cNvSpPr>
          <p:nvPr/>
        </p:nvSpPr>
        <p:spPr bwMode="auto">
          <a:xfrm rot="5100375">
            <a:off x="6288088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4" name="Freeform 64"/>
          <p:cNvSpPr>
            <a:spLocks/>
          </p:cNvSpPr>
          <p:nvPr/>
        </p:nvSpPr>
        <p:spPr bwMode="auto">
          <a:xfrm rot="-5699625">
            <a:off x="5994400" y="3149600"/>
            <a:ext cx="1447800" cy="330200"/>
          </a:xfrm>
          <a:custGeom>
            <a:avLst/>
            <a:gdLst>
              <a:gd name="T0" fmla="*/ 0 w 1008"/>
              <a:gd name="T1" fmla="*/ 177800 h 208"/>
              <a:gd name="T2" fmla="*/ 758371 w 1008"/>
              <a:gd name="T3" fmla="*/ 25400 h 208"/>
              <a:gd name="T4" fmla="*/ 14478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5" name="Group 65"/>
          <p:cNvGrpSpPr>
            <a:grpSpLocks/>
          </p:cNvGrpSpPr>
          <p:nvPr/>
        </p:nvGrpSpPr>
        <p:grpSpPr bwMode="auto">
          <a:xfrm>
            <a:off x="6019800" y="2895600"/>
            <a:ext cx="914400" cy="914400"/>
            <a:chOff x="1584" y="1200"/>
            <a:chExt cx="576" cy="576"/>
          </a:xfrm>
        </p:grpSpPr>
        <p:sp>
          <p:nvSpPr>
            <p:cNvPr id="14362" name="Freeform 66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3" name="Freeform 67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68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356" name="Freeform 69"/>
          <p:cNvSpPr>
            <a:spLocks/>
          </p:cNvSpPr>
          <p:nvPr/>
        </p:nvSpPr>
        <p:spPr bwMode="auto">
          <a:xfrm rot="-2311332">
            <a:off x="4114800" y="27432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14357" name="Freeform 70"/>
          <p:cNvSpPr>
            <a:spLocks/>
          </p:cNvSpPr>
          <p:nvPr/>
        </p:nvSpPr>
        <p:spPr bwMode="auto">
          <a:xfrm rot="8288181">
            <a:off x="4267200" y="2971800"/>
            <a:ext cx="1676400" cy="330200"/>
          </a:xfrm>
          <a:custGeom>
            <a:avLst/>
            <a:gdLst>
              <a:gd name="T0" fmla="*/ 0 w 1008"/>
              <a:gd name="T1" fmla="*/ 177800 h 208"/>
              <a:gd name="T2" fmla="*/ 878114 w 1008"/>
              <a:gd name="T3" fmla="*/ 25400 h 208"/>
              <a:gd name="T4" fmla="*/ 1676400 w 1008"/>
              <a:gd name="T5" fmla="*/ 330200 h 20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8" h="208">
                <a:moveTo>
                  <a:pt x="0" y="112"/>
                </a:moveTo>
                <a:cubicBezTo>
                  <a:pt x="180" y="56"/>
                  <a:pt x="360" y="0"/>
                  <a:pt x="528" y="16"/>
                </a:cubicBezTo>
                <a:cubicBezTo>
                  <a:pt x="696" y="32"/>
                  <a:pt x="852" y="120"/>
                  <a:pt x="1008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14358" name="Group 71"/>
          <p:cNvGrpSpPr>
            <a:grpSpLocks/>
          </p:cNvGrpSpPr>
          <p:nvPr/>
        </p:nvGrpSpPr>
        <p:grpSpPr bwMode="auto">
          <a:xfrm>
            <a:off x="4724400" y="3048000"/>
            <a:ext cx="914400" cy="914400"/>
            <a:chOff x="1584" y="1200"/>
            <a:chExt cx="576" cy="576"/>
          </a:xfrm>
        </p:grpSpPr>
        <p:sp>
          <p:nvSpPr>
            <p:cNvPr id="14359" name="Freeform 72"/>
            <p:cNvSpPr>
              <a:spLocks/>
            </p:cNvSpPr>
            <p:nvPr/>
          </p:nvSpPr>
          <p:spPr bwMode="auto">
            <a:xfrm>
              <a:off x="1584" y="120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0" name="Freeform 73"/>
            <p:cNvSpPr>
              <a:spLocks/>
            </p:cNvSpPr>
            <p:nvPr/>
          </p:nvSpPr>
          <p:spPr bwMode="auto">
            <a:xfrm>
              <a:off x="1824" y="1248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1" name="Freeform 74"/>
            <p:cNvSpPr>
              <a:spLocks/>
            </p:cNvSpPr>
            <p:nvPr/>
          </p:nvSpPr>
          <p:spPr bwMode="auto">
            <a:xfrm>
              <a:off x="1680" y="1440"/>
              <a:ext cx="336" cy="336"/>
            </a:xfrm>
            <a:custGeom>
              <a:avLst/>
              <a:gdLst>
                <a:gd name="T0" fmla="*/ 144 w 1326"/>
                <a:gd name="T1" fmla="*/ 69 h 1327"/>
                <a:gd name="T2" fmla="*/ 126 w 1326"/>
                <a:gd name="T3" fmla="*/ 74 h 1327"/>
                <a:gd name="T4" fmla="*/ 108 w 1326"/>
                <a:gd name="T5" fmla="*/ 90 h 1327"/>
                <a:gd name="T6" fmla="*/ 100 w 1326"/>
                <a:gd name="T7" fmla="*/ 108 h 1327"/>
                <a:gd name="T8" fmla="*/ 99 w 1326"/>
                <a:gd name="T9" fmla="*/ 128 h 1327"/>
                <a:gd name="T10" fmla="*/ 106 w 1326"/>
                <a:gd name="T11" fmla="*/ 148 h 1327"/>
                <a:gd name="T12" fmla="*/ 119 w 1326"/>
                <a:gd name="T13" fmla="*/ 162 h 1327"/>
                <a:gd name="T14" fmla="*/ 136 w 1326"/>
                <a:gd name="T15" fmla="*/ 171 h 1327"/>
                <a:gd name="T16" fmla="*/ 157 w 1326"/>
                <a:gd name="T17" fmla="*/ 179 h 1327"/>
                <a:gd name="T18" fmla="*/ 177 w 1326"/>
                <a:gd name="T19" fmla="*/ 187 h 1327"/>
                <a:gd name="T20" fmla="*/ 188 w 1326"/>
                <a:gd name="T21" fmla="*/ 197 h 1327"/>
                <a:gd name="T22" fmla="*/ 191 w 1326"/>
                <a:gd name="T23" fmla="*/ 216 h 1327"/>
                <a:gd name="T24" fmla="*/ 179 w 1326"/>
                <a:gd name="T25" fmla="*/ 231 h 1327"/>
                <a:gd name="T26" fmla="*/ 160 w 1326"/>
                <a:gd name="T27" fmla="*/ 234 h 1327"/>
                <a:gd name="T28" fmla="*/ 144 w 1326"/>
                <a:gd name="T29" fmla="*/ 228 h 1327"/>
                <a:gd name="T30" fmla="*/ 133 w 1326"/>
                <a:gd name="T31" fmla="*/ 216 h 1327"/>
                <a:gd name="T32" fmla="*/ 128 w 1326"/>
                <a:gd name="T33" fmla="*/ 201 h 1327"/>
                <a:gd name="T34" fmla="*/ 98 w 1326"/>
                <a:gd name="T35" fmla="*/ 193 h 1327"/>
                <a:gd name="T36" fmla="*/ 129 w 1326"/>
                <a:gd name="T37" fmla="*/ 245 h 1327"/>
                <a:gd name="T38" fmla="*/ 138 w 1326"/>
                <a:gd name="T39" fmla="*/ 254 h 1327"/>
                <a:gd name="T40" fmla="*/ 148 w 1326"/>
                <a:gd name="T41" fmla="*/ 290 h 1327"/>
                <a:gd name="T42" fmla="*/ 187 w 1326"/>
                <a:gd name="T43" fmla="*/ 260 h 1327"/>
                <a:gd name="T44" fmla="*/ 205 w 1326"/>
                <a:gd name="T45" fmla="*/ 252 h 1327"/>
                <a:gd name="T46" fmla="*/ 219 w 1326"/>
                <a:gd name="T47" fmla="*/ 238 h 1327"/>
                <a:gd name="T48" fmla="*/ 226 w 1326"/>
                <a:gd name="T49" fmla="*/ 219 h 1327"/>
                <a:gd name="T50" fmla="*/ 227 w 1326"/>
                <a:gd name="T51" fmla="*/ 200 h 1327"/>
                <a:gd name="T52" fmla="*/ 222 w 1326"/>
                <a:gd name="T53" fmla="*/ 183 h 1327"/>
                <a:gd name="T54" fmla="*/ 215 w 1326"/>
                <a:gd name="T55" fmla="*/ 171 h 1327"/>
                <a:gd name="T56" fmla="*/ 205 w 1326"/>
                <a:gd name="T57" fmla="*/ 163 h 1327"/>
                <a:gd name="T58" fmla="*/ 192 w 1326"/>
                <a:gd name="T59" fmla="*/ 156 h 1327"/>
                <a:gd name="T60" fmla="*/ 177 w 1326"/>
                <a:gd name="T61" fmla="*/ 149 h 1327"/>
                <a:gd name="T62" fmla="*/ 155 w 1326"/>
                <a:gd name="T63" fmla="*/ 141 h 1327"/>
                <a:gd name="T64" fmla="*/ 137 w 1326"/>
                <a:gd name="T65" fmla="*/ 127 h 1327"/>
                <a:gd name="T66" fmla="*/ 136 w 1326"/>
                <a:gd name="T67" fmla="*/ 110 h 1327"/>
                <a:gd name="T68" fmla="*/ 147 w 1326"/>
                <a:gd name="T69" fmla="*/ 99 h 1327"/>
                <a:gd name="T70" fmla="*/ 167 w 1326"/>
                <a:gd name="T71" fmla="*/ 98 h 1327"/>
                <a:gd name="T72" fmla="*/ 179 w 1326"/>
                <a:gd name="T73" fmla="*/ 104 h 1327"/>
                <a:gd name="T74" fmla="*/ 187 w 1326"/>
                <a:gd name="T75" fmla="*/ 113 h 1327"/>
                <a:gd name="T76" fmla="*/ 193 w 1326"/>
                <a:gd name="T77" fmla="*/ 128 h 1327"/>
                <a:gd name="T78" fmla="*/ 223 w 1326"/>
                <a:gd name="T79" fmla="*/ 72 h 1327"/>
                <a:gd name="T80" fmla="*/ 191 w 1326"/>
                <a:gd name="T81" fmla="*/ 81 h 1327"/>
                <a:gd name="T82" fmla="*/ 183 w 1326"/>
                <a:gd name="T83" fmla="*/ 75 h 1327"/>
                <a:gd name="T84" fmla="*/ 157 w 1326"/>
                <a:gd name="T85" fmla="*/ 41 h 1327"/>
                <a:gd name="T86" fmla="*/ 147 w 1326"/>
                <a:gd name="T87" fmla="*/ 1 h 1327"/>
                <a:gd name="T88" fmla="*/ 164 w 1326"/>
                <a:gd name="T89" fmla="*/ 0 h 1327"/>
                <a:gd name="T90" fmla="*/ 218 w 1326"/>
                <a:gd name="T91" fmla="*/ 8 h 1327"/>
                <a:gd name="T92" fmla="*/ 275 w 1326"/>
                <a:gd name="T93" fmla="*/ 38 h 1327"/>
                <a:gd name="T94" fmla="*/ 316 w 1326"/>
                <a:gd name="T95" fmla="*/ 88 h 1327"/>
                <a:gd name="T96" fmla="*/ 335 w 1326"/>
                <a:gd name="T97" fmla="*/ 151 h 1327"/>
                <a:gd name="T98" fmla="*/ 328 w 1326"/>
                <a:gd name="T99" fmla="*/ 218 h 1327"/>
                <a:gd name="T100" fmla="*/ 298 w 1326"/>
                <a:gd name="T101" fmla="*/ 275 h 1327"/>
                <a:gd name="T102" fmla="*/ 248 w 1326"/>
                <a:gd name="T103" fmla="*/ 316 h 1327"/>
                <a:gd name="T104" fmla="*/ 185 w 1326"/>
                <a:gd name="T105" fmla="*/ 335 h 1327"/>
                <a:gd name="T106" fmla="*/ 118 w 1326"/>
                <a:gd name="T107" fmla="*/ 329 h 1327"/>
                <a:gd name="T108" fmla="*/ 61 w 1326"/>
                <a:gd name="T109" fmla="*/ 298 h 1327"/>
                <a:gd name="T110" fmla="*/ 20 w 1326"/>
                <a:gd name="T111" fmla="*/ 248 h 1327"/>
                <a:gd name="T112" fmla="*/ 1 w 1326"/>
                <a:gd name="T113" fmla="*/ 185 h 1327"/>
                <a:gd name="T114" fmla="*/ 6 w 1326"/>
                <a:gd name="T115" fmla="*/ 124 h 1327"/>
                <a:gd name="T116" fmla="*/ 30 w 1326"/>
                <a:gd name="T117" fmla="*/ 72 h 1327"/>
                <a:gd name="T118" fmla="*/ 69 w 1326"/>
                <a:gd name="T119" fmla="*/ 32 h 1327"/>
                <a:gd name="T120" fmla="*/ 121 w 1326"/>
                <a:gd name="T121" fmla="*/ 7 h 13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326" h="1327">
                  <a:moveTo>
                    <a:pt x="619" y="163"/>
                  </a:moveTo>
                  <a:lnTo>
                    <a:pt x="585" y="163"/>
                  </a:lnTo>
                  <a:lnTo>
                    <a:pt x="585" y="269"/>
                  </a:lnTo>
                  <a:lnTo>
                    <a:pt x="570" y="272"/>
                  </a:lnTo>
                  <a:lnTo>
                    <a:pt x="553" y="275"/>
                  </a:lnTo>
                  <a:lnTo>
                    <a:pt x="535" y="279"/>
                  </a:lnTo>
                  <a:lnTo>
                    <a:pt x="516" y="286"/>
                  </a:lnTo>
                  <a:lnTo>
                    <a:pt x="496" y="294"/>
                  </a:lnTo>
                  <a:lnTo>
                    <a:pt x="476" y="306"/>
                  </a:lnTo>
                  <a:lnTo>
                    <a:pt x="457" y="320"/>
                  </a:lnTo>
                  <a:lnTo>
                    <a:pt x="438" y="339"/>
                  </a:lnTo>
                  <a:lnTo>
                    <a:pt x="425" y="356"/>
                  </a:lnTo>
                  <a:lnTo>
                    <a:pt x="415" y="373"/>
                  </a:lnTo>
                  <a:lnTo>
                    <a:pt x="406" y="391"/>
                  </a:lnTo>
                  <a:lnTo>
                    <a:pt x="399" y="409"/>
                  </a:lnTo>
                  <a:lnTo>
                    <a:pt x="394" y="426"/>
                  </a:lnTo>
                  <a:lnTo>
                    <a:pt x="390" y="444"/>
                  </a:lnTo>
                  <a:lnTo>
                    <a:pt x="389" y="462"/>
                  </a:lnTo>
                  <a:lnTo>
                    <a:pt x="388" y="480"/>
                  </a:lnTo>
                  <a:lnTo>
                    <a:pt x="389" y="504"/>
                  </a:lnTo>
                  <a:lnTo>
                    <a:pt x="392" y="527"/>
                  </a:lnTo>
                  <a:lnTo>
                    <a:pt x="399" y="548"/>
                  </a:lnTo>
                  <a:lnTo>
                    <a:pt x="407" y="567"/>
                  </a:lnTo>
                  <a:lnTo>
                    <a:pt x="417" y="583"/>
                  </a:lnTo>
                  <a:lnTo>
                    <a:pt x="428" y="599"/>
                  </a:lnTo>
                  <a:lnTo>
                    <a:pt x="440" y="613"/>
                  </a:lnTo>
                  <a:lnTo>
                    <a:pt x="454" y="627"/>
                  </a:lnTo>
                  <a:lnTo>
                    <a:pt x="470" y="638"/>
                  </a:lnTo>
                  <a:lnTo>
                    <a:pt x="485" y="649"/>
                  </a:lnTo>
                  <a:lnTo>
                    <a:pt x="502" y="657"/>
                  </a:lnTo>
                  <a:lnTo>
                    <a:pt x="520" y="666"/>
                  </a:lnTo>
                  <a:lnTo>
                    <a:pt x="537" y="674"/>
                  </a:lnTo>
                  <a:lnTo>
                    <a:pt x="555" y="682"/>
                  </a:lnTo>
                  <a:lnTo>
                    <a:pt x="573" y="688"/>
                  </a:lnTo>
                  <a:lnTo>
                    <a:pt x="590" y="695"/>
                  </a:lnTo>
                  <a:lnTo>
                    <a:pt x="618" y="706"/>
                  </a:lnTo>
                  <a:lnTo>
                    <a:pt x="642" y="715"/>
                  </a:lnTo>
                  <a:lnTo>
                    <a:pt x="663" y="724"/>
                  </a:lnTo>
                  <a:lnTo>
                    <a:pt x="682" y="732"/>
                  </a:lnTo>
                  <a:lnTo>
                    <a:pt x="697" y="739"/>
                  </a:lnTo>
                  <a:lnTo>
                    <a:pt x="711" y="747"/>
                  </a:lnTo>
                  <a:lnTo>
                    <a:pt x="722" y="756"/>
                  </a:lnTo>
                  <a:lnTo>
                    <a:pt x="731" y="765"/>
                  </a:lnTo>
                  <a:lnTo>
                    <a:pt x="740" y="779"/>
                  </a:lnTo>
                  <a:lnTo>
                    <a:pt x="747" y="796"/>
                  </a:lnTo>
                  <a:lnTo>
                    <a:pt x="753" y="813"/>
                  </a:lnTo>
                  <a:lnTo>
                    <a:pt x="754" y="831"/>
                  </a:lnTo>
                  <a:lnTo>
                    <a:pt x="752" y="854"/>
                  </a:lnTo>
                  <a:lnTo>
                    <a:pt x="745" y="873"/>
                  </a:lnTo>
                  <a:lnTo>
                    <a:pt x="734" y="890"/>
                  </a:lnTo>
                  <a:lnTo>
                    <a:pt x="721" y="903"/>
                  </a:lnTo>
                  <a:lnTo>
                    <a:pt x="705" y="913"/>
                  </a:lnTo>
                  <a:lnTo>
                    <a:pt x="687" y="921"/>
                  </a:lnTo>
                  <a:lnTo>
                    <a:pt x="669" y="925"/>
                  </a:lnTo>
                  <a:lnTo>
                    <a:pt x="650" y="926"/>
                  </a:lnTo>
                  <a:lnTo>
                    <a:pt x="632" y="925"/>
                  </a:lnTo>
                  <a:lnTo>
                    <a:pt x="616" y="922"/>
                  </a:lnTo>
                  <a:lnTo>
                    <a:pt x="599" y="916"/>
                  </a:lnTo>
                  <a:lnTo>
                    <a:pt x="584" y="910"/>
                  </a:lnTo>
                  <a:lnTo>
                    <a:pt x="569" y="901"/>
                  </a:lnTo>
                  <a:lnTo>
                    <a:pt x="556" y="891"/>
                  </a:lnTo>
                  <a:lnTo>
                    <a:pt x="545" y="879"/>
                  </a:lnTo>
                  <a:lnTo>
                    <a:pt x="535" y="866"/>
                  </a:lnTo>
                  <a:lnTo>
                    <a:pt x="526" y="852"/>
                  </a:lnTo>
                  <a:lnTo>
                    <a:pt x="520" y="838"/>
                  </a:lnTo>
                  <a:lnTo>
                    <a:pt x="514" y="823"/>
                  </a:lnTo>
                  <a:lnTo>
                    <a:pt x="510" y="809"/>
                  </a:lnTo>
                  <a:lnTo>
                    <a:pt x="506" y="795"/>
                  </a:lnTo>
                  <a:lnTo>
                    <a:pt x="504" y="782"/>
                  </a:lnTo>
                  <a:lnTo>
                    <a:pt x="502" y="770"/>
                  </a:lnTo>
                  <a:lnTo>
                    <a:pt x="501" y="761"/>
                  </a:lnTo>
                  <a:lnTo>
                    <a:pt x="387" y="761"/>
                  </a:lnTo>
                  <a:lnTo>
                    <a:pt x="387" y="1024"/>
                  </a:lnTo>
                  <a:lnTo>
                    <a:pt x="500" y="1024"/>
                  </a:lnTo>
                  <a:lnTo>
                    <a:pt x="502" y="957"/>
                  </a:lnTo>
                  <a:lnTo>
                    <a:pt x="510" y="968"/>
                  </a:lnTo>
                  <a:lnTo>
                    <a:pt x="518" y="977"/>
                  </a:lnTo>
                  <a:lnTo>
                    <a:pt x="526" y="987"/>
                  </a:lnTo>
                  <a:lnTo>
                    <a:pt x="535" y="995"/>
                  </a:lnTo>
                  <a:lnTo>
                    <a:pt x="545" y="1002"/>
                  </a:lnTo>
                  <a:lnTo>
                    <a:pt x="556" y="1009"/>
                  </a:lnTo>
                  <a:lnTo>
                    <a:pt x="569" y="1016"/>
                  </a:lnTo>
                  <a:lnTo>
                    <a:pt x="585" y="1021"/>
                  </a:lnTo>
                  <a:lnTo>
                    <a:pt x="585" y="1145"/>
                  </a:lnTo>
                  <a:lnTo>
                    <a:pt x="702" y="1145"/>
                  </a:lnTo>
                  <a:lnTo>
                    <a:pt x="702" y="1034"/>
                  </a:lnTo>
                  <a:lnTo>
                    <a:pt x="719" y="1032"/>
                  </a:lnTo>
                  <a:lnTo>
                    <a:pt x="738" y="1028"/>
                  </a:lnTo>
                  <a:lnTo>
                    <a:pt x="756" y="1022"/>
                  </a:lnTo>
                  <a:lnTo>
                    <a:pt x="775" y="1016"/>
                  </a:lnTo>
                  <a:lnTo>
                    <a:pt x="791" y="1008"/>
                  </a:lnTo>
                  <a:lnTo>
                    <a:pt x="809" y="997"/>
                  </a:lnTo>
                  <a:lnTo>
                    <a:pt x="824" y="985"/>
                  </a:lnTo>
                  <a:lnTo>
                    <a:pt x="840" y="970"/>
                  </a:lnTo>
                  <a:lnTo>
                    <a:pt x="852" y="956"/>
                  </a:lnTo>
                  <a:lnTo>
                    <a:pt x="863" y="939"/>
                  </a:lnTo>
                  <a:lnTo>
                    <a:pt x="873" y="922"/>
                  </a:lnTo>
                  <a:lnTo>
                    <a:pt x="881" y="904"/>
                  </a:lnTo>
                  <a:lnTo>
                    <a:pt x="887" y="884"/>
                  </a:lnTo>
                  <a:lnTo>
                    <a:pt x="892" y="863"/>
                  </a:lnTo>
                  <a:lnTo>
                    <a:pt x="895" y="842"/>
                  </a:lnTo>
                  <a:lnTo>
                    <a:pt x="896" y="821"/>
                  </a:lnTo>
                  <a:lnTo>
                    <a:pt x="895" y="805"/>
                  </a:lnTo>
                  <a:lnTo>
                    <a:pt x="894" y="788"/>
                  </a:lnTo>
                  <a:lnTo>
                    <a:pt x="891" y="771"/>
                  </a:lnTo>
                  <a:lnTo>
                    <a:pt x="887" y="755"/>
                  </a:lnTo>
                  <a:lnTo>
                    <a:pt x="883" y="738"/>
                  </a:lnTo>
                  <a:lnTo>
                    <a:pt x="876" y="723"/>
                  </a:lnTo>
                  <a:lnTo>
                    <a:pt x="870" y="709"/>
                  </a:lnTo>
                  <a:lnTo>
                    <a:pt x="862" y="696"/>
                  </a:lnTo>
                  <a:lnTo>
                    <a:pt x="854" y="686"/>
                  </a:lnTo>
                  <a:lnTo>
                    <a:pt x="847" y="676"/>
                  </a:lnTo>
                  <a:lnTo>
                    <a:pt x="838" y="667"/>
                  </a:lnTo>
                  <a:lnTo>
                    <a:pt x="829" y="659"/>
                  </a:lnTo>
                  <a:lnTo>
                    <a:pt x="819" y="651"/>
                  </a:lnTo>
                  <a:lnTo>
                    <a:pt x="808" y="643"/>
                  </a:lnTo>
                  <a:lnTo>
                    <a:pt x="797" y="636"/>
                  </a:lnTo>
                  <a:lnTo>
                    <a:pt x="785" y="629"/>
                  </a:lnTo>
                  <a:lnTo>
                    <a:pt x="771" y="622"/>
                  </a:lnTo>
                  <a:lnTo>
                    <a:pt x="758" y="615"/>
                  </a:lnTo>
                  <a:lnTo>
                    <a:pt x="744" y="610"/>
                  </a:lnTo>
                  <a:lnTo>
                    <a:pt x="729" y="603"/>
                  </a:lnTo>
                  <a:lnTo>
                    <a:pt x="713" y="597"/>
                  </a:lnTo>
                  <a:lnTo>
                    <a:pt x="697" y="590"/>
                  </a:lnTo>
                  <a:lnTo>
                    <a:pt x="680" y="582"/>
                  </a:lnTo>
                  <a:lnTo>
                    <a:pt x="662" y="576"/>
                  </a:lnTo>
                  <a:lnTo>
                    <a:pt x="636" y="566"/>
                  </a:lnTo>
                  <a:lnTo>
                    <a:pt x="611" y="555"/>
                  </a:lnTo>
                  <a:lnTo>
                    <a:pt x="589" y="544"/>
                  </a:lnTo>
                  <a:lnTo>
                    <a:pt x="569" y="531"/>
                  </a:lnTo>
                  <a:lnTo>
                    <a:pt x="553" y="518"/>
                  </a:lnTo>
                  <a:lnTo>
                    <a:pt x="541" y="503"/>
                  </a:lnTo>
                  <a:lnTo>
                    <a:pt x="533" y="485"/>
                  </a:lnTo>
                  <a:lnTo>
                    <a:pt x="529" y="464"/>
                  </a:lnTo>
                  <a:lnTo>
                    <a:pt x="531" y="451"/>
                  </a:lnTo>
                  <a:lnTo>
                    <a:pt x="535" y="436"/>
                  </a:lnTo>
                  <a:lnTo>
                    <a:pt x="543" y="423"/>
                  </a:lnTo>
                  <a:lnTo>
                    <a:pt x="553" y="410"/>
                  </a:lnTo>
                  <a:lnTo>
                    <a:pt x="566" y="400"/>
                  </a:lnTo>
                  <a:lnTo>
                    <a:pt x="582" y="391"/>
                  </a:lnTo>
                  <a:lnTo>
                    <a:pt x="602" y="386"/>
                  </a:lnTo>
                  <a:lnTo>
                    <a:pt x="624" y="383"/>
                  </a:lnTo>
                  <a:lnTo>
                    <a:pt x="643" y="384"/>
                  </a:lnTo>
                  <a:lnTo>
                    <a:pt x="660" y="387"/>
                  </a:lnTo>
                  <a:lnTo>
                    <a:pt x="674" y="391"/>
                  </a:lnTo>
                  <a:lnTo>
                    <a:pt x="687" y="397"/>
                  </a:lnTo>
                  <a:lnTo>
                    <a:pt x="697" y="403"/>
                  </a:lnTo>
                  <a:lnTo>
                    <a:pt x="706" y="409"/>
                  </a:lnTo>
                  <a:lnTo>
                    <a:pt x="714" y="415"/>
                  </a:lnTo>
                  <a:lnTo>
                    <a:pt x="719" y="421"/>
                  </a:lnTo>
                  <a:lnTo>
                    <a:pt x="731" y="434"/>
                  </a:lnTo>
                  <a:lnTo>
                    <a:pt x="739" y="447"/>
                  </a:lnTo>
                  <a:lnTo>
                    <a:pt x="747" y="463"/>
                  </a:lnTo>
                  <a:lnTo>
                    <a:pt x="753" y="477"/>
                  </a:lnTo>
                  <a:lnTo>
                    <a:pt x="757" y="492"/>
                  </a:lnTo>
                  <a:lnTo>
                    <a:pt x="760" y="507"/>
                  </a:lnTo>
                  <a:lnTo>
                    <a:pt x="763" y="520"/>
                  </a:lnTo>
                  <a:lnTo>
                    <a:pt x="765" y="534"/>
                  </a:lnTo>
                  <a:lnTo>
                    <a:pt x="881" y="534"/>
                  </a:lnTo>
                  <a:lnTo>
                    <a:pt x="881" y="285"/>
                  </a:lnTo>
                  <a:lnTo>
                    <a:pt x="767" y="285"/>
                  </a:lnTo>
                  <a:lnTo>
                    <a:pt x="765" y="337"/>
                  </a:lnTo>
                  <a:lnTo>
                    <a:pt x="758" y="328"/>
                  </a:lnTo>
                  <a:lnTo>
                    <a:pt x="753" y="321"/>
                  </a:lnTo>
                  <a:lnTo>
                    <a:pt x="746" y="314"/>
                  </a:lnTo>
                  <a:lnTo>
                    <a:pt x="739" y="307"/>
                  </a:lnTo>
                  <a:lnTo>
                    <a:pt x="732" y="302"/>
                  </a:lnTo>
                  <a:lnTo>
                    <a:pt x="723" y="296"/>
                  </a:lnTo>
                  <a:lnTo>
                    <a:pt x="713" y="290"/>
                  </a:lnTo>
                  <a:lnTo>
                    <a:pt x="702" y="285"/>
                  </a:lnTo>
                  <a:lnTo>
                    <a:pt x="702" y="163"/>
                  </a:lnTo>
                  <a:lnTo>
                    <a:pt x="619" y="163"/>
                  </a:lnTo>
                  <a:lnTo>
                    <a:pt x="533" y="13"/>
                  </a:lnTo>
                  <a:lnTo>
                    <a:pt x="548" y="10"/>
                  </a:lnTo>
                  <a:lnTo>
                    <a:pt x="565" y="7"/>
                  </a:lnTo>
                  <a:lnTo>
                    <a:pt x="580" y="5"/>
                  </a:lnTo>
                  <a:lnTo>
                    <a:pt x="597" y="3"/>
                  </a:lnTo>
                  <a:lnTo>
                    <a:pt x="613" y="2"/>
                  </a:lnTo>
                  <a:lnTo>
                    <a:pt x="630" y="1"/>
                  </a:lnTo>
                  <a:lnTo>
                    <a:pt x="647" y="0"/>
                  </a:lnTo>
                  <a:lnTo>
                    <a:pt x="663" y="0"/>
                  </a:lnTo>
                  <a:lnTo>
                    <a:pt x="731" y="3"/>
                  </a:lnTo>
                  <a:lnTo>
                    <a:pt x="797" y="13"/>
                  </a:lnTo>
                  <a:lnTo>
                    <a:pt x="860" y="30"/>
                  </a:lnTo>
                  <a:lnTo>
                    <a:pt x="921" y="52"/>
                  </a:lnTo>
                  <a:lnTo>
                    <a:pt x="979" y="79"/>
                  </a:lnTo>
                  <a:lnTo>
                    <a:pt x="1033" y="114"/>
                  </a:lnTo>
                  <a:lnTo>
                    <a:pt x="1085" y="151"/>
                  </a:lnTo>
                  <a:lnTo>
                    <a:pt x="1132" y="194"/>
                  </a:lnTo>
                  <a:lnTo>
                    <a:pt x="1175" y="241"/>
                  </a:lnTo>
                  <a:lnTo>
                    <a:pt x="1212" y="293"/>
                  </a:lnTo>
                  <a:lnTo>
                    <a:pt x="1246" y="347"/>
                  </a:lnTo>
                  <a:lnTo>
                    <a:pt x="1274" y="405"/>
                  </a:lnTo>
                  <a:lnTo>
                    <a:pt x="1296" y="466"/>
                  </a:lnTo>
                  <a:lnTo>
                    <a:pt x="1313" y="529"/>
                  </a:lnTo>
                  <a:lnTo>
                    <a:pt x="1323" y="596"/>
                  </a:lnTo>
                  <a:lnTo>
                    <a:pt x="1326" y="663"/>
                  </a:lnTo>
                  <a:lnTo>
                    <a:pt x="1323" y="730"/>
                  </a:lnTo>
                  <a:lnTo>
                    <a:pt x="1313" y="797"/>
                  </a:lnTo>
                  <a:lnTo>
                    <a:pt x="1296" y="861"/>
                  </a:lnTo>
                  <a:lnTo>
                    <a:pt x="1274" y="922"/>
                  </a:lnTo>
                  <a:lnTo>
                    <a:pt x="1246" y="980"/>
                  </a:lnTo>
                  <a:lnTo>
                    <a:pt x="1212" y="1034"/>
                  </a:lnTo>
                  <a:lnTo>
                    <a:pt x="1175" y="1085"/>
                  </a:lnTo>
                  <a:lnTo>
                    <a:pt x="1132" y="1133"/>
                  </a:lnTo>
                  <a:lnTo>
                    <a:pt x="1085" y="1176"/>
                  </a:lnTo>
                  <a:lnTo>
                    <a:pt x="1033" y="1214"/>
                  </a:lnTo>
                  <a:lnTo>
                    <a:pt x="979" y="1247"/>
                  </a:lnTo>
                  <a:lnTo>
                    <a:pt x="921" y="1275"/>
                  </a:lnTo>
                  <a:lnTo>
                    <a:pt x="860" y="1298"/>
                  </a:lnTo>
                  <a:lnTo>
                    <a:pt x="797" y="1314"/>
                  </a:lnTo>
                  <a:lnTo>
                    <a:pt x="731" y="1324"/>
                  </a:lnTo>
                  <a:lnTo>
                    <a:pt x="663" y="1327"/>
                  </a:lnTo>
                  <a:lnTo>
                    <a:pt x="596" y="1324"/>
                  </a:lnTo>
                  <a:lnTo>
                    <a:pt x="529" y="1314"/>
                  </a:lnTo>
                  <a:lnTo>
                    <a:pt x="466" y="1298"/>
                  </a:lnTo>
                  <a:lnTo>
                    <a:pt x="406" y="1275"/>
                  </a:lnTo>
                  <a:lnTo>
                    <a:pt x="347" y="1247"/>
                  </a:lnTo>
                  <a:lnTo>
                    <a:pt x="293" y="1214"/>
                  </a:lnTo>
                  <a:lnTo>
                    <a:pt x="241" y="1176"/>
                  </a:lnTo>
                  <a:lnTo>
                    <a:pt x="195" y="1133"/>
                  </a:lnTo>
                  <a:lnTo>
                    <a:pt x="152" y="1085"/>
                  </a:lnTo>
                  <a:lnTo>
                    <a:pt x="114" y="1034"/>
                  </a:lnTo>
                  <a:lnTo>
                    <a:pt x="80" y="980"/>
                  </a:lnTo>
                  <a:lnTo>
                    <a:pt x="52" y="922"/>
                  </a:lnTo>
                  <a:lnTo>
                    <a:pt x="30" y="861"/>
                  </a:lnTo>
                  <a:lnTo>
                    <a:pt x="14" y="797"/>
                  </a:lnTo>
                  <a:lnTo>
                    <a:pt x="4" y="730"/>
                  </a:lnTo>
                  <a:lnTo>
                    <a:pt x="0" y="663"/>
                  </a:lnTo>
                  <a:lnTo>
                    <a:pt x="2" y="603"/>
                  </a:lnTo>
                  <a:lnTo>
                    <a:pt x="10" y="546"/>
                  </a:lnTo>
                  <a:lnTo>
                    <a:pt x="23" y="489"/>
                  </a:lnTo>
                  <a:lnTo>
                    <a:pt x="41" y="434"/>
                  </a:lnTo>
                  <a:lnTo>
                    <a:pt x="62" y="382"/>
                  </a:lnTo>
                  <a:lnTo>
                    <a:pt x="89" y="332"/>
                  </a:lnTo>
                  <a:lnTo>
                    <a:pt x="118" y="285"/>
                  </a:lnTo>
                  <a:lnTo>
                    <a:pt x="153" y="240"/>
                  </a:lnTo>
                  <a:lnTo>
                    <a:pt x="190" y="199"/>
                  </a:lnTo>
                  <a:lnTo>
                    <a:pt x="231" y="160"/>
                  </a:lnTo>
                  <a:lnTo>
                    <a:pt x="274" y="126"/>
                  </a:lnTo>
                  <a:lnTo>
                    <a:pt x="322" y="95"/>
                  </a:lnTo>
                  <a:lnTo>
                    <a:pt x="370" y="67"/>
                  </a:lnTo>
                  <a:lnTo>
                    <a:pt x="422" y="45"/>
                  </a:lnTo>
                  <a:lnTo>
                    <a:pt x="476" y="26"/>
                  </a:lnTo>
                  <a:lnTo>
                    <a:pt x="533" y="13"/>
                  </a:lnTo>
                  <a:lnTo>
                    <a:pt x="619" y="163"/>
                  </a:lnTo>
                  <a:close/>
                </a:path>
              </a:pathLst>
            </a:custGeom>
            <a:solidFill>
              <a:srgbClr val="53FB25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3172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ATM bank server example</a:t>
            </a:r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1" y="762000"/>
            <a:ext cx="9982199" cy="5943600"/>
          </a:xfrm>
        </p:spPr>
        <p:txBody>
          <a:bodyPr/>
          <a:lstStyle/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wanted to implement a server process to handle requests from an ATM network: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while (TRUE)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ReceiveRequest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(&amp;op, &amp;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&amp;amount);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}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ProcessRequest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(op,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if (op == deposit) 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else if …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  <a:buFontTx/>
              <a:buNone/>
            </a:pP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(acct); 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</a:p>
          <a:p>
            <a:pPr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How could we speed this up?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More than one request being processed at once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Event driven (overlap computation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Multiple threads (multi-</a:t>
            </a:r>
            <a:r>
              <a:rPr lang="en-US" altLang="ko-KR" dirty="0" err="1" smtClean="0">
                <a:ea typeface="굴림" panose="020B0600000101010101" pitchFamily="34" charset="-127"/>
              </a:rPr>
              <a:t>proc</a:t>
            </a:r>
            <a:r>
              <a:rPr lang="en-US" altLang="ko-KR" dirty="0" smtClean="0">
                <a:ea typeface="굴림" panose="020B0600000101010101" pitchFamily="34" charset="-127"/>
              </a:rPr>
              <a:t>, or overlap comp and I/O)</a:t>
            </a:r>
          </a:p>
          <a:p>
            <a:pPr lvl="1">
              <a:lnSpc>
                <a:spcPct val="75000"/>
              </a:lnSpc>
              <a:spcBef>
                <a:spcPct val="25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99278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4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4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14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4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Event Driven Version of ATM server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762000"/>
            <a:ext cx="10591800" cy="60960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Suppose we only had one CPU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Still like to overlap I/O with computation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Without threads, we would have to rewrite in event-driven style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None/>
            </a:pP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BankServer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while(TRUE)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event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WaitForNextEvent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ATMRequest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StartOnRequest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AcctAvail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ContinueRequest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else if (event ==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AcctStored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   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FinishRequest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();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   }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}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we missed a blocking I/O step?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What if we have to split code into hundreds of pieces which could be blocking?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technique is used for graphical programming</a:t>
            </a:r>
          </a:p>
        </p:txBody>
      </p:sp>
    </p:spTree>
    <p:extLst>
      <p:ext uri="{BB962C8B-B14F-4D97-AF65-F5344CB8AC3E}">
        <p14:creationId xmlns:p14="http://schemas.microsoft.com/office/powerpoint/2010/main" val="12643746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5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5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5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5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5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5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5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Can Threads Make This Easier?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01687"/>
            <a:ext cx="10210800" cy="5980113"/>
          </a:xfrm>
        </p:spPr>
        <p:txBody>
          <a:bodyPr/>
          <a:lstStyle/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Threads yield overlapped I/O and computation without “deconstructing” code into non-blocking fragments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 thread per request</a:t>
            </a: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Requests proceeds to completion, blocking as required: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, amount) {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May use disk I/O */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acct-&gt;balance += amount;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urier New" panose="020703090202050204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(acct); 		</a:t>
            </a: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/* Involves disk I/O */</a:t>
            </a:r>
            <a:b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urier New" panose="020703090202050204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}</a:t>
            </a:r>
            <a:endParaRPr lang="en-US" altLang="ko-KR" sz="2000" dirty="0">
              <a:ea typeface="굴림" panose="020B0600000101010101" pitchFamily="34" charset="-127"/>
            </a:endParaRPr>
          </a:p>
          <a:p>
            <a:pPr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Unfortunately, shared state can get corrupted: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1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2</a:t>
            </a:r>
            <a:br>
              <a:rPr lang="en-US" altLang="ko-KR" sz="2000" u="sng" dirty="0">
                <a:ea typeface="굴림" panose="020B0600000101010101" pitchFamily="34" charset="-127"/>
              </a:rPr>
            </a:b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load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load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add r1, amount2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		store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add r1, amount1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>	store r1, acct-&gt;balance</a:t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u="sng" dirty="0">
              <a:latin typeface="Courier New" panose="02070309020205020404" pitchFamily="49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464231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6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Problem is at the Lowest </a:t>
            </a:r>
            <a:r>
              <a:rPr lang="en-US" altLang="ko-KR" dirty="0">
                <a:ea typeface="굴림" panose="020B0600000101010101" pitchFamily="34" charset="-127"/>
              </a:rPr>
              <a:t>L</a:t>
            </a:r>
            <a:r>
              <a:rPr lang="en-US" altLang="ko-KR" dirty="0" smtClean="0">
                <a:ea typeface="굴림" panose="020B0600000101010101" pitchFamily="34" charset="-127"/>
              </a:rPr>
              <a:t>evel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684214"/>
            <a:ext cx="10209212" cy="6022975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Most of the time, threads are working on separate data, so scheduling doesn’t matter: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sz="2800" dirty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y = 2;	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However, what about (Initially, y = 12):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y = 2;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y+1;	y = y*2;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What are the possible values of x? </a:t>
            </a:r>
          </a:p>
          <a:p>
            <a:pPr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600" dirty="0">
                <a:ea typeface="굴림" panose="020B0600000101010101" pitchFamily="34" charset="-127"/>
              </a:rPr>
              <a:t>Or, what are the possible values of x below?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A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</a:t>
            </a:r>
            <a:r>
              <a:rPr lang="en-US" altLang="ko-KR" u="sng" dirty="0" smtClean="0">
                <a:solidFill>
                  <a:schemeClr val="hlink"/>
                </a:solidFill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5000"/>
              </a:lnSpc>
              <a:spcBef>
                <a:spcPct val="20000"/>
              </a:spcBef>
              <a:buNone/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		x = 1;	x = 2;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X could be 1 or 2 (non-deterministic!)</a:t>
            </a:r>
          </a:p>
          <a:p>
            <a:pPr lvl="1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sz="2400" dirty="0">
                <a:ea typeface="굴림" panose="020B0600000101010101" pitchFamily="34" charset="-127"/>
              </a:rPr>
              <a:t>Could even be 3 for serial processors: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tabLst>
                <a:tab pos="2228850" algn="ctr"/>
                <a:tab pos="55483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Thread A writes 0001, B writes 0010 → scheduling order ABABABBA yields 3!</a:t>
            </a:r>
          </a:p>
        </p:txBody>
      </p:sp>
    </p:spTree>
    <p:extLst>
      <p:ext uri="{BB962C8B-B14F-4D97-AF65-F5344CB8AC3E}">
        <p14:creationId xmlns:p14="http://schemas.microsoft.com/office/powerpoint/2010/main" val="1806774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Atomic Operations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20970"/>
            <a:ext cx="10895012" cy="594359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To understand a concurrent program, we need to know what the underlying indivisible operations are!</a:t>
            </a: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 smtClean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It is </a:t>
            </a:r>
            <a:r>
              <a:rPr lang="en-US" altLang="ko-KR" i="1" dirty="0" smtClean="0">
                <a:ea typeface="굴림" panose="020B0600000101010101" pitchFamily="34" charset="-127"/>
              </a:rPr>
              <a:t>indivisible: </a:t>
            </a:r>
            <a:r>
              <a:rPr lang="en-US" altLang="ko-KR" dirty="0" smtClean="0">
                <a:ea typeface="굴림" panose="020B0600000101010101" pitchFamily="34" charset="-127"/>
              </a:rPr>
              <a:t>it cannot be stopped in the middle and state cannot be modified by someone else in the middle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Fundamental building block – if no atomic operations, then have no way for threads to work together</a:t>
            </a:r>
            <a:endParaRPr lang="en-US" altLang="ko-KR" sz="12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 most machines, memory references and assignments (i.e. loads and stores) of words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Consequently – weird example that produces “3” on previous slide can’t happen</a:t>
            </a:r>
            <a:endParaRPr lang="en-US" altLang="ko-KR" sz="11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Many instructions are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Double-precision floating point store often not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VAX and IBM 360 had an instruction to copy a whole array</a:t>
            </a:r>
          </a:p>
          <a:p>
            <a:pPr>
              <a:lnSpc>
                <a:spcPct val="100000"/>
              </a:lnSpc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5066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1ADB2-8FB5-4EF2-B74E-E4317618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Locks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0BFF8-25C7-4F66-91F9-90FF9CBB0C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11353800" cy="57912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: prevents someone from doing something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Lock</a:t>
            </a:r>
            <a:r>
              <a:rPr lang="en-US" altLang="ko-KR" dirty="0">
                <a:ea typeface="굴림" panose="020B0600000101010101" pitchFamily="34" charset="-127"/>
              </a:rPr>
              <a:t> before entering critical section and </a:t>
            </a:r>
            <a:r>
              <a:rPr lang="en-US" altLang="ko-KR" dirty="0" smtClean="0">
                <a:ea typeface="굴림" panose="020B0600000101010101" pitchFamily="34" charset="-127"/>
              </a:rPr>
              <a:t>before </a:t>
            </a:r>
            <a:r>
              <a:rPr lang="en-US" altLang="ko-KR" dirty="0">
                <a:ea typeface="굴림" panose="020B0600000101010101" pitchFamily="34" charset="-127"/>
              </a:rPr>
              <a:t>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Unlock</a:t>
            </a:r>
            <a:r>
              <a:rPr lang="en-US" altLang="ko-KR" dirty="0">
                <a:ea typeface="굴림" panose="020B0600000101010101" pitchFamily="34" charset="-127"/>
              </a:rPr>
              <a:t> when leaving, after accessing shared data</a:t>
            </a:r>
          </a:p>
          <a:p>
            <a:pPr lvl="1">
              <a:spcBef>
                <a:spcPct val="25000"/>
              </a:spcBef>
            </a:pP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Wait</a:t>
            </a:r>
            <a:r>
              <a:rPr lang="en-US" altLang="ko-KR" dirty="0">
                <a:ea typeface="굴림" panose="020B0600000101010101" pitchFamily="34" charset="-127"/>
              </a:rPr>
              <a:t> if locked</a:t>
            </a:r>
          </a:p>
          <a:p>
            <a:pPr lvl="2">
              <a:spcBef>
                <a:spcPct val="25000"/>
              </a:spcBef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Important idea: all synchronization involves waiting</a:t>
            </a:r>
          </a:p>
          <a:p>
            <a:r>
              <a:rPr lang="en-US" dirty="0" smtClean="0"/>
              <a:t>Locks need to be allocated and initialized:</a:t>
            </a:r>
          </a:p>
          <a:p>
            <a:pPr lvl="1"/>
            <a:r>
              <a:rPr lang="en-US" dirty="0">
                <a:latin typeface="Consolas" panose="020B0609020204030204" pitchFamily="49" charset="0"/>
              </a:rPr>
              <a:t>s</a:t>
            </a:r>
            <a:r>
              <a:rPr lang="en-US" dirty="0" smtClean="0">
                <a:latin typeface="Consolas" panose="020B0609020204030204" pitchFamily="49" charset="0"/>
              </a:rPr>
              <a:t>tructure Lock </a:t>
            </a:r>
            <a:r>
              <a:rPr lang="en-US" dirty="0" err="1" smtClean="0">
                <a:latin typeface="Consolas" panose="020B0609020204030204" pitchFamily="49" charset="0"/>
              </a:rPr>
              <a:t>mylock</a:t>
            </a:r>
            <a:r>
              <a:rPr lang="en-US" dirty="0" smtClean="0">
                <a:latin typeface="Consolas" panose="020B0609020204030204" pitchFamily="49" charset="0"/>
              </a:rPr>
              <a:t>	or	</a:t>
            </a:r>
            <a:r>
              <a:rPr lang="en-US" dirty="0" err="1" smtClean="0">
                <a:latin typeface="Consolas" panose="020B0609020204030204" pitchFamily="49" charset="0"/>
              </a:rPr>
              <a:t>pthread_mutex_t</a:t>
            </a:r>
            <a:r>
              <a:rPr lang="en-US" dirty="0" smtClean="0">
                <a:latin typeface="Consolas" panose="020B0609020204030204" pitchFamily="49" charset="0"/>
              </a:rPr>
              <a:t> </a:t>
            </a:r>
            <a:r>
              <a:rPr lang="en-US" dirty="0" err="1" smtClean="0">
                <a:latin typeface="Consolas" panose="020B0609020204030204" pitchFamily="49" charset="0"/>
              </a:rPr>
              <a:t>mylock</a:t>
            </a:r>
            <a:r>
              <a:rPr lang="en-US" dirty="0">
                <a:latin typeface="Consolas" panose="020B0609020204030204" pitchFamily="49" charset="0"/>
              </a:rPr>
              <a:t>;</a:t>
            </a:r>
            <a:endParaRPr lang="en-US" dirty="0" smtClean="0">
              <a:latin typeface="Consolas" panose="020B0609020204030204" pitchFamily="49" charset="0"/>
            </a:endParaRPr>
          </a:p>
          <a:p>
            <a:pPr lvl="1"/>
            <a:r>
              <a:rPr lang="en-US" dirty="0" err="1" smtClean="0">
                <a:latin typeface="Consolas" panose="020B0609020204030204" pitchFamily="49" charset="0"/>
              </a:rPr>
              <a:t>lock_init</a:t>
            </a:r>
            <a:r>
              <a:rPr lang="en-US" dirty="0" smtClean="0">
                <a:latin typeface="Consolas" panose="020B0609020204030204" pitchFamily="49" charset="0"/>
              </a:rPr>
              <a:t>(&amp;</a:t>
            </a:r>
            <a:r>
              <a:rPr lang="en-US" dirty="0" err="1" smtClean="0">
                <a:latin typeface="Consolas" panose="020B0609020204030204" pitchFamily="49" charset="0"/>
              </a:rPr>
              <a:t>mylock</a:t>
            </a:r>
            <a:r>
              <a:rPr lang="en-US" dirty="0" smtClean="0">
                <a:latin typeface="Consolas" panose="020B0609020204030204" pitchFamily="49" charset="0"/>
              </a:rPr>
              <a:t>)  	or 	</a:t>
            </a:r>
            <a:r>
              <a:rPr lang="en-US" dirty="0" err="1" smtClean="0">
                <a:latin typeface="Consolas" panose="020B0609020204030204" pitchFamily="49" charset="0"/>
              </a:rPr>
              <a:t>mylock</a:t>
            </a:r>
            <a:r>
              <a:rPr lang="en-US" dirty="0" smtClean="0">
                <a:latin typeface="Consolas" panose="020B0609020204030204" pitchFamily="49" charset="0"/>
              </a:rPr>
              <a:t> = PTHREAD_MUTEX_INITIALIZER;</a:t>
            </a:r>
          </a:p>
          <a:p>
            <a:r>
              <a:rPr lang="en-US" dirty="0" smtClean="0"/>
              <a:t>Locks </a:t>
            </a:r>
            <a:r>
              <a:rPr lang="en-US" dirty="0"/>
              <a:t>provide two </a:t>
            </a:r>
            <a:r>
              <a:rPr lang="en-US" b="1" dirty="0"/>
              <a:t>atomic</a:t>
            </a:r>
            <a:r>
              <a:rPr lang="en-US" dirty="0"/>
              <a:t> operations: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acquire(&amp;</a:t>
            </a:r>
            <a:r>
              <a:rPr lang="en-US" dirty="0" err="1" smtClean="0">
                <a:solidFill>
                  <a:srgbClr val="FF0000"/>
                </a:solidFill>
              </a:rPr>
              <a:t>mylock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– wait until lock is free; then mark it as busy</a:t>
            </a:r>
          </a:p>
          <a:p>
            <a:pPr lvl="2"/>
            <a:r>
              <a:rPr lang="en-US" dirty="0"/>
              <a:t>After this returns, we say the calling thread </a:t>
            </a:r>
            <a:r>
              <a:rPr lang="en-US" i="1" dirty="0"/>
              <a:t>holds</a:t>
            </a:r>
            <a:r>
              <a:rPr lang="en-US" dirty="0"/>
              <a:t> the lock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release(&amp;</a:t>
            </a:r>
            <a:r>
              <a:rPr lang="en-US" dirty="0" err="1" smtClean="0">
                <a:solidFill>
                  <a:srgbClr val="FF0000"/>
                </a:solidFill>
              </a:rPr>
              <a:t>mylock</a:t>
            </a:r>
            <a:r>
              <a:rPr lang="en-US" dirty="0" smtClean="0">
                <a:solidFill>
                  <a:srgbClr val="FF0000"/>
                </a:solidFill>
              </a:rPr>
              <a:t>) </a:t>
            </a:r>
            <a:r>
              <a:rPr lang="en-US" dirty="0"/>
              <a:t>– mark lock as free</a:t>
            </a:r>
          </a:p>
          <a:p>
            <a:pPr lvl="2"/>
            <a:r>
              <a:rPr lang="en-US" dirty="0"/>
              <a:t>Should only be called by a thread that currently holds the lock</a:t>
            </a:r>
          </a:p>
          <a:p>
            <a:pPr lvl="2"/>
            <a:r>
              <a:rPr lang="en-US" dirty="0"/>
              <a:t>After this returns, the calling thread no longer holds the </a:t>
            </a:r>
            <a:r>
              <a:rPr lang="en-US" dirty="0" smtClean="0"/>
              <a:t>lock</a:t>
            </a:r>
            <a:endParaRPr lang="en-US" dirty="0"/>
          </a:p>
        </p:txBody>
      </p:sp>
      <p:pic>
        <p:nvPicPr>
          <p:cNvPr id="4" name="Picture 9" descr="MCj030783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914400"/>
            <a:ext cx="1749897" cy="211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19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676400" y="427108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Thread C</a:t>
            </a:r>
            <a:endParaRPr lang="en-US" dirty="0">
              <a:latin typeface="Gill Sans Light"/>
            </a:endParaRP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685800"/>
            <a:ext cx="11087100" cy="60198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Identify critical sections (atomic instruction sequences) and add locking:</a:t>
            </a: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200" dirty="0">
                <a:latin typeface="Courier New" panose="020703090202050204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Deposit(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, amount) 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{</a:t>
            </a:r>
          </a:p>
          <a:p>
            <a:pPr indent="0">
              <a:lnSpc>
                <a:spcPct val="95000"/>
              </a:lnSpc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  </a:t>
            </a:r>
            <a:r>
              <a:rPr lang="en-US" altLang="ko-KR" sz="2000" b="1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acquire(&amp;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b="1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          // Wait if someone else in critical section!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acct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GetAccount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actId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);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acct-&gt;balance += amount;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StoreAccount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(acct); 		</a:t>
            </a:r>
            <a:endParaRPr lang="en-US" altLang="ko-KR" sz="2000" dirty="0" smtClean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 indent="0">
              <a:spcBef>
                <a:spcPts val="0"/>
              </a:spcBef>
              <a:spcAft>
                <a:spcPts val="25"/>
              </a:spcAft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  </a:t>
            </a:r>
            <a:r>
              <a:rPr lang="en-US" altLang="ko-KR" sz="2000" b="1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release(&amp;</a:t>
            </a:r>
            <a:r>
              <a:rPr lang="en-US" altLang="ko-KR" sz="2000" b="1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b="1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          // Release someone into critical section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}</a:t>
            </a: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buNone/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endParaRPr lang="en-US" altLang="ko-KR" sz="2000" dirty="0" smtClean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spcBef>
                <a:spcPts val="2400"/>
              </a:spcBef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Must use SAME lock (</a:t>
            </a:r>
            <a:r>
              <a:rPr lang="en-US" altLang="ko-KR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dirty="0" smtClean="0">
                <a:ea typeface="굴림" panose="020B0600000101010101" pitchFamily="34" charset="-127"/>
              </a:rPr>
              <a:t>) with all of the methods (Withdraw, etc…)</a:t>
            </a:r>
          </a:p>
          <a:p>
            <a:pPr lvl="1">
              <a:tabLst>
                <a:tab pos="463550" algn="l"/>
                <a:tab pos="2166938" algn="ctr"/>
                <a:tab pos="4397375" algn="l"/>
                <a:tab pos="6338888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Shared with all threads!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80696" y="4271080"/>
            <a:ext cx="117634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Thread A</a:t>
            </a:r>
            <a:endParaRPr lang="en-US" dirty="0">
              <a:latin typeface="Gill Sans Ligh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76400" y="4271080"/>
            <a:ext cx="11849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Gill Sans Light"/>
              </a:rPr>
              <a:t>Thread B</a:t>
            </a:r>
            <a:endParaRPr lang="en-US" dirty="0">
              <a:latin typeface="Gill Sans Ligh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105711" y="4781836"/>
            <a:ext cx="1610283" cy="918975"/>
            <a:chOff x="3574680" y="5127826"/>
            <a:chExt cx="1610283" cy="873831"/>
          </a:xfrm>
        </p:grpSpPr>
        <p:sp>
          <p:nvSpPr>
            <p:cNvPr id="14" name="Freeform 13"/>
            <p:cNvSpPr/>
            <p:nvPr/>
          </p:nvSpPr>
          <p:spPr bwMode="auto">
            <a:xfrm rot="1170167" flipH="1">
              <a:off x="4420296" y="5127826"/>
              <a:ext cx="764667" cy="688979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74680" y="5650468"/>
              <a:ext cx="1176348" cy="3511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A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Fix banking problem with Locks!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704190" y="3135109"/>
            <a:ext cx="1978018" cy="817658"/>
            <a:chOff x="1758713" y="3704465"/>
            <a:chExt cx="1978018" cy="1081481"/>
          </a:xfrm>
        </p:grpSpPr>
        <p:sp>
          <p:nvSpPr>
            <p:cNvPr id="5" name="Freeform 4"/>
            <p:cNvSpPr/>
            <p:nvPr/>
          </p:nvSpPr>
          <p:spPr bwMode="auto">
            <a:xfrm>
              <a:off x="2936434" y="3889131"/>
              <a:ext cx="800297" cy="896815"/>
            </a:xfrm>
            <a:custGeom>
              <a:avLst/>
              <a:gdLst>
                <a:gd name="connsiteX0" fmla="*/ 0 w 800297"/>
                <a:gd name="connsiteY0" fmla="*/ 0 h 896815"/>
                <a:gd name="connsiteX1" fmla="*/ 219808 w 800297"/>
                <a:gd name="connsiteY1" fmla="*/ 17584 h 896815"/>
                <a:gd name="connsiteX2" fmla="*/ 298938 w 800297"/>
                <a:gd name="connsiteY2" fmla="*/ 26377 h 896815"/>
                <a:gd name="connsiteX3" fmla="*/ 325315 w 800297"/>
                <a:gd name="connsiteY3" fmla="*/ 96715 h 896815"/>
                <a:gd name="connsiteX4" fmla="*/ 334108 w 800297"/>
                <a:gd name="connsiteY4" fmla="*/ 439615 h 896815"/>
                <a:gd name="connsiteX5" fmla="*/ 351692 w 800297"/>
                <a:gd name="connsiteY5" fmla="*/ 501161 h 896815"/>
                <a:gd name="connsiteX6" fmla="*/ 386861 w 800297"/>
                <a:gd name="connsiteY6" fmla="*/ 518746 h 896815"/>
                <a:gd name="connsiteX7" fmla="*/ 422031 w 800297"/>
                <a:gd name="connsiteY7" fmla="*/ 553915 h 896815"/>
                <a:gd name="connsiteX8" fmla="*/ 483577 w 800297"/>
                <a:gd name="connsiteY8" fmla="*/ 589084 h 896815"/>
                <a:gd name="connsiteX9" fmla="*/ 509954 w 800297"/>
                <a:gd name="connsiteY9" fmla="*/ 606669 h 896815"/>
                <a:gd name="connsiteX10" fmla="*/ 553915 w 800297"/>
                <a:gd name="connsiteY10" fmla="*/ 615461 h 896815"/>
                <a:gd name="connsiteX11" fmla="*/ 615461 w 800297"/>
                <a:gd name="connsiteY11" fmla="*/ 659423 h 896815"/>
                <a:gd name="connsiteX12" fmla="*/ 650631 w 800297"/>
                <a:gd name="connsiteY12" fmla="*/ 677008 h 896815"/>
                <a:gd name="connsiteX13" fmla="*/ 677008 w 800297"/>
                <a:gd name="connsiteY13" fmla="*/ 703384 h 896815"/>
                <a:gd name="connsiteX14" fmla="*/ 729761 w 800297"/>
                <a:gd name="connsiteY14" fmla="*/ 738554 h 896815"/>
                <a:gd name="connsiteX15" fmla="*/ 756138 w 800297"/>
                <a:gd name="connsiteY15" fmla="*/ 764931 h 896815"/>
                <a:gd name="connsiteX16" fmla="*/ 791308 w 800297"/>
                <a:gd name="connsiteY16" fmla="*/ 817684 h 896815"/>
                <a:gd name="connsiteX17" fmla="*/ 800100 w 800297"/>
                <a:gd name="connsiteY17" fmla="*/ 896815 h 896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0297" h="896815">
                  <a:moveTo>
                    <a:pt x="0" y="0"/>
                  </a:moveTo>
                  <a:lnTo>
                    <a:pt x="219808" y="17584"/>
                  </a:lnTo>
                  <a:cubicBezTo>
                    <a:pt x="246244" y="19917"/>
                    <a:pt x="277707" y="10453"/>
                    <a:pt x="298938" y="26377"/>
                  </a:cubicBezTo>
                  <a:cubicBezTo>
                    <a:pt x="318970" y="41401"/>
                    <a:pt x="316523" y="73269"/>
                    <a:pt x="325315" y="96715"/>
                  </a:cubicBezTo>
                  <a:cubicBezTo>
                    <a:pt x="328246" y="211015"/>
                    <a:pt x="328796" y="325401"/>
                    <a:pt x="334108" y="439615"/>
                  </a:cubicBezTo>
                  <a:cubicBezTo>
                    <a:pt x="334119" y="439854"/>
                    <a:pt x="347538" y="497006"/>
                    <a:pt x="351692" y="501161"/>
                  </a:cubicBezTo>
                  <a:cubicBezTo>
                    <a:pt x="360960" y="510429"/>
                    <a:pt x="376376" y="510882"/>
                    <a:pt x="386861" y="518746"/>
                  </a:cubicBezTo>
                  <a:cubicBezTo>
                    <a:pt x="400124" y="528693"/>
                    <a:pt x="409443" y="543126"/>
                    <a:pt x="422031" y="553915"/>
                  </a:cubicBezTo>
                  <a:cubicBezTo>
                    <a:pt x="443456" y="572279"/>
                    <a:pt x="458624" y="574825"/>
                    <a:pt x="483577" y="589084"/>
                  </a:cubicBezTo>
                  <a:cubicBezTo>
                    <a:pt x="492752" y="594327"/>
                    <a:pt x="500060" y="602959"/>
                    <a:pt x="509954" y="606669"/>
                  </a:cubicBezTo>
                  <a:cubicBezTo>
                    <a:pt x="523946" y="611916"/>
                    <a:pt x="539261" y="612530"/>
                    <a:pt x="553915" y="615461"/>
                  </a:cubicBezTo>
                  <a:cubicBezTo>
                    <a:pt x="569001" y="626775"/>
                    <a:pt x="597471" y="649143"/>
                    <a:pt x="615461" y="659423"/>
                  </a:cubicBezTo>
                  <a:cubicBezTo>
                    <a:pt x="626841" y="665926"/>
                    <a:pt x="639965" y="669390"/>
                    <a:pt x="650631" y="677008"/>
                  </a:cubicBezTo>
                  <a:cubicBezTo>
                    <a:pt x="660749" y="684235"/>
                    <a:pt x="667193" y="695750"/>
                    <a:pt x="677008" y="703384"/>
                  </a:cubicBezTo>
                  <a:cubicBezTo>
                    <a:pt x="693690" y="716359"/>
                    <a:pt x="714817" y="723610"/>
                    <a:pt x="729761" y="738554"/>
                  </a:cubicBezTo>
                  <a:cubicBezTo>
                    <a:pt x="738553" y="747346"/>
                    <a:pt x="748504" y="755116"/>
                    <a:pt x="756138" y="764931"/>
                  </a:cubicBezTo>
                  <a:cubicBezTo>
                    <a:pt x="769113" y="781613"/>
                    <a:pt x="791308" y="817684"/>
                    <a:pt x="791308" y="817684"/>
                  </a:cubicBezTo>
                  <a:cubicBezTo>
                    <a:pt x="802399" y="873141"/>
                    <a:pt x="800100" y="846702"/>
                    <a:pt x="800100" y="896815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58713" y="3704465"/>
              <a:ext cx="1176348" cy="48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A</a:t>
              </a:r>
              <a:endParaRPr lang="en-US" dirty="0">
                <a:latin typeface="Gill Sans Light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84077" y="3206271"/>
            <a:ext cx="2044778" cy="746495"/>
            <a:chOff x="4038600" y="3598956"/>
            <a:chExt cx="2044778" cy="1186990"/>
          </a:xfrm>
        </p:grpSpPr>
        <p:sp>
          <p:nvSpPr>
            <p:cNvPr id="6" name="Freeform 5"/>
            <p:cNvSpPr/>
            <p:nvPr/>
          </p:nvSpPr>
          <p:spPr bwMode="auto">
            <a:xfrm>
              <a:off x="4038600" y="3651564"/>
              <a:ext cx="808892" cy="1134382"/>
            </a:xfrm>
            <a:custGeom>
              <a:avLst/>
              <a:gdLst>
                <a:gd name="connsiteX0" fmla="*/ 808892 w 808892"/>
                <a:gd name="connsiteY0" fmla="*/ 79305 h 1134382"/>
                <a:gd name="connsiteX1" fmla="*/ 580292 w 808892"/>
                <a:gd name="connsiteY1" fmla="*/ 174 h 1134382"/>
                <a:gd name="connsiteX2" fmla="*/ 509954 w 808892"/>
                <a:gd name="connsiteY2" fmla="*/ 8966 h 1134382"/>
                <a:gd name="connsiteX3" fmla="*/ 448407 w 808892"/>
                <a:gd name="connsiteY3" fmla="*/ 44136 h 1134382"/>
                <a:gd name="connsiteX4" fmla="*/ 386861 w 808892"/>
                <a:gd name="connsiteY4" fmla="*/ 114474 h 1134382"/>
                <a:gd name="connsiteX5" fmla="*/ 342900 w 808892"/>
                <a:gd name="connsiteY5" fmla="*/ 263943 h 1134382"/>
                <a:gd name="connsiteX6" fmla="*/ 334107 w 808892"/>
                <a:gd name="connsiteY6" fmla="*/ 395828 h 1134382"/>
                <a:gd name="connsiteX7" fmla="*/ 325315 w 808892"/>
                <a:gd name="connsiteY7" fmla="*/ 879405 h 1134382"/>
                <a:gd name="connsiteX8" fmla="*/ 272561 w 808892"/>
                <a:gd name="connsiteY8" fmla="*/ 896989 h 1134382"/>
                <a:gd name="connsiteX9" fmla="*/ 246184 w 808892"/>
                <a:gd name="connsiteY9" fmla="*/ 905782 h 1134382"/>
                <a:gd name="connsiteX10" fmla="*/ 211015 w 808892"/>
                <a:gd name="connsiteY10" fmla="*/ 932159 h 1134382"/>
                <a:gd name="connsiteX11" fmla="*/ 175846 w 808892"/>
                <a:gd name="connsiteY11" fmla="*/ 940951 h 1134382"/>
                <a:gd name="connsiteX12" fmla="*/ 149469 w 808892"/>
                <a:gd name="connsiteY12" fmla="*/ 967328 h 1134382"/>
                <a:gd name="connsiteX13" fmla="*/ 140677 w 808892"/>
                <a:gd name="connsiteY13" fmla="*/ 993705 h 1134382"/>
                <a:gd name="connsiteX14" fmla="*/ 87923 w 808892"/>
                <a:gd name="connsiteY14" fmla="*/ 1011289 h 1134382"/>
                <a:gd name="connsiteX15" fmla="*/ 79131 w 808892"/>
                <a:gd name="connsiteY15" fmla="*/ 1037666 h 1134382"/>
                <a:gd name="connsiteX16" fmla="*/ 35169 w 808892"/>
                <a:gd name="connsiteY16" fmla="*/ 1090420 h 1134382"/>
                <a:gd name="connsiteX17" fmla="*/ 8792 w 808892"/>
                <a:gd name="connsiteY17" fmla="*/ 1108005 h 1134382"/>
                <a:gd name="connsiteX18" fmla="*/ 0 w 808892"/>
                <a:gd name="connsiteY18" fmla="*/ 1134382 h 1134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808892" h="1134382">
                  <a:moveTo>
                    <a:pt x="808892" y="79305"/>
                  </a:moveTo>
                  <a:cubicBezTo>
                    <a:pt x="756051" y="57547"/>
                    <a:pt x="651035" y="4336"/>
                    <a:pt x="580292" y="174"/>
                  </a:cubicBezTo>
                  <a:cubicBezTo>
                    <a:pt x="556704" y="-1214"/>
                    <a:pt x="533400" y="6035"/>
                    <a:pt x="509954" y="8966"/>
                  </a:cubicBezTo>
                  <a:cubicBezTo>
                    <a:pt x="488454" y="19716"/>
                    <a:pt x="467049" y="28601"/>
                    <a:pt x="448407" y="44136"/>
                  </a:cubicBezTo>
                  <a:cubicBezTo>
                    <a:pt x="424624" y="63956"/>
                    <a:pt x="405859" y="90728"/>
                    <a:pt x="386861" y="114474"/>
                  </a:cubicBezTo>
                  <a:cubicBezTo>
                    <a:pt x="352842" y="216532"/>
                    <a:pt x="367227" y="166631"/>
                    <a:pt x="342900" y="263943"/>
                  </a:cubicBezTo>
                  <a:cubicBezTo>
                    <a:pt x="339969" y="307905"/>
                    <a:pt x="335365" y="351787"/>
                    <a:pt x="334107" y="395828"/>
                  </a:cubicBezTo>
                  <a:cubicBezTo>
                    <a:pt x="329503" y="556981"/>
                    <a:pt x="344966" y="719388"/>
                    <a:pt x="325315" y="879405"/>
                  </a:cubicBezTo>
                  <a:cubicBezTo>
                    <a:pt x="323056" y="897803"/>
                    <a:pt x="290146" y="891127"/>
                    <a:pt x="272561" y="896989"/>
                  </a:cubicBezTo>
                  <a:lnTo>
                    <a:pt x="246184" y="905782"/>
                  </a:lnTo>
                  <a:cubicBezTo>
                    <a:pt x="234461" y="914574"/>
                    <a:pt x="224122" y="925606"/>
                    <a:pt x="211015" y="932159"/>
                  </a:cubicBezTo>
                  <a:cubicBezTo>
                    <a:pt x="200207" y="937563"/>
                    <a:pt x="186338" y="934956"/>
                    <a:pt x="175846" y="940951"/>
                  </a:cubicBezTo>
                  <a:cubicBezTo>
                    <a:pt x="165050" y="947120"/>
                    <a:pt x="158261" y="958536"/>
                    <a:pt x="149469" y="967328"/>
                  </a:cubicBezTo>
                  <a:cubicBezTo>
                    <a:pt x="146538" y="976120"/>
                    <a:pt x="148219" y="988318"/>
                    <a:pt x="140677" y="993705"/>
                  </a:cubicBezTo>
                  <a:cubicBezTo>
                    <a:pt x="125594" y="1004479"/>
                    <a:pt x="87923" y="1011289"/>
                    <a:pt x="87923" y="1011289"/>
                  </a:cubicBezTo>
                  <a:cubicBezTo>
                    <a:pt x="84992" y="1020081"/>
                    <a:pt x="83276" y="1029377"/>
                    <a:pt x="79131" y="1037666"/>
                  </a:cubicBezTo>
                  <a:cubicBezTo>
                    <a:pt x="69251" y="1057426"/>
                    <a:pt x="51836" y="1076531"/>
                    <a:pt x="35169" y="1090420"/>
                  </a:cubicBezTo>
                  <a:cubicBezTo>
                    <a:pt x="27051" y="1097185"/>
                    <a:pt x="17584" y="1102143"/>
                    <a:pt x="8792" y="1108005"/>
                  </a:cubicBezTo>
                  <a:lnTo>
                    <a:pt x="0" y="1134382"/>
                  </a:ln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98438" y="3598956"/>
              <a:ext cx="1184940" cy="587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C</a:t>
              </a:r>
              <a:endParaRPr lang="en-US" dirty="0">
                <a:latin typeface="Gill Sans Light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88002" y="2667000"/>
            <a:ext cx="1184940" cy="1256458"/>
            <a:chOff x="3064202" y="3083681"/>
            <a:chExt cx="1184940" cy="1484695"/>
          </a:xfrm>
        </p:grpSpPr>
        <p:sp>
          <p:nvSpPr>
            <p:cNvPr id="7" name="Freeform 6"/>
            <p:cNvSpPr/>
            <p:nvPr/>
          </p:nvSpPr>
          <p:spPr bwMode="auto">
            <a:xfrm>
              <a:off x="3656672" y="3516204"/>
              <a:ext cx="277582" cy="1052172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64202" y="3083681"/>
              <a:ext cx="1184940" cy="4364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B</a:t>
              </a:r>
              <a:endParaRPr lang="en-US" dirty="0">
                <a:latin typeface="Gill Sans Light"/>
              </a:endParaRPr>
            </a:p>
          </p:txBody>
        </p:sp>
      </p:grpSp>
      <p:sp>
        <p:nvSpPr>
          <p:cNvPr id="34" name="Rectangle 33"/>
          <p:cNvSpPr/>
          <p:nvPr/>
        </p:nvSpPr>
        <p:spPr bwMode="auto">
          <a:xfrm>
            <a:off x="2105711" y="4838219"/>
            <a:ext cx="1709298" cy="828995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581400" y="4959474"/>
            <a:ext cx="1184940" cy="846871"/>
            <a:chOff x="3885272" y="5275783"/>
            <a:chExt cx="1184940" cy="758057"/>
          </a:xfrm>
        </p:grpSpPr>
        <p:sp>
          <p:nvSpPr>
            <p:cNvPr id="31" name="Freeform 30"/>
            <p:cNvSpPr/>
            <p:nvPr/>
          </p:nvSpPr>
          <p:spPr bwMode="auto">
            <a:xfrm>
              <a:off x="4262552" y="5275783"/>
              <a:ext cx="361950" cy="479923"/>
            </a:xfrm>
            <a:custGeom>
              <a:avLst/>
              <a:gdLst>
                <a:gd name="connsiteX0" fmla="*/ 0 w 175846"/>
                <a:gd name="connsiteY0" fmla="*/ 0 h 1160584"/>
                <a:gd name="connsiteX1" fmla="*/ 26377 w 175846"/>
                <a:gd name="connsiteY1" fmla="*/ 246184 h 1160584"/>
                <a:gd name="connsiteX2" fmla="*/ 35169 w 175846"/>
                <a:gd name="connsiteY2" fmla="*/ 290146 h 1160584"/>
                <a:gd name="connsiteX3" fmla="*/ 43961 w 175846"/>
                <a:gd name="connsiteY3" fmla="*/ 395654 h 1160584"/>
                <a:gd name="connsiteX4" fmla="*/ 61546 w 175846"/>
                <a:gd name="connsiteY4" fmla="*/ 430823 h 1160584"/>
                <a:gd name="connsiteX5" fmla="*/ 70338 w 175846"/>
                <a:gd name="connsiteY5" fmla="*/ 509954 h 1160584"/>
                <a:gd name="connsiteX6" fmla="*/ 96715 w 175846"/>
                <a:gd name="connsiteY6" fmla="*/ 597877 h 1160584"/>
                <a:gd name="connsiteX7" fmla="*/ 114300 w 175846"/>
                <a:gd name="connsiteY7" fmla="*/ 650631 h 1160584"/>
                <a:gd name="connsiteX8" fmla="*/ 123092 w 175846"/>
                <a:gd name="connsiteY8" fmla="*/ 677008 h 1160584"/>
                <a:gd name="connsiteX9" fmla="*/ 140677 w 175846"/>
                <a:gd name="connsiteY9" fmla="*/ 703384 h 1160584"/>
                <a:gd name="connsiteX10" fmla="*/ 158261 w 175846"/>
                <a:gd name="connsiteY10" fmla="*/ 782515 h 1160584"/>
                <a:gd name="connsiteX11" fmla="*/ 167054 w 175846"/>
                <a:gd name="connsiteY11" fmla="*/ 861646 h 1160584"/>
                <a:gd name="connsiteX12" fmla="*/ 175846 w 175846"/>
                <a:gd name="connsiteY12" fmla="*/ 923192 h 1160584"/>
                <a:gd name="connsiteX13" fmla="*/ 158261 w 175846"/>
                <a:gd name="connsiteY13" fmla="*/ 1099038 h 1160584"/>
                <a:gd name="connsiteX14" fmla="*/ 140677 w 175846"/>
                <a:gd name="connsiteY14" fmla="*/ 1160584 h 1160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5846" h="1160584">
                  <a:moveTo>
                    <a:pt x="0" y="0"/>
                  </a:moveTo>
                  <a:cubicBezTo>
                    <a:pt x="2741" y="27412"/>
                    <a:pt x="17173" y="186362"/>
                    <a:pt x="26377" y="246184"/>
                  </a:cubicBezTo>
                  <a:cubicBezTo>
                    <a:pt x="28649" y="260954"/>
                    <a:pt x="32238" y="275492"/>
                    <a:pt x="35169" y="290146"/>
                  </a:cubicBezTo>
                  <a:cubicBezTo>
                    <a:pt x="38100" y="325315"/>
                    <a:pt x="37457" y="360967"/>
                    <a:pt x="43961" y="395654"/>
                  </a:cubicBezTo>
                  <a:cubicBezTo>
                    <a:pt x="46376" y="408536"/>
                    <a:pt x="58599" y="418052"/>
                    <a:pt x="61546" y="430823"/>
                  </a:cubicBezTo>
                  <a:cubicBezTo>
                    <a:pt x="67514" y="456683"/>
                    <a:pt x="66302" y="483723"/>
                    <a:pt x="70338" y="509954"/>
                  </a:cubicBezTo>
                  <a:cubicBezTo>
                    <a:pt x="74133" y="534624"/>
                    <a:pt x="89872" y="577348"/>
                    <a:pt x="96715" y="597877"/>
                  </a:cubicBezTo>
                  <a:lnTo>
                    <a:pt x="114300" y="650631"/>
                  </a:lnTo>
                  <a:cubicBezTo>
                    <a:pt x="117231" y="659423"/>
                    <a:pt x="117951" y="669297"/>
                    <a:pt x="123092" y="677008"/>
                  </a:cubicBezTo>
                  <a:lnTo>
                    <a:pt x="140677" y="703384"/>
                  </a:lnTo>
                  <a:cubicBezTo>
                    <a:pt x="147076" y="728982"/>
                    <a:pt x="154540" y="756471"/>
                    <a:pt x="158261" y="782515"/>
                  </a:cubicBezTo>
                  <a:cubicBezTo>
                    <a:pt x="162014" y="808788"/>
                    <a:pt x="163762" y="835312"/>
                    <a:pt x="167054" y="861646"/>
                  </a:cubicBezTo>
                  <a:cubicBezTo>
                    <a:pt x="169625" y="882210"/>
                    <a:pt x="172915" y="902677"/>
                    <a:pt x="175846" y="923192"/>
                  </a:cubicBezTo>
                  <a:cubicBezTo>
                    <a:pt x="175571" y="927036"/>
                    <a:pt x="169575" y="1065095"/>
                    <a:pt x="158261" y="1099038"/>
                  </a:cubicBezTo>
                  <a:cubicBezTo>
                    <a:pt x="134174" y="1171298"/>
                    <a:pt x="140677" y="1074767"/>
                    <a:pt x="140677" y="1160584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885272" y="5703241"/>
              <a:ext cx="1184940" cy="3305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Gill Sans Light"/>
                </a:rPr>
                <a:t>Thread B</a:t>
              </a:r>
              <a:endParaRPr lang="en-US" dirty="0">
                <a:latin typeface="Gill Sans Ligh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366611" y="1597762"/>
            <a:ext cx="6288206" cy="764438"/>
            <a:chOff x="1366611" y="1717140"/>
            <a:chExt cx="6288206" cy="813254"/>
          </a:xfrm>
        </p:grpSpPr>
        <p:grpSp>
          <p:nvGrpSpPr>
            <p:cNvPr id="4" name="Group 3"/>
            <p:cNvGrpSpPr/>
            <p:nvPr/>
          </p:nvGrpSpPr>
          <p:grpSpPr>
            <a:xfrm>
              <a:off x="5105400" y="1772678"/>
              <a:ext cx="2549417" cy="741922"/>
              <a:chOff x="5562600" y="2971800"/>
              <a:chExt cx="2549417" cy="990600"/>
            </a:xfrm>
          </p:grpSpPr>
          <p:sp>
            <p:nvSpPr>
              <p:cNvPr id="2" name="Right Brace 1"/>
              <p:cNvSpPr/>
              <p:nvPr/>
            </p:nvSpPr>
            <p:spPr bwMode="auto">
              <a:xfrm>
                <a:off x="5562600" y="2971800"/>
                <a:ext cx="685800" cy="990600"/>
              </a:xfrm>
              <a:prstGeom prst="rightBrac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</a:endParaRPr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6215344" y="3156401"/>
                <a:ext cx="1896673" cy="5683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FF0000"/>
                    </a:solidFill>
                    <a:latin typeface="Gill Sans Light"/>
                  </a:rPr>
                  <a:t>Critical Section</a:t>
                </a:r>
                <a:endParaRPr lang="en-US" sz="2000" b="0" dirty="0">
                  <a:solidFill>
                    <a:srgbClr val="FF0000"/>
                  </a:solidFill>
                  <a:latin typeface="Gill Sans Light"/>
                </a:endParaRPr>
              </a:p>
            </p:txBody>
          </p:sp>
        </p:grpSp>
        <p:sp>
          <p:nvSpPr>
            <p:cNvPr id="35" name="Rectangle 34"/>
            <p:cNvSpPr/>
            <p:nvPr/>
          </p:nvSpPr>
          <p:spPr bwMode="auto">
            <a:xfrm>
              <a:off x="1366611" y="1717140"/>
              <a:ext cx="3637453" cy="813254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764680" y="3923459"/>
            <a:ext cx="4931520" cy="997927"/>
            <a:chOff x="3221880" y="4224379"/>
            <a:chExt cx="4931520" cy="997927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314636" y="4541647"/>
              <a:ext cx="1986479" cy="393471"/>
            </a:xfrm>
            <a:prstGeom prst="rect">
              <a:avLst/>
            </a:prstGeom>
            <a:solidFill>
              <a:srgbClr val="FF0000">
                <a:alpha val="34902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</a:endParaRP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3221880" y="4224379"/>
              <a:ext cx="4931520" cy="997927"/>
              <a:chOff x="3221880" y="4224379"/>
              <a:chExt cx="4931520" cy="997927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232020" y="4224379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acquire(&amp;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mylock</a:t>
                </a:r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  <a:endParaRPr lang="en-US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</p:txBody>
          </p:sp>
          <p:cxnSp>
            <p:nvCxnSpPr>
              <p:cNvPr id="10" name="Straight Arrow Connector 9"/>
              <p:cNvCxnSpPr/>
              <p:nvPr/>
            </p:nvCxnSpPr>
            <p:spPr bwMode="auto">
              <a:xfrm>
                <a:off x="4294602" y="4578431"/>
                <a:ext cx="0" cy="341407"/>
              </a:xfrm>
              <a:prstGeom prst="straightConnector1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" name="TextBox 12"/>
              <p:cNvSpPr txBox="1"/>
              <p:nvPr/>
            </p:nvSpPr>
            <p:spPr>
              <a:xfrm>
                <a:off x="3221880" y="4852974"/>
                <a:ext cx="2210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release(&amp;</a:t>
                </a:r>
                <a:r>
                  <a:rPr lang="en-US" dirty="0" err="1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mylock</a:t>
                </a:r>
                <a:r>
                  <a:rPr lang="en-US" dirty="0" smtClean="0">
                    <a:solidFill>
                      <a:srgbClr val="FF0000"/>
                    </a:solidFill>
                    <a:latin typeface="Consolas" panose="020B0609020204030204" pitchFamily="49" charset="0"/>
                  </a:rPr>
                  <a:t>)</a:t>
                </a:r>
                <a:endParaRPr lang="en-US" dirty="0">
                  <a:solidFill>
                    <a:srgbClr val="FF0000"/>
                  </a:solidFill>
                  <a:latin typeface="Consolas" panose="020B0609020204030204" pitchFamily="49" charset="0"/>
                </a:endParaRP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5330706" y="4549075"/>
                <a:ext cx="2822694" cy="400110"/>
                <a:chOff x="5935053" y="3218652"/>
                <a:chExt cx="2822694" cy="520144"/>
              </a:xfrm>
            </p:grpSpPr>
            <p:sp>
              <p:nvSpPr>
                <p:cNvPr id="24" name="Right Brace 23"/>
                <p:cNvSpPr/>
                <p:nvPr/>
              </p:nvSpPr>
              <p:spPr bwMode="auto">
                <a:xfrm>
                  <a:off x="5935053" y="3225322"/>
                  <a:ext cx="386253" cy="506802"/>
                </a:xfrm>
                <a:prstGeom prst="rightBrace">
                  <a:avLst/>
                </a:prstGeom>
                <a:solidFill>
                  <a:schemeClr val="bg1"/>
                </a:solidFill>
                <a:ln w="38100" cap="flat" cmpd="sng" algn="ctr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nsolas" panose="020B0609020204030204" pitchFamily="49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6316053" y="3218652"/>
                  <a:ext cx="2441694" cy="5201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>
                      <a:solidFill>
                        <a:srgbClr val="FF0000"/>
                      </a:solidFill>
                      <a:latin typeface="Consolas" panose="020B0609020204030204" pitchFamily="49" charset="0"/>
                    </a:rPr>
                    <a:t>Critical Section</a:t>
                  </a:r>
                  <a:endParaRPr lang="en-US" sz="2000" b="0" dirty="0">
                    <a:solidFill>
                      <a:srgbClr val="FF0000"/>
                    </a:solidFill>
                    <a:latin typeface="Consolas" panose="020B0609020204030204" pitchFamily="49" charset="0"/>
                  </a:endParaRPr>
                </a:p>
              </p:txBody>
            </p:sp>
          </p:grpSp>
        </p:grpSp>
      </p:grpSp>
      <p:sp>
        <p:nvSpPr>
          <p:cNvPr id="9" name="TextBox 8"/>
          <p:cNvSpPr txBox="1"/>
          <p:nvPr/>
        </p:nvSpPr>
        <p:spPr>
          <a:xfrm>
            <a:off x="7896591" y="3727360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0" dirty="0" smtClean="0">
                <a:latin typeface="Gill Sans Light"/>
              </a:rPr>
              <a:t>Threads serialized by lock</a:t>
            </a:r>
            <a:br>
              <a:rPr lang="en-US" sz="2400" b="0" dirty="0" smtClean="0">
                <a:latin typeface="Gill Sans Light"/>
              </a:rPr>
            </a:br>
            <a:r>
              <a:rPr lang="en-US" sz="2400" b="0" dirty="0" smtClean="0">
                <a:latin typeface="Gill Sans Light"/>
              </a:rPr>
              <a:t>through critical section.</a:t>
            </a:r>
          </a:p>
          <a:p>
            <a:r>
              <a:rPr lang="en-US" sz="2400" b="0" dirty="0" smtClean="0">
                <a:latin typeface="Gill Sans Light"/>
              </a:rPr>
              <a:t>Only one thread at a time</a:t>
            </a:r>
            <a:endParaRPr lang="en-US" sz="2400" b="0" dirty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6202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6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6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xit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167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67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6771" grpId="0" uiExpand="1" build="p"/>
      <p:bldP spid="22" grpId="0" animBg="1"/>
      <p:bldP spid="22" grpId="1" animBg="1"/>
      <p:bldP spid="33" grpId="0" animBg="1"/>
      <p:bldP spid="33" grpId="1" animBg="1"/>
      <p:bldP spid="34" grpId="0" animBg="1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Definitions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11506200" cy="5791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 smtClean="0">
                <a:ea typeface="굴림" panose="020B0600000101010101" pitchFamily="34" charset="-127"/>
              </a:rPr>
              <a:t>: using atomic operations to ensure cooperation between threads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For now, only loads and stores are atomic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We are going to show that its hard to build anything useful with only reads and writes</a:t>
            </a:r>
          </a:p>
          <a:p>
            <a:pPr lvl="1">
              <a:lnSpc>
                <a:spcPct val="100000"/>
              </a:lnSpc>
            </a:pPr>
            <a:endParaRPr lang="en-US" altLang="ko-KR" sz="12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 smtClean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One thread </a:t>
            </a:r>
            <a:r>
              <a:rPr lang="en-US" altLang="ko-KR" i="1" dirty="0" smtClean="0">
                <a:ea typeface="굴림" panose="020B0600000101010101" pitchFamily="34" charset="-127"/>
              </a:rPr>
              <a:t>excludes</a:t>
            </a:r>
            <a:r>
              <a:rPr lang="en-US" altLang="ko-KR" dirty="0" smtClean="0">
                <a:ea typeface="굴림" panose="020B0600000101010101" pitchFamily="34" charset="-127"/>
              </a:rPr>
              <a:t> the other while doing its task</a:t>
            </a:r>
          </a:p>
          <a:p>
            <a:pPr lvl="1">
              <a:lnSpc>
                <a:spcPct val="100000"/>
              </a:lnSpc>
            </a:pP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 smtClean="0">
                <a:ea typeface="굴림" panose="020B0600000101010101" pitchFamily="34" charset="-127"/>
              </a:rPr>
              <a:t>: piece of code that only one thread can execute at once. Only one thread at a time will get into this section of code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Critical section is the result of mutual exclusion</a:t>
            </a:r>
          </a:p>
          <a:p>
            <a:pPr lvl="1"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Critical section and mutual exclusion are two ways of describing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1988510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Another Concurrent Program Example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210800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Two threads, A and B, compete with each other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One tries to increment a shared counter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The other tries to decrement the counter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ea typeface="굴림" panose="020B0600000101010101" pitchFamily="34" charset="-127"/>
              </a:rPr>
              <a:t>	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&lt; 10)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&gt; -10)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+ 1;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– 1;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(“A wins!”);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(“B wins!”);</a:t>
            </a:r>
            <a:endParaRPr lang="en-US" altLang="ko-KR" dirty="0" smtClean="0">
              <a:latin typeface="Consolas" panose="020B0609020204030204" pitchFamily="49" charset="0"/>
              <a:ea typeface="굴림" panose="020B0600000101010101" pitchFamily="34" charset="-127"/>
            </a:endParaRP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Assume that memory loads and stores are atomic, but incrementing and decrementing are </a:t>
            </a:r>
            <a:r>
              <a:rPr lang="en-US" altLang="ko-KR" i="1" dirty="0" smtClean="0">
                <a:solidFill>
                  <a:schemeClr val="hlink"/>
                </a:solidFill>
                <a:ea typeface="굴림" panose="020B0600000101010101" pitchFamily="34" charset="-127"/>
              </a:rPr>
              <a:t>not</a:t>
            </a:r>
            <a:r>
              <a:rPr lang="en-US" altLang="ko-KR" dirty="0" smtClean="0">
                <a:ea typeface="굴림" panose="020B0600000101010101" pitchFamily="34" charset="-127"/>
              </a:rPr>
              <a:t> atomic 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No difference between: “</a:t>
            </a:r>
            <a:r>
              <a:rPr lang="en-US" altLang="ko-KR" dirty="0" err="1" smtClean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=i+1” and “</a:t>
            </a:r>
            <a:r>
              <a:rPr lang="en-US" altLang="ko-KR" dirty="0" err="1" smtClean="0">
                <a:ea typeface="굴림" panose="020B0600000101010101" pitchFamily="34" charset="-127"/>
              </a:rPr>
              <a:t>i</a:t>
            </a:r>
            <a:r>
              <a:rPr lang="en-US" altLang="ko-KR" dirty="0" smtClean="0">
                <a:ea typeface="굴림" panose="020B0600000101010101" pitchFamily="34" charset="-127"/>
              </a:rPr>
              <a:t>++” 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Same instruction sequence, the ++ operator is just syntactic sugar 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Who wins? Could be either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Is it guaranteed that someone wins? Why or why not?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What if both threads have their own CPU running at same speed?  Is it guaranteed that it goes on forever?</a:t>
            </a:r>
          </a:p>
        </p:txBody>
      </p:sp>
    </p:spTree>
    <p:extLst>
      <p:ext uri="{BB962C8B-B14F-4D97-AF65-F5344CB8AC3E}">
        <p14:creationId xmlns:p14="http://schemas.microsoft.com/office/powerpoint/2010/main" val="10259483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18B71-E4E7-49A5-948E-3B6D8A966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152400"/>
            <a:ext cx="10210800" cy="533400"/>
          </a:xfrm>
        </p:spPr>
        <p:txBody>
          <a:bodyPr/>
          <a:lstStyle/>
          <a:p>
            <a:r>
              <a:rPr lang="en-US" dirty="0" smtClean="0"/>
              <a:t>Recall: Socket Endpoint for Communication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9F678-5D24-4CA6-AF9A-B8C9BBAF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2000"/>
            <a:ext cx="10922000" cy="5715000"/>
          </a:xfrm>
        </p:spPr>
        <p:txBody>
          <a:bodyPr/>
          <a:lstStyle/>
          <a:p>
            <a:r>
              <a:rPr lang="en-US" b="1" dirty="0"/>
              <a:t>Key Idea:</a:t>
            </a:r>
            <a:r>
              <a:rPr lang="en-US" dirty="0"/>
              <a:t> Communication across the world looks like File </a:t>
            </a:r>
            <a:r>
              <a:rPr lang="en-US" dirty="0" smtClean="0"/>
              <a:t>I/O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Sockets</a:t>
            </a:r>
            <a:r>
              <a:rPr lang="en-US" dirty="0"/>
              <a:t>: </a:t>
            </a:r>
            <a:r>
              <a:rPr lang="en-US" dirty="0" smtClean="0"/>
              <a:t>Bidirectional Endpoint for Communication</a:t>
            </a:r>
          </a:p>
          <a:p>
            <a:pPr lvl="1"/>
            <a:r>
              <a:rPr lang="en-US" dirty="0" smtClean="0"/>
              <a:t>Queues to temporarily hold results</a:t>
            </a:r>
          </a:p>
          <a:p>
            <a:pPr lvl="1"/>
            <a:r>
              <a:rPr lang="en-US" dirty="0" smtClean="0"/>
              <a:t>Queues are NOT Pipes!</a:t>
            </a:r>
          </a:p>
          <a:p>
            <a:r>
              <a:rPr lang="en-US" dirty="0" smtClean="0"/>
              <a:t>Connection: Two Sockets Connected Over </a:t>
            </a:r>
            <a:r>
              <a:rPr lang="en-US" dirty="0"/>
              <a:t>the </a:t>
            </a:r>
            <a:r>
              <a:rPr lang="en-US" dirty="0" smtClean="0"/>
              <a:t>network </a:t>
            </a:r>
            <a:r>
              <a:rPr lang="en-US" dirty="0" smtClean="0">
                <a:sym typeface="Symbol" panose="05050102010706020507" pitchFamily="18" charset="2"/>
              </a:rPr>
              <a:t> IPC over network!</a:t>
            </a:r>
            <a:endParaRPr lang="en-US" dirty="0"/>
          </a:p>
          <a:p>
            <a:pPr lvl="1"/>
            <a:r>
              <a:rPr lang="en-US" dirty="0"/>
              <a:t>How to </a:t>
            </a:r>
            <a:r>
              <a:rPr lang="en-US" b="1" dirty="0"/>
              <a:t>open()</a:t>
            </a:r>
            <a:r>
              <a:rPr lang="en-US" dirty="0"/>
              <a:t>? </a:t>
            </a:r>
          </a:p>
          <a:p>
            <a:pPr lvl="1"/>
            <a:r>
              <a:rPr lang="en-US" dirty="0" smtClean="0"/>
              <a:t>What is the namespace?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are </a:t>
            </a:r>
            <a:r>
              <a:rPr lang="en-US" dirty="0" smtClean="0"/>
              <a:t>they </a:t>
            </a:r>
            <a:r>
              <a:rPr lang="en-US" dirty="0"/>
              <a:t>connected in time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182662" y="1430986"/>
            <a:ext cx="11826675" cy="1999653"/>
            <a:chOff x="117777" y="1663376"/>
            <a:chExt cx="11826675" cy="1999653"/>
          </a:xfrm>
        </p:grpSpPr>
        <p:sp>
          <p:nvSpPr>
            <p:cNvPr id="15" name="Cloud 14">
              <a:extLst>
                <a:ext uri="{FF2B5EF4-FFF2-40B4-BE49-F238E27FC236}">
                  <a16:creationId xmlns:a16="http://schemas.microsoft.com/office/drawing/2014/main" id="{D9B4B69D-93E5-49AB-85FF-AD0ADA007143}"/>
                </a:ext>
              </a:extLst>
            </p:cNvPr>
            <p:cNvSpPr/>
            <p:nvPr/>
          </p:nvSpPr>
          <p:spPr>
            <a:xfrm>
              <a:off x="4420065" y="2091546"/>
              <a:ext cx="2921441" cy="1159307"/>
            </a:xfrm>
            <a:prstGeom prst="cloud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8D4B934-4D6E-4926-B6A9-84F82FE83049}"/>
                </a:ext>
              </a:extLst>
            </p:cNvPr>
            <p:cNvSpPr/>
            <p:nvPr/>
          </p:nvSpPr>
          <p:spPr>
            <a:xfrm>
              <a:off x="117777" y="1663376"/>
              <a:ext cx="409767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write(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wlen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898800-31A0-41AA-A267-ECEEB729F14D}"/>
                </a:ext>
              </a:extLst>
            </p:cNvPr>
            <p:cNvSpPr/>
            <p:nvPr/>
          </p:nvSpPr>
          <p:spPr>
            <a:xfrm>
              <a:off x="7325708" y="3201364"/>
              <a:ext cx="46187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n = read(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rfd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rbuf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, </a:t>
              </a:r>
              <a:r>
                <a:rPr lang="en-US" sz="2400" b="1" dirty="0" err="1">
                  <a:latin typeface="Consolas" charset="0"/>
                  <a:ea typeface="Consolas" charset="0"/>
                  <a:cs typeface="Consolas" charset="0"/>
                </a:rPr>
                <a:t>rmax</a:t>
              </a:r>
              <a:r>
                <a:rPr lang="en-US" sz="2400" b="1" dirty="0">
                  <a:latin typeface="Consolas" charset="0"/>
                  <a:ea typeface="Consolas" charset="0"/>
                  <a:cs typeface="Consolas" charset="0"/>
                </a:rPr>
                <a:t>); </a:t>
              </a:r>
            </a:p>
          </p:txBody>
        </p:sp>
        <p:sp>
          <p:nvSpPr>
            <p:cNvPr id="9" name="Cube 8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4250616" y="2188574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2758085" y="2201241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B7AEC5A-F289-414B-A55A-2F146758F3CA}"/>
                </a:ext>
              </a:extLst>
            </p:cNvPr>
            <p:cNvCxnSpPr>
              <a:stCxn id="10" idx="3"/>
              <a:endCxn id="9" idx="2"/>
            </p:cNvCxnSpPr>
            <p:nvPr/>
          </p:nvCxnSpPr>
          <p:spPr>
            <a:xfrm>
              <a:off x="3747423" y="2474453"/>
              <a:ext cx="503193" cy="255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be 16">
              <a:extLst>
                <a:ext uri="{FF2B5EF4-FFF2-40B4-BE49-F238E27FC236}">
                  <a16:creationId xmlns:a16="http://schemas.microsoft.com/office/drawing/2014/main" id="{309767BE-249F-47D3-9A7A-7D583B9AF6A8}"/>
                </a:ext>
              </a:extLst>
            </p:cNvPr>
            <p:cNvSpPr/>
            <p:nvPr/>
          </p:nvSpPr>
          <p:spPr>
            <a:xfrm>
              <a:off x="6629400" y="2637969"/>
              <a:ext cx="990135" cy="457815"/>
            </a:xfrm>
            <a:prstGeom prst="cube">
              <a:avLst/>
            </a:prstGeom>
            <a:solidFill>
              <a:srgbClr val="BCFFBC"/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Socket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44D4374-BAAF-4C64-BAC8-2943EED0F6F7}"/>
                </a:ext>
              </a:extLst>
            </p:cNvPr>
            <p:cNvCxnSpPr>
              <a:stCxn id="17" idx="5"/>
              <a:endCxn id="18" idx="1"/>
            </p:cNvCxnSpPr>
            <p:nvPr/>
          </p:nvCxnSpPr>
          <p:spPr>
            <a:xfrm>
              <a:off x="7619535" y="2809650"/>
              <a:ext cx="590397" cy="12922"/>
            </a:xfrm>
            <a:prstGeom prst="straightConnector1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392EFE0-50D3-4058-BE90-A36DEB2FAA8A}"/>
                </a:ext>
              </a:extLst>
            </p:cNvPr>
            <p:cNvSpPr/>
            <p:nvPr/>
          </p:nvSpPr>
          <p:spPr>
            <a:xfrm>
              <a:off x="8209932" y="2549360"/>
              <a:ext cx="989338" cy="546424"/>
            </a:xfrm>
            <a:prstGeom prst="rect">
              <a:avLst/>
            </a:prstGeom>
            <a:solidFill>
              <a:srgbClr val="FFFF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  <a:latin typeface="Gill Sans Light"/>
                </a:rPr>
                <a:t>Process</a:t>
              </a:r>
              <a:endParaRPr lang="en-US" sz="1600" dirty="0">
                <a:solidFill>
                  <a:schemeClr val="tx1"/>
                </a:solidFill>
                <a:latin typeface="Gill Sans Light"/>
              </a:endParaRPr>
            </a:p>
          </p:txBody>
        </p:sp>
      </p:grpSp>
      <p:sp>
        <p:nvSpPr>
          <p:cNvPr id="27" name="Left-Right Arrow 26"/>
          <p:cNvSpPr/>
          <p:nvPr/>
        </p:nvSpPr>
        <p:spPr bwMode="auto">
          <a:xfrm rot="905306">
            <a:off x="5328290" y="2240313"/>
            <a:ext cx="1343341" cy="3810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7771161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repeatCount="4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0"/>
            <a:ext cx="80772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Hand Simulation Multiprocessor Example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56492"/>
            <a:ext cx="10896600" cy="604910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Inner loop looks like this: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r1=0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load	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	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r1=0	load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r1=1	add 	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r1=-1	sub r1, r1, 1</a:t>
            </a:r>
          </a:p>
          <a:p>
            <a:pPr>
              <a:lnSpc>
                <a:spcPct val="80000"/>
              </a:lnSpc>
              <a:spcBef>
                <a:spcPct val="20000"/>
              </a:spcBef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]=1	store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</a:p>
          <a:p>
            <a:pPr>
              <a:lnSpc>
                <a:spcPct val="50000"/>
              </a:lnSpc>
              <a:spcBef>
                <a:spcPct val="20000"/>
              </a:spcBef>
              <a:spcAft>
                <a:spcPts val="600"/>
              </a:spcAft>
              <a:buNone/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			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]=-1	store r1, M[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]</a:t>
            </a:r>
            <a: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urier New" panose="02070309020205020404" pitchFamily="49" charset="0"/>
                <a:ea typeface="굴림" panose="020B0600000101010101" pitchFamily="34" charset="-127"/>
              </a:rPr>
            </a:br>
            <a:endParaRPr lang="en-US" altLang="ko-KR" sz="2000" dirty="0">
              <a:latin typeface="Courier New" panose="02070309020205020404" pitchFamily="49" charset="0"/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Hand Simulation: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And we’re off.  A gets off to an early start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 says “</a:t>
            </a:r>
            <a:r>
              <a:rPr lang="en-US" altLang="ko-KR" dirty="0" err="1" smtClean="0">
                <a:ea typeface="굴림" panose="020B0600000101010101" pitchFamily="34" charset="-127"/>
              </a:rPr>
              <a:t>hmph</a:t>
            </a:r>
            <a:r>
              <a:rPr lang="en-US" altLang="ko-KR" dirty="0" smtClean="0">
                <a:ea typeface="굴림" panose="020B0600000101010101" pitchFamily="34" charset="-127"/>
              </a:rPr>
              <a:t>, better go fast” and tries really hard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 goes ahead and writes “1”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B goes and writes “-1”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A says “HUH??? I could have sworn I put a 1 there”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>
                <a:ea typeface="굴림" panose="020B0600000101010101" pitchFamily="34" charset="-127"/>
              </a:rPr>
              <a:t>Uncontrolled </a:t>
            </a:r>
            <a:r>
              <a:rPr lang="en-US" altLang="ko-KR" dirty="0">
                <a:solidFill>
                  <a:srgbClr val="FF0000"/>
                </a:solidFill>
                <a:ea typeface="굴림" panose="020B0600000101010101" pitchFamily="34" charset="-127"/>
              </a:rPr>
              <a:t>race condition</a:t>
            </a:r>
            <a:r>
              <a:rPr lang="en-US" altLang="ko-KR" dirty="0">
                <a:ea typeface="굴림" panose="020B0600000101010101" pitchFamily="34" charset="-127"/>
              </a:rPr>
              <a:t>: two threads </a:t>
            </a:r>
            <a:r>
              <a:rPr lang="en-US" altLang="ko-KR" dirty="0" smtClean="0">
                <a:ea typeface="굴림" panose="020B0600000101010101" pitchFamily="34" charset="-127"/>
              </a:rPr>
              <a:t>attempting to access same </a:t>
            </a:r>
            <a:r>
              <a:rPr lang="en-US" altLang="ko-KR" dirty="0">
                <a:ea typeface="굴림" panose="020B0600000101010101" pitchFamily="34" charset="-127"/>
              </a:rPr>
              <a:t>data </a:t>
            </a:r>
            <a:r>
              <a:rPr lang="en-US" altLang="ko-KR" i="1" dirty="0" smtClean="0">
                <a:ea typeface="굴림" panose="020B0600000101010101" pitchFamily="34" charset="-127"/>
              </a:rPr>
              <a:t>simultaneously </a:t>
            </a:r>
            <a:r>
              <a:rPr lang="en-US" altLang="ko-KR" dirty="0" smtClean="0">
                <a:ea typeface="굴림" panose="020B0600000101010101" pitchFamily="34" charset="-127"/>
              </a:rPr>
              <a:t>with </a:t>
            </a:r>
            <a:r>
              <a:rPr lang="en-US" altLang="ko-KR" dirty="0">
                <a:ea typeface="굴림" panose="020B0600000101010101" pitchFamily="34" charset="-127"/>
              </a:rPr>
              <a:t>one of them performing a </a:t>
            </a:r>
            <a:r>
              <a:rPr lang="en-US" altLang="ko-KR" dirty="0" smtClean="0">
                <a:ea typeface="굴림" panose="020B0600000101010101" pitchFamily="34" charset="-127"/>
              </a:rPr>
              <a:t>write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Here “simultaneous” is defined even with one CPU as “could access at same time if only there were two CPUs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tabLst>
                <a:tab pos="400050" algn="l"/>
                <a:tab pos="1603375" algn="l"/>
                <a:tab pos="2405063" algn="ctr"/>
                <a:tab pos="4510088" algn="l"/>
                <a:tab pos="5773738" algn="l"/>
                <a:tab pos="6513513" algn="ctr"/>
              </a:tabLst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25482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So – does this fix it?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750888"/>
            <a:ext cx="10820400" cy="5878512"/>
          </a:xfrm>
        </p:spPr>
        <p:txBody>
          <a:bodyPr/>
          <a:lstStyle/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Put locks around increment/decrement: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			</a:t>
            </a:r>
            <a:r>
              <a:rPr lang="en-US" altLang="ko-KR" sz="2000" u="sng" dirty="0">
                <a:ea typeface="굴림" panose="020B0600000101010101" pitchFamily="34" charset="-127"/>
              </a:rPr>
              <a:t>Thread A</a:t>
            </a:r>
            <a:r>
              <a:rPr lang="en-US" altLang="ko-KR" sz="2000" dirty="0">
                <a:ea typeface="굴림" panose="020B0600000101010101" pitchFamily="34" charset="-127"/>
              </a:rPr>
              <a:t>		</a:t>
            </a:r>
            <a:r>
              <a:rPr lang="en-US" altLang="ko-KR" sz="2000" u="sng" dirty="0">
                <a:ea typeface="굴림" panose="020B0600000101010101" pitchFamily="34" charset="-127"/>
              </a:rPr>
              <a:t>Thread B</a:t>
            </a:r>
          </a:p>
          <a:p>
            <a:pPr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	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0;</a:t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&lt; 10)	while (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&gt; -10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pPr>
              <a:spcBef>
                <a:spcPts val="0"/>
              </a:spcBef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acquire(&amp;</a:t>
            </a:r>
            <a:r>
              <a:rPr lang="en-US" altLang="ko-KR" sz="20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	   acquire(&amp;</a:t>
            </a:r>
            <a:r>
              <a:rPr lang="en-US" altLang="ko-KR" sz="20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+ 1;	  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i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 – 1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;</a:t>
            </a:r>
          </a:p>
          <a:p>
            <a:pPr>
              <a:spcBef>
                <a:spcPts val="0"/>
              </a:spcBef>
              <a:buNone/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	   </a:t>
            </a:r>
            <a:r>
              <a:rPr lang="en-US" altLang="ko-KR" sz="2000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release(&amp;</a:t>
            </a:r>
            <a:r>
              <a:rPr lang="en-US" altLang="ko-KR" sz="20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	   release(&amp;</a:t>
            </a:r>
            <a:r>
              <a:rPr lang="en-US" altLang="ko-KR" sz="2000" dirty="0" err="1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mylock</a:t>
            </a:r>
            <a:r>
              <a:rPr lang="en-US" altLang="ko-KR" sz="2000" dirty="0" smtClean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  <a: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/>
            </a:r>
            <a:br>
              <a:rPr lang="en-US" altLang="ko-KR" sz="2000" dirty="0">
                <a:solidFill>
                  <a:srgbClr val="FF0000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(“A wins!”);	</a:t>
            </a:r>
            <a:r>
              <a:rPr lang="en-US" altLang="ko-KR" sz="2000" dirty="0" err="1">
                <a:latin typeface="Consolas" panose="020B0609020204030204" pitchFamily="49" charset="0"/>
                <a:ea typeface="굴림" panose="020B0600000101010101" pitchFamily="34" charset="-127"/>
              </a:rPr>
              <a:t>printf</a:t>
            </a:r>
            <a:r>
              <a:rPr lang="en-US" altLang="ko-KR" sz="2000" dirty="0">
                <a:latin typeface="Consolas" panose="020B0609020204030204" pitchFamily="49" charset="0"/>
                <a:ea typeface="굴림" panose="020B0600000101010101" pitchFamily="34" charset="-127"/>
              </a:rPr>
              <a:t>(“B wins</a:t>
            </a:r>
            <a:r>
              <a:rPr lang="en-US" altLang="ko-KR" sz="2000" dirty="0" smtClean="0">
                <a:latin typeface="Consolas" panose="020B0609020204030204" pitchFamily="49" charset="0"/>
                <a:ea typeface="굴림" panose="020B0600000101010101" pitchFamily="34" charset="-127"/>
              </a:rPr>
              <a:t>!”);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What does this do?  Is it better???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Each increment or decrement operation is now atomic. 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Good!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Technically, no race conditions, since lock prevents simultaneous reads/writes</a:t>
            </a:r>
            <a:endParaRPr lang="en-US" altLang="ko-KR" dirty="0">
              <a:ea typeface="굴림" panose="020B0600000101010101" pitchFamily="34" charset="-127"/>
            </a:endParaRP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Program is likely still broken.  </a:t>
            </a:r>
            <a:r>
              <a:rPr lang="en-US" altLang="ko-KR" dirty="0" smtClean="0">
                <a:solidFill>
                  <a:srgbClr val="FF0000"/>
                </a:solidFill>
                <a:ea typeface="굴림" panose="020B0600000101010101" pitchFamily="34" charset="-127"/>
              </a:rPr>
              <a:t>Not so good…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May or may not be what you intended (probably not)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Still unclear who wins – it is a nondeterministic result: different on each run</a:t>
            </a:r>
          </a:p>
          <a:p>
            <a:pPr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When might something like this make sense?</a:t>
            </a:r>
          </a:p>
          <a:p>
            <a:pPr lvl="1">
              <a:tabLst>
                <a:tab pos="1541463" algn="l"/>
                <a:tab pos="2517775" algn="ctr"/>
                <a:tab pos="4684713" algn="l"/>
                <a:tab pos="5599113" algn="ctr"/>
              </a:tabLst>
            </a:pPr>
            <a:r>
              <a:rPr lang="en-US" altLang="ko-KR" dirty="0" smtClean="0">
                <a:ea typeface="굴림" panose="020B0600000101010101" pitchFamily="34" charset="-127"/>
              </a:rPr>
              <a:t>If each thread needed to get a unique integer for some reason</a:t>
            </a:r>
          </a:p>
        </p:txBody>
      </p:sp>
    </p:spTree>
    <p:extLst>
      <p:ext uri="{BB962C8B-B14F-4D97-AF65-F5344CB8AC3E}">
        <p14:creationId xmlns:p14="http://schemas.microsoft.com/office/powerpoint/2010/main" val="3181414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Red-Black tree example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1354" y="4262806"/>
            <a:ext cx="11605846" cy="24427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Here, the Lock is associated with the root of the tree</a:t>
            </a:r>
          </a:p>
          <a:p>
            <a:pPr lvl="1"/>
            <a:r>
              <a:rPr lang="en-US" dirty="0" smtClean="0"/>
              <a:t>Restricts parallelism but makes sure that tree </a:t>
            </a:r>
            <a:r>
              <a:rPr lang="en-US" i="1" dirty="0" smtClean="0"/>
              <a:t>always</a:t>
            </a:r>
            <a:r>
              <a:rPr lang="en-US" dirty="0" smtClean="0"/>
              <a:t> consistent</a:t>
            </a:r>
          </a:p>
          <a:p>
            <a:pPr lvl="1"/>
            <a:r>
              <a:rPr lang="en-US" dirty="0" smtClean="0"/>
              <a:t>No races at the operation level</a:t>
            </a:r>
          </a:p>
          <a:p>
            <a:r>
              <a:rPr lang="en-US" dirty="0"/>
              <a:t>T</a:t>
            </a:r>
            <a:r>
              <a:rPr lang="en-US" dirty="0" smtClean="0"/>
              <a:t>hreads are exchange information through a consistent data structure</a:t>
            </a:r>
          </a:p>
          <a:p>
            <a:r>
              <a:rPr lang="en-US" dirty="0" smtClean="0"/>
              <a:t>Could you make it faster with one lock per node?  Perhaps, but must be careful!</a:t>
            </a:r>
          </a:p>
          <a:p>
            <a:pPr lvl="1"/>
            <a:r>
              <a:rPr lang="en-US" dirty="0" smtClean="0"/>
              <a:t>Need to define invariants that are always true despite many simultaneous threads…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11">
            <a:extLst>
              <a:ext uri="{FF2B5EF4-FFF2-40B4-BE49-F238E27FC236}">
                <a16:creationId xmlns:a16="http://schemas.microsoft.com/office/drawing/2014/main" id="{4F368BDF-6CFF-46F7-B7EC-0CBC637E75F0}"/>
              </a:ext>
            </a:extLst>
          </p:cNvPr>
          <p:cNvSpPr txBox="1">
            <a:spLocks/>
          </p:cNvSpPr>
          <p:nvPr/>
        </p:nvSpPr>
        <p:spPr bwMode="auto">
          <a:xfrm>
            <a:off x="609600" y="762000"/>
            <a:ext cx="2743200" cy="43513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pattFill prst="narHorz">
                  <a:fgClr>
                    <a:schemeClr val="tx1"/>
                  </a:fgClr>
                  <a:bgClr>
                    <a:schemeClr val="bg1"/>
                  </a:bgClr>
                </a:patt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0478" tIns="44445" rIns="90478" bIns="44445" numCol="1" anchor="t" anchorCtr="0" compatLnSpc="1">
            <a:prstTxWarp prst="textNoShape">
              <a:avLst/>
            </a:prstTxWarp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0" i="0">
                <a:solidFill>
                  <a:schemeClr val="tx1"/>
                </a:solidFill>
                <a:latin typeface="Gill Sans Light" charset="0"/>
                <a:ea typeface="Gill Sans Light" charset="0"/>
                <a:cs typeface="Gill Sans Light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u="sng" kern="0" dirty="0" smtClean="0"/>
              <a:t>Thread A</a:t>
            </a:r>
          </a:p>
          <a:p>
            <a:pPr marL="0" indent="0">
              <a:buFontTx/>
              <a:buNone/>
            </a:pPr>
            <a:r>
              <a:rPr lang="en-US" sz="1800" kern="0" dirty="0" smtClean="0">
                <a:latin typeface="Consolas" panose="020B0609020204030204" pitchFamily="49" charset="0"/>
              </a:rPr>
              <a:t>Insert(3) {</a:t>
            </a:r>
          </a:p>
          <a:p>
            <a:pPr marL="0" indent="0">
              <a:buFontTx/>
              <a:buNone/>
            </a:pPr>
            <a:r>
              <a:rPr lang="en-US" sz="1800" kern="0" dirty="0" smtClean="0">
                <a:latin typeface="Consolas" panose="020B0609020204030204" pitchFamily="49" charset="0"/>
              </a:rPr>
              <a:t>  </a:t>
            </a:r>
            <a:r>
              <a:rPr lang="en-US" sz="180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kern="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 smtClean="0">
                <a:latin typeface="Consolas" panose="020B0609020204030204" pitchFamily="49" charset="0"/>
              </a:rPr>
              <a:t>  </a:t>
            </a:r>
            <a:r>
              <a:rPr lang="en-US" sz="1800" kern="0" dirty="0" err="1" smtClean="0">
                <a:latin typeface="Consolas" panose="020B0609020204030204" pitchFamily="49" charset="0"/>
              </a:rPr>
              <a:t>Tree.Insert</a:t>
            </a:r>
            <a:r>
              <a:rPr lang="en-US" sz="1800" kern="0" dirty="0" smtClean="0">
                <a:latin typeface="Consolas" panose="020B0609020204030204" pitchFamily="49" charset="0"/>
              </a:rPr>
              <a:t>(3)</a:t>
            </a:r>
          </a:p>
          <a:p>
            <a:pPr marL="0" indent="0">
              <a:buFontTx/>
              <a:buNone/>
            </a:pPr>
            <a:r>
              <a:rPr lang="en-US" sz="1800" kern="0" dirty="0" smtClean="0">
                <a:latin typeface="Consolas" panose="020B0609020204030204" pitchFamily="49" charset="0"/>
              </a:rPr>
              <a:t>  </a:t>
            </a:r>
            <a:r>
              <a:rPr lang="en-US" sz="180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kern="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kern="0" dirty="0" smtClean="0">
                <a:latin typeface="Consolas" panose="020B0609020204030204" pitchFamily="49" charset="0"/>
              </a:rPr>
              <a:t>}</a:t>
            </a:r>
            <a:endParaRPr lang="en-US" sz="1800" kern="0" dirty="0">
              <a:latin typeface="Consolas" panose="020B0609020204030204" pitchFamily="49" charset="0"/>
            </a:endParaRPr>
          </a:p>
        </p:txBody>
      </p:sp>
      <p:pic>
        <p:nvPicPr>
          <p:cNvPr id="8" name="Picture 7" descr="A screen shot of a football ball&#10;&#10;Description automatically generated">
            <a:extLst>
              <a:ext uri="{FF2B5EF4-FFF2-40B4-BE49-F238E27FC236}">
                <a16:creationId xmlns:a16="http://schemas.microsoft.com/office/drawing/2014/main" id="{8267D675-3BF6-44FF-A0D6-7C0EFDE2F5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372" y="984766"/>
            <a:ext cx="5628351" cy="270864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68E81C-97AA-48BF-8BF4-3B76BCD0B7E5}"/>
              </a:ext>
            </a:extLst>
          </p:cNvPr>
          <p:cNvSpPr txBox="1"/>
          <p:nvPr/>
        </p:nvSpPr>
        <p:spPr>
          <a:xfrm>
            <a:off x="3876487" y="3749910"/>
            <a:ext cx="387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Gill Sans Light"/>
              </a:rPr>
              <a:t>Tree-Based Set Data Structure</a:t>
            </a:r>
          </a:p>
        </p:txBody>
      </p:sp>
      <p:sp>
        <p:nvSpPr>
          <p:cNvPr id="10" name="Content Placeholder 12">
            <a:extLst>
              <a:ext uri="{FF2B5EF4-FFF2-40B4-BE49-F238E27FC236}">
                <a16:creationId xmlns:a16="http://schemas.microsoft.com/office/drawing/2014/main" id="{06B593ED-CFF1-4634-9A09-A67FE55F853B}"/>
              </a:ext>
            </a:extLst>
          </p:cNvPr>
          <p:cNvSpPr txBox="1">
            <a:spLocks/>
          </p:cNvSpPr>
          <p:nvPr/>
        </p:nvSpPr>
        <p:spPr>
          <a:xfrm>
            <a:off x="9144000" y="762000"/>
            <a:ext cx="2819400" cy="4823268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>
                <a:solidFill>
                  <a:schemeClr val="tx1"/>
                </a:solidFill>
                <a:latin typeface="Gill Sans" charset="0"/>
                <a:ea typeface="ＭＳ Ｐゴシック" charset="0"/>
                <a:cs typeface="Gill Sans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2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3pPr>
            <a:lvl4pPr marL="1543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4pPr>
            <a:lvl5pPr marL="20002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>
                <a:solidFill>
                  <a:schemeClr val="tx1"/>
                </a:solidFill>
                <a:latin typeface="Gill Sans" charset="0"/>
                <a:ea typeface="Gill Sans" charset="0"/>
                <a:cs typeface="Gill Sans" charset="0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b="0" u="sng" kern="0" dirty="0" smtClean="0"/>
              <a:t>Thread B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Insert(4) {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  </a:t>
            </a:r>
            <a:r>
              <a:rPr lang="en-US" sz="1800" b="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acquire(&amp;</a:t>
            </a:r>
            <a:r>
              <a:rPr lang="en-US" sz="1800" b="0" kern="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  </a:t>
            </a:r>
            <a:r>
              <a:rPr lang="en-US" sz="1800" b="0" kern="0" dirty="0" err="1" smtClean="0">
                <a:latin typeface="Consolas" panose="020B0609020204030204" pitchFamily="49" charset="0"/>
              </a:rPr>
              <a:t>Tree.insert</a:t>
            </a:r>
            <a:r>
              <a:rPr lang="en-US" sz="1800" b="0" kern="0" dirty="0" smtClean="0">
                <a:latin typeface="Consolas" panose="020B0609020204030204" pitchFamily="49" charset="0"/>
              </a:rPr>
              <a:t>(4)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  </a:t>
            </a:r>
            <a:r>
              <a:rPr lang="en-US" sz="1800" b="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}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Get(6) {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  acquire(&amp;</a:t>
            </a:r>
            <a:r>
              <a:rPr lang="en-US" sz="1800" b="0" kern="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  </a:t>
            </a:r>
            <a:r>
              <a:rPr lang="en-US" sz="1800" b="0" kern="0" dirty="0" err="1" smtClean="0">
                <a:latin typeface="Consolas" panose="020B0609020204030204" pitchFamily="49" charset="0"/>
              </a:rPr>
              <a:t>Tree.search</a:t>
            </a:r>
            <a:r>
              <a:rPr lang="en-US" sz="1800" b="0" kern="0" dirty="0" smtClean="0">
                <a:latin typeface="Consolas" panose="020B0609020204030204" pitchFamily="49" charset="0"/>
              </a:rPr>
              <a:t>(6)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  </a:t>
            </a:r>
            <a:r>
              <a:rPr lang="en-US" sz="1800" b="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release(&amp;</a:t>
            </a:r>
            <a:r>
              <a:rPr lang="en-US" sz="1800" b="0" kern="0" dirty="0" err="1" smtClean="0">
                <a:solidFill>
                  <a:srgbClr val="FF0000"/>
                </a:solidFill>
                <a:latin typeface="Consolas" panose="020B0609020204030204" pitchFamily="49" charset="0"/>
              </a:rPr>
              <a:t>treelock</a:t>
            </a:r>
            <a:r>
              <a:rPr lang="en-US" sz="1800" b="0" kern="0" dirty="0" smtClean="0">
                <a:solidFill>
                  <a:srgbClr val="FF0000"/>
                </a:solidFill>
                <a:latin typeface="Consolas" panose="020B0609020204030204" pitchFamily="49" charset="0"/>
              </a:rPr>
              <a:t>)</a:t>
            </a:r>
          </a:p>
          <a:p>
            <a:pPr marL="0" indent="0">
              <a:buFontTx/>
              <a:buNone/>
            </a:pPr>
            <a:r>
              <a:rPr lang="en-US" sz="1800" b="0" kern="0" dirty="0" smtClean="0">
                <a:latin typeface="Consolas" panose="020B0609020204030204" pitchFamily="49" charset="0"/>
              </a:rPr>
              <a:t>}</a:t>
            </a:r>
            <a:endParaRPr lang="en-US" sz="1800" b="0" kern="0" dirty="0">
              <a:latin typeface="Consolas" panose="020B06090202040302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5200" y="697433"/>
            <a:ext cx="1086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Gill Sans Light"/>
              </a:rPr>
              <a:t>treelock</a:t>
            </a:r>
            <a:endParaRPr lang="en-US" dirty="0">
              <a:latin typeface="Gill Sans Light"/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591626" y="925998"/>
            <a:ext cx="818574" cy="293202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06651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CC0D7-9A22-4ADE-8F35-FEBD241A6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is Hard!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4C9B1-721F-4636-8E78-464CC9D7D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4400"/>
            <a:ext cx="11277600" cy="5562600"/>
          </a:xfrm>
        </p:spPr>
        <p:txBody>
          <a:bodyPr>
            <a:normAutofit/>
          </a:bodyPr>
          <a:lstStyle/>
          <a:p>
            <a:r>
              <a:rPr lang="en-US" dirty="0"/>
              <a:t>Even for practicing engineers trying to write mission-critical, bulletproof code!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Threaded programs must work for all </a:t>
            </a:r>
            <a:r>
              <a:rPr lang="en-US" altLang="ko-KR" dirty="0" err="1">
                <a:ea typeface="굴림" panose="020B0600000101010101" pitchFamily="34" charset="-127"/>
              </a:rPr>
              <a:t>interleavings</a:t>
            </a:r>
            <a:r>
              <a:rPr lang="en-US" altLang="ko-KR" dirty="0">
                <a:ea typeface="굴림" panose="020B0600000101010101" pitchFamily="34" charset="-127"/>
              </a:rPr>
              <a:t> of thread instruction sequences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Cooperating threads inherently non-deterministic and non-reproducible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>
                <a:ea typeface="굴림" panose="020B0600000101010101" pitchFamily="34" charset="-127"/>
              </a:rPr>
              <a:t>Really hard to debug unless carefully designed!</a:t>
            </a:r>
            <a:endParaRPr lang="en-US" dirty="0"/>
          </a:p>
          <a:p>
            <a:r>
              <a:rPr lang="en-US" dirty="0"/>
              <a:t>Therac-25: Radiation Therapy Machine with Unintended Overdoses (reading on course site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Concurrency </a:t>
            </a:r>
            <a:r>
              <a:rPr lang="en-US" dirty="0" err="1" smtClean="0"/>
              <a:t>errrors</a:t>
            </a:r>
            <a:r>
              <a:rPr lang="en-US" dirty="0" smtClean="0"/>
              <a:t> caused the death of a number</a:t>
            </a:r>
            <a:br>
              <a:rPr lang="en-US" dirty="0" smtClean="0"/>
            </a:br>
            <a:r>
              <a:rPr lang="en-US" dirty="0" smtClean="0"/>
              <a:t>of patients by misconfiguring the radiation production</a:t>
            </a:r>
          </a:p>
          <a:p>
            <a:pPr lvl="1"/>
            <a:r>
              <a:rPr lang="en-US" dirty="0" smtClean="0"/>
              <a:t>Improper synchronization between input from operators</a:t>
            </a:r>
            <a:br>
              <a:rPr lang="en-US" dirty="0" smtClean="0"/>
            </a:br>
            <a:r>
              <a:rPr lang="en-US" dirty="0" smtClean="0"/>
              <a:t>and positioning software</a:t>
            </a:r>
            <a:endParaRPr lang="en-US" dirty="0"/>
          </a:p>
          <a:p>
            <a:r>
              <a:rPr lang="en-US" dirty="0"/>
              <a:t>Mars Pathfinder Priority Inversion (</a:t>
            </a:r>
            <a:r>
              <a:rPr lang="en-US" dirty="0">
                <a:hlinkClick r:id="rId2"/>
              </a:rPr>
              <a:t>JPL Account</a:t>
            </a:r>
            <a:r>
              <a:rPr lang="en-US" dirty="0"/>
              <a:t>)</a:t>
            </a:r>
          </a:p>
          <a:p>
            <a:r>
              <a:rPr lang="en-US" dirty="0"/>
              <a:t>Toyota Uncontrolled Acceleration (</a:t>
            </a:r>
            <a:r>
              <a:rPr lang="en-US" dirty="0">
                <a:hlinkClick r:id="rId3"/>
              </a:rPr>
              <a:t>CMU Talk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256.6K Lines of C Code, ~9-11K global variables</a:t>
            </a:r>
          </a:p>
          <a:p>
            <a:pPr lvl="1"/>
            <a:r>
              <a:rPr lang="en-US" dirty="0"/>
              <a:t>Inconsistent mutual exclusion on reads/writes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45A357-16AF-4E8C-BAE9-05197273E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266" y="3352800"/>
            <a:ext cx="3257519" cy="2390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164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52400"/>
            <a:ext cx="8382000" cy="5334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Producer-Consumer with a Bounded </a:t>
            </a:r>
            <a:r>
              <a:rPr lang="en-US" altLang="ko-KR" dirty="0">
                <a:ea typeface="굴림" panose="020B0600000101010101" pitchFamily="34" charset="-127"/>
              </a:rPr>
              <a:t>B</a:t>
            </a:r>
            <a:r>
              <a:rPr lang="en-US" altLang="ko-KR" dirty="0" smtClean="0">
                <a:ea typeface="굴림" panose="020B0600000101010101" pitchFamily="34" charset="-127"/>
              </a:rPr>
              <a:t>uffer</a:t>
            </a:r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0162" y="790294"/>
            <a:ext cx="9906000" cy="59153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Problem Definition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Producer(s) put things into a shared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Consumer(s) take them out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synchronization to coordinate producer/consumer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6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Don’t want producer and consumer to have to work in lockstep, so put a fixed-size buffer between them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Need to synchronize access to this buffer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Producer needs to wait if buffer is full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Consumer needs to wait if buffer is empty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en-US" altLang="ko-KR" sz="1800" dirty="0">
              <a:ea typeface="굴림" panose="020B0600000101010101" pitchFamily="34" charset="-127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 1: GCC compiler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cpp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 | cc1 | cc2 | as |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ld</a:t>
            </a:r>
            <a:endParaRPr lang="en-US" altLang="ko-KR" dirty="0" smtClean="0">
              <a:latin typeface="Consolas" charset="0"/>
              <a:ea typeface="Consolas" charset="0"/>
              <a:cs typeface="Consolas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Example 2: Coke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Producer can put limited number of Cokes in machine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Consumer can’t take Cokes out if machine is empty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Others: Web servers, Routers, ….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</a:pPr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46285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371" y="3429001"/>
            <a:ext cx="1714500" cy="1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8497CA3-96EE-AD43-9502-1CC1C466C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3068" y="10950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884472BC-AD9C-CF47-942E-032A15DB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0668" y="9426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711648" y="7902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10238268" y="790294"/>
            <a:ext cx="1039332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Consumer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9198936" y="899310"/>
            <a:ext cx="656420" cy="381560"/>
          </a:xfrm>
          <a:prstGeom prst="rect">
            <a:avLst/>
          </a:prstGeom>
          <a:solidFill>
            <a:schemeClr val="accent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 dirty="0">
                <a:latin typeface="Gill Sans" charset="0"/>
                <a:ea typeface="Gill Sans" charset="0"/>
                <a:cs typeface="Gill Sans" charset="0"/>
              </a:rPr>
              <a:t>Buffer</a:t>
            </a:r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8816024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>
            <a:off x="9855356" y="1090091"/>
            <a:ext cx="382912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endParaRPr lang="en-US" sz="1600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9017E023-D334-A04E-BEE4-D5372DC11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4048" y="942694"/>
            <a:ext cx="984630" cy="599595"/>
          </a:xfrm>
          <a:prstGeom prst="rect">
            <a:avLst/>
          </a:prstGeom>
          <a:solidFill>
            <a:srgbClr val="FF66CC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US" altLang="en-US" sz="1600" b="0">
                <a:latin typeface="Gill Sans" charset="0"/>
                <a:ea typeface="Gill Sans" charset="0"/>
                <a:cs typeface="Gill Sans" charset="0"/>
              </a:rPr>
              <a:t>Producer</a:t>
            </a:r>
          </a:p>
        </p:txBody>
      </p:sp>
    </p:spTree>
    <p:extLst>
      <p:ext uri="{BB962C8B-B14F-4D97-AF65-F5344CB8AC3E}">
        <p14:creationId xmlns:p14="http://schemas.microsoft.com/office/powerpoint/2010/main" val="1166355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2851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10FA3-ED5E-894D-8B92-0CE368650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3102429"/>
            <a:ext cx="7886700" cy="3074534"/>
          </a:xfrm>
        </p:spPr>
        <p:txBody>
          <a:bodyPr/>
          <a:lstStyle/>
          <a:p>
            <a:r>
              <a:rPr lang="en-US" dirty="0"/>
              <a:t>Insert: write &amp; bump write </a:t>
            </a:r>
            <a:r>
              <a:rPr lang="en-US" dirty="0" err="1"/>
              <a:t>ptr</a:t>
            </a:r>
            <a:r>
              <a:rPr lang="en-US" dirty="0"/>
              <a:t> (enqueue)</a:t>
            </a:r>
          </a:p>
          <a:p>
            <a:r>
              <a:rPr lang="en-US" dirty="0"/>
              <a:t>Remove: read &amp; bump read </a:t>
            </a:r>
            <a:r>
              <a:rPr lang="en-US" dirty="0" err="1"/>
              <a:t>ptr</a:t>
            </a:r>
            <a:r>
              <a:rPr lang="en-US" dirty="0"/>
              <a:t> (dequeue)</a:t>
            </a:r>
            <a:endParaRPr lang="en-US" i="1" dirty="0">
              <a:solidFill>
                <a:srgbClr val="FF0000"/>
              </a:solidFill>
            </a:endParaRPr>
          </a:p>
          <a:p>
            <a:r>
              <a:rPr lang="en-US" i="1" dirty="0">
                <a:solidFill>
                  <a:srgbClr val="FF0000"/>
                </a:solidFill>
              </a:rPr>
              <a:t>How to tell if Full (on insert) Empty (on remove)?</a:t>
            </a:r>
          </a:p>
          <a:p>
            <a:r>
              <a:rPr lang="en-US" i="1" dirty="0">
                <a:solidFill>
                  <a:srgbClr val="FF0000"/>
                </a:solidFill>
              </a:rPr>
              <a:t>And what do you do if it is?</a:t>
            </a:r>
          </a:p>
          <a:p>
            <a:r>
              <a:rPr lang="en-US" i="1" dirty="0">
                <a:solidFill>
                  <a:srgbClr val="FF0000"/>
                </a:solidFill>
              </a:rPr>
              <a:t>What needs to be atomic?</a:t>
            </a:r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1D329-23D2-3341-BA18-42D19EFF5E5F}"/>
              </a:ext>
            </a:extLst>
          </p:cNvPr>
          <p:cNvSpPr/>
          <p:nvPr/>
        </p:nvSpPr>
        <p:spPr>
          <a:xfrm>
            <a:off x="2152650" y="1273353"/>
            <a:ext cx="4019550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typedef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>
                <a:solidFill>
                  <a:srgbClr val="C200FF"/>
                </a:solidFill>
                <a:latin typeface="Courier" pitchFamily="2" charset="0"/>
              </a:rPr>
              <a:t>struct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{</a:t>
            </a:r>
            <a:endParaRPr lang="en-US" dirty="0">
              <a:solidFill>
                <a:srgbClr val="C200FF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write_index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int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</a:t>
            </a:r>
            <a:r>
              <a:rPr lang="en-US" dirty="0" err="1">
                <a:solidFill>
                  <a:srgbClr val="C1651C"/>
                </a:solidFill>
                <a:latin typeface="Courier" pitchFamily="2" charset="0"/>
              </a:rPr>
              <a:t>read_index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C1651C"/>
              </a:solidFill>
              <a:latin typeface="Courier" pitchFamily="2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  </a:t>
            </a:r>
            <a:r>
              <a:rPr lang="en-US" dirty="0">
                <a:solidFill>
                  <a:srgbClr val="2D961E"/>
                </a:solidFill>
                <a:latin typeface="Courier" pitchFamily="2" charset="0"/>
              </a:rPr>
              <a:t>&lt;type&gt;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 *</a:t>
            </a:r>
            <a:r>
              <a:rPr lang="en-US" dirty="0">
                <a:solidFill>
                  <a:srgbClr val="C1651C"/>
                </a:solidFill>
                <a:latin typeface="Courier" pitchFamily="2" charset="0"/>
              </a:rPr>
              <a:t>entries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[BUFSIZE];</a:t>
            </a:r>
          </a:p>
          <a:p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} </a:t>
            </a:r>
            <a:r>
              <a:rPr lang="en-US" dirty="0" err="1">
                <a:solidFill>
                  <a:srgbClr val="2D961E"/>
                </a:solidFill>
                <a:latin typeface="Courier" pitchFamily="2" charset="0"/>
              </a:rPr>
              <a:t>buf_t</a:t>
            </a:r>
            <a:r>
              <a:rPr lang="en-US" dirty="0">
                <a:solidFill>
                  <a:srgbClr val="000000"/>
                </a:solidFill>
                <a:latin typeface="Courier" pitchFamily="2" charset="0"/>
              </a:rPr>
              <a:t>;</a:t>
            </a:r>
            <a:endParaRPr lang="en-US" dirty="0">
              <a:solidFill>
                <a:srgbClr val="2D961E"/>
              </a:solidFill>
              <a:effectLst/>
              <a:latin typeface="Courier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538674-364D-4A44-9700-36D6BFFB2AB3}"/>
              </a:ext>
            </a:extLst>
          </p:cNvPr>
          <p:cNvSpPr/>
          <p:nvPr/>
        </p:nvSpPr>
        <p:spPr>
          <a:xfrm>
            <a:off x="7815944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756D3F-0950-3049-A27E-80947BD39B5C}"/>
              </a:ext>
            </a:extLst>
          </p:cNvPr>
          <p:cNvSpPr/>
          <p:nvPr/>
        </p:nvSpPr>
        <p:spPr>
          <a:xfrm>
            <a:off x="8074091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347A4B-ACC0-6847-AB31-6DB7989A5ED3}"/>
              </a:ext>
            </a:extLst>
          </p:cNvPr>
          <p:cNvSpPr/>
          <p:nvPr/>
        </p:nvSpPr>
        <p:spPr>
          <a:xfrm>
            <a:off x="8332238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188BE-8667-A84A-9F3C-AF5000AC070C}"/>
              </a:ext>
            </a:extLst>
          </p:cNvPr>
          <p:cNvSpPr/>
          <p:nvPr/>
        </p:nvSpPr>
        <p:spPr>
          <a:xfrm>
            <a:off x="8590385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B54DD3-EF7A-6345-94E4-2640C53CC864}"/>
              </a:ext>
            </a:extLst>
          </p:cNvPr>
          <p:cNvSpPr/>
          <p:nvPr/>
        </p:nvSpPr>
        <p:spPr>
          <a:xfrm>
            <a:off x="8848532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5479EDA-B846-F141-A053-342F9D17E0A6}"/>
              </a:ext>
            </a:extLst>
          </p:cNvPr>
          <p:cNvSpPr/>
          <p:nvPr/>
        </p:nvSpPr>
        <p:spPr>
          <a:xfrm>
            <a:off x="9106679" y="1896638"/>
            <a:ext cx="250372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ECA2F-4452-E642-8459-8A7F145DA660}"/>
              </a:ext>
            </a:extLst>
          </p:cNvPr>
          <p:cNvSpPr/>
          <p:nvPr/>
        </p:nvSpPr>
        <p:spPr>
          <a:xfrm>
            <a:off x="9364826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0185F3-27CC-8348-8E97-754D5E5C0237}"/>
              </a:ext>
            </a:extLst>
          </p:cNvPr>
          <p:cNvSpPr/>
          <p:nvPr/>
        </p:nvSpPr>
        <p:spPr>
          <a:xfrm>
            <a:off x="9622975" y="1896638"/>
            <a:ext cx="250372" cy="6096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ED49F5F-E40E-C640-9C24-6E7179650A1A}"/>
              </a:ext>
            </a:extLst>
          </p:cNvPr>
          <p:cNvGrpSpPr/>
          <p:nvPr/>
        </p:nvGrpSpPr>
        <p:grpSpPr>
          <a:xfrm rot="5400000">
            <a:off x="7229151" y="1129777"/>
            <a:ext cx="508521" cy="609600"/>
            <a:chOff x="7405397" y="1665515"/>
            <a:chExt cx="508521" cy="60960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A99D6A9-D813-A14F-9370-E5550B3E826C}"/>
                </a:ext>
              </a:extLst>
            </p:cNvPr>
            <p:cNvSpPr/>
            <p:nvPr/>
          </p:nvSpPr>
          <p:spPr>
            <a:xfrm>
              <a:off x="7405397" y="1665515"/>
              <a:ext cx="250372" cy="6096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9677780-287C-FE4A-844A-A474759BBAA6}"/>
                </a:ext>
              </a:extLst>
            </p:cNvPr>
            <p:cNvSpPr/>
            <p:nvPr/>
          </p:nvSpPr>
          <p:spPr>
            <a:xfrm>
              <a:off x="7663546" y="1665515"/>
              <a:ext cx="250372" cy="609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8F26987-FF22-3243-A0D2-F96410C29C41}"/>
              </a:ext>
            </a:extLst>
          </p:cNvPr>
          <p:cNvSpPr txBox="1"/>
          <p:nvPr/>
        </p:nvSpPr>
        <p:spPr>
          <a:xfrm>
            <a:off x="7299947" y="109945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A09C29-A3C7-2740-8115-6E07C8C4C39A}"/>
              </a:ext>
            </a:extLst>
          </p:cNvPr>
          <p:cNvSpPr txBox="1"/>
          <p:nvPr/>
        </p:nvSpPr>
        <p:spPr>
          <a:xfrm>
            <a:off x="7321782" y="1344775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B574A79C-934D-BB4A-B02E-0793E479041E}"/>
              </a:ext>
            </a:extLst>
          </p:cNvPr>
          <p:cNvCxnSpPr>
            <a:cxnSpLocks/>
            <a:stCxn id="14" idx="0"/>
            <a:endCxn id="6" idx="0"/>
          </p:cNvCxnSpPr>
          <p:nvPr/>
        </p:nvCxnSpPr>
        <p:spPr>
          <a:xfrm>
            <a:off x="7788211" y="1305504"/>
            <a:ext cx="411066" cy="59113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39FC1B27-CB32-7944-ABC5-FCB6095E3DF1}"/>
              </a:ext>
            </a:extLst>
          </p:cNvPr>
          <p:cNvCxnSpPr>
            <a:cxnSpLocks/>
            <a:stCxn id="15" idx="0"/>
            <a:endCxn id="12" idx="0"/>
          </p:cNvCxnSpPr>
          <p:nvPr/>
        </p:nvCxnSpPr>
        <p:spPr>
          <a:xfrm>
            <a:off x="7788212" y="1563652"/>
            <a:ext cx="1701801" cy="332986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FB32F8EE-B602-9D4F-ABAF-6C91A91BC51F}"/>
              </a:ext>
            </a:extLst>
          </p:cNvPr>
          <p:cNvSpPr txBox="1"/>
          <p:nvPr/>
        </p:nvSpPr>
        <p:spPr>
          <a:xfrm>
            <a:off x="9320735" y="2068782"/>
            <a:ext cx="338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F3E41C6-0C90-EF4D-9495-5047A860EE6B}"/>
              </a:ext>
            </a:extLst>
          </p:cNvPr>
          <p:cNvSpPr txBox="1"/>
          <p:nvPr/>
        </p:nvSpPr>
        <p:spPr>
          <a:xfrm>
            <a:off x="9517970" y="206878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i+1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AC93454-5D1C-034F-985D-972936CB1D4C}"/>
              </a:ext>
            </a:extLst>
          </p:cNvPr>
          <p:cNvSpPr txBox="1"/>
          <p:nvPr/>
        </p:nvSpPr>
        <p:spPr>
          <a:xfrm>
            <a:off x="7700587" y="2068782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" pitchFamily="2" charset="0"/>
              </a:rPr>
              <a:t>d</a:t>
            </a:r>
            <a:r>
              <a:rPr lang="en-US" sz="1200" baseline="-25000" dirty="0">
                <a:latin typeface="Courier" pitchFamily="2" charset="0"/>
              </a:rPr>
              <a:t>i+2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600200" y="194382"/>
            <a:ext cx="89916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Circular Buffer Data </a:t>
            </a:r>
            <a:r>
              <a:rPr lang="en-US" dirty="0" smtClean="0"/>
              <a:t>Structure (sequential </a:t>
            </a:r>
            <a:r>
              <a:rPr lang="en-US" dirty="0"/>
              <a:t>case)</a:t>
            </a:r>
          </a:p>
        </p:txBody>
      </p:sp>
    </p:spTree>
    <p:extLst>
      <p:ext uri="{BB962C8B-B14F-4D97-AF65-F5344CB8AC3E}">
        <p14:creationId xmlns:p14="http://schemas.microsoft.com/office/powerpoint/2010/main" val="1644797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782536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985890" y="1522274"/>
            <a:ext cx="738671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{}; // Wait for a free slot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985890" y="3693656"/>
            <a:ext cx="7386711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{}; // Wait for arrival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53744" y="2645561"/>
            <a:ext cx="4874026" cy="1244037"/>
            <a:chOff x="3929744" y="2645560"/>
            <a:chExt cx="4874026" cy="1244037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35728" y="349771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65158" y="2841502"/>
              <a:ext cx="3738612" cy="8309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Will we ever come out of the wait loop?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Buffer – </a:t>
            </a:r>
            <a:r>
              <a:rPr lang="en-US" dirty="0"/>
              <a:t>first cut</a:t>
            </a:r>
          </a:p>
        </p:txBody>
      </p:sp>
    </p:spTree>
    <p:extLst>
      <p:ext uri="{BB962C8B-B14F-4D97-AF65-F5344CB8AC3E}">
        <p14:creationId xmlns:p14="http://schemas.microsoft.com/office/powerpoint/2010/main" val="1782985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6FB968-B554-4E4F-8A65-879E107A4083}"/>
              </a:ext>
            </a:extLst>
          </p:cNvPr>
          <p:cNvSpPr txBox="1">
            <a:spLocks noChangeArrowheads="1"/>
          </p:cNvSpPr>
          <p:nvPr/>
        </p:nvSpPr>
        <p:spPr>
          <a:xfrm>
            <a:off x="1600201" y="762000"/>
            <a:ext cx="8673267" cy="558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20000"/>
              </a:lnSpc>
              <a:spcBef>
                <a:spcPts val="0"/>
              </a:spcBef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mutex </a:t>
            </a:r>
            <a:r>
              <a:rPr lang="en-US" altLang="ko-KR" sz="24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4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= &lt;initially unlocked&gt;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C9C23-136B-4945-A0CD-F4FBA22029AF}"/>
              </a:ext>
            </a:extLst>
          </p:cNvPr>
          <p:cNvSpPr txBox="1"/>
          <p:nvPr/>
        </p:nvSpPr>
        <p:spPr>
          <a:xfrm>
            <a:off x="1524000" y="1522274"/>
            <a:ext cx="8991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Producer(item)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full)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(item);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640435-8718-5749-8837-B26C02671F42}"/>
              </a:ext>
            </a:extLst>
          </p:cNvPr>
          <p:cNvSpPr txBox="1"/>
          <p:nvPr/>
        </p:nvSpPr>
        <p:spPr>
          <a:xfrm>
            <a:off x="1524000" y="3693656"/>
            <a:ext cx="9144000" cy="20313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Consumer() {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while (buffer empty) {release(&amp;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 acquire(&amp;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);} 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();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release(&amp;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buf_lock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);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  return item</a:t>
            </a:r>
          </a:p>
          <a:p>
            <a:pPr>
              <a:lnSpc>
                <a:spcPct val="90000"/>
              </a:lnSpc>
              <a:spcBef>
                <a:spcPts val="0"/>
              </a:spcBef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Consolas" panose="020B0609020204030204" pitchFamily="49" charset="0"/>
              </a:rPr>
              <a:t>}</a:t>
            </a:r>
            <a:endParaRPr lang="en-US" sz="2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429754" y="2569736"/>
            <a:ext cx="5026048" cy="1569660"/>
            <a:chOff x="3905754" y="2569736"/>
            <a:chExt cx="5026048" cy="1569660"/>
          </a:xfrm>
        </p:grpSpPr>
        <p:sp>
          <p:nvSpPr>
            <p:cNvPr id="7" name="Left Arrow 6">
              <a:extLst>
                <a:ext uri="{FF2B5EF4-FFF2-40B4-BE49-F238E27FC236}">
                  <a16:creationId xmlns:a16="http://schemas.microsoft.com/office/drawing/2014/main" id="{14EFDF98-AECE-EC47-9CC5-8180274342CD}"/>
                </a:ext>
              </a:extLst>
            </p:cNvPr>
            <p:cNvSpPr/>
            <p:nvPr/>
          </p:nvSpPr>
          <p:spPr>
            <a:xfrm rot="1810795">
              <a:off x="3929744" y="2645560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Left Arrow 7">
              <a:extLst>
                <a:ext uri="{FF2B5EF4-FFF2-40B4-BE49-F238E27FC236}">
                  <a16:creationId xmlns:a16="http://schemas.microsoft.com/office/drawing/2014/main" id="{E67781F4-D046-8340-B7E9-889D75469A74}"/>
                </a:ext>
              </a:extLst>
            </p:cNvPr>
            <p:cNvSpPr/>
            <p:nvPr/>
          </p:nvSpPr>
          <p:spPr>
            <a:xfrm rot="19789205" flipV="1">
              <a:off x="3905754" y="3600872"/>
              <a:ext cx="1099457" cy="391885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C9DC36C-75E7-9D46-868E-C4C30423AD8B}"/>
                </a:ext>
              </a:extLst>
            </p:cNvPr>
            <p:cNvSpPr txBox="1"/>
            <p:nvPr/>
          </p:nvSpPr>
          <p:spPr>
            <a:xfrm>
              <a:off x="5029200" y="2569736"/>
              <a:ext cx="3902602" cy="1569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What happens when one is waiting for the other?</a:t>
              </a:r>
            </a:p>
            <a:p>
              <a:r>
                <a:rPr lang="en-US" sz="2400" dirty="0"/>
                <a:t> - Multiple cores ?</a:t>
              </a:r>
            </a:p>
            <a:p>
              <a:r>
                <a:rPr lang="en-US" sz="2400" dirty="0"/>
                <a:t> - Single core ?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Buffer – </a:t>
            </a: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cut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9255370" y="-121860"/>
            <a:ext cx="1336431" cy="1569660"/>
            <a:chOff x="7595371" y="-22830"/>
            <a:chExt cx="1336431" cy="1569660"/>
          </a:xfrm>
        </p:grpSpPr>
        <p:pic>
          <p:nvPicPr>
            <p:cNvPr id="11" name="Picture 9" descr="MCj02854320000[1]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371" y="117281"/>
              <a:ext cx="1336431" cy="1289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731242" y="-22830"/>
              <a:ext cx="11079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600" dirty="0">
                  <a:solidFill>
                    <a:srgbClr val="FF0000"/>
                  </a:solidFill>
                  <a:sym typeface="Symbol" panose="05050102010706020507" pitchFamily="18" charset="2"/>
                </a:rPr>
                <a:t></a:t>
              </a:r>
              <a:endParaRPr lang="en-US" sz="96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8856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Higher-level Primitives than Locks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11049000" cy="58674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What is right abstraction for synchronizing threads that share memory?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Want as high a level primitive as possible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Good primitives and practices important!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Since execution is not entirely sequential, really hard to find bugs, since they happen rarely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UNIX is pretty stable now, but up until about mid-80s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(10 years after started), systems running UNIX would crash every week or so – concurrency bugs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Synchronization is a way of coordinating multiple concurrent activities that are using shared state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This lecture and the next presents a some ways of structuring sharing</a:t>
            </a:r>
          </a:p>
        </p:txBody>
      </p:sp>
    </p:spTree>
    <p:extLst>
      <p:ext uri="{BB962C8B-B14F-4D97-AF65-F5344CB8AC3E}">
        <p14:creationId xmlns:p14="http://schemas.microsoft.com/office/powerpoint/2010/main" val="8390970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Recall: Semaphores</a:t>
            </a:r>
          </a:p>
        </p:txBody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10591800" cy="5638800"/>
          </a:xfrm>
        </p:spPr>
        <p:txBody>
          <a:bodyPr/>
          <a:lstStyle/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Semaphores are a kind of generalized lock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First defined by </a:t>
            </a:r>
            <a:r>
              <a:rPr lang="en-US" altLang="ko-KR" dirty="0" err="1" smtClean="0">
                <a:ea typeface="굴림" panose="020B0600000101010101" pitchFamily="34" charset="-127"/>
              </a:rPr>
              <a:t>Dijkstra</a:t>
            </a:r>
            <a:r>
              <a:rPr lang="en-US" altLang="ko-KR" dirty="0" smtClean="0">
                <a:ea typeface="굴림" panose="020B0600000101010101" pitchFamily="34" charset="-127"/>
              </a:rPr>
              <a:t> in late 60s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Main synchronization primitive used in original UNIX</a:t>
            </a:r>
          </a:p>
          <a:p>
            <a:pPr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Definition: a Semaphore has a non-negative integer value and supports the following two operations: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Down()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 smtClean="0">
                <a:ea typeface="굴림" panose="020B0600000101010101" pitchFamily="34" charset="-127"/>
              </a:rPr>
              <a:t> an atomic operation that waits for semaphore to become positive, then decrements it by 1 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Think of this as the wait()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Up()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 or </a:t>
            </a: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:</a:t>
            </a:r>
            <a:r>
              <a:rPr lang="en-US" altLang="ko-KR" dirty="0" smtClean="0">
                <a:ea typeface="굴림" panose="020B0600000101010101" pitchFamily="34" charset="-127"/>
              </a:rPr>
              <a:t> an atomic operation that increments the semaphore by 1, waking up a waiting P, if any</a:t>
            </a:r>
          </a:p>
          <a:p>
            <a:pPr lvl="2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This of this as the signal() operation</a:t>
            </a:r>
          </a:p>
          <a:p>
            <a:pPr lvl="1">
              <a:spcBef>
                <a:spcPct val="25000"/>
              </a:spcBef>
            </a:pPr>
            <a:r>
              <a:rPr lang="en-US" altLang="ko-KR" dirty="0" smtClean="0">
                <a:ea typeface="굴림" panose="020B0600000101010101" pitchFamily="34" charset="-127"/>
              </a:rPr>
              <a:t>Note that </a:t>
            </a: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P()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 smtClean="0">
                <a:ea typeface="굴림" panose="020B0600000101010101" pitchFamily="34" charset="-127"/>
              </a:rPr>
              <a:t>proberen</a:t>
            </a:r>
            <a:r>
              <a:rPr lang="en-US" altLang="ko-KR" i="1" dirty="0" smtClean="0">
                <a:ea typeface="굴림" panose="020B0600000101010101" pitchFamily="34" charset="-127"/>
              </a:rPr>
              <a:t>” </a:t>
            </a:r>
            <a:r>
              <a:rPr lang="en-US" altLang="ko-KR" dirty="0" smtClean="0">
                <a:ea typeface="굴림" panose="020B0600000101010101" pitchFamily="34" charset="-127"/>
              </a:rPr>
              <a:t>(to test) and </a:t>
            </a:r>
            <a:r>
              <a:rPr lang="en-US" altLang="ko-KR" dirty="0" smtClean="0">
                <a:solidFill>
                  <a:schemeClr val="hlink"/>
                </a:solidFill>
                <a:latin typeface="Consolas" panose="020B0609020204030204" pitchFamily="49" charset="0"/>
                <a:ea typeface="굴림" panose="020B0600000101010101" pitchFamily="34" charset="-127"/>
              </a:rPr>
              <a:t>V()</a:t>
            </a:r>
            <a:r>
              <a:rPr lang="en-US" altLang="ko-KR" dirty="0" smtClean="0">
                <a:latin typeface="Consolas" panose="020B0609020204030204" pitchFamily="49" charset="0"/>
                <a:ea typeface="굴림" panose="020B0600000101010101" pitchFamily="34" charset="-127"/>
              </a:rPr>
              <a:t> </a:t>
            </a:r>
            <a:r>
              <a:rPr lang="en-US" altLang="ko-KR" dirty="0" smtClean="0">
                <a:ea typeface="굴림" panose="020B0600000101010101" pitchFamily="34" charset="-127"/>
              </a:rPr>
              <a:t>stands for “</a:t>
            </a:r>
            <a:r>
              <a:rPr lang="en-US" altLang="ko-KR" i="1" dirty="0" err="1" smtClean="0">
                <a:ea typeface="굴림" panose="020B0600000101010101" pitchFamily="34" charset="-127"/>
              </a:rPr>
              <a:t>verhogen</a:t>
            </a:r>
            <a:r>
              <a:rPr lang="en-US" altLang="ko-KR" i="1" dirty="0" smtClean="0">
                <a:ea typeface="굴림" panose="020B0600000101010101" pitchFamily="34" charset="-127"/>
              </a:rPr>
              <a:t>”</a:t>
            </a:r>
            <a:r>
              <a:rPr lang="en-US" altLang="ko-KR" dirty="0" smtClean="0">
                <a:ea typeface="굴림" panose="020B0600000101010101" pitchFamily="34" charset="-127"/>
              </a:rPr>
              <a:t> (to increment) in Dutch</a:t>
            </a:r>
          </a:p>
        </p:txBody>
      </p:sp>
      <p:pic>
        <p:nvPicPr>
          <p:cNvPr id="24580" name="Picture 20" descr="MCj0364166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228601"/>
            <a:ext cx="473075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600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7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97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82A4E-17A5-40A0-B22B-32047C3D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ill Sans Light"/>
              </a:rPr>
              <a:t>Recall: Connection </a:t>
            </a:r>
            <a:r>
              <a:rPr lang="en-US" dirty="0">
                <a:latin typeface="Gill Sans Light"/>
              </a:rPr>
              <a:t>Setup over TCP/IP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6D386-0965-4368-A7E5-B19FAC222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038601"/>
            <a:ext cx="5181600" cy="247101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5000"/>
              </a:lnSpc>
              <a:spcBef>
                <a:spcPct val="25000"/>
              </a:spcBef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5-Tuple identifies each connection: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IP Address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Source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Destination Port Number</a:t>
            </a:r>
          </a:p>
          <a:p>
            <a:pPr marL="971550" lvl="1" indent="-514350">
              <a:lnSpc>
                <a:spcPct val="85000"/>
              </a:lnSpc>
              <a:spcBef>
                <a:spcPct val="25000"/>
              </a:spcBef>
              <a:buFont typeface="+mj-lt"/>
              <a:buAutoNum type="arabicPeriod"/>
            </a:pPr>
            <a:r>
              <a:rPr lang="en-US" altLang="ko-KR" dirty="0">
                <a:latin typeface="Gill Sans Light"/>
                <a:ea typeface="굴림" panose="020B0600000101010101" pitchFamily="34" charset="-127"/>
              </a:rPr>
              <a:t>Protocol (always TCP here)</a:t>
            </a:r>
          </a:p>
        </p:txBody>
      </p:sp>
      <p:sp>
        <p:nvSpPr>
          <p:cNvPr id="7" name="Oval 4">
            <a:extLst>
              <a:ext uri="{FF2B5EF4-FFF2-40B4-BE49-F238E27FC236}">
                <a16:creationId xmlns:a16="http://schemas.microsoft.com/office/drawing/2014/main" id="{41B0C82D-AE6F-408D-8226-8034C4D0D8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4247" y="2803270"/>
            <a:ext cx="1052970" cy="879904"/>
          </a:xfrm>
          <a:prstGeom prst="ellipse">
            <a:avLst/>
          </a:prstGeom>
          <a:solidFill>
            <a:srgbClr val="53FB2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sp>
        <p:nvSpPr>
          <p:cNvPr id="8" name="Cloud">
            <a:extLst>
              <a:ext uri="{FF2B5EF4-FFF2-40B4-BE49-F238E27FC236}">
                <a16:creationId xmlns:a16="http://schemas.microsoft.com/office/drawing/2014/main" id="{E890EE24-4757-4066-A224-5769B8D0BBB2}"/>
              </a:ext>
            </a:extLst>
          </p:cNvPr>
          <p:cNvSpPr>
            <a:spLocks noChangeAspect="1" noEditPoints="1" noChangeArrowheads="1"/>
          </p:cNvSpPr>
          <p:nvPr/>
        </p:nvSpPr>
        <p:spPr bwMode="auto">
          <a:xfrm>
            <a:off x="3326001" y="1272685"/>
            <a:ext cx="3708284" cy="2493333"/>
          </a:xfrm>
          <a:custGeom>
            <a:avLst/>
            <a:gdLst>
              <a:gd name="T0" fmla="*/ 7 w 21600"/>
              <a:gd name="T1" fmla="*/ 767 h 21600"/>
              <a:gd name="T2" fmla="*/ 1094 w 21600"/>
              <a:gd name="T3" fmla="*/ 1531 h 21600"/>
              <a:gd name="T4" fmla="*/ 2185 w 21600"/>
              <a:gd name="T5" fmla="*/ 767 h 21600"/>
              <a:gd name="T6" fmla="*/ 1094 w 21600"/>
              <a:gd name="T7" fmla="*/ 88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3 w 21600"/>
              <a:gd name="T13" fmla="*/ 3269 h 21600"/>
              <a:gd name="T14" fmla="*/ 17086 w 21600"/>
              <a:gd name="T15" fmla="*/ 1733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>
              <a:latin typeface="Gill Sans Ligh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07001ED-A10A-4823-B743-A253E9C5EAA9}"/>
              </a:ext>
            </a:extLst>
          </p:cNvPr>
          <p:cNvGrpSpPr/>
          <p:nvPr/>
        </p:nvGrpSpPr>
        <p:grpSpPr>
          <a:xfrm>
            <a:off x="3259873" y="1806715"/>
            <a:ext cx="3447710" cy="1164077"/>
            <a:chOff x="2200954" y="1787932"/>
            <a:chExt cx="3699806" cy="1062066"/>
          </a:xfrm>
        </p:grpSpPr>
        <p:sp>
          <p:nvSpPr>
            <p:cNvPr id="10" name="Text Box 10">
              <a:extLst>
                <a:ext uri="{FF2B5EF4-FFF2-40B4-BE49-F238E27FC236}">
                  <a16:creationId xmlns:a16="http://schemas.microsoft.com/office/drawing/2014/main" id="{BB715A6C-6959-4B60-9919-FAD0E7501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547700">
              <a:off x="2598369" y="1973776"/>
              <a:ext cx="2874458" cy="3065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000" dirty="0">
                  <a:latin typeface="Gill Sans Light"/>
                  <a:ea typeface="굴림" panose="020B0600000101010101" pitchFamily="34" charset="-127"/>
                </a:rPr>
                <a:t>Request Connection</a:t>
              </a:r>
            </a:p>
          </p:txBody>
        </p:sp>
        <p:sp>
          <p:nvSpPr>
            <p:cNvPr id="11" name="Line 7">
              <a:extLst>
                <a:ext uri="{FF2B5EF4-FFF2-40B4-BE49-F238E27FC236}">
                  <a16:creationId xmlns:a16="http://schemas.microsoft.com/office/drawing/2014/main" id="{1B216C94-8C51-4A5A-BB45-EE19A4A0A4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0954" y="1787932"/>
              <a:ext cx="3699806" cy="1062066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 dirty="0">
                <a:latin typeface="Gill Sans Light"/>
              </a:endParaRPr>
            </a:p>
          </p:txBody>
        </p:sp>
      </p:grpSp>
      <p:sp>
        <p:nvSpPr>
          <p:cNvPr id="12" name="Text Box 12">
            <a:extLst>
              <a:ext uri="{FF2B5EF4-FFF2-40B4-BE49-F238E27FC236}">
                <a16:creationId xmlns:a16="http://schemas.microsoft.com/office/drawing/2014/main" id="{FEB49989-D7E9-4223-91C6-5045607CC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1839" y="3393646"/>
            <a:ext cx="1063143" cy="3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B34BB008-7549-49DF-8D35-78CE68B37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190" y="3318809"/>
            <a:ext cx="988537" cy="36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Client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2BA669-6A5A-4603-A87D-2D9DCCBF7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07582" y="1136251"/>
            <a:ext cx="565150" cy="950628"/>
          </a:xfrm>
          <a:prstGeom prst="rect">
            <a:avLst/>
          </a:prstGeom>
        </p:spPr>
      </p:pic>
      <p:sp>
        <p:nvSpPr>
          <p:cNvPr id="15" name="Oval 3">
            <a:extLst>
              <a:ext uri="{FF2B5EF4-FFF2-40B4-BE49-F238E27FC236}">
                <a16:creationId xmlns:a16="http://schemas.microsoft.com/office/drawing/2014/main" id="{AEFFE092-7AC5-4261-87DD-7F5BCD206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6910" y="1027906"/>
            <a:ext cx="1512478" cy="1083209"/>
          </a:xfrm>
          <a:prstGeom prst="ellipse">
            <a:avLst/>
          </a:prstGeom>
          <a:solidFill>
            <a:schemeClr val="accent5"/>
          </a:solidFill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Server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Socket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1E2783-12CD-46DD-BD05-CC593D9E2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79" t="11674" r="7255" b="21873"/>
          <a:stretch/>
        </p:blipFill>
        <p:spPr>
          <a:xfrm>
            <a:off x="8221208" y="1868160"/>
            <a:ext cx="1056361" cy="31023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04566D4-D9E3-4F5F-899B-697A1BD45A89}"/>
              </a:ext>
            </a:extLst>
          </p:cNvPr>
          <p:cNvGrpSpPr/>
          <p:nvPr/>
        </p:nvGrpSpPr>
        <p:grpSpPr>
          <a:xfrm>
            <a:off x="7176716" y="2111116"/>
            <a:ext cx="1991758" cy="1572058"/>
            <a:chOff x="6096663" y="1860237"/>
            <a:chExt cx="1991758" cy="1572058"/>
          </a:xfrm>
        </p:grpSpPr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BB631720-C179-421B-8030-711C543725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889868" y="1860237"/>
              <a:ext cx="8184" cy="66531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pPr algn="ctr"/>
              <a:endParaRPr lang="en-US">
                <a:latin typeface="Gill Sans Light"/>
              </a:endParaRPr>
            </a:p>
          </p:txBody>
        </p:sp>
        <p:sp>
          <p:nvSpPr>
            <p:cNvPr id="20" name="Text Box 11">
              <a:extLst>
                <a:ext uri="{FF2B5EF4-FFF2-40B4-BE49-F238E27FC236}">
                  <a16:creationId xmlns:a16="http://schemas.microsoft.com/office/drawing/2014/main" id="{7363DFF4-0589-4053-A052-ED413B36F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9619" y="2019146"/>
              <a:ext cx="1078802" cy="631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new</a:t>
              </a:r>
            </a:p>
            <a:p>
              <a:pPr algn="ctr">
                <a:lnSpc>
                  <a:spcPct val="80000"/>
                </a:lnSpc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  <p:sp>
          <p:nvSpPr>
            <p:cNvPr id="21" name="Oval 5">
              <a:extLst>
                <a:ext uri="{FF2B5EF4-FFF2-40B4-BE49-F238E27FC236}">
                  <a16:creationId xmlns:a16="http://schemas.microsoft.com/office/drawing/2014/main" id="{A2DD5C9F-F034-460A-9B8F-E06F448BB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663" y="2552391"/>
              <a:ext cx="1765123" cy="879904"/>
            </a:xfrm>
            <a:prstGeom prst="ellipse">
              <a:avLst/>
            </a:prstGeom>
            <a:solidFill>
              <a:srgbClr val="53FB25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>
              <a:lvl1pPr marL="2286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Connection</a:t>
              </a:r>
            </a:p>
            <a:p>
              <a:pPr algn="ctr">
                <a:lnSpc>
                  <a:spcPct val="80000"/>
                </a:lnSpc>
                <a:spcBef>
                  <a:spcPct val="20000"/>
                </a:spcBef>
                <a:buSzPct val="100000"/>
              </a:pPr>
              <a:r>
                <a:rPr lang="en-US" altLang="ko-KR" sz="2200" dirty="0">
                  <a:latin typeface="Gill Sans Light"/>
                  <a:ea typeface="굴림" panose="020B0600000101010101" pitchFamily="34" charset="-127"/>
                </a:rPr>
                <a:t>socket</a:t>
              </a:r>
            </a:p>
          </p:txBody>
        </p:sp>
      </p:grpSp>
      <p:sp>
        <p:nvSpPr>
          <p:cNvPr id="22" name="AutoShape 9">
            <a:extLst>
              <a:ext uri="{FF2B5EF4-FFF2-40B4-BE49-F238E27FC236}">
                <a16:creationId xmlns:a16="http://schemas.microsoft.com/office/drawing/2014/main" id="{B2D1C844-ABDD-4910-BBBD-2D17E341D0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7390" y="2970793"/>
            <a:ext cx="3769326" cy="491185"/>
          </a:xfrm>
          <a:prstGeom prst="leftRightArrow">
            <a:avLst>
              <a:gd name="adj1" fmla="val 49630"/>
              <a:gd name="adj2" fmla="val 102636"/>
            </a:avLst>
          </a:prstGeom>
          <a:solidFill>
            <a:srgbClr val="FFFF00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78" tIns="44445" rIns="90478" bIns="44445" anchor="ctr"/>
          <a:lstStyle>
            <a:lvl1pPr marL="2286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</a:pPr>
            <a:r>
              <a:rPr lang="en-US" altLang="ko-KR" sz="2200" dirty="0">
                <a:latin typeface="Gill Sans Light"/>
                <a:ea typeface="굴림" panose="020B0600000101010101" pitchFamily="34" charset="-127"/>
              </a:rPr>
              <a:t>connection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738E480-1BAA-4EBC-A7FE-AFD9073C2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4038600"/>
            <a:ext cx="5685739" cy="2471011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Gill Sans Light"/>
              </a:rPr>
              <a:t>Often, Client Port “randomly” assigned</a:t>
            </a:r>
          </a:p>
          <a:p>
            <a:pPr lvl="1"/>
            <a:r>
              <a:rPr lang="en-US" dirty="0">
                <a:latin typeface="Gill Sans Light"/>
              </a:rPr>
              <a:t>Done by OS during client socket setup</a:t>
            </a:r>
          </a:p>
          <a:p>
            <a:r>
              <a:rPr lang="en-US" dirty="0">
                <a:latin typeface="Gill Sans Light"/>
              </a:rPr>
              <a:t>Server Port often “well known”</a:t>
            </a:r>
          </a:p>
          <a:p>
            <a:pPr lvl="1"/>
            <a:r>
              <a:rPr lang="en-US" dirty="0">
                <a:latin typeface="Gill Sans Light"/>
              </a:rPr>
              <a:t>80 (web), 443 (secure web), 25 (</a:t>
            </a:r>
            <a:r>
              <a:rPr lang="en-US" dirty="0" err="1">
                <a:latin typeface="Gill Sans Light"/>
              </a:rPr>
              <a:t>sendmail</a:t>
            </a:r>
            <a:r>
              <a:rPr lang="en-US" dirty="0">
                <a:latin typeface="Gill Sans Light"/>
              </a:rPr>
              <a:t>), </a:t>
            </a:r>
            <a:r>
              <a:rPr lang="en-US" dirty="0" err="1">
                <a:latin typeface="Gill Sans Light"/>
              </a:rPr>
              <a:t>etc</a:t>
            </a:r>
            <a:endParaRPr lang="en-US" dirty="0">
              <a:latin typeface="Gill Sans Light"/>
            </a:endParaRPr>
          </a:p>
          <a:p>
            <a:pPr lvl="1"/>
            <a:r>
              <a:rPr lang="en-US" dirty="0">
                <a:latin typeface="Gill Sans Light"/>
              </a:rPr>
              <a:t>Well-known ports from 0—1023 </a:t>
            </a:r>
          </a:p>
        </p:txBody>
      </p:sp>
    </p:spTree>
    <p:extLst>
      <p:ext uri="{BB962C8B-B14F-4D97-AF65-F5344CB8AC3E}">
        <p14:creationId xmlns:p14="http://schemas.microsoft.com/office/powerpoint/2010/main" val="27202988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Rectangle 2"/>
          <p:cNvSpPr>
            <a:spLocks noChangeArrowheads="1"/>
          </p:cNvSpPr>
          <p:nvPr/>
        </p:nvSpPr>
        <p:spPr bwMode="auto">
          <a:xfrm>
            <a:off x="2362200" y="4953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03" name="Text Box 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  <p:sp>
        <p:nvSpPr>
          <p:cNvPr id="512004" name="Text Box 4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05" name="Text Box 5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06" name="Picture 6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Semaphores Like Integers Except…</a:t>
            </a:r>
          </a:p>
        </p:txBody>
      </p:sp>
      <p:sp>
        <p:nvSpPr>
          <p:cNvPr id="51200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11353800" cy="56388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Semaphores are like integers, except: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 negative values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Only operations allowed are P and V – can’t read or write value, except initially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Operations must be atomic</a:t>
            </a:r>
          </a:p>
          <a:p>
            <a:pPr lvl="2"/>
            <a:r>
              <a:rPr lang="en-US" altLang="ko-KR" dirty="0" smtClean="0">
                <a:ea typeface="굴림" panose="020B0600000101010101" pitchFamily="34" charset="-127"/>
              </a:rPr>
              <a:t>Two P’s together can’t decrement value below zero</a:t>
            </a:r>
          </a:p>
          <a:p>
            <a:pPr lvl="2"/>
            <a:r>
              <a:rPr lang="en-US" altLang="ko-KR" dirty="0">
                <a:ea typeface="굴림" panose="020B0600000101010101" pitchFamily="34" charset="-127"/>
              </a:rPr>
              <a:t>T</a:t>
            </a:r>
            <a:r>
              <a:rPr lang="en-US" altLang="ko-KR" dirty="0" smtClean="0">
                <a:ea typeface="굴림" panose="020B0600000101010101" pitchFamily="34" charset="-127"/>
              </a:rPr>
              <a:t>hread going to sleep in P won’t miss wakeup from V – even if both happen at same time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POSIX adds ability to read value, but technically not part of proper interface!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Semaphore from railway analogy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Here is a semaphore initialized to 2 for resource control:</a:t>
            </a:r>
          </a:p>
          <a:p>
            <a:endParaRPr lang="ko-KR" altLang="en-US" dirty="0" smtClean="0">
              <a:ea typeface="굴림" panose="020B0600000101010101" pitchFamily="34" charset="-127"/>
            </a:endParaRPr>
          </a:p>
        </p:txBody>
      </p:sp>
      <p:pic>
        <p:nvPicPr>
          <p:cNvPr id="512009" name="Picture 9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10" name="Picture 10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011" name="Group 11"/>
          <p:cNvGrpSpPr>
            <a:grpSpLocks/>
          </p:cNvGrpSpPr>
          <p:nvPr/>
        </p:nvGrpSpPr>
        <p:grpSpPr bwMode="auto">
          <a:xfrm>
            <a:off x="2514600" y="4800600"/>
            <a:ext cx="7239000" cy="1447800"/>
            <a:chOff x="672" y="3024"/>
            <a:chExt cx="4560" cy="912"/>
          </a:xfrm>
        </p:grpSpPr>
        <p:sp>
          <p:nvSpPr>
            <p:cNvPr id="25621" name="Line 12"/>
            <p:cNvSpPr>
              <a:spLocks noChangeShapeType="1"/>
            </p:cNvSpPr>
            <p:nvPr/>
          </p:nvSpPr>
          <p:spPr bwMode="auto">
            <a:xfrm>
              <a:off x="672" y="3648"/>
              <a:ext cx="139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2" name="Line 13"/>
            <p:cNvSpPr>
              <a:spLocks noChangeShapeType="1"/>
            </p:cNvSpPr>
            <p:nvPr/>
          </p:nvSpPr>
          <p:spPr bwMode="auto">
            <a:xfrm>
              <a:off x="2496" y="3408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3" name="Line 14"/>
            <p:cNvSpPr>
              <a:spLocks noChangeShapeType="1"/>
            </p:cNvSpPr>
            <p:nvPr/>
          </p:nvSpPr>
          <p:spPr bwMode="auto">
            <a:xfrm>
              <a:off x="2496" y="3936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4" name="Freeform 15"/>
            <p:cNvSpPr>
              <a:spLocks/>
            </p:cNvSpPr>
            <p:nvPr/>
          </p:nvSpPr>
          <p:spPr bwMode="auto">
            <a:xfrm>
              <a:off x="2016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5" name="Freeform 16"/>
            <p:cNvSpPr>
              <a:spLocks/>
            </p:cNvSpPr>
            <p:nvPr/>
          </p:nvSpPr>
          <p:spPr bwMode="auto">
            <a:xfrm flipV="1">
              <a:off x="2016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6" name="Freeform 17"/>
            <p:cNvSpPr>
              <a:spLocks/>
            </p:cNvSpPr>
            <p:nvPr/>
          </p:nvSpPr>
          <p:spPr bwMode="auto">
            <a:xfrm flipH="1">
              <a:off x="3888" y="3408"/>
              <a:ext cx="480" cy="240"/>
            </a:xfrm>
            <a:custGeom>
              <a:avLst/>
              <a:gdLst>
                <a:gd name="T0" fmla="*/ 0 w 480"/>
                <a:gd name="T1" fmla="*/ 187 h 272"/>
                <a:gd name="T2" fmla="*/ 144 w 480"/>
                <a:gd name="T3" fmla="*/ 187 h 272"/>
                <a:gd name="T4" fmla="*/ 336 w 480"/>
                <a:gd name="T5" fmla="*/ 37 h 272"/>
                <a:gd name="T6" fmla="*/ 480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7" name="Freeform 18"/>
            <p:cNvSpPr>
              <a:spLocks/>
            </p:cNvSpPr>
            <p:nvPr/>
          </p:nvSpPr>
          <p:spPr bwMode="auto">
            <a:xfrm flipH="1" flipV="1">
              <a:off x="3888" y="3648"/>
              <a:ext cx="528" cy="288"/>
            </a:xfrm>
            <a:custGeom>
              <a:avLst/>
              <a:gdLst>
                <a:gd name="T0" fmla="*/ 0 w 480"/>
                <a:gd name="T1" fmla="*/ 269 h 272"/>
                <a:gd name="T2" fmla="*/ 174 w 480"/>
                <a:gd name="T3" fmla="*/ 269 h 272"/>
                <a:gd name="T4" fmla="*/ 407 w 480"/>
                <a:gd name="T5" fmla="*/ 54 h 272"/>
                <a:gd name="T6" fmla="*/ 581 w 480"/>
                <a:gd name="T7" fmla="*/ 0 h 2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80" h="272">
                  <a:moveTo>
                    <a:pt x="0" y="240"/>
                  </a:moveTo>
                  <a:cubicBezTo>
                    <a:pt x="44" y="256"/>
                    <a:pt x="88" y="272"/>
                    <a:pt x="144" y="240"/>
                  </a:cubicBezTo>
                  <a:cubicBezTo>
                    <a:pt x="200" y="208"/>
                    <a:pt x="280" y="88"/>
                    <a:pt x="336" y="48"/>
                  </a:cubicBezTo>
                  <a:cubicBezTo>
                    <a:pt x="392" y="8"/>
                    <a:pt x="436" y="4"/>
                    <a:pt x="480" y="0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628" name="Line 19"/>
            <p:cNvSpPr>
              <a:spLocks noChangeShapeType="1"/>
            </p:cNvSpPr>
            <p:nvPr/>
          </p:nvSpPr>
          <p:spPr bwMode="auto">
            <a:xfrm>
              <a:off x="4320" y="3648"/>
              <a:ext cx="912" cy="0"/>
            </a:xfrm>
            <a:prstGeom prst="line">
              <a:avLst/>
            </a:prstGeom>
            <a:noFill/>
            <a:ln w="7620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pic>
          <p:nvPicPr>
            <p:cNvPr id="25629" name="Picture 20" descr="MCj0364166000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3024"/>
              <a:ext cx="298" cy="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2021" name="Rectangle 21"/>
          <p:cNvSpPr>
            <a:spLocks noChangeArrowheads="1"/>
          </p:cNvSpPr>
          <p:nvPr/>
        </p:nvSpPr>
        <p:spPr bwMode="auto">
          <a:xfrm>
            <a:off x="6096000" y="4572000"/>
            <a:ext cx="1219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2" name="Picture 22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3" name="Text Box 23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Value=1</a:t>
            </a:r>
          </a:p>
        </p:txBody>
      </p:sp>
      <p:sp>
        <p:nvSpPr>
          <p:cNvPr id="512024" name="Rectangle 24"/>
          <p:cNvSpPr>
            <a:spLocks noChangeArrowheads="1"/>
          </p:cNvSpPr>
          <p:nvPr/>
        </p:nvSpPr>
        <p:spPr bwMode="auto">
          <a:xfrm>
            <a:off x="3276600" y="4800600"/>
            <a:ext cx="1143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pic>
        <p:nvPicPr>
          <p:cNvPr id="512025" name="Picture 25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26" name="Text Box 26"/>
          <p:cNvSpPr txBox="1">
            <a:spLocks noChangeArrowheads="1"/>
          </p:cNvSpPr>
          <p:nvPr/>
        </p:nvSpPr>
        <p:spPr bwMode="auto">
          <a:xfrm>
            <a:off x="3533599" y="5943600"/>
            <a:ext cx="102034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>
                <a:latin typeface="Gill Sans" charset="0"/>
                <a:ea typeface="Gill Sans" charset="0"/>
                <a:cs typeface="Gill Sans" charset="0"/>
              </a:rPr>
              <a:t>Value=0</a:t>
            </a:r>
          </a:p>
        </p:txBody>
      </p:sp>
      <p:pic>
        <p:nvPicPr>
          <p:cNvPr id="512027" name="Picture 27" descr="MCj0307358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10200"/>
            <a:ext cx="9906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9" name="Rectangle 28"/>
          <p:cNvSpPr>
            <a:spLocks noChangeArrowheads="1"/>
          </p:cNvSpPr>
          <p:nvPr/>
        </p:nvSpPr>
        <p:spPr bwMode="auto">
          <a:xfrm>
            <a:off x="609600" y="5257800"/>
            <a:ext cx="990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b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512030" name="Text Box 30"/>
          <p:cNvSpPr txBox="1">
            <a:spLocks noChangeArrowheads="1"/>
          </p:cNvSpPr>
          <p:nvPr/>
        </p:nvSpPr>
        <p:spPr bwMode="auto">
          <a:xfrm>
            <a:off x="3533599" y="5943600"/>
            <a:ext cx="1114601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sz="2000" b="0" dirty="0">
                <a:latin typeface="Gill Sans" charset="0"/>
                <a:ea typeface="Gill Sans" charset="0"/>
                <a:cs typeface="Gill Sans" charset="0"/>
              </a:rPr>
              <a:t>Value=2</a:t>
            </a:r>
          </a:p>
        </p:txBody>
      </p:sp>
    </p:spTree>
    <p:extLst>
      <p:ext uri="{BB962C8B-B14F-4D97-AF65-F5344CB8AC3E}">
        <p14:creationId xmlns:p14="http://schemas.microsoft.com/office/powerpoint/2010/main" val="10690935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87 -0.04467 C 0.12644 -0.04028 0.20612 -0.03565 0.25105 -0.04467 C 0.29597 -0.0537 0.28165 -0.09028 0.3168 -0.0993 C 0.35196 -0.10833 0.40691 -0.10393 0.46198 -0.0993 " pathEditMode="fixed" rAng="0" ptsTypes="AAAA">
                                      <p:cBhvr>
                                        <p:cTn id="44" dur="500" fill="hold"/>
                                        <p:tgtEl>
                                          <p:spTgt spid="5120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55" y="-275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47 -0.03079 C 0.11602 -0.02963 0.18256 -0.02824 0.22748 -0.02708 C 0.2724 -0.02592 0.29623 -0.03379 0.31928 -0.02338 C 0.34245 -0.01296 0.34206 0.02546 0.36589 0.03496 C 0.38959 0.04445 0.42579 0.03889 0.46185 0.03334 " pathEditMode="fixed" rAng="0" ptsTypes="AAAAA">
                                      <p:cBhvr>
                                        <p:cTn id="50" dur="500" fill="hold"/>
                                        <p:tgtEl>
                                          <p:spTgt spid="512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12" y="3542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56" dur="1000" fill="hold"/>
                                        <p:tgtEl>
                                          <p:spTgt spid="512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73 -0.08889 C 0.52657 -0.09329 0.5974 -0.09745 0.63529 -0.09074 C 0.67305 -0.08403 0.66524 -0.05741 0.68321 -0.04884 C 0.70105 -0.04028 0.69336 -0.04051 0.7431 -0.03958 C 0.79271 -0.03866 0.93178 -0.04259 0.98139 -0.04329 " pathEditMode="fixed" rAng="0" ptsTypes="AAAAA">
                                      <p:cBhvr>
                                        <p:cTn id="60" dur="500" fill="hold"/>
                                        <p:tgtEl>
                                          <p:spTgt spid="5120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76" y="217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948 -0.03333 C 0.22084 -0.02847 0.24219 -0.02338 0.26251 -0.03333 C 0.28282 -0.04329 0.28803 -0.08356 0.32136 -0.09352 C 0.35469 -0.10347 0.40847 -0.09861 0.46251 -0.09352 " pathEditMode="fixed" rAng="0" ptsTypes="AAAA">
                                      <p:cBhvr>
                                        <p:cTn id="67" dur="500" fill="hold"/>
                                        <p:tgtEl>
                                          <p:spTgt spid="5120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1" y="-3032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76 -0.03518 C 0.06576 -0.03495 0.14258 -0.03426 0.21928 -0.03333 " pathEditMode="fixed" rAng="0" ptsTypes="AA">
                                      <p:cBhvr>
                                        <p:cTn id="77" dur="500" fill="hold"/>
                                        <p:tgtEl>
                                          <p:spTgt spid="512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2" grpId="0" animBg="1"/>
      <p:bldP spid="512003" grpId="0" animBg="1"/>
      <p:bldP spid="512004" grpId="0" animBg="1"/>
      <p:bldP spid="512005" grpId="0" animBg="1"/>
      <p:bldP spid="512008" grpId="0" build="p"/>
      <p:bldP spid="512021" grpId="0" animBg="1"/>
      <p:bldP spid="512023" grpId="0" animBg="1"/>
      <p:bldP spid="512024" grpId="0" animBg="1"/>
      <p:bldP spid="512026" grpId="0" animBg="1"/>
      <p:bldP spid="512030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>
                <a:latin typeface="Helvetica" charset="0"/>
                <a:ea typeface="굴림" charset="0"/>
                <a:cs typeface="굴림" charset="0"/>
              </a:rPr>
              <a:t>Two Uses of Semaphores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685800"/>
            <a:ext cx="10820400" cy="61722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Mutual Exclusion (initial value = 1)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Also called “Binary Semaphore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” or “</a:t>
            </a:r>
            <a:r>
              <a:rPr lang="en-US" altLang="ko-KR" dirty="0" err="1" smtClean="0">
                <a:latin typeface="Gill Sans Light"/>
                <a:ea typeface="굴림" charset="0"/>
                <a:cs typeface="Gill Sans Light"/>
              </a:rPr>
              <a:t>mutex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”.</a:t>
            </a:r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Can be used for mutual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exclusion, just like a lock:</a:t>
            </a:r>
            <a:endParaRPr lang="en-US" altLang="ko-KR" dirty="0">
              <a:latin typeface="Gill Sans Light"/>
              <a:ea typeface="굴림" charset="0"/>
              <a:cs typeface="Gill Sans Light"/>
            </a:endParaRPr>
          </a:p>
          <a:p>
            <a:pPr lvl="2">
              <a:lnSpc>
                <a:spcPct val="85000"/>
              </a:lnSpc>
              <a:buFontTx/>
              <a:buNone/>
            </a:pPr>
            <a:r>
              <a:rPr lang="en-US" altLang="ko-KR" dirty="0">
                <a:latin typeface="Courier New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  // 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Critical section goes here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endParaRPr lang="en-US" altLang="ko-KR" b="1" dirty="0">
              <a:latin typeface="Consolas" panose="020B0609020204030204" pitchFamily="49" charset="0"/>
              <a:ea typeface="굴림" charset="0"/>
              <a:cs typeface="굴림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Scheduling Constraints (initial value = 0)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Allow thread 1 to wait for a signal from thread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2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thread 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2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schedules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thread 1 when a given </a:t>
            </a:r>
            <a:r>
              <a:rPr lang="en-US" altLang="ko-KR" dirty="0">
                <a:solidFill>
                  <a:srgbClr val="FF0000"/>
                </a:solidFill>
                <a:latin typeface="Gill Sans Light"/>
                <a:ea typeface="굴림" charset="0"/>
                <a:cs typeface="Gill Sans Light"/>
              </a:rPr>
              <a:t>event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occurs</a:t>
            </a:r>
          </a:p>
          <a:p>
            <a:pPr>
              <a:lnSpc>
                <a:spcPct val="80000"/>
              </a:lnSpc>
            </a:pP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Example: suppose you had to implement </a:t>
            </a:r>
            <a:r>
              <a:rPr lang="en-US" altLang="ko-KR" dirty="0" err="1">
                <a:latin typeface="Gill Sans Light"/>
                <a:ea typeface="굴림" charset="0"/>
                <a:cs typeface="Gill Sans Light"/>
              </a:rPr>
              <a:t>ThreadJoin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 which must wait for thread to </a:t>
            </a:r>
            <a:r>
              <a:rPr lang="en-US" altLang="ko-KR" dirty="0" smtClean="0">
                <a:latin typeface="Gill Sans Light"/>
                <a:ea typeface="굴림" charset="0"/>
                <a:cs typeface="Gill Sans Light"/>
              </a:rPr>
              <a:t>terminate</a:t>
            </a:r>
            <a:r>
              <a:rPr lang="en-US" altLang="ko-KR" dirty="0">
                <a:latin typeface="Gill Sans Light"/>
                <a:ea typeface="굴림" charset="0"/>
                <a:cs typeface="Gill Sans Light"/>
              </a:rPr>
              <a:t>: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		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Initial value of semaphore = 0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ThreadJoin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	</a:t>
            </a:r>
            <a:r>
              <a:rPr lang="en-US" altLang="ko-KR" b="1" dirty="0" err="1">
                <a:latin typeface="Consolas" panose="020B0609020204030204" pitchFamily="49" charset="0"/>
                <a:ea typeface="굴림" charset="0"/>
                <a:cs typeface="굴림" charset="0"/>
              </a:rPr>
              <a:t>ThreadFinish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 {</a:t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   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mysem</a:t>
            </a:r>
            <a:r>
              <a:rPr lang="en-US" altLang="ko-KR" b="1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b="1" dirty="0">
                <a:latin typeface="Consolas" panose="020B0609020204030204" pitchFamily="49" charset="0"/>
                <a:ea typeface="굴림" charset="0"/>
                <a:cs typeface="굴림" charset="0"/>
              </a:rPr>
              <a:t>	}</a:t>
            </a: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 flipV="1">
            <a:off x="5257800" y="5257800"/>
            <a:ext cx="533400" cy="990600"/>
          </a:xfrm>
          <a:prstGeom prst="curvedRightArrow">
            <a:avLst>
              <a:gd name="adj1" fmla="val 24994"/>
              <a:gd name="adj2" fmla="val 49997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1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7" grpId="0" build="p"/>
      <p:bldP spid="2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10668000" cy="5334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altLang="ko-KR" sz="2800" dirty="0">
                <a:ea typeface="굴림" panose="020B0600000101010101" pitchFamily="34" charset="-127"/>
              </a:rPr>
              <a:t>Revisit Bounded </a:t>
            </a:r>
            <a:r>
              <a:rPr lang="en-US" altLang="ko-KR" sz="2800" dirty="0" smtClean="0">
                <a:ea typeface="굴림" panose="020B0600000101010101" pitchFamily="34" charset="-127"/>
              </a:rPr>
              <a:t>Buffer: Correctness </a:t>
            </a:r>
            <a:r>
              <a:rPr lang="en-US" altLang="ko-KR" sz="2800" dirty="0">
                <a:ea typeface="굴림" panose="020B0600000101010101" pitchFamily="34" charset="-127"/>
              </a:rPr>
              <a:t>constraints for solution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176" y="696913"/>
            <a:ext cx="10385424" cy="6019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Correctness Constraints: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Consumer must wait for producer to fill buffers, if none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Producer must wait for consumer to empty buffers, if all full (scheduling constraint)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Only one thread can manipulate buffer queue at a time (mutual exclusion)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Remember why we need mutual exclusion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Because computers are stupid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Imagine if in real life: the delivery person is filling the machine and somebody comes up and tries to stick their money into the machine</a:t>
            </a:r>
          </a:p>
          <a:p>
            <a:pPr>
              <a:lnSpc>
                <a:spcPct val="8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General rule of thumb:  </a:t>
            </a:r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Use a separate semaphore for each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fullBuffers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; // consumer’s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Semaphore </a:t>
            </a:r>
            <a:r>
              <a:rPr lang="en-US" altLang="ko-KR" dirty="0" err="1" smtClean="0">
                <a:latin typeface="Consolas" charset="0"/>
                <a:ea typeface="Consolas" charset="0"/>
                <a:cs typeface="Consolas" charset="0"/>
              </a:rPr>
              <a:t>emptyBuffers</a:t>
            </a: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;// producer’s constraint</a:t>
            </a:r>
          </a:p>
          <a:p>
            <a:pPr lvl="1">
              <a:lnSpc>
                <a:spcPct val="80000"/>
              </a:lnSpc>
            </a:pPr>
            <a:r>
              <a:rPr lang="en-US" altLang="ko-KR" dirty="0" smtClean="0">
                <a:latin typeface="Consolas" charset="0"/>
                <a:ea typeface="Consolas" charset="0"/>
                <a:cs typeface="Consolas" charset="0"/>
              </a:rPr>
              <a:t>Semaphore mutex;       // mutual exclusion</a:t>
            </a:r>
          </a:p>
        </p:txBody>
      </p:sp>
    </p:spTree>
    <p:extLst>
      <p:ext uri="{BB962C8B-B14F-4D97-AF65-F5344CB8AC3E}">
        <p14:creationId xmlns:p14="http://schemas.microsoft.com/office/powerpoint/2010/main" val="6440987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4071" y="966788"/>
            <a:ext cx="9740900" cy="5662612"/>
          </a:xfrm>
        </p:spPr>
        <p:txBody>
          <a:bodyPr/>
          <a:lstStyle/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urier New" charset="0"/>
                <a:ea typeface="굴림" charset="0"/>
                <a:cs typeface="굴림" charset="0"/>
              </a:rPr>
              <a:t>  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0; 	// Initially, no coke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bufSize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Initially,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num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empty slots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Semaphore </a:t>
            </a:r>
            <a:r>
              <a:rPr lang="en-US" altLang="ko-KR" sz="2000" dirty="0" err="1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 = 1;	// No one using machine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Producer(item)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Wait until space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Enqueue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(item);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Tell consumers there is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			// more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</a:p>
          <a:p>
            <a:pPr>
              <a:lnSpc>
                <a:spcPct val="80000"/>
              </a:lnSpc>
              <a:buNone/>
              <a:tabLst>
                <a:tab pos="801688" algn="l"/>
                <a:tab pos="1139825" algn="l"/>
                <a:tab pos="1541463" algn="l"/>
                <a:tab pos="4284663" algn="l"/>
              </a:tabLst>
            </a:pP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Consumer() {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fullSlots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Check if there’s a coke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semaP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Wait until machine free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item = </a:t>
            </a:r>
            <a:r>
              <a:rPr lang="en-US" altLang="ko-KR" sz="2000" dirty="0" err="1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Dequeue</a:t>
            </a:r>
            <a:r>
              <a:rPr lang="en-US" altLang="ko-KR" sz="2000" dirty="0">
                <a:solidFill>
                  <a:schemeClr val="hlink"/>
                </a:solidFill>
                <a:latin typeface="Consolas" panose="020B0609020204030204" pitchFamily="49" charset="0"/>
                <a:ea typeface="굴림" charset="0"/>
                <a:cs typeface="굴림" charset="0"/>
              </a:rPr>
              <a:t>();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mutex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/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semaV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(&amp;</a:t>
            </a:r>
            <a:r>
              <a:rPr lang="en-US" altLang="ko-KR" sz="2000" dirty="0" err="1" smtClean="0">
                <a:latin typeface="Consolas" panose="020B0609020204030204" pitchFamily="49" charset="0"/>
                <a:ea typeface="굴림" charset="0"/>
                <a:cs typeface="굴림" charset="0"/>
              </a:rPr>
              <a:t>emptySlots</a:t>
            </a:r>
            <a:r>
              <a:rPr lang="en-US" altLang="ko-KR" sz="2000" dirty="0" smtClean="0">
                <a:latin typeface="Consolas" panose="020B0609020204030204" pitchFamily="49" charset="0"/>
                <a:ea typeface="굴림" charset="0"/>
                <a:cs typeface="굴림" charset="0"/>
              </a:rPr>
              <a:t>);</a:t>
            </a: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// tell producer need more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	return item;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  <a:t>}</a:t>
            </a:r>
            <a:br>
              <a:rPr lang="en-US" altLang="ko-KR" sz="2000" dirty="0">
                <a:latin typeface="Consolas" panose="020B0609020204030204" pitchFamily="49" charset="0"/>
                <a:ea typeface="굴림" charset="0"/>
                <a:cs typeface="굴림" charset="0"/>
              </a:rPr>
            </a:br>
            <a:endParaRPr lang="en-US" altLang="ko-KR" sz="2000" dirty="0">
              <a:latin typeface="Consolas" panose="020B0609020204030204" pitchFamily="49" charset="0"/>
              <a:ea typeface="굴림" charset="0"/>
              <a:cs typeface="굴림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1600" y="4217313"/>
            <a:ext cx="3371436" cy="4308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 smtClean="0">
                <a:latin typeface="Consolas" panose="020B0609020204030204" pitchFamily="49" charset="0"/>
              </a:rPr>
              <a:t> </a:t>
            </a:r>
            <a:r>
              <a:rPr lang="en-US" sz="2200" b="0" dirty="0" err="1" smtClean="0">
                <a:latin typeface="Consolas" panose="020B0609020204030204" pitchFamily="49" charset="0"/>
              </a:rPr>
              <a:t>fullSlots</a:t>
            </a:r>
            <a:r>
              <a:rPr lang="en-US" sz="2200" b="0" dirty="0" smtClean="0">
                <a:latin typeface="Gill Sans Light"/>
              </a:rPr>
              <a:t> signals coke</a:t>
            </a:r>
            <a:endParaRPr lang="en-US" sz="2200" b="0" dirty="0">
              <a:latin typeface="Gill Sans Ligh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200" y="5157788"/>
            <a:ext cx="1895071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200" b="0" dirty="0" err="1" smtClean="0">
                <a:latin typeface="Consolas" panose="020B0609020204030204" pitchFamily="49" charset="0"/>
              </a:rPr>
              <a:t>emptySlots</a:t>
            </a:r>
            <a:r>
              <a:rPr lang="en-US" sz="2200" b="0" dirty="0" smtClean="0">
                <a:latin typeface="Gill Sans Light"/>
              </a:rPr>
              <a:t> </a:t>
            </a:r>
          </a:p>
          <a:p>
            <a:r>
              <a:rPr lang="en-US" sz="2200" b="0" dirty="0" smtClean="0">
                <a:latin typeface="Gill Sans Light"/>
              </a:rPr>
              <a:t>signals space</a:t>
            </a:r>
            <a:endParaRPr lang="en-US" sz="2200" b="0" dirty="0">
              <a:latin typeface="Gill Sans Light"/>
            </a:endParaRPr>
          </a:p>
        </p:txBody>
      </p:sp>
      <p:sp>
        <p:nvSpPr>
          <p:cNvPr id="5" name="Curved Right Arrow 4"/>
          <p:cNvSpPr>
            <a:spLocks noChangeArrowheads="1"/>
          </p:cNvSpPr>
          <p:nvPr/>
        </p:nvSpPr>
        <p:spPr bwMode="auto">
          <a:xfrm flipV="1">
            <a:off x="1628371" y="2692400"/>
            <a:ext cx="723900" cy="3251200"/>
          </a:xfrm>
          <a:prstGeom prst="curvedRightArrow">
            <a:avLst>
              <a:gd name="adj1" fmla="val 25014"/>
              <a:gd name="adj2" fmla="val 50006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24360" y="2992232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Helvetica" charset="0"/>
                <a:ea typeface="굴림" charset="0"/>
                <a:cs typeface="굴림" charset="0"/>
              </a:rPr>
              <a:t>Full Solution to Bounded </a:t>
            </a:r>
            <a:r>
              <a:rPr lang="en-US" altLang="ko-KR" dirty="0" smtClean="0">
                <a:latin typeface="Helvetica" charset="0"/>
                <a:ea typeface="굴림" charset="0"/>
                <a:cs typeface="굴림" charset="0"/>
              </a:rPr>
              <a:t>Buffer (coke machine)</a:t>
            </a:r>
            <a:endParaRPr lang="en-US" altLang="ko-KR" dirty="0">
              <a:latin typeface="Helvetica" charset="0"/>
              <a:ea typeface="굴림" charset="0"/>
              <a:cs typeface="굴림" charset="0"/>
            </a:endParaRPr>
          </a:p>
        </p:txBody>
      </p:sp>
      <p:sp>
        <p:nvSpPr>
          <p:cNvPr id="2" name="Curved Right Arrow 1"/>
          <p:cNvSpPr>
            <a:spLocks noChangeArrowheads="1"/>
          </p:cNvSpPr>
          <p:nvPr/>
        </p:nvSpPr>
        <p:spPr bwMode="auto">
          <a:xfrm flipH="1">
            <a:off x="4953000" y="3810000"/>
            <a:ext cx="381000" cy="11430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FFFFAA"/>
          </a:solidFill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endParaRPr lang="en-US" b="0">
              <a:latin typeface="Helvetica" charset="0"/>
              <a:cs typeface="Helvetica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24360" y="5043770"/>
            <a:ext cx="7376746" cy="685800"/>
          </a:xfrm>
          <a:prstGeom prst="rect">
            <a:avLst/>
          </a:prstGeom>
          <a:solidFill>
            <a:srgbClr val="FF0000">
              <a:alpha val="40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ill Sans Light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743642" y="3252788"/>
            <a:ext cx="2376886" cy="2209799"/>
            <a:chOff x="9243614" y="3080238"/>
            <a:chExt cx="2429640" cy="2209799"/>
          </a:xfrm>
        </p:grpSpPr>
        <p:sp>
          <p:nvSpPr>
            <p:cNvPr id="4" name="TextBox 3"/>
            <p:cNvSpPr txBox="1"/>
            <p:nvPr/>
          </p:nvSpPr>
          <p:spPr>
            <a:xfrm>
              <a:off x="9321535" y="3468997"/>
              <a:ext cx="2351719" cy="144655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0" dirty="0" smtClean="0">
                  <a:latin typeface="Gill Sans Light"/>
                </a:rPr>
                <a:t>Critical sections using </a:t>
              </a:r>
              <a:r>
                <a:rPr lang="en-US" sz="2200" b="0" dirty="0" err="1" smtClean="0">
                  <a:latin typeface="Gill Sans Light"/>
                </a:rPr>
                <a:t>mutex</a:t>
              </a:r>
              <a:r>
                <a:rPr lang="en-US" sz="2200" b="0" dirty="0" smtClean="0">
                  <a:latin typeface="Gill Sans Light"/>
                </a:rPr>
                <a:t> protect integrity of the queue</a:t>
              </a:r>
              <a:endParaRPr lang="en-US" sz="2200" b="0" dirty="0">
                <a:latin typeface="Gill Sans Light"/>
              </a:endParaRPr>
            </a:p>
          </p:txBody>
        </p:sp>
        <p:sp>
          <p:nvSpPr>
            <p:cNvPr id="10" name="Bent Arrow 9"/>
            <p:cNvSpPr/>
            <p:nvPr/>
          </p:nvSpPr>
          <p:spPr bwMode="auto">
            <a:xfrm rot="10800000">
              <a:off x="9243614" y="4864793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  <p:sp>
          <p:nvSpPr>
            <p:cNvPr id="12" name="Bent Arrow 11"/>
            <p:cNvSpPr/>
            <p:nvPr/>
          </p:nvSpPr>
          <p:spPr bwMode="auto">
            <a:xfrm rot="10800000" flipV="1">
              <a:off x="9243614" y="3080238"/>
              <a:ext cx="1168400" cy="425244"/>
            </a:xfrm>
            <a:prstGeom prst="bentArrow">
              <a:avLst>
                <a:gd name="adj1" fmla="val 34326"/>
                <a:gd name="adj2" fmla="val 25000"/>
                <a:gd name="adj3" fmla="val 25000"/>
                <a:gd name="adj4" fmla="val 43750"/>
              </a:avLst>
            </a:prstGeom>
            <a:solidFill>
              <a:srgbClr val="FF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ill Sans Light"/>
              </a:endParaRPr>
            </a:p>
          </p:txBody>
        </p:sp>
      </p:grp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762000"/>
            <a:ext cx="1714500" cy="1795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18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9" grpId="0" animBg="1"/>
      <p:bldP spid="16" grpId="0" animBg="1"/>
      <p:bldP spid="5" grpId="0" animBg="1"/>
      <p:bldP spid="3" grpId="0" animBg="1"/>
      <p:bldP spid="2" grpId="0" animBg="1"/>
      <p:bldP spid="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Discussion about Solution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90600"/>
            <a:ext cx="10058400" cy="5638800"/>
          </a:xfrm>
        </p:spPr>
        <p:txBody>
          <a:bodyPr>
            <a:normAutofit/>
          </a:bodyPr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Why asymmetry?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Producer does: 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Consumer does: 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semaP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fullBuffer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), 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semaV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(&amp;</a:t>
            </a:r>
            <a:r>
              <a:rPr lang="en-US" altLang="ko-KR" b="1" dirty="0" err="1" smtClean="0">
                <a:latin typeface="Consolas" panose="020B0609020204030204" pitchFamily="49" charset="0"/>
                <a:ea typeface="굴림" panose="020B0600000101010101" pitchFamily="34" charset="-127"/>
              </a:rPr>
              <a:t>emptyBuffer</a:t>
            </a:r>
            <a:r>
              <a:rPr lang="en-US" altLang="ko-KR" b="1" dirty="0" smtClean="0">
                <a:latin typeface="Consolas" panose="020B0609020204030204" pitchFamily="49" charset="0"/>
                <a:ea typeface="굴림" panose="020B0600000101010101" pitchFamily="34" charset="-127"/>
              </a:rPr>
              <a:t>)</a:t>
            </a: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r>
              <a:rPr lang="en-US" altLang="ko-KR" dirty="0" smtClean="0">
                <a:ea typeface="굴림" panose="020B0600000101010101" pitchFamily="34" charset="-127"/>
              </a:rPr>
              <a:t>Is order of P’s important?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Yes!  Can cause deadlock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Is order of V’s important?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No, except that it might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affect scheduling efficiency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What if we have 2 producers </a:t>
            </a:r>
            <a:br>
              <a:rPr lang="en-US" altLang="ko-KR" dirty="0" smtClean="0">
                <a:ea typeface="굴림" panose="020B0600000101010101" pitchFamily="34" charset="-127"/>
              </a:rPr>
            </a:br>
            <a:r>
              <a:rPr lang="en-US" altLang="ko-KR" dirty="0" smtClean="0">
                <a:ea typeface="굴림" panose="020B0600000101010101" pitchFamily="34" charset="-127"/>
              </a:rPr>
              <a:t>or 2 consumers?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Do we need to change anything?</a:t>
            </a:r>
          </a:p>
          <a:p>
            <a:pPr lvl="1"/>
            <a:endParaRPr lang="ko-KR" altLang="en-US" dirty="0" smtClean="0">
              <a:ea typeface="굴림" panose="020B0600000101010101" pitchFamily="34" charset="-127"/>
            </a:endParaRPr>
          </a:p>
        </p:txBody>
      </p:sp>
      <p:sp>
        <p:nvSpPr>
          <p:cNvPr id="465924" name="Rectangle 4"/>
          <p:cNvSpPr>
            <a:spLocks noChangeArrowheads="1"/>
          </p:cNvSpPr>
          <p:nvPr/>
        </p:nvSpPr>
        <p:spPr bwMode="auto">
          <a:xfrm>
            <a:off x="1263698" y="356479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1524000" y="4437464"/>
            <a:ext cx="4114800" cy="66432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44196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empty slots</a:t>
            </a:r>
          </a:p>
        </p:txBody>
      </p:sp>
      <p:sp>
        <p:nvSpPr>
          <p:cNvPr id="7" name="Rectangular Callout 6"/>
          <p:cNvSpPr>
            <a:spLocks noChangeArrowheads="1"/>
          </p:cNvSpPr>
          <p:nvPr/>
        </p:nvSpPr>
        <p:spPr bwMode="auto">
          <a:xfrm>
            <a:off x="7620000" y="685800"/>
            <a:ext cx="1752600" cy="685800"/>
          </a:xfrm>
          <a:prstGeom prst="wedgeRectCallout">
            <a:avLst>
              <a:gd name="adj1" fmla="val -20833"/>
              <a:gd name="adj2" fmla="val 62500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occupied slots</a:t>
            </a:r>
          </a:p>
        </p:txBody>
      </p:sp>
      <p:sp>
        <p:nvSpPr>
          <p:cNvPr id="8" name="Rectangular Callout 7"/>
          <p:cNvSpPr>
            <a:spLocks noChangeArrowheads="1"/>
          </p:cNvSpPr>
          <p:nvPr/>
        </p:nvSpPr>
        <p:spPr bwMode="auto">
          <a:xfrm>
            <a:off x="7772400" y="2362200"/>
            <a:ext cx="1752600" cy="685800"/>
          </a:xfrm>
          <a:prstGeom prst="wedgeRectCallout">
            <a:avLst>
              <a:gd name="adj1" fmla="val -9741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Increase # of empty slots</a:t>
            </a:r>
          </a:p>
        </p:txBody>
      </p:sp>
      <p:sp>
        <p:nvSpPr>
          <p:cNvPr id="9" name="Rectangular Callout 8"/>
          <p:cNvSpPr>
            <a:spLocks noChangeArrowheads="1"/>
          </p:cNvSpPr>
          <p:nvPr/>
        </p:nvSpPr>
        <p:spPr bwMode="auto">
          <a:xfrm>
            <a:off x="5257800" y="2362200"/>
            <a:ext cx="1752600" cy="685800"/>
          </a:xfrm>
          <a:prstGeom prst="wedgeRectCallout">
            <a:avLst>
              <a:gd name="adj1" fmla="val -37838"/>
              <a:gd name="adj2" fmla="val -71653"/>
            </a:avLst>
          </a:prstGeom>
          <a:solidFill>
            <a:srgbClr val="FFFFAA"/>
          </a:solidFill>
          <a:ln w="19050" cmpd="sng">
            <a:solidFill>
              <a:schemeClr val="tx1"/>
            </a:solidFill>
            <a:round/>
            <a:headEnd type="triangle" w="med" len="med"/>
            <a:tailEnd/>
          </a:ln>
        </p:spPr>
        <p:txBody>
          <a:bodyPr anchor="ctr"/>
          <a:lstStyle/>
          <a:p>
            <a:pPr algn="ctr"/>
            <a:r>
              <a:rPr lang="en-US" b="0" dirty="0">
                <a:latin typeface="Gill Sans Light"/>
                <a:cs typeface="Gill Sans Light"/>
              </a:rPr>
              <a:t>Decrease # of occupied slots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0" y="5867400"/>
            <a:ext cx="5105400" cy="381000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  <p:grpSp>
        <p:nvGrpSpPr>
          <p:cNvPr id="3" name="Group 2"/>
          <p:cNvGrpSpPr/>
          <p:nvPr/>
        </p:nvGrpSpPr>
        <p:grpSpPr>
          <a:xfrm>
            <a:off x="6170920" y="3287340"/>
            <a:ext cx="4116079" cy="3733800"/>
            <a:chOff x="5332720" y="3287340"/>
            <a:chExt cx="4116079" cy="3733800"/>
          </a:xfrm>
        </p:grpSpPr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5332720" y="3287340"/>
              <a:ext cx="4116079" cy="373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:ma14="http://schemas.microsoft.com/office/mac/drawingml/2011/main" xmlns="" val="1"/>
              </a:ext>
            </a:extLst>
          </p:spPr>
          <p:txBody>
            <a:bodyPr lIns="90478" tIns="44445" rIns="90478" bIns="44445"/>
            <a:lstStyle>
              <a:lvl1pPr marL="2857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801688" algn="l"/>
                  <a:tab pos="1139825" algn="l"/>
                  <a:tab pos="1541463" algn="l"/>
                  <a:tab pos="4284663" algn="l"/>
                </a:tabLst>
                <a:defRPr sz="2400" b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30000"/>
                </a:spcBef>
                <a:buSzPct val="100000"/>
              </a:pP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Producer(item) {</a:t>
              </a:r>
              <a:b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 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 smtClean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FF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Enqueue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(item);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Consumer() {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fullSlots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semaP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item = </a:t>
              </a:r>
              <a:r>
                <a:rPr lang="en-US" altLang="ko-KR" sz="1800" dirty="0" err="1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Dequeue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();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mutex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semaV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(&amp;</a:t>
              </a:r>
              <a:r>
                <a:rPr lang="en-US" altLang="ko-KR" sz="1800" dirty="0" err="1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emptySlots</a:t>
              </a:r>
              <a:r>
                <a:rPr lang="en-US" altLang="ko-KR" sz="1800" dirty="0" smtClean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);</a:t>
              </a: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/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  return item;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  <a:t>}</a:t>
              </a:r>
              <a:br>
                <a:rPr lang="en-US" altLang="ko-KR" sz="1800" dirty="0">
                  <a:solidFill>
                    <a:srgbClr val="000000"/>
                  </a:solidFill>
                  <a:latin typeface="Consolas" panose="020B0609020204030204" pitchFamily="49" charset="0"/>
                  <a:ea typeface="굴림" charset="0"/>
                  <a:cs typeface="굴림" charset="0"/>
                </a:rPr>
              </a:br>
              <a:endParaRPr lang="en-US" altLang="ko-KR" sz="1800" dirty="0">
                <a:solidFill>
                  <a:srgbClr val="000000"/>
                </a:solidFill>
                <a:latin typeface="Consolas" panose="020B0609020204030204" pitchFamily="49" charset="0"/>
                <a:ea typeface="굴림" charset="0"/>
                <a:cs typeface="굴림" charset="0"/>
              </a:endParaRPr>
            </a:p>
          </p:txBody>
        </p:sp>
        <p:sp>
          <p:nvSpPr>
            <p:cNvPr id="2" name="Arc 1"/>
            <p:cNvSpPr/>
            <p:nvPr/>
          </p:nvSpPr>
          <p:spPr bwMode="auto">
            <a:xfrm rot="10505001">
              <a:off x="5484889" y="3620561"/>
              <a:ext cx="750265" cy="341290"/>
            </a:xfrm>
            <a:prstGeom prst="arc">
              <a:avLst>
                <a:gd name="adj1" fmla="val 15642640"/>
                <a:gd name="adj2" fmla="val 6441015"/>
              </a:avLst>
            </a:prstGeom>
            <a:solidFill>
              <a:schemeClr val="bg1"/>
            </a:solidFill>
            <a:ln w="5715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03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9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5923" grpId="0" uiExpand="1" build="p" bldLvl="2"/>
      <p:bldP spid="465924" grpId="0" uiExpand="1" animBg="1"/>
      <p:bldP spid="465925" grpId="0" uiExpand="1" animBg="1"/>
      <p:bldP spid="6" grpId="0" animBg="1"/>
      <p:bldP spid="7" grpId="0" animBg="1"/>
      <p:bldP spid="8" grpId="0" animBg="1"/>
      <p:bldP spid="9" grpId="0" animBg="1"/>
      <p:bldP spid="11" grpId="0" uiExpand="1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261" name="Group 37"/>
          <p:cNvGrpSpPr>
            <a:grpSpLocks/>
          </p:cNvGrpSpPr>
          <p:nvPr/>
        </p:nvGrpSpPr>
        <p:grpSpPr bwMode="auto">
          <a:xfrm>
            <a:off x="1752600" y="762000"/>
            <a:ext cx="8686800" cy="2971800"/>
            <a:chOff x="144" y="480"/>
            <a:chExt cx="5472" cy="1872"/>
          </a:xfrm>
        </p:grpSpPr>
        <p:grpSp>
          <p:nvGrpSpPr>
            <p:cNvPr id="36872" name="Group 35"/>
            <p:cNvGrpSpPr>
              <a:grpSpLocks/>
            </p:cNvGrpSpPr>
            <p:nvPr/>
          </p:nvGrpSpPr>
          <p:grpSpPr bwMode="auto">
            <a:xfrm>
              <a:off x="144" y="480"/>
              <a:ext cx="960" cy="1872"/>
              <a:chOff x="144" y="768"/>
              <a:chExt cx="960" cy="1872"/>
            </a:xfrm>
          </p:grpSpPr>
          <p:sp>
            <p:nvSpPr>
              <p:cNvPr id="36880" name="Rectangle 9"/>
              <p:cNvSpPr>
                <a:spLocks noChangeArrowheads="1"/>
              </p:cNvSpPr>
              <p:nvPr/>
            </p:nvSpPr>
            <p:spPr bwMode="auto">
              <a:xfrm>
                <a:off x="144" y="2208"/>
                <a:ext cx="960" cy="43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Hardware</a:t>
                </a:r>
              </a:p>
            </p:txBody>
          </p:sp>
          <p:sp>
            <p:nvSpPr>
              <p:cNvPr id="36881" name="Rectangle 7"/>
              <p:cNvSpPr>
                <a:spLocks noChangeArrowheads="1"/>
              </p:cNvSpPr>
              <p:nvPr/>
            </p:nvSpPr>
            <p:spPr bwMode="auto">
              <a:xfrm>
                <a:off x="144" y="1296"/>
                <a:ext cx="960" cy="912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Higher-level </a:t>
                </a:r>
                <a:b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</a:b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API</a:t>
                </a:r>
              </a:p>
            </p:txBody>
          </p:sp>
          <p:sp>
            <p:nvSpPr>
              <p:cNvPr id="36882" name="Rectangle 5"/>
              <p:cNvSpPr>
                <a:spLocks noChangeArrowheads="1"/>
              </p:cNvSpPr>
              <p:nvPr/>
            </p:nvSpPr>
            <p:spPr bwMode="auto">
              <a:xfrm>
                <a:off x="144" y="768"/>
                <a:ext cx="960" cy="528"/>
              </a:xfrm>
              <a:prstGeom prst="rect">
                <a:avLst/>
              </a:prstGeom>
              <a:solidFill>
                <a:srgbClr val="FF66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lnSpc>
                    <a:spcPct val="90000"/>
                  </a:lnSpc>
                  <a:spcBef>
                    <a:spcPct val="30000"/>
                  </a:spcBef>
                  <a:buSzPct val="100000"/>
                </a:pPr>
                <a:r>
                  <a:rPr lang="en-US" altLang="en-US" sz="2400" b="0" dirty="0">
                    <a:latin typeface="Gill Sans" charset="0"/>
                    <a:ea typeface="Gill Sans" charset="0"/>
                    <a:cs typeface="Gill Sans" charset="0"/>
                  </a:rPr>
                  <a:t>Programs</a:t>
                </a:r>
              </a:p>
            </p:txBody>
          </p:sp>
        </p:grpSp>
        <p:sp>
          <p:nvSpPr>
            <p:cNvPr id="36873" name="Line 11"/>
            <p:cNvSpPr>
              <a:spLocks noChangeShapeType="1"/>
            </p:cNvSpPr>
            <p:nvPr/>
          </p:nvSpPr>
          <p:spPr bwMode="auto">
            <a:xfrm>
              <a:off x="144" y="480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4" name="Line 12"/>
            <p:cNvSpPr>
              <a:spLocks noChangeShapeType="1"/>
            </p:cNvSpPr>
            <p:nvPr/>
          </p:nvSpPr>
          <p:spPr bwMode="auto">
            <a:xfrm>
              <a:off x="144" y="1008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5" name="Line 13"/>
            <p:cNvSpPr>
              <a:spLocks noChangeShapeType="1"/>
            </p:cNvSpPr>
            <p:nvPr/>
          </p:nvSpPr>
          <p:spPr bwMode="auto">
            <a:xfrm>
              <a:off x="144" y="1920"/>
              <a:ext cx="54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6" name="Line 14"/>
            <p:cNvSpPr>
              <a:spLocks noChangeShapeType="1"/>
            </p:cNvSpPr>
            <p:nvPr/>
          </p:nvSpPr>
          <p:spPr bwMode="auto">
            <a:xfrm>
              <a:off x="144" y="2352"/>
              <a:ext cx="547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7" name="Line 15"/>
            <p:cNvSpPr>
              <a:spLocks noChangeShapeType="1"/>
            </p:cNvSpPr>
            <p:nvPr/>
          </p:nvSpPr>
          <p:spPr bwMode="auto">
            <a:xfrm>
              <a:off x="144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8" name="Line 16"/>
            <p:cNvSpPr>
              <a:spLocks noChangeShapeType="1"/>
            </p:cNvSpPr>
            <p:nvPr/>
          </p:nvSpPr>
          <p:spPr bwMode="auto">
            <a:xfrm>
              <a:off x="1104" y="480"/>
              <a:ext cx="0" cy="18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36879" name="Line 17"/>
            <p:cNvSpPr>
              <a:spLocks noChangeShapeType="1"/>
            </p:cNvSpPr>
            <p:nvPr/>
          </p:nvSpPr>
          <p:spPr bwMode="auto">
            <a:xfrm>
              <a:off x="5616" y="480"/>
              <a:ext cx="0" cy="1872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153400" cy="533400"/>
          </a:xfrm>
        </p:spPr>
        <p:txBody>
          <a:bodyPr/>
          <a:lstStyle/>
          <a:p>
            <a:r>
              <a:rPr lang="en-US" altLang="ko-KR" smtClean="0">
                <a:ea typeface="굴림" panose="020B0600000101010101" pitchFamily="34" charset="-127"/>
              </a:rPr>
              <a:t>Where are we going with synchronization?</a:t>
            </a:r>
          </a:p>
        </p:txBody>
      </p:sp>
      <p:sp>
        <p:nvSpPr>
          <p:cNvPr id="36867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1143000" y="4038600"/>
            <a:ext cx="9525000" cy="2133600"/>
          </a:xfrm>
        </p:spPr>
        <p:txBody>
          <a:bodyPr/>
          <a:lstStyle/>
          <a:p>
            <a:r>
              <a:rPr lang="en-US" altLang="ko-KR" dirty="0" smtClean="0">
                <a:ea typeface="굴림" panose="020B0600000101010101" pitchFamily="34" charset="-127"/>
              </a:rPr>
              <a:t>We are going to implement various higher-level synchronization primitives using atomic operations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Everything is pretty painful if only atomic primitives are load and store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Need to provide primitives useful at user-level</a:t>
            </a:r>
          </a:p>
          <a:p>
            <a:r>
              <a:rPr lang="en-US" altLang="ko-KR" dirty="0" smtClean="0">
                <a:ea typeface="굴림" panose="020B0600000101010101" pitchFamily="34" charset="-127"/>
              </a:rPr>
              <a:t>Talk about how to structure programs so that they are correct</a:t>
            </a:r>
          </a:p>
          <a:p>
            <a:pPr lvl="1"/>
            <a:r>
              <a:rPr lang="en-US" altLang="ko-KR" dirty="0" smtClean="0">
                <a:ea typeface="굴림" panose="020B0600000101010101" pitchFamily="34" charset="-127"/>
              </a:rPr>
              <a:t>Under any scheduling and number of processors</a:t>
            </a:r>
          </a:p>
        </p:txBody>
      </p:sp>
      <p:sp>
        <p:nvSpPr>
          <p:cNvPr id="436234" name="Rectangle 10"/>
          <p:cNvSpPr>
            <a:spLocks noChangeArrowheads="1"/>
          </p:cNvSpPr>
          <p:nvPr/>
        </p:nvSpPr>
        <p:spPr bwMode="auto">
          <a:xfrm>
            <a:off x="3276600" y="3048000"/>
            <a:ext cx="7162800" cy="6858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Load/Store    Disable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Ints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Test&amp;Set</a:t>
            </a: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   </a:t>
            </a:r>
            <a:r>
              <a:rPr lang="en-US" altLang="en-US" sz="2400" b="0" dirty="0" err="1">
                <a:latin typeface="Gill Sans" charset="0"/>
                <a:ea typeface="Gill Sans" charset="0"/>
                <a:cs typeface="Gill Sans" charset="0"/>
              </a:rPr>
              <a:t>Compare&amp;Swap</a:t>
            </a:r>
            <a:endParaRPr lang="en-US" altLang="en-US" sz="2400" b="0" dirty="0">
              <a:latin typeface="Gill Sans" charset="0"/>
              <a:ea typeface="Gill Sans" charset="0"/>
              <a:cs typeface="Gill Sans" charset="0"/>
            </a:endParaRPr>
          </a:p>
        </p:txBody>
      </p:sp>
      <p:sp>
        <p:nvSpPr>
          <p:cNvPr id="436232" name="Rectangle 8"/>
          <p:cNvSpPr>
            <a:spLocks noChangeArrowheads="1"/>
          </p:cNvSpPr>
          <p:nvPr/>
        </p:nvSpPr>
        <p:spPr bwMode="auto">
          <a:xfrm>
            <a:off x="3276600" y="1600200"/>
            <a:ext cx="7162800" cy="1447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Locks   Semaphores   Monitors   Send/Receive</a:t>
            </a:r>
          </a:p>
        </p:txBody>
      </p:sp>
      <p:sp>
        <p:nvSpPr>
          <p:cNvPr id="436230" name="Rectangle 6"/>
          <p:cNvSpPr>
            <a:spLocks noChangeArrowheads="1"/>
          </p:cNvSpPr>
          <p:nvPr/>
        </p:nvSpPr>
        <p:spPr bwMode="auto">
          <a:xfrm>
            <a:off x="3276600" y="762000"/>
            <a:ext cx="7162800" cy="838200"/>
          </a:xfrm>
          <a:prstGeom prst="rect">
            <a:avLst/>
          </a:prstGeom>
          <a:solidFill>
            <a:srgbClr val="53FB2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2400" b="0" dirty="0">
                <a:latin typeface="Gill Sans" charset="0"/>
                <a:ea typeface="Gill Sans" charset="0"/>
                <a:cs typeface="Gill Sans" charset="0"/>
              </a:rPr>
              <a:t>Shared Programs</a:t>
            </a:r>
          </a:p>
        </p:txBody>
      </p:sp>
    </p:spTree>
    <p:extLst>
      <p:ext uri="{BB962C8B-B14F-4D97-AF65-F5344CB8AC3E}">
        <p14:creationId xmlns:p14="http://schemas.microsoft.com/office/powerpoint/2010/main" val="393440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6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6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6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6234" grpId="0" animBg="1"/>
      <p:bldP spid="436232" grpId="0" animBg="1"/>
      <p:bldP spid="436230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698292"/>
            <a:ext cx="11658600" cy="58549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Concurrency accomplished by multiplexing CPU time:</a:t>
            </a:r>
          </a:p>
          <a:p>
            <a:pPr lvl="1"/>
            <a:r>
              <a:rPr lang="en-US" dirty="0" smtClean="0"/>
              <a:t>Unloading current thread (PC, registers)</a:t>
            </a:r>
          </a:p>
          <a:p>
            <a:pPr lvl="1"/>
            <a:r>
              <a:rPr lang="en-US" dirty="0" smtClean="0"/>
              <a:t>Loading new thread (PC, registers)</a:t>
            </a:r>
          </a:p>
          <a:p>
            <a:pPr lvl="1"/>
            <a:r>
              <a:rPr lang="en-US" dirty="0" smtClean="0"/>
              <a:t>Such </a:t>
            </a:r>
            <a:r>
              <a:rPr lang="en-US" dirty="0" smtClean="0">
                <a:solidFill>
                  <a:srgbClr val="FF0000"/>
                </a:solidFill>
              </a:rPr>
              <a:t>context switching</a:t>
            </a:r>
            <a:r>
              <a:rPr lang="en-US" dirty="0" smtClean="0"/>
              <a:t> may be voluntary (yield(), I/O) or involuntary (interrupts</a:t>
            </a:r>
            <a:r>
              <a:rPr lang="en-US" dirty="0" smtClean="0"/>
              <a:t>)</a:t>
            </a:r>
          </a:p>
          <a:p>
            <a:r>
              <a:rPr lang="en-US" dirty="0" smtClean="0"/>
              <a:t>TCB + Stacks hold complete state of thread for restarting</a:t>
            </a:r>
            <a:endParaRPr lang="en-US" dirty="0" smtClean="0"/>
          </a:p>
          <a:p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Atomic Operation</a:t>
            </a:r>
            <a:r>
              <a:rPr lang="en-US" altLang="ko-KR" dirty="0">
                <a:ea typeface="굴림" panose="020B0600000101010101" pitchFamily="34" charset="-127"/>
              </a:rPr>
              <a:t>: an operation that always runs to completion or not at all</a:t>
            </a:r>
          </a:p>
          <a:p>
            <a:r>
              <a:rPr lang="en-US" altLang="ko-KR" dirty="0" smtClean="0">
                <a:solidFill>
                  <a:schemeClr val="hlink"/>
                </a:solidFill>
                <a:ea typeface="굴림" panose="020B0600000101010101" pitchFamily="34" charset="-127"/>
              </a:rPr>
              <a:t>Synchronization</a:t>
            </a:r>
            <a:r>
              <a:rPr lang="en-US" altLang="ko-KR" dirty="0">
                <a:ea typeface="굴림" panose="020B0600000101010101" pitchFamily="34" charset="-127"/>
              </a:rPr>
              <a:t>: using atomic operations to ensure cooperation between </a:t>
            </a:r>
            <a:r>
              <a:rPr lang="en-US" altLang="ko-KR" dirty="0" smtClean="0">
                <a:ea typeface="굴림" panose="020B0600000101010101" pitchFamily="34" charset="-127"/>
              </a:rPr>
              <a:t>threads</a:t>
            </a: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Mutual Exclusion</a:t>
            </a:r>
            <a:r>
              <a:rPr lang="en-US" altLang="ko-KR" dirty="0">
                <a:ea typeface="굴림" panose="020B0600000101010101" pitchFamily="34" charset="-127"/>
              </a:rPr>
              <a:t>: ensuring that only one thread does a particular thing at a time</a:t>
            </a:r>
          </a:p>
          <a:p>
            <a:pPr lvl="1">
              <a:lnSpc>
                <a:spcPct val="100000"/>
              </a:lnSpc>
            </a:pPr>
            <a:r>
              <a:rPr lang="en-US" altLang="ko-KR" dirty="0">
                <a:ea typeface="굴림" panose="020B0600000101010101" pitchFamily="34" charset="-127"/>
              </a:rPr>
              <a:t>One thread </a:t>
            </a:r>
            <a:r>
              <a:rPr lang="en-US" altLang="ko-KR" i="1" dirty="0">
                <a:ea typeface="굴림" panose="020B0600000101010101" pitchFamily="34" charset="-127"/>
              </a:rPr>
              <a:t>excludes</a:t>
            </a:r>
            <a:r>
              <a:rPr lang="en-US" altLang="ko-KR" dirty="0">
                <a:ea typeface="굴림" panose="020B0600000101010101" pitchFamily="34" charset="-127"/>
              </a:rPr>
              <a:t> the other while doing its </a:t>
            </a:r>
            <a:r>
              <a:rPr lang="en-US" altLang="ko-KR" dirty="0" smtClean="0">
                <a:ea typeface="굴림" panose="020B0600000101010101" pitchFamily="34" charset="-127"/>
              </a:rPr>
              <a:t>task</a:t>
            </a:r>
            <a:endParaRPr lang="en-US" altLang="ko-KR" sz="1000" dirty="0">
              <a:ea typeface="굴림" panose="020B0600000101010101" pitchFamily="34" charset="-127"/>
            </a:endParaRPr>
          </a:p>
          <a:p>
            <a:pPr>
              <a:lnSpc>
                <a:spcPct val="100000"/>
              </a:lnSpc>
            </a:pPr>
            <a:r>
              <a:rPr lang="en-US" altLang="ko-KR" dirty="0">
                <a:solidFill>
                  <a:schemeClr val="hlink"/>
                </a:solidFill>
                <a:ea typeface="굴림" panose="020B0600000101010101" pitchFamily="34" charset="-127"/>
              </a:rPr>
              <a:t>Critical Section</a:t>
            </a:r>
            <a:r>
              <a:rPr lang="en-US" altLang="ko-KR" dirty="0">
                <a:ea typeface="굴림" panose="020B0600000101010101" pitchFamily="34" charset="-127"/>
              </a:rPr>
              <a:t>: piece of code that only one thread can execute at once. Only one thread at a time will get into this section of </a:t>
            </a:r>
            <a:r>
              <a:rPr lang="en-US" altLang="ko-KR" dirty="0" smtClean="0">
                <a:ea typeface="굴림" panose="020B0600000101010101" pitchFamily="34" charset="-127"/>
              </a:rPr>
              <a:t>code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Locks: synchronization mechanism for enforcing mutual exclusion on critical sections to construct atomic operations</a:t>
            </a:r>
          </a:p>
          <a:p>
            <a:pPr>
              <a:lnSpc>
                <a:spcPct val="100000"/>
              </a:lnSpc>
            </a:pPr>
            <a:r>
              <a:rPr lang="en-US" altLang="ko-KR" dirty="0" smtClean="0">
                <a:ea typeface="굴림" panose="020B0600000101010101" pitchFamily="34" charset="-127"/>
              </a:rPr>
              <a:t>Semaphores: synchronization mechanism for enforcing resource constraints </a:t>
            </a:r>
            <a:endParaRPr lang="en-US" altLang="ko-KR" dirty="0">
              <a:ea typeface="굴림" panose="020B0600000101010101" pitchFamily="34" charset="-127"/>
            </a:endParaRP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endParaRPr lang="en-US" altLang="ko-KR" dirty="0" smtClean="0">
              <a:ea typeface="굴림" panose="020B0600000101010101" pitchFamily="34" charset="-127"/>
            </a:endParaRPr>
          </a:p>
          <a:p>
            <a:endParaRPr lang="en-US" altLang="ko-KR" dirty="0">
              <a:ea typeface="굴림" panose="020B0600000101010101" pitchFamily="34" charset="-127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772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5C055-2F05-4B09-8E7E-A4136A86B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7530"/>
            <a:ext cx="10515600" cy="54088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Create socket to listen for client connections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char *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struct </a:t>
            </a:r>
            <a:r>
              <a:rPr lang="en-US" b="1" dirty="0" err="1">
                <a:latin typeface="Consolas" panose="020B0609020204030204" pitchFamily="49" charset="0"/>
              </a:rPr>
              <a:t>addrinfo</a:t>
            </a:r>
            <a:r>
              <a:rPr lang="en-US" b="1" dirty="0">
                <a:latin typeface="Consolas" panose="020B0609020204030204" pitchFamily="49" charset="0"/>
              </a:rPr>
              <a:t> *server = </a:t>
            </a:r>
            <a:r>
              <a:rPr lang="en-US" b="1" dirty="0" err="1">
                <a:latin typeface="Consolas" panose="020B0609020204030204" pitchFamily="49" charset="0"/>
              </a:rPr>
              <a:t>setup_address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port_name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int 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socket</a:t>
            </a:r>
            <a:r>
              <a:rPr lang="en-US" b="1" dirty="0">
                <a:latin typeface="Consolas" panose="020B0609020204030204" pitchFamily="49" charset="0"/>
              </a:rPr>
              <a:t>(server-&gt;</a:t>
            </a:r>
            <a:r>
              <a:rPr lang="en-US" b="1" dirty="0" err="1">
                <a:latin typeface="Consolas" panose="020B0609020204030204" pitchFamily="49" charset="0"/>
              </a:rPr>
              <a:t>ai_family</a:t>
            </a:r>
            <a:r>
              <a:rPr lang="en-US" b="1" dirty="0">
                <a:latin typeface="Consolas" panose="020B0609020204030204" pitchFamily="49" charset="0"/>
              </a:rPr>
              <a:t>,</a:t>
            </a:r>
            <a:br>
              <a:rPr lang="en-US" b="1" dirty="0">
                <a:latin typeface="Consolas" panose="020B0609020204030204" pitchFamily="49" charset="0"/>
              </a:rPr>
            </a:br>
            <a:r>
              <a:rPr lang="en-US" b="1" dirty="0">
                <a:latin typeface="Consolas" panose="020B0609020204030204" pitchFamily="49" charset="0"/>
              </a:rPr>
              <a:t>	server-&gt;</a:t>
            </a:r>
            <a:r>
              <a:rPr lang="en-US" b="1" dirty="0" err="1">
                <a:latin typeface="Consolas" panose="020B0609020204030204" pitchFamily="49" charset="0"/>
              </a:rPr>
              <a:t>ai_socktype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ai_protocol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Bind socket to specific port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bind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</a:t>
            </a:r>
            <a:r>
              <a:rPr lang="en-US" b="1" dirty="0">
                <a:latin typeface="Consolas" panose="020B0609020204030204" pitchFamily="49" charset="0"/>
              </a:rPr>
              <a:t>, server-&gt;</a:t>
            </a:r>
            <a:r>
              <a:rPr lang="en-US" b="1" dirty="0" err="1">
                <a:latin typeface="Consolas" panose="020B0609020204030204" pitchFamily="49" charset="0"/>
              </a:rPr>
              <a:t>ai_addrlen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// Start listening for new client connections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listen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MAX_QUEUE);</a:t>
            </a:r>
          </a:p>
          <a:p>
            <a:pPr marL="0" indent="0">
              <a:buNone/>
            </a:pPr>
            <a:endParaRPr lang="en-US" b="1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while (1) {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// Accept a new client connection, obtaining a new socket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int 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 =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accept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, NULL, NULL);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 err="1">
                <a:latin typeface="Consolas" panose="020B0609020204030204" pitchFamily="49" charset="0"/>
              </a:rPr>
              <a:t>serve_client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  </a:t>
            </a: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conn_socket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b="1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nsolas" panose="020B0609020204030204" pitchFamily="49" charset="0"/>
              </a:rPr>
              <a:t>close</a:t>
            </a:r>
            <a:r>
              <a:rPr lang="en-US" b="1" dirty="0">
                <a:latin typeface="Consolas" panose="020B0609020204030204" pitchFamily="49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</a:rPr>
              <a:t>server_socket</a:t>
            </a:r>
            <a:r>
              <a:rPr lang="en-US" b="1" dirty="0">
                <a:latin typeface="Consolas" panose="020B0609020204030204" pitchFamily="49" charset="0"/>
              </a:rPr>
              <a:t>);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Server </a:t>
            </a:r>
            <a:r>
              <a:rPr lang="en-US" dirty="0"/>
              <a:t>Protocol (v1)</a:t>
            </a:r>
          </a:p>
        </p:txBody>
      </p:sp>
    </p:spTree>
    <p:extLst>
      <p:ext uri="{BB962C8B-B14F-4D97-AF65-F5344CB8AC3E}">
        <p14:creationId xmlns:p14="http://schemas.microsoft.com/office/powerpoint/2010/main" val="58054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7588" y="762000"/>
            <a:ext cx="71628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Kernel represents each process as a process control block (PCB)</a:t>
            </a:r>
            <a:endParaRPr lang="en-US" dirty="0"/>
          </a:p>
          <a:p>
            <a:pPr lvl="1"/>
            <a:r>
              <a:rPr lang="en-US" dirty="0" smtClean="0"/>
              <a:t>Status (running, ready, blocked, …)</a:t>
            </a:r>
          </a:p>
          <a:p>
            <a:pPr lvl="1"/>
            <a:r>
              <a:rPr lang="en-US" dirty="0" smtClean="0"/>
              <a:t>Register state (when not ready)</a:t>
            </a:r>
          </a:p>
          <a:p>
            <a:pPr lvl="1"/>
            <a:r>
              <a:rPr lang="en-US" dirty="0" smtClean="0"/>
              <a:t>Process ID (PID), User, Executable, Priority, …</a:t>
            </a:r>
          </a:p>
          <a:p>
            <a:pPr lvl="1"/>
            <a:r>
              <a:rPr lang="en-US" dirty="0" smtClean="0"/>
              <a:t>Execution time, …</a:t>
            </a:r>
          </a:p>
          <a:p>
            <a:pPr lvl="1"/>
            <a:r>
              <a:rPr lang="en-US" dirty="0" smtClean="0"/>
              <a:t>Memory space, translation, …</a:t>
            </a:r>
          </a:p>
          <a:p>
            <a:r>
              <a:rPr lang="en-US" dirty="0" smtClean="0"/>
              <a:t>Kernel </a:t>
            </a:r>
            <a:r>
              <a:rPr lang="en-US" i="1" dirty="0" smtClean="0"/>
              <a:t>Scheduler</a:t>
            </a:r>
            <a:r>
              <a:rPr lang="en-US" dirty="0" smtClean="0"/>
              <a:t> maintains a data structure containing the </a:t>
            </a:r>
            <a:r>
              <a:rPr lang="en-US" dirty="0"/>
              <a:t>PCBs	</a:t>
            </a:r>
            <a:endParaRPr lang="en-US" dirty="0" smtClean="0"/>
          </a:p>
          <a:p>
            <a:pPr lvl="1"/>
            <a:r>
              <a:rPr lang="en-US" dirty="0" smtClean="0"/>
              <a:t>Give </a:t>
            </a:r>
            <a:r>
              <a:rPr lang="en-US" dirty="0"/>
              <a:t>out CPU to different processes</a:t>
            </a:r>
          </a:p>
          <a:p>
            <a:pPr lvl="1"/>
            <a:r>
              <a:rPr lang="en-US" dirty="0" smtClean="0"/>
              <a:t>This is a Policy </a:t>
            </a:r>
            <a:r>
              <a:rPr lang="en-US" dirty="0"/>
              <a:t>Decision</a:t>
            </a:r>
          </a:p>
          <a:p>
            <a:r>
              <a:rPr lang="en-US" dirty="0"/>
              <a:t>Give out non-CPU resources</a:t>
            </a:r>
          </a:p>
          <a:p>
            <a:pPr lvl="1"/>
            <a:r>
              <a:rPr lang="en-US" dirty="0"/>
              <a:t>Memory/IO</a:t>
            </a:r>
          </a:p>
          <a:p>
            <a:pPr lvl="1"/>
            <a:r>
              <a:rPr lang="en-US" dirty="0"/>
              <a:t>Another policy decision</a:t>
            </a:r>
          </a:p>
          <a:p>
            <a:endParaRPr 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180388" y="914401"/>
            <a:ext cx="2335212" cy="5010149"/>
            <a:chOff x="4128" y="768"/>
            <a:chExt cx="1471" cy="3156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87" t="362" r="27414" b="1085"/>
            <a:stretch>
              <a:fillRect/>
            </a:stretch>
          </p:blipFill>
          <p:spPr bwMode="auto">
            <a:xfrm>
              <a:off x="4128" y="768"/>
              <a:ext cx="1471" cy="2390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4454" y="3168"/>
              <a:ext cx="817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Comic Sans MS" charset="0"/>
                  <a:ea typeface="MS PGothic" charset="0"/>
                  <a:cs typeface="MS PGothic" charset="0"/>
                </a:defRPr>
              </a:lvl9pPr>
            </a:lstStyle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Process</a:t>
              </a:r>
              <a:br>
                <a:rPr lang="en-US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Control</a:t>
              </a:r>
            </a:p>
            <a:p>
              <a:pPr algn="ctr"/>
              <a:r>
                <a:rPr lang="en-US" b="0" dirty="0">
                  <a:latin typeface="Gill Sans" charset="0"/>
                  <a:ea typeface="Gill Sans" charset="0"/>
                  <a:cs typeface="Gill Sans" charset="0"/>
                </a:rPr>
                <a:t>Block</a:t>
              </a: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Multiplexing Processes: The Process Control Block</a:t>
            </a:r>
          </a:p>
        </p:txBody>
      </p:sp>
    </p:spTree>
    <p:extLst>
      <p:ext uri="{BB962C8B-B14F-4D97-AF65-F5344CB8AC3E}">
        <p14:creationId xmlns:p14="http://schemas.microsoft.com/office/powerpoint/2010/main" val="20097045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5EEDE-1BF6-4143-A89C-F537175DB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52400"/>
            <a:ext cx="7353300" cy="594518"/>
          </a:xfrm>
        </p:spPr>
        <p:txBody>
          <a:bodyPr/>
          <a:lstStyle/>
          <a:p>
            <a:r>
              <a:rPr lang="en-US" dirty="0" smtClean="0">
                <a:latin typeface="Gill Sans Light"/>
              </a:rPr>
              <a:t>Context </a:t>
            </a:r>
            <a:r>
              <a:rPr lang="en-US" dirty="0">
                <a:latin typeface="Gill Sans Light"/>
              </a:rPr>
              <a:t>Switch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45AB2-38CC-8842-B83C-101044639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873" r="4802" b="291"/>
          <a:stretch>
            <a:fillRect/>
          </a:stretch>
        </p:blipFill>
        <p:spPr bwMode="auto">
          <a:xfrm>
            <a:off x="2978691" y="975519"/>
            <a:ext cx="5967918" cy="4895057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385C098-5F2C-BB42-B59D-046AFC41502B}"/>
              </a:ext>
            </a:extLst>
          </p:cNvPr>
          <p:cNvGrpSpPr/>
          <p:nvPr/>
        </p:nvGrpSpPr>
        <p:grpSpPr>
          <a:xfrm>
            <a:off x="2062909" y="1356518"/>
            <a:ext cx="8385295" cy="4968083"/>
            <a:chOff x="538909" y="1752599"/>
            <a:chExt cx="8385295" cy="49680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9D4EB1A-8716-C148-9DEB-E042C9D52DD2}"/>
                </a:ext>
              </a:extLst>
            </p:cNvPr>
            <p:cNvSpPr/>
            <p:nvPr/>
          </p:nvSpPr>
          <p:spPr bwMode="auto">
            <a:xfrm>
              <a:off x="3200400" y="1752599"/>
              <a:ext cx="2895600" cy="4968083"/>
            </a:xfrm>
            <a:prstGeom prst="rect">
              <a:avLst/>
            </a:prstGeom>
            <a:solidFill>
              <a:srgbClr val="FF0000">
                <a:alpha val="17000"/>
              </a:srgbClr>
            </a:solidFill>
            <a:ln w="4762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b="0">
                <a:latin typeface="Gill Sans Ligh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382E93E-E99E-C844-B2E9-1AB5ED53E290}"/>
                </a:ext>
              </a:extLst>
            </p:cNvPr>
            <p:cNvSpPr txBox="1"/>
            <p:nvPr/>
          </p:nvSpPr>
          <p:spPr>
            <a:xfrm>
              <a:off x="3283898" y="6309003"/>
              <a:ext cx="265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Gill Sans Light"/>
                </a:rPr>
                <a:t>Privilege Level: 0 - sys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7A1A04-EF20-0842-81D2-D191C14ED1F2}"/>
                </a:ext>
              </a:extLst>
            </p:cNvPr>
            <p:cNvSpPr txBox="1"/>
            <p:nvPr/>
          </p:nvSpPr>
          <p:spPr>
            <a:xfrm>
              <a:off x="538909" y="6347835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Gill Sans Light"/>
                </a:rPr>
                <a:t>Privilege Level: 3 - user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A86E64C-D1BE-6A47-91DE-4868439A7EED}"/>
                </a:ext>
              </a:extLst>
            </p:cNvPr>
            <p:cNvSpPr txBox="1"/>
            <p:nvPr/>
          </p:nvSpPr>
          <p:spPr>
            <a:xfrm>
              <a:off x="6161909" y="6347835"/>
              <a:ext cx="2762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Gill Sans Light"/>
                </a:rPr>
                <a:t>Privilege Level: 3 - user</a:t>
              </a: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D83B9F66-603E-9547-943A-D6C565C3E0EE}"/>
              </a:ext>
            </a:extLst>
          </p:cNvPr>
          <p:cNvSpPr/>
          <p:nvPr/>
        </p:nvSpPr>
        <p:spPr bwMode="auto">
          <a:xfrm>
            <a:off x="4572000" y="1737518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7467600" y="3082635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E65A71A-412A-1143-BD99-A88434F4CB08}"/>
              </a:ext>
            </a:extLst>
          </p:cNvPr>
          <p:cNvSpPr/>
          <p:nvPr/>
        </p:nvSpPr>
        <p:spPr bwMode="auto">
          <a:xfrm>
            <a:off x="4572000" y="5486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0D91A1-3D0E-9B45-8BAB-52D884AE2402}"/>
              </a:ext>
            </a:extLst>
          </p:cNvPr>
          <p:cNvSpPr/>
          <p:nvPr/>
        </p:nvSpPr>
        <p:spPr bwMode="auto">
          <a:xfrm>
            <a:off x="7467600" y="3962400"/>
            <a:ext cx="304800" cy="304800"/>
          </a:xfrm>
          <a:prstGeom prst="ellipse">
            <a:avLst/>
          </a:prstGeom>
          <a:solidFill>
            <a:srgbClr val="FFFF00">
              <a:alpha val="46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0">
              <a:latin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66474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</p:bldLst>
  </p:timing>
</p:sld>
</file>

<file path=ppt/theme/theme1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ill Sans Ligh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71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>
            <a:latin typeface="Gill Sans Light"/>
          </a:defRPr>
        </a:defPPr>
      </a:lstStyle>
    </a:txDef>
  </a:objectDefaults>
  <a:extraClrSchemeLst>
    <a:extraClrScheme>
      <a:clrScheme name="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67538</TotalTime>
  <Pages>60</Pages>
  <Words>6633</Words>
  <Application>Microsoft Office PowerPoint</Application>
  <PresentationFormat>Widescreen</PresentationFormat>
  <Paragraphs>1028</Paragraphs>
  <Slides>66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81" baseType="lpstr">
      <vt:lpstr>MS PGothic</vt:lpstr>
      <vt:lpstr>MS PGothic</vt:lpstr>
      <vt:lpstr>Arial</vt:lpstr>
      <vt:lpstr>Calibri</vt:lpstr>
      <vt:lpstr>Comic Sans MS</vt:lpstr>
      <vt:lpstr>Consolas</vt:lpstr>
      <vt:lpstr>Courier</vt:lpstr>
      <vt:lpstr>Courier New</vt:lpstr>
      <vt:lpstr>Gill Sans</vt:lpstr>
      <vt:lpstr>Gill Sans Light</vt:lpstr>
      <vt:lpstr>Gulim</vt:lpstr>
      <vt:lpstr>Gulim</vt:lpstr>
      <vt:lpstr>Helvetica</vt:lpstr>
      <vt:lpstr>Symbol</vt:lpstr>
      <vt:lpstr>Office</vt:lpstr>
      <vt:lpstr>CS162 Operating Systems and Systems Programming Lecture 6  Synchronization 1: Concurrency  and Mutual Exclusion</vt:lpstr>
      <vt:lpstr>Goals for Today: Synchronization</vt:lpstr>
      <vt:lpstr>Recall: Inter-Process Communication (IPC)</vt:lpstr>
      <vt:lpstr>Recall: POSIX/Unix PIPE</vt:lpstr>
      <vt:lpstr>Recall: Socket Endpoint for Communication</vt:lpstr>
      <vt:lpstr>Recall: Connection Setup over TCP/IP</vt:lpstr>
      <vt:lpstr>Recall: Server Protocol (v1)</vt:lpstr>
      <vt:lpstr>Multiplexing Processes: The Process Control Block</vt:lpstr>
      <vt:lpstr>Context Switch</vt:lpstr>
      <vt:lpstr>Lifecycle of a Process or Thread</vt:lpstr>
      <vt:lpstr>Scheduling: All About Queues</vt:lpstr>
      <vt:lpstr>Ready Queue And Various I/O Device Queues</vt:lpstr>
      <vt:lpstr>Scheduler</vt:lpstr>
      <vt:lpstr>Recall: Single and Multithreaded Processes</vt:lpstr>
      <vt:lpstr>Recall: Shared vs. Per-Thread State</vt:lpstr>
      <vt:lpstr>The Core of Concurrency: the Dispatch Loop</vt:lpstr>
      <vt:lpstr>Administrivia</vt:lpstr>
      <vt:lpstr>Running a thread</vt:lpstr>
      <vt:lpstr>Internal Events</vt:lpstr>
      <vt:lpstr>Recall: POSIX API for Threads: pthreads</vt:lpstr>
      <vt:lpstr>Stack for Yielding Thread</vt:lpstr>
      <vt:lpstr>What Do the Stacks Look Like?</vt:lpstr>
      <vt:lpstr>Saving/Restoring state (often called “Context Switch)</vt:lpstr>
      <vt:lpstr>Switch Details (continued)</vt:lpstr>
      <vt:lpstr>Aren't we still switching contexts?</vt:lpstr>
      <vt:lpstr>Processes vs. Threads</vt:lpstr>
      <vt:lpstr>Processes vs. Threads</vt:lpstr>
      <vt:lpstr>Simultaneous MultiThreading/Hyperthreading</vt:lpstr>
      <vt:lpstr>What happens when thread blocks on I/O?</vt:lpstr>
      <vt:lpstr>External Events</vt:lpstr>
      <vt:lpstr>Interrupt Controller</vt:lpstr>
      <vt:lpstr>Example: Network Interrupt</vt:lpstr>
      <vt:lpstr>Use of Timer Interrupt to Return Control</vt:lpstr>
      <vt:lpstr>How do we initialize TCB and Stack?</vt:lpstr>
      <vt:lpstr>How does Thread get started?</vt:lpstr>
      <vt:lpstr>How does a thread get started?</vt:lpstr>
      <vt:lpstr>What does ThreadRoot() look like?</vt:lpstr>
      <vt:lpstr>Correctness with Concurrent Threads?</vt:lpstr>
      <vt:lpstr>Recall: Possible Executions</vt:lpstr>
      <vt:lpstr>ATM Bank Server</vt:lpstr>
      <vt:lpstr>ATM bank server example</vt:lpstr>
      <vt:lpstr>Event Driven Version of ATM server</vt:lpstr>
      <vt:lpstr>Can Threads Make This Easier?</vt:lpstr>
      <vt:lpstr>Problem is at the Lowest Level</vt:lpstr>
      <vt:lpstr>Atomic Operations</vt:lpstr>
      <vt:lpstr>Recall: Locks</vt:lpstr>
      <vt:lpstr>Fix banking problem with Locks!</vt:lpstr>
      <vt:lpstr>Recall: Definitions</vt:lpstr>
      <vt:lpstr>Another Concurrent Program Example</vt:lpstr>
      <vt:lpstr>Hand Simulation Multiprocessor Example</vt:lpstr>
      <vt:lpstr>So – does this fix it?</vt:lpstr>
      <vt:lpstr>Recall: Red-Black tree example</vt:lpstr>
      <vt:lpstr>Concurrency is Hard!</vt:lpstr>
      <vt:lpstr>Producer-Consumer with a Bounded Buffer</vt:lpstr>
      <vt:lpstr>Circular Buffer Data Structure (sequential case)</vt:lpstr>
      <vt:lpstr>Circular Buffer – first cut</vt:lpstr>
      <vt:lpstr>Circular Buffer – 2nd cut</vt:lpstr>
      <vt:lpstr>Higher-level Primitives than Locks</vt:lpstr>
      <vt:lpstr>Recall: Semaphores</vt:lpstr>
      <vt:lpstr>Semaphores Like Integers Except…</vt:lpstr>
      <vt:lpstr>Two Uses of Semaphores</vt:lpstr>
      <vt:lpstr>Revisit Bounded Buffer: Correctness constraints for solution</vt:lpstr>
      <vt:lpstr>Full Solution to Bounded Buffer (coke machine)</vt:lpstr>
      <vt:lpstr>Discussion about Solution</vt:lpstr>
      <vt:lpstr>Where are we going with synchronization?</vt:lpstr>
      <vt:lpstr>Conclusion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1: Course Introduction and Overview</dc:title>
  <dc:creator>John D. Kubiatowicz</dc:creator>
  <dc:description>Imported some pictures from Silbershatz (c) 2005</dc:description>
  <cp:lastModifiedBy>John Kubiatowicz</cp:lastModifiedBy>
  <cp:revision>813</cp:revision>
  <cp:lastPrinted>2020-09-16T21:26:49Z</cp:lastPrinted>
  <dcterms:created xsi:type="dcterms:W3CDTF">1995-08-12T11:37:26Z</dcterms:created>
  <dcterms:modified xsi:type="dcterms:W3CDTF">2020-09-17T01:19:29Z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Joseph</vt:lpwstr>
  </property>
  <property fmtid="{D5CDD505-2E9C-101B-9397-08002B2CF9AE}" pid="3" name="Semester">
    <vt:lpwstr>Spring 2006</vt:lpwstr>
  </property>
</Properties>
</file>