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1691" r:id="rId3"/>
    <p:sldId id="1692" r:id="rId4"/>
    <p:sldId id="1693" r:id="rId5"/>
    <p:sldId id="1696" r:id="rId6"/>
    <p:sldId id="1698" r:id="rId7"/>
    <p:sldId id="1697" r:id="rId8"/>
    <p:sldId id="1699" r:id="rId9"/>
    <p:sldId id="1700" r:id="rId10"/>
    <p:sldId id="1701" r:id="rId11"/>
    <p:sldId id="1702" r:id="rId12"/>
    <p:sldId id="1703" r:id="rId13"/>
    <p:sldId id="1704" r:id="rId14"/>
    <p:sldId id="1705" r:id="rId15"/>
    <p:sldId id="1706" r:id="rId16"/>
    <p:sldId id="1708" r:id="rId17"/>
    <p:sldId id="1709" r:id="rId18"/>
    <p:sldId id="1710" r:id="rId19"/>
    <p:sldId id="1711" r:id="rId20"/>
    <p:sldId id="1712" r:id="rId21"/>
    <p:sldId id="1713" r:id="rId22"/>
    <p:sldId id="1714" r:id="rId23"/>
    <p:sldId id="1715" r:id="rId24"/>
    <p:sldId id="1716" r:id="rId25"/>
    <p:sldId id="1717" r:id="rId26"/>
    <p:sldId id="1720" r:id="rId27"/>
    <p:sldId id="1777" r:id="rId28"/>
    <p:sldId id="1721" r:id="rId29"/>
    <p:sldId id="1722" r:id="rId30"/>
    <p:sldId id="1723" r:id="rId31"/>
    <p:sldId id="1724" r:id="rId32"/>
    <p:sldId id="1764" r:id="rId33"/>
    <p:sldId id="1726" r:id="rId34"/>
    <p:sldId id="1727" r:id="rId35"/>
    <p:sldId id="1728" r:id="rId36"/>
    <p:sldId id="1729" r:id="rId37"/>
    <p:sldId id="1730" r:id="rId38"/>
    <p:sldId id="1731" r:id="rId39"/>
    <p:sldId id="1732" r:id="rId40"/>
    <p:sldId id="1733" r:id="rId41"/>
    <p:sldId id="1734" r:id="rId42"/>
    <p:sldId id="1736" r:id="rId43"/>
    <p:sldId id="1778" r:id="rId44"/>
    <p:sldId id="1785" r:id="rId45"/>
    <p:sldId id="1779" r:id="rId46"/>
    <p:sldId id="1781" r:id="rId47"/>
    <p:sldId id="1780" r:id="rId48"/>
    <p:sldId id="1784" r:id="rId49"/>
    <p:sldId id="1782" r:id="rId50"/>
    <p:sldId id="1788" r:id="rId51"/>
    <p:sldId id="1786" r:id="rId52"/>
    <p:sldId id="1789" r:id="rId53"/>
    <p:sldId id="1790" r:id="rId54"/>
    <p:sldId id="1791" r:id="rId55"/>
    <p:sldId id="1760" r:id="rId56"/>
    <p:sldId id="1737" r:id="rId57"/>
    <p:sldId id="1738" r:id="rId58"/>
    <p:sldId id="1759" r:id="rId59"/>
    <p:sldId id="1739" r:id="rId60"/>
    <p:sldId id="1763" r:id="rId61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1"/>
    <p:restoredTop sz="95005" autoAdjust="0"/>
  </p:normalViewPr>
  <p:slideViewPr>
    <p:cSldViewPr>
      <p:cViewPr>
        <p:scale>
          <a:sx n="90" d="100"/>
          <a:sy n="90" d="100"/>
        </p:scale>
        <p:origin x="256" y="9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ller:Classes:cs162:fa14:Lectures:zip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 access(rank) = 1/rank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pop a=1</c:v>
                </c:pt>
              </c:strCache>
            </c:strRef>
          </c:tx>
          <c:spPr>
            <a:ln w="19050"/>
          </c:spPr>
          <c:marker>
            <c:symbol val="none"/>
          </c:marker>
          <c:val>
            <c:numRef>
              <c:f>Sheet1!$C$5:$C$54</c:f>
              <c:numCache>
                <c:formatCode>0%</c:formatCode>
                <c:ptCount val="50"/>
                <c:pt idx="0">
                  <c:v>0.19277563597396</c:v>
                </c:pt>
                <c:pt idx="1">
                  <c:v>9.6387817986979998E-2</c:v>
                </c:pt>
                <c:pt idx="2">
                  <c:v>6.4258545324653304E-2</c:v>
                </c:pt>
                <c:pt idx="3">
                  <c:v>4.8193908993489999E-2</c:v>
                </c:pt>
                <c:pt idx="4">
                  <c:v>3.8555127194791997E-2</c:v>
                </c:pt>
                <c:pt idx="5">
                  <c:v>3.2129272662326701E-2</c:v>
                </c:pt>
                <c:pt idx="6">
                  <c:v>2.75393765677086E-2</c:v>
                </c:pt>
                <c:pt idx="7">
                  <c:v>2.4096954496745E-2</c:v>
                </c:pt>
                <c:pt idx="8">
                  <c:v>2.1419515108217799E-2</c:v>
                </c:pt>
                <c:pt idx="9">
                  <c:v>1.9277563597395998E-2</c:v>
                </c:pt>
                <c:pt idx="10">
                  <c:v>1.7525057815814499E-2</c:v>
                </c:pt>
                <c:pt idx="11">
                  <c:v>1.6064636331163298E-2</c:v>
                </c:pt>
                <c:pt idx="12">
                  <c:v>1.4828895074920001E-2</c:v>
                </c:pt>
                <c:pt idx="13">
                  <c:v>1.37696882838543E-2</c:v>
                </c:pt>
                <c:pt idx="14">
                  <c:v>1.2851709064930701E-2</c:v>
                </c:pt>
                <c:pt idx="15">
                  <c:v>1.20484772483725E-2</c:v>
                </c:pt>
                <c:pt idx="16">
                  <c:v>1.1339743292585899E-2</c:v>
                </c:pt>
                <c:pt idx="17">
                  <c:v>1.07097575541089E-2</c:v>
                </c:pt>
                <c:pt idx="18">
                  <c:v>1.01460861038926E-2</c:v>
                </c:pt>
                <c:pt idx="19">
                  <c:v>9.6387817986979991E-3</c:v>
                </c:pt>
                <c:pt idx="20">
                  <c:v>9.1797921892361901E-3</c:v>
                </c:pt>
                <c:pt idx="21">
                  <c:v>8.7625289079072705E-3</c:v>
                </c:pt>
                <c:pt idx="22">
                  <c:v>8.3815493901721692E-3</c:v>
                </c:pt>
                <c:pt idx="23">
                  <c:v>8.03231816558167E-3</c:v>
                </c:pt>
                <c:pt idx="24">
                  <c:v>7.7110254389583998E-3</c:v>
                </c:pt>
                <c:pt idx="25">
                  <c:v>7.4144475374600003E-3</c:v>
                </c:pt>
                <c:pt idx="26">
                  <c:v>7.1398383694059198E-3</c:v>
                </c:pt>
                <c:pt idx="27">
                  <c:v>6.8848441419271404E-3</c:v>
                </c:pt>
                <c:pt idx="28">
                  <c:v>6.6474357232400002E-3</c:v>
                </c:pt>
                <c:pt idx="29">
                  <c:v>6.4258545324653296E-3</c:v>
                </c:pt>
                <c:pt idx="30">
                  <c:v>6.21856890238581E-3</c:v>
                </c:pt>
                <c:pt idx="31">
                  <c:v>6.0242386241862499E-3</c:v>
                </c:pt>
                <c:pt idx="32">
                  <c:v>5.8416859386048502E-3</c:v>
                </c:pt>
                <c:pt idx="33">
                  <c:v>5.6698716462929401E-3</c:v>
                </c:pt>
                <c:pt idx="34">
                  <c:v>5.5078753135417097E-3</c:v>
                </c:pt>
                <c:pt idx="35">
                  <c:v>5.3548787770544403E-3</c:v>
                </c:pt>
                <c:pt idx="36">
                  <c:v>5.2101523236205401E-3</c:v>
                </c:pt>
                <c:pt idx="37">
                  <c:v>5.0730430519463198E-3</c:v>
                </c:pt>
                <c:pt idx="38">
                  <c:v>4.9429650249733304E-3</c:v>
                </c:pt>
                <c:pt idx="39">
                  <c:v>4.8193908993489996E-3</c:v>
                </c:pt>
                <c:pt idx="40">
                  <c:v>4.70184477985268E-3</c:v>
                </c:pt>
                <c:pt idx="41">
                  <c:v>4.5898960946180898E-3</c:v>
                </c:pt>
                <c:pt idx="42">
                  <c:v>4.4831543249758098E-3</c:v>
                </c:pt>
                <c:pt idx="43">
                  <c:v>4.3812644539536396E-3</c:v>
                </c:pt>
                <c:pt idx="44">
                  <c:v>4.2839030216435597E-3</c:v>
                </c:pt>
                <c:pt idx="45">
                  <c:v>4.1907746950860898E-3</c:v>
                </c:pt>
                <c:pt idx="46">
                  <c:v>4.1016092760416999E-3</c:v>
                </c:pt>
                <c:pt idx="47">
                  <c:v>4.0161590827908298E-3</c:v>
                </c:pt>
                <c:pt idx="48">
                  <c:v>3.9341966525298002E-3</c:v>
                </c:pt>
                <c:pt idx="49">
                  <c:v>3.8555127194791999E-3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9-4B19-9F08-E25575F81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4588208"/>
        <c:axId val="-1214562512"/>
      </c:lineChart>
      <c:lineChart>
        <c:grouping val="standard"/>
        <c:varyColors val="0"/>
        <c:ser>
          <c:idx val="1"/>
          <c:order val="1"/>
          <c:tx>
            <c:strRef>
              <c:f>Sheet1!$D$4</c:f>
              <c:strCache>
                <c:ptCount val="1"/>
                <c:pt idx="0">
                  <c:v>Hit Rate(cache)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Sheet1!$D$5:$D$54</c:f>
              <c:numCache>
                <c:formatCode>General</c:formatCode>
                <c:ptCount val="50"/>
                <c:pt idx="0">
                  <c:v>0.19277563597396</c:v>
                </c:pt>
                <c:pt idx="1">
                  <c:v>0.28916345396094001</c:v>
                </c:pt>
                <c:pt idx="2">
                  <c:v>0.35342199928559298</c:v>
                </c:pt>
                <c:pt idx="3">
                  <c:v>0.401615908279083</c:v>
                </c:pt>
                <c:pt idx="4">
                  <c:v>0.44017103547387498</c:v>
                </c:pt>
                <c:pt idx="5">
                  <c:v>0.472300308136202</c:v>
                </c:pt>
                <c:pt idx="6">
                  <c:v>0.49983968470391099</c:v>
                </c:pt>
                <c:pt idx="7">
                  <c:v>0.52393663920065603</c:v>
                </c:pt>
                <c:pt idx="8">
                  <c:v>0.54535615430887396</c:v>
                </c:pt>
                <c:pt idx="9">
                  <c:v>0.56463371790626904</c:v>
                </c:pt>
                <c:pt idx="10">
                  <c:v>0.58215877572208397</c:v>
                </c:pt>
                <c:pt idx="11">
                  <c:v>0.59822341205324703</c:v>
                </c:pt>
                <c:pt idx="12">
                  <c:v>0.61305230712816705</c:v>
                </c:pt>
                <c:pt idx="13">
                  <c:v>0.62682199541202199</c:v>
                </c:pt>
                <c:pt idx="14">
                  <c:v>0.63967370447695204</c:v>
                </c:pt>
                <c:pt idx="15">
                  <c:v>0.65172218172532503</c:v>
                </c:pt>
                <c:pt idx="16">
                  <c:v>0.66306192501791095</c:v>
                </c:pt>
                <c:pt idx="17">
                  <c:v>0.67377168257202003</c:v>
                </c:pt>
                <c:pt idx="18">
                  <c:v>0.68391776867591203</c:v>
                </c:pt>
                <c:pt idx="19">
                  <c:v>0.69355655047460996</c:v>
                </c:pt>
                <c:pt idx="20">
                  <c:v>0.70273634266384599</c:v>
                </c:pt>
                <c:pt idx="21">
                  <c:v>0.71149887157175395</c:v>
                </c:pt>
                <c:pt idx="22">
                  <c:v>0.71988042096192595</c:v>
                </c:pt>
                <c:pt idx="23">
                  <c:v>0.72791273912750798</c:v>
                </c:pt>
                <c:pt idx="24">
                  <c:v>0.73562376456646605</c:v>
                </c:pt>
                <c:pt idx="25">
                  <c:v>0.74303821210392595</c:v>
                </c:pt>
                <c:pt idx="26">
                  <c:v>0.75017805047333197</c:v>
                </c:pt>
                <c:pt idx="27">
                  <c:v>0.757062894615259</c:v>
                </c:pt>
                <c:pt idx="28">
                  <c:v>0.763710330338499</c:v>
                </c:pt>
                <c:pt idx="29">
                  <c:v>0.77013618487096502</c:v>
                </c:pt>
                <c:pt idx="30">
                  <c:v>0.77635475377334995</c:v>
                </c:pt>
                <c:pt idx="31">
                  <c:v>0.78237899239753705</c:v>
                </c:pt>
                <c:pt idx="32">
                  <c:v>0.78822067833614096</c:v>
                </c:pt>
                <c:pt idx="33">
                  <c:v>0.79389054998243402</c:v>
                </c:pt>
                <c:pt idx="34">
                  <c:v>0.79939842529597605</c:v>
                </c:pt>
                <c:pt idx="35">
                  <c:v>0.80475330407303103</c:v>
                </c:pt>
                <c:pt idx="36">
                  <c:v>0.80996345639665102</c:v>
                </c:pt>
                <c:pt idx="37">
                  <c:v>0.81503649944859702</c:v>
                </c:pt>
                <c:pt idx="38">
                  <c:v>0.81997946447357095</c:v>
                </c:pt>
                <c:pt idx="39">
                  <c:v>0.82479885537291997</c:v>
                </c:pt>
                <c:pt idx="40">
                  <c:v>0.829500700152773</c:v>
                </c:pt>
                <c:pt idx="41">
                  <c:v>0.83409059624739101</c:v>
                </c:pt>
                <c:pt idx="42">
                  <c:v>0.83857375057236605</c:v>
                </c:pt>
                <c:pt idx="43">
                  <c:v>0.84295501502631998</c:v>
                </c:pt>
                <c:pt idx="44">
                  <c:v>0.84723891804796403</c:v>
                </c:pt>
                <c:pt idx="45">
                  <c:v>0.85142969274305003</c:v>
                </c:pt>
                <c:pt idx="46">
                  <c:v>0.855531302019091</c:v>
                </c:pt>
                <c:pt idx="47">
                  <c:v>0.85954746110188196</c:v>
                </c:pt>
                <c:pt idx="48">
                  <c:v>0.86348165775441199</c:v>
                </c:pt>
                <c:pt idx="49">
                  <c:v>0.86733717047389103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29-4B19-9F08-E25575F81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4571984"/>
        <c:axId val="-1214583104"/>
      </c:lineChart>
      <c:catAx>
        <c:axId val="-121458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</c:title>
        <c:majorTickMark val="out"/>
        <c:minorTickMark val="none"/>
        <c:tickLblPos val="nextTo"/>
        <c:crossAx val="-1214562512"/>
        <c:crosses val="autoZero"/>
        <c:auto val="1"/>
        <c:lblAlgn val="ctr"/>
        <c:lblOffset val="100"/>
        <c:noMultiLvlLbl val="0"/>
      </c:catAx>
      <c:valAx>
        <c:axId val="-1214562512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Popularity (% accesses)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-1214588208"/>
        <c:crosses val="autoZero"/>
        <c:crossBetween val="between"/>
      </c:valAx>
      <c:valAx>
        <c:axId val="-12145831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Estimated Hit Rate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214571984"/>
        <c:crosses val="max"/>
        <c:crossBetween val="between"/>
      </c:valAx>
      <c:catAx>
        <c:axId val="-1214571984"/>
        <c:scaling>
          <c:orientation val="minMax"/>
        </c:scaling>
        <c:delete val="1"/>
        <c:axPos val="b"/>
        <c:majorTickMark val="out"/>
        <c:minorTickMark val="none"/>
        <c:tickLblPos val="nextTo"/>
        <c:crossAx val="-12145831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9878917465380501"/>
          <c:y val="0.460352694377617"/>
          <c:w val="0.30508308160177999"/>
          <c:h val="0.25861394949128802"/>
        </c:manualLayout>
      </c:layout>
      <c:overlay val="1"/>
      <c:spPr>
        <a:solidFill>
          <a:schemeClr val="tx2">
            <a:lumMod val="20000"/>
            <a:lumOff val="80000"/>
            <a:alpha val="6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2000" b="0" i="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98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79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094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57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511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04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455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9029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94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637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85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0856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9059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0874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985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011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99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445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955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944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70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41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59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53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94523" y="6551613"/>
            <a:ext cx="921708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16.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10/19/21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5029200" y="6549051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Fall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16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Memory 4: Demand Paging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October 19</a:t>
            </a:r>
            <a:r>
              <a:rPr lang="en-US" altLang="en-US" baseline="30000" dirty="0">
                <a:ea typeface="Gill Sans" charset="0"/>
              </a:rPr>
              <a:t>th</a:t>
            </a:r>
            <a:r>
              <a:rPr lang="en-US" altLang="en-US" dirty="0">
                <a:ea typeface="Gill Sans" charset="0"/>
              </a:rPr>
              <a:t>, 2021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Ion Stoica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Review: What is in a PTE?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9144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is in a Page Table Entry (or PTE)?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Pointer to next-level page table or to actual page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Permission bits: valid, read-only, read-write, write-only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Example: Intel x86 architecture PTE: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2-level page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tabler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(10, 10, 12-bit offset)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Intermediate page tables called “Directories”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tabLst>
                <a:tab pos="1377950" algn="r"/>
                <a:tab pos="1541463" algn="l"/>
              </a:tabLst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P: 	Present (same as “valid” bit in other architectures) 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W: 	Writeable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U: 	User accessible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A: 	Accessed: page has been accessed recently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D: 	Dirty (PTE only): page has been modified recently</a:t>
            </a:r>
          </a:p>
          <a:p>
            <a:pPr marL="628650" lvl="1">
              <a:lnSpc>
                <a:spcPct val="80000"/>
              </a:lnSpc>
              <a:spcBef>
                <a:spcPct val="15000"/>
              </a:spcBef>
              <a:buNone/>
              <a:tabLst>
                <a:tab pos="1377950" algn="r"/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PS: 	Page Size: PS=14MB page (directory only).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	Bottom 22 bits of virtual address serve as offset</a:t>
            </a:r>
          </a:p>
        </p:txBody>
      </p:sp>
      <p:grpSp>
        <p:nvGrpSpPr>
          <p:cNvPr id="25604" name="Group 122"/>
          <p:cNvGrpSpPr>
            <a:grpSpLocks/>
          </p:cNvGrpSpPr>
          <p:nvPr/>
        </p:nvGrpSpPr>
        <p:grpSpPr bwMode="auto">
          <a:xfrm>
            <a:off x="2187575" y="2717801"/>
            <a:ext cx="7700963" cy="1006475"/>
            <a:chOff x="480" y="2304"/>
            <a:chExt cx="4851" cy="634"/>
          </a:xfrm>
        </p:grpSpPr>
        <p:sp>
          <p:nvSpPr>
            <p:cNvPr id="25605" name="Rectangle 97"/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25606" name="Rectangle 98"/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Free</a:t>
              </a:r>
            </a:p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25607" name="Rectangle 99"/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5608" name="Rectangle 100"/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dirty="0">
                  <a:latin typeface="Gill Sans Light"/>
                  <a:ea typeface="굴림" panose="020B0600000101010101" pitchFamily="34" charset="-127"/>
                </a:rPr>
                <a:t>PS</a:t>
              </a:r>
            </a:p>
          </p:txBody>
        </p:sp>
        <p:sp>
          <p:nvSpPr>
            <p:cNvPr id="25609" name="Rectangle 101"/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25610" name="Rectangle 102"/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25611" name="Rectangle 103"/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25612" name="Rectangle 104"/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>
                  <a:latin typeface="Gill Sans Ligh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25613" name="Rectangle 105"/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25614" name="Rectangle 106"/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25615" name="Rectangle 107"/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25616" name="Text Box 111"/>
            <p:cNvSpPr txBox="1">
              <a:spLocks noChangeArrowheads="1"/>
            </p:cNvSpPr>
            <p:nvPr/>
          </p:nvSpPr>
          <p:spPr bwMode="auto">
            <a:xfrm>
              <a:off x="5126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5617" name="Text Box 112"/>
            <p:cNvSpPr txBox="1">
              <a:spLocks noChangeArrowheads="1"/>
            </p:cNvSpPr>
            <p:nvPr/>
          </p:nvSpPr>
          <p:spPr bwMode="auto">
            <a:xfrm>
              <a:off x="4944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5618" name="Text Box 113"/>
            <p:cNvSpPr txBox="1">
              <a:spLocks noChangeArrowheads="1"/>
            </p:cNvSpPr>
            <p:nvPr/>
          </p:nvSpPr>
          <p:spPr bwMode="auto">
            <a:xfrm>
              <a:off x="4752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5619" name="Text Box 114"/>
            <p:cNvSpPr txBox="1">
              <a:spLocks noChangeArrowheads="1"/>
            </p:cNvSpPr>
            <p:nvPr/>
          </p:nvSpPr>
          <p:spPr bwMode="auto">
            <a:xfrm>
              <a:off x="4560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5620" name="Text Box 115"/>
            <p:cNvSpPr txBox="1">
              <a:spLocks noChangeArrowheads="1"/>
            </p:cNvSpPr>
            <p:nvPr/>
          </p:nvSpPr>
          <p:spPr bwMode="auto">
            <a:xfrm>
              <a:off x="4368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5621" name="Text Box 116"/>
            <p:cNvSpPr txBox="1">
              <a:spLocks noChangeArrowheads="1"/>
            </p:cNvSpPr>
            <p:nvPr/>
          </p:nvSpPr>
          <p:spPr bwMode="auto">
            <a:xfrm>
              <a:off x="4176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622" name="Text Box 117"/>
            <p:cNvSpPr txBox="1">
              <a:spLocks noChangeArrowheads="1"/>
            </p:cNvSpPr>
            <p:nvPr/>
          </p:nvSpPr>
          <p:spPr bwMode="auto">
            <a:xfrm>
              <a:off x="3984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5623" name="Text Box 118"/>
            <p:cNvSpPr txBox="1">
              <a:spLocks noChangeArrowheads="1"/>
            </p:cNvSpPr>
            <p:nvPr/>
          </p:nvSpPr>
          <p:spPr bwMode="auto">
            <a:xfrm>
              <a:off x="3792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5624" name="Text Box 119"/>
            <p:cNvSpPr txBox="1">
              <a:spLocks noChangeArrowheads="1"/>
            </p:cNvSpPr>
            <p:nvPr/>
          </p:nvSpPr>
          <p:spPr bwMode="auto">
            <a:xfrm>
              <a:off x="3600" y="26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5625" name="Text Box 120"/>
            <p:cNvSpPr txBox="1">
              <a:spLocks noChangeArrowheads="1"/>
            </p:cNvSpPr>
            <p:nvPr/>
          </p:nvSpPr>
          <p:spPr bwMode="auto">
            <a:xfrm>
              <a:off x="3072" y="2688"/>
              <a:ext cx="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5626" name="Text Box 121"/>
            <p:cNvSpPr txBox="1">
              <a:spLocks noChangeArrowheads="1"/>
            </p:cNvSpPr>
            <p:nvPr/>
          </p:nvSpPr>
          <p:spPr bwMode="auto">
            <a:xfrm>
              <a:off x="1440" y="268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1662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986" name="Group 10"/>
          <p:cNvGrpSpPr>
            <a:grpSpLocks/>
          </p:cNvGrpSpPr>
          <p:nvPr/>
        </p:nvGrpSpPr>
        <p:grpSpPr bwMode="auto">
          <a:xfrm>
            <a:off x="1905000" y="2743200"/>
            <a:ext cx="8382000" cy="2565400"/>
            <a:chOff x="240" y="1632"/>
            <a:chExt cx="5280" cy="1616"/>
          </a:xfrm>
        </p:grpSpPr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>
              <a:off x="240" y="1872"/>
              <a:ext cx="5280" cy="1376"/>
            </a:xfrm>
            <a:prstGeom prst="roundRect">
              <a:avLst>
                <a:gd name="adj" fmla="val 16667"/>
              </a:avLst>
            </a:prstGeom>
            <a:solidFill>
              <a:srgbClr val="FF66CC">
                <a:alpha val="32156"/>
              </a:srgbClr>
            </a:solidFill>
            <a:ln w="57150" algn="ctr">
              <a:solidFill>
                <a:srgbClr val="FF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ko-KR" altLang="en-US">
                <a:ea typeface="굴림" panose="020B0600000101010101" pitchFamily="34" charset="-127"/>
              </a:endParaRPr>
            </a:p>
          </p:txBody>
        </p:sp>
        <p:sp>
          <p:nvSpPr>
            <p:cNvPr id="2663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978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Cache</a:t>
              </a:r>
            </a:p>
          </p:txBody>
        </p:sp>
      </p:grp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05249"/>
            <a:ext cx="88392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PTE makes demand paging </a:t>
            </a:r>
            <a:r>
              <a:rPr lang="en-US" altLang="ko-KR" dirty="0" err="1">
                <a:ea typeface="굴림" panose="020B0600000101010101" pitchFamily="34" charset="-127"/>
              </a:rPr>
              <a:t>implementatable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Valid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Page in memory, PTE points at physical page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Not Valid  Page not in memory; use info in PTE to find it on disk when necessary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Suppose user references page with invalid PTE?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Memory Management Unit (MMU) traps to OS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Resulting trap is a “Page Fault”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does OS do on a Page Fault?: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Choose an old page to replace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If old page modified (“D=1”), write contents back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Change its PTE and any cached TLB to be invalid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Load new page into memory from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Update page table entry, invalidate TLB for new entry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Continue thread from original faulting location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TLB for new page will be loaded when thread continued!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While pulling pages off disk for one process, OS runs another process from ready queue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Suspended process sits on wait queue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Demand Paging Mechanisms</a:t>
            </a:r>
          </a:p>
        </p:txBody>
      </p:sp>
    </p:spTree>
    <p:extLst>
      <p:ext uri="{BB962C8B-B14F-4D97-AF65-F5344CB8AC3E}">
        <p14:creationId xmlns:p14="http://schemas.microsoft.com/office/powerpoint/2010/main" val="2049251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3F3B-2C84-4F4A-8306-B0811419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Origins of Paging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8D8AE0C-55C4-754D-B6CF-E9506992BB38}"/>
              </a:ext>
            </a:extLst>
          </p:cNvPr>
          <p:cNvSpPr/>
          <p:nvPr/>
        </p:nvSpPr>
        <p:spPr bwMode="auto">
          <a:xfrm>
            <a:off x="4173416" y="1068868"/>
            <a:ext cx="1677428" cy="1514728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E7847018-F87C-7740-8D9E-2E85BCAEB94E}"/>
              </a:ext>
            </a:extLst>
          </p:cNvPr>
          <p:cNvSpPr/>
          <p:nvPr/>
        </p:nvSpPr>
        <p:spPr bwMode="auto">
          <a:xfrm>
            <a:off x="6039904" y="1076072"/>
            <a:ext cx="1677428" cy="1514728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4FA2B-EC66-EA4D-A7BD-137FFB19F630}"/>
              </a:ext>
            </a:extLst>
          </p:cNvPr>
          <p:cNvSpPr txBox="1"/>
          <p:nvPr/>
        </p:nvSpPr>
        <p:spPr>
          <a:xfrm>
            <a:off x="7907215" y="1411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Disks provide most of the storage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5E3F9-4E50-F141-9CC6-62D9E365A14F}"/>
              </a:ext>
            </a:extLst>
          </p:cNvPr>
          <p:cNvSpPr txBox="1"/>
          <p:nvPr/>
        </p:nvSpPr>
        <p:spPr>
          <a:xfrm>
            <a:off x="6748514" y="288044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Relatively small memory, for many processes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4ED5D5-45B1-C546-981A-1267D0B33309}"/>
              </a:ext>
            </a:extLst>
          </p:cNvPr>
          <p:cNvSpPr/>
          <p:nvPr/>
        </p:nvSpPr>
        <p:spPr bwMode="auto">
          <a:xfrm>
            <a:off x="5764748" y="4191000"/>
            <a:ext cx="419100" cy="3810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7FC11-4B21-6644-B20F-C733DA1ADC37}"/>
              </a:ext>
            </a:extLst>
          </p:cNvPr>
          <p:cNvSpPr txBox="1"/>
          <p:nvPr/>
        </p:nvSpPr>
        <p:spPr>
          <a:xfrm>
            <a:off x="5805021" y="42074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F9BD20-3131-1540-9670-11C3C717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5" y="5168443"/>
            <a:ext cx="1219200" cy="1080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093D7-ED3B-8449-B4C3-1B08D8D3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704" y="5334001"/>
            <a:ext cx="1219200" cy="1080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AF7B25-FE5A-AF48-93FB-529EC787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15" y="5114897"/>
            <a:ext cx="1219200" cy="1080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B0987E-1986-CC49-8CD7-2D62292B0D8F}"/>
              </a:ext>
            </a:extLst>
          </p:cNvPr>
          <p:cNvSpPr txBox="1"/>
          <p:nvPr/>
        </p:nvSpPr>
        <p:spPr>
          <a:xfrm>
            <a:off x="6197444" y="55242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. .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3C206-5083-6044-83AF-D2BCB1371A79}"/>
              </a:ext>
            </a:extLst>
          </p:cNvPr>
          <p:cNvSpPr txBox="1"/>
          <p:nvPr/>
        </p:nvSpPr>
        <p:spPr>
          <a:xfrm>
            <a:off x="8077200" y="511154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Many clients on dumb terminals running different programs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6F04F9-ACC3-E74F-86D5-5A2C8B5F2DC7}"/>
              </a:ext>
            </a:extLst>
          </p:cNvPr>
          <p:cNvCxnSpPr/>
          <p:nvPr/>
        </p:nvCxnSpPr>
        <p:spPr bwMode="auto">
          <a:xfrm flipV="1">
            <a:off x="4402015" y="4572000"/>
            <a:ext cx="1295400" cy="59644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EC6DA0-C67D-F149-AD55-8E424E9DEB53}"/>
              </a:ext>
            </a:extLst>
          </p:cNvPr>
          <p:cNvCxnSpPr/>
          <p:nvPr/>
        </p:nvCxnSpPr>
        <p:spPr bwMode="auto">
          <a:xfrm flipH="1" flipV="1">
            <a:off x="6230815" y="4572001"/>
            <a:ext cx="1108702" cy="43625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2B62D0-9594-934D-9B2A-34A0C3C8C77C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5430305" y="4638928"/>
            <a:ext cx="401183" cy="69507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D0D9A1-960E-D047-AE36-53BF457B85D3}"/>
              </a:ext>
            </a:extLst>
          </p:cNvPr>
          <p:cNvGrpSpPr/>
          <p:nvPr/>
        </p:nvGrpSpPr>
        <p:grpSpPr>
          <a:xfrm>
            <a:off x="4516315" y="1271976"/>
            <a:ext cx="533400" cy="1143000"/>
            <a:chOff x="976184" y="1905000"/>
            <a:chExt cx="533400" cy="1143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F3F5563-6BE0-CF4E-A5B9-46AB3A5D57A9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BE90F3-3167-DD42-BC1B-613A78727762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EBD383-3F68-4846-879F-E62DF68FCB3A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036E0E-4C0C-2446-AD73-81D717DDEF40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02AA1-07E2-EC4B-A224-60F6D2D6F58E}"/>
              </a:ext>
            </a:extLst>
          </p:cNvPr>
          <p:cNvGrpSpPr/>
          <p:nvPr/>
        </p:nvGrpSpPr>
        <p:grpSpPr>
          <a:xfrm>
            <a:off x="5225799" y="1117442"/>
            <a:ext cx="533400" cy="1143000"/>
            <a:chOff x="976184" y="1905000"/>
            <a:chExt cx="533400" cy="1143000"/>
          </a:xfrm>
          <a:solidFill>
            <a:srgbClr val="00B0F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535734-B6BC-3541-BAD5-5CDA4A29E600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0EE89A-6E31-654D-A9DF-BBF537717DAC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863820-3498-2141-9872-A4D5E0EB0AB7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AE00BC-E013-004A-9BD6-90B68220E134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20840C-CBF9-BC4E-A0E2-E2CB5EB210C5}"/>
              </a:ext>
            </a:extLst>
          </p:cNvPr>
          <p:cNvGrpSpPr/>
          <p:nvPr/>
        </p:nvGrpSpPr>
        <p:grpSpPr>
          <a:xfrm>
            <a:off x="6155129" y="1388335"/>
            <a:ext cx="533400" cy="1143000"/>
            <a:chOff x="976184" y="1905000"/>
            <a:chExt cx="533400" cy="1143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D263CF-E2D6-AF46-8E22-11026F5C5B52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278AFB-41E8-284B-8E7B-FC31B8C74C37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41A1F4-55D9-034C-99EE-2715D18FDBAE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F05858F-610E-104A-A4DB-FFE09DCD0E66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AF490C-F5FE-564F-B48F-D8CE78A6BC60}"/>
              </a:ext>
            </a:extLst>
          </p:cNvPr>
          <p:cNvGrpSpPr/>
          <p:nvPr/>
        </p:nvGrpSpPr>
        <p:grpSpPr>
          <a:xfrm>
            <a:off x="6842259" y="1258909"/>
            <a:ext cx="533400" cy="1143000"/>
            <a:chOff x="976184" y="1905000"/>
            <a:chExt cx="533400" cy="11430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E32FC4-5384-644E-B6CC-0E085D1CE702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67D6BE-334E-6D4E-AC29-DE751742CE5A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9A4C57-F0E5-5441-A818-4C3E1333FC06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DA6B914-BEBE-C74B-854D-7F9D4D968A82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DF237C-D678-B84C-B075-DA3788D2DC1C}"/>
              </a:ext>
            </a:extLst>
          </p:cNvPr>
          <p:cNvGrpSpPr/>
          <p:nvPr/>
        </p:nvGrpSpPr>
        <p:grpSpPr>
          <a:xfrm>
            <a:off x="5428863" y="2792786"/>
            <a:ext cx="1070506" cy="1245815"/>
            <a:chOff x="3770048" y="2792785"/>
            <a:chExt cx="1070506" cy="12458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836E15-CC01-BD4C-9C0B-364AA1BC2460}"/>
                </a:ext>
              </a:extLst>
            </p:cNvPr>
            <p:cNvSpPr/>
            <p:nvPr/>
          </p:nvSpPr>
          <p:spPr bwMode="auto">
            <a:xfrm>
              <a:off x="3770048" y="2792785"/>
              <a:ext cx="1070506" cy="12458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B85A7E-3CE3-464B-91D5-0984B0C24595}"/>
                </a:ext>
              </a:extLst>
            </p:cNvPr>
            <p:cNvSpPr/>
            <p:nvPr/>
          </p:nvSpPr>
          <p:spPr bwMode="auto">
            <a:xfrm>
              <a:off x="3810000" y="3200400"/>
              <a:ext cx="53340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4D33C7E-3C7B-DF40-A9E7-7D7F6DD213BE}"/>
                </a:ext>
              </a:extLst>
            </p:cNvPr>
            <p:cNvSpPr/>
            <p:nvPr/>
          </p:nvSpPr>
          <p:spPr bwMode="auto">
            <a:xfrm>
              <a:off x="3962400" y="3352800"/>
              <a:ext cx="533400" cy="228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1BDAAC-0934-CF45-AD6E-F526FCDF950F}"/>
                </a:ext>
              </a:extLst>
            </p:cNvPr>
            <p:cNvSpPr/>
            <p:nvPr/>
          </p:nvSpPr>
          <p:spPr bwMode="auto">
            <a:xfrm>
              <a:off x="4114800" y="3505200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AE9323-F5C6-6146-8C19-866BC7C654CC}"/>
                </a:ext>
              </a:extLst>
            </p:cNvPr>
            <p:cNvSpPr/>
            <p:nvPr/>
          </p:nvSpPr>
          <p:spPr bwMode="auto">
            <a:xfrm>
              <a:off x="4267200" y="36576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1BDAAC-0934-CF45-AD6E-F526FCDF950F}"/>
                </a:ext>
              </a:extLst>
            </p:cNvPr>
            <p:cNvSpPr/>
            <p:nvPr/>
          </p:nvSpPr>
          <p:spPr bwMode="auto">
            <a:xfrm>
              <a:off x="3985054" y="3030416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A470E0-4987-984E-B268-F323639BE099}"/>
                </a:ext>
              </a:extLst>
            </p:cNvPr>
            <p:cNvSpPr/>
            <p:nvPr/>
          </p:nvSpPr>
          <p:spPr bwMode="auto">
            <a:xfrm>
              <a:off x="4199030" y="288394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D00FD0-F227-1844-AA0E-E87CD5D54CA0}"/>
              </a:ext>
            </a:extLst>
          </p:cNvPr>
          <p:cNvSpPr txBox="1"/>
          <p:nvPr/>
        </p:nvSpPr>
        <p:spPr>
          <a:xfrm>
            <a:off x="2672051" y="371257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Keep memory full of the frequently accesses pages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84DDCD-77B8-6E49-9F63-54B2CEA0E2F9}"/>
              </a:ext>
            </a:extLst>
          </p:cNvPr>
          <p:cNvSpPr txBox="1"/>
          <p:nvPr/>
        </p:nvSpPr>
        <p:spPr>
          <a:xfrm>
            <a:off x="1201615" y="1411069"/>
            <a:ext cx="283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Keep most of the address space on disk</a:t>
            </a:r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0EF0D2CC-8740-3646-B555-C9B62E3645A0}"/>
              </a:ext>
            </a:extLst>
          </p:cNvPr>
          <p:cNvSpPr/>
          <p:nvPr/>
        </p:nvSpPr>
        <p:spPr bwMode="auto">
          <a:xfrm rot="19667283">
            <a:off x="4617453" y="2526107"/>
            <a:ext cx="480765" cy="1277121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C27FF7-3F72-FC4A-A719-B5999D31F6A2}"/>
              </a:ext>
            </a:extLst>
          </p:cNvPr>
          <p:cNvSpPr txBox="1"/>
          <p:nvPr/>
        </p:nvSpPr>
        <p:spPr>
          <a:xfrm>
            <a:off x="2344615" y="293208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Gill Sans Light"/>
              </a:rPr>
              <a:t>Actively swap pages to/from</a:t>
            </a:r>
          </a:p>
        </p:txBody>
      </p:sp>
    </p:spTree>
    <p:extLst>
      <p:ext uri="{BB962C8B-B14F-4D97-AF65-F5344CB8AC3E}">
        <p14:creationId xmlns:p14="http://schemas.microsoft.com/office/powerpoint/2010/main" val="3618694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3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1B90-10A8-FC4C-966A-7BD71970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Very Different Situation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5CC0C-8E39-5B4C-B559-9F992024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72000"/>
            <a:ext cx="16637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6069F-8E7F-9843-A4DB-6E393078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876800"/>
            <a:ext cx="16637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E656A-1EDA-7847-B462-4C2DFFAD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37" y="3017400"/>
            <a:ext cx="2225363" cy="1630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E4B3E2D-C04E-BD44-A786-94C9DF7046BB}"/>
              </a:ext>
            </a:extLst>
          </p:cNvPr>
          <p:cNvGrpSpPr/>
          <p:nvPr/>
        </p:nvGrpSpPr>
        <p:grpSpPr>
          <a:xfrm>
            <a:off x="7276897" y="3980145"/>
            <a:ext cx="1168811" cy="914400"/>
            <a:chOff x="4381089" y="1076072"/>
            <a:chExt cx="1677428" cy="1514728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A515F280-1B70-FD4E-92A2-00B6CE92D4D6}"/>
                </a:ext>
              </a:extLst>
            </p:cNvPr>
            <p:cNvSpPr/>
            <p:nvPr/>
          </p:nvSpPr>
          <p:spPr bwMode="auto">
            <a:xfrm>
              <a:off x="4381089" y="1076072"/>
              <a:ext cx="1677428" cy="1514728"/>
            </a:xfrm>
            <a:prstGeom prst="can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181653-F1E5-FC4A-A17A-087AECAF6D81}"/>
                </a:ext>
              </a:extLst>
            </p:cNvPr>
            <p:cNvGrpSpPr/>
            <p:nvPr/>
          </p:nvGrpSpPr>
          <p:grpSpPr>
            <a:xfrm>
              <a:off x="4496314" y="1388335"/>
              <a:ext cx="533400" cy="1143000"/>
              <a:chOff x="976184" y="1905000"/>
              <a:chExt cx="533400" cy="114300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7BD91A-AEB4-7A4B-975E-46DEAC661FC2}"/>
                  </a:ext>
                </a:extLst>
              </p:cNvPr>
              <p:cNvSpPr/>
              <p:nvPr/>
            </p:nvSpPr>
            <p:spPr bwMode="auto">
              <a:xfrm>
                <a:off x="976184" y="1905000"/>
                <a:ext cx="533400" cy="11430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1BF43D5-B874-ED45-B51B-E933262F6727}"/>
                  </a:ext>
                </a:extLst>
              </p:cNvPr>
              <p:cNvSpPr/>
              <p:nvPr/>
            </p:nvSpPr>
            <p:spPr bwMode="auto">
              <a:xfrm>
                <a:off x="976184" y="1905000"/>
                <a:ext cx="533400" cy="2286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221E2D1-7C8A-F94F-A99D-333416479CB1}"/>
                  </a:ext>
                </a:extLst>
              </p:cNvPr>
              <p:cNvSpPr/>
              <p:nvPr/>
            </p:nvSpPr>
            <p:spPr bwMode="auto">
              <a:xfrm>
                <a:off x="976184" y="2133600"/>
                <a:ext cx="533400" cy="2286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B736F1-F4A5-AA42-9277-C9CC5A8FFAEC}"/>
                  </a:ext>
                </a:extLst>
              </p:cNvPr>
              <p:cNvSpPr/>
              <p:nvPr/>
            </p:nvSpPr>
            <p:spPr bwMode="auto">
              <a:xfrm>
                <a:off x="976184" y="2360141"/>
                <a:ext cx="533400" cy="2286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093196-40B7-3146-A13A-4D4C3980D8B7}"/>
                </a:ext>
              </a:extLst>
            </p:cNvPr>
            <p:cNvGrpSpPr/>
            <p:nvPr/>
          </p:nvGrpSpPr>
          <p:grpSpPr>
            <a:xfrm>
              <a:off x="5183444" y="1258909"/>
              <a:ext cx="533400" cy="1143000"/>
              <a:chOff x="976184" y="1905000"/>
              <a:chExt cx="533400" cy="11430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84BA32-9D2F-1A4E-AB22-33CC6C5176F2}"/>
                  </a:ext>
                </a:extLst>
              </p:cNvPr>
              <p:cNvSpPr/>
              <p:nvPr/>
            </p:nvSpPr>
            <p:spPr bwMode="auto">
              <a:xfrm>
                <a:off x="976184" y="1905000"/>
                <a:ext cx="533400" cy="11430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F62950-A80E-7D4B-A01A-EA25BDD582B4}"/>
                  </a:ext>
                </a:extLst>
              </p:cNvPr>
              <p:cNvSpPr/>
              <p:nvPr/>
            </p:nvSpPr>
            <p:spPr bwMode="auto">
              <a:xfrm>
                <a:off x="976184" y="1905000"/>
                <a:ext cx="533400" cy="2286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D01B31-E6AB-9C46-9C4D-0A17BDBA8536}"/>
                  </a:ext>
                </a:extLst>
              </p:cNvPr>
              <p:cNvSpPr/>
              <p:nvPr/>
            </p:nvSpPr>
            <p:spPr bwMode="auto">
              <a:xfrm>
                <a:off x="976184" y="2133600"/>
                <a:ext cx="533400" cy="2286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7F0B7C-26EA-414D-9648-45725503A112}"/>
                  </a:ext>
                </a:extLst>
              </p:cNvPr>
              <p:cNvSpPr/>
              <p:nvPr/>
            </p:nvSpPr>
            <p:spPr bwMode="auto">
              <a:xfrm>
                <a:off x="976184" y="2360141"/>
                <a:ext cx="533400" cy="2286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 Light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16D5C9-35E1-5F4D-914F-7A0155B19145}"/>
              </a:ext>
            </a:extLst>
          </p:cNvPr>
          <p:cNvGrpSpPr/>
          <p:nvPr/>
        </p:nvGrpSpPr>
        <p:grpSpPr>
          <a:xfrm>
            <a:off x="7487178" y="5004919"/>
            <a:ext cx="954354" cy="914400"/>
            <a:chOff x="3770048" y="2792785"/>
            <a:chExt cx="1070506" cy="12458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038928-A8B8-6A48-81FF-521920F39A52}"/>
                </a:ext>
              </a:extLst>
            </p:cNvPr>
            <p:cNvSpPr/>
            <p:nvPr/>
          </p:nvSpPr>
          <p:spPr bwMode="auto">
            <a:xfrm>
              <a:off x="3770048" y="2792785"/>
              <a:ext cx="1070506" cy="12458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A12ABC-6023-B74A-BE13-157B85148880}"/>
                </a:ext>
              </a:extLst>
            </p:cNvPr>
            <p:cNvSpPr/>
            <p:nvPr/>
          </p:nvSpPr>
          <p:spPr bwMode="auto">
            <a:xfrm>
              <a:off x="3810000" y="3200400"/>
              <a:ext cx="53340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6C9FF3-46B1-754A-AE16-70149F00DD23}"/>
                </a:ext>
              </a:extLst>
            </p:cNvPr>
            <p:cNvSpPr/>
            <p:nvPr/>
          </p:nvSpPr>
          <p:spPr bwMode="auto">
            <a:xfrm>
              <a:off x="3962400" y="3352800"/>
              <a:ext cx="533400" cy="228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869241-974E-AB40-A2ED-A95F3DCDD091}"/>
                </a:ext>
              </a:extLst>
            </p:cNvPr>
            <p:cNvSpPr/>
            <p:nvPr/>
          </p:nvSpPr>
          <p:spPr bwMode="auto">
            <a:xfrm>
              <a:off x="4114800" y="3505200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F4CE03-121A-0242-B9ED-87B10C064633}"/>
                </a:ext>
              </a:extLst>
            </p:cNvPr>
            <p:cNvSpPr/>
            <p:nvPr/>
          </p:nvSpPr>
          <p:spPr bwMode="auto">
            <a:xfrm>
              <a:off x="4267200" y="36576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156491-0E8E-734E-BD34-B5A6804D23FD}"/>
                </a:ext>
              </a:extLst>
            </p:cNvPr>
            <p:cNvSpPr/>
            <p:nvPr/>
          </p:nvSpPr>
          <p:spPr bwMode="auto">
            <a:xfrm>
              <a:off x="3985054" y="3030416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E04183-5CB6-F349-9AEE-FF4562DF0D4C}"/>
                </a:ext>
              </a:extLst>
            </p:cNvPr>
            <p:cNvSpPr/>
            <p:nvPr/>
          </p:nvSpPr>
          <p:spPr bwMode="auto">
            <a:xfrm>
              <a:off x="4199030" y="288394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964A0B-4C92-5144-B77B-9DB18DA19142}"/>
              </a:ext>
            </a:extLst>
          </p:cNvPr>
          <p:cNvSpPr txBox="1"/>
          <p:nvPr/>
        </p:nvSpPr>
        <p:spPr>
          <a:xfrm>
            <a:off x="8668735" y="4819471"/>
            <a:ext cx="1999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Powerful system</a:t>
            </a:r>
          </a:p>
          <a:p>
            <a:r>
              <a:rPr lang="en-US" dirty="0">
                <a:latin typeface="Gill Sans Light"/>
              </a:rPr>
              <a:t>Huge memory</a:t>
            </a:r>
          </a:p>
          <a:p>
            <a:r>
              <a:rPr lang="en-US" dirty="0">
                <a:latin typeface="Gill Sans Light"/>
              </a:rPr>
              <a:t>Huge disk</a:t>
            </a:r>
          </a:p>
          <a:p>
            <a:r>
              <a:rPr lang="en-US" dirty="0">
                <a:latin typeface="Gill Sans Light"/>
              </a:rPr>
              <a:t>Single user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B144053-9B61-1647-B784-C796926938CE}"/>
              </a:ext>
            </a:extLst>
          </p:cNvPr>
          <p:cNvSpPr/>
          <p:nvPr/>
        </p:nvSpPr>
        <p:spPr bwMode="auto">
          <a:xfrm>
            <a:off x="2514601" y="2609671"/>
            <a:ext cx="6080437" cy="1478362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 Ligh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F44442-AF16-4F4A-BF00-C13A8915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1" y="953604"/>
            <a:ext cx="2069707" cy="14783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647DCA-624E-B647-81AD-45187E82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519" y="1315197"/>
            <a:ext cx="2330673" cy="138233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F1DEF1-EAB5-4749-8864-7F893E4BE575}"/>
              </a:ext>
            </a:extLst>
          </p:cNvPr>
          <p:cNvCxnSpPr>
            <a:stCxn id="4" idx="0"/>
          </p:cNvCxnSpPr>
          <p:nvPr/>
        </p:nvCxnSpPr>
        <p:spPr bwMode="auto">
          <a:xfrm flipV="1">
            <a:off x="3498850" y="2609672"/>
            <a:ext cx="1530350" cy="196232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6076ED-3ECB-6649-9563-DC49B3B317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87309" y="2609672"/>
            <a:ext cx="1229924" cy="1971735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EDAAA1C-A2A3-9C43-8E1F-23CBA3B2A9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306" y="3159743"/>
            <a:ext cx="1526189" cy="9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68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1064-16FC-4641-96CA-20559CA4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on one machine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492A3-00FD-1B4C-9405-6EF8268A9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4724400"/>
            <a:ext cx="7924800" cy="1295400"/>
          </a:xfrm>
        </p:spPr>
        <p:txBody>
          <a:bodyPr/>
          <a:lstStyle/>
          <a:p>
            <a:r>
              <a:rPr lang="en-US" dirty="0"/>
              <a:t>Memory stays about 80% used</a:t>
            </a:r>
          </a:p>
          <a:p>
            <a:r>
              <a:rPr lang="en-US" dirty="0"/>
              <a:t>A lot of it is shared 1.9 GB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1434D70-6B25-6949-992C-58E38ADB02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990600"/>
            <a:ext cx="6359646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CB5409-39FF-344E-8D5E-C2CBD5E384DB}"/>
              </a:ext>
            </a:extLst>
          </p:cNvPr>
          <p:cNvSpPr/>
          <p:nvPr/>
        </p:nvSpPr>
        <p:spPr bwMode="auto">
          <a:xfrm>
            <a:off x="3304309" y="1524000"/>
            <a:ext cx="277091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CC112-4639-484C-929E-CB1C70BBCAC5}"/>
              </a:ext>
            </a:extLst>
          </p:cNvPr>
          <p:cNvSpPr/>
          <p:nvPr/>
        </p:nvSpPr>
        <p:spPr bwMode="auto">
          <a:xfrm>
            <a:off x="4888992" y="1524000"/>
            <a:ext cx="368808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9FEE65-3D55-4E46-86DF-F0FEAECB98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29000" y="1676400"/>
            <a:ext cx="1644396" cy="3048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38B22-41BF-964D-BBBE-EA8E0DFF1395}"/>
              </a:ext>
            </a:extLst>
          </p:cNvPr>
          <p:cNvCxnSpPr>
            <a:cxnSpLocks/>
            <a:endCxn id="8" idx="2"/>
          </p:cNvCxnSpPr>
          <p:nvPr/>
        </p:nvCxnSpPr>
        <p:spPr bwMode="auto">
          <a:xfrm flipH="1" flipV="1">
            <a:off x="5073396" y="1676400"/>
            <a:ext cx="32004" cy="3048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D5FEB3-6A4F-0B45-B5C7-428332D13EC4}"/>
              </a:ext>
            </a:extLst>
          </p:cNvPr>
          <p:cNvSpPr/>
          <p:nvPr/>
        </p:nvSpPr>
        <p:spPr bwMode="auto">
          <a:xfrm>
            <a:off x="6380988" y="1374140"/>
            <a:ext cx="368808" cy="1676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FD12DD-8437-4E45-9791-89AAC5A99C30}"/>
              </a:ext>
            </a:extLst>
          </p:cNvPr>
          <p:cNvCxnSpPr>
            <a:cxnSpLocks/>
            <a:endCxn id="13" idx="2"/>
          </p:cNvCxnSpPr>
          <p:nvPr/>
        </p:nvCxnSpPr>
        <p:spPr bwMode="auto">
          <a:xfrm flipV="1">
            <a:off x="5198087" y="1541780"/>
            <a:ext cx="1367305" cy="363982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1419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E595-AA32-BE41-A9A7-B3246E50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14400"/>
            <a:ext cx="9753600" cy="5105400"/>
          </a:xfrm>
        </p:spPr>
        <p:txBody>
          <a:bodyPr>
            <a:normAutofit/>
          </a:bodyPr>
          <a:lstStyle/>
          <a:p>
            <a:r>
              <a:rPr lang="en-US" dirty="0"/>
              <a:t>Extend the stack</a:t>
            </a:r>
          </a:p>
          <a:p>
            <a:pPr lvl="1"/>
            <a:r>
              <a:rPr lang="en-US" dirty="0"/>
              <a:t>Allocate a page and zero it</a:t>
            </a:r>
          </a:p>
          <a:p>
            <a:r>
              <a:rPr lang="en-US" dirty="0"/>
              <a:t>Process Fork</a:t>
            </a:r>
          </a:p>
          <a:p>
            <a:pPr lvl="1"/>
            <a:r>
              <a:rPr lang="en-US" dirty="0"/>
              <a:t>Create a copy of the page table</a:t>
            </a:r>
          </a:p>
          <a:p>
            <a:pPr lvl="1"/>
            <a:r>
              <a:rPr lang="en-US" dirty="0"/>
              <a:t>Entries refer to parent pages – NO-WRITE</a:t>
            </a:r>
          </a:p>
          <a:p>
            <a:pPr lvl="1"/>
            <a:r>
              <a:rPr lang="en-US" dirty="0"/>
              <a:t>Shared read-only pages remain shared</a:t>
            </a:r>
          </a:p>
          <a:p>
            <a:pPr lvl="1"/>
            <a:r>
              <a:rPr lang="en-US" dirty="0"/>
              <a:t>Copy page on write</a:t>
            </a:r>
          </a:p>
          <a:p>
            <a:r>
              <a:rPr lang="en-US" dirty="0"/>
              <a:t>Exec </a:t>
            </a:r>
          </a:p>
          <a:p>
            <a:pPr lvl="1"/>
            <a:r>
              <a:rPr lang="en-US" dirty="0"/>
              <a:t>Only bring in parts of the binary in active use</a:t>
            </a:r>
          </a:p>
          <a:p>
            <a:pPr lvl="1"/>
            <a:r>
              <a:rPr lang="en-US" dirty="0"/>
              <a:t>Do this on demand</a:t>
            </a:r>
          </a:p>
          <a:p>
            <a:r>
              <a:rPr lang="en-US" dirty="0"/>
              <a:t>Extend the heap (</a:t>
            </a:r>
            <a:r>
              <a:rPr lang="en-US" dirty="0" err="1"/>
              <a:t>sbrk</a:t>
            </a:r>
            <a:r>
              <a:rPr lang="en-US" dirty="0"/>
              <a:t> and 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 err="1"/>
              <a:t>mmap</a:t>
            </a:r>
            <a:r>
              <a:rPr lang="en-US" dirty="0"/>
              <a:t> to explicitly share region (or to access a file as RAM)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/>
          <a:lstStyle/>
          <a:p>
            <a:r>
              <a:rPr lang="en-US" dirty="0"/>
              <a:t>Many Uses of Virtual Memory and “Demand Paging” …</a:t>
            </a:r>
          </a:p>
        </p:txBody>
      </p:sp>
    </p:spTree>
    <p:extLst>
      <p:ext uri="{BB962C8B-B14F-4D97-AF65-F5344CB8AC3E}">
        <p14:creationId xmlns:p14="http://schemas.microsoft.com/office/powerpoint/2010/main" val="29644781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153400" cy="533400"/>
          </a:xfrm>
        </p:spPr>
        <p:txBody>
          <a:bodyPr/>
          <a:lstStyle/>
          <a:p>
            <a:r>
              <a:rPr lang="en-US" dirty="0"/>
              <a:t>Classic: Loading an executable into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246085"/>
            <a:ext cx="8839200" cy="2262665"/>
          </a:xfrm>
        </p:spPr>
        <p:txBody>
          <a:bodyPr>
            <a:normAutofit/>
          </a:bodyPr>
          <a:lstStyle/>
          <a:p>
            <a:r>
              <a:rPr lang="en-US" sz="2000" dirty="0"/>
              <a:t>.exe</a:t>
            </a:r>
          </a:p>
          <a:p>
            <a:pPr lvl="1"/>
            <a:r>
              <a:rPr lang="en-US" sz="2000" dirty="0"/>
              <a:t>lives on disk in the file system</a:t>
            </a:r>
          </a:p>
          <a:p>
            <a:pPr lvl="1"/>
            <a:r>
              <a:rPr lang="en-US" sz="2000" dirty="0"/>
              <a:t>contains contents of code &amp; data segments, relocation entries and symbols</a:t>
            </a:r>
          </a:p>
          <a:p>
            <a:pPr lvl="1"/>
            <a:r>
              <a:rPr lang="en-US" sz="2000" dirty="0"/>
              <a:t>OS loads it into memory, initializes registers (and initial stack pointer)</a:t>
            </a:r>
          </a:p>
          <a:p>
            <a:pPr lvl="1"/>
            <a:r>
              <a:rPr lang="en-US" sz="2000" dirty="0"/>
              <a:t>program sets up stack and heap upon initialization: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crt0</a:t>
            </a:r>
            <a:r>
              <a:rPr lang="en-US" sz="2000" dirty="0"/>
              <a:t> (C runtime </a:t>
            </a:r>
            <a:r>
              <a:rPr lang="en-US" sz="2000" dirty="0" err="1"/>
              <a:t>init</a:t>
            </a:r>
            <a:r>
              <a:rPr lang="en-US" sz="2000" dirty="0"/>
              <a:t>)</a:t>
            </a:r>
          </a:p>
        </p:txBody>
      </p:sp>
      <p:sp>
        <p:nvSpPr>
          <p:cNvPr id="7" name="Can 6"/>
          <p:cNvSpPr/>
          <p:nvPr/>
        </p:nvSpPr>
        <p:spPr>
          <a:xfrm>
            <a:off x="2206626" y="1131332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6735" y="1250434"/>
            <a:ext cx="1155971" cy="29427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517" y="76200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5180" y="82550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45738" y="1750457"/>
            <a:ext cx="1346888" cy="2076510"/>
            <a:chOff x="1621738" y="2000250"/>
            <a:chExt cx="1346888" cy="2076510"/>
          </a:xfrm>
        </p:grpSpPr>
        <p:sp>
          <p:nvSpPr>
            <p:cNvPr id="17" name="Rectangle 16"/>
            <p:cNvSpPr/>
            <p:nvPr/>
          </p:nvSpPr>
          <p:spPr>
            <a:xfrm>
              <a:off x="1621738" y="2000250"/>
              <a:ext cx="1346888" cy="203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0700" y="3190875"/>
              <a:ext cx="1056103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8685" y="3297793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0700" y="2628900"/>
              <a:ext cx="1056103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6550" y="2735818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90700" y="2123043"/>
              <a:ext cx="1056103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06" y="2123043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info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4045" y="3676650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exe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648201" y="2655332"/>
            <a:ext cx="3047999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9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Create Virtual Address Space of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30751"/>
            <a:ext cx="8229600" cy="1462419"/>
          </a:xfrm>
        </p:spPr>
        <p:txBody>
          <a:bodyPr>
            <a:normAutofit/>
          </a:bodyPr>
          <a:lstStyle/>
          <a:p>
            <a:r>
              <a:rPr lang="en-US" dirty="0"/>
              <a:t>Utilized pages in the VAS are backed by a page block on disk</a:t>
            </a:r>
          </a:p>
          <a:p>
            <a:pPr lvl="1"/>
            <a:r>
              <a:rPr lang="en-US" dirty="0"/>
              <a:t>Called the backing store or swap file</a:t>
            </a:r>
          </a:p>
          <a:p>
            <a:pPr lvl="1"/>
            <a:r>
              <a:rPr lang="en-US" dirty="0"/>
              <a:t>Typically, in an optimized block store, but can think of it like a file</a:t>
            </a:r>
          </a:p>
        </p:txBody>
      </p:sp>
      <p:sp>
        <p:nvSpPr>
          <p:cNvPr id="7" name="Can 6"/>
          <p:cNvSpPr/>
          <p:nvPr/>
        </p:nvSpPr>
        <p:spPr>
          <a:xfrm>
            <a:off x="1981200" y="1368502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0469" y="1500227"/>
            <a:ext cx="1073441" cy="29427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091" y="99917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914" y="107529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7019" y="1487604"/>
            <a:ext cx="1233890" cy="310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3675" y="39540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1659" y="40609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73675" y="3471461"/>
            <a:ext cx="1056103" cy="507028"/>
            <a:chOff x="4133850" y="3404709"/>
            <a:chExt cx="1056103" cy="507028"/>
          </a:xfrm>
        </p:grpSpPr>
        <p:sp>
          <p:nvSpPr>
            <p:cNvPr id="24" name="Rectangle 2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33" y="2038208"/>
            <a:ext cx="828917" cy="1221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273675" y="3102129"/>
            <a:ext cx="1056103" cy="400110"/>
            <a:chOff x="4133850" y="3511627"/>
            <a:chExt cx="1056103" cy="400110"/>
          </a:xfrm>
        </p:grpSpPr>
        <p:sp>
          <p:nvSpPr>
            <p:cNvPr id="33" name="Rectangle 32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3675" y="2102817"/>
            <a:ext cx="1056103" cy="400110"/>
            <a:chOff x="4133850" y="3404709"/>
            <a:chExt cx="1056103" cy="400110"/>
          </a:xfrm>
        </p:grpSpPr>
        <p:sp>
          <p:nvSpPr>
            <p:cNvPr id="36" name="Rectangle 35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73675" y="1548818"/>
            <a:ext cx="1109425" cy="507028"/>
            <a:chOff x="4133850" y="3404709"/>
            <a:chExt cx="1109425" cy="507028"/>
          </a:xfrm>
        </p:grpSpPr>
        <p:sp>
          <p:nvSpPr>
            <p:cNvPr id="39" name="Rectangle 38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9700" y="3511627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187019" y="2025068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4299" y="3102129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10174" y="2540154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75579" y="1070960"/>
            <a:ext cx="164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process VAS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40509" y="3021646"/>
            <a:ext cx="1073441" cy="211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40469" y="3819603"/>
            <a:ext cx="1073441" cy="21169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40469" y="2552778"/>
            <a:ext cx="1073441" cy="2116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178424" y="4461402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87644" y="2901588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sbrk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40469" y="4047132"/>
            <a:ext cx="1073441" cy="21169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40469" y="1804962"/>
            <a:ext cx="1073441" cy="2116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40734" y="3750436"/>
            <a:ext cx="136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40734" y="1668359"/>
            <a:ext cx="136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80644" y="2910170"/>
            <a:ext cx="136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pagetable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40469" y="2109839"/>
            <a:ext cx="1073441" cy="2116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40509" y="3223966"/>
            <a:ext cx="1073441" cy="211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394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5187019" y="1487604"/>
            <a:ext cx="1233890" cy="310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Create Virtual Address Space of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0" y="4591126"/>
            <a:ext cx="8369300" cy="1840814"/>
          </a:xfrm>
        </p:spPr>
        <p:txBody>
          <a:bodyPr>
            <a:normAutofit/>
          </a:bodyPr>
          <a:lstStyle/>
          <a:p>
            <a:r>
              <a:rPr lang="en-US" dirty="0"/>
              <a:t>User Page table maps entire VAS</a:t>
            </a:r>
          </a:p>
          <a:p>
            <a:r>
              <a:rPr lang="en-US" dirty="0"/>
              <a:t>All the utilized regions are backed on disk</a:t>
            </a:r>
          </a:p>
          <a:p>
            <a:pPr lvl="1"/>
            <a:r>
              <a:rPr lang="en-US" dirty="0"/>
              <a:t>swapped into and out of memory as needed</a:t>
            </a:r>
          </a:p>
          <a:p>
            <a:r>
              <a:rPr lang="en-US" dirty="0"/>
              <a:t>For </a:t>
            </a:r>
            <a:r>
              <a:rPr lang="en-US" i="1" dirty="0"/>
              <a:t>every</a:t>
            </a:r>
            <a:r>
              <a:rPr lang="en-US" dirty="0"/>
              <a:t> process</a:t>
            </a:r>
          </a:p>
        </p:txBody>
      </p:sp>
      <p:sp>
        <p:nvSpPr>
          <p:cNvPr id="7" name="Can 6"/>
          <p:cNvSpPr/>
          <p:nvPr/>
        </p:nvSpPr>
        <p:spPr>
          <a:xfrm>
            <a:off x="1981200" y="1368502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091" y="999170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914" y="107529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73675" y="39540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1659" y="40609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73675" y="3471461"/>
            <a:ext cx="1056103" cy="507028"/>
            <a:chOff x="4133850" y="3404709"/>
            <a:chExt cx="1056103" cy="507028"/>
          </a:xfrm>
        </p:grpSpPr>
        <p:sp>
          <p:nvSpPr>
            <p:cNvPr id="24" name="Rectangle 2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33" y="2038208"/>
            <a:ext cx="828917" cy="1221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273675" y="3102129"/>
            <a:ext cx="1056103" cy="400110"/>
            <a:chOff x="4133850" y="3511627"/>
            <a:chExt cx="1056103" cy="400110"/>
          </a:xfrm>
        </p:grpSpPr>
        <p:sp>
          <p:nvSpPr>
            <p:cNvPr id="33" name="Rectangle 32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3675" y="2102817"/>
            <a:ext cx="1056103" cy="400110"/>
            <a:chOff x="4133850" y="3404709"/>
            <a:chExt cx="1056103" cy="400110"/>
          </a:xfrm>
        </p:grpSpPr>
        <p:sp>
          <p:nvSpPr>
            <p:cNvPr id="36" name="Rectangle 35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73675" y="1548818"/>
            <a:ext cx="1109425" cy="507028"/>
            <a:chOff x="4133850" y="3404709"/>
            <a:chExt cx="1109425" cy="507028"/>
          </a:xfrm>
        </p:grpSpPr>
        <p:sp>
          <p:nvSpPr>
            <p:cNvPr id="39" name="Rectangle 38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9700" y="3511627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187019" y="2025068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4299" y="3102129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10174" y="2540154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89032" y="1014326"/>
            <a:ext cx="238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process VAS (GBs)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178424" y="4461402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140508" y="1869559"/>
            <a:ext cx="2565516" cy="2973801"/>
            <a:chOff x="6616468" y="1500226"/>
            <a:chExt cx="2565516" cy="3417366"/>
          </a:xfrm>
        </p:grpSpPr>
        <p:sp>
          <p:nvSpPr>
            <p:cNvPr id="8" name="Rectangle 7"/>
            <p:cNvSpPr/>
            <p:nvPr/>
          </p:nvSpPr>
          <p:spPr>
            <a:xfrm>
              <a:off x="6616468" y="1500226"/>
              <a:ext cx="107344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16508" y="302164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16468" y="3819602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16468" y="2552777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16468" y="4047131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16468" y="1804961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16734" y="3750435"/>
              <a:ext cx="1365250" cy="11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 code &amp; data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16734" y="1668359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 page</a:t>
              </a:r>
            </a:p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frames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56644" y="2910170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16468" y="2109838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16508" y="322396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350869" y="36571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58853" y="37640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350869" y="3174561"/>
            <a:ext cx="1056103" cy="507028"/>
            <a:chOff x="4133850" y="3404709"/>
            <a:chExt cx="1056103" cy="507028"/>
          </a:xfrm>
        </p:grpSpPr>
        <p:sp>
          <p:nvSpPr>
            <p:cNvPr id="63" name="Rectangle 62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50869" y="2694104"/>
            <a:ext cx="1056103" cy="400110"/>
            <a:chOff x="4133850" y="3511627"/>
            <a:chExt cx="1056103" cy="400110"/>
          </a:xfrm>
        </p:grpSpPr>
        <p:sp>
          <p:nvSpPr>
            <p:cNvPr id="66" name="Rectangle 65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50869" y="2196738"/>
            <a:ext cx="1056103" cy="400110"/>
            <a:chOff x="4133850" y="3404709"/>
            <a:chExt cx="1056103" cy="400110"/>
          </a:xfrm>
        </p:grpSpPr>
        <p:sp>
          <p:nvSpPr>
            <p:cNvPr id="69" name="Rectangle 68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0735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5187019" y="1487604"/>
            <a:ext cx="1233890" cy="310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Create Virtual Address Space of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30750"/>
            <a:ext cx="8229600" cy="1701190"/>
          </a:xfrm>
        </p:spPr>
        <p:txBody>
          <a:bodyPr>
            <a:normAutofit/>
          </a:bodyPr>
          <a:lstStyle/>
          <a:p>
            <a:r>
              <a:rPr lang="en-US" dirty="0"/>
              <a:t>User Page table maps entire VAS</a:t>
            </a:r>
          </a:p>
          <a:p>
            <a:pPr lvl="1"/>
            <a:r>
              <a:rPr lang="en-US" dirty="0"/>
              <a:t>Resident pages to the frame in memory they occupy</a:t>
            </a:r>
          </a:p>
          <a:p>
            <a:pPr lvl="1"/>
            <a:r>
              <a:rPr lang="en-US" dirty="0"/>
              <a:t>The portion of it that the HW needs to access must be resident in memory</a:t>
            </a:r>
          </a:p>
        </p:txBody>
      </p:sp>
      <p:sp>
        <p:nvSpPr>
          <p:cNvPr id="7" name="Can 6"/>
          <p:cNvSpPr/>
          <p:nvPr/>
        </p:nvSpPr>
        <p:spPr>
          <a:xfrm>
            <a:off x="1981200" y="1368502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091" y="999170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914" y="107529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73675" y="39540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1659" y="40609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73675" y="3471461"/>
            <a:ext cx="1056103" cy="507028"/>
            <a:chOff x="4133850" y="3404709"/>
            <a:chExt cx="1056103" cy="507028"/>
          </a:xfrm>
        </p:grpSpPr>
        <p:sp>
          <p:nvSpPr>
            <p:cNvPr id="24" name="Rectangle 2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33" y="2038208"/>
            <a:ext cx="828917" cy="1221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273675" y="3102129"/>
            <a:ext cx="1056103" cy="400110"/>
            <a:chOff x="4133850" y="3511627"/>
            <a:chExt cx="1056103" cy="400110"/>
          </a:xfrm>
        </p:grpSpPr>
        <p:sp>
          <p:nvSpPr>
            <p:cNvPr id="33" name="Rectangle 32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3675" y="2102817"/>
            <a:ext cx="1056103" cy="400110"/>
            <a:chOff x="4133850" y="3404709"/>
            <a:chExt cx="1056103" cy="400110"/>
          </a:xfrm>
        </p:grpSpPr>
        <p:sp>
          <p:nvSpPr>
            <p:cNvPr id="36" name="Rectangle 35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73675" y="1548818"/>
            <a:ext cx="1109425" cy="507028"/>
            <a:chOff x="4133850" y="3404709"/>
            <a:chExt cx="1109425" cy="507028"/>
          </a:xfrm>
        </p:grpSpPr>
        <p:sp>
          <p:nvSpPr>
            <p:cNvPr id="39" name="Rectangle 38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9700" y="3511627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187019" y="2025068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4299" y="3102129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10174" y="2540154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81976" y="778573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VAS 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[per process]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178424" y="4461402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140508" y="1869559"/>
            <a:ext cx="2565516" cy="2973801"/>
            <a:chOff x="6616468" y="1500226"/>
            <a:chExt cx="2565516" cy="3417366"/>
          </a:xfrm>
        </p:grpSpPr>
        <p:sp>
          <p:nvSpPr>
            <p:cNvPr id="8" name="Rectangle 7"/>
            <p:cNvSpPr/>
            <p:nvPr/>
          </p:nvSpPr>
          <p:spPr>
            <a:xfrm>
              <a:off x="6616468" y="1500226"/>
              <a:ext cx="107344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16508" y="302164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16468" y="3819602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16468" y="2552777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16468" y="4047131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16468" y="1804961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16734" y="3750435"/>
              <a:ext cx="1365250" cy="11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 code &amp; data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16734" y="1668359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 page</a:t>
              </a:r>
            </a:p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frames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56644" y="2910170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16468" y="2109838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16508" y="322396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019460" y="1444626"/>
            <a:ext cx="439081" cy="310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23126" y="2134739"/>
            <a:ext cx="917383" cy="6507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6" idx="1"/>
          </p:cNvCxnSpPr>
          <p:nvPr/>
        </p:nvCxnSpPr>
        <p:spPr>
          <a:xfrm flipV="1">
            <a:off x="7223126" y="2492151"/>
            <a:ext cx="917383" cy="17779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223166" y="2134739"/>
            <a:ext cx="917343" cy="15397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350869" y="36571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58853" y="37640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350869" y="3174561"/>
            <a:ext cx="1056103" cy="507028"/>
            <a:chOff x="4133850" y="3404709"/>
            <a:chExt cx="1056103" cy="507028"/>
          </a:xfrm>
        </p:grpSpPr>
        <p:sp>
          <p:nvSpPr>
            <p:cNvPr id="64" name="Rectangle 6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50869" y="2694104"/>
            <a:ext cx="1056103" cy="400110"/>
            <a:chOff x="4133850" y="3511627"/>
            <a:chExt cx="1056103" cy="400110"/>
          </a:xfrm>
        </p:grpSpPr>
        <p:sp>
          <p:nvSpPr>
            <p:cNvPr id="67" name="Rectangle 66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50869" y="2196738"/>
            <a:ext cx="1056103" cy="400110"/>
            <a:chOff x="4133850" y="3404709"/>
            <a:chExt cx="1056103" cy="400110"/>
          </a:xfrm>
        </p:grpSpPr>
        <p:sp>
          <p:nvSpPr>
            <p:cNvPr id="70" name="Rectangle 69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19459" y="104354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6097849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en-US" dirty="0"/>
              <a:t>Putting Everything Together: Address Translation</a:t>
            </a:r>
          </a:p>
        </p:txBody>
      </p:sp>
      <p:sp>
        <p:nvSpPr>
          <p:cNvPr id="74757" name="Text Box 66"/>
          <p:cNvSpPr txBox="1">
            <a:spLocks noChangeArrowheads="1"/>
          </p:cNvSpPr>
          <p:nvPr/>
        </p:nvSpPr>
        <p:spPr bwMode="auto">
          <a:xfrm>
            <a:off x="1676400" y="1000126"/>
            <a:ext cx="2895600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Virtual Address:</a:t>
            </a:r>
          </a:p>
        </p:txBody>
      </p:sp>
      <p:sp>
        <p:nvSpPr>
          <p:cNvPr id="74758" name="Rectangle 68"/>
          <p:cNvSpPr>
            <a:spLocks noChangeArrowheads="1"/>
          </p:cNvSpPr>
          <p:nvPr/>
        </p:nvSpPr>
        <p:spPr bwMode="auto">
          <a:xfrm>
            <a:off x="3617914" y="1343026"/>
            <a:ext cx="1258887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4759" name="Rectangle 69"/>
          <p:cNvSpPr>
            <a:spLocks noChangeArrowheads="1"/>
          </p:cNvSpPr>
          <p:nvPr/>
        </p:nvSpPr>
        <p:spPr bwMode="auto">
          <a:xfrm>
            <a:off x="2616201" y="1343026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P2 index</a:t>
            </a:r>
          </a:p>
        </p:txBody>
      </p:sp>
      <p:sp>
        <p:nvSpPr>
          <p:cNvPr id="74760" name="Rectangle 70"/>
          <p:cNvSpPr>
            <a:spLocks noChangeArrowheads="1"/>
          </p:cNvSpPr>
          <p:nvPr/>
        </p:nvSpPr>
        <p:spPr bwMode="auto">
          <a:xfrm>
            <a:off x="1614488" y="1343026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P1 index</a:t>
            </a:r>
          </a:p>
        </p:txBody>
      </p:sp>
      <p:sp>
        <p:nvSpPr>
          <p:cNvPr id="46" name="Freeform 93"/>
          <p:cNvSpPr>
            <a:spLocks/>
          </p:cNvSpPr>
          <p:nvPr/>
        </p:nvSpPr>
        <p:spPr bwMode="auto">
          <a:xfrm>
            <a:off x="2514600" y="17208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7" name="Freeform 120"/>
          <p:cNvSpPr>
            <a:spLocks/>
          </p:cNvSpPr>
          <p:nvPr/>
        </p:nvSpPr>
        <p:spPr bwMode="auto">
          <a:xfrm>
            <a:off x="3429000" y="172085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5638800" y="2438400"/>
            <a:ext cx="457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>
            <a:off x="4892676" y="1549401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524000" y="2743200"/>
            <a:ext cx="3276600" cy="1854200"/>
            <a:chOff x="0" y="2438400"/>
            <a:chExt cx="3276600" cy="1854166"/>
          </a:xfrm>
        </p:grpSpPr>
        <p:sp>
          <p:nvSpPr>
            <p:cNvPr id="74782" name="Rectangle 4"/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3" name="Rectangle 5" descr="80%"/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4" name="Rectangle 7" descr="75%"/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5" name="Rectangle 76"/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PageTablePtr</a:t>
              </a:r>
            </a:p>
          </p:txBody>
        </p:sp>
        <p:sp>
          <p:nvSpPr>
            <p:cNvPr id="74786" name="Line 92"/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87" name="Text Box 66"/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64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(1</a:t>
              </a:r>
              <a:r>
                <a:rPr lang="en-US" altLang="en-US" sz="1800" b="0" baseline="30000">
                  <a:latin typeface="Gill Sans Light"/>
                  <a:cs typeface="Gill Sans Light"/>
                </a:rPr>
                <a:t>st</a:t>
              </a:r>
              <a:r>
                <a:rPr lang="en-US" altLang="en-US" sz="1800" b="0">
                  <a:latin typeface="Gill Sans Light"/>
                  <a:cs typeface="Gill Sans Light"/>
                </a:rPr>
                <a:t> level)</a:t>
              </a: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4495800" y="1828801"/>
            <a:ext cx="1447800" cy="3463925"/>
            <a:chOff x="2971800" y="1524000"/>
            <a:chExt cx="1447800" cy="3463015"/>
          </a:xfrm>
        </p:grpSpPr>
        <p:sp>
          <p:nvSpPr>
            <p:cNvPr id="74773" name="Line 20"/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6" name="Rectangle 10" descr="50%"/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7" name="Rectangle 11" descr="70%"/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8" name="Rectangle 8"/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79" name="Rectangle 10" descr="50%"/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0" name="Rectangle 10" descr="50%"/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4781" name="Text Box 66"/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64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(2</a:t>
              </a:r>
              <a:r>
                <a:rPr lang="en-US" altLang="en-US" sz="1800" b="0" baseline="30000">
                  <a:latin typeface="Gill Sans Light"/>
                  <a:cs typeface="Gill Sans Light"/>
                </a:rPr>
                <a:t>nd</a:t>
              </a:r>
              <a:r>
                <a:rPr lang="en-US" altLang="en-US" sz="1800" b="0">
                  <a:latin typeface="Gill Sans Light"/>
                  <a:cs typeface="Gill Sans Light"/>
                </a:rPr>
                <a:t> level)</a:t>
              </a:r>
            </a:p>
          </p:txBody>
        </p:sp>
      </p:grpSp>
      <p:sp>
        <p:nvSpPr>
          <p:cNvPr id="74767" name="Rectangle 8"/>
          <p:cNvSpPr>
            <a:spLocks noChangeArrowheads="1"/>
          </p:cNvSpPr>
          <p:nvPr/>
        </p:nvSpPr>
        <p:spPr bwMode="auto">
          <a:xfrm>
            <a:off x="9220200" y="137160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88" name="Rectangle 10" descr="50%"/>
          <p:cNvSpPr>
            <a:spLocks noChangeArrowheads="1"/>
          </p:cNvSpPr>
          <p:nvPr/>
        </p:nvSpPr>
        <p:spPr bwMode="auto">
          <a:xfrm>
            <a:off x="9220200" y="190500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0" name="Rectangle 10" descr="50%"/>
          <p:cNvSpPr>
            <a:spLocks noChangeArrowheads="1"/>
          </p:cNvSpPr>
          <p:nvPr/>
        </p:nvSpPr>
        <p:spPr bwMode="auto">
          <a:xfrm>
            <a:off x="9220200" y="228600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2" name="Line 20"/>
          <p:cNvSpPr>
            <a:spLocks noChangeShapeType="1"/>
          </p:cNvSpPr>
          <p:nvPr/>
        </p:nvSpPr>
        <p:spPr bwMode="auto">
          <a:xfrm flipV="1">
            <a:off x="6248400" y="1905000"/>
            <a:ext cx="2971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3" name="Line 20"/>
          <p:cNvSpPr>
            <a:spLocks noChangeShapeType="1"/>
          </p:cNvSpPr>
          <p:nvPr/>
        </p:nvSpPr>
        <p:spPr bwMode="auto">
          <a:xfrm flipV="1">
            <a:off x="7620000" y="2286000"/>
            <a:ext cx="16002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4772" name="Text Box 100"/>
          <p:cNvSpPr txBox="1">
            <a:spLocks noChangeArrowheads="1"/>
          </p:cNvSpPr>
          <p:nvPr/>
        </p:nvSpPr>
        <p:spPr bwMode="auto">
          <a:xfrm>
            <a:off x="9144000" y="727076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Memory: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0891" y="2752726"/>
            <a:ext cx="2667000" cy="752475"/>
            <a:chOff x="5562600" y="2752726"/>
            <a:chExt cx="2667000" cy="752475"/>
          </a:xfrm>
        </p:grpSpPr>
        <p:grpSp>
          <p:nvGrpSpPr>
            <p:cNvPr id="4" name="Group 3"/>
            <p:cNvGrpSpPr/>
            <p:nvPr/>
          </p:nvGrpSpPr>
          <p:grpSpPr>
            <a:xfrm>
              <a:off x="5765799" y="3127376"/>
              <a:ext cx="2463801" cy="377825"/>
              <a:chOff x="5765799" y="3127376"/>
              <a:chExt cx="2463801" cy="377825"/>
            </a:xfrm>
          </p:grpSpPr>
          <p:sp>
            <p:nvSpPr>
              <p:cNvPr id="19" name="Rectangle 98"/>
              <p:cNvSpPr>
                <a:spLocks noChangeArrowheads="1"/>
              </p:cNvSpPr>
              <p:nvPr/>
            </p:nvSpPr>
            <p:spPr bwMode="auto">
              <a:xfrm>
                <a:off x="6781800" y="3127376"/>
                <a:ext cx="1447800" cy="37782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 dirty="0">
                    <a:latin typeface="Gill Sans Light"/>
                    <a:cs typeface="Gill Sans Light"/>
                  </a:rPr>
                  <a:t>Offset</a:t>
                </a:r>
              </a:p>
            </p:txBody>
          </p:sp>
          <p:sp>
            <p:nvSpPr>
              <p:cNvPr id="37" name="Rectangle 102"/>
              <p:cNvSpPr>
                <a:spLocks noChangeArrowheads="1"/>
              </p:cNvSpPr>
              <p:nvPr/>
            </p:nvSpPr>
            <p:spPr bwMode="auto">
              <a:xfrm>
                <a:off x="5765799" y="3127376"/>
                <a:ext cx="1016001" cy="3778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 dirty="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74754" name="Text Box 100"/>
            <p:cNvSpPr txBox="1">
              <a:spLocks noChangeArrowheads="1"/>
            </p:cNvSpPr>
            <p:nvPr/>
          </p:nvSpPr>
          <p:spPr bwMode="auto">
            <a:xfrm>
              <a:off x="5562600" y="2752726"/>
              <a:ext cx="2590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Gill Sans Light"/>
                  <a:cs typeface="Gill Sans Light"/>
                </a:rPr>
                <a:t>Physical Address:</a:t>
              </a:r>
            </a:p>
          </p:txBody>
        </p:sp>
      </p:grp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5765799" y="3127376"/>
            <a:ext cx="1014292" cy="377825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2638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7" grpId="0" animBg="1"/>
      <p:bldP spid="83" grpId="0" animBg="1"/>
      <p:bldP spid="84" grpId="0" animBg="1"/>
      <p:bldP spid="88" grpId="0" animBg="1"/>
      <p:bldP spid="90" grpId="0" animBg="1"/>
      <p:bldP spid="92" grpId="0" animBg="1"/>
      <p:bldP spid="9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5187019" y="1487604"/>
            <a:ext cx="1233890" cy="310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Provide Backing Store for 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30750"/>
            <a:ext cx="8229600" cy="1701190"/>
          </a:xfrm>
        </p:spPr>
        <p:txBody>
          <a:bodyPr>
            <a:normAutofit/>
          </a:bodyPr>
          <a:lstStyle/>
          <a:p>
            <a:r>
              <a:rPr lang="en-US" dirty="0"/>
              <a:t>User Page table maps entire VAS</a:t>
            </a:r>
          </a:p>
          <a:p>
            <a:r>
              <a:rPr lang="en-US" dirty="0"/>
              <a:t>Resident pages mapped to memory frames</a:t>
            </a:r>
          </a:p>
          <a:p>
            <a:r>
              <a:rPr lang="en-US" dirty="0">
                <a:solidFill>
                  <a:srgbClr val="FF0000"/>
                </a:solidFill>
              </a:rPr>
              <a:t>For all other pages, OS must record where to find them on disk</a:t>
            </a:r>
          </a:p>
        </p:txBody>
      </p:sp>
      <p:sp>
        <p:nvSpPr>
          <p:cNvPr id="7" name="Can 6"/>
          <p:cNvSpPr/>
          <p:nvPr/>
        </p:nvSpPr>
        <p:spPr>
          <a:xfrm>
            <a:off x="1981200" y="1368502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091" y="999170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914" y="107529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73675" y="39540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1659" y="40609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73675" y="3471461"/>
            <a:ext cx="1056103" cy="507028"/>
            <a:chOff x="4133850" y="3404709"/>
            <a:chExt cx="1056103" cy="507028"/>
          </a:xfrm>
        </p:grpSpPr>
        <p:sp>
          <p:nvSpPr>
            <p:cNvPr id="24" name="Rectangle 2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33" y="2038208"/>
            <a:ext cx="828917" cy="1221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273675" y="3102129"/>
            <a:ext cx="1056103" cy="400110"/>
            <a:chOff x="4133850" y="3511627"/>
            <a:chExt cx="1056103" cy="400110"/>
          </a:xfrm>
        </p:grpSpPr>
        <p:sp>
          <p:nvSpPr>
            <p:cNvPr id="33" name="Rectangle 32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3675" y="2102817"/>
            <a:ext cx="1056103" cy="400110"/>
            <a:chOff x="4133850" y="3404709"/>
            <a:chExt cx="1056103" cy="400110"/>
          </a:xfrm>
        </p:grpSpPr>
        <p:sp>
          <p:nvSpPr>
            <p:cNvPr id="36" name="Rectangle 35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73675" y="1548818"/>
            <a:ext cx="1109425" cy="507028"/>
            <a:chOff x="4133850" y="3404709"/>
            <a:chExt cx="1109425" cy="507028"/>
          </a:xfrm>
        </p:grpSpPr>
        <p:sp>
          <p:nvSpPr>
            <p:cNvPr id="39" name="Rectangle 38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9700" y="3511627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187019" y="2025068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4299" y="3102129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10174" y="2540154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78424" y="4461402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8140508" y="1869559"/>
            <a:ext cx="2565516" cy="2973801"/>
            <a:chOff x="6616468" y="1500226"/>
            <a:chExt cx="2565516" cy="3417366"/>
          </a:xfrm>
        </p:grpSpPr>
        <p:sp>
          <p:nvSpPr>
            <p:cNvPr id="8" name="Rectangle 7"/>
            <p:cNvSpPr/>
            <p:nvPr/>
          </p:nvSpPr>
          <p:spPr>
            <a:xfrm>
              <a:off x="6616468" y="1500226"/>
              <a:ext cx="107344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16508" y="302164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16468" y="3819602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16468" y="2552777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16468" y="4047131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16468" y="1804961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16734" y="3750435"/>
              <a:ext cx="1365250" cy="11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kernel code &amp; data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16734" y="1668359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 page</a:t>
              </a:r>
            </a:p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frames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56644" y="2910170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sz="2000" b="0" dirty="0" err="1">
                  <a:latin typeface="Gill Sans" charset="0"/>
                  <a:ea typeface="Gill Sans" charset="0"/>
                  <a:cs typeface="Gill Sans" charset="0"/>
                </a:rPr>
                <a:t>pagetable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16468" y="2109838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16508" y="322396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019460" y="1444626"/>
            <a:ext cx="439081" cy="310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23126" y="2134739"/>
            <a:ext cx="917383" cy="6507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6" idx="1"/>
          </p:cNvCxnSpPr>
          <p:nvPr/>
        </p:nvCxnSpPr>
        <p:spPr>
          <a:xfrm flipV="1">
            <a:off x="7223126" y="2492151"/>
            <a:ext cx="917383" cy="17779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223166" y="2134739"/>
            <a:ext cx="917343" cy="15397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350869" y="3657161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58853" y="376407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350869" y="3174561"/>
            <a:ext cx="1056103" cy="507028"/>
            <a:chOff x="4133850" y="3404709"/>
            <a:chExt cx="1056103" cy="507028"/>
          </a:xfrm>
        </p:grpSpPr>
        <p:sp>
          <p:nvSpPr>
            <p:cNvPr id="64" name="Rectangle 6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50869" y="2694104"/>
            <a:ext cx="1056103" cy="400110"/>
            <a:chOff x="4133850" y="3511627"/>
            <a:chExt cx="1056103" cy="400110"/>
          </a:xfrm>
        </p:grpSpPr>
        <p:sp>
          <p:nvSpPr>
            <p:cNvPr id="67" name="Rectangle 66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50869" y="2196738"/>
            <a:ext cx="1056103" cy="400110"/>
            <a:chOff x="4133850" y="3404709"/>
            <a:chExt cx="1056103" cy="400110"/>
          </a:xfrm>
        </p:grpSpPr>
        <p:sp>
          <p:nvSpPr>
            <p:cNvPr id="70" name="Rectangle 69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 flipH="1">
            <a:off x="4406971" y="1961764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4406971" y="2209197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4368871" y="2313972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4406971" y="2694104"/>
            <a:ext cx="2778054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4406971" y="2878770"/>
            <a:ext cx="2739954" cy="34525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4330771" y="2969706"/>
            <a:ext cx="2854254" cy="396981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4406971" y="3193501"/>
            <a:ext cx="2739954" cy="34441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4368871" y="3317890"/>
            <a:ext cx="2778054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368871" y="3518648"/>
            <a:ext cx="2739954" cy="40802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4406971" y="3743041"/>
            <a:ext cx="2739954" cy="18944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4406971" y="3895286"/>
            <a:ext cx="2701854" cy="22083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981976" y="778573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VAS 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[per process]</a:t>
            </a:r>
          </a:p>
        </p:txBody>
      </p:sp>
    </p:spTree>
    <p:extLst>
      <p:ext uri="{BB962C8B-B14F-4D97-AF65-F5344CB8AC3E}">
        <p14:creationId xmlns:p14="http://schemas.microsoft.com/office/powerpoint/2010/main" val="638228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10363200" cy="533400"/>
          </a:xfrm>
        </p:spPr>
        <p:txBody>
          <a:bodyPr>
            <a:noAutofit/>
          </a:bodyPr>
          <a:lstStyle/>
          <a:p>
            <a:r>
              <a:rPr lang="en-US" sz="2800" dirty="0"/>
              <a:t>What Data Structure Maps Non-Resident Pages to Disk?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10363200" cy="5943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FindBlock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(PID, page#) </a:t>
            </a:r>
            <a:r>
              <a:rPr lang="en-US" dirty="0"/>
              <a:t>→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disk_block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/>
              <a:t>Like the PT, but purely software</a:t>
            </a:r>
          </a:p>
          <a:p>
            <a:pPr lvl="1"/>
            <a:endParaRPr lang="en-US" sz="1200" dirty="0"/>
          </a:p>
          <a:p>
            <a:r>
              <a:rPr lang="en-US" dirty="0"/>
              <a:t>Where to store it?</a:t>
            </a:r>
          </a:p>
          <a:p>
            <a:pPr lvl="1"/>
            <a:r>
              <a:rPr lang="en-US" dirty="0"/>
              <a:t>In memory – can be compact representation if swap storage is contiguous on disk</a:t>
            </a:r>
          </a:p>
          <a:p>
            <a:pPr lvl="1"/>
            <a:r>
              <a:rPr lang="en-US" dirty="0"/>
              <a:t>Could use hash table (like Inverted PT)</a:t>
            </a:r>
          </a:p>
          <a:p>
            <a:pPr lvl="1"/>
            <a:endParaRPr lang="en-US" sz="1200" dirty="0"/>
          </a:p>
          <a:p>
            <a:r>
              <a:rPr lang="en-US" dirty="0"/>
              <a:t>Usually want backing store for resident pages too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FF0000"/>
                </a:solidFill>
              </a:rPr>
              <a:t>May map code segment directly to on-disk image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Saves a copy of code to swap file</a:t>
            </a:r>
          </a:p>
          <a:p>
            <a:pPr lvl="1"/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May share code segment with multiple instances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24999893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Provide Backing Store for VAS</a:t>
            </a:r>
          </a:p>
        </p:txBody>
      </p:sp>
      <p:sp>
        <p:nvSpPr>
          <p:cNvPr id="7" name="Can 6"/>
          <p:cNvSpPr/>
          <p:nvPr/>
        </p:nvSpPr>
        <p:spPr>
          <a:xfrm>
            <a:off x="1581686" y="1299449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577" y="930117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8164" y="121146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1328" y="1809751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31368" y="3655079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1328" y="4539963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31328" y="3317890"/>
            <a:ext cx="1073441" cy="184214"/>
          </a:xfrm>
          <a:prstGeom prst="rect">
            <a:avLst/>
          </a:prstGeom>
          <a:solidFill>
            <a:srgbClr val="02E3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31328" y="4737959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31328" y="2596317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83750" y="2429470"/>
            <a:ext cx="98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 page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77400" y="3505200"/>
            <a:ext cx="13652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user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pagetable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531328" y="2861622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31368" y="3831138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15719" y="3572668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23703" y="367958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115719" y="3090068"/>
            <a:ext cx="1056103" cy="507028"/>
            <a:chOff x="4133850" y="3404709"/>
            <a:chExt cx="1056103" cy="507028"/>
          </a:xfrm>
        </p:grpSpPr>
        <p:sp>
          <p:nvSpPr>
            <p:cNvPr id="64" name="Rectangle 6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15719" y="2609611"/>
            <a:ext cx="1056103" cy="400110"/>
            <a:chOff x="4133850" y="3511627"/>
            <a:chExt cx="1056103" cy="400110"/>
          </a:xfrm>
        </p:grpSpPr>
        <p:sp>
          <p:nvSpPr>
            <p:cNvPr id="67" name="Rectangle 66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115719" y="2112245"/>
            <a:ext cx="1056103" cy="400110"/>
            <a:chOff x="4133850" y="3404709"/>
            <a:chExt cx="1056103" cy="400110"/>
          </a:xfrm>
        </p:grpSpPr>
        <p:sp>
          <p:nvSpPr>
            <p:cNvPr id="70" name="Rectangle 69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>
            <a:off x="4171821" y="2112245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32551" y="1043544"/>
            <a:ext cx="2018756" cy="3386768"/>
            <a:chOff x="4813299" y="1043543"/>
            <a:chExt cx="2099728" cy="3547583"/>
          </a:xfrm>
        </p:grpSpPr>
        <p:sp>
          <p:nvSpPr>
            <p:cNvPr id="21" name="Rectangle 20"/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6534" y="4060979"/>
              <a:ext cx="770626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9700" y="3511627"/>
                <a:ext cx="71060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59700" y="3511627"/>
                <a:ext cx="785632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08549" y="2102817"/>
              <a:ext cx="1056103" cy="419109"/>
              <a:chOff x="4133850" y="3404709"/>
              <a:chExt cx="1056103" cy="4191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34539" y="3404709"/>
                <a:ext cx="813977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08549" y="1548818"/>
              <a:ext cx="1144865" cy="526026"/>
              <a:chOff x="4133850" y="3404709"/>
              <a:chExt cx="1144865" cy="5260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359700" y="3511627"/>
                <a:ext cx="919015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45049" y="1055211"/>
              <a:ext cx="929220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62209" y="1043543"/>
              <a:ext cx="750818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13786" y="3377716"/>
            <a:ext cx="2053434" cy="3352751"/>
            <a:chOff x="4813299" y="1043543"/>
            <a:chExt cx="2080174" cy="3547583"/>
          </a:xfrm>
        </p:grpSpPr>
        <p:sp>
          <p:nvSpPr>
            <p:cNvPr id="105" name="Rectangle 104"/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16534" y="4060978"/>
              <a:ext cx="750556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359700" y="3511627"/>
                <a:ext cx="692097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359700" y="3511627"/>
                <a:ext cx="76517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908549" y="2102817"/>
              <a:ext cx="1056103" cy="423361"/>
              <a:chOff x="4133850" y="3404709"/>
              <a:chExt cx="1056103" cy="42336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334539" y="3404709"/>
                <a:ext cx="792778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08549" y="1548818"/>
              <a:ext cx="1120931" cy="530279"/>
              <a:chOff x="4133850" y="3404709"/>
              <a:chExt cx="1120931" cy="53027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359700" y="3511627"/>
                <a:ext cx="89508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45049" y="1055211"/>
              <a:ext cx="90502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62209" y="1043543"/>
              <a:ext cx="73126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129" name="Straight Arrow Connector 128"/>
          <p:cNvCxnSpPr>
            <a:endCxn id="56" idx="1"/>
          </p:cNvCxnSpPr>
          <p:nvPr/>
        </p:nvCxnSpPr>
        <p:spPr>
          <a:xfrm flipV="1">
            <a:off x="5979775" y="295373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543753" y="4101789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543753" y="4277848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531328" y="1979038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43753" y="2209872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841501" y="3082152"/>
            <a:ext cx="1056103" cy="400110"/>
            <a:chOff x="4133850" y="3511627"/>
            <a:chExt cx="1056103" cy="400110"/>
          </a:xfrm>
        </p:grpSpPr>
        <p:sp>
          <p:nvSpPr>
            <p:cNvPr id="135" name="Rectangle 134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41501" y="2584786"/>
            <a:ext cx="1056103" cy="400110"/>
            <a:chOff x="4133850" y="3404709"/>
            <a:chExt cx="1056103" cy="400110"/>
          </a:xfrm>
        </p:grpSpPr>
        <p:sp>
          <p:nvSpPr>
            <p:cNvPr id="138" name="Rectangle 137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841501" y="3601168"/>
            <a:ext cx="1056103" cy="507028"/>
            <a:chOff x="4133850" y="3404709"/>
            <a:chExt cx="1056103" cy="507028"/>
          </a:xfrm>
        </p:grpSpPr>
        <p:sp>
          <p:nvSpPr>
            <p:cNvPr id="141" name="Rectangle 140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143" name="Straight Arrow Connector 142"/>
          <p:cNvCxnSpPr/>
          <p:nvPr/>
        </p:nvCxnSpPr>
        <p:spPr>
          <a:xfrm flipH="1" flipV="1">
            <a:off x="2897603" y="2609611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897604" y="3090068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2897605" y="3601169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4171822" y="3601169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216936" y="3655080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171822" y="2614735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171822" y="3090069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3" idx="1"/>
          </p:cNvCxnSpPr>
          <p:nvPr/>
        </p:nvCxnSpPr>
        <p:spPr>
          <a:xfrm flipV="1">
            <a:off x="5992200" y="2301979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5979775" y="345630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32" idx="1"/>
          </p:cNvCxnSpPr>
          <p:nvPr/>
        </p:nvCxnSpPr>
        <p:spPr>
          <a:xfrm flipV="1">
            <a:off x="7953375" y="2071145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52" idx="1"/>
          </p:cNvCxnSpPr>
          <p:nvPr/>
        </p:nvCxnSpPr>
        <p:spPr>
          <a:xfrm>
            <a:off x="7839245" y="2209872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8" idx="1"/>
          </p:cNvCxnSpPr>
          <p:nvPr/>
        </p:nvCxnSpPr>
        <p:spPr>
          <a:xfrm flipV="1">
            <a:off x="7839245" y="3350821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85A67F1-C7DA-A240-89A3-D04881C0237C}"/>
              </a:ext>
            </a:extLst>
          </p:cNvPr>
          <p:cNvSpPr txBox="1"/>
          <p:nvPr/>
        </p:nvSpPr>
        <p:spPr>
          <a:xfrm>
            <a:off x="9677400" y="4105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 code &amp; data</a:t>
            </a:r>
          </a:p>
        </p:txBody>
      </p:sp>
    </p:spTree>
    <p:extLst>
      <p:ext uri="{BB962C8B-B14F-4D97-AF65-F5344CB8AC3E}">
        <p14:creationId xmlns:p14="http://schemas.microsoft.com/office/powerpoint/2010/main" val="759573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On page Fault …</a:t>
            </a:r>
          </a:p>
        </p:txBody>
      </p:sp>
      <p:sp>
        <p:nvSpPr>
          <p:cNvPr id="7" name="Can 6"/>
          <p:cNvSpPr/>
          <p:nvPr/>
        </p:nvSpPr>
        <p:spPr>
          <a:xfrm>
            <a:off x="1581686" y="1299449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577" y="930117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8164" y="121146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1328" y="1809751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31368" y="3655079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1328" y="4539963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31328" y="3317890"/>
            <a:ext cx="1073441" cy="184214"/>
          </a:xfrm>
          <a:prstGeom prst="rect">
            <a:avLst/>
          </a:prstGeom>
          <a:solidFill>
            <a:srgbClr val="02E3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31328" y="4737959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31328" y="2596317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531328" y="2861622"/>
            <a:ext cx="1073441" cy="184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31368" y="3831138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15719" y="3572668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23703" y="367958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115719" y="3090068"/>
            <a:ext cx="1056103" cy="507028"/>
            <a:chOff x="4133850" y="3404709"/>
            <a:chExt cx="1056103" cy="507028"/>
          </a:xfrm>
        </p:grpSpPr>
        <p:sp>
          <p:nvSpPr>
            <p:cNvPr id="64" name="Rectangle 6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15719" y="2609611"/>
            <a:ext cx="1056103" cy="400110"/>
            <a:chOff x="4133850" y="3511627"/>
            <a:chExt cx="1056103" cy="400110"/>
          </a:xfrm>
        </p:grpSpPr>
        <p:sp>
          <p:nvSpPr>
            <p:cNvPr id="67" name="Rectangle 66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115719" y="2112245"/>
            <a:ext cx="1056103" cy="400110"/>
            <a:chOff x="4133850" y="3404709"/>
            <a:chExt cx="1056103" cy="400110"/>
          </a:xfrm>
        </p:grpSpPr>
        <p:sp>
          <p:nvSpPr>
            <p:cNvPr id="70" name="Rectangle 69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>
            <a:off x="4171821" y="2112245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32551" y="1043544"/>
            <a:ext cx="2018756" cy="3386768"/>
            <a:chOff x="4813299" y="1043543"/>
            <a:chExt cx="2099728" cy="3547583"/>
          </a:xfrm>
        </p:grpSpPr>
        <p:sp>
          <p:nvSpPr>
            <p:cNvPr id="21" name="Rectangle 20"/>
            <p:cNvSpPr/>
            <p:nvPr/>
          </p:nvSpPr>
          <p:spPr>
            <a:xfrm>
              <a:off x="4821893" y="1487603"/>
              <a:ext cx="123671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6534" y="4060979"/>
              <a:ext cx="770626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9700" y="3511627"/>
                <a:ext cx="71060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59700" y="3511627"/>
                <a:ext cx="785632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08549" y="2102817"/>
              <a:ext cx="1056103" cy="419109"/>
              <a:chOff x="4133850" y="3404709"/>
              <a:chExt cx="1056103" cy="4191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34539" y="3404709"/>
                <a:ext cx="813977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08549" y="1548818"/>
              <a:ext cx="1144865" cy="526026"/>
              <a:chOff x="4133850" y="3404709"/>
              <a:chExt cx="1144865" cy="5260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359700" y="3511627"/>
                <a:ext cx="919015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45049" y="1055211"/>
              <a:ext cx="929220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62209" y="1043543"/>
              <a:ext cx="750818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13786" y="3377716"/>
            <a:ext cx="2053434" cy="3352751"/>
            <a:chOff x="4813299" y="1043543"/>
            <a:chExt cx="2080174" cy="3547583"/>
          </a:xfrm>
        </p:grpSpPr>
        <p:sp>
          <p:nvSpPr>
            <p:cNvPr id="105" name="Rectangle 104"/>
            <p:cNvSpPr/>
            <p:nvPr/>
          </p:nvSpPr>
          <p:spPr>
            <a:xfrm>
              <a:off x="4821893" y="1487603"/>
              <a:ext cx="123237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16534" y="4060978"/>
              <a:ext cx="750556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359700" y="3511627"/>
                <a:ext cx="692097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359700" y="3511627"/>
                <a:ext cx="76517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908549" y="2102817"/>
              <a:ext cx="1056103" cy="423361"/>
              <a:chOff x="4133850" y="3404709"/>
              <a:chExt cx="1056103" cy="42336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334539" y="3404709"/>
                <a:ext cx="792778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08549" y="1548818"/>
              <a:ext cx="1120931" cy="530279"/>
              <a:chOff x="4133850" y="3404709"/>
              <a:chExt cx="1120931" cy="53027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359700" y="3511627"/>
                <a:ext cx="89508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45049" y="1055211"/>
              <a:ext cx="90502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62209" y="1043543"/>
              <a:ext cx="73126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129" name="Straight Arrow Connector 128"/>
          <p:cNvCxnSpPr>
            <a:endCxn id="56" idx="1"/>
          </p:cNvCxnSpPr>
          <p:nvPr/>
        </p:nvCxnSpPr>
        <p:spPr>
          <a:xfrm flipV="1">
            <a:off x="5979775" y="295373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543753" y="4101789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543753" y="4277848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531328" y="1979038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43753" y="2209872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841501" y="3082152"/>
            <a:ext cx="1056103" cy="400110"/>
            <a:chOff x="4133850" y="3511627"/>
            <a:chExt cx="1056103" cy="400110"/>
          </a:xfrm>
        </p:grpSpPr>
        <p:sp>
          <p:nvSpPr>
            <p:cNvPr id="135" name="Rectangle 134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41501" y="2584786"/>
            <a:ext cx="1056103" cy="400110"/>
            <a:chOff x="4133850" y="3404709"/>
            <a:chExt cx="1056103" cy="400110"/>
          </a:xfrm>
        </p:grpSpPr>
        <p:sp>
          <p:nvSpPr>
            <p:cNvPr id="138" name="Rectangle 137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841501" y="3601168"/>
            <a:ext cx="1056103" cy="507028"/>
            <a:chOff x="4133850" y="3404709"/>
            <a:chExt cx="1056103" cy="507028"/>
          </a:xfrm>
        </p:grpSpPr>
        <p:sp>
          <p:nvSpPr>
            <p:cNvPr id="141" name="Rectangle 140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143" name="Straight Arrow Connector 142"/>
          <p:cNvCxnSpPr/>
          <p:nvPr/>
        </p:nvCxnSpPr>
        <p:spPr>
          <a:xfrm flipH="1" flipV="1">
            <a:off x="2897603" y="2609611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897604" y="3090068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2897605" y="3601169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4171822" y="3601169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216936" y="3655080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171822" y="2614735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171822" y="3090069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3" idx="1"/>
          </p:cNvCxnSpPr>
          <p:nvPr/>
        </p:nvCxnSpPr>
        <p:spPr>
          <a:xfrm flipV="1">
            <a:off x="5992200" y="2301979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5979775" y="345630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32" idx="1"/>
          </p:cNvCxnSpPr>
          <p:nvPr/>
        </p:nvCxnSpPr>
        <p:spPr>
          <a:xfrm flipV="1">
            <a:off x="7953375" y="2071145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52" idx="1"/>
          </p:cNvCxnSpPr>
          <p:nvPr/>
        </p:nvCxnSpPr>
        <p:spPr>
          <a:xfrm>
            <a:off x="7839245" y="2209872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8" idx="1"/>
          </p:cNvCxnSpPr>
          <p:nvPr/>
        </p:nvCxnSpPr>
        <p:spPr>
          <a:xfrm flipV="1">
            <a:off x="7839245" y="3350821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485451" y="5323244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/>
          <p:cNvCxnSpPr>
            <a:endCxn id="58" idx="2"/>
          </p:cNvCxnSpPr>
          <p:nvPr/>
        </p:nvCxnSpPr>
        <p:spPr>
          <a:xfrm flipV="1">
            <a:off x="7807097" y="4389284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060343" y="3377716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665943" y="3420492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467600" y="57150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CBE0E62-6F05-7141-8FDB-5DBD5B513B42}"/>
              </a:ext>
            </a:extLst>
          </p:cNvPr>
          <p:cNvSpPr txBox="1"/>
          <p:nvPr/>
        </p:nvSpPr>
        <p:spPr>
          <a:xfrm>
            <a:off x="9683750" y="2429470"/>
            <a:ext cx="98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 page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F169190-A981-1D45-A97A-ABEF51BF95DB}"/>
              </a:ext>
            </a:extLst>
          </p:cNvPr>
          <p:cNvSpPr txBox="1"/>
          <p:nvPr/>
        </p:nvSpPr>
        <p:spPr>
          <a:xfrm>
            <a:off x="9677400" y="3505200"/>
            <a:ext cx="13652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user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pagetable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60F2553-755C-A046-8F8A-027D030A95DB}"/>
              </a:ext>
            </a:extLst>
          </p:cNvPr>
          <p:cNvSpPr txBox="1"/>
          <p:nvPr/>
        </p:nvSpPr>
        <p:spPr>
          <a:xfrm>
            <a:off x="9677400" y="4105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 code &amp; data</a:t>
            </a:r>
          </a:p>
        </p:txBody>
      </p:sp>
    </p:spTree>
    <p:extLst>
      <p:ext uri="{BB962C8B-B14F-4D97-AF65-F5344CB8AC3E}">
        <p14:creationId xmlns:p14="http://schemas.microsoft.com/office/powerpoint/2010/main" val="1175873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On page Fault … find &amp; start load</a:t>
            </a:r>
          </a:p>
        </p:txBody>
      </p:sp>
      <p:sp>
        <p:nvSpPr>
          <p:cNvPr id="7" name="Can 6"/>
          <p:cNvSpPr/>
          <p:nvPr/>
        </p:nvSpPr>
        <p:spPr>
          <a:xfrm>
            <a:off x="1581686" y="1299449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577" y="930117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8164" y="121146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1328" y="1809751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31368" y="3655079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1328" y="4539963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31328" y="3317890"/>
            <a:ext cx="1073441" cy="184214"/>
          </a:xfrm>
          <a:prstGeom prst="rect">
            <a:avLst/>
          </a:prstGeom>
          <a:solidFill>
            <a:srgbClr val="02E3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31328" y="4737959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31328" y="2596317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531328" y="2861622"/>
            <a:ext cx="1073441" cy="184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31368" y="3831138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15719" y="3572668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23703" y="367958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115719" y="3090068"/>
            <a:ext cx="1056103" cy="507028"/>
            <a:chOff x="4133850" y="3404709"/>
            <a:chExt cx="1056103" cy="507028"/>
          </a:xfrm>
        </p:grpSpPr>
        <p:sp>
          <p:nvSpPr>
            <p:cNvPr id="64" name="Rectangle 6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15719" y="2609611"/>
            <a:ext cx="1056103" cy="400110"/>
            <a:chOff x="4133850" y="3511627"/>
            <a:chExt cx="1056103" cy="400110"/>
          </a:xfrm>
        </p:grpSpPr>
        <p:sp>
          <p:nvSpPr>
            <p:cNvPr id="67" name="Rectangle 66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115719" y="2112245"/>
            <a:ext cx="1056103" cy="400110"/>
            <a:chOff x="4133850" y="3404709"/>
            <a:chExt cx="1056103" cy="400110"/>
          </a:xfrm>
        </p:grpSpPr>
        <p:sp>
          <p:nvSpPr>
            <p:cNvPr id="70" name="Rectangle 69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>
            <a:off x="4171821" y="2112245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32550" y="1043544"/>
            <a:ext cx="2018756" cy="3386768"/>
            <a:chOff x="4813299" y="1043543"/>
            <a:chExt cx="2099728" cy="3547583"/>
          </a:xfrm>
        </p:grpSpPr>
        <p:sp>
          <p:nvSpPr>
            <p:cNvPr id="21" name="Rectangle 20"/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6534" y="4060979"/>
              <a:ext cx="770626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9700" y="3511627"/>
                <a:ext cx="71060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59700" y="3511627"/>
                <a:ext cx="785632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08549" y="2102817"/>
              <a:ext cx="1056103" cy="419109"/>
              <a:chOff x="4133850" y="3404709"/>
              <a:chExt cx="1056103" cy="4191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34539" y="3404709"/>
                <a:ext cx="813977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08549" y="1548818"/>
              <a:ext cx="1144865" cy="526026"/>
              <a:chOff x="4133850" y="3404709"/>
              <a:chExt cx="1144865" cy="5260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359700" y="3511627"/>
                <a:ext cx="919015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45049" y="1055211"/>
              <a:ext cx="929220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62209" y="1043543"/>
              <a:ext cx="750818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13789" y="3377716"/>
            <a:ext cx="2053435" cy="3352751"/>
            <a:chOff x="4813299" y="1043543"/>
            <a:chExt cx="2080174" cy="3547583"/>
          </a:xfrm>
        </p:grpSpPr>
        <p:sp>
          <p:nvSpPr>
            <p:cNvPr id="105" name="Rectangle 104"/>
            <p:cNvSpPr/>
            <p:nvPr/>
          </p:nvSpPr>
          <p:spPr>
            <a:xfrm>
              <a:off x="4821893" y="1487603"/>
              <a:ext cx="1233978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16534" y="4060978"/>
              <a:ext cx="750556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359700" y="3511627"/>
                <a:ext cx="692097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359700" y="3511627"/>
                <a:ext cx="76517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908549" y="2102817"/>
              <a:ext cx="1056103" cy="423361"/>
              <a:chOff x="4133850" y="3404709"/>
              <a:chExt cx="1056103" cy="42336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334539" y="3404709"/>
                <a:ext cx="792778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08549" y="1548818"/>
              <a:ext cx="1120931" cy="530279"/>
              <a:chOff x="4133850" y="3404709"/>
              <a:chExt cx="1120931" cy="53027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359700" y="3511627"/>
                <a:ext cx="89508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45049" y="1055211"/>
              <a:ext cx="90502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62209" y="1043543"/>
              <a:ext cx="73126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129" name="Straight Arrow Connector 128"/>
          <p:cNvCxnSpPr>
            <a:endCxn id="56" idx="1"/>
          </p:cNvCxnSpPr>
          <p:nvPr/>
        </p:nvCxnSpPr>
        <p:spPr>
          <a:xfrm flipV="1">
            <a:off x="5979775" y="295373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543753" y="4101789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543753" y="4277848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531328" y="1979038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43753" y="2209872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841501" y="3082152"/>
            <a:ext cx="1056103" cy="400110"/>
            <a:chOff x="4133850" y="3511627"/>
            <a:chExt cx="1056103" cy="400110"/>
          </a:xfrm>
        </p:grpSpPr>
        <p:sp>
          <p:nvSpPr>
            <p:cNvPr id="135" name="Rectangle 134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41501" y="2584786"/>
            <a:ext cx="1056103" cy="400110"/>
            <a:chOff x="4133850" y="3404709"/>
            <a:chExt cx="1056103" cy="400110"/>
          </a:xfrm>
        </p:grpSpPr>
        <p:sp>
          <p:nvSpPr>
            <p:cNvPr id="138" name="Rectangle 137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841501" y="3601168"/>
            <a:ext cx="1056103" cy="507028"/>
            <a:chOff x="4133850" y="3404709"/>
            <a:chExt cx="1056103" cy="507028"/>
          </a:xfrm>
        </p:grpSpPr>
        <p:sp>
          <p:nvSpPr>
            <p:cNvPr id="141" name="Rectangle 140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143" name="Straight Arrow Connector 142"/>
          <p:cNvCxnSpPr/>
          <p:nvPr/>
        </p:nvCxnSpPr>
        <p:spPr>
          <a:xfrm flipH="1" flipV="1">
            <a:off x="2897603" y="2609611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897604" y="3090068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2897605" y="3601169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4171822" y="3601169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216936" y="3655080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171822" y="2614735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171822" y="3090069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3" idx="1"/>
          </p:cNvCxnSpPr>
          <p:nvPr/>
        </p:nvCxnSpPr>
        <p:spPr>
          <a:xfrm flipV="1">
            <a:off x="5992200" y="2301979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5979775" y="345630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32" idx="1"/>
          </p:cNvCxnSpPr>
          <p:nvPr/>
        </p:nvCxnSpPr>
        <p:spPr>
          <a:xfrm flipV="1">
            <a:off x="7953375" y="2071145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52" idx="1"/>
          </p:cNvCxnSpPr>
          <p:nvPr/>
        </p:nvCxnSpPr>
        <p:spPr>
          <a:xfrm>
            <a:off x="7839245" y="2209872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8" idx="1"/>
          </p:cNvCxnSpPr>
          <p:nvPr/>
        </p:nvCxnSpPr>
        <p:spPr>
          <a:xfrm flipV="1">
            <a:off x="7839245" y="3350821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485451" y="5323244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/>
          <p:cNvCxnSpPr>
            <a:endCxn id="58" idx="2"/>
          </p:cNvCxnSpPr>
          <p:nvPr/>
        </p:nvCxnSpPr>
        <p:spPr>
          <a:xfrm flipV="1">
            <a:off x="7807097" y="4389284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060343" y="3377716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665943" y="3420492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098381" y="3190717"/>
            <a:ext cx="1073441" cy="1842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536848" y="3104879"/>
            <a:ext cx="1073441" cy="184214"/>
          </a:xfrm>
          <a:prstGeom prst="rect">
            <a:avLst/>
          </a:prstGeom>
          <a:pattFill prst="diagBrick">
            <a:fgClr>
              <a:schemeClr val="bg2">
                <a:lumMod val="75000"/>
              </a:schemeClr>
            </a:fgClr>
            <a:bgClr>
              <a:prstClr val="white"/>
            </a:bgClr>
          </a:patt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67600" y="57150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72C3DAD-9085-864F-B5DD-774269E80396}"/>
              </a:ext>
            </a:extLst>
          </p:cNvPr>
          <p:cNvSpPr txBox="1"/>
          <p:nvPr/>
        </p:nvSpPr>
        <p:spPr>
          <a:xfrm>
            <a:off x="9683750" y="2429470"/>
            <a:ext cx="98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 page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FB95F62-5DF9-1841-8778-54F28AF15810}"/>
              </a:ext>
            </a:extLst>
          </p:cNvPr>
          <p:cNvSpPr txBox="1"/>
          <p:nvPr/>
        </p:nvSpPr>
        <p:spPr>
          <a:xfrm>
            <a:off x="9677400" y="3505200"/>
            <a:ext cx="13652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user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pagetable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702EAC-70B5-1240-BE04-0B3AAAA1C90D}"/>
              </a:ext>
            </a:extLst>
          </p:cNvPr>
          <p:cNvSpPr txBox="1"/>
          <p:nvPr/>
        </p:nvSpPr>
        <p:spPr>
          <a:xfrm>
            <a:off x="9677400" y="4105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 code &amp; data</a:t>
            </a:r>
          </a:p>
        </p:txBody>
      </p:sp>
    </p:spTree>
    <p:extLst>
      <p:ext uri="{BB962C8B-B14F-4D97-AF65-F5344CB8AC3E}">
        <p14:creationId xmlns:p14="http://schemas.microsoft.com/office/powerpoint/2010/main" val="23765825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8536848" y="3104879"/>
            <a:ext cx="1073441" cy="184214"/>
          </a:xfrm>
          <a:prstGeom prst="rect">
            <a:avLst/>
          </a:prstGeom>
          <a:pattFill prst="diagBrick">
            <a:fgClr>
              <a:schemeClr val="bg2">
                <a:lumMod val="75000"/>
              </a:schemeClr>
            </a:fgClr>
            <a:bgClr>
              <a:prstClr val="white"/>
            </a:bgClr>
          </a:patt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1"/>
            <a:ext cx="8369300" cy="875619"/>
          </a:xfrm>
        </p:spPr>
        <p:txBody>
          <a:bodyPr>
            <a:normAutofit/>
          </a:bodyPr>
          <a:lstStyle/>
          <a:p>
            <a:r>
              <a:rPr lang="en-US" dirty="0"/>
              <a:t>On page Fault … schedule other P or T</a:t>
            </a:r>
          </a:p>
        </p:txBody>
      </p:sp>
      <p:sp>
        <p:nvSpPr>
          <p:cNvPr id="7" name="Can 6"/>
          <p:cNvSpPr/>
          <p:nvPr/>
        </p:nvSpPr>
        <p:spPr>
          <a:xfrm>
            <a:off x="1581686" y="1299449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577" y="930117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8164" y="121146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1328" y="1809751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31368" y="3655079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1328" y="4539963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531328" y="3317890"/>
            <a:ext cx="1073441" cy="184214"/>
          </a:xfrm>
          <a:prstGeom prst="rect">
            <a:avLst/>
          </a:prstGeom>
          <a:solidFill>
            <a:srgbClr val="02E3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531328" y="4737959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31328" y="2596317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531328" y="2861622"/>
            <a:ext cx="1073441" cy="184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31368" y="3831138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15719" y="3572668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23703" y="367958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115719" y="3090068"/>
            <a:ext cx="1056103" cy="507028"/>
            <a:chOff x="4133850" y="3404709"/>
            <a:chExt cx="1056103" cy="507028"/>
          </a:xfrm>
        </p:grpSpPr>
        <p:sp>
          <p:nvSpPr>
            <p:cNvPr id="64" name="Rectangle 63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15719" y="2609611"/>
            <a:ext cx="1056103" cy="400110"/>
            <a:chOff x="4133850" y="3511627"/>
            <a:chExt cx="1056103" cy="400110"/>
          </a:xfrm>
        </p:grpSpPr>
        <p:sp>
          <p:nvSpPr>
            <p:cNvPr id="67" name="Rectangle 66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115719" y="2112245"/>
            <a:ext cx="1056103" cy="400110"/>
            <a:chOff x="4133850" y="3404709"/>
            <a:chExt cx="1056103" cy="400110"/>
          </a:xfrm>
        </p:grpSpPr>
        <p:sp>
          <p:nvSpPr>
            <p:cNvPr id="70" name="Rectangle 69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>
            <a:off x="4171821" y="2112245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32550" y="1043544"/>
            <a:ext cx="2018756" cy="3386768"/>
            <a:chOff x="4813299" y="1043543"/>
            <a:chExt cx="2099728" cy="3547583"/>
          </a:xfrm>
        </p:grpSpPr>
        <p:sp>
          <p:nvSpPr>
            <p:cNvPr id="21" name="Rectangle 20"/>
            <p:cNvSpPr/>
            <p:nvPr/>
          </p:nvSpPr>
          <p:spPr>
            <a:xfrm>
              <a:off x="4821894" y="1487603"/>
              <a:ext cx="1236710" cy="310352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6534" y="4060979"/>
              <a:ext cx="770626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9700" y="3511627"/>
                <a:ext cx="71060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59700" y="3511627"/>
                <a:ext cx="785632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08549" y="2102817"/>
              <a:ext cx="1056103" cy="419109"/>
              <a:chOff x="4133850" y="3404709"/>
              <a:chExt cx="1056103" cy="41910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34539" y="3404709"/>
                <a:ext cx="813977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08549" y="1548818"/>
              <a:ext cx="1144865" cy="526026"/>
              <a:chOff x="4133850" y="3404709"/>
              <a:chExt cx="1144865" cy="52602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359700" y="3511627"/>
                <a:ext cx="919015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45049" y="1055211"/>
              <a:ext cx="929220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62209" y="1043543"/>
              <a:ext cx="750818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13789" y="3377716"/>
            <a:ext cx="2053435" cy="3352751"/>
            <a:chOff x="4813299" y="1043543"/>
            <a:chExt cx="2080174" cy="3547583"/>
          </a:xfrm>
        </p:grpSpPr>
        <p:sp>
          <p:nvSpPr>
            <p:cNvPr id="105" name="Rectangle 104"/>
            <p:cNvSpPr/>
            <p:nvPr/>
          </p:nvSpPr>
          <p:spPr>
            <a:xfrm>
              <a:off x="4821893" y="1487603"/>
              <a:ext cx="1232372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16534" y="4060978"/>
              <a:ext cx="750556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359700" y="3511627"/>
                <a:ext cx="692097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359700" y="3511627"/>
                <a:ext cx="76517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908549" y="2102817"/>
              <a:ext cx="1056103" cy="423361"/>
              <a:chOff x="4133850" y="3404709"/>
              <a:chExt cx="1056103" cy="423361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334539" y="3404709"/>
                <a:ext cx="792778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08549" y="1548818"/>
              <a:ext cx="1120931" cy="530279"/>
              <a:chOff x="4133850" y="3404709"/>
              <a:chExt cx="1120931" cy="530279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359700" y="3511627"/>
                <a:ext cx="89508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45049" y="1055211"/>
              <a:ext cx="90502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62209" y="1043543"/>
              <a:ext cx="73126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129" name="Straight Arrow Connector 128"/>
          <p:cNvCxnSpPr>
            <a:endCxn id="56" idx="1"/>
          </p:cNvCxnSpPr>
          <p:nvPr/>
        </p:nvCxnSpPr>
        <p:spPr>
          <a:xfrm flipV="1">
            <a:off x="5979775" y="295373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543753" y="4101789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543753" y="4277848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531328" y="1979038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43753" y="2209872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841501" y="3082152"/>
            <a:ext cx="1056103" cy="400110"/>
            <a:chOff x="4133850" y="3511627"/>
            <a:chExt cx="1056103" cy="400110"/>
          </a:xfrm>
        </p:grpSpPr>
        <p:sp>
          <p:nvSpPr>
            <p:cNvPr id="135" name="Rectangle 134"/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9700" y="35116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41501" y="2584786"/>
            <a:ext cx="1056103" cy="400110"/>
            <a:chOff x="4133850" y="3404709"/>
            <a:chExt cx="1056103" cy="400110"/>
          </a:xfrm>
        </p:grpSpPr>
        <p:sp>
          <p:nvSpPr>
            <p:cNvPr id="138" name="Rectangle 137"/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334539" y="3404709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841501" y="3601168"/>
            <a:ext cx="1056103" cy="507028"/>
            <a:chOff x="4133850" y="3404709"/>
            <a:chExt cx="1056103" cy="507028"/>
          </a:xfrm>
        </p:grpSpPr>
        <p:sp>
          <p:nvSpPr>
            <p:cNvPr id="141" name="Rectangle 140"/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59700" y="3511627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143" name="Straight Arrow Connector 142"/>
          <p:cNvCxnSpPr/>
          <p:nvPr/>
        </p:nvCxnSpPr>
        <p:spPr>
          <a:xfrm flipH="1" flipV="1">
            <a:off x="2897603" y="2609611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2897604" y="3090068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2897605" y="3601169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4171822" y="3601169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216936" y="3655080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171822" y="2614735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171822" y="3090069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3" idx="1"/>
          </p:cNvCxnSpPr>
          <p:nvPr/>
        </p:nvCxnSpPr>
        <p:spPr>
          <a:xfrm flipV="1">
            <a:off x="5992200" y="2301979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5979775" y="3456300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32" idx="1"/>
          </p:cNvCxnSpPr>
          <p:nvPr/>
        </p:nvCxnSpPr>
        <p:spPr>
          <a:xfrm flipV="1">
            <a:off x="7953375" y="2071145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52" idx="1"/>
          </p:cNvCxnSpPr>
          <p:nvPr/>
        </p:nvCxnSpPr>
        <p:spPr>
          <a:xfrm>
            <a:off x="7839245" y="2209872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8" idx="1"/>
          </p:cNvCxnSpPr>
          <p:nvPr/>
        </p:nvCxnSpPr>
        <p:spPr>
          <a:xfrm flipV="1">
            <a:off x="7839245" y="3350821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485451" y="5323244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60343" y="3377716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665943" y="3420492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098381" y="3190717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11625" y="2555450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467600" y="57150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27C3E7B-C79F-7F4C-AB04-7F9F492000D7}"/>
              </a:ext>
            </a:extLst>
          </p:cNvPr>
          <p:cNvSpPr txBox="1"/>
          <p:nvPr/>
        </p:nvSpPr>
        <p:spPr>
          <a:xfrm>
            <a:off x="9683750" y="2429470"/>
            <a:ext cx="98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 page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AD27236-4B51-8545-9156-365450D18034}"/>
              </a:ext>
            </a:extLst>
          </p:cNvPr>
          <p:cNvSpPr txBox="1"/>
          <p:nvPr/>
        </p:nvSpPr>
        <p:spPr>
          <a:xfrm>
            <a:off x="9677400" y="3505200"/>
            <a:ext cx="13652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user 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pagetable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05E738A-6F6F-FA41-A921-6E83DD446A36}"/>
              </a:ext>
            </a:extLst>
          </p:cNvPr>
          <p:cNvSpPr txBox="1"/>
          <p:nvPr/>
        </p:nvSpPr>
        <p:spPr>
          <a:xfrm>
            <a:off x="9677400" y="4105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kernel code &amp; data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3B6A5A9-293F-8645-AC37-6267211B378A}"/>
              </a:ext>
            </a:extLst>
          </p:cNvPr>
          <p:cNvCxnSpPr/>
          <p:nvPr/>
        </p:nvCxnSpPr>
        <p:spPr>
          <a:xfrm flipV="1">
            <a:off x="7807097" y="4389284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89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C 0.0069 -0.01574 0.01432 -0.03125 0.03125 -0.04861 C 0.04805 -0.06597 0.07331 -0.10416 0.10078 -0.10416 C 0.12865 -0.10416 0.16914 -0.07245 0.19701 -0.04861 C 0.22461 -0.02476 0.24128 0.02153 0.26654 0.03936 C 0.29206 0.05718 0.31888 0.0676 0.34948 0.05787 C 0.37982 0.04815 0.41458 0.01482 0.44974 -0.01851 " pathEditMode="relative" rAng="0" ptsTypes="AAAAAAA">
                                      <p:cBhvr>
                                        <p:cTn id="9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Summary: Steps in Handling a Page Fault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598" r="6114" b="912"/>
          <a:stretch>
            <a:fillRect/>
          </a:stretch>
        </p:blipFill>
        <p:spPr bwMode="auto">
          <a:xfrm>
            <a:off x="2590800" y="762000"/>
            <a:ext cx="7010400" cy="586876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9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914400"/>
            <a:ext cx="110744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Homework 4 released.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Attend design reviews this week on time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starts at the hour, not Berkeley time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Reminder to participate during design reviews.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Make progress on HW 4, project 2, and midterm 2 studying starting this week. 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Even though there’s nothing due for the next two weeks, the week of November 1st has a lot of important deadlines.</a:t>
            </a:r>
          </a:p>
        </p:txBody>
      </p:sp>
    </p:spTree>
    <p:extLst>
      <p:ext uri="{BB962C8B-B14F-4D97-AF65-F5344CB8AC3E}">
        <p14:creationId xmlns:p14="http://schemas.microsoft.com/office/powerpoint/2010/main" val="4225951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questions we need to answer!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During a page fault, where does the OS get a free frame?</a:t>
            </a:r>
          </a:p>
          <a:p>
            <a:pPr lvl="1"/>
            <a:r>
              <a:rPr lang="en-US" dirty="0"/>
              <a:t>Keeps a free list</a:t>
            </a:r>
          </a:p>
          <a:p>
            <a:pPr lvl="1"/>
            <a:r>
              <a:rPr lang="en-US" dirty="0"/>
              <a:t>Unix runs a “reaper” if memory gets too full</a:t>
            </a:r>
          </a:p>
          <a:p>
            <a:pPr lvl="2"/>
            <a:r>
              <a:rPr lang="en-US" dirty="0"/>
              <a:t>Schedule dirty pages to be written back on disk</a:t>
            </a:r>
          </a:p>
          <a:p>
            <a:pPr lvl="2"/>
            <a:r>
              <a:rPr lang="en-US" dirty="0"/>
              <a:t>Zero (clean) pages which haven’t been accessed in a while</a:t>
            </a:r>
          </a:p>
          <a:p>
            <a:pPr lvl="1"/>
            <a:r>
              <a:rPr lang="en-US" dirty="0"/>
              <a:t>As a last resort, evict a dirty page first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can we organize these mechanisms?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 on the replacement policy</a:t>
            </a:r>
          </a:p>
          <a:p>
            <a:pPr lvl="1"/>
            <a:endParaRPr lang="en-US" dirty="0"/>
          </a:p>
          <a:p>
            <a:r>
              <a:rPr lang="en-US" dirty="0"/>
              <a:t>How many page frames/process?</a:t>
            </a:r>
          </a:p>
          <a:p>
            <a:pPr lvl="1"/>
            <a:r>
              <a:rPr lang="en-US" dirty="0"/>
              <a:t>Like thread scheduling, need to “schedule” memory resources:</a:t>
            </a:r>
          </a:p>
          <a:p>
            <a:pPr lvl="2"/>
            <a:r>
              <a:rPr lang="en-US" dirty="0"/>
              <a:t>Utilization?  fairness? priority?</a:t>
            </a:r>
          </a:p>
          <a:p>
            <a:pPr lvl="1"/>
            <a:r>
              <a:rPr lang="en-US" dirty="0"/>
              <a:t>Allocation of disk paging bandwidth</a:t>
            </a:r>
          </a:p>
        </p:txBody>
      </p:sp>
    </p:spTree>
    <p:extLst>
      <p:ext uri="{BB962C8B-B14F-4D97-AF65-F5344CB8AC3E}">
        <p14:creationId xmlns:p14="http://schemas.microsoft.com/office/powerpoint/2010/main" val="41132703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229600" cy="1632708"/>
          </a:xfrm>
        </p:spPr>
        <p:txBody>
          <a:bodyPr/>
          <a:lstStyle/>
          <a:p>
            <a:r>
              <a:rPr lang="en-US" dirty="0"/>
              <a:t>As a program executes it transitions through a sequence of “working sets” consisting of varying sized subsets of the address space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3334" y="5524786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0537" y="5555024"/>
            <a:ext cx="8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81823" y="2470908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1693600" y="3590874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59830" y="4269974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9830" y="360477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62711" y="4150809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15111" y="2803507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80537" y="3621110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83419" y="4120571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1974" y="2470908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05448" y="3636837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66274" y="2634210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43323" y="4982357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-457200" y="2438400"/>
            <a:ext cx="381000" cy="3124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4 0.00556 L 0.92917 0.00556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Line 20"/>
          <p:cNvSpPr>
            <a:spLocks noChangeShapeType="1"/>
          </p:cNvSpPr>
          <p:nvPr/>
        </p:nvSpPr>
        <p:spPr bwMode="auto">
          <a:xfrm flipV="1">
            <a:off x="4648200" y="1828800"/>
            <a:ext cx="304800" cy="11874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78" name="Line 22"/>
          <p:cNvSpPr>
            <a:spLocks noChangeShapeType="1"/>
          </p:cNvSpPr>
          <p:nvPr/>
        </p:nvSpPr>
        <p:spPr bwMode="auto">
          <a:xfrm>
            <a:off x="4633914" y="3405188"/>
            <a:ext cx="3190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79" name="Rectangle 8"/>
          <p:cNvSpPr>
            <a:spLocks noChangeArrowheads="1"/>
          </p:cNvSpPr>
          <p:nvPr/>
        </p:nvSpPr>
        <p:spPr bwMode="auto">
          <a:xfrm>
            <a:off x="4953000" y="368935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0" name="Rectangle 10" descr="50%"/>
          <p:cNvSpPr>
            <a:spLocks noChangeArrowheads="1"/>
          </p:cNvSpPr>
          <p:nvPr/>
        </p:nvSpPr>
        <p:spPr bwMode="auto">
          <a:xfrm>
            <a:off x="4953000" y="3957639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1" name="Rectangle 10" descr="50%"/>
          <p:cNvSpPr>
            <a:spLocks noChangeArrowheads="1"/>
          </p:cNvSpPr>
          <p:nvPr/>
        </p:nvSpPr>
        <p:spPr bwMode="auto">
          <a:xfrm>
            <a:off x="4953000" y="4267200"/>
            <a:ext cx="668338" cy="1412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2" name="Text Box 66"/>
          <p:cNvSpPr txBox="1">
            <a:spLocks noChangeArrowheads="1"/>
          </p:cNvSpPr>
          <p:nvPr/>
        </p:nvSpPr>
        <p:spPr bwMode="auto">
          <a:xfrm>
            <a:off x="4495800" y="4648201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(2</a:t>
            </a:r>
            <a:r>
              <a:rPr lang="en-US" altLang="en-US" sz="1800" b="0" baseline="30000">
                <a:latin typeface="Gill Sans Light"/>
                <a:cs typeface="Gill Sans Light"/>
              </a:rPr>
              <a:t>nd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75783" name="Rectangle 8"/>
          <p:cNvSpPr>
            <a:spLocks noChangeArrowheads="1"/>
          </p:cNvSpPr>
          <p:nvPr/>
        </p:nvSpPr>
        <p:spPr bwMode="auto">
          <a:xfrm>
            <a:off x="4953000" y="182880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4" name="Rectangle 10" descr="50%"/>
          <p:cNvSpPr>
            <a:spLocks noChangeArrowheads="1"/>
          </p:cNvSpPr>
          <p:nvPr/>
        </p:nvSpPr>
        <p:spPr bwMode="auto">
          <a:xfrm>
            <a:off x="4953000" y="2097089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5" name="Rectangle 11" descr="70%"/>
          <p:cNvSpPr>
            <a:spLocks noChangeArrowheads="1"/>
          </p:cNvSpPr>
          <p:nvPr/>
        </p:nvSpPr>
        <p:spPr bwMode="auto">
          <a:xfrm>
            <a:off x="4953000" y="2409826"/>
            <a:ext cx="668338" cy="144463"/>
          </a:xfrm>
          <a:prstGeom prst="rect">
            <a:avLst/>
          </a:prstGeom>
          <a:pattFill prst="pct7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6" name="Line 20"/>
          <p:cNvSpPr>
            <a:spLocks noChangeShapeType="1"/>
          </p:cNvSpPr>
          <p:nvPr/>
        </p:nvSpPr>
        <p:spPr bwMode="auto">
          <a:xfrm>
            <a:off x="5638800" y="2438400"/>
            <a:ext cx="457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87" name="Rectangle 4"/>
          <p:cNvSpPr>
            <a:spLocks noChangeArrowheads="1"/>
          </p:cNvSpPr>
          <p:nvPr/>
        </p:nvSpPr>
        <p:spPr bwMode="auto">
          <a:xfrm>
            <a:off x="3962401" y="2762250"/>
            <a:ext cx="669925" cy="1123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8" name="Rectangle 5" descr="80%"/>
          <p:cNvSpPr>
            <a:spLocks noChangeArrowheads="1"/>
          </p:cNvSpPr>
          <p:nvPr/>
        </p:nvSpPr>
        <p:spPr bwMode="auto">
          <a:xfrm>
            <a:off x="3962401" y="2971801"/>
            <a:ext cx="669925" cy="142875"/>
          </a:xfrm>
          <a:prstGeom prst="rect">
            <a:avLst/>
          </a:prstGeom>
          <a:pattFill prst="pct8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89" name="Rectangle 7" descr="75%"/>
          <p:cNvSpPr>
            <a:spLocks noChangeArrowheads="1"/>
          </p:cNvSpPr>
          <p:nvPr/>
        </p:nvSpPr>
        <p:spPr bwMode="auto">
          <a:xfrm>
            <a:off x="3962401" y="3352801"/>
            <a:ext cx="669925" cy="142875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5790" name="Line 92"/>
          <p:cNvSpPr>
            <a:spLocks noChangeShapeType="1"/>
          </p:cNvSpPr>
          <p:nvPr/>
        </p:nvSpPr>
        <p:spPr bwMode="auto">
          <a:xfrm flipV="1">
            <a:off x="3124200" y="2787650"/>
            <a:ext cx="838200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91" name="Rectangle 76"/>
          <p:cNvSpPr>
            <a:spLocks noChangeArrowheads="1"/>
          </p:cNvSpPr>
          <p:nvPr/>
        </p:nvSpPr>
        <p:spPr bwMode="auto">
          <a:xfrm>
            <a:off x="1524000" y="2743200"/>
            <a:ext cx="1600200" cy="3048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PageTablePtr</a:t>
            </a:r>
          </a:p>
        </p:txBody>
      </p:sp>
      <p:sp>
        <p:nvSpPr>
          <p:cNvPr id="75792" name="Freeform 93"/>
          <p:cNvSpPr>
            <a:spLocks/>
          </p:cNvSpPr>
          <p:nvPr/>
        </p:nvSpPr>
        <p:spPr bwMode="auto">
          <a:xfrm>
            <a:off x="2514600" y="17208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93" name="Freeform 120"/>
          <p:cNvSpPr>
            <a:spLocks/>
          </p:cNvSpPr>
          <p:nvPr/>
        </p:nvSpPr>
        <p:spPr bwMode="auto">
          <a:xfrm>
            <a:off x="3429000" y="1720850"/>
            <a:ext cx="1524000" cy="8699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794" name="Text Box 66"/>
          <p:cNvSpPr txBox="1">
            <a:spLocks noChangeArrowheads="1"/>
          </p:cNvSpPr>
          <p:nvPr/>
        </p:nvSpPr>
        <p:spPr bwMode="auto">
          <a:xfrm>
            <a:off x="3429000" y="3952876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(1</a:t>
            </a:r>
            <a:r>
              <a:rPr lang="en-US" altLang="en-US" sz="1800" b="0" baseline="30000">
                <a:latin typeface="Gill Sans Light"/>
                <a:cs typeface="Gill Sans Light"/>
              </a:rPr>
              <a:t>st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524000" y="727076"/>
            <a:ext cx="7696200" cy="4911725"/>
          </a:xfrm>
          <a:prstGeom prst="rect">
            <a:avLst/>
          </a:prstGeom>
          <a:solidFill>
            <a:schemeClr val="bg2">
              <a:lumMod val="40000"/>
              <a:lumOff val="60000"/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5796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533400"/>
          </a:xfrm>
        </p:spPr>
        <p:txBody>
          <a:bodyPr/>
          <a:lstStyle/>
          <a:p>
            <a:r>
              <a:rPr lang="en-US" altLang="en-US" dirty="0"/>
              <a:t>Putting Everything Together: TLB</a:t>
            </a:r>
          </a:p>
        </p:txBody>
      </p:sp>
      <p:sp>
        <p:nvSpPr>
          <p:cNvPr id="75797" name="Rectangle 98"/>
          <p:cNvSpPr>
            <a:spLocks noChangeArrowheads="1"/>
          </p:cNvSpPr>
          <p:nvPr/>
        </p:nvSpPr>
        <p:spPr bwMode="auto">
          <a:xfrm>
            <a:off x="6781800" y="3127376"/>
            <a:ext cx="1447801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5799" name="Text Box 66"/>
          <p:cNvSpPr txBox="1">
            <a:spLocks noChangeArrowheads="1"/>
          </p:cNvSpPr>
          <p:nvPr/>
        </p:nvSpPr>
        <p:spPr bwMode="auto">
          <a:xfrm>
            <a:off x="1676400" y="1000126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Virtual Address:</a:t>
            </a:r>
          </a:p>
        </p:txBody>
      </p:sp>
      <p:sp>
        <p:nvSpPr>
          <p:cNvPr id="75800" name="Rectangle 68"/>
          <p:cNvSpPr>
            <a:spLocks noChangeArrowheads="1"/>
          </p:cNvSpPr>
          <p:nvPr/>
        </p:nvSpPr>
        <p:spPr bwMode="auto">
          <a:xfrm>
            <a:off x="3617914" y="1343026"/>
            <a:ext cx="1258887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5801" name="Rectangle 69"/>
          <p:cNvSpPr>
            <a:spLocks noChangeArrowheads="1"/>
          </p:cNvSpPr>
          <p:nvPr/>
        </p:nvSpPr>
        <p:spPr bwMode="auto">
          <a:xfrm>
            <a:off x="2616201" y="1343026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P2 index</a:t>
            </a:r>
          </a:p>
        </p:txBody>
      </p:sp>
      <p:sp>
        <p:nvSpPr>
          <p:cNvPr id="75802" name="Rectangle 70"/>
          <p:cNvSpPr>
            <a:spLocks noChangeArrowheads="1"/>
          </p:cNvSpPr>
          <p:nvPr/>
        </p:nvSpPr>
        <p:spPr bwMode="auto">
          <a:xfrm>
            <a:off x="1614488" y="1343026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P1 index</a:t>
            </a:r>
          </a:p>
        </p:txBody>
      </p:sp>
      <p:sp>
        <p:nvSpPr>
          <p:cNvPr id="75803" name="Rectangle 8"/>
          <p:cNvSpPr>
            <a:spLocks noChangeArrowheads="1"/>
          </p:cNvSpPr>
          <p:nvPr/>
        </p:nvSpPr>
        <p:spPr bwMode="auto">
          <a:xfrm>
            <a:off x="9220200" y="137160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88" name="Rectangle 10" descr="50%"/>
          <p:cNvSpPr>
            <a:spLocks noChangeArrowheads="1"/>
          </p:cNvSpPr>
          <p:nvPr/>
        </p:nvSpPr>
        <p:spPr bwMode="auto">
          <a:xfrm>
            <a:off x="9220200" y="190500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0" name="Rectangle 10" descr="50%"/>
          <p:cNvSpPr>
            <a:spLocks noChangeArrowheads="1"/>
          </p:cNvSpPr>
          <p:nvPr/>
        </p:nvSpPr>
        <p:spPr bwMode="auto">
          <a:xfrm>
            <a:off x="9220200" y="228600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5806" name="Text Box 100"/>
          <p:cNvSpPr txBox="1">
            <a:spLocks noChangeArrowheads="1"/>
          </p:cNvSpPr>
          <p:nvPr/>
        </p:nvSpPr>
        <p:spPr bwMode="auto">
          <a:xfrm>
            <a:off x="9144000" y="727076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Memory:</a:t>
            </a:r>
          </a:p>
        </p:txBody>
      </p:sp>
      <p:sp>
        <p:nvSpPr>
          <p:cNvPr id="75807" name="Freeform 83"/>
          <p:cNvSpPr>
            <a:spLocks noChangeArrowheads="1"/>
          </p:cNvSpPr>
          <p:nvPr/>
        </p:nvSpPr>
        <p:spPr bwMode="auto">
          <a:xfrm>
            <a:off x="4892676" y="1549401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808" name="Text Box 100"/>
          <p:cNvSpPr txBox="1">
            <a:spLocks noChangeArrowheads="1"/>
          </p:cNvSpPr>
          <p:nvPr/>
        </p:nvSpPr>
        <p:spPr bwMode="auto">
          <a:xfrm>
            <a:off x="5562600" y="2752726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Address:</a:t>
            </a:r>
          </a:p>
        </p:txBody>
      </p:sp>
      <p:sp>
        <p:nvSpPr>
          <p:cNvPr id="75809" name="Right Brace 47"/>
          <p:cNvSpPr>
            <a:spLocks/>
          </p:cNvSpPr>
          <p:nvPr/>
        </p:nvSpPr>
        <p:spPr bwMode="auto">
          <a:xfrm rot="5400000">
            <a:off x="2495550" y="895350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50" name="Freeform 49"/>
          <p:cNvSpPr>
            <a:spLocks noChangeArrowheads="1"/>
          </p:cNvSpPr>
          <p:nvPr/>
        </p:nvSpPr>
        <p:spPr bwMode="auto">
          <a:xfrm>
            <a:off x="2573124" y="1969980"/>
            <a:ext cx="833437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5878513" y="3492501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276600" y="5318126"/>
            <a:ext cx="2590800" cy="1235075"/>
            <a:chOff x="1752600" y="5013410"/>
            <a:chExt cx="2590800" cy="123499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5817" name="Rectangle 39"/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5820" name="Rectangle 44"/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5822" name="TextBox 48"/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92443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…</a:t>
              </a:r>
            </a:p>
          </p:txBody>
        </p:sp>
        <p:sp>
          <p:nvSpPr>
            <p:cNvPr id="75823" name="Text Box 66"/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6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TLB:</a:t>
              </a:r>
            </a:p>
          </p:txBody>
        </p:sp>
      </p:grpSp>
      <p:sp>
        <p:nvSpPr>
          <p:cNvPr id="75813" name="Line 20"/>
          <p:cNvSpPr>
            <a:spLocks noChangeShapeType="1"/>
          </p:cNvSpPr>
          <p:nvPr/>
        </p:nvSpPr>
        <p:spPr bwMode="auto">
          <a:xfrm flipV="1">
            <a:off x="6248400" y="1905000"/>
            <a:ext cx="2971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5814" name="Line 20"/>
          <p:cNvSpPr>
            <a:spLocks noChangeShapeType="1"/>
          </p:cNvSpPr>
          <p:nvPr/>
        </p:nvSpPr>
        <p:spPr bwMode="auto">
          <a:xfrm flipV="1">
            <a:off x="7620000" y="2286000"/>
            <a:ext cx="16002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3" name="Rectangle 102"/>
          <p:cNvSpPr>
            <a:spLocks noChangeArrowheads="1"/>
          </p:cNvSpPr>
          <p:nvPr/>
        </p:nvSpPr>
        <p:spPr bwMode="auto">
          <a:xfrm>
            <a:off x="5765799" y="3127376"/>
            <a:ext cx="101429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Page #</a:t>
            </a:r>
          </a:p>
        </p:txBody>
      </p:sp>
      <p:sp>
        <p:nvSpPr>
          <p:cNvPr id="49" name="Rectangle 102"/>
          <p:cNvSpPr>
            <a:spLocks noChangeArrowheads="1"/>
          </p:cNvSpPr>
          <p:nvPr/>
        </p:nvSpPr>
        <p:spPr bwMode="auto">
          <a:xfrm>
            <a:off x="5765799" y="3127376"/>
            <a:ext cx="1014292" cy="377825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13891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50" grpId="0" animBg="1"/>
      <p:bldP spid="51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Behavior under WS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729880"/>
            <a:ext cx="8229600" cy="1518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Amortized by fraction of time the Working Set is active</a:t>
            </a:r>
          </a:p>
          <a:p>
            <a:pPr>
              <a:lnSpc>
                <a:spcPct val="90000"/>
              </a:lnSpc>
            </a:pPr>
            <a:r>
              <a:rPr lang="en-US" dirty="0"/>
              <a:t>Transitions from one WS to the next</a:t>
            </a:r>
          </a:p>
          <a:p>
            <a:pPr>
              <a:lnSpc>
                <a:spcPct val="90000"/>
              </a:lnSpc>
            </a:pPr>
            <a:r>
              <a:rPr lang="en-US" dirty="0"/>
              <a:t>Capacity, Conflict, Compulsory misses</a:t>
            </a:r>
          </a:p>
          <a:p>
            <a:pPr>
              <a:lnSpc>
                <a:spcPct val="90000"/>
              </a:lnSpc>
            </a:pPr>
            <a:r>
              <a:rPr lang="en-US" dirty="0"/>
              <a:t>Applicable to memory caches and pages.  Others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23751" y="4155387"/>
            <a:ext cx="719726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23750" y="821569"/>
            <a:ext cx="0" cy="33338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944346" y="222147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Hit 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9031" y="420074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Cache Size</a:t>
            </a:r>
          </a:p>
        </p:txBody>
      </p:sp>
      <p:sp>
        <p:nvSpPr>
          <p:cNvPr id="11" name="Freeform 10"/>
          <p:cNvSpPr/>
          <p:nvPr/>
        </p:nvSpPr>
        <p:spPr>
          <a:xfrm>
            <a:off x="2838869" y="1639269"/>
            <a:ext cx="6909976" cy="2289345"/>
          </a:xfrm>
          <a:custGeom>
            <a:avLst/>
            <a:gdLst>
              <a:gd name="connsiteX0" fmla="*/ 0 w 6909976"/>
              <a:gd name="connsiteY0" fmla="*/ 2615451 h 2615451"/>
              <a:gd name="connsiteX1" fmla="*/ 937459 w 6909976"/>
              <a:gd name="connsiteY1" fmla="*/ 2509624 h 2615451"/>
              <a:gd name="connsiteX2" fmla="*/ 1239865 w 6909976"/>
              <a:gd name="connsiteY2" fmla="*/ 1980486 h 2615451"/>
              <a:gd name="connsiteX3" fmla="*/ 1905158 w 6909976"/>
              <a:gd name="connsiteY3" fmla="*/ 1829304 h 2615451"/>
              <a:gd name="connsiteX4" fmla="*/ 2026120 w 6909976"/>
              <a:gd name="connsiteY4" fmla="*/ 1466467 h 2615451"/>
              <a:gd name="connsiteX5" fmla="*/ 4173202 w 6909976"/>
              <a:gd name="connsiteY5" fmla="*/ 1390876 h 2615451"/>
              <a:gd name="connsiteX6" fmla="*/ 4596571 w 6909976"/>
              <a:gd name="connsiteY6" fmla="*/ 453546 h 2615451"/>
              <a:gd name="connsiteX7" fmla="*/ 5216503 w 6909976"/>
              <a:gd name="connsiteY7" fmla="*/ 151182 h 2615451"/>
              <a:gd name="connsiteX8" fmla="*/ 6909976 w 6909976"/>
              <a:gd name="connsiteY8" fmla="*/ 0 h 2615451"/>
              <a:gd name="connsiteX9" fmla="*/ 6909976 w 6909976"/>
              <a:gd name="connsiteY9" fmla="*/ 0 h 261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9976" h="2615451">
                <a:moveTo>
                  <a:pt x="0" y="2615451"/>
                </a:moveTo>
                <a:lnTo>
                  <a:pt x="937459" y="2509624"/>
                </a:lnTo>
                <a:lnTo>
                  <a:pt x="1239865" y="1980486"/>
                </a:lnTo>
                <a:lnTo>
                  <a:pt x="1905158" y="1829304"/>
                </a:lnTo>
                <a:lnTo>
                  <a:pt x="2026120" y="1466467"/>
                </a:lnTo>
                <a:lnTo>
                  <a:pt x="4173202" y="1390876"/>
                </a:lnTo>
                <a:lnTo>
                  <a:pt x="4596571" y="453546"/>
                </a:lnTo>
                <a:lnTo>
                  <a:pt x="5216503" y="151182"/>
                </a:lnTo>
                <a:lnTo>
                  <a:pt x="6909976" y="0"/>
                </a:lnTo>
                <a:lnTo>
                  <a:pt x="6909976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1" y="183580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new working set fits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546557" y="1872534"/>
            <a:ext cx="677199" cy="332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12300" y="2765729"/>
            <a:ext cx="677199" cy="3326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17911" y="1237572"/>
            <a:ext cx="692509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22090" y="3965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9388" y="791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36169" y="995582"/>
            <a:ext cx="16318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88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Locality: </a:t>
            </a:r>
            <a:r>
              <a:rPr lang="en-US" dirty="0" err="1"/>
              <a:t>Zipf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419601"/>
            <a:ext cx="9067800" cy="1699939"/>
          </a:xfrm>
        </p:spPr>
        <p:txBody>
          <a:bodyPr>
            <a:noAutofit/>
          </a:bodyPr>
          <a:lstStyle/>
          <a:p>
            <a:r>
              <a:rPr lang="en-US" dirty="0"/>
              <a:t>Likelihood of accessing item of rank r is α 1/</a:t>
            </a:r>
            <a:r>
              <a:rPr lang="en-US" dirty="0" err="1"/>
              <a:t>r</a:t>
            </a:r>
            <a:r>
              <a:rPr lang="en-US" baseline="30000" dirty="0" err="1"/>
              <a:t>a</a:t>
            </a:r>
            <a:endParaRPr lang="en-US" baseline="30000" dirty="0"/>
          </a:p>
          <a:p>
            <a:r>
              <a:rPr lang="en-US" dirty="0"/>
              <a:t>Although rare to access items below the top few, there are so many that it yields a “heavy tailed” distribution</a:t>
            </a:r>
          </a:p>
          <a:p>
            <a:r>
              <a:rPr lang="en-US" dirty="0"/>
              <a:t>Substantial value from even a tiny cache</a:t>
            </a:r>
          </a:p>
          <a:p>
            <a:r>
              <a:rPr lang="en-US" dirty="0"/>
              <a:t>Substantial misses from even a very large cache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981200" y="661250"/>
          <a:ext cx="8305800" cy="387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72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Demand Paging Cost Model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762000"/>
            <a:ext cx="10160000" cy="5791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Since Demand Paging like caching, can compute average access time! (“Effective Access Time”)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= Hit Rate x Hit Time + Miss Rate x Miss Time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(Hit Rate + Mis Rate = 1)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= Hit Time + Miss Rate x Miss Penalty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(Miss Penalty = Miss Time – Hit Time)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Memory access time = 200 nanoseconds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Average page-fault service time (Miss Penalty) = 8 milliseconds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Suppose p = Probability of miss, 1-p = Probably of hit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we can compute EAT as follows: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EAT 	= 200ns + p x 8 </a:t>
            </a:r>
            <a:r>
              <a:rPr lang="en-US" altLang="ko-KR" dirty="0" err="1">
                <a:ea typeface="굴림" panose="020B0600000101010101" pitchFamily="34" charset="-127"/>
              </a:rPr>
              <a:t>ms</a:t>
            </a:r>
            <a:endParaRPr lang="en-US" altLang="ko-KR" dirty="0">
              <a:ea typeface="굴림" panose="020B0600000101010101" pitchFamily="34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        	= 200ns + p x 8,000,000ns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one access out of 1,000 causes a page fault, then EAT = 8.2 </a:t>
            </a:r>
            <a:r>
              <a:rPr lang="el-GR" altLang="en-US" dirty="0"/>
              <a:t>μ</a:t>
            </a:r>
            <a:r>
              <a:rPr lang="en-US" altLang="ko-KR" dirty="0">
                <a:ea typeface="굴림" panose="020B0600000101010101" pitchFamily="34" charset="-127"/>
              </a:rPr>
              <a:t>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is a slowdown by a factor of 40x 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if want slowdown by less than 10%?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EAT &lt; 200ns x 1.1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p &lt; 2.5 x 10</a:t>
            </a:r>
            <a:r>
              <a:rPr lang="en-US" altLang="ko-KR" baseline="30000" dirty="0">
                <a:ea typeface="굴림" panose="020B0600000101010101" pitchFamily="34" charset="-127"/>
                <a:sym typeface="Symbol" panose="05050102010706020507" pitchFamily="18" charset="2"/>
              </a:rPr>
              <a:t>-6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828800" algn="l"/>
              </a:tabLst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This is about 1 page fault in 400,000!</a:t>
            </a:r>
          </a:p>
        </p:txBody>
      </p:sp>
    </p:spTree>
    <p:extLst>
      <p:ext uri="{BB962C8B-B14F-4D97-AF65-F5344CB8AC3E}">
        <p14:creationId xmlns:p14="http://schemas.microsoft.com/office/powerpoint/2010/main" val="31727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Factors Lead to Misses in Page Cache?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12776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Compulsory Misses: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Pages that have never been paged into memory before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might we remove these misses?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Prefetching: loading them into memory before needed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predict future somehow!  More later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Capacity Misses: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enough memory. Must somehow increase available memory size.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do this?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One option: Increase amount of DRAM (not quick fix!)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Another option:  If multiple processes in memory: adjust percentage of memory allocated to each one!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Conflict Misses: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Technically, conflict misses don’t exist in virtual memory, since it is a “fully-associative” cache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Policy Misses: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Caused when pages were in memory, but kicked out prematurely because of the replacement policy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fix? Better replacement policy</a:t>
            </a:r>
          </a:p>
        </p:txBody>
      </p:sp>
    </p:spTree>
    <p:extLst>
      <p:ext uri="{BB962C8B-B14F-4D97-AF65-F5344CB8AC3E}">
        <p14:creationId xmlns:p14="http://schemas.microsoft.com/office/powerpoint/2010/main" val="265467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Page Replacement Policies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762000"/>
            <a:ext cx="1076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Why do we care about Replacement Policy?	</a:t>
            </a:r>
          </a:p>
          <a:p>
            <a:pPr lvl="1"/>
            <a:r>
              <a:rPr lang="en-US" altLang="ko-KR" dirty="0"/>
              <a:t>Replacement is an issue with any cache</a:t>
            </a:r>
          </a:p>
          <a:p>
            <a:pPr lvl="1"/>
            <a:r>
              <a:rPr lang="en-US" altLang="ko-KR" dirty="0"/>
              <a:t>Particularly important with pages</a:t>
            </a:r>
          </a:p>
          <a:p>
            <a:pPr lvl="2"/>
            <a:r>
              <a:rPr lang="en-US" altLang="ko-KR" dirty="0"/>
              <a:t>The cost of being wrong is high: must go to disk</a:t>
            </a:r>
          </a:p>
          <a:p>
            <a:pPr lvl="2"/>
            <a:r>
              <a:rPr lang="en-US" altLang="ko-KR" dirty="0"/>
              <a:t>Must keep important pages in memory, not toss them out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FIFO (First In, First Out)</a:t>
            </a:r>
          </a:p>
          <a:p>
            <a:pPr lvl="1"/>
            <a:r>
              <a:rPr lang="en-US" altLang="ko-KR" dirty="0"/>
              <a:t>Throw out oldest page.  Be fair – let every page live in memory for same amount of time.</a:t>
            </a:r>
          </a:p>
          <a:p>
            <a:pPr lvl="1"/>
            <a:r>
              <a:rPr lang="en-US" altLang="ko-KR" dirty="0"/>
              <a:t>Bad – throws out heavily used pages instead of infrequently used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RANDOM:</a:t>
            </a:r>
          </a:p>
          <a:p>
            <a:pPr lvl="1"/>
            <a:r>
              <a:rPr lang="en-US" altLang="ko-KR" dirty="0"/>
              <a:t>Pick random page for every replacement</a:t>
            </a:r>
          </a:p>
          <a:p>
            <a:pPr lvl="1"/>
            <a:r>
              <a:rPr lang="en-US" altLang="ko-KR" dirty="0"/>
              <a:t>Typical solution for TLB’s.  Simple hardware</a:t>
            </a:r>
          </a:p>
          <a:p>
            <a:pPr lvl="1"/>
            <a:r>
              <a:rPr lang="en-US" altLang="ko-KR" dirty="0"/>
              <a:t>Pretty unpredictable – makes it hard to make real-time guarantees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MIN (Minimum): </a:t>
            </a:r>
          </a:p>
          <a:p>
            <a:pPr lvl="1"/>
            <a:r>
              <a:rPr lang="en-US" altLang="ko-KR" dirty="0"/>
              <a:t>Replace page that won’t be used for the longest time </a:t>
            </a:r>
          </a:p>
          <a:p>
            <a:pPr lvl="1"/>
            <a:r>
              <a:rPr lang="en-US" altLang="ko-KR" dirty="0"/>
              <a:t>Great (provably optimal), but can’t really know future…</a:t>
            </a:r>
          </a:p>
          <a:p>
            <a:pPr lvl="1"/>
            <a:r>
              <a:rPr lang="en-US" altLang="ko-KR" dirty="0"/>
              <a:t>But past is a good predictor of the future …</a:t>
            </a:r>
          </a:p>
        </p:txBody>
      </p:sp>
    </p:spTree>
    <p:extLst>
      <p:ext uri="{BB962C8B-B14F-4D97-AF65-F5344CB8AC3E}">
        <p14:creationId xmlns:p14="http://schemas.microsoft.com/office/powerpoint/2010/main" val="11178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Replacement Policies (Con’t)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64" y="762000"/>
            <a:ext cx="11361336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LRU (Least Recently Used):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Replace page that hasn’t been used for the longest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have locality, so if something not used for a while,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unlikely to be used in the near future.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Seems like LRU should be a good approximation to MIN.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implement LRU? Use a list: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 each use, remove page from list and place at head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LRU page is at tail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Problems with this scheme for paging?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know immediately when page used so that can change position in list…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instructions for each hardware access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practice, people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approximate</a:t>
            </a:r>
            <a:r>
              <a:rPr lang="en-US" altLang="ko-KR" dirty="0">
                <a:ea typeface="굴림" panose="020B0600000101010101" pitchFamily="34" charset="-127"/>
              </a:rPr>
              <a:t> LRU (more later)</a:t>
            </a:r>
          </a:p>
        </p:txBody>
      </p:sp>
      <p:grpSp>
        <p:nvGrpSpPr>
          <p:cNvPr id="774159" name="Group 15"/>
          <p:cNvGrpSpPr>
            <a:grpSpLocks/>
          </p:cNvGrpSpPr>
          <p:nvPr/>
        </p:nvGrpSpPr>
        <p:grpSpPr bwMode="auto">
          <a:xfrm>
            <a:off x="1767731" y="2971800"/>
            <a:ext cx="6499969" cy="1329257"/>
            <a:chOff x="697" y="3120"/>
            <a:chExt cx="4151" cy="903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1536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Page 6</a:t>
              </a:r>
            </a:p>
          </p:txBody>
        </p:sp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2448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Page 7</a:t>
              </a:r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3360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Page 1</a:t>
              </a:r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4272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Page 2</a:t>
              </a: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2112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0" name="Line 9"/>
            <p:cNvSpPr>
              <a:spLocks noChangeShapeType="1"/>
            </p:cNvSpPr>
            <p:nvPr/>
          </p:nvSpPr>
          <p:spPr bwMode="auto">
            <a:xfrm>
              <a:off x="3024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>
              <a:off x="3936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1200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3" name="Text Box 12"/>
            <p:cNvSpPr txBox="1">
              <a:spLocks noChangeArrowheads="1"/>
            </p:cNvSpPr>
            <p:nvPr/>
          </p:nvSpPr>
          <p:spPr bwMode="auto">
            <a:xfrm>
              <a:off x="697" y="3249"/>
              <a:ext cx="5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Head</a:t>
              </a:r>
            </a:p>
          </p:txBody>
        </p:sp>
        <p:sp>
          <p:nvSpPr>
            <p:cNvPr id="35854" name="Freeform 13"/>
            <p:cNvSpPr>
              <a:spLocks/>
            </p:cNvSpPr>
            <p:nvPr/>
          </p:nvSpPr>
          <p:spPr bwMode="auto">
            <a:xfrm>
              <a:off x="3552" y="3648"/>
              <a:ext cx="720" cy="240"/>
            </a:xfrm>
            <a:custGeom>
              <a:avLst/>
              <a:gdLst>
                <a:gd name="T0" fmla="*/ 0 w 720"/>
                <a:gd name="T1" fmla="*/ 240 h 240"/>
                <a:gd name="T2" fmla="*/ 480 w 720"/>
                <a:gd name="T3" fmla="*/ 240 h 240"/>
                <a:gd name="T4" fmla="*/ 720 w 720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40">
                  <a:moveTo>
                    <a:pt x="0" y="240"/>
                  </a:moveTo>
                  <a:lnTo>
                    <a:pt x="48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5" name="Text Box 14"/>
            <p:cNvSpPr txBox="1">
              <a:spLocks noChangeArrowheads="1"/>
            </p:cNvSpPr>
            <p:nvPr/>
          </p:nvSpPr>
          <p:spPr bwMode="auto">
            <a:xfrm>
              <a:off x="2699" y="3753"/>
              <a:ext cx="84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Tail (LRU)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105918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Suppose we have 3 page frames, 4 virtual pages, and following reference stream: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 B C A B D A D B C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Consider FIFO Page replacement: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FIFO: 7 faults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When referencing D, replacing A is bad choice, since need A again right away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FIFO (strawman)</a:t>
            </a:r>
          </a:p>
        </p:txBody>
      </p:sp>
      <p:grpSp>
        <p:nvGrpSpPr>
          <p:cNvPr id="775305" name="Group 137"/>
          <p:cNvGrpSpPr>
            <a:grpSpLocks/>
          </p:cNvGrpSpPr>
          <p:nvPr/>
        </p:nvGrpSpPr>
        <p:grpSpPr bwMode="auto">
          <a:xfrm>
            <a:off x="9382126" y="3168651"/>
            <a:ext cx="600075" cy="1476375"/>
            <a:chOff x="4950" y="2190"/>
            <a:chExt cx="378" cy="930"/>
          </a:xfrm>
        </p:grpSpPr>
        <p:sp>
          <p:nvSpPr>
            <p:cNvPr id="36943" name="Rectangle 52"/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44" name="Rectangle 40"/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45" name="Rectangle 28"/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304" name="Group 136"/>
          <p:cNvGrpSpPr>
            <a:grpSpLocks/>
          </p:cNvGrpSpPr>
          <p:nvPr/>
        </p:nvGrpSpPr>
        <p:grpSpPr bwMode="auto">
          <a:xfrm>
            <a:off x="8783639" y="3168651"/>
            <a:ext cx="598487" cy="1476375"/>
            <a:chOff x="4573" y="2190"/>
            <a:chExt cx="377" cy="930"/>
          </a:xfrm>
        </p:grpSpPr>
        <p:sp>
          <p:nvSpPr>
            <p:cNvPr id="36940" name="Rectangle 51"/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41" name="Rectangle 39"/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42" name="Rectangle 27"/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775303" name="Group 135"/>
          <p:cNvGrpSpPr>
            <a:grpSpLocks/>
          </p:cNvGrpSpPr>
          <p:nvPr/>
        </p:nvGrpSpPr>
        <p:grpSpPr bwMode="auto">
          <a:xfrm>
            <a:off x="8183564" y="3168651"/>
            <a:ext cx="600075" cy="1476375"/>
            <a:chOff x="4195" y="2190"/>
            <a:chExt cx="378" cy="930"/>
          </a:xfrm>
        </p:grpSpPr>
        <p:sp>
          <p:nvSpPr>
            <p:cNvPr id="36937" name="Rectangle 50"/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6938" name="Rectangle 38"/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39" name="Rectangle 26"/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302" name="Group 134"/>
          <p:cNvGrpSpPr>
            <a:grpSpLocks/>
          </p:cNvGrpSpPr>
          <p:nvPr/>
        </p:nvGrpSpPr>
        <p:grpSpPr bwMode="auto">
          <a:xfrm>
            <a:off x="7585075" y="3168651"/>
            <a:ext cx="598488" cy="1476375"/>
            <a:chOff x="3818" y="2190"/>
            <a:chExt cx="377" cy="930"/>
          </a:xfrm>
        </p:grpSpPr>
        <p:sp>
          <p:nvSpPr>
            <p:cNvPr id="36934" name="Rectangle 49"/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35" name="Rectangle 37"/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36" name="Rectangle 25"/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301" name="Group 133"/>
          <p:cNvGrpSpPr>
            <a:grpSpLocks/>
          </p:cNvGrpSpPr>
          <p:nvPr/>
        </p:nvGrpSpPr>
        <p:grpSpPr bwMode="auto">
          <a:xfrm>
            <a:off x="6985001" y="3168651"/>
            <a:ext cx="600075" cy="1476375"/>
            <a:chOff x="3440" y="2190"/>
            <a:chExt cx="378" cy="930"/>
          </a:xfrm>
        </p:grpSpPr>
        <p:sp>
          <p:nvSpPr>
            <p:cNvPr id="36931" name="Rectangle 48"/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32" name="Rectangle 36"/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6933" name="Rectangle 24"/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300" name="Group 132"/>
          <p:cNvGrpSpPr>
            <a:grpSpLocks/>
          </p:cNvGrpSpPr>
          <p:nvPr/>
        </p:nvGrpSpPr>
        <p:grpSpPr bwMode="auto">
          <a:xfrm>
            <a:off x="6386514" y="3168651"/>
            <a:ext cx="598487" cy="1476375"/>
            <a:chOff x="3063" y="2190"/>
            <a:chExt cx="377" cy="930"/>
          </a:xfrm>
        </p:grpSpPr>
        <p:sp>
          <p:nvSpPr>
            <p:cNvPr id="36928" name="Rectangle 47"/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29" name="Rectangle 35"/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30" name="Rectangle 23"/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775299" name="Group 131"/>
          <p:cNvGrpSpPr>
            <a:grpSpLocks/>
          </p:cNvGrpSpPr>
          <p:nvPr/>
        </p:nvGrpSpPr>
        <p:grpSpPr bwMode="auto">
          <a:xfrm>
            <a:off x="5786439" y="3168651"/>
            <a:ext cx="600075" cy="1476375"/>
            <a:chOff x="2685" y="2190"/>
            <a:chExt cx="378" cy="930"/>
          </a:xfrm>
        </p:grpSpPr>
        <p:sp>
          <p:nvSpPr>
            <p:cNvPr id="36925" name="Rectangle 46"/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26" name="Rectangle 34"/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27" name="Rectangle 22"/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298" name="Group 130"/>
          <p:cNvGrpSpPr>
            <a:grpSpLocks/>
          </p:cNvGrpSpPr>
          <p:nvPr/>
        </p:nvGrpSpPr>
        <p:grpSpPr bwMode="auto">
          <a:xfrm>
            <a:off x="5186364" y="3168651"/>
            <a:ext cx="600075" cy="1476375"/>
            <a:chOff x="2307" y="2190"/>
            <a:chExt cx="378" cy="930"/>
          </a:xfrm>
        </p:grpSpPr>
        <p:sp>
          <p:nvSpPr>
            <p:cNvPr id="36922" name="Rectangle 45"/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23" name="Rectangle 33"/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24" name="Rectangle 21"/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297" name="Group 129"/>
          <p:cNvGrpSpPr>
            <a:grpSpLocks/>
          </p:cNvGrpSpPr>
          <p:nvPr/>
        </p:nvGrpSpPr>
        <p:grpSpPr bwMode="auto">
          <a:xfrm>
            <a:off x="4587875" y="3168651"/>
            <a:ext cx="598488" cy="1476375"/>
            <a:chOff x="1930" y="2190"/>
            <a:chExt cx="377" cy="930"/>
          </a:xfrm>
        </p:grpSpPr>
        <p:sp>
          <p:nvSpPr>
            <p:cNvPr id="36919" name="Rectangle 44"/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6920" name="Rectangle 32"/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21" name="Rectangle 20"/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296" name="Group 128"/>
          <p:cNvGrpSpPr>
            <a:grpSpLocks/>
          </p:cNvGrpSpPr>
          <p:nvPr/>
        </p:nvGrpSpPr>
        <p:grpSpPr bwMode="auto">
          <a:xfrm>
            <a:off x="3987801" y="3168651"/>
            <a:ext cx="600075" cy="1476375"/>
            <a:chOff x="1552" y="2190"/>
            <a:chExt cx="378" cy="930"/>
          </a:xfrm>
        </p:grpSpPr>
        <p:sp>
          <p:nvSpPr>
            <p:cNvPr id="36916" name="Rectangle 43"/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17" name="Rectangle 31"/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6918" name="Rectangle 19"/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5295" name="Group 127"/>
          <p:cNvGrpSpPr>
            <a:grpSpLocks/>
          </p:cNvGrpSpPr>
          <p:nvPr/>
        </p:nvGrpSpPr>
        <p:grpSpPr bwMode="auto">
          <a:xfrm>
            <a:off x="3389314" y="3168651"/>
            <a:ext cx="598487" cy="1476375"/>
            <a:chOff x="1117" y="1948"/>
            <a:chExt cx="377" cy="930"/>
          </a:xfrm>
        </p:grpSpPr>
        <p:sp>
          <p:nvSpPr>
            <p:cNvPr id="36913" name="Rectangle 42"/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14" name="Rectangle 30"/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15" name="Rectangle 18"/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775184" name="Rectangle 16"/>
          <p:cNvSpPr>
            <a:spLocks noChangeArrowheads="1"/>
          </p:cNvSpPr>
          <p:nvPr/>
        </p:nvSpPr>
        <p:spPr bwMode="auto">
          <a:xfrm>
            <a:off x="9382126" y="24384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8783639" y="24384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5182" name="Rectangle 14"/>
          <p:cNvSpPr>
            <a:spLocks noChangeArrowheads="1"/>
          </p:cNvSpPr>
          <p:nvPr/>
        </p:nvSpPr>
        <p:spPr bwMode="auto">
          <a:xfrm>
            <a:off x="8183564" y="24384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5181" name="Rectangle 13"/>
          <p:cNvSpPr>
            <a:spLocks noChangeArrowheads="1"/>
          </p:cNvSpPr>
          <p:nvPr/>
        </p:nvSpPr>
        <p:spPr bwMode="auto">
          <a:xfrm>
            <a:off x="7585075" y="24384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5180" name="Rectangle 12"/>
          <p:cNvSpPr>
            <a:spLocks noChangeArrowheads="1"/>
          </p:cNvSpPr>
          <p:nvPr/>
        </p:nvSpPr>
        <p:spPr bwMode="auto">
          <a:xfrm>
            <a:off x="6985001" y="24384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5179" name="Rectangle 11"/>
          <p:cNvSpPr>
            <a:spLocks noChangeArrowheads="1"/>
          </p:cNvSpPr>
          <p:nvPr/>
        </p:nvSpPr>
        <p:spPr bwMode="auto">
          <a:xfrm>
            <a:off x="6386514" y="24384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5178" name="Rectangle 10"/>
          <p:cNvSpPr>
            <a:spLocks noChangeArrowheads="1"/>
          </p:cNvSpPr>
          <p:nvPr/>
        </p:nvSpPr>
        <p:spPr bwMode="auto">
          <a:xfrm>
            <a:off x="5786439" y="24384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5177" name="Rectangle 9"/>
          <p:cNvSpPr>
            <a:spLocks noChangeArrowheads="1"/>
          </p:cNvSpPr>
          <p:nvPr/>
        </p:nvSpPr>
        <p:spPr bwMode="auto">
          <a:xfrm>
            <a:off x="5186364" y="24384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5176" name="Rectangle 8"/>
          <p:cNvSpPr>
            <a:spLocks noChangeArrowheads="1"/>
          </p:cNvSpPr>
          <p:nvPr/>
        </p:nvSpPr>
        <p:spPr bwMode="auto">
          <a:xfrm>
            <a:off x="4587875" y="24384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5175" name="Rectangle 7"/>
          <p:cNvSpPr>
            <a:spLocks noChangeArrowheads="1"/>
          </p:cNvSpPr>
          <p:nvPr/>
        </p:nvSpPr>
        <p:spPr bwMode="auto">
          <a:xfrm>
            <a:off x="3987801" y="24384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5174" name="Rectangle 6"/>
          <p:cNvSpPr>
            <a:spLocks noChangeArrowheads="1"/>
          </p:cNvSpPr>
          <p:nvPr/>
        </p:nvSpPr>
        <p:spPr bwMode="auto">
          <a:xfrm>
            <a:off x="3389314" y="24384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775306" name="Group 138"/>
          <p:cNvGrpSpPr>
            <a:grpSpLocks/>
          </p:cNvGrpSpPr>
          <p:nvPr/>
        </p:nvGrpSpPr>
        <p:grpSpPr bwMode="auto">
          <a:xfrm>
            <a:off x="2378076" y="2438401"/>
            <a:ext cx="7604125" cy="2206625"/>
            <a:chOff x="538" y="1536"/>
            <a:chExt cx="4790" cy="1390"/>
          </a:xfrm>
        </p:grpSpPr>
        <p:sp>
          <p:nvSpPr>
            <p:cNvPr id="36891" name="Rectangle 41"/>
            <p:cNvSpPr>
              <a:spLocks noChangeArrowheads="1"/>
            </p:cNvSpPr>
            <p:nvPr/>
          </p:nvSpPr>
          <p:spPr bwMode="auto">
            <a:xfrm>
              <a:off x="538" y="261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36892" name="Rectangle 29"/>
            <p:cNvSpPr>
              <a:spLocks noChangeArrowheads="1"/>
            </p:cNvSpPr>
            <p:nvPr/>
          </p:nvSpPr>
          <p:spPr bwMode="auto">
            <a:xfrm>
              <a:off x="538" y="230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36893" name="Rectangle 17"/>
            <p:cNvSpPr>
              <a:spLocks noChangeArrowheads="1"/>
            </p:cNvSpPr>
            <p:nvPr/>
          </p:nvSpPr>
          <p:spPr bwMode="auto">
            <a:xfrm>
              <a:off x="538" y="199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6894" name="Rectangle 5"/>
            <p:cNvSpPr>
              <a:spLocks noChangeArrowheads="1"/>
            </p:cNvSpPr>
            <p:nvPr/>
          </p:nvSpPr>
          <p:spPr bwMode="auto">
            <a:xfrm>
              <a:off x="538" y="1584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36895" name="Line 53"/>
            <p:cNvSpPr>
              <a:spLocks noChangeShapeType="1"/>
            </p:cNvSpPr>
            <p:nvPr/>
          </p:nvSpPr>
          <p:spPr bwMode="auto">
            <a:xfrm>
              <a:off x="538" y="1536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96" name="Line 54"/>
            <p:cNvSpPr>
              <a:spLocks noChangeShapeType="1"/>
            </p:cNvSpPr>
            <p:nvPr/>
          </p:nvSpPr>
          <p:spPr bwMode="auto">
            <a:xfrm>
              <a:off x="538" y="1996"/>
              <a:ext cx="47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97" name="Line 55"/>
            <p:cNvSpPr>
              <a:spLocks noChangeShapeType="1"/>
            </p:cNvSpPr>
            <p:nvPr/>
          </p:nvSpPr>
          <p:spPr bwMode="auto">
            <a:xfrm>
              <a:off x="538" y="2306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98" name="Line 56"/>
            <p:cNvSpPr>
              <a:spLocks noChangeShapeType="1"/>
            </p:cNvSpPr>
            <p:nvPr/>
          </p:nvSpPr>
          <p:spPr bwMode="auto">
            <a:xfrm>
              <a:off x="538" y="2616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99" name="Line 57"/>
            <p:cNvSpPr>
              <a:spLocks noChangeShapeType="1"/>
            </p:cNvSpPr>
            <p:nvPr/>
          </p:nvSpPr>
          <p:spPr bwMode="auto">
            <a:xfrm>
              <a:off x="538" y="2926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0" name="Line 58"/>
            <p:cNvSpPr>
              <a:spLocks noChangeShapeType="1"/>
            </p:cNvSpPr>
            <p:nvPr/>
          </p:nvSpPr>
          <p:spPr bwMode="auto">
            <a:xfrm>
              <a:off x="538" y="1536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1" name="Line 59"/>
            <p:cNvSpPr>
              <a:spLocks noChangeShapeType="1"/>
            </p:cNvSpPr>
            <p:nvPr/>
          </p:nvSpPr>
          <p:spPr bwMode="auto">
            <a:xfrm>
              <a:off x="1175" y="1536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2" name="Line 60"/>
            <p:cNvSpPr>
              <a:spLocks noChangeShapeType="1"/>
            </p:cNvSpPr>
            <p:nvPr/>
          </p:nvSpPr>
          <p:spPr bwMode="auto">
            <a:xfrm>
              <a:off x="1552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3" name="Line 61"/>
            <p:cNvSpPr>
              <a:spLocks noChangeShapeType="1"/>
            </p:cNvSpPr>
            <p:nvPr/>
          </p:nvSpPr>
          <p:spPr bwMode="auto">
            <a:xfrm>
              <a:off x="193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4" name="Line 62"/>
            <p:cNvSpPr>
              <a:spLocks noChangeShapeType="1"/>
            </p:cNvSpPr>
            <p:nvPr/>
          </p:nvSpPr>
          <p:spPr bwMode="auto">
            <a:xfrm>
              <a:off x="2307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5" name="Line 63"/>
            <p:cNvSpPr>
              <a:spLocks noChangeShapeType="1"/>
            </p:cNvSpPr>
            <p:nvPr/>
          </p:nvSpPr>
          <p:spPr bwMode="auto">
            <a:xfrm>
              <a:off x="2685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6" name="Line 64"/>
            <p:cNvSpPr>
              <a:spLocks noChangeShapeType="1"/>
            </p:cNvSpPr>
            <p:nvPr/>
          </p:nvSpPr>
          <p:spPr bwMode="auto">
            <a:xfrm>
              <a:off x="3063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7" name="Line 65"/>
            <p:cNvSpPr>
              <a:spLocks noChangeShapeType="1"/>
            </p:cNvSpPr>
            <p:nvPr/>
          </p:nvSpPr>
          <p:spPr bwMode="auto">
            <a:xfrm>
              <a:off x="344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8" name="Line 66"/>
            <p:cNvSpPr>
              <a:spLocks noChangeShapeType="1"/>
            </p:cNvSpPr>
            <p:nvPr/>
          </p:nvSpPr>
          <p:spPr bwMode="auto">
            <a:xfrm>
              <a:off x="3818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09" name="Line 67"/>
            <p:cNvSpPr>
              <a:spLocks noChangeShapeType="1"/>
            </p:cNvSpPr>
            <p:nvPr/>
          </p:nvSpPr>
          <p:spPr bwMode="auto">
            <a:xfrm>
              <a:off x="4195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10" name="Line 68"/>
            <p:cNvSpPr>
              <a:spLocks noChangeShapeType="1"/>
            </p:cNvSpPr>
            <p:nvPr/>
          </p:nvSpPr>
          <p:spPr bwMode="auto">
            <a:xfrm>
              <a:off x="4573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11" name="Line 69"/>
            <p:cNvSpPr>
              <a:spLocks noChangeShapeType="1"/>
            </p:cNvSpPr>
            <p:nvPr/>
          </p:nvSpPr>
          <p:spPr bwMode="auto">
            <a:xfrm>
              <a:off x="495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912" name="Line 70"/>
            <p:cNvSpPr>
              <a:spLocks noChangeShapeType="1"/>
            </p:cNvSpPr>
            <p:nvPr/>
          </p:nvSpPr>
          <p:spPr bwMode="auto">
            <a:xfrm>
              <a:off x="5328" y="1536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62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 build="p"/>
      <p:bldP spid="775184" grpId="0"/>
      <p:bldP spid="775183" grpId="0"/>
      <p:bldP spid="775182" grpId="0"/>
      <p:bldP spid="775181" grpId="0"/>
      <p:bldP spid="775180" grpId="0"/>
      <p:bldP spid="775179" grpId="0"/>
      <p:bldP spid="775178" grpId="0"/>
      <p:bldP spid="775177" grpId="0"/>
      <p:bldP spid="775176" grpId="0"/>
      <p:bldP spid="775175" grpId="0"/>
      <p:bldP spid="7751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0287000" cy="5943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Suppose we have the same reference stream: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 B C A B D A D B C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Consider MIN Page replacement: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MIN: 5 faults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Where will D be brought in? Look for page not referenced farthest in future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will LRU do?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Same decisions as MIN here, but won’t always be true!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MIN / LRU</a:t>
            </a:r>
          </a:p>
        </p:txBody>
      </p:sp>
      <p:grpSp>
        <p:nvGrpSpPr>
          <p:cNvPr id="778246" name="Group 6"/>
          <p:cNvGrpSpPr>
            <a:grpSpLocks/>
          </p:cNvGrpSpPr>
          <p:nvPr/>
        </p:nvGrpSpPr>
        <p:grpSpPr bwMode="auto">
          <a:xfrm>
            <a:off x="9382126" y="3016251"/>
            <a:ext cx="600075" cy="1476375"/>
            <a:chOff x="4950" y="2190"/>
            <a:chExt cx="378" cy="930"/>
          </a:xfrm>
        </p:grpSpPr>
        <p:sp>
          <p:nvSpPr>
            <p:cNvPr id="37967" name="Rectangle 7"/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8" name="Rectangle 8"/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9" name="Rectangle 9"/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50" name="Group 10"/>
          <p:cNvGrpSpPr>
            <a:grpSpLocks/>
          </p:cNvGrpSpPr>
          <p:nvPr/>
        </p:nvGrpSpPr>
        <p:grpSpPr bwMode="auto">
          <a:xfrm>
            <a:off x="8783639" y="3016251"/>
            <a:ext cx="598487" cy="1476375"/>
            <a:chOff x="4573" y="2190"/>
            <a:chExt cx="377" cy="930"/>
          </a:xfrm>
        </p:grpSpPr>
        <p:sp>
          <p:nvSpPr>
            <p:cNvPr id="37964" name="Rectangle 11"/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5" name="Rectangle 12"/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6" name="Rectangle 13"/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778254" name="Group 14"/>
          <p:cNvGrpSpPr>
            <a:grpSpLocks/>
          </p:cNvGrpSpPr>
          <p:nvPr/>
        </p:nvGrpSpPr>
        <p:grpSpPr bwMode="auto">
          <a:xfrm>
            <a:off x="8183564" y="3016251"/>
            <a:ext cx="600075" cy="1476375"/>
            <a:chOff x="4195" y="2190"/>
            <a:chExt cx="378" cy="930"/>
          </a:xfrm>
        </p:grpSpPr>
        <p:sp>
          <p:nvSpPr>
            <p:cNvPr id="37961" name="Rectangle 15"/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2" name="Rectangle 16"/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3" name="Rectangle 17"/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58" name="Group 18"/>
          <p:cNvGrpSpPr>
            <a:grpSpLocks/>
          </p:cNvGrpSpPr>
          <p:nvPr/>
        </p:nvGrpSpPr>
        <p:grpSpPr bwMode="auto">
          <a:xfrm>
            <a:off x="7585075" y="3016251"/>
            <a:ext cx="598488" cy="1476375"/>
            <a:chOff x="3818" y="2190"/>
            <a:chExt cx="377" cy="930"/>
          </a:xfrm>
        </p:grpSpPr>
        <p:sp>
          <p:nvSpPr>
            <p:cNvPr id="37958" name="Rectangle 19"/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59" name="Rectangle 20"/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60" name="Rectangle 21"/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62" name="Group 22"/>
          <p:cNvGrpSpPr>
            <a:grpSpLocks/>
          </p:cNvGrpSpPr>
          <p:nvPr/>
        </p:nvGrpSpPr>
        <p:grpSpPr bwMode="auto">
          <a:xfrm>
            <a:off x="6985001" y="3016251"/>
            <a:ext cx="600075" cy="1476375"/>
            <a:chOff x="3440" y="2190"/>
            <a:chExt cx="378" cy="930"/>
          </a:xfrm>
        </p:grpSpPr>
        <p:sp>
          <p:nvSpPr>
            <p:cNvPr id="37955" name="Rectangle 23"/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56" name="Rectangle 24"/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57" name="Rectangle 25"/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66" name="Group 26"/>
          <p:cNvGrpSpPr>
            <a:grpSpLocks/>
          </p:cNvGrpSpPr>
          <p:nvPr/>
        </p:nvGrpSpPr>
        <p:grpSpPr bwMode="auto">
          <a:xfrm>
            <a:off x="6386514" y="3016251"/>
            <a:ext cx="598487" cy="1476375"/>
            <a:chOff x="3063" y="2190"/>
            <a:chExt cx="377" cy="930"/>
          </a:xfrm>
        </p:grpSpPr>
        <p:sp>
          <p:nvSpPr>
            <p:cNvPr id="37952" name="Rectangle 27"/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37953" name="Rectangle 28"/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54" name="Rectangle 29"/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70" name="Group 30"/>
          <p:cNvGrpSpPr>
            <a:grpSpLocks/>
          </p:cNvGrpSpPr>
          <p:nvPr/>
        </p:nvGrpSpPr>
        <p:grpSpPr bwMode="auto">
          <a:xfrm>
            <a:off x="5786439" y="3016251"/>
            <a:ext cx="600075" cy="1476375"/>
            <a:chOff x="2685" y="2190"/>
            <a:chExt cx="378" cy="930"/>
          </a:xfrm>
        </p:grpSpPr>
        <p:sp>
          <p:nvSpPr>
            <p:cNvPr id="37949" name="Rectangle 31"/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50" name="Rectangle 32"/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51" name="Rectangle 33"/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74" name="Group 34"/>
          <p:cNvGrpSpPr>
            <a:grpSpLocks/>
          </p:cNvGrpSpPr>
          <p:nvPr/>
        </p:nvGrpSpPr>
        <p:grpSpPr bwMode="auto">
          <a:xfrm>
            <a:off x="5186364" y="3016251"/>
            <a:ext cx="600075" cy="1476375"/>
            <a:chOff x="2307" y="2190"/>
            <a:chExt cx="378" cy="930"/>
          </a:xfrm>
        </p:grpSpPr>
        <p:sp>
          <p:nvSpPr>
            <p:cNvPr id="37946" name="Rectangle 35"/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47" name="Rectangle 36"/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48" name="Rectangle 37"/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78" name="Group 38"/>
          <p:cNvGrpSpPr>
            <a:grpSpLocks/>
          </p:cNvGrpSpPr>
          <p:nvPr/>
        </p:nvGrpSpPr>
        <p:grpSpPr bwMode="auto">
          <a:xfrm>
            <a:off x="4587875" y="3016251"/>
            <a:ext cx="598488" cy="1476375"/>
            <a:chOff x="1930" y="2190"/>
            <a:chExt cx="377" cy="930"/>
          </a:xfrm>
        </p:grpSpPr>
        <p:sp>
          <p:nvSpPr>
            <p:cNvPr id="37943" name="Rectangle 39"/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7944" name="Rectangle 40"/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45" name="Rectangle 41"/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82" name="Group 42"/>
          <p:cNvGrpSpPr>
            <a:grpSpLocks/>
          </p:cNvGrpSpPr>
          <p:nvPr/>
        </p:nvGrpSpPr>
        <p:grpSpPr bwMode="auto">
          <a:xfrm>
            <a:off x="3987801" y="3016251"/>
            <a:ext cx="600075" cy="1476375"/>
            <a:chOff x="1552" y="2190"/>
            <a:chExt cx="378" cy="930"/>
          </a:xfrm>
        </p:grpSpPr>
        <p:sp>
          <p:nvSpPr>
            <p:cNvPr id="37940" name="Rectangle 43"/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41" name="Rectangle 44"/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7942" name="Rectangle 45"/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8286" name="Group 46"/>
          <p:cNvGrpSpPr>
            <a:grpSpLocks/>
          </p:cNvGrpSpPr>
          <p:nvPr/>
        </p:nvGrpSpPr>
        <p:grpSpPr bwMode="auto">
          <a:xfrm>
            <a:off x="3389314" y="3016251"/>
            <a:ext cx="598487" cy="1476375"/>
            <a:chOff x="1117" y="1948"/>
            <a:chExt cx="377" cy="930"/>
          </a:xfrm>
        </p:grpSpPr>
        <p:sp>
          <p:nvSpPr>
            <p:cNvPr id="37937" name="Rectangle 47"/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8" name="Rectangle 48"/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9" name="Rectangle 49"/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778291" name="Rectangle 51"/>
          <p:cNvSpPr>
            <a:spLocks noChangeArrowheads="1"/>
          </p:cNvSpPr>
          <p:nvPr/>
        </p:nvSpPr>
        <p:spPr bwMode="auto">
          <a:xfrm>
            <a:off x="9382126" y="22860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8292" name="Rectangle 52"/>
          <p:cNvSpPr>
            <a:spLocks noChangeArrowheads="1"/>
          </p:cNvSpPr>
          <p:nvPr/>
        </p:nvSpPr>
        <p:spPr bwMode="auto">
          <a:xfrm>
            <a:off x="8783639" y="22860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8293" name="Rectangle 53"/>
          <p:cNvSpPr>
            <a:spLocks noChangeArrowheads="1"/>
          </p:cNvSpPr>
          <p:nvPr/>
        </p:nvSpPr>
        <p:spPr bwMode="auto">
          <a:xfrm>
            <a:off x="8183564" y="22860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8294" name="Rectangle 54"/>
          <p:cNvSpPr>
            <a:spLocks noChangeArrowheads="1"/>
          </p:cNvSpPr>
          <p:nvPr/>
        </p:nvSpPr>
        <p:spPr bwMode="auto">
          <a:xfrm>
            <a:off x="7585075" y="22860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8295" name="Rectangle 55"/>
          <p:cNvSpPr>
            <a:spLocks noChangeArrowheads="1"/>
          </p:cNvSpPr>
          <p:nvPr/>
        </p:nvSpPr>
        <p:spPr bwMode="auto">
          <a:xfrm>
            <a:off x="6985001" y="22860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8296" name="Rectangle 56"/>
          <p:cNvSpPr>
            <a:spLocks noChangeArrowheads="1"/>
          </p:cNvSpPr>
          <p:nvPr/>
        </p:nvSpPr>
        <p:spPr bwMode="auto">
          <a:xfrm>
            <a:off x="6386514" y="22860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8297" name="Rectangle 57"/>
          <p:cNvSpPr>
            <a:spLocks noChangeArrowheads="1"/>
          </p:cNvSpPr>
          <p:nvPr/>
        </p:nvSpPr>
        <p:spPr bwMode="auto">
          <a:xfrm>
            <a:off x="5786439" y="22860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8298" name="Rectangle 58"/>
          <p:cNvSpPr>
            <a:spLocks noChangeArrowheads="1"/>
          </p:cNvSpPr>
          <p:nvPr/>
        </p:nvSpPr>
        <p:spPr bwMode="auto">
          <a:xfrm>
            <a:off x="5186364" y="22860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8299" name="Rectangle 59"/>
          <p:cNvSpPr>
            <a:spLocks noChangeArrowheads="1"/>
          </p:cNvSpPr>
          <p:nvPr/>
        </p:nvSpPr>
        <p:spPr bwMode="auto">
          <a:xfrm>
            <a:off x="4587875" y="22860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8300" name="Rectangle 60"/>
          <p:cNvSpPr>
            <a:spLocks noChangeArrowheads="1"/>
          </p:cNvSpPr>
          <p:nvPr/>
        </p:nvSpPr>
        <p:spPr bwMode="auto">
          <a:xfrm>
            <a:off x="3987801" y="22860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8301" name="Rectangle 61"/>
          <p:cNvSpPr>
            <a:spLocks noChangeArrowheads="1"/>
          </p:cNvSpPr>
          <p:nvPr/>
        </p:nvSpPr>
        <p:spPr bwMode="auto">
          <a:xfrm>
            <a:off x="3389314" y="22860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778321" name="Group 81"/>
          <p:cNvGrpSpPr>
            <a:grpSpLocks/>
          </p:cNvGrpSpPr>
          <p:nvPr/>
        </p:nvGrpSpPr>
        <p:grpSpPr bwMode="auto">
          <a:xfrm>
            <a:off x="2378076" y="2286001"/>
            <a:ext cx="7604125" cy="2206625"/>
            <a:chOff x="538" y="1440"/>
            <a:chExt cx="4790" cy="1390"/>
          </a:xfrm>
        </p:grpSpPr>
        <p:sp>
          <p:nvSpPr>
            <p:cNvPr id="37915" name="Rectangle 4"/>
            <p:cNvSpPr>
              <a:spLocks noChangeArrowheads="1"/>
            </p:cNvSpPr>
            <p:nvPr/>
          </p:nvSpPr>
          <p:spPr bwMode="auto">
            <a:xfrm>
              <a:off x="538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37916" name="Rectangle 5"/>
            <p:cNvSpPr>
              <a:spLocks noChangeArrowheads="1"/>
            </p:cNvSpPr>
            <p:nvPr/>
          </p:nvSpPr>
          <p:spPr bwMode="auto">
            <a:xfrm>
              <a:off x="538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37917" name="Rectangle 50"/>
            <p:cNvSpPr>
              <a:spLocks noChangeArrowheads="1"/>
            </p:cNvSpPr>
            <p:nvPr/>
          </p:nvSpPr>
          <p:spPr bwMode="auto">
            <a:xfrm>
              <a:off x="538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7918" name="Rectangle 62"/>
            <p:cNvSpPr>
              <a:spLocks noChangeArrowheads="1"/>
            </p:cNvSpPr>
            <p:nvPr/>
          </p:nvSpPr>
          <p:spPr bwMode="auto">
            <a:xfrm>
              <a:off x="538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37919" name="Line 63"/>
            <p:cNvSpPr>
              <a:spLocks noChangeShapeType="1"/>
            </p:cNvSpPr>
            <p:nvPr/>
          </p:nvSpPr>
          <p:spPr bwMode="auto">
            <a:xfrm>
              <a:off x="538" y="1440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0" name="Line 64"/>
            <p:cNvSpPr>
              <a:spLocks noChangeShapeType="1"/>
            </p:cNvSpPr>
            <p:nvPr/>
          </p:nvSpPr>
          <p:spPr bwMode="auto">
            <a:xfrm>
              <a:off x="538" y="1900"/>
              <a:ext cx="47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1" name="Line 65"/>
            <p:cNvSpPr>
              <a:spLocks noChangeShapeType="1"/>
            </p:cNvSpPr>
            <p:nvPr/>
          </p:nvSpPr>
          <p:spPr bwMode="auto">
            <a:xfrm>
              <a:off x="538" y="2210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2" name="Line 66"/>
            <p:cNvSpPr>
              <a:spLocks noChangeShapeType="1"/>
            </p:cNvSpPr>
            <p:nvPr/>
          </p:nvSpPr>
          <p:spPr bwMode="auto">
            <a:xfrm>
              <a:off x="538" y="2520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3" name="Line 67"/>
            <p:cNvSpPr>
              <a:spLocks noChangeShapeType="1"/>
            </p:cNvSpPr>
            <p:nvPr/>
          </p:nvSpPr>
          <p:spPr bwMode="auto">
            <a:xfrm>
              <a:off x="538" y="2830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4" name="Line 68"/>
            <p:cNvSpPr>
              <a:spLocks noChangeShapeType="1"/>
            </p:cNvSpPr>
            <p:nvPr/>
          </p:nvSpPr>
          <p:spPr bwMode="auto">
            <a:xfrm>
              <a:off x="538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5" name="Line 69"/>
            <p:cNvSpPr>
              <a:spLocks noChangeShapeType="1"/>
            </p:cNvSpPr>
            <p:nvPr/>
          </p:nvSpPr>
          <p:spPr bwMode="auto">
            <a:xfrm>
              <a:off x="1175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6" name="Line 70"/>
            <p:cNvSpPr>
              <a:spLocks noChangeShapeType="1"/>
            </p:cNvSpPr>
            <p:nvPr/>
          </p:nvSpPr>
          <p:spPr bwMode="auto">
            <a:xfrm>
              <a:off x="15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7" name="Line 71"/>
            <p:cNvSpPr>
              <a:spLocks noChangeShapeType="1"/>
            </p:cNvSpPr>
            <p:nvPr/>
          </p:nvSpPr>
          <p:spPr bwMode="auto">
            <a:xfrm>
              <a:off x="193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8" name="Line 72"/>
            <p:cNvSpPr>
              <a:spLocks noChangeShapeType="1"/>
            </p:cNvSpPr>
            <p:nvPr/>
          </p:nvSpPr>
          <p:spPr bwMode="auto">
            <a:xfrm>
              <a:off x="230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29" name="Line 73"/>
            <p:cNvSpPr>
              <a:spLocks noChangeShapeType="1"/>
            </p:cNvSpPr>
            <p:nvPr/>
          </p:nvSpPr>
          <p:spPr bwMode="auto">
            <a:xfrm>
              <a:off x="268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0" name="Line 74"/>
            <p:cNvSpPr>
              <a:spLocks noChangeShapeType="1"/>
            </p:cNvSpPr>
            <p:nvPr/>
          </p:nvSpPr>
          <p:spPr bwMode="auto">
            <a:xfrm>
              <a:off x="3063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1" name="Line 75"/>
            <p:cNvSpPr>
              <a:spLocks noChangeShapeType="1"/>
            </p:cNvSpPr>
            <p:nvPr/>
          </p:nvSpPr>
          <p:spPr bwMode="auto">
            <a:xfrm>
              <a:off x="344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2" name="Line 76"/>
            <p:cNvSpPr>
              <a:spLocks noChangeShapeType="1"/>
            </p:cNvSpPr>
            <p:nvPr/>
          </p:nvSpPr>
          <p:spPr bwMode="auto">
            <a:xfrm>
              <a:off x="3818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3" name="Line 77"/>
            <p:cNvSpPr>
              <a:spLocks noChangeShapeType="1"/>
            </p:cNvSpPr>
            <p:nvPr/>
          </p:nvSpPr>
          <p:spPr bwMode="auto">
            <a:xfrm>
              <a:off x="419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4" name="Line 78"/>
            <p:cNvSpPr>
              <a:spLocks noChangeShapeType="1"/>
            </p:cNvSpPr>
            <p:nvPr/>
          </p:nvSpPr>
          <p:spPr bwMode="auto">
            <a:xfrm>
              <a:off x="4573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5" name="Line 79"/>
            <p:cNvSpPr>
              <a:spLocks noChangeShapeType="1"/>
            </p:cNvSpPr>
            <p:nvPr/>
          </p:nvSpPr>
          <p:spPr bwMode="auto">
            <a:xfrm>
              <a:off x="495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936" name="Line 80"/>
            <p:cNvSpPr>
              <a:spLocks noChangeShapeType="1"/>
            </p:cNvSpPr>
            <p:nvPr/>
          </p:nvSpPr>
          <p:spPr bwMode="auto">
            <a:xfrm>
              <a:off x="5328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52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  <p:bldP spid="778291" grpId="0"/>
      <p:bldP spid="778292" grpId="0"/>
      <p:bldP spid="778293" grpId="0"/>
      <p:bldP spid="778294" grpId="0"/>
      <p:bldP spid="778295" grpId="0"/>
      <p:bldP spid="778296" grpId="0"/>
      <p:bldP spid="778297" grpId="0"/>
      <p:bldP spid="778298" grpId="0"/>
      <p:bldP spid="778299" grpId="0"/>
      <p:bldP spid="778300" grpId="0"/>
      <p:bldP spid="7783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76300"/>
            <a:ext cx="10515600" cy="510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 the following: A B C D A B C D A B C D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LRU Performs as follows (same as FIFO here):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 reference is a page fault!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Fairly contrived example of working set of N+1 on N frames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779347" name="Group 83"/>
          <p:cNvGrpSpPr>
            <a:grpSpLocks/>
          </p:cNvGrpSpPr>
          <p:nvPr/>
        </p:nvGrpSpPr>
        <p:grpSpPr bwMode="auto">
          <a:xfrm>
            <a:off x="9699626" y="2486025"/>
            <a:ext cx="600075" cy="1476375"/>
            <a:chOff x="4950" y="2190"/>
            <a:chExt cx="378" cy="930"/>
          </a:xfrm>
        </p:grpSpPr>
        <p:sp>
          <p:nvSpPr>
            <p:cNvPr id="39086" name="Rectangle 84"/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39087" name="Rectangle 85"/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8" name="Rectangle 86"/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Is LRU guaranteed to perform well?</a:t>
            </a:r>
          </a:p>
        </p:txBody>
      </p:sp>
      <p:grpSp>
        <p:nvGrpSpPr>
          <p:cNvPr id="779268" name="Group 4"/>
          <p:cNvGrpSpPr>
            <a:grpSpLocks/>
          </p:cNvGrpSpPr>
          <p:nvPr/>
        </p:nvGrpSpPr>
        <p:grpSpPr bwMode="auto">
          <a:xfrm>
            <a:off x="9109076" y="2486025"/>
            <a:ext cx="600075" cy="1476375"/>
            <a:chOff x="4950" y="2190"/>
            <a:chExt cx="378" cy="930"/>
          </a:xfrm>
        </p:grpSpPr>
        <p:sp>
          <p:nvSpPr>
            <p:cNvPr id="39083" name="Rectangle 5"/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4" name="Rectangle 6"/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9085" name="Rectangle 7"/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72" name="Group 8"/>
          <p:cNvGrpSpPr>
            <a:grpSpLocks/>
          </p:cNvGrpSpPr>
          <p:nvPr/>
        </p:nvGrpSpPr>
        <p:grpSpPr bwMode="auto">
          <a:xfrm>
            <a:off x="8510589" y="2486025"/>
            <a:ext cx="598487" cy="1476375"/>
            <a:chOff x="4573" y="2190"/>
            <a:chExt cx="377" cy="930"/>
          </a:xfrm>
        </p:grpSpPr>
        <p:sp>
          <p:nvSpPr>
            <p:cNvPr id="39080" name="Rectangle 9"/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1" name="Rectangle 10"/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2" name="Rectangle 11"/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</p:grpSp>
      <p:grpSp>
        <p:nvGrpSpPr>
          <p:cNvPr id="779276" name="Group 12"/>
          <p:cNvGrpSpPr>
            <a:grpSpLocks/>
          </p:cNvGrpSpPr>
          <p:nvPr/>
        </p:nvGrpSpPr>
        <p:grpSpPr bwMode="auto">
          <a:xfrm>
            <a:off x="7910514" y="2486025"/>
            <a:ext cx="600075" cy="1476375"/>
            <a:chOff x="4195" y="2190"/>
            <a:chExt cx="378" cy="930"/>
          </a:xfrm>
        </p:grpSpPr>
        <p:sp>
          <p:nvSpPr>
            <p:cNvPr id="39077" name="Rectangle 13"/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9078" name="Rectangle 14"/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9" name="Rectangle 15"/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80" name="Group 16"/>
          <p:cNvGrpSpPr>
            <a:grpSpLocks/>
          </p:cNvGrpSpPr>
          <p:nvPr/>
        </p:nvGrpSpPr>
        <p:grpSpPr bwMode="auto">
          <a:xfrm>
            <a:off x="7312025" y="2486025"/>
            <a:ext cx="598488" cy="1476375"/>
            <a:chOff x="3818" y="2190"/>
            <a:chExt cx="377" cy="930"/>
          </a:xfrm>
        </p:grpSpPr>
        <p:sp>
          <p:nvSpPr>
            <p:cNvPr id="39074" name="Rectangle 17"/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5" name="Rectangle 18"/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39076" name="Rectangle 19"/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84" name="Group 20"/>
          <p:cNvGrpSpPr>
            <a:grpSpLocks/>
          </p:cNvGrpSpPr>
          <p:nvPr/>
        </p:nvGrpSpPr>
        <p:grpSpPr bwMode="auto">
          <a:xfrm>
            <a:off x="6711951" y="2486025"/>
            <a:ext cx="600075" cy="1476375"/>
            <a:chOff x="3440" y="2190"/>
            <a:chExt cx="378" cy="930"/>
          </a:xfrm>
        </p:grpSpPr>
        <p:sp>
          <p:nvSpPr>
            <p:cNvPr id="39071" name="Rectangle 21"/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2" name="Rectangle 22"/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3" name="Rectangle 23"/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779288" name="Group 24"/>
          <p:cNvGrpSpPr>
            <a:grpSpLocks/>
          </p:cNvGrpSpPr>
          <p:nvPr/>
        </p:nvGrpSpPr>
        <p:grpSpPr bwMode="auto">
          <a:xfrm>
            <a:off x="6113464" y="2486025"/>
            <a:ext cx="598487" cy="1476375"/>
            <a:chOff x="3063" y="2190"/>
            <a:chExt cx="377" cy="930"/>
          </a:xfrm>
        </p:grpSpPr>
        <p:sp>
          <p:nvSpPr>
            <p:cNvPr id="39068" name="Rectangle 25"/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9069" name="Rectangle 26"/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0" name="Rectangle 27"/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92" name="Group 28"/>
          <p:cNvGrpSpPr>
            <a:grpSpLocks/>
          </p:cNvGrpSpPr>
          <p:nvPr/>
        </p:nvGrpSpPr>
        <p:grpSpPr bwMode="auto">
          <a:xfrm>
            <a:off x="5513389" y="2486025"/>
            <a:ext cx="600075" cy="1476375"/>
            <a:chOff x="2685" y="2190"/>
            <a:chExt cx="378" cy="930"/>
          </a:xfrm>
        </p:grpSpPr>
        <p:sp>
          <p:nvSpPr>
            <p:cNvPr id="39065" name="Rectangle 29"/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6" name="Rectangle 30"/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9067" name="Rectangle 31"/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96" name="Group 32"/>
          <p:cNvGrpSpPr>
            <a:grpSpLocks/>
          </p:cNvGrpSpPr>
          <p:nvPr/>
        </p:nvGrpSpPr>
        <p:grpSpPr bwMode="auto">
          <a:xfrm>
            <a:off x="4913314" y="2486025"/>
            <a:ext cx="600075" cy="1476375"/>
            <a:chOff x="2307" y="2190"/>
            <a:chExt cx="378" cy="930"/>
          </a:xfrm>
        </p:grpSpPr>
        <p:sp>
          <p:nvSpPr>
            <p:cNvPr id="39062" name="Rectangle 33"/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3" name="Rectangle 34"/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4" name="Rectangle 35"/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779300" name="Group 36"/>
          <p:cNvGrpSpPr>
            <a:grpSpLocks/>
          </p:cNvGrpSpPr>
          <p:nvPr/>
        </p:nvGrpSpPr>
        <p:grpSpPr bwMode="auto">
          <a:xfrm>
            <a:off x="4314825" y="2486025"/>
            <a:ext cx="598488" cy="1476375"/>
            <a:chOff x="1930" y="2190"/>
            <a:chExt cx="377" cy="930"/>
          </a:xfrm>
        </p:grpSpPr>
        <p:sp>
          <p:nvSpPr>
            <p:cNvPr id="39059" name="Rectangle 37"/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9060" name="Rectangle 38"/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1" name="Rectangle 39"/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304" name="Group 40"/>
          <p:cNvGrpSpPr>
            <a:grpSpLocks/>
          </p:cNvGrpSpPr>
          <p:nvPr/>
        </p:nvGrpSpPr>
        <p:grpSpPr bwMode="auto">
          <a:xfrm>
            <a:off x="3714751" y="2486025"/>
            <a:ext cx="600075" cy="1476375"/>
            <a:chOff x="1552" y="2190"/>
            <a:chExt cx="378" cy="930"/>
          </a:xfrm>
        </p:grpSpPr>
        <p:sp>
          <p:nvSpPr>
            <p:cNvPr id="39056" name="Rectangle 41"/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57" name="Rectangle 42"/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9058" name="Rectangle 43"/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308" name="Group 44"/>
          <p:cNvGrpSpPr>
            <a:grpSpLocks/>
          </p:cNvGrpSpPr>
          <p:nvPr/>
        </p:nvGrpSpPr>
        <p:grpSpPr bwMode="auto">
          <a:xfrm>
            <a:off x="3116264" y="2486025"/>
            <a:ext cx="598487" cy="1476375"/>
            <a:chOff x="1117" y="1948"/>
            <a:chExt cx="377" cy="930"/>
          </a:xfrm>
        </p:grpSpPr>
        <p:sp>
          <p:nvSpPr>
            <p:cNvPr id="39053" name="Rectangle 45"/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54" name="Rectangle 46"/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55" name="Rectangle 47"/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779312" name="Rectangle 48"/>
          <p:cNvSpPr>
            <a:spLocks noChangeArrowheads="1"/>
          </p:cNvSpPr>
          <p:nvPr/>
        </p:nvSpPr>
        <p:spPr bwMode="auto">
          <a:xfrm>
            <a:off x="9109076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9313" name="Rectangle 49"/>
          <p:cNvSpPr>
            <a:spLocks noChangeArrowheads="1"/>
          </p:cNvSpPr>
          <p:nvPr/>
        </p:nvSpPr>
        <p:spPr bwMode="auto">
          <a:xfrm>
            <a:off x="8510589" y="1755774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9314" name="Rectangle 50"/>
          <p:cNvSpPr>
            <a:spLocks noChangeArrowheads="1"/>
          </p:cNvSpPr>
          <p:nvPr/>
        </p:nvSpPr>
        <p:spPr bwMode="auto">
          <a:xfrm>
            <a:off x="7910514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9315" name="Rectangle 51"/>
          <p:cNvSpPr>
            <a:spLocks noChangeArrowheads="1"/>
          </p:cNvSpPr>
          <p:nvPr/>
        </p:nvSpPr>
        <p:spPr bwMode="auto">
          <a:xfrm>
            <a:off x="7312025" y="1755774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9316" name="Rectangle 52"/>
          <p:cNvSpPr>
            <a:spLocks noChangeArrowheads="1"/>
          </p:cNvSpPr>
          <p:nvPr/>
        </p:nvSpPr>
        <p:spPr bwMode="auto">
          <a:xfrm>
            <a:off x="6711951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9317" name="Rectangle 53"/>
          <p:cNvSpPr>
            <a:spLocks noChangeArrowheads="1"/>
          </p:cNvSpPr>
          <p:nvPr/>
        </p:nvSpPr>
        <p:spPr bwMode="auto">
          <a:xfrm>
            <a:off x="6113464" y="1755774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9318" name="Rectangle 54"/>
          <p:cNvSpPr>
            <a:spLocks noChangeArrowheads="1"/>
          </p:cNvSpPr>
          <p:nvPr/>
        </p:nvSpPr>
        <p:spPr bwMode="auto">
          <a:xfrm>
            <a:off x="5513389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9319" name="Rectangle 55"/>
          <p:cNvSpPr>
            <a:spLocks noChangeArrowheads="1"/>
          </p:cNvSpPr>
          <p:nvPr/>
        </p:nvSpPr>
        <p:spPr bwMode="auto">
          <a:xfrm>
            <a:off x="4913314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9320" name="Rectangle 56"/>
          <p:cNvSpPr>
            <a:spLocks noChangeArrowheads="1"/>
          </p:cNvSpPr>
          <p:nvPr/>
        </p:nvSpPr>
        <p:spPr bwMode="auto">
          <a:xfrm>
            <a:off x="4314825" y="1755774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9321" name="Rectangle 57"/>
          <p:cNvSpPr>
            <a:spLocks noChangeArrowheads="1"/>
          </p:cNvSpPr>
          <p:nvPr/>
        </p:nvSpPr>
        <p:spPr bwMode="auto">
          <a:xfrm>
            <a:off x="3714751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9322" name="Rectangle 58"/>
          <p:cNvSpPr>
            <a:spLocks noChangeArrowheads="1"/>
          </p:cNvSpPr>
          <p:nvPr/>
        </p:nvSpPr>
        <p:spPr bwMode="auto">
          <a:xfrm>
            <a:off x="3116264" y="1755774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9351" name="Rectangle 87"/>
          <p:cNvSpPr>
            <a:spLocks noChangeArrowheads="1"/>
          </p:cNvSpPr>
          <p:nvPr/>
        </p:nvSpPr>
        <p:spPr bwMode="auto">
          <a:xfrm>
            <a:off x="9725026" y="1755774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grpSp>
        <p:nvGrpSpPr>
          <p:cNvPr id="779354" name="Group 90"/>
          <p:cNvGrpSpPr>
            <a:grpSpLocks/>
          </p:cNvGrpSpPr>
          <p:nvPr/>
        </p:nvGrpSpPr>
        <p:grpSpPr bwMode="auto">
          <a:xfrm>
            <a:off x="2105025" y="1755775"/>
            <a:ext cx="8204200" cy="2206625"/>
            <a:chOff x="240" y="1440"/>
            <a:chExt cx="5168" cy="1390"/>
          </a:xfrm>
        </p:grpSpPr>
        <p:sp>
          <p:nvSpPr>
            <p:cNvPr id="39028" name="Rectangle 60"/>
            <p:cNvSpPr>
              <a:spLocks noChangeArrowheads="1"/>
            </p:cNvSpPr>
            <p:nvPr/>
          </p:nvSpPr>
          <p:spPr bwMode="auto">
            <a:xfrm>
              <a:off x="240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39029" name="Rectangle 61"/>
            <p:cNvSpPr>
              <a:spLocks noChangeArrowheads="1"/>
            </p:cNvSpPr>
            <p:nvPr/>
          </p:nvSpPr>
          <p:spPr bwMode="auto">
            <a:xfrm>
              <a:off x="240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39030" name="Rectangle 62"/>
            <p:cNvSpPr>
              <a:spLocks noChangeArrowheads="1"/>
            </p:cNvSpPr>
            <p:nvPr/>
          </p:nvSpPr>
          <p:spPr bwMode="auto">
            <a:xfrm>
              <a:off x="240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9031" name="Rectangle 63"/>
            <p:cNvSpPr>
              <a:spLocks noChangeArrowheads="1"/>
            </p:cNvSpPr>
            <p:nvPr/>
          </p:nvSpPr>
          <p:spPr bwMode="auto">
            <a:xfrm>
              <a:off x="240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39032" name="Line 65"/>
            <p:cNvSpPr>
              <a:spLocks noChangeShapeType="1"/>
            </p:cNvSpPr>
            <p:nvPr/>
          </p:nvSpPr>
          <p:spPr bwMode="auto">
            <a:xfrm>
              <a:off x="240" y="1900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9033" name="Group 89"/>
            <p:cNvGrpSpPr>
              <a:grpSpLocks/>
            </p:cNvGrpSpPr>
            <p:nvPr/>
          </p:nvGrpSpPr>
          <p:grpSpPr bwMode="auto">
            <a:xfrm>
              <a:off x="240" y="2210"/>
              <a:ext cx="5161" cy="310"/>
              <a:chOff x="240" y="2210"/>
              <a:chExt cx="4790" cy="310"/>
            </a:xfrm>
          </p:grpSpPr>
          <p:sp>
            <p:nvSpPr>
              <p:cNvPr id="39051" name="Line 66"/>
              <p:cNvSpPr>
                <a:spLocks noChangeShapeType="1"/>
              </p:cNvSpPr>
              <p:nvPr/>
            </p:nvSpPr>
            <p:spPr bwMode="auto">
              <a:xfrm>
                <a:off x="240" y="221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52" name="Line 67"/>
              <p:cNvSpPr>
                <a:spLocks noChangeShapeType="1"/>
              </p:cNvSpPr>
              <p:nvPr/>
            </p:nvSpPr>
            <p:spPr bwMode="auto">
              <a:xfrm>
                <a:off x="240" y="252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9034" name="Line 69"/>
            <p:cNvSpPr>
              <a:spLocks noChangeShapeType="1"/>
            </p:cNvSpPr>
            <p:nvPr/>
          </p:nvSpPr>
          <p:spPr bwMode="auto">
            <a:xfrm>
              <a:off x="240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5" name="Line 70"/>
            <p:cNvSpPr>
              <a:spLocks noChangeShapeType="1"/>
            </p:cNvSpPr>
            <p:nvPr/>
          </p:nvSpPr>
          <p:spPr bwMode="auto">
            <a:xfrm>
              <a:off x="877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6" name="Line 71"/>
            <p:cNvSpPr>
              <a:spLocks noChangeShapeType="1"/>
            </p:cNvSpPr>
            <p:nvPr/>
          </p:nvSpPr>
          <p:spPr bwMode="auto">
            <a:xfrm>
              <a:off x="125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7" name="Line 72"/>
            <p:cNvSpPr>
              <a:spLocks noChangeShapeType="1"/>
            </p:cNvSpPr>
            <p:nvPr/>
          </p:nvSpPr>
          <p:spPr bwMode="auto">
            <a:xfrm>
              <a:off x="163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8" name="Line 73"/>
            <p:cNvSpPr>
              <a:spLocks noChangeShapeType="1"/>
            </p:cNvSpPr>
            <p:nvPr/>
          </p:nvSpPr>
          <p:spPr bwMode="auto">
            <a:xfrm>
              <a:off x="2009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9" name="Line 74"/>
            <p:cNvSpPr>
              <a:spLocks noChangeShapeType="1"/>
            </p:cNvSpPr>
            <p:nvPr/>
          </p:nvSpPr>
          <p:spPr bwMode="auto">
            <a:xfrm>
              <a:off x="238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0" name="Line 75"/>
            <p:cNvSpPr>
              <a:spLocks noChangeShapeType="1"/>
            </p:cNvSpPr>
            <p:nvPr/>
          </p:nvSpPr>
          <p:spPr bwMode="auto">
            <a:xfrm>
              <a:off x="276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1" name="Line 76"/>
            <p:cNvSpPr>
              <a:spLocks noChangeShapeType="1"/>
            </p:cNvSpPr>
            <p:nvPr/>
          </p:nvSpPr>
          <p:spPr bwMode="auto">
            <a:xfrm>
              <a:off x="314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2" name="Line 77"/>
            <p:cNvSpPr>
              <a:spLocks noChangeShapeType="1"/>
            </p:cNvSpPr>
            <p:nvPr/>
          </p:nvSpPr>
          <p:spPr bwMode="auto">
            <a:xfrm>
              <a:off x="352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3" name="Line 78"/>
            <p:cNvSpPr>
              <a:spLocks noChangeShapeType="1"/>
            </p:cNvSpPr>
            <p:nvPr/>
          </p:nvSpPr>
          <p:spPr bwMode="auto">
            <a:xfrm>
              <a:off x="389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4" name="Line 79"/>
            <p:cNvSpPr>
              <a:spLocks noChangeShapeType="1"/>
            </p:cNvSpPr>
            <p:nvPr/>
          </p:nvSpPr>
          <p:spPr bwMode="auto">
            <a:xfrm>
              <a:off x="427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5" name="Line 80"/>
            <p:cNvSpPr>
              <a:spLocks noChangeShapeType="1"/>
            </p:cNvSpPr>
            <p:nvPr/>
          </p:nvSpPr>
          <p:spPr bwMode="auto">
            <a:xfrm>
              <a:off x="46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9046" name="Group 82"/>
            <p:cNvGrpSpPr>
              <a:grpSpLocks/>
            </p:cNvGrpSpPr>
            <p:nvPr/>
          </p:nvGrpSpPr>
          <p:grpSpPr bwMode="auto">
            <a:xfrm>
              <a:off x="240" y="1440"/>
              <a:ext cx="5160" cy="1390"/>
              <a:chOff x="240" y="1440"/>
              <a:chExt cx="4790" cy="1390"/>
            </a:xfrm>
          </p:grpSpPr>
          <p:sp>
            <p:nvSpPr>
              <p:cNvPr id="39048" name="Line 64"/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49" name="Line 68"/>
              <p:cNvSpPr>
                <a:spLocks noChangeShapeType="1"/>
              </p:cNvSpPr>
              <p:nvPr/>
            </p:nvSpPr>
            <p:spPr bwMode="auto">
              <a:xfrm>
                <a:off x="240" y="283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50" name="Line 81"/>
              <p:cNvSpPr>
                <a:spLocks noChangeShapeType="1"/>
              </p:cNvSpPr>
              <p:nvPr/>
            </p:nvSpPr>
            <p:spPr bwMode="auto">
              <a:xfrm>
                <a:off x="503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9047" name="Line 88"/>
            <p:cNvSpPr>
              <a:spLocks noChangeShapeType="1"/>
            </p:cNvSpPr>
            <p:nvPr/>
          </p:nvSpPr>
          <p:spPr bwMode="auto">
            <a:xfrm>
              <a:off x="502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83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/>
      <p:bldP spid="779312" grpId="0"/>
      <p:bldP spid="779313" grpId="0"/>
      <p:bldP spid="779314" grpId="0"/>
      <p:bldP spid="779315" grpId="0"/>
      <p:bldP spid="779316" grpId="0"/>
      <p:bldP spid="779317" grpId="0"/>
      <p:bldP spid="779318" grpId="0"/>
      <p:bldP spid="779319" grpId="0"/>
      <p:bldP spid="779320" grpId="0"/>
      <p:bldP spid="779321" grpId="0"/>
      <p:bldP spid="779322" grpId="0"/>
      <p:bldP spid="7793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439400" cy="3810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 the following: A B C D A B C D A B C D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LRU Performs as follows (same as FIFO here):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 reference is a page fault!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MIN Does much better: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779347" name="Group 83"/>
          <p:cNvGrpSpPr>
            <a:grpSpLocks/>
          </p:cNvGrpSpPr>
          <p:nvPr/>
        </p:nvGrpSpPr>
        <p:grpSpPr bwMode="auto">
          <a:xfrm>
            <a:off x="9585326" y="2178051"/>
            <a:ext cx="600075" cy="1476375"/>
            <a:chOff x="4950" y="2190"/>
            <a:chExt cx="378" cy="930"/>
          </a:xfrm>
        </p:grpSpPr>
        <p:sp>
          <p:nvSpPr>
            <p:cNvPr id="39086" name="Rectangle 84"/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39087" name="Rectangle 85"/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8" name="Rectangle 86"/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When will LRU perform badly?</a:t>
            </a:r>
          </a:p>
        </p:txBody>
      </p:sp>
      <p:grpSp>
        <p:nvGrpSpPr>
          <p:cNvPr id="779268" name="Group 4"/>
          <p:cNvGrpSpPr>
            <a:grpSpLocks/>
          </p:cNvGrpSpPr>
          <p:nvPr/>
        </p:nvGrpSpPr>
        <p:grpSpPr bwMode="auto">
          <a:xfrm>
            <a:off x="8994776" y="2178051"/>
            <a:ext cx="600075" cy="1476375"/>
            <a:chOff x="4950" y="2190"/>
            <a:chExt cx="378" cy="930"/>
          </a:xfrm>
        </p:grpSpPr>
        <p:sp>
          <p:nvSpPr>
            <p:cNvPr id="39083" name="Rectangle 5"/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4" name="Rectangle 6"/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9085" name="Rectangle 7"/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72" name="Group 8"/>
          <p:cNvGrpSpPr>
            <a:grpSpLocks/>
          </p:cNvGrpSpPr>
          <p:nvPr/>
        </p:nvGrpSpPr>
        <p:grpSpPr bwMode="auto">
          <a:xfrm>
            <a:off x="8396289" y="2178051"/>
            <a:ext cx="598487" cy="1476375"/>
            <a:chOff x="4573" y="2190"/>
            <a:chExt cx="377" cy="930"/>
          </a:xfrm>
        </p:grpSpPr>
        <p:sp>
          <p:nvSpPr>
            <p:cNvPr id="39080" name="Rectangle 9"/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1" name="Rectangle 10"/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82" name="Rectangle 11"/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</p:grpSp>
      <p:grpSp>
        <p:nvGrpSpPr>
          <p:cNvPr id="779276" name="Group 12"/>
          <p:cNvGrpSpPr>
            <a:grpSpLocks/>
          </p:cNvGrpSpPr>
          <p:nvPr/>
        </p:nvGrpSpPr>
        <p:grpSpPr bwMode="auto">
          <a:xfrm>
            <a:off x="7796214" y="2178051"/>
            <a:ext cx="600075" cy="1476375"/>
            <a:chOff x="4195" y="2190"/>
            <a:chExt cx="378" cy="930"/>
          </a:xfrm>
        </p:grpSpPr>
        <p:sp>
          <p:nvSpPr>
            <p:cNvPr id="39077" name="Rectangle 13"/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9078" name="Rectangle 14"/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9" name="Rectangle 15"/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80" name="Group 16"/>
          <p:cNvGrpSpPr>
            <a:grpSpLocks/>
          </p:cNvGrpSpPr>
          <p:nvPr/>
        </p:nvGrpSpPr>
        <p:grpSpPr bwMode="auto">
          <a:xfrm>
            <a:off x="7197725" y="2178051"/>
            <a:ext cx="598488" cy="1476375"/>
            <a:chOff x="3818" y="2190"/>
            <a:chExt cx="377" cy="930"/>
          </a:xfrm>
        </p:grpSpPr>
        <p:sp>
          <p:nvSpPr>
            <p:cNvPr id="39074" name="Rectangle 17"/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5" name="Rectangle 18"/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39076" name="Rectangle 19"/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84" name="Group 20"/>
          <p:cNvGrpSpPr>
            <a:grpSpLocks/>
          </p:cNvGrpSpPr>
          <p:nvPr/>
        </p:nvGrpSpPr>
        <p:grpSpPr bwMode="auto">
          <a:xfrm>
            <a:off x="6597651" y="2178051"/>
            <a:ext cx="600075" cy="1476375"/>
            <a:chOff x="3440" y="2190"/>
            <a:chExt cx="378" cy="930"/>
          </a:xfrm>
        </p:grpSpPr>
        <p:sp>
          <p:nvSpPr>
            <p:cNvPr id="39071" name="Rectangle 21"/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2" name="Rectangle 22"/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3" name="Rectangle 23"/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779288" name="Group 24"/>
          <p:cNvGrpSpPr>
            <a:grpSpLocks/>
          </p:cNvGrpSpPr>
          <p:nvPr/>
        </p:nvGrpSpPr>
        <p:grpSpPr bwMode="auto">
          <a:xfrm>
            <a:off x="5999164" y="2178051"/>
            <a:ext cx="598487" cy="1476375"/>
            <a:chOff x="3063" y="2190"/>
            <a:chExt cx="377" cy="930"/>
          </a:xfrm>
        </p:grpSpPr>
        <p:sp>
          <p:nvSpPr>
            <p:cNvPr id="39068" name="Rectangle 25"/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9069" name="Rectangle 26"/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70" name="Rectangle 27"/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92" name="Group 28"/>
          <p:cNvGrpSpPr>
            <a:grpSpLocks/>
          </p:cNvGrpSpPr>
          <p:nvPr/>
        </p:nvGrpSpPr>
        <p:grpSpPr bwMode="auto">
          <a:xfrm>
            <a:off x="5399089" y="2178051"/>
            <a:ext cx="600075" cy="1476375"/>
            <a:chOff x="2685" y="2190"/>
            <a:chExt cx="378" cy="930"/>
          </a:xfrm>
        </p:grpSpPr>
        <p:sp>
          <p:nvSpPr>
            <p:cNvPr id="39065" name="Rectangle 29"/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6" name="Rectangle 30"/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9067" name="Rectangle 31"/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296" name="Group 32"/>
          <p:cNvGrpSpPr>
            <a:grpSpLocks/>
          </p:cNvGrpSpPr>
          <p:nvPr/>
        </p:nvGrpSpPr>
        <p:grpSpPr bwMode="auto">
          <a:xfrm>
            <a:off x="4799014" y="2178051"/>
            <a:ext cx="600075" cy="1476375"/>
            <a:chOff x="2307" y="2190"/>
            <a:chExt cx="378" cy="930"/>
          </a:xfrm>
        </p:grpSpPr>
        <p:sp>
          <p:nvSpPr>
            <p:cNvPr id="39062" name="Rectangle 33"/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3" name="Rectangle 34"/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4" name="Rectangle 35"/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779300" name="Group 36"/>
          <p:cNvGrpSpPr>
            <a:grpSpLocks/>
          </p:cNvGrpSpPr>
          <p:nvPr/>
        </p:nvGrpSpPr>
        <p:grpSpPr bwMode="auto">
          <a:xfrm>
            <a:off x="4200525" y="2178051"/>
            <a:ext cx="598488" cy="1476375"/>
            <a:chOff x="1930" y="2190"/>
            <a:chExt cx="377" cy="930"/>
          </a:xfrm>
        </p:grpSpPr>
        <p:sp>
          <p:nvSpPr>
            <p:cNvPr id="39059" name="Rectangle 37"/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9060" name="Rectangle 38"/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61" name="Rectangle 39"/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304" name="Group 40"/>
          <p:cNvGrpSpPr>
            <a:grpSpLocks/>
          </p:cNvGrpSpPr>
          <p:nvPr/>
        </p:nvGrpSpPr>
        <p:grpSpPr bwMode="auto">
          <a:xfrm>
            <a:off x="3600451" y="2178051"/>
            <a:ext cx="600075" cy="1476375"/>
            <a:chOff x="1552" y="2190"/>
            <a:chExt cx="378" cy="930"/>
          </a:xfrm>
        </p:grpSpPr>
        <p:sp>
          <p:nvSpPr>
            <p:cNvPr id="39056" name="Rectangle 41"/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57" name="Rectangle 42"/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9058" name="Rectangle 43"/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9308" name="Group 44"/>
          <p:cNvGrpSpPr>
            <a:grpSpLocks/>
          </p:cNvGrpSpPr>
          <p:nvPr/>
        </p:nvGrpSpPr>
        <p:grpSpPr bwMode="auto">
          <a:xfrm>
            <a:off x="3001964" y="2178051"/>
            <a:ext cx="598487" cy="1476375"/>
            <a:chOff x="1117" y="1948"/>
            <a:chExt cx="377" cy="930"/>
          </a:xfrm>
        </p:grpSpPr>
        <p:sp>
          <p:nvSpPr>
            <p:cNvPr id="39053" name="Rectangle 45"/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54" name="Rectangle 46"/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55" name="Rectangle 47"/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779312" name="Rectangle 48"/>
          <p:cNvSpPr>
            <a:spLocks noChangeArrowheads="1"/>
          </p:cNvSpPr>
          <p:nvPr/>
        </p:nvSpPr>
        <p:spPr bwMode="auto">
          <a:xfrm>
            <a:off x="8994776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9313" name="Rectangle 49"/>
          <p:cNvSpPr>
            <a:spLocks noChangeArrowheads="1"/>
          </p:cNvSpPr>
          <p:nvPr/>
        </p:nvSpPr>
        <p:spPr bwMode="auto">
          <a:xfrm>
            <a:off x="8396289" y="14478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9314" name="Rectangle 50"/>
          <p:cNvSpPr>
            <a:spLocks noChangeArrowheads="1"/>
          </p:cNvSpPr>
          <p:nvPr/>
        </p:nvSpPr>
        <p:spPr bwMode="auto">
          <a:xfrm>
            <a:off x="7796214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9315" name="Rectangle 51"/>
          <p:cNvSpPr>
            <a:spLocks noChangeArrowheads="1"/>
          </p:cNvSpPr>
          <p:nvPr/>
        </p:nvSpPr>
        <p:spPr bwMode="auto">
          <a:xfrm>
            <a:off x="7197725" y="14478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9316" name="Rectangle 52"/>
          <p:cNvSpPr>
            <a:spLocks noChangeArrowheads="1"/>
          </p:cNvSpPr>
          <p:nvPr/>
        </p:nvSpPr>
        <p:spPr bwMode="auto">
          <a:xfrm>
            <a:off x="6597651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9317" name="Rectangle 53"/>
          <p:cNvSpPr>
            <a:spLocks noChangeArrowheads="1"/>
          </p:cNvSpPr>
          <p:nvPr/>
        </p:nvSpPr>
        <p:spPr bwMode="auto">
          <a:xfrm>
            <a:off x="5999164" y="14478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9318" name="Rectangle 54"/>
          <p:cNvSpPr>
            <a:spLocks noChangeArrowheads="1"/>
          </p:cNvSpPr>
          <p:nvPr/>
        </p:nvSpPr>
        <p:spPr bwMode="auto">
          <a:xfrm>
            <a:off x="5399089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9319" name="Rectangle 55"/>
          <p:cNvSpPr>
            <a:spLocks noChangeArrowheads="1"/>
          </p:cNvSpPr>
          <p:nvPr/>
        </p:nvSpPr>
        <p:spPr bwMode="auto">
          <a:xfrm>
            <a:off x="4799014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79320" name="Rectangle 56"/>
          <p:cNvSpPr>
            <a:spLocks noChangeArrowheads="1"/>
          </p:cNvSpPr>
          <p:nvPr/>
        </p:nvSpPr>
        <p:spPr bwMode="auto">
          <a:xfrm>
            <a:off x="4200525" y="14478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79321" name="Rectangle 57"/>
          <p:cNvSpPr>
            <a:spLocks noChangeArrowheads="1"/>
          </p:cNvSpPr>
          <p:nvPr/>
        </p:nvSpPr>
        <p:spPr bwMode="auto">
          <a:xfrm>
            <a:off x="3600451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9322" name="Rectangle 58"/>
          <p:cNvSpPr>
            <a:spLocks noChangeArrowheads="1"/>
          </p:cNvSpPr>
          <p:nvPr/>
        </p:nvSpPr>
        <p:spPr bwMode="auto">
          <a:xfrm>
            <a:off x="3001964" y="1447800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79351" name="Rectangle 87"/>
          <p:cNvSpPr>
            <a:spLocks noChangeArrowheads="1"/>
          </p:cNvSpPr>
          <p:nvPr/>
        </p:nvSpPr>
        <p:spPr bwMode="auto">
          <a:xfrm>
            <a:off x="9610726" y="1447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grpSp>
        <p:nvGrpSpPr>
          <p:cNvPr id="779354" name="Group 90"/>
          <p:cNvGrpSpPr>
            <a:grpSpLocks/>
          </p:cNvGrpSpPr>
          <p:nvPr/>
        </p:nvGrpSpPr>
        <p:grpSpPr bwMode="auto">
          <a:xfrm>
            <a:off x="1990725" y="1447801"/>
            <a:ext cx="8204200" cy="2206625"/>
            <a:chOff x="240" y="1440"/>
            <a:chExt cx="5168" cy="1390"/>
          </a:xfrm>
        </p:grpSpPr>
        <p:sp>
          <p:nvSpPr>
            <p:cNvPr id="39028" name="Rectangle 60"/>
            <p:cNvSpPr>
              <a:spLocks noChangeArrowheads="1"/>
            </p:cNvSpPr>
            <p:nvPr/>
          </p:nvSpPr>
          <p:spPr bwMode="auto">
            <a:xfrm>
              <a:off x="240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39029" name="Rectangle 61"/>
            <p:cNvSpPr>
              <a:spLocks noChangeArrowheads="1"/>
            </p:cNvSpPr>
            <p:nvPr/>
          </p:nvSpPr>
          <p:spPr bwMode="auto">
            <a:xfrm>
              <a:off x="240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39030" name="Rectangle 62"/>
            <p:cNvSpPr>
              <a:spLocks noChangeArrowheads="1"/>
            </p:cNvSpPr>
            <p:nvPr/>
          </p:nvSpPr>
          <p:spPr bwMode="auto">
            <a:xfrm>
              <a:off x="240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9031" name="Rectangle 63"/>
            <p:cNvSpPr>
              <a:spLocks noChangeArrowheads="1"/>
            </p:cNvSpPr>
            <p:nvPr/>
          </p:nvSpPr>
          <p:spPr bwMode="auto">
            <a:xfrm>
              <a:off x="240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39032" name="Line 65"/>
            <p:cNvSpPr>
              <a:spLocks noChangeShapeType="1"/>
            </p:cNvSpPr>
            <p:nvPr/>
          </p:nvSpPr>
          <p:spPr bwMode="auto">
            <a:xfrm>
              <a:off x="240" y="1900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9033" name="Group 89"/>
            <p:cNvGrpSpPr>
              <a:grpSpLocks/>
            </p:cNvGrpSpPr>
            <p:nvPr/>
          </p:nvGrpSpPr>
          <p:grpSpPr bwMode="auto">
            <a:xfrm>
              <a:off x="240" y="2210"/>
              <a:ext cx="5161" cy="310"/>
              <a:chOff x="240" y="2210"/>
              <a:chExt cx="4790" cy="310"/>
            </a:xfrm>
          </p:grpSpPr>
          <p:sp>
            <p:nvSpPr>
              <p:cNvPr id="39051" name="Line 66"/>
              <p:cNvSpPr>
                <a:spLocks noChangeShapeType="1"/>
              </p:cNvSpPr>
              <p:nvPr/>
            </p:nvSpPr>
            <p:spPr bwMode="auto">
              <a:xfrm>
                <a:off x="240" y="221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52" name="Line 67"/>
              <p:cNvSpPr>
                <a:spLocks noChangeShapeType="1"/>
              </p:cNvSpPr>
              <p:nvPr/>
            </p:nvSpPr>
            <p:spPr bwMode="auto">
              <a:xfrm>
                <a:off x="240" y="252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9034" name="Line 69"/>
            <p:cNvSpPr>
              <a:spLocks noChangeShapeType="1"/>
            </p:cNvSpPr>
            <p:nvPr/>
          </p:nvSpPr>
          <p:spPr bwMode="auto">
            <a:xfrm>
              <a:off x="240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5" name="Line 70"/>
            <p:cNvSpPr>
              <a:spLocks noChangeShapeType="1"/>
            </p:cNvSpPr>
            <p:nvPr/>
          </p:nvSpPr>
          <p:spPr bwMode="auto">
            <a:xfrm>
              <a:off x="877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6" name="Line 71"/>
            <p:cNvSpPr>
              <a:spLocks noChangeShapeType="1"/>
            </p:cNvSpPr>
            <p:nvPr/>
          </p:nvSpPr>
          <p:spPr bwMode="auto">
            <a:xfrm>
              <a:off x="125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7" name="Line 72"/>
            <p:cNvSpPr>
              <a:spLocks noChangeShapeType="1"/>
            </p:cNvSpPr>
            <p:nvPr/>
          </p:nvSpPr>
          <p:spPr bwMode="auto">
            <a:xfrm>
              <a:off x="163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8" name="Line 73"/>
            <p:cNvSpPr>
              <a:spLocks noChangeShapeType="1"/>
            </p:cNvSpPr>
            <p:nvPr/>
          </p:nvSpPr>
          <p:spPr bwMode="auto">
            <a:xfrm>
              <a:off x="2009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39" name="Line 74"/>
            <p:cNvSpPr>
              <a:spLocks noChangeShapeType="1"/>
            </p:cNvSpPr>
            <p:nvPr/>
          </p:nvSpPr>
          <p:spPr bwMode="auto">
            <a:xfrm>
              <a:off x="238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0" name="Line 75"/>
            <p:cNvSpPr>
              <a:spLocks noChangeShapeType="1"/>
            </p:cNvSpPr>
            <p:nvPr/>
          </p:nvSpPr>
          <p:spPr bwMode="auto">
            <a:xfrm>
              <a:off x="276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1" name="Line 76"/>
            <p:cNvSpPr>
              <a:spLocks noChangeShapeType="1"/>
            </p:cNvSpPr>
            <p:nvPr/>
          </p:nvSpPr>
          <p:spPr bwMode="auto">
            <a:xfrm>
              <a:off x="314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2" name="Line 77"/>
            <p:cNvSpPr>
              <a:spLocks noChangeShapeType="1"/>
            </p:cNvSpPr>
            <p:nvPr/>
          </p:nvSpPr>
          <p:spPr bwMode="auto">
            <a:xfrm>
              <a:off x="352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3" name="Line 78"/>
            <p:cNvSpPr>
              <a:spLocks noChangeShapeType="1"/>
            </p:cNvSpPr>
            <p:nvPr/>
          </p:nvSpPr>
          <p:spPr bwMode="auto">
            <a:xfrm>
              <a:off x="389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4" name="Line 79"/>
            <p:cNvSpPr>
              <a:spLocks noChangeShapeType="1"/>
            </p:cNvSpPr>
            <p:nvPr/>
          </p:nvSpPr>
          <p:spPr bwMode="auto">
            <a:xfrm>
              <a:off x="427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45" name="Line 80"/>
            <p:cNvSpPr>
              <a:spLocks noChangeShapeType="1"/>
            </p:cNvSpPr>
            <p:nvPr/>
          </p:nvSpPr>
          <p:spPr bwMode="auto">
            <a:xfrm>
              <a:off x="46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9046" name="Group 82"/>
            <p:cNvGrpSpPr>
              <a:grpSpLocks/>
            </p:cNvGrpSpPr>
            <p:nvPr/>
          </p:nvGrpSpPr>
          <p:grpSpPr bwMode="auto">
            <a:xfrm>
              <a:off x="240" y="1440"/>
              <a:ext cx="5160" cy="1390"/>
              <a:chOff x="240" y="1440"/>
              <a:chExt cx="4790" cy="1390"/>
            </a:xfrm>
          </p:grpSpPr>
          <p:sp>
            <p:nvSpPr>
              <p:cNvPr id="39048" name="Line 64"/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49" name="Line 68"/>
              <p:cNvSpPr>
                <a:spLocks noChangeShapeType="1"/>
              </p:cNvSpPr>
              <p:nvPr/>
            </p:nvSpPr>
            <p:spPr bwMode="auto">
              <a:xfrm>
                <a:off x="240" y="283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50" name="Line 81"/>
              <p:cNvSpPr>
                <a:spLocks noChangeShapeType="1"/>
              </p:cNvSpPr>
              <p:nvPr/>
            </p:nvSpPr>
            <p:spPr bwMode="auto">
              <a:xfrm>
                <a:off x="503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9047" name="Line 88"/>
            <p:cNvSpPr>
              <a:spLocks noChangeShapeType="1"/>
            </p:cNvSpPr>
            <p:nvPr/>
          </p:nvSpPr>
          <p:spPr bwMode="auto">
            <a:xfrm>
              <a:off x="502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944" name="Group 99"/>
          <p:cNvGrpSpPr>
            <a:grpSpLocks/>
          </p:cNvGrpSpPr>
          <p:nvPr/>
        </p:nvGrpSpPr>
        <p:grpSpPr bwMode="auto">
          <a:xfrm>
            <a:off x="8386763" y="5226051"/>
            <a:ext cx="598488" cy="1476375"/>
            <a:chOff x="4573" y="2190"/>
            <a:chExt cx="377" cy="930"/>
          </a:xfrm>
        </p:grpSpPr>
        <p:sp>
          <p:nvSpPr>
            <p:cNvPr id="39019" name="Rectangle 100"/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20" name="Rectangle 101"/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21" name="Rectangle 102"/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</p:grpSp>
      <p:grpSp>
        <p:nvGrpSpPr>
          <p:cNvPr id="38947" name="Group 111"/>
          <p:cNvGrpSpPr>
            <a:grpSpLocks/>
          </p:cNvGrpSpPr>
          <p:nvPr/>
        </p:nvGrpSpPr>
        <p:grpSpPr bwMode="auto">
          <a:xfrm>
            <a:off x="6588126" y="5226051"/>
            <a:ext cx="600075" cy="1476375"/>
            <a:chOff x="3440" y="2190"/>
            <a:chExt cx="378" cy="930"/>
          </a:xfrm>
        </p:grpSpPr>
        <p:sp>
          <p:nvSpPr>
            <p:cNvPr id="39010" name="Rectangle 112"/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11" name="Rectangle 113"/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9012" name="Rectangle 114"/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950" name="Group 123"/>
          <p:cNvGrpSpPr>
            <a:grpSpLocks/>
          </p:cNvGrpSpPr>
          <p:nvPr/>
        </p:nvGrpSpPr>
        <p:grpSpPr bwMode="auto">
          <a:xfrm>
            <a:off x="4789489" y="5226051"/>
            <a:ext cx="600075" cy="1476375"/>
            <a:chOff x="2307" y="2190"/>
            <a:chExt cx="378" cy="930"/>
          </a:xfrm>
        </p:grpSpPr>
        <p:sp>
          <p:nvSpPr>
            <p:cNvPr id="39001" name="Rectangle 124"/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39002" name="Rectangle 125"/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03" name="Rectangle 126"/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951" name="Group 127"/>
          <p:cNvGrpSpPr>
            <a:grpSpLocks/>
          </p:cNvGrpSpPr>
          <p:nvPr/>
        </p:nvGrpSpPr>
        <p:grpSpPr bwMode="auto">
          <a:xfrm>
            <a:off x="4191000" y="5226051"/>
            <a:ext cx="598488" cy="1476375"/>
            <a:chOff x="1930" y="2190"/>
            <a:chExt cx="377" cy="930"/>
          </a:xfrm>
        </p:grpSpPr>
        <p:sp>
          <p:nvSpPr>
            <p:cNvPr id="38998" name="Rectangle 128"/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8999" name="Rectangle 129"/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000" name="Rectangle 130"/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952" name="Group 131"/>
          <p:cNvGrpSpPr>
            <a:grpSpLocks/>
          </p:cNvGrpSpPr>
          <p:nvPr/>
        </p:nvGrpSpPr>
        <p:grpSpPr bwMode="auto">
          <a:xfrm>
            <a:off x="3590926" y="5226051"/>
            <a:ext cx="600075" cy="1476375"/>
            <a:chOff x="1552" y="2190"/>
            <a:chExt cx="378" cy="930"/>
          </a:xfrm>
        </p:grpSpPr>
        <p:sp>
          <p:nvSpPr>
            <p:cNvPr id="38995" name="Rectangle 132"/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96" name="Rectangle 133"/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8997" name="Rectangle 134"/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953" name="Group 135"/>
          <p:cNvGrpSpPr>
            <a:grpSpLocks/>
          </p:cNvGrpSpPr>
          <p:nvPr/>
        </p:nvGrpSpPr>
        <p:grpSpPr bwMode="auto">
          <a:xfrm>
            <a:off x="2992438" y="5226051"/>
            <a:ext cx="598488" cy="1476375"/>
            <a:chOff x="1117" y="1948"/>
            <a:chExt cx="377" cy="930"/>
          </a:xfrm>
        </p:grpSpPr>
        <p:sp>
          <p:nvSpPr>
            <p:cNvPr id="38992" name="Rectangle 136"/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93" name="Rectangle 137"/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94" name="Rectangle 138"/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38955" name="Rectangle 140"/>
          <p:cNvSpPr>
            <a:spLocks noChangeArrowheads="1"/>
          </p:cNvSpPr>
          <p:nvPr/>
        </p:nvSpPr>
        <p:spPr bwMode="auto">
          <a:xfrm>
            <a:off x="8386763" y="44958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88201" y="4495801"/>
            <a:ext cx="1198563" cy="2206625"/>
            <a:chOff x="5664200" y="4495800"/>
            <a:chExt cx="1198563" cy="2206625"/>
          </a:xfrm>
        </p:grpSpPr>
        <p:grpSp>
          <p:nvGrpSpPr>
            <p:cNvPr id="38945" name="Group 103"/>
            <p:cNvGrpSpPr>
              <a:grpSpLocks/>
            </p:cNvGrpSpPr>
            <p:nvPr/>
          </p:nvGrpSpPr>
          <p:grpSpPr bwMode="auto">
            <a:xfrm>
              <a:off x="6262688" y="5226050"/>
              <a:ext cx="600075" cy="1476375"/>
              <a:chOff x="4195" y="2190"/>
              <a:chExt cx="378" cy="930"/>
            </a:xfrm>
          </p:grpSpPr>
          <p:sp>
            <p:nvSpPr>
              <p:cNvPr id="39016" name="Rectangle 104"/>
              <p:cNvSpPr>
                <a:spLocks noChangeArrowheads="1"/>
              </p:cNvSpPr>
              <p:nvPr/>
            </p:nvSpPr>
            <p:spPr bwMode="auto">
              <a:xfrm>
                <a:off x="4195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17" name="Rectangle 105"/>
              <p:cNvSpPr>
                <a:spLocks noChangeArrowheads="1"/>
              </p:cNvSpPr>
              <p:nvPr/>
            </p:nvSpPr>
            <p:spPr bwMode="auto">
              <a:xfrm>
                <a:off x="4195" y="2500"/>
                <a:ext cx="378" cy="3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18" name="Rectangle 106"/>
              <p:cNvSpPr>
                <a:spLocks noChangeArrowheads="1"/>
              </p:cNvSpPr>
              <p:nvPr/>
            </p:nvSpPr>
            <p:spPr bwMode="auto">
              <a:xfrm>
                <a:off x="419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8946" name="Group 107"/>
            <p:cNvGrpSpPr>
              <a:grpSpLocks/>
            </p:cNvGrpSpPr>
            <p:nvPr/>
          </p:nvGrpSpPr>
          <p:grpSpPr bwMode="auto">
            <a:xfrm>
              <a:off x="5664200" y="5226050"/>
              <a:ext cx="598488" cy="1476375"/>
              <a:chOff x="3818" y="2190"/>
              <a:chExt cx="377" cy="930"/>
            </a:xfrm>
          </p:grpSpPr>
          <p:sp>
            <p:nvSpPr>
              <p:cNvPr id="39013" name="Rectangle 108"/>
              <p:cNvSpPr>
                <a:spLocks noChangeArrowheads="1"/>
              </p:cNvSpPr>
              <p:nvPr/>
            </p:nvSpPr>
            <p:spPr bwMode="auto">
              <a:xfrm>
                <a:off x="3818" y="281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14" name="Rectangle 109"/>
              <p:cNvSpPr>
                <a:spLocks noChangeArrowheads="1"/>
              </p:cNvSpPr>
              <p:nvPr/>
            </p:nvSpPr>
            <p:spPr bwMode="auto">
              <a:xfrm>
                <a:off x="3818" y="2500"/>
                <a:ext cx="377" cy="3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15" name="Rectangle 110"/>
              <p:cNvSpPr>
                <a:spLocks noChangeArrowheads="1"/>
              </p:cNvSpPr>
              <p:nvPr/>
            </p:nvSpPr>
            <p:spPr bwMode="auto">
              <a:xfrm>
                <a:off x="3818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8956" name="Rectangle 141"/>
            <p:cNvSpPr>
              <a:spLocks noChangeArrowheads="1"/>
            </p:cNvSpPr>
            <p:nvPr/>
          </p:nvSpPr>
          <p:spPr bwMode="auto">
            <a:xfrm>
              <a:off x="6262688" y="4495800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8957" name="Rectangle 142"/>
            <p:cNvSpPr>
              <a:spLocks noChangeArrowheads="1"/>
            </p:cNvSpPr>
            <p:nvPr/>
          </p:nvSpPr>
          <p:spPr bwMode="auto">
            <a:xfrm>
              <a:off x="5664200" y="4495800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sp>
        <p:nvSpPr>
          <p:cNvPr id="38958" name="Rectangle 143"/>
          <p:cNvSpPr>
            <a:spLocks noChangeArrowheads="1"/>
          </p:cNvSpPr>
          <p:nvPr/>
        </p:nvSpPr>
        <p:spPr bwMode="auto">
          <a:xfrm>
            <a:off x="6588126" y="4495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89564" y="4495801"/>
            <a:ext cx="1198563" cy="2206625"/>
            <a:chOff x="3865563" y="4495800"/>
            <a:chExt cx="1198563" cy="2206625"/>
          </a:xfrm>
        </p:grpSpPr>
        <p:grpSp>
          <p:nvGrpSpPr>
            <p:cNvPr id="38948" name="Group 115"/>
            <p:cNvGrpSpPr>
              <a:grpSpLocks/>
            </p:cNvGrpSpPr>
            <p:nvPr/>
          </p:nvGrpSpPr>
          <p:grpSpPr bwMode="auto">
            <a:xfrm>
              <a:off x="4465638" y="5226050"/>
              <a:ext cx="598488" cy="1476375"/>
              <a:chOff x="3063" y="2190"/>
              <a:chExt cx="377" cy="930"/>
            </a:xfrm>
          </p:grpSpPr>
          <p:sp>
            <p:nvSpPr>
              <p:cNvPr id="39007" name="Rectangle 116"/>
              <p:cNvSpPr>
                <a:spLocks noChangeArrowheads="1"/>
              </p:cNvSpPr>
              <p:nvPr/>
            </p:nvSpPr>
            <p:spPr bwMode="auto">
              <a:xfrm>
                <a:off x="3063" y="281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08" name="Rectangle 117"/>
              <p:cNvSpPr>
                <a:spLocks noChangeArrowheads="1"/>
              </p:cNvSpPr>
              <p:nvPr/>
            </p:nvSpPr>
            <p:spPr bwMode="auto">
              <a:xfrm>
                <a:off x="3063" y="250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09" name="Rectangle 118"/>
              <p:cNvSpPr>
                <a:spLocks noChangeArrowheads="1"/>
              </p:cNvSpPr>
              <p:nvPr/>
            </p:nvSpPr>
            <p:spPr bwMode="auto">
              <a:xfrm>
                <a:off x="306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8949" name="Group 119"/>
            <p:cNvGrpSpPr>
              <a:grpSpLocks/>
            </p:cNvGrpSpPr>
            <p:nvPr/>
          </p:nvGrpSpPr>
          <p:grpSpPr bwMode="auto">
            <a:xfrm>
              <a:off x="3865563" y="5226050"/>
              <a:ext cx="600075" cy="1476375"/>
              <a:chOff x="2685" y="2190"/>
              <a:chExt cx="378" cy="930"/>
            </a:xfrm>
          </p:grpSpPr>
          <p:sp>
            <p:nvSpPr>
              <p:cNvPr id="39004" name="Rectangle 120"/>
              <p:cNvSpPr>
                <a:spLocks noChangeArrowheads="1"/>
              </p:cNvSpPr>
              <p:nvPr/>
            </p:nvSpPr>
            <p:spPr bwMode="auto">
              <a:xfrm>
                <a:off x="2685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05" name="Rectangle 121"/>
              <p:cNvSpPr>
                <a:spLocks noChangeArrowheads="1"/>
              </p:cNvSpPr>
              <p:nvPr/>
            </p:nvSpPr>
            <p:spPr bwMode="auto">
              <a:xfrm>
                <a:off x="2685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06" name="Rectangle 122"/>
              <p:cNvSpPr>
                <a:spLocks noChangeArrowheads="1"/>
              </p:cNvSpPr>
              <p:nvPr/>
            </p:nvSpPr>
            <p:spPr bwMode="auto">
              <a:xfrm>
                <a:off x="268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8959" name="Rectangle 144"/>
            <p:cNvSpPr>
              <a:spLocks noChangeArrowheads="1"/>
            </p:cNvSpPr>
            <p:nvPr/>
          </p:nvSpPr>
          <p:spPr bwMode="auto">
            <a:xfrm>
              <a:off x="4465638" y="4495800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8960" name="Rectangle 145"/>
            <p:cNvSpPr>
              <a:spLocks noChangeArrowheads="1"/>
            </p:cNvSpPr>
            <p:nvPr/>
          </p:nvSpPr>
          <p:spPr bwMode="auto">
            <a:xfrm>
              <a:off x="3865563" y="4495800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38961" name="Rectangle 146"/>
          <p:cNvSpPr>
            <a:spLocks noChangeArrowheads="1"/>
          </p:cNvSpPr>
          <p:nvPr/>
        </p:nvSpPr>
        <p:spPr bwMode="auto">
          <a:xfrm>
            <a:off x="4789489" y="4495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38962" name="Rectangle 147"/>
          <p:cNvSpPr>
            <a:spLocks noChangeArrowheads="1"/>
          </p:cNvSpPr>
          <p:nvPr/>
        </p:nvSpPr>
        <p:spPr bwMode="auto">
          <a:xfrm>
            <a:off x="4191000" y="44958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38963" name="Rectangle 148"/>
          <p:cNvSpPr>
            <a:spLocks noChangeArrowheads="1"/>
          </p:cNvSpPr>
          <p:nvPr/>
        </p:nvSpPr>
        <p:spPr bwMode="auto">
          <a:xfrm>
            <a:off x="3590926" y="4495800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38964" name="Rectangle 149"/>
          <p:cNvSpPr>
            <a:spLocks noChangeArrowheads="1"/>
          </p:cNvSpPr>
          <p:nvPr/>
        </p:nvSpPr>
        <p:spPr bwMode="auto">
          <a:xfrm>
            <a:off x="2992438" y="4495800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4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85251" y="4495801"/>
            <a:ext cx="1216025" cy="2206625"/>
            <a:chOff x="7461250" y="4495800"/>
            <a:chExt cx="1216025" cy="2206625"/>
          </a:xfrm>
        </p:grpSpPr>
        <p:grpSp>
          <p:nvGrpSpPr>
            <p:cNvPr id="38942" name="Group 91"/>
            <p:cNvGrpSpPr>
              <a:grpSpLocks/>
            </p:cNvGrpSpPr>
            <p:nvPr/>
          </p:nvGrpSpPr>
          <p:grpSpPr bwMode="auto">
            <a:xfrm>
              <a:off x="8051800" y="5226050"/>
              <a:ext cx="600075" cy="1476375"/>
              <a:chOff x="4950" y="2190"/>
              <a:chExt cx="378" cy="930"/>
            </a:xfrm>
          </p:grpSpPr>
          <p:sp>
            <p:nvSpPr>
              <p:cNvPr id="39025" name="Rectangle 92"/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26" name="Rectangle 93"/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27" name="Rectangle 94"/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8943" name="Group 95"/>
            <p:cNvGrpSpPr>
              <a:grpSpLocks/>
            </p:cNvGrpSpPr>
            <p:nvPr/>
          </p:nvGrpSpPr>
          <p:grpSpPr bwMode="auto">
            <a:xfrm>
              <a:off x="7461250" y="5226050"/>
              <a:ext cx="600075" cy="1476375"/>
              <a:chOff x="4950" y="2190"/>
              <a:chExt cx="378" cy="930"/>
            </a:xfrm>
          </p:grpSpPr>
          <p:sp>
            <p:nvSpPr>
              <p:cNvPr id="39022" name="Rectangle 96"/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23" name="Rectangle 97"/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024" name="Rectangle 98"/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8954" name="Rectangle 139"/>
            <p:cNvSpPr>
              <a:spLocks noChangeArrowheads="1"/>
            </p:cNvSpPr>
            <p:nvPr/>
          </p:nvSpPr>
          <p:spPr bwMode="auto">
            <a:xfrm>
              <a:off x="7461250" y="4495800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8965" name="Rectangle 150"/>
            <p:cNvSpPr>
              <a:spLocks noChangeArrowheads="1"/>
            </p:cNvSpPr>
            <p:nvPr/>
          </p:nvSpPr>
          <p:spPr bwMode="auto">
            <a:xfrm>
              <a:off x="8077200" y="4495800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38966" name="Group 151"/>
          <p:cNvGrpSpPr>
            <a:grpSpLocks/>
          </p:cNvGrpSpPr>
          <p:nvPr/>
        </p:nvGrpSpPr>
        <p:grpSpPr bwMode="auto">
          <a:xfrm>
            <a:off x="1981200" y="4495801"/>
            <a:ext cx="8204200" cy="2206625"/>
            <a:chOff x="240" y="1440"/>
            <a:chExt cx="5168" cy="1390"/>
          </a:xfrm>
        </p:grpSpPr>
        <p:sp>
          <p:nvSpPr>
            <p:cNvPr id="38967" name="Rectangle 152"/>
            <p:cNvSpPr>
              <a:spLocks noChangeArrowheads="1"/>
            </p:cNvSpPr>
            <p:nvPr/>
          </p:nvSpPr>
          <p:spPr bwMode="auto">
            <a:xfrm>
              <a:off x="240" y="2520"/>
              <a:ext cx="637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38968" name="Rectangle 153"/>
            <p:cNvSpPr>
              <a:spLocks noChangeArrowheads="1"/>
            </p:cNvSpPr>
            <p:nvPr/>
          </p:nvSpPr>
          <p:spPr bwMode="auto">
            <a:xfrm>
              <a:off x="240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38969" name="Rectangle 154"/>
            <p:cNvSpPr>
              <a:spLocks noChangeArrowheads="1"/>
            </p:cNvSpPr>
            <p:nvPr/>
          </p:nvSpPr>
          <p:spPr bwMode="auto">
            <a:xfrm>
              <a:off x="240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8970" name="Rectangle 155"/>
            <p:cNvSpPr>
              <a:spLocks noChangeArrowheads="1"/>
            </p:cNvSpPr>
            <p:nvPr/>
          </p:nvSpPr>
          <p:spPr bwMode="auto">
            <a:xfrm>
              <a:off x="240" y="146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38971" name="Line 156"/>
            <p:cNvSpPr>
              <a:spLocks noChangeShapeType="1"/>
            </p:cNvSpPr>
            <p:nvPr/>
          </p:nvSpPr>
          <p:spPr bwMode="auto">
            <a:xfrm>
              <a:off x="240" y="1900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8972" name="Group 157"/>
            <p:cNvGrpSpPr>
              <a:grpSpLocks/>
            </p:cNvGrpSpPr>
            <p:nvPr/>
          </p:nvGrpSpPr>
          <p:grpSpPr bwMode="auto">
            <a:xfrm>
              <a:off x="240" y="2210"/>
              <a:ext cx="5161" cy="310"/>
              <a:chOff x="240" y="2210"/>
              <a:chExt cx="4790" cy="310"/>
            </a:xfrm>
          </p:grpSpPr>
          <p:sp>
            <p:nvSpPr>
              <p:cNvPr id="38990" name="Line 158"/>
              <p:cNvSpPr>
                <a:spLocks noChangeShapeType="1"/>
              </p:cNvSpPr>
              <p:nvPr/>
            </p:nvSpPr>
            <p:spPr bwMode="auto">
              <a:xfrm>
                <a:off x="240" y="221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991" name="Line 159"/>
              <p:cNvSpPr>
                <a:spLocks noChangeShapeType="1"/>
              </p:cNvSpPr>
              <p:nvPr/>
            </p:nvSpPr>
            <p:spPr bwMode="auto">
              <a:xfrm>
                <a:off x="240" y="252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8973" name="Line 160"/>
            <p:cNvSpPr>
              <a:spLocks noChangeShapeType="1"/>
            </p:cNvSpPr>
            <p:nvPr/>
          </p:nvSpPr>
          <p:spPr bwMode="auto">
            <a:xfrm>
              <a:off x="240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74" name="Line 161"/>
            <p:cNvSpPr>
              <a:spLocks noChangeShapeType="1"/>
            </p:cNvSpPr>
            <p:nvPr/>
          </p:nvSpPr>
          <p:spPr bwMode="auto">
            <a:xfrm>
              <a:off x="877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75" name="Line 162"/>
            <p:cNvSpPr>
              <a:spLocks noChangeShapeType="1"/>
            </p:cNvSpPr>
            <p:nvPr/>
          </p:nvSpPr>
          <p:spPr bwMode="auto">
            <a:xfrm>
              <a:off x="125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76" name="Line 163"/>
            <p:cNvSpPr>
              <a:spLocks noChangeShapeType="1"/>
            </p:cNvSpPr>
            <p:nvPr/>
          </p:nvSpPr>
          <p:spPr bwMode="auto">
            <a:xfrm>
              <a:off x="163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77" name="Line 164"/>
            <p:cNvSpPr>
              <a:spLocks noChangeShapeType="1"/>
            </p:cNvSpPr>
            <p:nvPr/>
          </p:nvSpPr>
          <p:spPr bwMode="auto">
            <a:xfrm>
              <a:off x="2009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78" name="Line 165"/>
            <p:cNvSpPr>
              <a:spLocks noChangeShapeType="1"/>
            </p:cNvSpPr>
            <p:nvPr/>
          </p:nvSpPr>
          <p:spPr bwMode="auto">
            <a:xfrm>
              <a:off x="238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79" name="Line 166"/>
            <p:cNvSpPr>
              <a:spLocks noChangeShapeType="1"/>
            </p:cNvSpPr>
            <p:nvPr/>
          </p:nvSpPr>
          <p:spPr bwMode="auto">
            <a:xfrm>
              <a:off x="276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80" name="Line 167"/>
            <p:cNvSpPr>
              <a:spLocks noChangeShapeType="1"/>
            </p:cNvSpPr>
            <p:nvPr/>
          </p:nvSpPr>
          <p:spPr bwMode="auto">
            <a:xfrm>
              <a:off x="314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81" name="Line 168"/>
            <p:cNvSpPr>
              <a:spLocks noChangeShapeType="1"/>
            </p:cNvSpPr>
            <p:nvPr/>
          </p:nvSpPr>
          <p:spPr bwMode="auto">
            <a:xfrm>
              <a:off x="352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82" name="Line 169"/>
            <p:cNvSpPr>
              <a:spLocks noChangeShapeType="1"/>
            </p:cNvSpPr>
            <p:nvPr/>
          </p:nvSpPr>
          <p:spPr bwMode="auto">
            <a:xfrm>
              <a:off x="389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83" name="Line 170"/>
            <p:cNvSpPr>
              <a:spLocks noChangeShapeType="1"/>
            </p:cNvSpPr>
            <p:nvPr/>
          </p:nvSpPr>
          <p:spPr bwMode="auto">
            <a:xfrm>
              <a:off x="427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84" name="Line 171"/>
            <p:cNvSpPr>
              <a:spLocks noChangeShapeType="1"/>
            </p:cNvSpPr>
            <p:nvPr/>
          </p:nvSpPr>
          <p:spPr bwMode="auto">
            <a:xfrm>
              <a:off x="46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8985" name="Group 172"/>
            <p:cNvGrpSpPr>
              <a:grpSpLocks/>
            </p:cNvGrpSpPr>
            <p:nvPr/>
          </p:nvGrpSpPr>
          <p:grpSpPr bwMode="auto">
            <a:xfrm>
              <a:off x="240" y="1440"/>
              <a:ext cx="5160" cy="1390"/>
              <a:chOff x="240" y="1440"/>
              <a:chExt cx="4790" cy="1390"/>
            </a:xfrm>
          </p:grpSpPr>
          <p:sp>
            <p:nvSpPr>
              <p:cNvPr id="38987" name="Line 173"/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988" name="Line 174"/>
              <p:cNvSpPr>
                <a:spLocks noChangeShapeType="1"/>
              </p:cNvSpPr>
              <p:nvPr/>
            </p:nvSpPr>
            <p:spPr bwMode="auto">
              <a:xfrm>
                <a:off x="240" y="283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989" name="Line 175"/>
              <p:cNvSpPr>
                <a:spLocks noChangeShapeType="1"/>
              </p:cNvSpPr>
              <p:nvPr/>
            </p:nvSpPr>
            <p:spPr bwMode="auto">
              <a:xfrm>
                <a:off x="503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8986" name="Line 176"/>
            <p:cNvSpPr>
              <a:spLocks noChangeShapeType="1"/>
            </p:cNvSpPr>
            <p:nvPr/>
          </p:nvSpPr>
          <p:spPr bwMode="auto">
            <a:xfrm>
              <a:off x="502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73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5" grpId="0"/>
      <p:bldP spid="38958" grpId="0"/>
      <p:bldP spid="389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Line 20"/>
          <p:cNvSpPr>
            <a:spLocks noChangeShapeType="1"/>
          </p:cNvSpPr>
          <p:nvPr/>
        </p:nvSpPr>
        <p:spPr bwMode="auto">
          <a:xfrm>
            <a:off x="5638800" y="2438400"/>
            <a:ext cx="457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429000" y="6096000"/>
            <a:ext cx="24384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03" name="Line 20"/>
          <p:cNvSpPr>
            <a:spLocks noChangeShapeType="1"/>
          </p:cNvSpPr>
          <p:nvPr/>
        </p:nvSpPr>
        <p:spPr bwMode="auto">
          <a:xfrm flipV="1">
            <a:off x="4648200" y="1828800"/>
            <a:ext cx="304800" cy="11874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4" name="Line 22"/>
          <p:cNvSpPr>
            <a:spLocks noChangeShapeType="1"/>
          </p:cNvSpPr>
          <p:nvPr/>
        </p:nvSpPr>
        <p:spPr bwMode="auto">
          <a:xfrm>
            <a:off x="4633914" y="3405188"/>
            <a:ext cx="3190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4953000" y="368935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06" name="Rectangle 10" descr="50%"/>
          <p:cNvSpPr>
            <a:spLocks noChangeArrowheads="1"/>
          </p:cNvSpPr>
          <p:nvPr/>
        </p:nvSpPr>
        <p:spPr bwMode="auto">
          <a:xfrm>
            <a:off x="4953000" y="3957639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07" name="Rectangle 10" descr="50%"/>
          <p:cNvSpPr>
            <a:spLocks noChangeArrowheads="1"/>
          </p:cNvSpPr>
          <p:nvPr/>
        </p:nvSpPr>
        <p:spPr bwMode="auto">
          <a:xfrm>
            <a:off x="4953000" y="4267200"/>
            <a:ext cx="668338" cy="141288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08" name="Text Box 66"/>
          <p:cNvSpPr txBox="1">
            <a:spLocks noChangeArrowheads="1"/>
          </p:cNvSpPr>
          <p:nvPr/>
        </p:nvSpPr>
        <p:spPr bwMode="auto">
          <a:xfrm>
            <a:off x="4495800" y="4648201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(2</a:t>
            </a:r>
            <a:r>
              <a:rPr lang="en-US" altLang="en-US" sz="1800" b="0" baseline="30000">
                <a:latin typeface="Gill Sans Light"/>
                <a:cs typeface="Gill Sans Light"/>
              </a:rPr>
              <a:t>nd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76809" name="Rectangle 8"/>
          <p:cNvSpPr>
            <a:spLocks noChangeArrowheads="1"/>
          </p:cNvSpPr>
          <p:nvPr/>
        </p:nvSpPr>
        <p:spPr bwMode="auto">
          <a:xfrm>
            <a:off x="4953000" y="1828800"/>
            <a:ext cx="668338" cy="95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0" name="Rectangle 10" descr="50%"/>
          <p:cNvSpPr>
            <a:spLocks noChangeArrowheads="1"/>
          </p:cNvSpPr>
          <p:nvPr/>
        </p:nvSpPr>
        <p:spPr bwMode="auto">
          <a:xfrm>
            <a:off x="4953000" y="2097089"/>
            <a:ext cx="668338" cy="1412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1" name="Rectangle 11" descr="70%"/>
          <p:cNvSpPr>
            <a:spLocks noChangeArrowheads="1"/>
          </p:cNvSpPr>
          <p:nvPr/>
        </p:nvSpPr>
        <p:spPr bwMode="auto">
          <a:xfrm>
            <a:off x="4953000" y="2409826"/>
            <a:ext cx="668338" cy="144463"/>
          </a:xfrm>
          <a:prstGeom prst="rect">
            <a:avLst/>
          </a:prstGeom>
          <a:pattFill prst="pct7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2" name="Rectangle 4"/>
          <p:cNvSpPr>
            <a:spLocks noChangeArrowheads="1"/>
          </p:cNvSpPr>
          <p:nvPr/>
        </p:nvSpPr>
        <p:spPr bwMode="auto">
          <a:xfrm>
            <a:off x="3962401" y="2762250"/>
            <a:ext cx="669925" cy="1123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3" name="Rectangle 5" descr="80%"/>
          <p:cNvSpPr>
            <a:spLocks noChangeArrowheads="1"/>
          </p:cNvSpPr>
          <p:nvPr/>
        </p:nvSpPr>
        <p:spPr bwMode="auto">
          <a:xfrm>
            <a:off x="3962401" y="2971801"/>
            <a:ext cx="669925" cy="142875"/>
          </a:xfrm>
          <a:prstGeom prst="rect">
            <a:avLst/>
          </a:prstGeom>
          <a:pattFill prst="pct80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4" name="Rectangle 7" descr="75%"/>
          <p:cNvSpPr>
            <a:spLocks noChangeArrowheads="1"/>
          </p:cNvSpPr>
          <p:nvPr/>
        </p:nvSpPr>
        <p:spPr bwMode="auto">
          <a:xfrm>
            <a:off x="3962401" y="3352801"/>
            <a:ext cx="669925" cy="142875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15" name="Line 92"/>
          <p:cNvSpPr>
            <a:spLocks noChangeShapeType="1"/>
          </p:cNvSpPr>
          <p:nvPr/>
        </p:nvSpPr>
        <p:spPr bwMode="auto">
          <a:xfrm flipV="1">
            <a:off x="3124200" y="2787650"/>
            <a:ext cx="838200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6" name="Rectangle 76"/>
          <p:cNvSpPr>
            <a:spLocks noChangeArrowheads="1"/>
          </p:cNvSpPr>
          <p:nvPr/>
        </p:nvSpPr>
        <p:spPr bwMode="auto">
          <a:xfrm>
            <a:off x="1524000" y="2743200"/>
            <a:ext cx="1600200" cy="304800"/>
          </a:xfrm>
          <a:prstGeom prst="rect">
            <a:avLst/>
          </a:prstGeom>
          <a:solidFill>
            <a:srgbClr val="FF96D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PageTablePtr</a:t>
            </a:r>
          </a:p>
        </p:txBody>
      </p:sp>
      <p:sp>
        <p:nvSpPr>
          <p:cNvPr id="76817" name="Freeform 93"/>
          <p:cNvSpPr>
            <a:spLocks/>
          </p:cNvSpPr>
          <p:nvPr/>
        </p:nvSpPr>
        <p:spPr bwMode="auto">
          <a:xfrm>
            <a:off x="2514600" y="172085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Freeform 120"/>
          <p:cNvSpPr>
            <a:spLocks/>
          </p:cNvSpPr>
          <p:nvPr/>
        </p:nvSpPr>
        <p:spPr bwMode="auto">
          <a:xfrm>
            <a:off x="3429000" y="1720850"/>
            <a:ext cx="1524000" cy="8699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Text Box 66"/>
          <p:cNvSpPr txBox="1">
            <a:spLocks noChangeArrowheads="1"/>
          </p:cNvSpPr>
          <p:nvPr/>
        </p:nvSpPr>
        <p:spPr bwMode="auto">
          <a:xfrm>
            <a:off x="3429000" y="3952876"/>
            <a:ext cx="1447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Page Table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(1</a:t>
            </a:r>
            <a:r>
              <a:rPr lang="en-US" altLang="en-US" sz="1800" b="0" baseline="30000">
                <a:latin typeface="Gill Sans Light"/>
                <a:cs typeface="Gill Sans Light"/>
              </a:rPr>
              <a:t>st</a:t>
            </a:r>
            <a:r>
              <a:rPr lang="en-US" altLang="en-US" sz="1800" b="0">
                <a:latin typeface="Gill Sans Light"/>
                <a:cs typeface="Gill Sans Light"/>
              </a:rPr>
              <a:t> level)</a:t>
            </a:r>
          </a:p>
        </p:txBody>
      </p:sp>
      <p:sp>
        <p:nvSpPr>
          <p:cNvPr id="76820" name="Text Box 66"/>
          <p:cNvSpPr txBox="1">
            <a:spLocks noChangeArrowheads="1"/>
          </p:cNvSpPr>
          <p:nvPr/>
        </p:nvSpPr>
        <p:spPr bwMode="auto">
          <a:xfrm>
            <a:off x="1676400" y="1000126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Virtual Address:</a:t>
            </a:r>
          </a:p>
        </p:txBody>
      </p:sp>
      <p:sp>
        <p:nvSpPr>
          <p:cNvPr id="76821" name="Rectangle 68"/>
          <p:cNvSpPr>
            <a:spLocks noChangeArrowheads="1"/>
          </p:cNvSpPr>
          <p:nvPr/>
        </p:nvSpPr>
        <p:spPr bwMode="auto">
          <a:xfrm>
            <a:off x="3617914" y="1343026"/>
            <a:ext cx="1258887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6822" name="Rectangle 69"/>
          <p:cNvSpPr>
            <a:spLocks noChangeArrowheads="1"/>
          </p:cNvSpPr>
          <p:nvPr/>
        </p:nvSpPr>
        <p:spPr bwMode="auto">
          <a:xfrm>
            <a:off x="2616201" y="1343026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>
                <a:latin typeface="Gill Sans Light"/>
                <a:cs typeface="Gill Sans Light"/>
              </a:rPr>
              <a:t>P2 index</a:t>
            </a:r>
          </a:p>
        </p:txBody>
      </p:sp>
      <p:sp>
        <p:nvSpPr>
          <p:cNvPr id="76823" name="Rectangle 70"/>
          <p:cNvSpPr>
            <a:spLocks noChangeArrowheads="1"/>
          </p:cNvSpPr>
          <p:nvPr/>
        </p:nvSpPr>
        <p:spPr bwMode="auto">
          <a:xfrm>
            <a:off x="1614488" y="1343026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P1 index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9000" y="56388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25" name="Rectangle 39"/>
          <p:cNvSpPr>
            <a:spLocks noChangeArrowheads="1"/>
          </p:cNvSpPr>
          <p:nvPr/>
        </p:nvSpPr>
        <p:spPr bwMode="auto">
          <a:xfrm>
            <a:off x="3429000" y="5867400"/>
            <a:ext cx="1219200" cy="22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429000" y="63246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648200" y="56388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28" name="Rectangle 44"/>
          <p:cNvSpPr>
            <a:spLocks noChangeArrowheads="1"/>
          </p:cNvSpPr>
          <p:nvPr/>
        </p:nvSpPr>
        <p:spPr bwMode="auto">
          <a:xfrm>
            <a:off x="4648200" y="5867400"/>
            <a:ext cx="1219200" cy="228600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648200" y="6324600"/>
            <a:ext cx="12192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30" name="Right Brace 47"/>
          <p:cNvSpPr>
            <a:spLocks/>
          </p:cNvSpPr>
          <p:nvPr/>
        </p:nvSpPr>
        <p:spPr bwMode="auto">
          <a:xfrm rot="5400000">
            <a:off x="2495550" y="895350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76831" name="TextBox 48"/>
          <p:cNvSpPr txBox="1">
            <a:spLocks noChangeArrowheads="1"/>
          </p:cNvSpPr>
          <p:nvPr/>
        </p:nvSpPr>
        <p:spPr bwMode="auto">
          <a:xfrm>
            <a:off x="4495801" y="594995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76832" name="Freeform 49"/>
          <p:cNvSpPr>
            <a:spLocks noChangeArrowheads="1"/>
          </p:cNvSpPr>
          <p:nvPr/>
        </p:nvSpPr>
        <p:spPr bwMode="auto">
          <a:xfrm>
            <a:off x="2586038" y="2057400"/>
            <a:ext cx="830262" cy="39385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3916194 h 3939220"/>
              <a:gd name="T4" fmla="*/ 843927 w 829359"/>
              <a:gd name="T5" fmla="*/ 3929120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33" name="Freeform 50"/>
          <p:cNvSpPr>
            <a:spLocks noChangeArrowheads="1"/>
          </p:cNvSpPr>
          <p:nvPr/>
        </p:nvSpPr>
        <p:spPr bwMode="auto">
          <a:xfrm>
            <a:off x="5878513" y="3492501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34" name="Text Box 66"/>
          <p:cNvSpPr txBox="1">
            <a:spLocks noChangeArrowheads="1"/>
          </p:cNvSpPr>
          <p:nvPr/>
        </p:nvSpPr>
        <p:spPr bwMode="auto">
          <a:xfrm>
            <a:off x="3276600" y="531812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TLB: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524000" y="727076"/>
            <a:ext cx="7696200" cy="6054725"/>
          </a:xfrm>
          <a:prstGeom prst="rect">
            <a:avLst/>
          </a:prstGeom>
          <a:solidFill>
            <a:schemeClr val="bg2">
              <a:lumMod val="40000"/>
              <a:lumOff val="60000"/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78" tIns="44445" rIns="90478" bIns="44445" anchor="ctr"/>
          <a:lstStyle/>
          <a:p>
            <a:pPr marL="685800" indent="-228600"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36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altLang="en-US"/>
              <a:t>Putting Everything Together: Cache</a:t>
            </a:r>
          </a:p>
        </p:txBody>
      </p:sp>
      <p:sp>
        <p:nvSpPr>
          <p:cNvPr id="76837" name="Rectangle 98"/>
          <p:cNvSpPr>
            <a:spLocks noChangeArrowheads="1"/>
          </p:cNvSpPr>
          <p:nvPr/>
        </p:nvSpPr>
        <p:spPr bwMode="auto">
          <a:xfrm>
            <a:off x="6781800" y="3127376"/>
            <a:ext cx="1447800" cy="377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76838" name="Rectangle 8"/>
          <p:cNvSpPr>
            <a:spLocks noChangeArrowheads="1"/>
          </p:cNvSpPr>
          <p:nvPr/>
        </p:nvSpPr>
        <p:spPr bwMode="auto">
          <a:xfrm>
            <a:off x="9220200" y="137160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88" name="Rectangle 10" descr="50%"/>
          <p:cNvSpPr>
            <a:spLocks noChangeArrowheads="1"/>
          </p:cNvSpPr>
          <p:nvPr/>
        </p:nvSpPr>
        <p:spPr bwMode="auto">
          <a:xfrm>
            <a:off x="9220200" y="190500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90" name="Rectangle 10" descr="50%"/>
          <p:cNvSpPr>
            <a:spLocks noChangeArrowheads="1"/>
          </p:cNvSpPr>
          <p:nvPr/>
        </p:nvSpPr>
        <p:spPr bwMode="auto">
          <a:xfrm>
            <a:off x="9220200" y="228600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latin typeface="Gill Sans Light"/>
              <a:ea typeface="ＭＳ Ｐゴシック" charset="-128"/>
              <a:cs typeface="Gill Sans Light"/>
            </a:endParaRPr>
          </a:p>
        </p:txBody>
      </p:sp>
      <p:sp>
        <p:nvSpPr>
          <p:cNvPr id="76841" name="Text Box 100"/>
          <p:cNvSpPr txBox="1">
            <a:spLocks noChangeArrowheads="1"/>
          </p:cNvSpPr>
          <p:nvPr/>
        </p:nvSpPr>
        <p:spPr bwMode="auto">
          <a:xfrm>
            <a:off x="9144000" y="727076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Memory:</a:t>
            </a:r>
          </a:p>
        </p:txBody>
      </p:sp>
      <p:sp>
        <p:nvSpPr>
          <p:cNvPr id="76842" name="Freeform 83"/>
          <p:cNvSpPr>
            <a:spLocks noChangeArrowheads="1"/>
          </p:cNvSpPr>
          <p:nvPr/>
        </p:nvSpPr>
        <p:spPr bwMode="auto">
          <a:xfrm>
            <a:off x="4892676" y="1549401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43" name="Text Box 100"/>
          <p:cNvSpPr txBox="1">
            <a:spLocks noChangeArrowheads="1"/>
          </p:cNvSpPr>
          <p:nvPr/>
        </p:nvSpPr>
        <p:spPr bwMode="auto">
          <a:xfrm>
            <a:off x="5562600" y="2752726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Physical Address:</a:t>
            </a:r>
          </a:p>
        </p:txBody>
      </p:sp>
      <p:sp>
        <p:nvSpPr>
          <p:cNvPr id="76844" name="Line 20"/>
          <p:cNvSpPr>
            <a:spLocks noChangeShapeType="1"/>
          </p:cNvSpPr>
          <p:nvPr/>
        </p:nvSpPr>
        <p:spPr bwMode="auto">
          <a:xfrm flipV="1">
            <a:off x="6248400" y="1905000"/>
            <a:ext cx="2971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45" name="Line 20"/>
          <p:cNvSpPr>
            <a:spLocks noChangeShapeType="1"/>
          </p:cNvSpPr>
          <p:nvPr/>
        </p:nvSpPr>
        <p:spPr bwMode="auto">
          <a:xfrm flipV="1">
            <a:off x="7620000" y="2286000"/>
            <a:ext cx="16002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477000" y="4572000"/>
            <a:ext cx="2667000" cy="2209800"/>
            <a:chOff x="4953000" y="4267200"/>
            <a:chExt cx="2667000" cy="2209800"/>
          </a:xfrm>
        </p:grpSpPr>
        <p:sp>
          <p:nvSpPr>
            <p:cNvPr id="76857" name="Rectangle 138"/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60" name="TextBox 63"/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…</a:t>
              </a:r>
            </a:p>
          </p:txBody>
        </p:sp>
        <p:sp>
          <p:nvSpPr>
            <p:cNvPr id="76861" name="Rectangle 69"/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2" name="Rectangle 70"/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3" name="Rectangle 71"/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4" name="Rectangle 72"/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67" name="Rectangle 80"/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8" name="Rectangle 88"/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69" name="Rectangle 90"/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0" name="Rectangle 94"/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73" name="Rectangle 97"/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4" name="Rectangle 98"/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5" name="Rectangle 99"/>
            <p:cNvSpPr>
              <a:spLocks noChangeArrowheads="1"/>
            </p:cNvSpPr>
            <p:nvPr/>
          </p:nvSpPr>
          <p:spPr bwMode="auto">
            <a:xfrm>
              <a:off x="6781800" y="5410200"/>
              <a:ext cx="3810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76" name="Rectangle 100"/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79" name="Rectangle 103"/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0" name="Rectangle 104"/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82" name="Rectangle 106"/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85" name="Rectangle 115"/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6" name="Rectangle 116"/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7" name="Rectangle 117"/>
            <p:cNvSpPr>
              <a:spLocks noChangeArrowheads="1"/>
            </p:cNvSpPr>
            <p:nvPr/>
          </p:nvSpPr>
          <p:spPr bwMode="auto">
            <a:xfrm>
              <a:off x="6781800" y="5943600"/>
              <a:ext cx="3810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8" name="Rectangle 118"/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89" name="Text Box 66"/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6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tag:</a:t>
              </a:r>
            </a:p>
          </p:txBody>
        </p:sp>
        <p:sp>
          <p:nvSpPr>
            <p:cNvPr id="76890" name="Text Box 66"/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6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block: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  <p:sp>
          <p:nvSpPr>
            <p:cNvPr id="76893" name="Rectangle 109"/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94" name="Rectangle 110"/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95" name="Rectangle 111"/>
            <p:cNvSpPr>
              <a:spLocks noChangeArrowheads="1"/>
            </p:cNvSpPr>
            <p:nvPr/>
          </p:nvSpPr>
          <p:spPr bwMode="auto">
            <a:xfrm>
              <a:off x="6781800" y="6172200"/>
              <a:ext cx="3810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  <p:sp>
          <p:nvSpPr>
            <p:cNvPr id="76896" name="Rectangle 112"/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</p:grpSp>
      <p:sp>
        <p:nvSpPr>
          <p:cNvPr id="76848" name="Text Box 66"/>
          <p:cNvSpPr txBox="1">
            <a:spLocks noChangeArrowheads="1"/>
          </p:cNvSpPr>
          <p:nvPr/>
        </p:nvSpPr>
        <p:spPr bwMode="auto">
          <a:xfrm>
            <a:off x="6781800" y="4267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Gill Sans Light"/>
                <a:cs typeface="Gill Sans Light"/>
              </a:rPr>
              <a:t>cache:</a:t>
            </a:r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>
            <a:off x="5934075" y="420052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5791200" y="3581401"/>
            <a:ext cx="2438400" cy="682625"/>
            <a:chOff x="4267200" y="3276600"/>
            <a:chExt cx="2438400" cy="682625"/>
          </a:xfrm>
        </p:grpSpPr>
        <p:sp>
          <p:nvSpPr>
            <p:cNvPr id="76853" name="Rectangle 98"/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index</a:t>
              </a:r>
            </a:p>
          </p:txBody>
        </p:sp>
        <p:sp>
          <p:nvSpPr>
            <p:cNvPr id="76854" name="Rectangle 98"/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byte</a:t>
              </a:r>
            </a:p>
          </p:txBody>
        </p:sp>
        <p:sp>
          <p:nvSpPr>
            <p:cNvPr id="76855" name="Rectangle 98"/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 Light"/>
                  <a:cs typeface="Gill Sans Light"/>
                </a:rPr>
                <a:t>tag</a:t>
              </a:r>
            </a:p>
          </p:txBody>
        </p:sp>
        <p:sp>
          <p:nvSpPr>
            <p:cNvPr id="76" name="Down Arrow 75"/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solidFill>
              <a:schemeClr val="accent3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b="0">
                <a:latin typeface="Gill Sans Light"/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36" name="Freeform 135"/>
          <p:cNvSpPr>
            <a:spLocks noChangeArrowheads="1"/>
          </p:cNvSpPr>
          <p:nvPr/>
        </p:nvSpPr>
        <p:spPr bwMode="auto">
          <a:xfrm>
            <a:off x="6124576" y="4295776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38" name="Straight Arrow Connector 137"/>
          <p:cNvCxnSpPr>
            <a:cxnSpLocks noChangeShapeType="1"/>
            <a:stCxn id="76854" idx="2"/>
            <a:endCxn id="106" idx="0"/>
          </p:cNvCxnSpPr>
          <p:nvPr/>
        </p:nvCxnSpPr>
        <p:spPr bwMode="auto">
          <a:xfrm rot="16200000" flipH="1">
            <a:off x="7542213" y="453231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8" name="Rectangle 102"/>
          <p:cNvSpPr>
            <a:spLocks noChangeArrowheads="1"/>
          </p:cNvSpPr>
          <p:nvPr/>
        </p:nvSpPr>
        <p:spPr bwMode="auto">
          <a:xfrm>
            <a:off x="5765799" y="3127376"/>
            <a:ext cx="1014292" cy="377825"/>
          </a:xfrm>
          <a:prstGeom prst="rect">
            <a:avLst/>
          </a:prstGeom>
          <a:solidFill>
            <a:srgbClr val="FFFFA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 b="0" dirty="0">
                <a:latin typeface="Gill Sans Light"/>
                <a:cs typeface="Gill Sans Light"/>
              </a:rPr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38848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9963" y="4191000"/>
            <a:ext cx="10252073" cy="2538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One desirable property: When you add memory the miss rate drops (stack property)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Does this always happen?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Seems like it should, right?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No: </a:t>
            </a:r>
            <a:r>
              <a:rPr lang="en-US" altLang="ko-KR" sz="2800" dirty="0" err="1">
                <a:ea typeface="굴림" panose="020B0600000101010101" pitchFamily="34" charset="-127"/>
              </a:rPr>
              <a:t>Bélády’s</a:t>
            </a:r>
            <a:r>
              <a:rPr lang="en-US" altLang="ko-KR" sz="2800" dirty="0">
                <a:ea typeface="굴림" panose="020B0600000101010101" pitchFamily="34" charset="-127"/>
              </a:rPr>
              <a:t> anomaly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Certain replacement algorithms (FIFO) don’t have this obvious property!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11264" r="1244" b="11610"/>
          <a:stretch>
            <a:fillRect/>
          </a:stretch>
        </p:blipFill>
        <p:spPr bwMode="auto">
          <a:xfrm>
            <a:off x="3148014" y="711200"/>
            <a:ext cx="5646737" cy="33226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64" y="152400"/>
            <a:ext cx="10252072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Graph of Page Faults Versus The Number of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13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220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Adding Memory Doesn’t Always Help Fault Rate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Does adding memory reduce number of page faults?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Yes for LRU and MIN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Not necessarily for FIFO!  (Called </a:t>
            </a:r>
            <a:r>
              <a:rPr lang="en-US" altLang="ko-KR" sz="2400" dirty="0" err="1">
                <a:ea typeface="굴림" panose="020B0600000101010101" pitchFamily="34" charset="-127"/>
              </a:rPr>
              <a:t>Bélády’s</a:t>
            </a:r>
            <a:r>
              <a:rPr lang="en-US" altLang="ko-KR" sz="2400" dirty="0">
                <a:ea typeface="굴림" panose="020B0600000101010101" pitchFamily="34" charset="-127"/>
              </a:rPr>
              <a:t> anomaly)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After adding memory: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With FIFO, contents can be completely different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contrast, with LRU or MIN, contents of memory with X pages are a subset of contents with X+1 Page</a:t>
            </a:r>
          </a:p>
        </p:txBody>
      </p:sp>
      <p:grpSp>
        <p:nvGrpSpPr>
          <p:cNvPr id="780292" name="Group 4"/>
          <p:cNvGrpSpPr>
            <a:grpSpLocks/>
          </p:cNvGrpSpPr>
          <p:nvPr/>
        </p:nvGrpSpPr>
        <p:grpSpPr bwMode="auto">
          <a:xfrm>
            <a:off x="2674938" y="1752600"/>
            <a:ext cx="6864350" cy="1624012"/>
            <a:chOff x="294" y="2786"/>
            <a:chExt cx="5178" cy="1390"/>
          </a:xfrm>
        </p:grpSpPr>
        <p:grpSp>
          <p:nvGrpSpPr>
            <p:cNvPr id="20573" name="Group 5"/>
            <p:cNvGrpSpPr>
              <a:grpSpLocks/>
            </p:cNvGrpSpPr>
            <p:nvPr/>
          </p:nvGrpSpPr>
          <p:grpSpPr bwMode="auto">
            <a:xfrm>
              <a:off x="5078" y="3246"/>
              <a:ext cx="378" cy="930"/>
              <a:chOff x="4950" y="2190"/>
              <a:chExt cx="378" cy="930"/>
            </a:xfrm>
          </p:grpSpPr>
          <p:sp>
            <p:nvSpPr>
              <p:cNvPr id="20656" name="Rectangle 6"/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57" name="Rectangle 7"/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58" name="Rectangle 8"/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74" name="Group 9"/>
            <p:cNvGrpSpPr>
              <a:grpSpLocks/>
            </p:cNvGrpSpPr>
            <p:nvPr/>
          </p:nvGrpSpPr>
          <p:grpSpPr bwMode="auto">
            <a:xfrm>
              <a:off x="4706" y="3246"/>
              <a:ext cx="378" cy="930"/>
              <a:chOff x="4950" y="2190"/>
              <a:chExt cx="378" cy="930"/>
            </a:xfrm>
          </p:grpSpPr>
          <p:sp>
            <p:nvSpPr>
              <p:cNvPr id="20653" name="Rectangle 10"/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0654" name="Rectangle 11"/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55" name="Rectangle 12"/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75" name="Group 13"/>
            <p:cNvGrpSpPr>
              <a:grpSpLocks/>
            </p:cNvGrpSpPr>
            <p:nvPr/>
          </p:nvGrpSpPr>
          <p:grpSpPr bwMode="auto">
            <a:xfrm>
              <a:off x="4329" y="3246"/>
              <a:ext cx="377" cy="930"/>
              <a:chOff x="4573" y="2190"/>
              <a:chExt cx="377" cy="930"/>
            </a:xfrm>
          </p:grpSpPr>
          <p:sp>
            <p:nvSpPr>
              <p:cNvPr id="20650" name="Rectangle 14"/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51" name="Rectangle 15"/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20652" name="Rectangle 16"/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76" name="Group 17"/>
            <p:cNvGrpSpPr>
              <a:grpSpLocks/>
            </p:cNvGrpSpPr>
            <p:nvPr/>
          </p:nvGrpSpPr>
          <p:grpSpPr bwMode="auto">
            <a:xfrm>
              <a:off x="3951" y="3246"/>
              <a:ext cx="378" cy="930"/>
              <a:chOff x="4195" y="2190"/>
              <a:chExt cx="378" cy="930"/>
            </a:xfrm>
          </p:grpSpPr>
          <p:sp>
            <p:nvSpPr>
              <p:cNvPr id="20647" name="Rectangle 18"/>
              <p:cNvSpPr>
                <a:spLocks noChangeArrowheads="1"/>
              </p:cNvSpPr>
              <p:nvPr/>
            </p:nvSpPr>
            <p:spPr bwMode="auto">
              <a:xfrm>
                <a:off x="419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8" name="Rectangle 19"/>
              <p:cNvSpPr>
                <a:spLocks noChangeArrowheads="1"/>
              </p:cNvSpPr>
              <p:nvPr/>
            </p:nvSpPr>
            <p:spPr bwMode="auto">
              <a:xfrm>
                <a:off x="419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9" name="Rectangle 20"/>
              <p:cNvSpPr>
                <a:spLocks noChangeArrowheads="1"/>
              </p:cNvSpPr>
              <p:nvPr/>
            </p:nvSpPr>
            <p:spPr bwMode="auto">
              <a:xfrm>
                <a:off x="419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77" name="Group 21"/>
            <p:cNvGrpSpPr>
              <a:grpSpLocks/>
            </p:cNvGrpSpPr>
            <p:nvPr/>
          </p:nvGrpSpPr>
          <p:grpSpPr bwMode="auto">
            <a:xfrm>
              <a:off x="3574" y="3246"/>
              <a:ext cx="377" cy="930"/>
              <a:chOff x="3818" y="2190"/>
              <a:chExt cx="377" cy="930"/>
            </a:xfrm>
          </p:grpSpPr>
          <p:sp>
            <p:nvSpPr>
              <p:cNvPr id="20644" name="Rectangle 22"/>
              <p:cNvSpPr>
                <a:spLocks noChangeArrowheads="1"/>
              </p:cNvSpPr>
              <p:nvPr/>
            </p:nvSpPr>
            <p:spPr bwMode="auto">
              <a:xfrm>
                <a:off x="3818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5" name="Rectangle 23"/>
              <p:cNvSpPr>
                <a:spLocks noChangeArrowheads="1"/>
              </p:cNvSpPr>
              <p:nvPr/>
            </p:nvSpPr>
            <p:spPr bwMode="auto">
              <a:xfrm>
                <a:off x="3818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6" name="Rectangle 24"/>
              <p:cNvSpPr>
                <a:spLocks noChangeArrowheads="1"/>
              </p:cNvSpPr>
              <p:nvPr/>
            </p:nvSpPr>
            <p:spPr bwMode="auto">
              <a:xfrm>
                <a:off x="3818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78" name="Group 25"/>
            <p:cNvGrpSpPr>
              <a:grpSpLocks/>
            </p:cNvGrpSpPr>
            <p:nvPr/>
          </p:nvGrpSpPr>
          <p:grpSpPr bwMode="auto">
            <a:xfrm>
              <a:off x="3196" y="3246"/>
              <a:ext cx="378" cy="930"/>
              <a:chOff x="3440" y="2190"/>
              <a:chExt cx="378" cy="930"/>
            </a:xfrm>
          </p:grpSpPr>
          <p:sp>
            <p:nvSpPr>
              <p:cNvPr id="20641" name="Rectangle 26"/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2" name="Rectangle 27"/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3" name="Rectangle 28"/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E</a:t>
                </a:r>
              </a:p>
            </p:txBody>
          </p:sp>
        </p:grpSp>
        <p:grpSp>
          <p:nvGrpSpPr>
            <p:cNvPr id="20579" name="Group 29"/>
            <p:cNvGrpSpPr>
              <a:grpSpLocks/>
            </p:cNvGrpSpPr>
            <p:nvPr/>
          </p:nvGrpSpPr>
          <p:grpSpPr bwMode="auto">
            <a:xfrm>
              <a:off x="2819" y="3246"/>
              <a:ext cx="377" cy="930"/>
              <a:chOff x="3063" y="2190"/>
              <a:chExt cx="377" cy="930"/>
            </a:xfrm>
          </p:grpSpPr>
          <p:sp>
            <p:nvSpPr>
              <p:cNvPr id="20638" name="Rectangle 30"/>
              <p:cNvSpPr>
                <a:spLocks noChangeArrowheads="1"/>
              </p:cNvSpPr>
              <p:nvPr/>
            </p:nvSpPr>
            <p:spPr bwMode="auto">
              <a:xfrm>
                <a:off x="306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20639" name="Rectangle 31"/>
              <p:cNvSpPr>
                <a:spLocks noChangeArrowheads="1"/>
              </p:cNvSpPr>
              <p:nvPr/>
            </p:nvSpPr>
            <p:spPr bwMode="auto">
              <a:xfrm>
                <a:off x="306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40" name="Rectangle 32"/>
              <p:cNvSpPr>
                <a:spLocks noChangeArrowheads="1"/>
              </p:cNvSpPr>
              <p:nvPr/>
            </p:nvSpPr>
            <p:spPr bwMode="auto">
              <a:xfrm>
                <a:off x="306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80" name="Group 33"/>
            <p:cNvGrpSpPr>
              <a:grpSpLocks/>
            </p:cNvGrpSpPr>
            <p:nvPr/>
          </p:nvGrpSpPr>
          <p:grpSpPr bwMode="auto">
            <a:xfrm>
              <a:off x="2441" y="3246"/>
              <a:ext cx="378" cy="930"/>
              <a:chOff x="2685" y="2190"/>
              <a:chExt cx="378" cy="930"/>
            </a:xfrm>
          </p:grpSpPr>
          <p:sp>
            <p:nvSpPr>
              <p:cNvPr id="20635" name="Rectangle 34"/>
              <p:cNvSpPr>
                <a:spLocks noChangeArrowheads="1"/>
              </p:cNvSpPr>
              <p:nvPr/>
            </p:nvSpPr>
            <p:spPr bwMode="auto">
              <a:xfrm>
                <a:off x="268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36" name="Rectangle 35"/>
              <p:cNvSpPr>
                <a:spLocks noChangeArrowheads="1"/>
              </p:cNvSpPr>
              <p:nvPr/>
            </p:nvSpPr>
            <p:spPr bwMode="auto">
              <a:xfrm>
                <a:off x="268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20637" name="Rectangle 36"/>
              <p:cNvSpPr>
                <a:spLocks noChangeArrowheads="1"/>
              </p:cNvSpPr>
              <p:nvPr/>
            </p:nvSpPr>
            <p:spPr bwMode="auto">
              <a:xfrm>
                <a:off x="268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81" name="Group 37"/>
            <p:cNvGrpSpPr>
              <a:grpSpLocks/>
            </p:cNvGrpSpPr>
            <p:nvPr/>
          </p:nvGrpSpPr>
          <p:grpSpPr bwMode="auto">
            <a:xfrm>
              <a:off x="2063" y="3246"/>
              <a:ext cx="378" cy="930"/>
              <a:chOff x="2307" y="2190"/>
              <a:chExt cx="378" cy="930"/>
            </a:xfrm>
          </p:grpSpPr>
          <p:sp>
            <p:nvSpPr>
              <p:cNvPr id="20632" name="Rectangle 38"/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33" name="Rectangle 39"/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34" name="Rectangle 40"/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20582" name="Group 41"/>
            <p:cNvGrpSpPr>
              <a:grpSpLocks/>
            </p:cNvGrpSpPr>
            <p:nvPr/>
          </p:nvGrpSpPr>
          <p:grpSpPr bwMode="auto">
            <a:xfrm>
              <a:off x="1686" y="3246"/>
              <a:ext cx="377" cy="930"/>
              <a:chOff x="1930" y="2190"/>
              <a:chExt cx="377" cy="930"/>
            </a:xfrm>
          </p:grpSpPr>
          <p:sp>
            <p:nvSpPr>
              <p:cNvPr id="20629" name="Rectangle 42"/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20630" name="Rectangle 43"/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31" name="Rectangle 44"/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83" name="Group 45"/>
            <p:cNvGrpSpPr>
              <a:grpSpLocks/>
            </p:cNvGrpSpPr>
            <p:nvPr/>
          </p:nvGrpSpPr>
          <p:grpSpPr bwMode="auto">
            <a:xfrm>
              <a:off x="1308" y="3246"/>
              <a:ext cx="378" cy="930"/>
              <a:chOff x="1552" y="2190"/>
              <a:chExt cx="378" cy="930"/>
            </a:xfrm>
          </p:grpSpPr>
          <p:sp>
            <p:nvSpPr>
              <p:cNvPr id="20626" name="Rectangle 46"/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27" name="Rectangle 47"/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20628" name="Rectangle 48"/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0584" name="Group 49"/>
            <p:cNvGrpSpPr>
              <a:grpSpLocks/>
            </p:cNvGrpSpPr>
            <p:nvPr/>
          </p:nvGrpSpPr>
          <p:grpSpPr bwMode="auto">
            <a:xfrm>
              <a:off x="931" y="3246"/>
              <a:ext cx="377" cy="930"/>
              <a:chOff x="1117" y="1948"/>
              <a:chExt cx="377" cy="930"/>
            </a:xfrm>
          </p:grpSpPr>
          <p:sp>
            <p:nvSpPr>
              <p:cNvPr id="20623" name="Rectangle 50"/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24" name="Rectangle 51"/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25" name="Rectangle 52"/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20585" name="Rectangle 53"/>
            <p:cNvSpPr>
              <a:spLocks noChangeArrowheads="1"/>
            </p:cNvSpPr>
            <p:nvPr/>
          </p:nvSpPr>
          <p:spPr bwMode="auto">
            <a:xfrm>
              <a:off x="4706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0586" name="Rectangle 54"/>
            <p:cNvSpPr>
              <a:spLocks noChangeArrowheads="1"/>
            </p:cNvSpPr>
            <p:nvPr/>
          </p:nvSpPr>
          <p:spPr bwMode="auto">
            <a:xfrm>
              <a:off x="4329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0587" name="Rectangle 55"/>
            <p:cNvSpPr>
              <a:spLocks noChangeArrowheads="1"/>
            </p:cNvSpPr>
            <p:nvPr/>
          </p:nvSpPr>
          <p:spPr bwMode="auto">
            <a:xfrm>
              <a:off x="3951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88" name="Rectangle 56"/>
            <p:cNvSpPr>
              <a:spLocks noChangeArrowheads="1"/>
            </p:cNvSpPr>
            <p:nvPr/>
          </p:nvSpPr>
          <p:spPr bwMode="auto">
            <a:xfrm>
              <a:off x="3574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	</a:t>
              </a:r>
            </a:p>
          </p:txBody>
        </p:sp>
        <p:sp>
          <p:nvSpPr>
            <p:cNvPr id="20589" name="Rectangle 57"/>
            <p:cNvSpPr>
              <a:spLocks noChangeArrowheads="1"/>
            </p:cNvSpPr>
            <p:nvPr/>
          </p:nvSpPr>
          <p:spPr bwMode="auto">
            <a:xfrm>
              <a:off x="3196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0590" name="Rectangle 58"/>
            <p:cNvSpPr>
              <a:spLocks noChangeArrowheads="1"/>
            </p:cNvSpPr>
            <p:nvPr/>
          </p:nvSpPr>
          <p:spPr bwMode="auto">
            <a:xfrm>
              <a:off x="2819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91" name="Rectangle 59"/>
            <p:cNvSpPr>
              <a:spLocks noChangeArrowheads="1"/>
            </p:cNvSpPr>
            <p:nvPr/>
          </p:nvSpPr>
          <p:spPr bwMode="auto">
            <a:xfrm>
              <a:off x="2441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92" name="Rectangle 60"/>
            <p:cNvSpPr>
              <a:spLocks noChangeArrowheads="1"/>
            </p:cNvSpPr>
            <p:nvPr/>
          </p:nvSpPr>
          <p:spPr bwMode="auto">
            <a:xfrm>
              <a:off x="2063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0593" name="Rectangle 61"/>
            <p:cNvSpPr>
              <a:spLocks noChangeArrowheads="1"/>
            </p:cNvSpPr>
            <p:nvPr/>
          </p:nvSpPr>
          <p:spPr bwMode="auto">
            <a:xfrm>
              <a:off x="1686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0594" name="Rectangle 62"/>
            <p:cNvSpPr>
              <a:spLocks noChangeArrowheads="1"/>
            </p:cNvSpPr>
            <p:nvPr/>
          </p:nvSpPr>
          <p:spPr bwMode="auto">
            <a:xfrm>
              <a:off x="1308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95" name="Rectangle 63"/>
            <p:cNvSpPr>
              <a:spLocks noChangeArrowheads="1"/>
            </p:cNvSpPr>
            <p:nvPr/>
          </p:nvSpPr>
          <p:spPr bwMode="auto">
            <a:xfrm>
              <a:off x="931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96" name="Rectangle 64"/>
            <p:cNvSpPr>
              <a:spLocks noChangeArrowheads="1"/>
            </p:cNvSpPr>
            <p:nvPr/>
          </p:nvSpPr>
          <p:spPr bwMode="auto">
            <a:xfrm>
              <a:off x="5094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E</a:t>
              </a:r>
            </a:p>
          </p:txBody>
        </p:sp>
        <p:grpSp>
          <p:nvGrpSpPr>
            <p:cNvPr id="20597" name="Group 65"/>
            <p:cNvGrpSpPr>
              <a:grpSpLocks/>
            </p:cNvGrpSpPr>
            <p:nvPr/>
          </p:nvGrpSpPr>
          <p:grpSpPr bwMode="auto">
            <a:xfrm>
              <a:off x="294" y="2786"/>
              <a:ext cx="5168" cy="1390"/>
              <a:chOff x="240" y="1440"/>
              <a:chExt cx="5168" cy="1390"/>
            </a:xfrm>
          </p:grpSpPr>
          <p:sp>
            <p:nvSpPr>
              <p:cNvPr id="20598" name="Rectangle 66"/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20599" name="Rectangle 67"/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20600" name="Rectangle 68"/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20601" name="Rectangle 69"/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637" cy="46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Ref:</a:t>
                </a:r>
              </a:p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20602" name="Line 70"/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0603" name="Group 71"/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20621" name="Line 72"/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622" name="Line 73"/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0604" name="Line 74"/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05" name="Line 75"/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06" name="Line 76"/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07" name="Line 77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08" name="Line 78"/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09" name="Line 79"/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10" name="Line 80"/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11" name="Line 81"/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12" name="Line 82"/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13" name="Line 83"/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14" name="Line 84"/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615" name="Line 85"/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0616" name="Group 86"/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20618" name="Line 87"/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619" name="Line 88"/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620" name="Line 89"/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0617" name="Line 90"/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80491" name="Group 203"/>
          <p:cNvGrpSpPr>
            <a:grpSpLocks/>
          </p:cNvGrpSpPr>
          <p:nvPr/>
        </p:nvGrpSpPr>
        <p:grpSpPr bwMode="auto">
          <a:xfrm>
            <a:off x="2667000" y="3435351"/>
            <a:ext cx="6872288" cy="1989137"/>
            <a:chOff x="282" y="2496"/>
            <a:chExt cx="5184" cy="1702"/>
          </a:xfrm>
        </p:grpSpPr>
        <p:sp>
          <p:nvSpPr>
            <p:cNvPr id="20486" name="Rectangle 196"/>
            <p:cNvSpPr>
              <a:spLocks noChangeArrowheads="1"/>
            </p:cNvSpPr>
            <p:nvPr/>
          </p:nvSpPr>
          <p:spPr bwMode="auto">
            <a:xfrm>
              <a:off x="1296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97"/>
            <p:cNvSpPr>
              <a:spLocks noChangeArrowheads="1"/>
            </p:cNvSpPr>
            <p:nvPr/>
          </p:nvSpPr>
          <p:spPr bwMode="auto">
            <a:xfrm>
              <a:off x="919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Rectangle 195"/>
            <p:cNvSpPr>
              <a:spLocks noChangeArrowheads="1"/>
            </p:cNvSpPr>
            <p:nvPr/>
          </p:nvSpPr>
          <p:spPr bwMode="auto">
            <a:xfrm>
              <a:off x="1674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9" name="Rectangle 186"/>
            <p:cNvSpPr>
              <a:spLocks noChangeArrowheads="1"/>
            </p:cNvSpPr>
            <p:nvPr/>
          </p:nvSpPr>
          <p:spPr bwMode="auto">
            <a:xfrm>
              <a:off x="5066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0" name="Rectangle 187"/>
            <p:cNvSpPr>
              <a:spLocks noChangeArrowheads="1"/>
            </p:cNvSpPr>
            <p:nvPr/>
          </p:nvSpPr>
          <p:spPr bwMode="auto">
            <a:xfrm>
              <a:off x="4694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188"/>
            <p:cNvSpPr>
              <a:spLocks noChangeArrowheads="1"/>
            </p:cNvSpPr>
            <p:nvPr/>
          </p:nvSpPr>
          <p:spPr bwMode="auto">
            <a:xfrm>
              <a:off x="4317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0492" name="Rectangle 189"/>
            <p:cNvSpPr>
              <a:spLocks noChangeArrowheads="1"/>
            </p:cNvSpPr>
            <p:nvPr/>
          </p:nvSpPr>
          <p:spPr bwMode="auto">
            <a:xfrm>
              <a:off x="3939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3" name="Rectangle 190"/>
            <p:cNvSpPr>
              <a:spLocks noChangeArrowheads="1"/>
            </p:cNvSpPr>
            <p:nvPr/>
          </p:nvSpPr>
          <p:spPr bwMode="auto">
            <a:xfrm>
              <a:off x="3562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4" name="Rectangle 191"/>
            <p:cNvSpPr>
              <a:spLocks noChangeArrowheads="1"/>
            </p:cNvSpPr>
            <p:nvPr/>
          </p:nvSpPr>
          <p:spPr bwMode="auto">
            <a:xfrm>
              <a:off x="3184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5" name="Rectangle 192"/>
            <p:cNvSpPr>
              <a:spLocks noChangeArrowheads="1"/>
            </p:cNvSpPr>
            <p:nvPr/>
          </p:nvSpPr>
          <p:spPr bwMode="auto">
            <a:xfrm>
              <a:off x="2807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6" name="Rectangle 193"/>
            <p:cNvSpPr>
              <a:spLocks noChangeArrowheads="1"/>
            </p:cNvSpPr>
            <p:nvPr/>
          </p:nvSpPr>
          <p:spPr bwMode="auto">
            <a:xfrm>
              <a:off x="2429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7" name="Rectangle 194"/>
            <p:cNvSpPr>
              <a:spLocks noChangeArrowheads="1"/>
            </p:cNvSpPr>
            <p:nvPr/>
          </p:nvSpPr>
          <p:spPr bwMode="auto">
            <a:xfrm>
              <a:off x="2051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0498" name="Rectangle 198"/>
            <p:cNvSpPr>
              <a:spLocks noChangeArrowheads="1"/>
            </p:cNvSpPr>
            <p:nvPr/>
          </p:nvSpPr>
          <p:spPr bwMode="auto">
            <a:xfrm>
              <a:off x="282" y="3888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20499" name="Rectangle 93"/>
            <p:cNvSpPr>
              <a:spLocks noChangeArrowheads="1"/>
            </p:cNvSpPr>
            <p:nvPr/>
          </p:nvSpPr>
          <p:spPr bwMode="auto">
            <a:xfrm>
              <a:off x="5072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0" name="Rectangle 94"/>
            <p:cNvSpPr>
              <a:spLocks noChangeArrowheads="1"/>
            </p:cNvSpPr>
            <p:nvPr/>
          </p:nvSpPr>
          <p:spPr bwMode="auto">
            <a:xfrm>
              <a:off x="5072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0501" name="Rectangle 95"/>
            <p:cNvSpPr>
              <a:spLocks noChangeArrowheads="1"/>
            </p:cNvSpPr>
            <p:nvPr/>
          </p:nvSpPr>
          <p:spPr bwMode="auto">
            <a:xfrm>
              <a:off x="5072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2" name="Rectangle 97"/>
            <p:cNvSpPr>
              <a:spLocks noChangeArrowheads="1"/>
            </p:cNvSpPr>
            <p:nvPr/>
          </p:nvSpPr>
          <p:spPr bwMode="auto">
            <a:xfrm>
              <a:off x="4700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3" name="Rectangle 98"/>
            <p:cNvSpPr>
              <a:spLocks noChangeArrowheads="1"/>
            </p:cNvSpPr>
            <p:nvPr/>
          </p:nvSpPr>
          <p:spPr bwMode="auto">
            <a:xfrm>
              <a:off x="4700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4" name="Rectangle 99"/>
            <p:cNvSpPr>
              <a:spLocks noChangeArrowheads="1"/>
            </p:cNvSpPr>
            <p:nvPr/>
          </p:nvSpPr>
          <p:spPr bwMode="auto">
            <a:xfrm>
              <a:off x="4700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0505" name="Rectangle 101"/>
            <p:cNvSpPr>
              <a:spLocks noChangeArrowheads="1"/>
            </p:cNvSpPr>
            <p:nvPr/>
          </p:nvSpPr>
          <p:spPr bwMode="auto">
            <a:xfrm>
              <a:off x="4323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6" name="Rectangle 102"/>
            <p:cNvSpPr>
              <a:spLocks noChangeArrowheads="1"/>
            </p:cNvSpPr>
            <p:nvPr/>
          </p:nvSpPr>
          <p:spPr bwMode="auto">
            <a:xfrm>
              <a:off x="4323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7" name="Rectangle 103"/>
            <p:cNvSpPr>
              <a:spLocks noChangeArrowheads="1"/>
            </p:cNvSpPr>
            <p:nvPr/>
          </p:nvSpPr>
          <p:spPr bwMode="auto">
            <a:xfrm>
              <a:off x="4323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08" name="Rectangle 105"/>
            <p:cNvSpPr>
              <a:spLocks noChangeArrowheads="1"/>
            </p:cNvSpPr>
            <p:nvPr/>
          </p:nvSpPr>
          <p:spPr bwMode="auto">
            <a:xfrm>
              <a:off x="3945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09" name="Rectangle 106"/>
            <p:cNvSpPr>
              <a:spLocks noChangeArrowheads="1"/>
            </p:cNvSpPr>
            <p:nvPr/>
          </p:nvSpPr>
          <p:spPr bwMode="auto">
            <a:xfrm>
              <a:off x="3945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0" name="Rectangle 107"/>
            <p:cNvSpPr>
              <a:spLocks noChangeArrowheads="1"/>
            </p:cNvSpPr>
            <p:nvPr/>
          </p:nvSpPr>
          <p:spPr bwMode="auto">
            <a:xfrm>
              <a:off x="3945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1" name="Rectangle 109"/>
            <p:cNvSpPr>
              <a:spLocks noChangeArrowheads="1"/>
            </p:cNvSpPr>
            <p:nvPr/>
          </p:nvSpPr>
          <p:spPr bwMode="auto">
            <a:xfrm>
              <a:off x="3568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2" name="Rectangle 110"/>
            <p:cNvSpPr>
              <a:spLocks noChangeArrowheads="1"/>
            </p:cNvSpPr>
            <p:nvPr/>
          </p:nvSpPr>
          <p:spPr bwMode="auto">
            <a:xfrm>
              <a:off x="3568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13" name="Rectangle 111"/>
            <p:cNvSpPr>
              <a:spLocks noChangeArrowheads="1"/>
            </p:cNvSpPr>
            <p:nvPr/>
          </p:nvSpPr>
          <p:spPr bwMode="auto">
            <a:xfrm>
              <a:off x="3568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4" name="Rectangle 113"/>
            <p:cNvSpPr>
              <a:spLocks noChangeArrowheads="1"/>
            </p:cNvSpPr>
            <p:nvPr/>
          </p:nvSpPr>
          <p:spPr bwMode="auto">
            <a:xfrm>
              <a:off x="3190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5" name="Rectangle 114"/>
            <p:cNvSpPr>
              <a:spLocks noChangeArrowheads="1"/>
            </p:cNvSpPr>
            <p:nvPr/>
          </p:nvSpPr>
          <p:spPr bwMode="auto">
            <a:xfrm>
              <a:off x="3190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6" name="Rectangle 115"/>
            <p:cNvSpPr>
              <a:spLocks noChangeArrowheads="1"/>
            </p:cNvSpPr>
            <p:nvPr/>
          </p:nvSpPr>
          <p:spPr bwMode="auto">
            <a:xfrm>
              <a:off x="3190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0517" name="Rectangle 117"/>
            <p:cNvSpPr>
              <a:spLocks noChangeArrowheads="1"/>
            </p:cNvSpPr>
            <p:nvPr/>
          </p:nvSpPr>
          <p:spPr bwMode="auto">
            <a:xfrm>
              <a:off x="2813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8" name="Rectangle 118"/>
            <p:cNvSpPr>
              <a:spLocks noChangeArrowheads="1"/>
            </p:cNvSpPr>
            <p:nvPr/>
          </p:nvSpPr>
          <p:spPr bwMode="auto">
            <a:xfrm>
              <a:off x="2813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9" name="Rectangle 119"/>
            <p:cNvSpPr>
              <a:spLocks noChangeArrowheads="1"/>
            </p:cNvSpPr>
            <p:nvPr/>
          </p:nvSpPr>
          <p:spPr bwMode="auto">
            <a:xfrm>
              <a:off x="2813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0" name="Rectangle 121"/>
            <p:cNvSpPr>
              <a:spLocks noChangeArrowheads="1"/>
            </p:cNvSpPr>
            <p:nvPr/>
          </p:nvSpPr>
          <p:spPr bwMode="auto">
            <a:xfrm>
              <a:off x="2435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1" name="Rectangle 122"/>
            <p:cNvSpPr>
              <a:spLocks noChangeArrowheads="1"/>
            </p:cNvSpPr>
            <p:nvPr/>
          </p:nvSpPr>
          <p:spPr bwMode="auto">
            <a:xfrm>
              <a:off x="2435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2" name="Rectangle 123"/>
            <p:cNvSpPr>
              <a:spLocks noChangeArrowheads="1"/>
            </p:cNvSpPr>
            <p:nvPr/>
          </p:nvSpPr>
          <p:spPr bwMode="auto">
            <a:xfrm>
              <a:off x="2435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3" name="Rectangle 125"/>
            <p:cNvSpPr>
              <a:spLocks noChangeArrowheads="1"/>
            </p:cNvSpPr>
            <p:nvPr/>
          </p:nvSpPr>
          <p:spPr bwMode="auto">
            <a:xfrm>
              <a:off x="2057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4" name="Rectangle 126"/>
            <p:cNvSpPr>
              <a:spLocks noChangeArrowheads="1"/>
            </p:cNvSpPr>
            <p:nvPr/>
          </p:nvSpPr>
          <p:spPr bwMode="auto">
            <a:xfrm>
              <a:off x="2057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5" name="Rectangle 127"/>
            <p:cNvSpPr>
              <a:spLocks noChangeArrowheads="1"/>
            </p:cNvSpPr>
            <p:nvPr/>
          </p:nvSpPr>
          <p:spPr bwMode="auto">
            <a:xfrm>
              <a:off x="2057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6" name="Rectangle 129"/>
            <p:cNvSpPr>
              <a:spLocks noChangeArrowheads="1"/>
            </p:cNvSpPr>
            <p:nvPr/>
          </p:nvSpPr>
          <p:spPr bwMode="auto">
            <a:xfrm>
              <a:off x="1680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0527" name="Rectangle 130"/>
            <p:cNvSpPr>
              <a:spLocks noChangeArrowheads="1"/>
            </p:cNvSpPr>
            <p:nvPr/>
          </p:nvSpPr>
          <p:spPr bwMode="auto">
            <a:xfrm>
              <a:off x="1680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8" name="Rectangle 131"/>
            <p:cNvSpPr>
              <a:spLocks noChangeArrowheads="1"/>
            </p:cNvSpPr>
            <p:nvPr/>
          </p:nvSpPr>
          <p:spPr bwMode="auto">
            <a:xfrm>
              <a:off x="1680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9" name="Rectangle 133"/>
            <p:cNvSpPr>
              <a:spLocks noChangeArrowheads="1"/>
            </p:cNvSpPr>
            <p:nvPr/>
          </p:nvSpPr>
          <p:spPr bwMode="auto">
            <a:xfrm>
              <a:off x="1302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30" name="Rectangle 134"/>
            <p:cNvSpPr>
              <a:spLocks noChangeArrowheads="1"/>
            </p:cNvSpPr>
            <p:nvPr/>
          </p:nvSpPr>
          <p:spPr bwMode="auto">
            <a:xfrm>
              <a:off x="1302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31" name="Rectangle 135"/>
            <p:cNvSpPr>
              <a:spLocks noChangeArrowheads="1"/>
            </p:cNvSpPr>
            <p:nvPr/>
          </p:nvSpPr>
          <p:spPr bwMode="auto">
            <a:xfrm>
              <a:off x="1302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32" name="Rectangle 137"/>
            <p:cNvSpPr>
              <a:spLocks noChangeArrowheads="1"/>
            </p:cNvSpPr>
            <p:nvPr/>
          </p:nvSpPr>
          <p:spPr bwMode="auto">
            <a:xfrm>
              <a:off x="925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33" name="Rectangle 138"/>
            <p:cNvSpPr>
              <a:spLocks noChangeArrowheads="1"/>
            </p:cNvSpPr>
            <p:nvPr/>
          </p:nvSpPr>
          <p:spPr bwMode="auto">
            <a:xfrm>
              <a:off x="925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34" name="Rectangle 139"/>
            <p:cNvSpPr>
              <a:spLocks noChangeArrowheads="1"/>
            </p:cNvSpPr>
            <p:nvPr/>
          </p:nvSpPr>
          <p:spPr bwMode="auto">
            <a:xfrm>
              <a:off x="925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35" name="Rectangle 140"/>
            <p:cNvSpPr>
              <a:spLocks noChangeArrowheads="1"/>
            </p:cNvSpPr>
            <p:nvPr/>
          </p:nvSpPr>
          <p:spPr bwMode="auto">
            <a:xfrm>
              <a:off x="4700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0536" name="Rectangle 141"/>
            <p:cNvSpPr>
              <a:spLocks noChangeArrowheads="1"/>
            </p:cNvSpPr>
            <p:nvPr/>
          </p:nvSpPr>
          <p:spPr bwMode="auto">
            <a:xfrm>
              <a:off x="4323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0537" name="Rectangle 142"/>
            <p:cNvSpPr>
              <a:spLocks noChangeArrowheads="1"/>
            </p:cNvSpPr>
            <p:nvPr/>
          </p:nvSpPr>
          <p:spPr bwMode="auto">
            <a:xfrm>
              <a:off x="3945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38" name="Rectangle 143"/>
            <p:cNvSpPr>
              <a:spLocks noChangeArrowheads="1"/>
            </p:cNvSpPr>
            <p:nvPr/>
          </p:nvSpPr>
          <p:spPr bwMode="auto">
            <a:xfrm>
              <a:off x="3568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39" name="Rectangle 144"/>
            <p:cNvSpPr>
              <a:spLocks noChangeArrowheads="1"/>
            </p:cNvSpPr>
            <p:nvPr/>
          </p:nvSpPr>
          <p:spPr bwMode="auto">
            <a:xfrm>
              <a:off x="3190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0540" name="Rectangle 145"/>
            <p:cNvSpPr>
              <a:spLocks noChangeArrowheads="1"/>
            </p:cNvSpPr>
            <p:nvPr/>
          </p:nvSpPr>
          <p:spPr bwMode="auto">
            <a:xfrm>
              <a:off x="2813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41" name="Rectangle 146"/>
            <p:cNvSpPr>
              <a:spLocks noChangeArrowheads="1"/>
            </p:cNvSpPr>
            <p:nvPr/>
          </p:nvSpPr>
          <p:spPr bwMode="auto">
            <a:xfrm>
              <a:off x="2435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42" name="Rectangle 147"/>
            <p:cNvSpPr>
              <a:spLocks noChangeArrowheads="1"/>
            </p:cNvSpPr>
            <p:nvPr/>
          </p:nvSpPr>
          <p:spPr bwMode="auto">
            <a:xfrm>
              <a:off x="2057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0543" name="Rectangle 148"/>
            <p:cNvSpPr>
              <a:spLocks noChangeArrowheads="1"/>
            </p:cNvSpPr>
            <p:nvPr/>
          </p:nvSpPr>
          <p:spPr bwMode="auto">
            <a:xfrm>
              <a:off x="1680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0544" name="Rectangle 149"/>
            <p:cNvSpPr>
              <a:spLocks noChangeArrowheads="1"/>
            </p:cNvSpPr>
            <p:nvPr/>
          </p:nvSpPr>
          <p:spPr bwMode="auto">
            <a:xfrm>
              <a:off x="1302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0545" name="Rectangle 150"/>
            <p:cNvSpPr>
              <a:spLocks noChangeArrowheads="1"/>
            </p:cNvSpPr>
            <p:nvPr/>
          </p:nvSpPr>
          <p:spPr bwMode="auto">
            <a:xfrm>
              <a:off x="925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0546" name="Rectangle 151"/>
            <p:cNvSpPr>
              <a:spLocks noChangeArrowheads="1"/>
            </p:cNvSpPr>
            <p:nvPr/>
          </p:nvSpPr>
          <p:spPr bwMode="auto">
            <a:xfrm>
              <a:off x="5088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0547" name="Rectangle 153"/>
            <p:cNvSpPr>
              <a:spLocks noChangeArrowheads="1"/>
            </p:cNvSpPr>
            <p:nvPr/>
          </p:nvSpPr>
          <p:spPr bwMode="auto">
            <a:xfrm>
              <a:off x="288" y="357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20548" name="Rectangle 154"/>
            <p:cNvSpPr>
              <a:spLocks noChangeArrowheads="1"/>
            </p:cNvSpPr>
            <p:nvPr/>
          </p:nvSpPr>
          <p:spPr bwMode="auto">
            <a:xfrm>
              <a:off x="288" y="326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20549" name="Rectangle 155"/>
            <p:cNvSpPr>
              <a:spLocks noChangeArrowheads="1"/>
            </p:cNvSpPr>
            <p:nvPr/>
          </p:nvSpPr>
          <p:spPr bwMode="auto">
            <a:xfrm>
              <a:off x="288" y="295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0550" name="Rectangle 156"/>
            <p:cNvSpPr>
              <a:spLocks noChangeArrowheads="1"/>
            </p:cNvSpPr>
            <p:nvPr/>
          </p:nvSpPr>
          <p:spPr bwMode="auto">
            <a:xfrm>
              <a:off x="288" y="2496"/>
              <a:ext cx="63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ts val="0"/>
                </a:spcBef>
              </a:pP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Ref:</a:t>
              </a:r>
            </a:p>
            <a:p>
              <a:pPr>
                <a:lnSpc>
                  <a:spcPct val="70000"/>
                </a:lnSpc>
                <a:spcBef>
                  <a:spcPts val="0"/>
                </a:spcBef>
              </a:pP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20551" name="Line 157"/>
            <p:cNvSpPr>
              <a:spLocks noChangeShapeType="1"/>
            </p:cNvSpPr>
            <p:nvPr/>
          </p:nvSpPr>
          <p:spPr bwMode="auto">
            <a:xfrm>
              <a:off x="288" y="2956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2" name="Line 159"/>
            <p:cNvSpPr>
              <a:spLocks noChangeShapeType="1"/>
            </p:cNvSpPr>
            <p:nvPr/>
          </p:nvSpPr>
          <p:spPr bwMode="auto">
            <a:xfrm>
              <a:off x="288" y="3266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3" name="Line 160"/>
            <p:cNvSpPr>
              <a:spLocks noChangeShapeType="1"/>
            </p:cNvSpPr>
            <p:nvPr/>
          </p:nvSpPr>
          <p:spPr bwMode="auto">
            <a:xfrm>
              <a:off x="288" y="3576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4" name="Line 162"/>
            <p:cNvSpPr>
              <a:spLocks noChangeShapeType="1"/>
            </p:cNvSpPr>
            <p:nvPr/>
          </p:nvSpPr>
          <p:spPr bwMode="auto">
            <a:xfrm>
              <a:off x="925" y="2496"/>
              <a:ext cx="0" cy="1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5" name="Line 174"/>
            <p:cNvSpPr>
              <a:spLocks noChangeShapeType="1"/>
            </p:cNvSpPr>
            <p:nvPr/>
          </p:nvSpPr>
          <p:spPr bwMode="auto">
            <a:xfrm>
              <a:off x="288" y="2496"/>
              <a:ext cx="5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6" name="Line 175"/>
            <p:cNvSpPr>
              <a:spLocks noChangeShapeType="1"/>
            </p:cNvSpPr>
            <p:nvPr/>
          </p:nvSpPr>
          <p:spPr bwMode="auto">
            <a:xfrm>
              <a:off x="288" y="4176"/>
              <a:ext cx="5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7" name="Line 176"/>
            <p:cNvSpPr>
              <a:spLocks noChangeShapeType="1"/>
            </p:cNvSpPr>
            <p:nvPr/>
          </p:nvSpPr>
          <p:spPr bwMode="auto">
            <a:xfrm>
              <a:off x="5448" y="2496"/>
              <a:ext cx="0" cy="1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8" name="Line 163"/>
            <p:cNvSpPr>
              <a:spLocks noChangeShapeType="1"/>
            </p:cNvSpPr>
            <p:nvPr/>
          </p:nvSpPr>
          <p:spPr bwMode="auto">
            <a:xfrm>
              <a:off x="1302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59" name="Line 164"/>
            <p:cNvSpPr>
              <a:spLocks noChangeShapeType="1"/>
            </p:cNvSpPr>
            <p:nvPr/>
          </p:nvSpPr>
          <p:spPr bwMode="auto">
            <a:xfrm>
              <a:off x="168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0" name="Line 165"/>
            <p:cNvSpPr>
              <a:spLocks noChangeShapeType="1"/>
            </p:cNvSpPr>
            <p:nvPr/>
          </p:nvSpPr>
          <p:spPr bwMode="auto">
            <a:xfrm>
              <a:off x="2057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1" name="Line 166"/>
            <p:cNvSpPr>
              <a:spLocks noChangeShapeType="1"/>
            </p:cNvSpPr>
            <p:nvPr/>
          </p:nvSpPr>
          <p:spPr bwMode="auto">
            <a:xfrm>
              <a:off x="2435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2" name="Line 167"/>
            <p:cNvSpPr>
              <a:spLocks noChangeShapeType="1"/>
            </p:cNvSpPr>
            <p:nvPr/>
          </p:nvSpPr>
          <p:spPr bwMode="auto">
            <a:xfrm>
              <a:off x="2813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3" name="Line 168"/>
            <p:cNvSpPr>
              <a:spLocks noChangeShapeType="1"/>
            </p:cNvSpPr>
            <p:nvPr/>
          </p:nvSpPr>
          <p:spPr bwMode="auto">
            <a:xfrm>
              <a:off x="319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4" name="Line 169"/>
            <p:cNvSpPr>
              <a:spLocks noChangeShapeType="1"/>
            </p:cNvSpPr>
            <p:nvPr/>
          </p:nvSpPr>
          <p:spPr bwMode="auto">
            <a:xfrm>
              <a:off x="3568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5" name="Line 170"/>
            <p:cNvSpPr>
              <a:spLocks noChangeShapeType="1"/>
            </p:cNvSpPr>
            <p:nvPr/>
          </p:nvSpPr>
          <p:spPr bwMode="auto">
            <a:xfrm>
              <a:off x="3945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6" name="Line 171"/>
            <p:cNvSpPr>
              <a:spLocks noChangeShapeType="1"/>
            </p:cNvSpPr>
            <p:nvPr/>
          </p:nvSpPr>
          <p:spPr bwMode="auto">
            <a:xfrm>
              <a:off x="4323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7" name="Line 172"/>
            <p:cNvSpPr>
              <a:spLocks noChangeShapeType="1"/>
            </p:cNvSpPr>
            <p:nvPr/>
          </p:nvSpPr>
          <p:spPr bwMode="auto">
            <a:xfrm>
              <a:off x="470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8" name="Line 177"/>
            <p:cNvSpPr>
              <a:spLocks noChangeShapeType="1"/>
            </p:cNvSpPr>
            <p:nvPr/>
          </p:nvSpPr>
          <p:spPr bwMode="auto">
            <a:xfrm>
              <a:off x="5072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69" name="Line 184"/>
            <p:cNvSpPr>
              <a:spLocks noChangeShapeType="1"/>
            </p:cNvSpPr>
            <p:nvPr/>
          </p:nvSpPr>
          <p:spPr bwMode="auto">
            <a:xfrm>
              <a:off x="303" y="3881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70" name="Line 199"/>
            <p:cNvSpPr>
              <a:spLocks noChangeShapeType="1"/>
            </p:cNvSpPr>
            <p:nvPr/>
          </p:nvSpPr>
          <p:spPr bwMode="auto">
            <a:xfrm>
              <a:off x="282" y="3888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71" name="Line 161"/>
            <p:cNvSpPr>
              <a:spLocks noChangeShapeType="1"/>
            </p:cNvSpPr>
            <p:nvPr/>
          </p:nvSpPr>
          <p:spPr bwMode="auto">
            <a:xfrm>
              <a:off x="288" y="2496"/>
              <a:ext cx="0" cy="1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72" name="Line 200"/>
            <p:cNvSpPr>
              <a:spLocks noChangeShapeType="1"/>
            </p:cNvSpPr>
            <p:nvPr/>
          </p:nvSpPr>
          <p:spPr bwMode="auto">
            <a:xfrm>
              <a:off x="297" y="4193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6306ED-2BC9-A145-9609-6E8DC957AFC4}"/>
              </a:ext>
            </a:extLst>
          </p:cNvPr>
          <p:cNvSpPr txBox="1"/>
          <p:nvPr/>
        </p:nvSpPr>
        <p:spPr>
          <a:xfrm>
            <a:off x="9586111" y="2586335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9 page faults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690337F-3A95-6D47-97FF-532B647E9CAA}"/>
              </a:ext>
            </a:extLst>
          </p:cNvPr>
          <p:cNvSpPr txBox="1"/>
          <p:nvPr/>
        </p:nvSpPr>
        <p:spPr>
          <a:xfrm>
            <a:off x="9601200" y="4338935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10 page faults!</a:t>
            </a:r>
          </a:p>
        </p:txBody>
      </p:sp>
    </p:spTree>
    <p:extLst>
      <p:ext uri="{BB962C8B-B14F-4D97-AF65-F5344CB8AC3E}">
        <p14:creationId xmlns:p14="http://schemas.microsoft.com/office/powerpoint/2010/main" val="2466942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1" grpId="0" uiExpand="1" build="p"/>
      <p:bldP spid="2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1233" y="228601"/>
            <a:ext cx="6780703" cy="494494"/>
          </a:xfrm>
          <a:noFill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Approximating LRU: Clock Algorithm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191000" y="762000"/>
            <a:ext cx="2514600" cy="2438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Set of all pages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6400800" y="990600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934200" y="762000"/>
            <a:ext cx="457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rPr>
              <a:t>Single Clock Hand: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Advances only on page fault!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Check for pages not used recently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000" b="0" dirty="0">
                <a:latin typeface="Gill Sans" charset="0"/>
                <a:ea typeface="Gill Sans" charset="0"/>
                <a:cs typeface="Gill Sans" charset="0"/>
              </a:rPr>
              <a:t>Mark pages as not used recently</a:t>
            </a:r>
          </a:p>
        </p:txBody>
      </p:sp>
      <p:sp>
        <p:nvSpPr>
          <p:cNvPr id="22534" name="Arc 9"/>
          <p:cNvSpPr>
            <a:spLocks/>
          </p:cNvSpPr>
          <p:nvPr/>
        </p:nvSpPr>
        <p:spPr bwMode="auto">
          <a:xfrm rot="295001">
            <a:off x="6382397" y="1371600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7823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10972800" cy="3542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Clock Algorithm:</a:t>
            </a:r>
            <a:r>
              <a:rPr lang="en-US" altLang="ko-KR" dirty="0">
                <a:ea typeface="굴림" panose="020B0600000101010101" pitchFamily="34" charset="-127"/>
              </a:rPr>
              <a:t> Arrange physical pages in circle with single clock hand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Approximate LRU (</a:t>
            </a:r>
            <a:r>
              <a:rPr lang="en-US" altLang="ko-KR" i="1" dirty="0">
                <a:ea typeface="굴림" panose="020B0600000101010101" pitchFamily="34" charset="-127"/>
              </a:rPr>
              <a:t>approximation to approximation to MIN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Replace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an</a:t>
            </a:r>
            <a:r>
              <a:rPr lang="en-US" altLang="ko-KR" dirty="0">
                <a:ea typeface="굴림" panose="020B0600000101010101" pitchFamily="34" charset="-127"/>
              </a:rPr>
              <a:t> old page, not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the oldest</a:t>
            </a:r>
            <a:r>
              <a:rPr lang="en-US" altLang="ko-KR" dirty="0">
                <a:ea typeface="굴림" panose="020B0600000101010101" pitchFamily="34" charset="-127"/>
              </a:rPr>
              <a:t> page</a:t>
            </a:r>
          </a:p>
          <a:p>
            <a:pPr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Details: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Hardware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 per physical page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accessed</a:t>
            </a:r>
            <a:r>
              <a:rPr lang="en-US" altLang="ko-KR" dirty="0">
                <a:ea typeface="굴림" panose="020B0600000101010101" pitchFamily="34" charset="-127"/>
              </a:rPr>
              <a:t>” in Intel architecture):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Hardware sets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on each reference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isn’t set, means not referenced in a long time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Some hardware sets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 in the TLB; must be copied back to page TLB entry gets replaced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 page fault: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Advance clock hand (not real time)</a:t>
            </a:r>
          </a:p>
          <a:p>
            <a:pPr lvl="2">
              <a:lnSpc>
                <a:spcPct val="105000"/>
              </a:lnSpc>
              <a:spcBef>
                <a:spcPct val="10000"/>
              </a:spcBef>
              <a:tabLst>
                <a:tab pos="303053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Check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 bit: 	1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used recently; clear and leave alone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	0 selected candidate for replacement</a:t>
            </a:r>
          </a:p>
        </p:txBody>
      </p:sp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50" y="98396"/>
            <a:ext cx="1124899" cy="110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3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056" y="2133600"/>
            <a:ext cx="752976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83C873-D161-DE47-B4F0-CD593DAFFC9E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7061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056" y="2133600"/>
            <a:ext cx="752976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83C873-D161-DE47-B4F0-CD593DAFFC9E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0C1D5A-9720-9841-88E1-214BA8E6B1A2}"/>
              </a:ext>
            </a:extLst>
          </p:cNvPr>
          <p:cNvCxnSpPr>
            <a:cxnSpLocks/>
            <a:endCxn id="29" idx="0"/>
          </p:cNvCxnSpPr>
          <p:nvPr/>
        </p:nvCxnSpPr>
        <p:spPr bwMode="auto">
          <a:xfrm>
            <a:off x="9220200" y="457200"/>
            <a:ext cx="1447800" cy="1905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793223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056" y="2445514"/>
            <a:ext cx="1200344" cy="113588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4F92A4-CE14-0344-8BAD-5901F69E7C13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172822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056" y="3581400"/>
            <a:ext cx="1505144" cy="7114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4AAA38-7F23-BC4E-9355-8BB07E08523B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38959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056" y="3581400"/>
            <a:ext cx="980768" cy="105968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8EC7387F-0A60-7E40-A44E-AAACDC576A8E}"/>
              </a:ext>
            </a:extLst>
          </p:cNvPr>
          <p:cNvSpPr/>
          <p:nvPr/>
        </p:nvSpPr>
        <p:spPr bwMode="auto">
          <a:xfrm>
            <a:off x="8162982" y="4852246"/>
            <a:ext cx="1590618" cy="641298"/>
          </a:xfrm>
          <a:prstGeom prst="wedgeRectCallout">
            <a:avLst>
              <a:gd name="adj1" fmla="val -63948"/>
              <a:gd name="adj2" fmla="val 42449"/>
            </a:avLst>
          </a:prstGeom>
          <a:solidFill>
            <a:srgbClr val="FFFFA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This is ”0”. We can replace it!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1FE90F-D74E-594C-BD70-A8814A5FB0B1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760718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056" y="3581400"/>
            <a:ext cx="980768" cy="105968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0B3F0F-D7B7-BD4F-9466-A20A7457948D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C83941-D6A0-BB40-864E-CF116AA3AAF5}"/>
              </a:ext>
            </a:extLst>
          </p:cNvPr>
          <p:cNvSpPr/>
          <p:nvPr/>
        </p:nvSpPr>
        <p:spPr bwMode="auto">
          <a:xfrm>
            <a:off x="10287000" y="31242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AF0911B-95C1-0C47-9580-33D3A6F1372E}"/>
              </a:ext>
            </a:extLst>
          </p:cNvPr>
          <p:cNvCxnSpPr>
            <a:cxnSpLocks/>
            <a:stCxn id="19" idx="0"/>
            <a:endCxn id="22" idx="1"/>
          </p:cNvCxnSpPr>
          <p:nvPr/>
        </p:nvCxnSpPr>
        <p:spPr bwMode="auto">
          <a:xfrm flipV="1">
            <a:off x="7671237" y="3390900"/>
            <a:ext cx="2615763" cy="1773944"/>
          </a:xfrm>
          <a:prstGeom prst="curvedConnector3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2B5F8F21-76B6-AF42-A444-EB171E3C9618}"/>
              </a:ext>
            </a:extLst>
          </p:cNvPr>
          <p:cNvSpPr/>
          <p:nvPr/>
        </p:nvSpPr>
        <p:spPr bwMode="auto">
          <a:xfrm>
            <a:off x="9229782" y="4852246"/>
            <a:ext cx="2505018" cy="744522"/>
          </a:xfrm>
          <a:prstGeom prst="wedgeRectCallout">
            <a:avLst>
              <a:gd name="adj1" fmla="val -73829"/>
              <a:gd name="adj2" fmla="val -48895"/>
            </a:avLst>
          </a:prstGeom>
          <a:solidFill>
            <a:srgbClr val="FFFFA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Save the page, if “dirty”; invalidate TLB and PTE</a:t>
            </a:r>
          </a:p>
        </p:txBody>
      </p:sp>
    </p:spTree>
    <p:extLst>
      <p:ext uri="{BB962C8B-B14F-4D97-AF65-F5344CB8AC3E}">
        <p14:creationId xmlns:p14="http://schemas.microsoft.com/office/powerpoint/2010/main" val="159523344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056" y="3581400"/>
            <a:ext cx="980768" cy="105968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04D8E450-E345-D64E-8B88-7AFB0B6FDEB8}"/>
              </a:ext>
            </a:extLst>
          </p:cNvPr>
          <p:cNvCxnSpPr>
            <a:cxnSpLocks/>
            <a:stCxn id="25" idx="1"/>
            <a:endCxn id="19" idx="0"/>
          </p:cNvCxnSpPr>
          <p:nvPr/>
        </p:nvCxnSpPr>
        <p:spPr bwMode="auto">
          <a:xfrm rot="10800000" flipV="1">
            <a:off x="7671238" y="2628900"/>
            <a:ext cx="2577663" cy="2535944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505D2-C070-5D42-B0E9-B70452163D2F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CD49E1-401C-DF40-AD3E-94C56C6C7210}"/>
              </a:ext>
            </a:extLst>
          </p:cNvPr>
          <p:cNvSpPr/>
          <p:nvPr/>
        </p:nvSpPr>
        <p:spPr bwMode="auto">
          <a:xfrm>
            <a:off x="10287000" y="31242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7EF3081C-267C-4F4C-8017-35EDB93B6AE5}"/>
              </a:ext>
            </a:extLst>
          </p:cNvPr>
          <p:cNvSpPr/>
          <p:nvPr/>
        </p:nvSpPr>
        <p:spPr bwMode="auto">
          <a:xfrm>
            <a:off x="9108642" y="4621294"/>
            <a:ext cx="1590618" cy="641298"/>
          </a:xfrm>
          <a:prstGeom prst="wedgeRectCallout">
            <a:avLst>
              <a:gd name="adj1" fmla="val -73829"/>
              <a:gd name="adj2" fmla="val -48895"/>
            </a:avLst>
          </a:prstGeom>
          <a:solidFill>
            <a:srgbClr val="FFFFA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Load page; update PTE</a:t>
            </a:r>
          </a:p>
        </p:txBody>
      </p:sp>
    </p:spTree>
    <p:extLst>
      <p:ext uri="{BB962C8B-B14F-4D97-AF65-F5344CB8AC3E}">
        <p14:creationId xmlns:p14="http://schemas.microsoft.com/office/powerpoint/2010/main" val="4971066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B146-2541-1240-AFCF-0C9EC68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C9EA4-6858-824D-9A61-CC586A5D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2000"/>
            <a:ext cx="10896600" cy="5410200"/>
          </a:xfrm>
        </p:spPr>
        <p:txBody>
          <a:bodyPr>
            <a:normAutofit/>
          </a:bodyPr>
          <a:lstStyle/>
          <a:p>
            <a:r>
              <a:rPr lang="en-US" dirty="0"/>
              <a:t>The Virtual-to-Physical Translation fails</a:t>
            </a:r>
          </a:p>
          <a:p>
            <a:pPr lvl="1"/>
            <a:r>
              <a:rPr lang="en-US" dirty="0"/>
              <a:t>PTE marked invalid, Priv. Level Violation, Access violation, or does not exist</a:t>
            </a:r>
          </a:p>
          <a:p>
            <a:pPr lvl="1"/>
            <a:r>
              <a:rPr lang="en-US" dirty="0"/>
              <a:t>Causes a Fault / Trap</a:t>
            </a:r>
          </a:p>
          <a:p>
            <a:pPr lvl="2"/>
            <a:r>
              <a:rPr lang="en-US" dirty="0"/>
              <a:t>Not an interrupt because synchronous to instruction execution</a:t>
            </a:r>
          </a:p>
          <a:p>
            <a:pPr lvl="1"/>
            <a:r>
              <a:rPr lang="en-US" dirty="0"/>
              <a:t>May occur on instruction fetch or data access</a:t>
            </a:r>
          </a:p>
          <a:p>
            <a:pPr lvl="1"/>
            <a:r>
              <a:rPr lang="en-US" dirty="0"/>
              <a:t>Protection violations typically terminate the instruction</a:t>
            </a:r>
          </a:p>
          <a:p>
            <a:r>
              <a:rPr lang="en-US" dirty="0"/>
              <a:t>Other Page Faults engage operating system to fix the situation and retry the instruction</a:t>
            </a:r>
          </a:p>
          <a:p>
            <a:pPr lvl="1"/>
            <a:r>
              <a:rPr lang="en-US" dirty="0"/>
              <a:t>Allocate an additional stack page, or</a:t>
            </a:r>
          </a:p>
          <a:p>
            <a:pPr lvl="1"/>
            <a:r>
              <a:rPr lang="en-US" dirty="0"/>
              <a:t>Make the page accessible - Copy on Write, </a:t>
            </a:r>
          </a:p>
          <a:p>
            <a:pPr lvl="1"/>
            <a:r>
              <a:rPr lang="en-US" dirty="0"/>
              <a:t>Bring page in from secondary storage to memory – demand paging</a:t>
            </a:r>
          </a:p>
          <a:p>
            <a:r>
              <a:rPr lang="en-US" dirty="0"/>
              <a:t>Fundamental inversion of the hardware / software boundary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056" y="3581400"/>
            <a:ext cx="980768" cy="105968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ABFF2DD2-DD65-6043-BB79-44AD05311120}"/>
              </a:ext>
            </a:extLst>
          </p:cNvPr>
          <p:cNvSpPr/>
          <p:nvPr/>
        </p:nvSpPr>
        <p:spPr bwMode="auto">
          <a:xfrm>
            <a:off x="8384831" y="1027533"/>
            <a:ext cx="1590618" cy="641298"/>
          </a:xfrm>
          <a:prstGeom prst="wedgeRectCallout">
            <a:avLst>
              <a:gd name="adj1" fmla="val -72033"/>
              <a:gd name="adj2" fmla="val 44677"/>
            </a:avLst>
          </a:prstGeom>
          <a:solidFill>
            <a:srgbClr val="FFFFA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Access page (red or write)</a:t>
            </a:r>
          </a:p>
        </p:txBody>
      </p:sp>
    </p:spTree>
    <p:extLst>
      <p:ext uri="{BB962C8B-B14F-4D97-AF65-F5344CB8AC3E}">
        <p14:creationId xmlns:p14="http://schemas.microsoft.com/office/powerpoint/2010/main" val="242217513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Another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lang="en-US" b="1" i="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1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056" y="3581400"/>
            <a:ext cx="980768" cy="1059686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505D2-C070-5D42-B0E9-B70452163D2F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D575A1-BA1B-D64F-A980-530AD0EE91C9}"/>
              </a:ext>
            </a:extLst>
          </p:cNvPr>
          <p:cNvCxnSpPr>
            <a:cxnSpLocks/>
          </p:cNvCxnSpPr>
          <p:nvPr/>
        </p:nvCxnSpPr>
        <p:spPr bwMode="auto">
          <a:xfrm>
            <a:off x="8915400" y="685800"/>
            <a:ext cx="1752600" cy="1676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662169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Another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lang="en-US" b="1" i="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1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581400"/>
            <a:ext cx="76200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505D2-C070-5D42-B0E9-B70452163D2F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67349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Another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0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lang="en-US" b="1" i="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1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581400"/>
            <a:ext cx="76200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505D2-C070-5D42-B0E9-B70452163D2F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1372139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B2BA-A259-3C48-996A-06181E70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 Example: Another Page Fault</a:t>
            </a:r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83979D4-DB86-EA46-A2D8-9A7D2DEF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3276600" cy="33528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US" altLang="ko-KR" sz="24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D2ED1-7FA0-674C-8802-8919828D8D6C}"/>
              </a:ext>
            </a:extLst>
          </p:cNvPr>
          <p:cNvSpPr/>
          <p:nvPr/>
        </p:nvSpPr>
        <p:spPr bwMode="auto">
          <a:xfrm>
            <a:off x="3124200" y="32908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44968-A500-F14C-9117-A68EC68E850E}"/>
              </a:ext>
            </a:extLst>
          </p:cNvPr>
          <p:cNvSpPr/>
          <p:nvPr/>
        </p:nvSpPr>
        <p:spPr bwMode="auto">
          <a:xfrm>
            <a:off x="7848600" y="3276600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5D2ABD-1F6C-1F4B-9F0E-022D6E585F7D}"/>
              </a:ext>
            </a:extLst>
          </p:cNvPr>
          <p:cNvSpPr/>
          <p:nvPr/>
        </p:nvSpPr>
        <p:spPr bwMode="auto">
          <a:xfrm rot="5400000">
            <a:off x="5493544" y="56459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40EA9-2DBE-3143-AE2D-A273AD80CE98}"/>
              </a:ext>
            </a:extLst>
          </p:cNvPr>
          <p:cNvSpPr/>
          <p:nvPr/>
        </p:nvSpPr>
        <p:spPr bwMode="auto">
          <a:xfrm rot="16200000">
            <a:off x="5479256" y="921544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D6B54-814D-844E-A881-E618E42D9FA1}"/>
              </a:ext>
            </a:extLst>
          </p:cNvPr>
          <p:cNvSpPr/>
          <p:nvPr/>
        </p:nvSpPr>
        <p:spPr bwMode="auto">
          <a:xfrm rot="19100177">
            <a:off x="3733590" y="4852227"/>
            <a:ext cx="838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28FD-41B4-2A4D-A3DB-C99DD7B160EE}"/>
              </a:ext>
            </a:extLst>
          </p:cNvPr>
          <p:cNvSpPr/>
          <p:nvPr/>
        </p:nvSpPr>
        <p:spPr bwMode="auto">
          <a:xfrm rot="19100177">
            <a:off x="7253498" y="1700973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</a:t>
            </a:r>
            <a:r>
              <a:rPr lang="en-US" b="1" i="0" dirty="0">
                <a:solidFill>
                  <a:schemeClr val="tx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1</a:t>
            </a:r>
            <a:endParaRPr kumimoji="0" lang="en-US" sz="1800" u="none" strike="noStrike" cap="none" normalizeH="0" baseline="0" dirty="0">
              <a:ln>
                <a:noFill/>
              </a:ln>
              <a:effectLst/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8E932-8B12-2F4D-B143-9265A8D4E808}"/>
              </a:ext>
            </a:extLst>
          </p:cNvPr>
          <p:cNvSpPr/>
          <p:nvPr/>
        </p:nvSpPr>
        <p:spPr bwMode="auto">
          <a:xfrm rot="2894078">
            <a:off x="3895717" y="1561476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DBC8E-F964-834E-86D8-4292294CA63A}"/>
              </a:ext>
            </a:extLst>
          </p:cNvPr>
          <p:cNvSpPr/>
          <p:nvPr/>
        </p:nvSpPr>
        <p:spPr bwMode="auto">
          <a:xfrm rot="2894078">
            <a:off x="7053211" y="5075788"/>
            <a:ext cx="8382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Gill Sans Light"/>
              </a:rPr>
              <a:t>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se: 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95D4D-AC2F-D349-A312-DCECE8DD0154}"/>
              </a:ext>
            </a:extLst>
          </p:cNvPr>
          <p:cNvSpPr/>
          <p:nvPr/>
        </p:nvSpPr>
        <p:spPr bwMode="auto">
          <a:xfrm>
            <a:off x="709232" y="1090613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93639-D653-C642-A6DD-490AD299A13B}"/>
              </a:ext>
            </a:extLst>
          </p:cNvPr>
          <p:cNvSpPr/>
          <p:nvPr/>
        </p:nvSpPr>
        <p:spPr bwMode="auto">
          <a:xfrm>
            <a:off x="685800" y="1734381"/>
            <a:ext cx="738188" cy="39921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151-5D76-DA44-865D-E3A8B64FE066}"/>
              </a:ext>
            </a:extLst>
          </p:cNvPr>
          <p:cNvSpPr txBox="1"/>
          <p:nvPr/>
        </p:nvSpPr>
        <p:spPr>
          <a:xfrm>
            <a:off x="1447800" y="1126272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Free frame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0AD7-BE15-A54D-8086-28470751E323}"/>
              </a:ext>
            </a:extLst>
          </p:cNvPr>
          <p:cNvSpPr txBox="1"/>
          <p:nvPr/>
        </p:nvSpPr>
        <p:spPr>
          <a:xfrm>
            <a:off x="1447800" y="1733490"/>
            <a:ext cx="65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Page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BC04C610-0314-8C4A-8D7B-BF31B7D0B4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3581400"/>
            <a:ext cx="1143000" cy="955682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AA17867E-AE07-C948-9932-DA4E3FD12E7F}"/>
              </a:ext>
            </a:extLst>
          </p:cNvPr>
          <p:cNvSpPr/>
          <p:nvPr/>
        </p:nvSpPr>
        <p:spPr bwMode="auto">
          <a:xfrm>
            <a:off x="9525000" y="1733490"/>
            <a:ext cx="2362200" cy="2228910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505D2-C070-5D42-B0E9-B70452163D2F}"/>
              </a:ext>
            </a:extLst>
          </p:cNvPr>
          <p:cNvSpPr/>
          <p:nvPr/>
        </p:nvSpPr>
        <p:spPr bwMode="auto">
          <a:xfrm>
            <a:off x="10248900" y="2362200"/>
            <a:ext cx="838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8FB8A082-D9EC-204D-B485-21BB2A6E6778}"/>
              </a:ext>
            </a:extLst>
          </p:cNvPr>
          <p:cNvCxnSpPr>
            <a:cxnSpLocks/>
            <a:stCxn id="25" idx="2"/>
          </p:cNvCxnSpPr>
          <p:nvPr/>
        </p:nvCxnSpPr>
        <p:spPr bwMode="auto">
          <a:xfrm rot="5400000">
            <a:off x="6560402" y="902492"/>
            <a:ext cx="2114490" cy="6100706"/>
          </a:xfrm>
          <a:prstGeom prst="curvedConnector2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4EE5A42A-08AE-284B-AC93-9EEA31F40699}"/>
              </a:ext>
            </a:extLst>
          </p:cNvPr>
          <p:cNvSpPr/>
          <p:nvPr/>
        </p:nvSpPr>
        <p:spPr bwMode="auto">
          <a:xfrm>
            <a:off x="2732126" y="5833421"/>
            <a:ext cx="2297074" cy="641298"/>
          </a:xfrm>
          <a:prstGeom prst="wedgeRectCallout">
            <a:avLst>
              <a:gd name="adj1" fmla="val -1414"/>
              <a:gd name="adj2" fmla="val -117960"/>
            </a:avLst>
          </a:prstGeom>
          <a:solidFill>
            <a:srgbClr val="FFFFA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Fre</a:t>
            </a:r>
            <a:r>
              <a:rPr lang="en-US" dirty="0">
                <a:latin typeface="Gill Sans Light"/>
              </a:rPr>
              <a:t>e frame;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Load page; update PTE</a:t>
            </a:r>
          </a:p>
        </p:txBody>
      </p:sp>
    </p:spTree>
    <p:extLst>
      <p:ext uri="{BB962C8B-B14F-4D97-AF65-F5344CB8AC3E}">
        <p14:creationId xmlns:p14="http://schemas.microsoft.com/office/powerpoint/2010/main" val="140551613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6266" y="228601"/>
            <a:ext cx="5458225" cy="494494"/>
          </a:xfrm>
          <a:noFill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Algorithm: More details</a:t>
            </a:r>
          </a:p>
        </p:txBody>
      </p:sp>
      <p:sp>
        <p:nvSpPr>
          <p:cNvPr id="7823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0820400" cy="48768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Will always find a page or loop forever?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 if all use bits set, will eventually loop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all the way around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FIFO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hand moving slowly?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Good sign or bad sign?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many page faults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or find page quickly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hand is moving quickly?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Lots of page faults and/or lots of reference bits set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One way to view clock algorithm: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Crude partitioning of pages into two groups: young and old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not partition into more than 2 groups?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53200" y="914400"/>
            <a:ext cx="2514600" cy="2438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Set of all pages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Arial" panose="020B0604020202020204" pitchFamily="34" charset="0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8763000" y="1143000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296400" y="914400"/>
            <a:ext cx="2667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rPr>
              <a:t>Single Clock Hand</a:t>
            </a:r>
          </a:p>
        </p:txBody>
      </p:sp>
      <p:sp>
        <p:nvSpPr>
          <p:cNvPr id="12" name="Arc 9"/>
          <p:cNvSpPr>
            <a:spLocks/>
          </p:cNvSpPr>
          <p:nvPr/>
        </p:nvSpPr>
        <p:spPr bwMode="auto">
          <a:xfrm rot="295001">
            <a:off x="8744597" y="1524000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047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</a:t>
            </a:r>
            <a:r>
              <a:rPr lang="en-US" altLang="ko-KR" baseline="30000">
                <a:ea typeface="굴림" panose="020B0600000101010101" pitchFamily="34" charset="-127"/>
              </a:rPr>
              <a:t>th</a:t>
            </a:r>
            <a:r>
              <a:rPr lang="en-US" altLang="ko-KR">
                <a:ea typeface="굴림" panose="020B0600000101010101" pitchFamily="34" charset="-127"/>
              </a:rPr>
              <a:t> Chance version of Clock Algorithm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09728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</a:t>
            </a:r>
            <a:r>
              <a:rPr lang="en-US" altLang="ko-KR" baseline="30000" dirty="0">
                <a:solidFill>
                  <a:schemeClr val="hlink"/>
                </a:solidFill>
                <a:ea typeface="굴림" panose="020B0600000101010101" pitchFamily="34" charset="-127"/>
              </a:rPr>
              <a:t>th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chance algorithm:</a:t>
            </a:r>
            <a:r>
              <a:rPr lang="en-US" altLang="ko-KR" dirty="0">
                <a:ea typeface="굴림" panose="020B0600000101010101" pitchFamily="34" charset="-127"/>
              </a:rPr>
              <a:t> Give page N chances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OS keeps counter per page: # sweeps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 page fault, OS checks use bit: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clear use and also clear counter (used in last sweep)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0  increment counter; if count=N, replace page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Means that clock hand has to sweep by N times without page being used before page is replaced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How do we pick N?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Why pick large N? Better approximation to LRU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If N ~ 1K, really good approximation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Why pick small N? More efficient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Otherwise might have to look a long way to find free page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about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modified”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(or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dirty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”) pages?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Takes extra overhead to replace a dirty page, so give dirty pages an extra chance before replacing?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Common approach: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Clean pages, use N=1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Dirty pages, use N=2 (and write back to disk when N=1)</a:t>
            </a:r>
          </a:p>
        </p:txBody>
      </p:sp>
    </p:spTree>
    <p:extLst>
      <p:ext uri="{BB962C8B-B14F-4D97-AF65-F5344CB8AC3E}">
        <p14:creationId xmlns:p14="http://schemas.microsoft.com/office/powerpoint/2010/main" val="342892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Meaning of PTE bits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10896600" cy="6019800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Which bits of a PTE entry are useful to us for the Clock Algorithm?  Remember Intel PTE: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</a:t>
            </a:r>
            <a:r>
              <a:rPr lang="en-US" altLang="ko-KR" dirty="0">
                <a:ea typeface="굴림" panose="020B0600000101010101" pitchFamily="34" charset="-127"/>
              </a:rPr>
              <a:t>resent” bit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V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alid” elsewhere):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P==0: Page is invalid and a reference will cause page fault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P==1: Page frame number is valid and MMU is allowed to proceed with translation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W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ritable” bit (could have opposite sense and be 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Read-only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W==0: Page is read-only and cannot be written. 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W==1: Page can be written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ccessed” bit (called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Use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 elsewhere):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A==0: Page has not been accessed (or used) since last time software set A0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A==1: Page has been accessed (or used) since last time software set A0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D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irty” bit (called “Modified” elsewhere):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D==0: Page has not been modified (written) since PTE was loaded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D==1: Page has changed since PTE was loaded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1227992"/>
            <a:ext cx="7952148" cy="818444"/>
            <a:chOff x="1572852" y="3753556"/>
            <a:chExt cx="7952148" cy="818444"/>
          </a:xfrm>
        </p:grpSpPr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2284906" y="3753556"/>
              <a:ext cx="7240094" cy="818444"/>
              <a:chOff x="480" y="2304"/>
              <a:chExt cx="4863" cy="638"/>
            </a:xfrm>
          </p:grpSpPr>
          <p:sp>
            <p:nvSpPr>
              <p:cNvPr id="5" name="Rectangle 97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2544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Page Frame Number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(Physical Page Number)</a:t>
                </a:r>
              </a:p>
            </p:txBody>
          </p:sp>
          <p:sp>
            <p:nvSpPr>
              <p:cNvPr id="6" name="Rectangle 98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576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Free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(OS)</a:t>
                </a:r>
              </a:p>
            </p:txBody>
          </p:sp>
          <p:sp>
            <p:nvSpPr>
              <p:cNvPr id="7" name="Rectangle 99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0</a:t>
                </a:r>
              </a:p>
            </p:txBody>
          </p:sp>
          <p:sp>
            <p:nvSpPr>
              <p:cNvPr id="8" name="Rectangle 100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PS</a:t>
                </a:r>
              </a:p>
            </p:txBody>
          </p:sp>
          <p:sp>
            <p:nvSpPr>
              <p:cNvPr id="9" name="Rectangle 101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D</a:t>
                </a:r>
              </a:p>
            </p:txBody>
          </p:sp>
          <p:sp>
            <p:nvSpPr>
              <p:cNvPr id="10" name="Rectangle 102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A</a:t>
                </a:r>
              </a:p>
            </p:txBody>
          </p:sp>
          <p:sp>
            <p:nvSpPr>
              <p:cNvPr id="11" name="Rectangle 103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PCD</a:t>
                </a:r>
              </a:p>
            </p:txBody>
          </p:sp>
          <p:sp>
            <p:nvSpPr>
              <p:cNvPr id="12" name="Rectangle 104"/>
              <p:cNvSpPr>
                <a:spLocks noChangeArrowheads="1"/>
              </p:cNvSpPr>
              <p:nvPr/>
            </p:nvSpPr>
            <p:spPr bwMode="auto">
              <a:xfrm>
                <a:off x="4560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600">
                    <a:latin typeface="Gill Sans Light"/>
                    <a:ea typeface="굴림" panose="020B0600000101010101" pitchFamily="34" charset="-127"/>
                  </a:rPr>
                  <a:t>PWT</a:t>
                </a:r>
              </a:p>
            </p:txBody>
          </p:sp>
          <p:sp>
            <p:nvSpPr>
              <p:cNvPr id="13" name="Rectangle 105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U</a:t>
                </a:r>
              </a:p>
            </p:txBody>
          </p:sp>
          <p:sp>
            <p:nvSpPr>
              <p:cNvPr id="14" name="Rectangle 106"/>
              <p:cNvSpPr>
                <a:spLocks noChangeArrowheads="1"/>
              </p:cNvSpPr>
              <p:nvPr/>
            </p:nvSpPr>
            <p:spPr bwMode="auto">
              <a:xfrm>
                <a:off x="4944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W</a:t>
                </a:r>
              </a:p>
            </p:txBody>
          </p:sp>
          <p:sp>
            <p:nvSpPr>
              <p:cNvPr id="15" name="Rectangle 107"/>
              <p:cNvSpPr>
                <a:spLocks noChangeArrowheads="1"/>
              </p:cNvSpPr>
              <p:nvPr/>
            </p:nvSpPr>
            <p:spPr bwMode="auto">
              <a:xfrm>
                <a:off x="5136" y="2304"/>
                <a:ext cx="19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</a:pPr>
                <a:r>
                  <a:rPr lang="en-US" altLang="ko-KR" sz="1800" dirty="0">
                    <a:latin typeface="Gill Sans Light"/>
                    <a:ea typeface="굴림" panose="020B0600000101010101" pitchFamily="34" charset="-127"/>
                  </a:rPr>
                  <a:t>P</a:t>
                </a:r>
              </a:p>
            </p:txBody>
          </p:sp>
          <p:sp>
            <p:nvSpPr>
              <p:cNvPr id="16" name="Text Box 111"/>
              <p:cNvSpPr txBox="1">
                <a:spLocks noChangeArrowheads="1"/>
              </p:cNvSpPr>
              <p:nvPr/>
            </p:nvSpPr>
            <p:spPr bwMode="auto">
              <a:xfrm>
                <a:off x="5126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0</a:t>
                </a:r>
              </a:p>
            </p:txBody>
          </p:sp>
          <p:sp>
            <p:nvSpPr>
              <p:cNvPr id="17" name="Text Box 112"/>
              <p:cNvSpPr txBox="1">
                <a:spLocks noChangeArrowheads="1"/>
              </p:cNvSpPr>
              <p:nvPr/>
            </p:nvSpPr>
            <p:spPr bwMode="auto">
              <a:xfrm>
                <a:off x="4944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1</a:t>
                </a:r>
              </a:p>
            </p:txBody>
          </p:sp>
          <p:sp>
            <p:nvSpPr>
              <p:cNvPr id="18" name="Text Box 113"/>
              <p:cNvSpPr txBox="1">
                <a:spLocks noChangeArrowheads="1"/>
              </p:cNvSpPr>
              <p:nvPr/>
            </p:nvSpPr>
            <p:spPr bwMode="auto">
              <a:xfrm>
                <a:off x="4752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2</a:t>
                </a:r>
              </a:p>
            </p:txBody>
          </p:sp>
          <p:sp>
            <p:nvSpPr>
              <p:cNvPr id="19" name="Text Box 114"/>
              <p:cNvSpPr txBox="1">
                <a:spLocks noChangeArrowheads="1"/>
              </p:cNvSpPr>
              <p:nvPr/>
            </p:nvSpPr>
            <p:spPr bwMode="auto">
              <a:xfrm>
                <a:off x="4560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3</a:t>
                </a:r>
              </a:p>
            </p:txBody>
          </p:sp>
          <p:sp>
            <p:nvSpPr>
              <p:cNvPr id="20" name="Text Box 115"/>
              <p:cNvSpPr txBox="1">
                <a:spLocks noChangeArrowheads="1"/>
              </p:cNvSpPr>
              <p:nvPr/>
            </p:nvSpPr>
            <p:spPr bwMode="auto">
              <a:xfrm>
                <a:off x="4368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4</a:t>
                </a:r>
              </a:p>
            </p:txBody>
          </p:sp>
          <p:sp>
            <p:nvSpPr>
              <p:cNvPr id="21" name="Text Box 116"/>
              <p:cNvSpPr txBox="1">
                <a:spLocks noChangeArrowheads="1"/>
              </p:cNvSpPr>
              <p:nvPr/>
            </p:nvSpPr>
            <p:spPr bwMode="auto">
              <a:xfrm>
                <a:off x="4176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5</a:t>
                </a:r>
              </a:p>
            </p:txBody>
          </p:sp>
          <p:sp>
            <p:nvSpPr>
              <p:cNvPr id="22" name="Text Box 117"/>
              <p:cNvSpPr txBox="1">
                <a:spLocks noChangeArrowheads="1"/>
              </p:cNvSpPr>
              <p:nvPr/>
            </p:nvSpPr>
            <p:spPr bwMode="auto">
              <a:xfrm>
                <a:off x="3984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6</a:t>
                </a:r>
              </a:p>
            </p:txBody>
          </p:sp>
          <p:sp>
            <p:nvSpPr>
              <p:cNvPr id="23" name="Text Box 118"/>
              <p:cNvSpPr txBox="1">
                <a:spLocks noChangeArrowheads="1"/>
              </p:cNvSpPr>
              <p:nvPr/>
            </p:nvSpPr>
            <p:spPr bwMode="auto">
              <a:xfrm>
                <a:off x="3792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7</a:t>
                </a:r>
              </a:p>
            </p:txBody>
          </p:sp>
          <p:sp>
            <p:nvSpPr>
              <p:cNvPr id="24" name="Text Box 119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217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8</a:t>
                </a:r>
              </a:p>
            </p:txBody>
          </p:sp>
          <p:sp>
            <p:nvSpPr>
              <p:cNvPr id="25" name="Text Box 120"/>
              <p:cNvSpPr txBox="1">
                <a:spLocks noChangeArrowheads="1"/>
              </p:cNvSpPr>
              <p:nvPr/>
            </p:nvSpPr>
            <p:spPr bwMode="auto">
              <a:xfrm>
                <a:off x="3072" y="2688"/>
                <a:ext cx="424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11-9</a:t>
                </a:r>
              </a:p>
            </p:txBody>
          </p:sp>
          <p:sp>
            <p:nvSpPr>
              <p:cNvPr id="26" name="Text Box 121"/>
              <p:cNvSpPr txBox="1">
                <a:spLocks noChangeArrowheads="1"/>
              </p:cNvSpPr>
              <p:nvPr/>
            </p:nvSpPr>
            <p:spPr bwMode="auto">
              <a:xfrm>
                <a:off x="1440" y="2688"/>
                <a:ext cx="519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</a:pPr>
                <a:r>
                  <a:rPr lang="en-US" altLang="ko-KR" sz="1800">
                    <a:latin typeface="Gill Sans Light"/>
                    <a:ea typeface="굴림" panose="020B0600000101010101" pitchFamily="34" charset="-127"/>
                  </a:rPr>
                  <a:t>31-12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572852" y="3783200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PTE: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76472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Algorithms Variations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108966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Do we really need hardware-supported “modified” bit?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No.  Can emulate it using read-only bit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Need software DB of which pages are allowed to be written (needed this anyway)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We will tell MMU that pages have more restricted permissions than the actually do to force page faults (and allow us notice when page is written)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Algorithm (Clock-Emulated-M):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Initially, mark all pages as read-only (W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r>
              <a:rPr lang="en-US" altLang="ko-KR" dirty="0">
                <a:ea typeface="굴림" panose="020B0600000101010101" pitchFamily="34" charset="-127"/>
              </a:rPr>
              <a:t>0), even writable data pages. 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Further, clear all software versions of 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0</a:t>
            </a:r>
            <a:r>
              <a:rPr lang="en-US" altLang="ko-KR" dirty="0">
                <a:ea typeface="굴림" panose="020B0600000101010101" pitchFamily="34" charset="-127"/>
              </a:rPr>
              <a:t> (page not dirty)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Writes will cause a page fault. Assuming write is allowed, OS sets software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1</a:t>
            </a:r>
            <a:r>
              <a:rPr lang="en-US" altLang="ko-KR" dirty="0">
                <a:ea typeface="굴림" panose="020B0600000101010101" pitchFamily="34" charset="-127"/>
              </a:rPr>
              <a:t>, and marks page as writable (W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r>
              <a:rPr lang="en-US" altLang="ko-KR" dirty="0">
                <a:ea typeface="굴림" panose="020B0600000101010101" pitchFamily="34" charset="-127"/>
              </a:rPr>
              <a:t>1).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Whenever page written back to disk, clear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0</a:t>
            </a:r>
            <a:r>
              <a:rPr lang="en-US" altLang="ko-KR" dirty="0">
                <a:ea typeface="굴림" panose="020B0600000101010101" pitchFamily="34" charset="-127"/>
              </a:rPr>
              <a:t>, mark read-only</a:t>
            </a:r>
          </a:p>
        </p:txBody>
      </p:sp>
    </p:spTree>
    <p:extLst>
      <p:ext uri="{BB962C8B-B14F-4D97-AF65-F5344CB8AC3E}">
        <p14:creationId xmlns:p14="http://schemas.microsoft.com/office/powerpoint/2010/main" val="376184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Clock Algorithms Variations (continued)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3538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Do we really need a hardware-supported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No. Can emulate it similar to above (e.g. for read operation)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Kernel keeps a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 and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 for each page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Algorithm (Clock-Emulated-Use-and-M):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Mark all pages as invalid, even if in memory. 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Clear emulated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bits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0 </a:t>
            </a:r>
            <a:r>
              <a:rPr lang="en-US" altLang="ko-KR" dirty="0">
                <a:ea typeface="굴림" panose="020B0600000101010101" pitchFamily="34" charset="-127"/>
              </a:rPr>
              <a:t>and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bits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0 </a:t>
            </a:r>
            <a:r>
              <a:rPr lang="en-US" altLang="ko-KR" dirty="0">
                <a:ea typeface="굴림" panose="020B0600000101010101" pitchFamily="34" charset="-127"/>
              </a:rPr>
              <a:t>for all pages (not used, not dirty)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Read or write to invalid page traps to OS to tell use page has been used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OS sets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1</a:t>
            </a:r>
            <a:r>
              <a:rPr lang="en-US" altLang="ko-KR" dirty="0">
                <a:ea typeface="굴림" panose="020B0600000101010101" pitchFamily="34" charset="-127"/>
              </a:rPr>
              <a:t> in software to indicate that page has been “used”.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Further: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1) If read, mark page as read-only, W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0</a:t>
            </a:r>
            <a:r>
              <a:rPr lang="en-US" altLang="ko-KR" dirty="0">
                <a:ea typeface="굴림" panose="020B0600000101010101" pitchFamily="34" charset="-127"/>
              </a:rPr>
              <a:t> (will catch future writes)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2) If write (and write allowed), set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1</a:t>
            </a:r>
            <a:r>
              <a:rPr lang="en-US" altLang="ko-KR" dirty="0">
                <a:ea typeface="굴림" panose="020B0600000101010101" pitchFamily="34" charset="-127"/>
              </a:rPr>
              <a:t>, mark page as writable (W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1)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clock hand passes, reset emulated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</a:t>
            </a:r>
            <a:r>
              <a:rPr lang="en-US" altLang="ko-KR" dirty="0">
                <a:ea typeface="굴림" panose="020B0600000101010101" pitchFamily="34" charset="-127"/>
              </a:rPr>
              <a:t>” bit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0 </a:t>
            </a:r>
            <a:r>
              <a:rPr lang="en-US" altLang="ko-KR" dirty="0">
                <a:ea typeface="굴림" panose="020B0600000101010101" pitchFamily="34" charset="-127"/>
              </a:rPr>
              <a:t>and mark page as invalid again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Note that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modified</a:t>
            </a:r>
            <a:r>
              <a:rPr lang="en-US" altLang="ko-KR" dirty="0">
                <a:ea typeface="굴림" panose="020B0600000101010101" pitchFamily="34" charset="-127"/>
              </a:rPr>
              <a:t>” bit left alone until page written back to disk 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Remember, however, clock is just an approximation of LRU!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Can we do a better approximation, given that we have to take page faults on some reads and writes to collect use information?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Need to identify an old page, not oldest page!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Answer: second chance list</a:t>
            </a:r>
          </a:p>
        </p:txBody>
      </p:sp>
    </p:spTree>
    <p:extLst>
      <p:ext uri="{BB962C8B-B14F-4D97-AF65-F5344CB8AC3E}">
        <p14:creationId xmlns:p14="http://schemas.microsoft.com/office/powerpoint/2010/main" val="3389301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panose="020B0600000101010101" pitchFamily="34" charset="-127"/>
              </a:rPr>
              <a:t>Demand Paging</a:t>
            </a:r>
            <a:endParaRPr lang="en-US" altLang="ko-KR" sz="3600" dirty="0">
              <a:ea typeface="굴림" panose="020B0600000101010101" pitchFamily="34" charset="-127"/>
            </a:endParaRP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4394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Modern programs require a lot of physical memory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Memory per system growing faster than 25%-30%/year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But they don’t use all their memory all of the time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90-10 rule: programs spend 90% of their time in 10% of their code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Wasteful to require all of user’s code to be in memory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Solution: use main memory as “cache” for disk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ko-KR" altLang="en-US" sz="2400" dirty="0">
              <a:ea typeface="굴림" panose="020B0600000101010101" pitchFamily="34" charset="-127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94214" y="5092699"/>
            <a:ext cx="519113" cy="779462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 rot="5400000">
            <a:off x="4265009" y="5180214"/>
            <a:ext cx="94577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>
                <a:latin typeface="Gill Sans" charset="0"/>
                <a:ea typeface="Gill Sans" charset="0"/>
                <a:cs typeface="Gill Sans" charset="0"/>
              </a:rPr>
              <a:t>On-Chip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600" b="0" dirty="0">
                <a:latin typeface="Gill Sans" charset="0"/>
                <a:ea typeface="Gill Sans" charset="0"/>
                <a:cs typeface="Gill Sans" charset="0"/>
              </a:rPr>
              <a:t>Cache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3244851" y="4298951"/>
            <a:ext cx="1598613" cy="579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3784600" y="4481512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3244850" y="5181599"/>
            <a:ext cx="102235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3282951" y="5289550"/>
            <a:ext cx="111889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Datapath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7275515" y="3998913"/>
            <a:ext cx="1120775" cy="207803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7226303" y="4816476"/>
            <a:ext cx="1285609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Secondary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3124201" y="3998913"/>
            <a:ext cx="2019301" cy="2078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3883026" y="3989388"/>
            <a:ext cx="122148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V="1">
            <a:off x="4294188" y="3505200"/>
            <a:ext cx="4240214" cy="16478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>
            <a:off x="4294188" y="5872163"/>
            <a:ext cx="4240214" cy="30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45" name="Rectangle 19"/>
          <p:cNvSpPr>
            <a:spLocks noChangeArrowheads="1"/>
          </p:cNvSpPr>
          <p:nvPr/>
        </p:nvSpPr>
        <p:spPr bwMode="auto">
          <a:xfrm>
            <a:off x="5432426" y="4703763"/>
            <a:ext cx="700088" cy="1247775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6242051" y="4403726"/>
            <a:ext cx="819150" cy="1587499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6189665" y="4800601"/>
            <a:ext cx="1016305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(DRAM)</a:t>
            </a:r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335589" y="4800600"/>
            <a:ext cx="100348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Second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Level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Cache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 b="0">
                <a:latin typeface="Gill Sans" charset="0"/>
                <a:ea typeface="Gill Sans" charset="0"/>
                <a:cs typeface="Gill Sans" charset="0"/>
              </a:rPr>
              <a:t>(SRAM)</a:t>
            </a:r>
          </a:p>
        </p:txBody>
      </p:sp>
      <p:grpSp>
        <p:nvGrpSpPr>
          <p:cNvPr id="22549" name="Group 33"/>
          <p:cNvGrpSpPr>
            <a:grpSpLocks/>
          </p:cNvGrpSpPr>
          <p:nvPr/>
        </p:nvGrpSpPr>
        <p:grpSpPr bwMode="auto">
          <a:xfrm>
            <a:off x="8535991" y="3505201"/>
            <a:ext cx="990807" cy="2666999"/>
            <a:chOff x="4761" y="1264"/>
            <a:chExt cx="792" cy="2081"/>
          </a:xfrm>
        </p:grpSpPr>
        <p:sp>
          <p:nvSpPr>
            <p:cNvPr id="22551" name="Rectangle 34"/>
            <p:cNvSpPr>
              <a:spLocks noChangeArrowheads="1"/>
            </p:cNvSpPr>
            <p:nvPr/>
          </p:nvSpPr>
          <p:spPr bwMode="auto">
            <a:xfrm>
              <a:off x="4764" y="1264"/>
              <a:ext cx="704" cy="2081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552" name="Rectangle 35"/>
            <p:cNvSpPr>
              <a:spLocks noChangeArrowheads="1"/>
            </p:cNvSpPr>
            <p:nvPr/>
          </p:nvSpPr>
          <p:spPr bwMode="auto">
            <a:xfrm>
              <a:off x="4761" y="2097"/>
              <a:ext cx="792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Tertiary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(Tape)</a:t>
              </a:r>
            </a:p>
          </p:txBody>
        </p:sp>
      </p:grpSp>
      <p:sp>
        <p:nvSpPr>
          <p:cNvPr id="22550" name="AutoShape 40"/>
          <p:cNvSpPr>
            <a:spLocks noChangeArrowheads="1"/>
          </p:cNvSpPr>
          <p:nvPr/>
        </p:nvSpPr>
        <p:spPr bwMode="auto">
          <a:xfrm>
            <a:off x="6723064" y="4286250"/>
            <a:ext cx="1219200" cy="533400"/>
          </a:xfrm>
          <a:prstGeom prst="leftArrow">
            <a:avLst>
              <a:gd name="adj1" fmla="val 50000"/>
              <a:gd name="adj2" fmla="val 5714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paging</a:t>
            </a:r>
          </a:p>
        </p:txBody>
      </p:sp>
      <p:sp>
        <p:nvSpPr>
          <p:cNvPr id="25" name="AutoShape 40">
            <a:extLst>
              <a:ext uri="{FF2B5EF4-FFF2-40B4-BE49-F238E27FC236}">
                <a16:creationId xmlns:a16="http://schemas.microsoft.com/office/drawing/2014/main" id="{D845AA3A-128F-C443-B9D7-F972A29A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531" y="4403725"/>
            <a:ext cx="1219200" cy="533400"/>
          </a:xfrm>
          <a:prstGeom prst="leftArrow">
            <a:avLst>
              <a:gd name="adj1" fmla="val 50000"/>
              <a:gd name="adj2" fmla="val 5714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val="331433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  <p:bldP spid="22550" grpId="0" animBg="1"/>
      <p:bldP spid="2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10718800" cy="5486400"/>
          </a:xfrm>
        </p:spPr>
        <p:txBody>
          <a:bodyPr>
            <a:normAutofit/>
          </a:bodyPr>
          <a:lstStyle/>
          <a:p>
            <a:r>
              <a:rPr lang="en-US" altLang="ko-KR" dirty="0"/>
              <a:t>Demand Paging: Treating the DRAM as a cache on disk</a:t>
            </a:r>
          </a:p>
          <a:p>
            <a:pPr lvl="1"/>
            <a:r>
              <a:rPr lang="en-US" altLang="ko-KR" dirty="0"/>
              <a:t>Page table tracks which pages are in memory</a:t>
            </a:r>
          </a:p>
          <a:p>
            <a:pPr lvl="1"/>
            <a:r>
              <a:rPr lang="en-US" altLang="ko-KR" dirty="0"/>
              <a:t>Any attempt to access a page that is not in memory generates a page fault, which causes OS to bring missing page into memory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Replacement policies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FIFO: Place pages on queue, replace page at end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MIN: Replace page that will be used farthest in future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LRU: Replace page used farthest in past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Clock Algorithm: Approximation to LRU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Arrange all pages in circular list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Sweep through them, marking as not “in use”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If page not “in use” for one pass, than can replace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N</a:t>
            </a:r>
            <a:r>
              <a:rPr lang="en-US" altLang="ko-KR" baseline="30000" dirty="0">
                <a:ea typeface="굴림" panose="020B0600000101010101" pitchFamily="34" charset="-127"/>
                <a:sym typeface="Symbol" panose="05050102010706020507" pitchFamily="18" charset="2"/>
              </a:rPr>
              <a:t>th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-chance clock algorithm: Another approximate LRU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Give pages multiple passes of clock hand before replacing</a:t>
            </a:r>
          </a:p>
          <a:p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696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467600" cy="533400"/>
          </a:xfrm>
        </p:spPr>
        <p:txBody>
          <a:bodyPr/>
          <a:lstStyle/>
          <a:p>
            <a:r>
              <a:rPr lang="en-US" altLang="en-US" dirty="0"/>
              <a:t>Page Fault </a:t>
            </a:r>
            <a:r>
              <a:rPr lang="en-US" altLang="en-US" dirty="0">
                <a:sym typeface="Symbol" panose="05050102010706020507" pitchFamily="18" charset="2"/>
              </a:rPr>
              <a:t> Demand Paging</a:t>
            </a:r>
            <a:endParaRPr lang="en-US" altLang="en-US" dirty="0"/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3581401" y="990600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763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8763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8763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8763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876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6629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48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2514600" y="1447800"/>
            <a:ext cx="1353256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>
            <a:off x="3760128" y="1647856"/>
            <a:ext cx="1116672" cy="285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7086601" y="914400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5867400" y="1295400"/>
            <a:ext cx="753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7848601" y="1524000"/>
            <a:ext cx="824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7848600" y="2024063"/>
            <a:ext cx="684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8915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4153228" y="1981200"/>
            <a:ext cx="1881146" cy="533400"/>
            <a:chOff x="2629228" y="1981200"/>
            <a:chExt cx="1881147" cy="533400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099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629228" y="1981200"/>
              <a:ext cx="1104574" cy="44770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971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1905001" y="3048000"/>
            <a:ext cx="2234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2565400" y="2228851"/>
            <a:ext cx="1689268" cy="1751013"/>
            <a:chOff x="1041242" y="2057400"/>
            <a:chExt cx="1689323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282765" cy="43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590801" y="3505200"/>
            <a:ext cx="2395207" cy="1219200"/>
            <a:chOff x="1066800" y="3505200"/>
            <a:chExt cx="2395813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3958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4724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800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763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3632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7391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6629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5562600" y="3200400"/>
            <a:ext cx="3352800" cy="1905000"/>
            <a:chOff x="4038600" y="3200400"/>
            <a:chExt cx="3352800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420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3670049" y="2181225"/>
            <a:ext cx="3444828" cy="2306638"/>
            <a:chOff x="2215108" y="2133600"/>
            <a:chExt cx="3445612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003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1981200" y="895350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1905001" y="4876800"/>
            <a:ext cx="1373363" cy="1314468"/>
            <a:chOff x="381000" y="4876800"/>
            <a:chExt cx="1373124" cy="1314528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296924" cy="40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2370139" y="4487864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1676401" y="1962150"/>
            <a:ext cx="1146175" cy="3074988"/>
            <a:chOff x="152400" y="1961444"/>
            <a:chExt cx="1145822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2400" y="2132963"/>
              <a:ext cx="709334" cy="40027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8915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1600201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5867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6019801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8026401" y="2410327"/>
            <a:ext cx="824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7694613" y="3079924"/>
            <a:ext cx="684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37713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Demand Paging as Caching, …</a:t>
            </a:r>
            <a:endParaRPr lang="en-US" altLang="ko-KR" dirty="0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What  “block size”? - 1 page (</a:t>
            </a:r>
            <a:r>
              <a:rPr lang="en-US" altLang="ko-KR" dirty="0" err="1"/>
              <a:t>e.g</a:t>
            </a:r>
            <a:r>
              <a:rPr lang="en-US" altLang="ko-KR" dirty="0"/>
              <a:t>, 4 KB)</a:t>
            </a:r>
          </a:p>
          <a:p>
            <a:r>
              <a:rPr lang="en-US" altLang="ko-KR" dirty="0"/>
              <a:t>What “organization” </a:t>
            </a:r>
            <a:r>
              <a:rPr lang="en-US" altLang="ko-KR" dirty="0" err="1"/>
              <a:t>ie</a:t>
            </a:r>
            <a:r>
              <a:rPr lang="en-US" altLang="ko-KR" dirty="0"/>
              <a:t>. direct-mapped, set-assoc., fully-associative?</a:t>
            </a:r>
          </a:p>
          <a:p>
            <a:pPr lvl="1"/>
            <a:r>
              <a:rPr lang="en-US" altLang="ko-KR" dirty="0"/>
              <a:t>Fully associative since arbitrary virtual </a:t>
            </a:r>
            <a:r>
              <a:rPr lang="en-US" altLang="ko-KR" dirty="0">
                <a:sym typeface="Symbol" panose="05050102010706020507" pitchFamily="18" charset="2"/>
              </a:rPr>
              <a:t> physical mapping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How do we locate a page?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First check TLB, then page-table traversal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What is page replacement policy? (i.e., LRU, Random…)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This requires more explanation… (</a:t>
            </a:r>
            <a:r>
              <a:rPr lang="en-US" altLang="ko-KR" dirty="0" err="1">
                <a:sym typeface="Symbol" panose="05050102010706020507" pitchFamily="18" charset="2"/>
              </a:rPr>
              <a:t>kinda</a:t>
            </a:r>
            <a:r>
              <a:rPr lang="en-US" altLang="ko-KR" dirty="0">
                <a:sym typeface="Symbol" panose="05050102010706020507" pitchFamily="18" charset="2"/>
              </a:rPr>
              <a:t> LRU)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What happens on a miss?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Go to lower level to fill miss (i.e., disk)</a:t>
            </a:r>
          </a:p>
          <a:p>
            <a:r>
              <a:rPr lang="en-US" altLang="ko-KR" dirty="0">
                <a:sym typeface="Symbol" panose="05050102010706020507" pitchFamily="18" charset="2"/>
              </a:rPr>
              <a:t>What happens on a write? (write-through, write back)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Definitely write-back – need dirty bit!</a:t>
            </a:r>
          </a:p>
        </p:txBody>
      </p:sp>
    </p:spTree>
    <p:extLst>
      <p:ext uri="{BB962C8B-B14F-4D97-AF65-F5344CB8AC3E}">
        <p14:creationId xmlns:p14="http://schemas.microsoft.com/office/powerpoint/2010/main" val="357213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178" name="Group 250"/>
          <p:cNvGrpSpPr>
            <a:grpSpLocks/>
          </p:cNvGrpSpPr>
          <p:nvPr/>
        </p:nvGrpSpPr>
        <p:grpSpPr bwMode="auto">
          <a:xfrm>
            <a:off x="3708401" y="523875"/>
            <a:ext cx="1735138" cy="2511425"/>
            <a:chOff x="1264" y="48"/>
            <a:chExt cx="1093" cy="1582"/>
          </a:xfrm>
        </p:grpSpPr>
        <p:sp>
          <p:nvSpPr>
            <p:cNvPr id="23760" name="Freeform 247"/>
            <p:cNvSpPr>
              <a:spLocks/>
            </p:cNvSpPr>
            <p:nvPr/>
          </p:nvSpPr>
          <p:spPr bwMode="auto">
            <a:xfrm>
              <a:off x="1264" y="48"/>
              <a:ext cx="613" cy="1576"/>
            </a:xfrm>
            <a:custGeom>
              <a:avLst/>
              <a:gdLst>
                <a:gd name="T0" fmla="*/ 0 w 672"/>
                <a:gd name="T1" fmla="*/ 0 h 1728"/>
                <a:gd name="T2" fmla="*/ 613 w 672"/>
                <a:gd name="T3" fmla="*/ 525 h 1728"/>
                <a:gd name="T4" fmla="*/ 613 w 672"/>
                <a:gd name="T5" fmla="*/ 1138 h 1728"/>
                <a:gd name="T6" fmla="*/ 0 w 672"/>
                <a:gd name="T7" fmla="*/ 1576 h 1728"/>
                <a:gd name="T8" fmla="*/ 0 w 67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1728">
                  <a:moveTo>
                    <a:pt x="0" y="0"/>
                  </a:moveTo>
                  <a:lnTo>
                    <a:pt x="672" y="576"/>
                  </a:lnTo>
                  <a:lnTo>
                    <a:pt x="672" y="124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CC">
                <a:alpha val="36078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3761" name="Rectangle 6"/>
            <p:cNvSpPr>
              <a:spLocks noChangeArrowheads="1"/>
            </p:cNvSpPr>
            <p:nvPr/>
          </p:nvSpPr>
          <p:spPr bwMode="auto">
            <a:xfrm>
              <a:off x="1877" y="573"/>
              <a:ext cx="438" cy="613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62" name="Text Box 204"/>
            <p:cNvSpPr txBox="1">
              <a:spLocks noChangeArrowheads="1"/>
            </p:cNvSpPr>
            <p:nvPr/>
          </p:nvSpPr>
          <p:spPr bwMode="auto">
            <a:xfrm>
              <a:off x="1810" y="1186"/>
              <a:ext cx="547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Page</a:t>
              </a:r>
            </a:p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Table</a:t>
              </a:r>
            </a:p>
          </p:txBody>
        </p:sp>
        <p:sp>
          <p:nvSpPr>
            <p:cNvPr id="23763" name="Rectangle 245"/>
            <p:cNvSpPr>
              <a:spLocks noChangeArrowheads="1"/>
            </p:cNvSpPr>
            <p:nvPr/>
          </p:nvSpPr>
          <p:spPr bwMode="auto">
            <a:xfrm>
              <a:off x="1658" y="661"/>
              <a:ext cx="175" cy="43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TLB</a:t>
              </a:r>
            </a:p>
          </p:txBody>
        </p:sp>
      </p:grp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Illusion of Infinite Memory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95392"/>
            <a:ext cx="10744200" cy="2667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Disk/SSD is larger than physical memory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In-use virtual memory can be bigger than physical memory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Combined memory of running processes much larger than physical memory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More programs fit into memory, allowing more concurrency 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Principle: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Transparent Level of Indirection</a:t>
            </a:r>
            <a:r>
              <a:rPr lang="en-US" altLang="ko-KR" dirty="0">
                <a:ea typeface="굴림" panose="020B0600000101010101" pitchFamily="34" charset="-127"/>
              </a:rPr>
              <a:t> (page table)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Supports flexible placement of physical data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could be on disk or somewhere across network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Variable location of data transparent to user program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Performance issue, not correctness issue</a:t>
            </a:r>
          </a:p>
        </p:txBody>
      </p:sp>
      <p:grpSp>
        <p:nvGrpSpPr>
          <p:cNvPr id="765179" name="Group 251"/>
          <p:cNvGrpSpPr>
            <a:grpSpLocks/>
          </p:cNvGrpSpPr>
          <p:nvPr/>
        </p:nvGrpSpPr>
        <p:grpSpPr bwMode="auto">
          <a:xfrm>
            <a:off x="5743577" y="1219199"/>
            <a:ext cx="1152526" cy="2611438"/>
            <a:chOff x="2546" y="486"/>
            <a:chExt cx="726" cy="1645"/>
          </a:xfrm>
        </p:grpSpPr>
        <p:grpSp>
          <p:nvGrpSpPr>
            <p:cNvPr id="23746" name="Group 241"/>
            <p:cNvGrpSpPr>
              <a:grpSpLocks/>
            </p:cNvGrpSpPr>
            <p:nvPr/>
          </p:nvGrpSpPr>
          <p:grpSpPr bwMode="auto">
            <a:xfrm>
              <a:off x="2578" y="486"/>
              <a:ext cx="657" cy="963"/>
              <a:chOff x="2736" y="816"/>
              <a:chExt cx="720" cy="1056"/>
            </a:xfrm>
          </p:grpSpPr>
          <p:sp>
            <p:nvSpPr>
              <p:cNvPr id="23748" name="Rectangle 5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49" name="Rectangle 210"/>
              <p:cNvSpPr>
                <a:spLocks noChangeArrowheads="1"/>
              </p:cNvSpPr>
              <p:nvPr/>
            </p:nvSpPr>
            <p:spPr bwMode="auto">
              <a:xfrm>
                <a:off x="2736" y="177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0" name="Rectangle 211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1" name="Rectangle 212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2" name="Rectangle 213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3" name="Rectangle 214"/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4" name="Rectangle 215"/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5" name="Rectangle 216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6" name="Rectangle 217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7" name="Rectangle 218"/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8" name="Rectangle 219"/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59" name="Rectangle 220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747" name="Text Box 203"/>
            <p:cNvSpPr txBox="1">
              <a:spLocks noChangeArrowheads="1"/>
            </p:cNvSpPr>
            <p:nvPr/>
          </p:nvSpPr>
          <p:spPr bwMode="auto">
            <a:xfrm>
              <a:off x="2546" y="1493"/>
              <a:ext cx="726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Physical</a:t>
              </a:r>
            </a:p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Memory</a:t>
              </a:r>
            </a:p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512 MB</a:t>
              </a:r>
            </a:p>
          </p:txBody>
        </p:sp>
      </p:grpSp>
      <p:grpSp>
        <p:nvGrpSpPr>
          <p:cNvPr id="765181" name="Group 253"/>
          <p:cNvGrpSpPr>
            <a:grpSpLocks/>
          </p:cNvGrpSpPr>
          <p:nvPr/>
        </p:nvGrpSpPr>
        <p:grpSpPr bwMode="auto">
          <a:xfrm>
            <a:off x="4959350" y="1079500"/>
            <a:ext cx="4413250" cy="2373313"/>
            <a:chOff x="2052" y="398"/>
            <a:chExt cx="2780" cy="1495"/>
          </a:xfrm>
        </p:grpSpPr>
        <p:grpSp>
          <p:nvGrpSpPr>
            <p:cNvPr id="23578" name="Group 252"/>
            <p:cNvGrpSpPr>
              <a:grpSpLocks/>
            </p:cNvGrpSpPr>
            <p:nvPr/>
          </p:nvGrpSpPr>
          <p:grpSpPr bwMode="auto">
            <a:xfrm>
              <a:off x="2052" y="398"/>
              <a:ext cx="2780" cy="1015"/>
              <a:chOff x="2052" y="398"/>
              <a:chExt cx="2780" cy="1015"/>
            </a:xfrm>
          </p:grpSpPr>
          <p:grpSp>
            <p:nvGrpSpPr>
              <p:cNvPr id="23580" name="Group 187"/>
              <p:cNvGrpSpPr>
                <a:grpSpLocks/>
              </p:cNvGrpSpPr>
              <p:nvPr/>
            </p:nvGrpSpPr>
            <p:grpSpPr bwMode="auto">
              <a:xfrm>
                <a:off x="3585" y="398"/>
                <a:ext cx="1247" cy="1015"/>
                <a:chOff x="4128" y="912"/>
                <a:chExt cx="1367" cy="1113"/>
              </a:xfrm>
            </p:grpSpPr>
            <p:sp>
              <p:nvSpPr>
                <p:cNvPr id="2358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28" y="912"/>
                  <a:ext cx="1367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Freeform 11"/>
                <p:cNvSpPr>
                  <a:spLocks/>
                </p:cNvSpPr>
                <p:nvPr/>
              </p:nvSpPr>
              <p:spPr bwMode="auto">
                <a:xfrm>
                  <a:off x="4133" y="917"/>
                  <a:ext cx="1357" cy="1103"/>
                </a:xfrm>
                <a:custGeom>
                  <a:avLst/>
                  <a:gdLst>
                    <a:gd name="T0" fmla="*/ 1115 w 1357"/>
                    <a:gd name="T1" fmla="*/ 0 h 1103"/>
                    <a:gd name="T2" fmla="*/ 1138 w 1357"/>
                    <a:gd name="T3" fmla="*/ 2 h 1103"/>
                    <a:gd name="T4" fmla="*/ 1185 w 1357"/>
                    <a:gd name="T5" fmla="*/ 12 h 1103"/>
                    <a:gd name="T6" fmla="*/ 1230 w 1357"/>
                    <a:gd name="T7" fmla="*/ 30 h 1103"/>
                    <a:gd name="T8" fmla="*/ 1268 w 1357"/>
                    <a:gd name="T9" fmla="*/ 56 h 1103"/>
                    <a:gd name="T10" fmla="*/ 1301 w 1357"/>
                    <a:gd name="T11" fmla="*/ 89 h 1103"/>
                    <a:gd name="T12" fmla="*/ 1327 w 1357"/>
                    <a:gd name="T13" fmla="*/ 127 h 1103"/>
                    <a:gd name="T14" fmla="*/ 1346 w 1357"/>
                    <a:gd name="T15" fmla="*/ 172 h 1103"/>
                    <a:gd name="T16" fmla="*/ 1355 w 1357"/>
                    <a:gd name="T17" fmla="*/ 219 h 1103"/>
                    <a:gd name="T18" fmla="*/ 1357 w 1357"/>
                    <a:gd name="T19" fmla="*/ 860 h 1103"/>
                    <a:gd name="T20" fmla="*/ 1355 w 1357"/>
                    <a:gd name="T21" fmla="*/ 884 h 1103"/>
                    <a:gd name="T22" fmla="*/ 1346 w 1357"/>
                    <a:gd name="T23" fmla="*/ 931 h 1103"/>
                    <a:gd name="T24" fmla="*/ 1327 w 1357"/>
                    <a:gd name="T25" fmla="*/ 976 h 1103"/>
                    <a:gd name="T26" fmla="*/ 1301 w 1357"/>
                    <a:gd name="T27" fmla="*/ 1014 h 1103"/>
                    <a:gd name="T28" fmla="*/ 1268 w 1357"/>
                    <a:gd name="T29" fmla="*/ 1047 h 1103"/>
                    <a:gd name="T30" fmla="*/ 1230 w 1357"/>
                    <a:gd name="T31" fmla="*/ 1073 h 1103"/>
                    <a:gd name="T32" fmla="*/ 1185 w 1357"/>
                    <a:gd name="T33" fmla="*/ 1091 h 1103"/>
                    <a:gd name="T34" fmla="*/ 1138 w 1357"/>
                    <a:gd name="T35" fmla="*/ 1101 h 1103"/>
                    <a:gd name="T36" fmla="*/ 242 w 1357"/>
                    <a:gd name="T37" fmla="*/ 1103 h 1103"/>
                    <a:gd name="T38" fmla="*/ 219 w 1357"/>
                    <a:gd name="T39" fmla="*/ 1101 h 1103"/>
                    <a:gd name="T40" fmla="*/ 172 w 1357"/>
                    <a:gd name="T41" fmla="*/ 1091 h 1103"/>
                    <a:gd name="T42" fmla="*/ 127 w 1357"/>
                    <a:gd name="T43" fmla="*/ 1073 h 1103"/>
                    <a:gd name="T44" fmla="*/ 89 w 1357"/>
                    <a:gd name="T45" fmla="*/ 1047 h 1103"/>
                    <a:gd name="T46" fmla="*/ 56 w 1357"/>
                    <a:gd name="T47" fmla="*/ 1014 h 1103"/>
                    <a:gd name="T48" fmla="*/ 28 w 1357"/>
                    <a:gd name="T49" fmla="*/ 976 h 1103"/>
                    <a:gd name="T50" fmla="*/ 11 w 1357"/>
                    <a:gd name="T51" fmla="*/ 931 h 1103"/>
                    <a:gd name="T52" fmla="*/ 2 w 1357"/>
                    <a:gd name="T53" fmla="*/ 884 h 1103"/>
                    <a:gd name="T54" fmla="*/ 0 w 1357"/>
                    <a:gd name="T55" fmla="*/ 243 h 1103"/>
                    <a:gd name="T56" fmla="*/ 2 w 1357"/>
                    <a:gd name="T57" fmla="*/ 219 h 1103"/>
                    <a:gd name="T58" fmla="*/ 11 w 1357"/>
                    <a:gd name="T59" fmla="*/ 172 h 1103"/>
                    <a:gd name="T60" fmla="*/ 28 w 1357"/>
                    <a:gd name="T61" fmla="*/ 127 h 1103"/>
                    <a:gd name="T62" fmla="*/ 56 w 1357"/>
                    <a:gd name="T63" fmla="*/ 89 h 1103"/>
                    <a:gd name="T64" fmla="*/ 89 w 1357"/>
                    <a:gd name="T65" fmla="*/ 56 h 1103"/>
                    <a:gd name="T66" fmla="*/ 127 w 1357"/>
                    <a:gd name="T67" fmla="*/ 30 h 1103"/>
                    <a:gd name="T68" fmla="*/ 172 w 1357"/>
                    <a:gd name="T69" fmla="*/ 12 h 1103"/>
                    <a:gd name="T70" fmla="*/ 219 w 1357"/>
                    <a:gd name="T71" fmla="*/ 2 h 1103"/>
                    <a:gd name="T72" fmla="*/ 242 w 1357"/>
                    <a:gd name="T73" fmla="*/ 0 h 1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57" h="1103">
                      <a:moveTo>
                        <a:pt x="242" y="0"/>
                      </a:moveTo>
                      <a:lnTo>
                        <a:pt x="1115" y="0"/>
                      </a:lnTo>
                      <a:lnTo>
                        <a:pt x="1138" y="2"/>
                      </a:lnTo>
                      <a:lnTo>
                        <a:pt x="1164" y="7"/>
                      </a:lnTo>
                      <a:lnTo>
                        <a:pt x="1185" y="12"/>
                      </a:lnTo>
                      <a:lnTo>
                        <a:pt x="1209" y="21"/>
                      </a:lnTo>
                      <a:lnTo>
                        <a:pt x="1230" y="30"/>
                      </a:lnTo>
                      <a:lnTo>
                        <a:pt x="1249" y="42"/>
                      </a:lnTo>
                      <a:lnTo>
                        <a:pt x="1268" y="56"/>
                      </a:lnTo>
                      <a:lnTo>
                        <a:pt x="1287" y="73"/>
                      </a:lnTo>
                      <a:lnTo>
                        <a:pt x="1301" y="89"/>
                      </a:lnTo>
                      <a:lnTo>
                        <a:pt x="1315" y="108"/>
                      </a:lnTo>
                      <a:lnTo>
                        <a:pt x="1327" y="127"/>
                      </a:lnTo>
                      <a:lnTo>
                        <a:pt x="1338" y="148"/>
                      </a:lnTo>
                      <a:lnTo>
                        <a:pt x="1346" y="172"/>
                      </a:lnTo>
                      <a:lnTo>
                        <a:pt x="1353" y="195"/>
                      </a:lnTo>
                      <a:lnTo>
                        <a:pt x="1355" y="219"/>
                      </a:lnTo>
                      <a:lnTo>
                        <a:pt x="1357" y="243"/>
                      </a:lnTo>
                      <a:lnTo>
                        <a:pt x="1357" y="860"/>
                      </a:lnTo>
                      <a:lnTo>
                        <a:pt x="1355" y="884"/>
                      </a:lnTo>
                      <a:lnTo>
                        <a:pt x="1353" y="908"/>
                      </a:lnTo>
                      <a:lnTo>
                        <a:pt x="1346" y="931"/>
                      </a:lnTo>
                      <a:lnTo>
                        <a:pt x="1338" y="955"/>
                      </a:lnTo>
                      <a:lnTo>
                        <a:pt x="1327" y="976"/>
                      </a:lnTo>
                      <a:lnTo>
                        <a:pt x="1315" y="995"/>
                      </a:lnTo>
                      <a:lnTo>
                        <a:pt x="1301" y="1014"/>
                      </a:lnTo>
                      <a:lnTo>
                        <a:pt x="1287" y="1030"/>
                      </a:lnTo>
                      <a:lnTo>
                        <a:pt x="1268" y="1047"/>
                      </a:lnTo>
                      <a:lnTo>
                        <a:pt x="1249" y="1061"/>
                      </a:lnTo>
                      <a:lnTo>
                        <a:pt x="1230" y="1073"/>
                      </a:lnTo>
                      <a:lnTo>
                        <a:pt x="1209" y="1082"/>
                      </a:lnTo>
                      <a:lnTo>
                        <a:pt x="1185" y="1091"/>
                      </a:lnTo>
                      <a:lnTo>
                        <a:pt x="1164" y="1096"/>
                      </a:lnTo>
                      <a:lnTo>
                        <a:pt x="1138" y="1101"/>
                      </a:lnTo>
                      <a:lnTo>
                        <a:pt x="1115" y="1103"/>
                      </a:lnTo>
                      <a:lnTo>
                        <a:pt x="242" y="1103"/>
                      </a:lnTo>
                      <a:lnTo>
                        <a:pt x="219" y="1101"/>
                      </a:lnTo>
                      <a:lnTo>
                        <a:pt x="193" y="1096"/>
                      </a:lnTo>
                      <a:lnTo>
                        <a:pt x="172" y="1091"/>
                      </a:lnTo>
                      <a:lnTo>
                        <a:pt x="148" y="1082"/>
                      </a:lnTo>
                      <a:lnTo>
                        <a:pt x="127" y="1073"/>
                      </a:lnTo>
                      <a:lnTo>
                        <a:pt x="108" y="1061"/>
                      </a:lnTo>
                      <a:lnTo>
                        <a:pt x="89" y="1047"/>
                      </a:lnTo>
                      <a:lnTo>
                        <a:pt x="70" y="1030"/>
                      </a:lnTo>
                      <a:lnTo>
                        <a:pt x="56" y="1014"/>
                      </a:lnTo>
                      <a:lnTo>
                        <a:pt x="42" y="995"/>
                      </a:lnTo>
                      <a:lnTo>
                        <a:pt x="28" y="976"/>
                      </a:lnTo>
                      <a:lnTo>
                        <a:pt x="19" y="955"/>
                      </a:lnTo>
                      <a:lnTo>
                        <a:pt x="11" y="931"/>
                      </a:lnTo>
                      <a:lnTo>
                        <a:pt x="4" y="908"/>
                      </a:lnTo>
                      <a:lnTo>
                        <a:pt x="2" y="884"/>
                      </a:lnTo>
                      <a:lnTo>
                        <a:pt x="0" y="860"/>
                      </a:lnTo>
                      <a:lnTo>
                        <a:pt x="0" y="243"/>
                      </a:lnTo>
                      <a:lnTo>
                        <a:pt x="2" y="219"/>
                      </a:lnTo>
                      <a:lnTo>
                        <a:pt x="4" y="195"/>
                      </a:lnTo>
                      <a:lnTo>
                        <a:pt x="11" y="172"/>
                      </a:lnTo>
                      <a:lnTo>
                        <a:pt x="19" y="148"/>
                      </a:lnTo>
                      <a:lnTo>
                        <a:pt x="28" y="127"/>
                      </a:lnTo>
                      <a:lnTo>
                        <a:pt x="42" y="108"/>
                      </a:lnTo>
                      <a:lnTo>
                        <a:pt x="56" y="89"/>
                      </a:lnTo>
                      <a:lnTo>
                        <a:pt x="70" y="73"/>
                      </a:lnTo>
                      <a:lnTo>
                        <a:pt x="89" y="56"/>
                      </a:lnTo>
                      <a:lnTo>
                        <a:pt x="108" y="42"/>
                      </a:lnTo>
                      <a:lnTo>
                        <a:pt x="127" y="30"/>
                      </a:lnTo>
                      <a:lnTo>
                        <a:pt x="148" y="21"/>
                      </a:lnTo>
                      <a:lnTo>
                        <a:pt x="172" y="12"/>
                      </a:lnTo>
                      <a:lnTo>
                        <a:pt x="193" y="7"/>
                      </a:lnTo>
                      <a:lnTo>
                        <a:pt x="219" y="2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Freeform 12"/>
                <p:cNvSpPr>
                  <a:spLocks/>
                </p:cNvSpPr>
                <p:nvPr/>
              </p:nvSpPr>
              <p:spPr bwMode="auto">
                <a:xfrm>
                  <a:off x="4154" y="940"/>
                  <a:ext cx="1315" cy="1057"/>
                </a:xfrm>
                <a:custGeom>
                  <a:avLst/>
                  <a:gdLst>
                    <a:gd name="T0" fmla="*/ 1094 w 1315"/>
                    <a:gd name="T1" fmla="*/ 0 h 1057"/>
                    <a:gd name="T2" fmla="*/ 1115 w 1315"/>
                    <a:gd name="T3" fmla="*/ 0 h 1057"/>
                    <a:gd name="T4" fmla="*/ 1160 w 1315"/>
                    <a:gd name="T5" fmla="*/ 10 h 1057"/>
                    <a:gd name="T6" fmla="*/ 1200 w 1315"/>
                    <a:gd name="T7" fmla="*/ 26 h 1057"/>
                    <a:gd name="T8" fmla="*/ 1233 w 1315"/>
                    <a:gd name="T9" fmla="*/ 50 h 1057"/>
                    <a:gd name="T10" fmla="*/ 1263 w 1315"/>
                    <a:gd name="T11" fmla="*/ 80 h 1057"/>
                    <a:gd name="T12" fmla="*/ 1287 w 1315"/>
                    <a:gd name="T13" fmla="*/ 116 h 1057"/>
                    <a:gd name="T14" fmla="*/ 1306 w 1315"/>
                    <a:gd name="T15" fmla="*/ 154 h 1057"/>
                    <a:gd name="T16" fmla="*/ 1313 w 1315"/>
                    <a:gd name="T17" fmla="*/ 198 h 1057"/>
                    <a:gd name="T18" fmla="*/ 1315 w 1315"/>
                    <a:gd name="T19" fmla="*/ 837 h 1057"/>
                    <a:gd name="T20" fmla="*/ 1313 w 1315"/>
                    <a:gd name="T21" fmla="*/ 859 h 1057"/>
                    <a:gd name="T22" fmla="*/ 1306 w 1315"/>
                    <a:gd name="T23" fmla="*/ 903 h 1057"/>
                    <a:gd name="T24" fmla="*/ 1287 w 1315"/>
                    <a:gd name="T25" fmla="*/ 941 h 1057"/>
                    <a:gd name="T26" fmla="*/ 1263 w 1315"/>
                    <a:gd name="T27" fmla="*/ 977 h 1057"/>
                    <a:gd name="T28" fmla="*/ 1233 w 1315"/>
                    <a:gd name="T29" fmla="*/ 1007 h 1057"/>
                    <a:gd name="T30" fmla="*/ 1200 w 1315"/>
                    <a:gd name="T31" fmla="*/ 1031 h 1057"/>
                    <a:gd name="T32" fmla="*/ 1160 w 1315"/>
                    <a:gd name="T33" fmla="*/ 1047 h 1057"/>
                    <a:gd name="T34" fmla="*/ 1115 w 1315"/>
                    <a:gd name="T35" fmla="*/ 1057 h 1057"/>
                    <a:gd name="T36" fmla="*/ 221 w 1315"/>
                    <a:gd name="T37" fmla="*/ 1057 h 1057"/>
                    <a:gd name="T38" fmla="*/ 200 w 1315"/>
                    <a:gd name="T39" fmla="*/ 1057 h 1057"/>
                    <a:gd name="T40" fmla="*/ 155 w 1315"/>
                    <a:gd name="T41" fmla="*/ 1047 h 1057"/>
                    <a:gd name="T42" fmla="*/ 115 w 1315"/>
                    <a:gd name="T43" fmla="*/ 1031 h 1057"/>
                    <a:gd name="T44" fmla="*/ 82 w 1315"/>
                    <a:gd name="T45" fmla="*/ 1007 h 1057"/>
                    <a:gd name="T46" fmla="*/ 52 w 1315"/>
                    <a:gd name="T47" fmla="*/ 977 h 1057"/>
                    <a:gd name="T48" fmla="*/ 28 w 1315"/>
                    <a:gd name="T49" fmla="*/ 941 h 1057"/>
                    <a:gd name="T50" fmla="*/ 9 w 1315"/>
                    <a:gd name="T51" fmla="*/ 903 h 1057"/>
                    <a:gd name="T52" fmla="*/ 2 w 1315"/>
                    <a:gd name="T53" fmla="*/ 859 h 1057"/>
                    <a:gd name="T54" fmla="*/ 0 w 1315"/>
                    <a:gd name="T55" fmla="*/ 220 h 1057"/>
                    <a:gd name="T56" fmla="*/ 2 w 1315"/>
                    <a:gd name="T57" fmla="*/ 198 h 1057"/>
                    <a:gd name="T58" fmla="*/ 9 w 1315"/>
                    <a:gd name="T59" fmla="*/ 154 h 1057"/>
                    <a:gd name="T60" fmla="*/ 28 w 1315"/>
                    <a:gd name="T61" fmla="*/ 116 h 1057"/>
                    <a:gd name="T62" fmla="*/ 52 w 1315"/>
                    <a:gd name="T63" fmla="*/ 80 h 1057"/>
                    <a:gd name="T64" fmla="*/ 82 w 1315"/>
                    <a:gd name="T65" fmla="*/ 50 h 1057"/>
                    <a:gd name="T66" fmla="*/ 115 w 1315"/>
                    <a:gd name="T67" fmla="*/ 26 h 1057"/>
                    <a:gd name="T68" fmla="*/ 155 w 1315"/>
                    <a:gd name="T69" fmla="*/ 10 h 1057"/>
                    <a:gd name="T70" fmla="*/ 200 w 1315"/>
                    <a:gd name="T71" fmla="*/ 0 h 1057"/>
                    <a:gd name="T72" fmla="*/ 221 w 1315"/>
                    <a:gd name="T73" fmla="*/ 0 h 10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15" h="1057">
                      <a:moveTo>
                        <a:pt x="221" y="0"/>
                      </a:moveTo>
                      <a:lnTo>
                        <a:pt x="1094" y="0"/>
                      </a:lnTo>
                      <a:lnTo>
                        <a:pt x="1115" y="0"/>
                      </a:lnTo>
                      <a:lnTo>
                        <a:pt x="1138" y="5"/>
                      </a:lnTo>
                      <a:lnTo>
                        <a:pt x="1160" y="10"/>
                      </a:lnTo>
                      <a:lnTo>
                        <a:pt x="1178" y="17"/>
                      </a:lnTo>
                      <a:lnTo>
                        <a:pt x="1200" y="26"/>
                      </a:lnTo>
                      <a:lnTo>
                        <a:pt x="1216" y="38"/>
                      </a:lnTo>
                      <a:lnTo>
                        <a:pt x="1233" y="50"/>
                      </a:lnTo>
                      <a:lnTo>
                        <a:pt x="1249" y="64"/>
                      </a:lnTo>
                      <a:lnTo>
                        <a:pt x="1263" y="80"/>
                      </a:lnTo>
                      <a:lnTo>
                        <a:pt x="1277" y="97"/>
                      </a:lnTo>
                      <a:lnTo>
                        <a:pt x="1287" y="116"/>
                      </a:lnTo>
                      <a:lnTo>
                        <a:pt x="1296" y="135"/>
                      </a:lnTo>
                      <a:lnTo>
                        <a:pt x="1306" y="154"/>
                      </a:lnTo>
                      <a:lnTo>
                        <a:pt x="1310" y="175"/>
                      </a:lnTo>
                      <a:lnTo>
                        <a:pt x="1313" y="198"/>
                      </a:lnTo>
                      <a:lnTo>
                        <a:pt x="1315" y="220"/>
                      </a:lnTo>
                      <a:lnTo>
                        <a:pt x="1315" y="837"/>
                      </a:lnTo>
                      <a:lnTo>
                        <a:pt x="1313" y="859"/>
                      </a:lnTo>
                      <a:lnTo>
                        <a:pt x="1310" y="882"/>
                      </a:lnTo>
                      <a:lnTo>
                        <a:pt x="1306" y="903"/>
                      </a:lnTo>
                      <a:lnTo>
                        <a:pt x="1296" y="922"/>
                      </a:lnTo>
                      <a:lnTo>
                        <a:pt x="1287" y="941"/>
                      </a:lnTo>
                      <a:lnTo>
                        <a:pt x="1277" y="960"/>
                      </a:lnTo>
                      <a:lnTo>
                        <a:pt x="1263" y="977"/>
                      </a:lnTo>
                      <a:lnTo>
                        <a:pt x="1249" y="993"/>
                      </a:lnTo>
                      <a:lnTo>
                        <a:pt x="1233" y="1007"/>
                      </a:lnTo>
                      <a:lnTo>
                        <a:pt x="1216" y="1019"/>
                      </a:lnTo>
                      <a:lnTo>
                        <a:pt x="1200" y="1031"/>
                      </a:lnTo>
                      <a:lnTo>
                        <a:pt x="1178" y="1040"/>
                      </a:lnTo>
                      <a:lnTo>
                        <a:pt x="1160" y="1047"/>
                      </a:lnTo>
                      <a:lnTo>
                        <a:pt x="1138" y="1052"/>
                      </a:lnTo>
                      <a:lnTo>
                        <a:pt x="1115" y="1057"/>
                      </a:lnTo>
                      <a:lnTo>
                        <a:pt x="1094" y="1057"/>
                      </a:lnTo>
                      <a:lnTo>
                        <a:pt x="221" y="1057"/>
                      </a:lnTo>
                      <a:lnTo>
                        <a:pt x="200" y="1057"/>
                      </a:lnTo>
                      <a:lnTo>
                        <a:pt x="177" y="1052"/>
                      </a:lnTo>
                      <a:lnTo>
                        <a:pt x="155" y="1047"/>
                      </a:lnTo>
                      <a:lnTo>
                        <a:pt x="137" y="1040"/>
                      </a:lnTo>
                      <a:lnTo>
                        <a:pt x="115" y="1031"/>
                      </a:lnTo>
                      <a:lnTo>
                        <a:pt x="99" y="1019"/>
                      </a:lnTo>
                      <a:lnTo>
                        <a:pt x="82" y="1007"/>
                      </a:lnTo>
                      <a:lnTo>
                        <a:pt x="66" y="993"/>
                      </a:lnTo>
                      <a:lnTo>
                        <a:pt x="52" y="977"/>
                      </a:lnTo>
                      <a:lnTo>
                        <a:pt x="38" y="960"/>
                      </a:lnTo>
                      <a:lnTo>
                        <a:pt x="28" y="941"/>
                      </a:lnTo>
                      <a:lnTo>
                        <a:pt x="19" y="922"/>
                      </a:lnTo>
                      <a:lnTo>
                        <a:pt x="9" y="903"/>
                      </a:lnTo>
                      <a:lnTo>
                        <a:pt x="5" y="882"/>
                      </a:lnTo>
                      <a:lnTo>
                        <a:pt x="2" y="859"/>
                      </a:lnTo>
                      <a:lnTo>
                        <a:pt x="0" y="837"/>
                      </a:lnTo>
                      <a:lnTo>
                        <a:pt x="0" y="220"/>
                      </a:lnTo>
                      <a:lnTo>
                        <a:pt x="2" y="198"/>
                      </a:lnTo>
                      <a:lnTo>
                        <a:pt x="5" y="175"/>
                      </a:lnTo>
                      <a:lnTo>
                        <a:pt x="9" y="154"/>
                      </a:lnTo>
                      <a:lnTo>
                        <a:pt x="19" y="135"/>
                      </a:lnTo>
                      <a:lnTo>
                        <a:pt x="28" y="116"/>
                      </a:lnTo>
                      <a:lnTo>
                        <a:pt x="38" y="97"/>
                      </a:lnTo>
                      <a:lnTo>
                        <a:pt x="52" y="80"/>
                      </a:lnTo>
                      <a:lnTo>
                        <a:pt x="66" y="64"/>
                      </a:lnTo>
                      <a:lnTo>
                        <a:pt x="82" y="50"/>
                      </a:lnTo>
                      <a:lnTo>
                        <a:pt x="99" y="38"/>
                      </a:lnTo>
                      <a:lnTo>
                        <a:pt x="115" y="26"/>
                      </a:lnTo>
                      <a:lnTo>
                        <a:pt x="137" y="17"/>
                      </a:lnTo>
                      <a:lnTo>
                        <a:pt x="155" y="10"/>
                      </a:lnTo>
                      <a:lnTo>
                        <a:pt x="177" y="5"/>
                      </a:lnTo>
                      <a:lnTo>
                        <a:pt x="200" y="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13"/>
                <p:cNvSpPr>
                  <a:spLocks/>
                </p:cNvSpPr>
                <p:nvPr/>
              </p:nvSpPr>
              <p:spPr bwMode="auto">
                <a:xfrm>
                  <a:off x="4175" y="962"/>
                  <a:ext cx="1273" cy="1013"/>
                </a:xfrm>
                <a:custGeom>
                  <a:avLst/>
                  <a:gdLst>
                    <a:gd name="T0" fmla="*/ 1073 w 1273"/>
                    <a:gd name="T1" fmla="*/ 0 h 1013"/>
                    <a:gd name="T2" fmla="*/ 1094 w 1273"/>
                    <a:gd name="T3" fmla="*/ 0 h 1013"/>
                    <a:gd name="T4" fmla="*/ 1131 w 1273"/>
                    <a:gd name="T5" fmla="*/ 7 h 1013"/>
                    <a:gd name="T6" fmla="*/ 1167 w 1273"/>
                    <a:gd name="T7" fmla="*/ 23 h 1013"/>
                    <a:gd name="T8" fmla="*/ 1200 w 1273"/>
                    <a:gd name="T9" fmla="*/ 44 h 1013"/>
                    <a:gd name="T10" fmla="*/ 1226 w 1273"/>
                    <a:gd name="T11" fmla="*/ 70 h 1013"/>
                    <a:gd name="T12" fmla="*/ 1247 w 1273"/>
                    <a:gd name="T13" fmla="*/ 103 h 1013"/>
                    <a:gd name="T14" fmla="*/ 1263 w 1273"/>
                    <a:gd name="T15" fmla="*/ 139 h 1013"/>
                    <a:gd name="T16" fmla="*/ 1271 w 1273"/>
                    <a:gd name="T17" fmla="*/ 179 h 1013"/>
                    <a:gd name="T18" fmla="*/ 1273 w 1273"/>
                    <a:gd name="T19" fmla="*/ 815 h 1013"/>
                    <a:gd name="T20" fmla="*/ 1271 w 1273"/>
                    <a:gd name="T21" fmla="*/ 834 h 1013"/>
                    <a:gd name="T22" fmla="*/ 1263 w 1273"/>
                    <a:gd name="T23" fmla="*/ 874 h 1013"/>
                    <a:gd name="T24" fmla="*/ 1247 w 1273"/>
                    <a:gd name="T25" fmla="*/ 910 h 1013"/>
                    <a:gd name="T26" fmla="*/ 1226 w 1273"/>
                    <a:gd name="T27" fmla="*/ 943 h 1013"/>
                    <a:gd name="T28" fmla="*/ 1200 w 1273"/>
                    <a:gd name="T29" fmla="*/ 969 h 1013"/>
                    <a:gd name="T30" fmla="*/ 1167 w 1273"/>
                    <a:gd name="T31" fmla="*/ 990 h 1013"/>
                    <a:gd name="T32" fmla="*/ 1131 w 1273"/>
                    <a:gd name="T33" fmla="*/ 1006 h 1013"/>
                    <a:gd name="T34" fmla="*/ 1094 w 1273"/>
                    <a:gd name="T35" fmla="*/ 1013 h 1013"/>
                    <a:gd name="T36" fmla="*/ 200 w 1273"/>
                    <a:gd name="T37" fmla="*/ 1013 h 1013"/>
                    <a:gd name="T38" fmla="*/ 179 w 1273"/>
                    <a:gd name="T39" fmla="*/ 1013 h 1013"/>
                    <a:gd name="T40" fmla="*/ 142 w 1273"/>
                    <a:gd name="T41" fmla="*/ 1006 h 1013"/>
                    <a:gd name="T42" fmla="*/ 106 w 1273"/>
                    <a:gd name="T43" fmla="*/ 990 h 1013"/>
                    <a:gd name="T44" fmla="*/ 73 w 1273"/>
                    <a:gd name="T45" fmla="*/ 969 h 1013"/>
                    <a:gd name="T46" fmla="*/ 47 w 1273"/>
                    <a:gd name="T47" fmla="*/ 943 h 1013"/>
                    <a:gd name="T48" fmla="*/ 26 w 1273"/>
                    <a:gd name="T49" fmla="*/ 910 h 1013"/>
                    <a:gd name="T50" fmla="*/ 10 w 1273"/>
                    <a:gd name="T51" fmla="*/ 874 h 1013"/>
                    <a:gd name="T52" fmla="*/ 2 w 1273"/>
                    <a:gd name="T53" fmla="*/ 834 h 1013"/>
                    <a:gd name="T54" fmla="*/ 0 w 1273"/>
                    <a:gd name="T55" fmla="*/ 198 h 1013"/>
                    <a:gd name="T56" fmla="*/ 2 w 1273"/>
                    <a:gd name="T57" fmla="*/ 179 h 1013"/>
                    <a:gd name="T58" fmla="*/ 10 w 1273"/>
                    <a:gd name="T59" fmla="*/ 139 h 1013"/>
                    <a:gd name="T60" fmla="*/ 26 w 1273"/>
                    <a:gd name="T61" fmla="*/ 103 h 1013"/>
                    <a:gd name="T62" fmla="*/ 47 w 1273"/>
                    <a:gd name="T63" fmla="*/ 70 h 1013"/>
                    <a:gd name="T64" fmla="*/ 73 w 1273"/>
                    <a:gd name="T65" fmla="*/ 44 h 1013"/>
                    <a:gd name="T66" fmla="*/ 106 w 1273"/>
                    <a:gd name="T67" fmla="*/ 23 h 1013"/>
                    <a:gd name="T68" fmla="*/ 142 w 1273"/>
                    <a:gd name="T69" fmla="*/ 7 h 1013"/>
                    <a:gd name="T70" fmla="*/ 179 w 1273"/>
                    <a:gd name="T71" fmla="*/ 0 h 1013"/>
                    <a:gd name="T72" fmla="*/ 200 w 1273"/>
                    <a:gd name="T73" fmla="*/ 0 h 10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73" h="1013">
                      <a:moveTo>
                        <a:pt x="200" y="0"/>
                      </a:moveTo>
                      <a:lnTo>
                        <a:pt x="1073" y="0"/>
                      </a:lnTo>
                      <a:lnTo>
                        <a:pt x="1094" y="0"/>
                      </a:lnTo>
                      <a:lnTo>
                        <a:pt x="1113" y="2"/>
                      </a:lnTo>
                      <a:lnTo>
                        <a:pt x="1131" y="7"/>
                      </a:lnTo>
                      <a:lnTo>
                        <a:pt x="1150" y="14"/>
                      </a:lnTo>
                      <a:lnTo>
                        <a:pt x="1167" y="23"/>
                      </a:lnTo>
                      <a:lnTo>
                        <a:pt x="1183" y="33"/>
                      </a:lnTo>
                      <a:lnTo>
                        <a:pt x="1200" y="44"/>
                      </a:lnTo>
                      <a:lnTo>
                        <a:pt x="1214" y="56"/>
                      </a:lnTo>
                      <a:lnTo>
                        <a:pt x="1226" y="70"/>
                      </a:lnTo>
                      <a:lnTo>
                        <a:pt x="1238" y="87"/>
                      </a:lnTo>
                      <a:lnTo>
                        <a:pt x="1247" y="103"/>
                      </a:lnTo>
                      <a:lnTo>
                        <a:pt x="1256" y="120"/>
                      </a:lnTo>
                      <a:lnTo>
                        <a:pt x="1263" y="139"/>
                      </a:lnTo>
                      <a:lnTo>
                        <a:pt x="1268" y="158"/>
                      </a:lnTo>
                      <a:lnTo>
                        <a:pt x="1271" y="179"/>
                      </a:lnTo>
                      <a:lnTo>
                        <a:pt x="1273" y="198"/>
                      </a:lnTo>
                      <a:lnTo>
                        <a:pt x="1273" y="815"/>
                      </a:lnTo>
                      <a:lnTo>
                        <a:pt x="1271" y="834"/>
                      </a:lnTo>
                      <a:lnTo>
                        <a:pt x="1268" y="855"/>
                      </a:lnTo>
                      <a:lnTo>
                        <a:pt x="1263" y="874"/>
                      </a:lnTo>
                      <a:lnTo>
                        <a:pt x="1256" y="893"/>
                      </a:lnTo>
                      <a:lnTo>
                        <a:pt x="1247" y="910"/>
                      </a:lnTo>
                      <a:lnTo>
                        <a:pt x="1238" y="926"/>
                      </a:lnTo>
                      <a:lnTo>
                        <a:pt x="1226" y="943"/>
                      </a:lnTo>
                      <a:lnTo>
                        <a:pt x="1214" y="957"/>
                      </a:lnTo>
                      <a:lnTo>
                        <a:pt x="1200" y="969"/>
                      </a:lnTo>
                      <a:lnTo>
                        <a:pt x="1183" y="980"/>
                      </a:lnTo>
                      <a:lnTo>
                        <a:pt x="1167" y="990"/>
                      </a:lnTo>
                      <a:lnTo>
                        <a:pt x="1150" y="999"/>
                      </a:lnTo>
                      <a:lnTo>
                        <a:pt x="1131" y="1006"/>
                      </a:lnTo>
                      <a:lnTo>
                        <a:pt x="1113" y="1011"/>
                      </a:lnTo>
                      <a:lnTo>
                        <a:pt x="1094" y="1013"/>
                      </a:lnTo>
                      <a:lnTo>
                        <a:pt x="1073" y="1013"/>
                      </a:lnTo>
                      <a:lnTo>
                        <a:pt x="200" y="1013"/>
                      </a:lnTo>
                      <a:lnTo>
                        <a:pt x="179" y="1013"/>
                      </a:lnTo>
                      <a:lnTo>
                        <a:pt x="160" y="1011"/>
                      </a:lnTo>
                      <a:lnTo>
                        <a:pt x="142" y="1006"/>
                      </a:lnTo>
                      <a:lnTo>
                        <a:pt x="123" y="999"/>
                      </a:lnTo>
                      <a:lnTo>
                        <a:pt x="106" y="990"/>
                      </a:lnTo>
                      <a:lnTo>
                        <a:pt x="90" y="980"/>
                      </a:lnTo>
                      <a:lnTo>
                        <a:pt x="73" y="969"/>
                      </a:lnTo>
                      <a:lnTo>
                        <a:pt x="59" y="957"/>
                      </a:lnTo>
                      <a:lnTo>
                        <a:pt x="47" y="943"/>
                      </a:lnTo>
                      <a:lnTo>
                        <a:pt x="35" y="926"/>
                      </a:lnTo>
                      <a:lnTo>
                        <a:pt x="26" y="910"/>
                      </a:lnTo>
                      <a:lnTo>
                        <a:pt x="17" y="893"/>
                      </a:lnTo>
                      <a:lnTo>
                        <a:pt x="10" y="874"/>
                      </a:lnTo>
                      <a:lnTo>
                        <a:pt x="5" y="855"/>
                      </a:lnTo>
                      <a:lnTo>
                        <a:pt x="2" y="834"/>
                      </a:lnTo>
                      <a:lnTo>
                        <a:pt x="0" y="81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8069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14"/>
                <p:cNvSpPr>
                  <a:spLocks/>
                </p:cNvSpPr>
                <p:nvPr/>
              </p:nvSpPr>
              <p:spPr bwMode="auto">
                <a:xfrm>
                  <a:off x="5007" y="962"/>
                  <a:ext cx="137" cy="415"/>
                </a:xfrm>
                <a:custGeom>
                  <a:avLst/>
                  <a:gdLst>
                    <a:gd name="T0" fmla="*/ 0 w 137"/>
                    <a:gd name="T1" fmla="*/ 0 h 415"/>
                    <a:gd name="T2" fmla="*/ 0 w 137"/>
                    <a:gd name="T3" fmla="*/ 386 h 415"/>
                    <a:gd name="T4" fmla="*/ 137 w 137"/>
                    <a:gd name="T5" fmla="*/ 415 h 415"/>
                    <a:gd name="T6" fmla="*/ 137 w 137"/>
                    <a:gd name="T7" fmla="*/ 0 h 415"/>
                    <a:gd name="T8" fmla="*/ 0 w 137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" h="415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137" y="4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Freeform 15"/>
                <p:cNvSpPr>
                  <a:spLocks/>
                </p:cNvSpPr>
                <p:nvPr/>
              </p:nvSpPr>
              <p:spPr bwMode="auto">
                <a:xfrm>
                  <a:off x="5144" y="962"/>
                  <a:ext cx="153" cy="415"/>
                </a:xfrm>
                <a:custGeom>
                  <a:avLst/>
                  <a:gdLst>
                    <a:gd name="T0" fmla="*/ 153 w 153"/>
                    <a:gd name="T1" fmla="*/ 4 h 415"/>
                    <a:gd name="T2" fmla="*/ 153 w 153"/>
                    <a:gd name="T3" fmla="*/ 410 h 415"/>
                    <a:gd name="T4" fmla="*/ 153 w 153"/>
                    <a:gd name="T5" fmla="*/ 410 h 415"/>
                    <a:gd name="T6" fmla="*/ 0 w 153"/>
                    <a:gd name="T7" fmla="*/ 415 h 415"/>
                    <a:gd name="T8" fmla="*/ 0 w 153"/>
                    <a:gd name="T9" fmla="*/ 415 h 415"/>
                    <a:gd name="T10" fmla="*/ 0 w 153"/>
                    <a:gd name="T11" fmla="*/ 0 h 415"/>
                    <a:gd name="T12" fmla="*/ 104 w 153"/>
                    <a:gd name="T13" fmla="*/ 0 h 415"/>
                    <a:gd name="T14" fmla="*/ 104 w 153"/>
                    <a:gd name="T15" fmla="*/ 0 h 415"/>
                    <a:gd name="T16" fmla="*/ 129 w 153"/>
                    <a:gd name="T17" fmla="*/ 0 h 415"/>
                    <a:gd name="T18" fmla="*/ 153 w 153"/>
                    <a:gd name="T19" fmla="*/ 4 h 415"/>
                    <a:gd name="T20" fmla="*/ 153 w 153"/>
                    <a:gd name="T21" fmla="*/ 4 h 4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15">
                      <a:moveTo>
                        <a:pt x="153" y="4"/>
                      </a:moveTo>
                      <a:lnTo>
                        <a:pt x="153" y="410"/>
                      </a:lnTo>
                      <a:lnTo>
                        <a:pt x="0" y="415"/>
                      </a:lnTo>
                      <a:lnTo>
                        <a:pt x="0" y="0"/>
                      </a:lnTo>
                      <a:lnTo>
                        <a:pt x="104" y="0"/>
                      </a:lnTo>
                      <a:lnTo>
                        <a:pt x="129" y="0"/>
                      </a:lnTo>
                      <a:lnTo>
                        <a:pt x="153" y="4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Freeform 16"/>
                <p:cNvSpPr>
                  <a:spLocks noEditPoints="1"/>
                </p:cNvSpPr>
                <p:nvPr/>
              </p:nvSpPr>
              <p:spPr bwMode="auto">
                <a:xfrm>
                  <a:off x="5009" y="962"/>
                  <a:ext cx="151" cy="419"/>
                </a:xfrm>
                <a:custGeom>
                  <a:avLst/>
                  <a:gdLst>
                    <a:gd name="T0" fmla="*/ 151 w 151"/>
                    <a:gd name="T1" fmla="*/ 0 h 419"/>
                    <a:gd name="T2" fmla="*/ 151 w 151"/>
                    <a:gd name="T3" fmla="*/ 419 h 419"/>
                    <a:gd name="T4" fmla="*/ 147 w 151"/>
                    <a:gd name="T5" fmla="*/ 419 h 419"/>
                    <a:gd name="T6" fmla="*/ 135 w 151"/>
                    <a:gd name="T7" fmla="*/ 417 h 419"/>
                    <a:gd name="T8" fmla="*/ 135 w 151"/>
                    <a:gd name="T9" fmla="*/ 0 h 419"/>
                    <a:gd name="T10" fmla="*/ 151 w 151"/>
                    <a:gd name="T11" fmla="*/ 0 h 419"/>
                    <a:gd name="T12" fmla="*/ 151 w 151"/>
                    <a:gd name="T13" fmla="*/ 0 h 419"/>
                    <a:gd name="T14" fmla="*/ 0 w 151"/>
                    <a:gd name="T15" fmla="*/ 0 h 419"/>
                    <a:gd name="T16" fmla="*/ 130 w 151"/>
                    <a:gd name="T17" fmla="*/ 0 h 419"/>
                    <a:gd name="T18" fmla="*/ 130 w 151"/>
                    <a:gd name="T19" fmla="*/ 0 h 419"/>
                    <a:gd name="T20" fmla="*/ 128 w 151"/>
                    <a:gd name="T21" fmla="*/ 415 h 419"/>
                    <a:gd name="T22" fmla="*/ 128 w 151"/>
                    <a:gd name="T23" fmla="*/ 415 h 419"/>
                    <a:gd name="T24" fmla="*/ 0 w 151"/>
                    <a:gd name="T25" fmla="*/ 389 h 419"/>
                    <a:gd name="T26" fmla="*/ 0 w 151"/>
                    <a:gd name="T27" fmla="*/ 389 h 419"/>
                    <a:gd name="T28" fmla="*/ 0 w 151"/>
                    <a:gd name="T29" fmla="*/ 0 h 419"/>
                    <a:gd name="T30" fmla="*/ 0 w 151"/>
                    <a:gd name="T31" fmla="*/ 0 h 4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1" h="419">
                      <a:moveTo>
                        <a:pt x="151" y="0"/>
                      </a:moveTo>
                      <a:lnTo>
                        <a:pt x="151" y="419"/>
                      </a:lnTo>
                      <a:lnTo>
                        <a:pt x="147" y="419"/>
                      </a:lnTo>
                      <a:lnTo>
                        <a:pt x="135" y="417"/>
                      </a:lnTo>
                      <a:lnTo>
                        <a:pt x="135" y="0"/>
                      </a:lnTo>
                      <a:lnTo>
                        <a:pt x="151" y="0"/>
                      </a:lnTo>
                      <a:close/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28" y="415"/>
                      </a:lnTo>
                      <a:lnTo>
                        <a:pt x="0" y="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2" name="Freeform 17"/>
                <p:cNvSpPr>
                  <a:spLocks/>
                </p:cNvSpPr>
                <p:nvPr/>
              </p:nvSpPr>
              <p:spPr bwMode="auto">
                <a:xfrm>
                  <a:off x="5160" y="1075"/>
                  <a:ext cx="90" cy="21"/>
                </a:xfrm>
                <a:custGeom>
                  <a:avLst/>
                  <a:gdLst>
                    <a:gd name="T0" fmla="*/ 0 w 90"/>
                    <a:gd name="T1" fmla="*/ 21 h 21"/>
                    <a:gd name="T2" fmla="*/ 0 w 90"/>
                    <a:gd name="T3" fmla="*/ 0 h 21"/>
                    <a:gd name="T4" fmla="*/ 90 w 90"/>
                    <a:gd name="T5" fmla="*/ 0 h 21"/>
                    <a:gd name="T6" fmla="*/ 90 w 90"/>
                    <a:gd name="T7" fmla="*/ 9 h 21"/>
                    <a:gd name="T8" fmla="*/ 90 w 90"/>
                    <a:gd name="T9" fmla="*/ 21 h 21"/>
                    <a:gd name="T10" fmla="*/ 0 w 90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9"/>
                      </a:lnTo>
                      <a:lnTo>
                        <a:pt x="9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3" name="Freeform 18"/>
                <p:cNvSpPr>
                  <a:spLocks/>
                </p:cNvSpPr>
                <p:nvPr/>
              </p:nvSpPr>
              <p:spPr bwMode="auto">
                <a:xfrm>
                  <a:off x="5264" y="1164"/>
                  <a:ext cx="17" cy="10"/>
                </a:xfrm>
                <a:custGeom>
                  <a:avLst/>
                  <a:gdLst>
                    <a:gd name="T0" fmla="*/ 12 w 17"/>
                    <a:gd name="T1" fmla="*/ 7 h 10"/>
                    <a:gd name="T2" fmla="*/ 12 w 17"/>
                    <a:gd name="T3" fmla="*/ 7 h 10"/>
                    <a:gd name="T4" fmla="*/ 9 w 17"/>
                    <a:gd name="T5" fmla="*/ 10 h 10"/>
                    <a:gd name="T6" fmla="*/ 9 w 17"/>
                    <a:gd name="T7" fmla="*/ 10 h 10"/>
                    <a:gd name="T8" fmla="*/ 9 w 17"/>
                    <a:gd name="T9" fmla="*/ 10 h 10"/>
                    <a:gd name="T10" fmla="*/ 9 w 17"/>
                    <a:gd name="T11" fmla="*/ 10 h 10"/>
                    <a:gd name="T12" fmla="*/ 9 w 17"/>
                    <a:gd name="T13" fmla="*/ 10 h 10"/>
                    <a:gd name="T14" fmla="*/ 9 w 17"/>
                    <a:gd name="T15" fmla="*/ 10 h 10"/>
                    <a:gd name="T16" fmla="*/ 9 w 17"/>
                    <a:gd name="T17" fmla="*/ 10 h 10"/>
                    <a:gd name="T18" fmla="*/ 9 w 17"/>
                    <a:gd name="T19" fmla="*/ 10 h 10"/>
                    <a:gd name="T20" fmla="*/ 0 w 17"/>
                    <a:gd name="T21" fmla="*/ 7 h 10"/>
                    <a:gd name="T22" fmla="*/ 2 w 17"/>
                    <a:gd name="T23" fmla="*/ 0 h 10"/>
                    <a:gd name="T24" fmla="*/ 17 w 17"/>
                    <a:gd name="T25" fmla="*/ 0 h 10"/>
                    <a:gd name="T26" fmla="*/ 14 w 17"/>
                    <a:gd name="T27" fmla="*/ 7 h 10"/>
                    <a:gd name="T28" fmla="*/ 14 w 17"/>
                    <a:gd name="T29" fmla="*/ 7 h 10"/>
                    <a:gd name="T30" fmla="*/ 12 w 17"/>
                    <a:gd name="T31" fmla="*/ 7 h 10"/>
                    <a:gd name="T32" fmla="*/ 12 w 17"/>
                    <a:gd name="T33" fmla="*/ 7 h 10"/>
                    <a:gd name="T34" fmla="*/ 12 w 17"/>
                    <a:gd name="T35" fmla="*/ 7 h 10"/>
                    <a:gd name="T36" fmla="*/ 12 w 17"/>
                    <a:gd name="T37" fmla="*/ 7 h 10"/>
                    <a:gd name="T38" fmla="*/ 12 w 17"/>
                    <a:gd name="T39" fmla="*/ 7 h 10"/>
                    <a:gd name="T40" fmla="*/ 12 w 17"/>
                    <a:gd name="T41" fmla="*/ 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10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7" y="0"/>
                      </a:lnTo>
                      <a:lnTo>
                        <a:pt x="14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4" name="Freeform 19"/>
                <p:cNvSpPr>
                  <a:spLocks/>
                </p:cNvSpPr>
                <p:nvPr/>
              </p:nvSpPr>
              <p:spPr bwMode="auto">
                <a:xfrm>
                  <a:off x="5269" y="1188"/>
                  <a:ext cx="12" cy="16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9 w 12"/>
                    <a:gd name="T5" fmla="*/ 5 h 16"/>
                    <a:gd name="T6" fmla="*/ 12 w 12"/>
                    <a:gd name="T7" fmla="*/ 9 h 16"/>
                    <a:gd name="T8" fmla="*/ 12 w 12"/>
                    <a:gd name="T9" fmla="*/ 9 h 16"/>
                    <a:gd name="T10" fmla="*/ 9 w 12"/>
                    <a:gd name="T11" fmla="*/ 14 h 16"/>
                    <a:gd name="T12" fmla="*/ 4 w 12"/>
                    <a:gd name="T13" fmla="*/ 16 h 16"/>
                    <a:gd name="T14" fmla="*/ 4 w 12"/>
                    <a:gd name="T15" fmla="*/ 16 h 16"/>
                    <a:gd name="T16" fmla="*/ 2 w 12"/>
                    <a:gd name="T17" fmla="*/ 12 h 16"/>
                    <a:gd name="T18" fmla="*/ 0 w 12"/>
                    <a:gd name="T19" fmla="*/ 7 h 16"/>
                    <a:gd name="T20" fmla="*/ 0 w 12"/>
                    <a:gd name="T21" fmla="*/ 7 h 16"/>
                    <a:gd name="T22" fmla="*/ 2 w 12"/>
                    <a:gd name="T23" fmla="*/ 2 h 16"/>
                    <a:gd name="T24" fmla="*/ 4 w 12"/>
                    <a:gd name="T25" fmla="*/ 0 h 16"/>
                    <a:gd name="T26" fmla="*/ 4 w 12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5" name="Freeform 20"/>
                <p:cNvSpPr>
                  <a:spLocks/>
                </p:cNvSpPr>
                <p:nvPr/>
              </p:nvSpPr>
              <p:spPr bwMode="auto">
                <a:xfrm>
                  <a:off x="5269" y="1211"/>
                  <a:ext cx="12" cy="15"/>
                </a:xfrm>
                <a:custGeom>
                  <a:avLst/>
                  <a:gdLst>
                    <a:gd name="T0" fmla="*/ 4 w 12"/>
                    <a:gd name="T1" fmla="*/ 0 h 15"/>
                    <a:gd name="T2" fmla="*/ 4 w 12"/>
                    <a:gd name="T3" fmla="*/ 0 h 15"/>
                    <a:gd name="T4" fmla="*/ 9 w 12"/>
                    <a:gd name="T5" fmla="*/ 3 h 15"/>
                    <a:gd name="T6" fmla="*/ 12 w 12"/>
                    <a:gd name="T7" fmla="*/ 8 h 15"/>
                    <a:gd name="T8" fmla="*/ 12 w 12"/>
                    <a:gd name="T9" fmla="*/ 8 h 15"/>
                    <a:gd name="T10" fmla="*/ 9 w 12"/>
                    <a:gd name="T11" fmla="*/ 12 h 15"/>
                    <a:gd name="T12" fmla="*/ 4 w 12"/>
                    <a:gd name="T13" fmla="*/ 15 h 15"/>
                    <a:gd name="T14" fmla="*/ 4 w 12"/>
                    <a:gd name="T15" fmla="*/ 15 h 15"/>
                    <a:gd name="T16" fmla="*/ 2 w 12"/>
                    <a:gd name="T17" fmla="*/ 12 h 15"/>
                    <a:gd name="T18" fmla="*/ 0 w 12"/>
                    <a:gd name="T19" fmla="*/ 8 h 15"/>
                    <a:gd name="T20" fmla="*/ 0 w 12"/>
                    <a:gd name="T21" fmla="*/ 8 h 15"/>
                    <a:gd name="T22" fmla="*/ 2 w 12"/>
                    <a:gd name="T23" fmla="*/ 3 h 15"/>
                    <a:gd name="T24" fmla="*/ 4 w 12"/>
                    <a:gd name="T25" fmla="*/ 0 h 15"/>
                    <a:gd name="T26" fmla="*/ 4 w 12"/>
                    <a:gd name="T27" fmla="*/ 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2" y="8"/>
                      </a:lnTo>
                      <a:lnTo>
                        <a:pt x="9" y="12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6" name="Freeform 21"/>
                <p:cNvSpPr>
                  <a:spLocks/>
                </p:cNvSpPr>
                <p:nvPr/>
              </p:nvSpPr>
              <p:spPr bwMode="auto">
                <a:xfrm>
                  <a:off x="5269" y="1233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1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1 h 14"/>
                    <a:gd name="T18" fmla="*/ 0 w 12"/>
                    <a:gd name="T19" fmla="*/ 4 h 14"/>
                    <a:gd name="T20" fmla="*/ 0 w 12"/>
                    <a:gd name="T21" fmla="*/ 4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1"/>
                      </a:lnTo>
                      <a:lnTo>
                        <a:pt x="4" y="14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7" name="Freeform 22"/>
                <p:cNvSpPr>
                  <a:spLocks/>
                </p:cNvSpPr>
                <p:nvPr/>
              </p:nvSpPr>
              <p:spPr bwMode="auto">
                <a:xfrm>
                  <a:off x="5269" y="1254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2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2 h 14"/>
                    <a:gd name="T18" fmla="*/ 0 w 12"/>
                    <a:gd name="T19" fmla="*/ 7 h 14"/>
                    <a:gd name="T20" fmla="*/ 0 w 12"/>
                    <a:gd name="T21" fmla="*/ 7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8" name="Freeform 23"/>
                <p:cNvSpPr>
                  <a:spLocks noEditPoints="1"/>
                </p:cNvSpPr>
                <p:nvPr/>
              </p:nvSpPr>
              <p:spPr bwMode="auto">
                <a:xfrm>
                  <a:off x="5160" y="966"/>
                  <a:ext cx="137" cy="165"/>
                </a:xfrm>
                <a:custGeom>
                  <a:avLst/>
                  <a:gdLst>
                    <a:gd name="T0" fmla="*/ 106 w 137"/>
                    <a:gd name="T1" fmla="*/ 158 h 165"/>
                    <a:gd name="T2" fmla="*/ 102 w 137"/>
                    <a:gd name="T3" fmla="*/ 156 h 165"/>
                    <a:gd name="T4" fmla="*/ 106 w 137"/>
                    <a:gd name="T5" fmla="*/ 158 h 165"/>
                    <a:gd name="T6" fmla="*/ 106 w 137"/>
                    <a:gd name="T7" fmla="*/ 111 h 165"/>
                    <a:gd name="T8" fmla="*/ 106 w 137"/>
                    <a:gd name="T9" fmla="*/ 111 h 165"/>
                    <a:gd name="T10" fmla="*/ 125 w 137"/>
                    <a:gd name="T11" fmla="*/ 111 h 165"/>
                    <a:gd name="T12" fmla="*/ 125 w 137"/>
                    <a:gd name="T13" fmla="*/ 111 h 165"/>
                    <a:gd name="T14" fmla="*/ 132 w 137"/>
                    <a:gd name="T15" fmla="*/ 109 h 165"/>
                    <a:gd name="T16" fmla="*/ 137 w 137"/>
                    <a:gd name="T17" fmla="*/ 109 h 165"/>
                    <a:gd name="T18" fmla="*/ 99 w 137"/>
                    <a:gd name="T19" fmla="*/ 109 h 165"/>
                    <a:gd name="T20" fmla="*/ 102 w 137"/>
                    <a:gd name="T21" fmla="*/ 109 h 165"/>
                    <a:gd name="T22" fmla="*/ 102 w 137"/>
                    <a:gd name="T23" fmla="*/ 156 h 165"/>
                    <a:gd name="T24" fmla="*/ 102 w 137"/>
                    <a:gd name="T25" fmla="*/ 156 h 165"/>
                    <a:gd name="T26" fmla="*/ 0 w 137"/>
                    <a:gd name="T27" fmla="*/ 161 h 165"/>
                    <a:gd name="T28" fmla="*/ 0 w 137"/>
                    <a:gd name="T29" fmla="*/ 161 h 165"/>
                    <a:gd name="T30" fmla="*/ 57 w 137"/>
                    <a:gd name="T31" fmla="*/ 165 h 165"/>
                    <a:gd name="T32" fmla="*/ 57 w 137"/>
                    <a:gd name="T33" fmla="*/ 165 h 165"/>
                    <a:gd name="T34" fmla="*/ 73 w 137"/>
                    <a:gd name="T35" fmla="*/ 165 h 165"/>
                    <a:gd name="T36" fmla="*/ 90 w 137"/>
                    <a:gd name="T37" fmla="*/ 163 h 165"/>
                    <a:gd name="T38" fmla="*/ 106 w 137"/>
                    <a:gd name="T39" fmla="*/ 158 h 165"/>
                    <a:gd name="T40" fmla="*/ 106 w 137"/>
                    <a:gd name="T41" fmla="*/ 158 h 165"/>
                    <a:gd name="T42" fmla="*/ 132 w 137"/>
                    <a:gd name="T43" fmla="*/ 0 h 165"/>
                    <a:gd name="T44" fmla="*/ 132 w 137"/>
                    <a:gd name="T45" fmla="*/ 0 h 165"/>
                    <a:gd name="T46" fmla="*/ 137 w 137"/>
                    <a:gd name="T47" fmla="*/ 0 h 165"/>
                    <a:gd name="T48" fmla="*/ 137 w 137"/>
                    <a:gd name="T49" fmla="*/ 106 h 165"/>
                    <a:gd name="T50" fmla="*/ 132 w 137"/>
                    <a:gd name="T51" fmla="*/ 106 h 165"/>
                    <a:gd name="T52" fmla="*/ 132 w 137"/>
                    <a:gd name="T53" fmla="*/ 0 h 1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" h="165">
                      <a:moveTo>
                        <a:pt x="106" y="158"/>
                      </a:moveTo>
                      <a:lnTo>
                        <a:pt x="102" y="156"/>
                      </a:lnTo>
                      <a:lnTo>
                        <a:pt x="106" y="158"/>
                      </a:lnTo>
                      <a:lnTo>
                        <a:pt x="106" y="111"/>
                      </a:lnTo>
                      <a:lnTo>
                        <a:pt x="125" y="111"/>
                      </a:lnTo>
                      <a:lnTo>
                        <a:pt x="132" y="109"/>
                      </a:lnTo>
                      <a:lnTo>
                        <a:pt x="137" y="109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2" y="156"/>
                      </a:lnTo>
                      <a:lnTo>
                        <a:pt x="0" y="161"/>
                      </a:lnTo>
                      <a:lnTo>
                        <a:pt x="57" y="165"/>
                      </a:lnTo>
                      <a:lnTo>
                        <a:pt x="73" y="165"/>
                      </a:lnTo>
                      <a:lnTo>
                        <a:pt x="90" y="163"/>
                      </a:lnTo>
                      <a:lnTo>
                        <a:pt x="106" y="158"/>
                      </a:lnTo>
                      <a:close/>
                      <a:moveTo>
                        <a:pt x="132" y="0"/>
                      </a:moveTo>
                      <a:lnTo>
                        <a:pt x="132" y="0"/>
                      </a:lnTo>
                      <a:lnTo>
                        <a:pt x="137" y="0"/>
                      </a:lnTo>
                      <a:lnTo>
                        <a:pt x="137" y="106"/>
                      </a:lnTo>
                      <a:lnTo>
                        <a:pt x="132" y="10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9" name="Freeform 24"/>
                <p:cNvSpPr>
                  <a:spLocks/>
                </p:cNvSpPr>
                <p:nvPr/>
              </p:nvSpPr>
              <p:spPr bwMode="auto">
                <a:xfrm>
                  <a:off x="5259" y="1046"/>
                  <a:ext cx="24" cy="10"/>
                </a:xfrm>
                <a:custGeom>
                  <a:avLst/>
                  <a:gdLst>
                    <a:gd name="T0" fmla="*/ 3 w 24"/>
                    <a:gd name="T1" fmla="*/ 0 h 10"/>
                    <a:gd name="T2" fmla="*/ 3 w 24"/>
                    <a:gd name="T3" fmla="*/ 0 h 10"/>
                    <a:gd name="T4" fmla="*/ 22 w 24"/>
                    <a:gd name="T5" fmla="*/ 0 h 10"/>
                    <a:gd name="T6" fmla="*/ 22 w 24"/>
                    <a:gd name="T7" fmla="*/ 0 h 10"/>
                    <a:gd name="T8" fmla="*/ 24 w 24"/>
                    <a:gd name="T9" fmla="*/ 3 h 10"/>
                    <a:gd name="T10" fmla="*/ 24 w 24"/>
                    <a:gd name="T11" fmla="*/ 5 h 10"/>
                    <a:gd name="T12" fmla="*/ 24 w 24"/>
                    <a:gd name="T13" fmla="*/ 5 h 10"/>
                    <a:gd name="T14" fmla="*/ 24 w 24"/>
                    <a:gd name="T15" fmla="*/ 5 h 10"/>
                    <a:gd name="T16" fmla="*/ 24 w 24"/>
                    <a:gd name="T17" fmla="*/ 7 h 10"/>
                    <a:gd name="T18" fmla="*/ 22 w 24"/>
                    <a:gd name="T19" fmla="*/ 10 h 10"/>
                    <a:gd name="T20" fmla="*/ 22 w 24"/>
                    <a:gd name="T21" fmla="*/ 10 h 10"/>
                    <a:gd name="T22" fmla="*/ 3 w 24"/>
                    <a:gd name="T23" fmla="*/ 7 h 10"/>
                    <a:gd name="T24" fmla="*/ 3 w 24"/>
                    <a:gd name="T25" fmla="*/ 7 h 10"/>
                    <a:gd name="T26" fmla="*/ 0 w 24"/>
                    <a:gd name="T27" fmla="*/ 7 h 10"/>
                    <a:gd name="T28" fmla="*/ 0 w 24"/>
                    <a:gd name="T29" fmla="*/ 5 h 10"/>
                    <a:gd name="T30" fmla="*/ 0 w 24"/>
                    <a:gd name="T31" fmla="*/ 5 h 10"/>
                    <a:gd name="T32" fmla="*/ 0 w 24"/>
                    <a:gd name="T33" fmla="*/ 5 h 10"/>
                    <a:gd name="T34" fmla="*/ 0 w 24"/>
                    <a:gd name="T35" fmla="*/ 3 h 10"/>
                    <a:gd name="T36" fmla="*/ 3 w 24"/>
                    <a:gd name="T37" fmla="*/ 0 h 10"/>
                    <a:gd name="T38" fmla="*/ 3 w 24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4" y="7"/>
                      </a:lnTo>
                      <a:lnTo>
                        <a:pt x="22" y="1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0" name="Freeform 25"/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3 w 24"/>
                    <a:gd name="T1" fmla="*/ 0 h 4"/>
                    <a:gd name="T2" fmla="*/ 3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3 w 24"/>
                    <a:gd name="T23" fmla="*/ 4 h 4"/>
                    <a:gd name="T24" fmla="*/ 3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3 w 24"/>
                    <a:gd name="T37" fmla="*/ 0 h 4"/>
                    <a:gd name="T38" fmla="*/ 3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1" name="Freeform 26"/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5 w 24"/>
                    <a:gd name="T1" fmla="*/ 0 h 4"/>
                    <a:gd name="T2" fmla="*/ 5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5 w 24"/>
                    <a:gd name="T23" fmla="*/ 4 h 4"/>
                    <a:gd name="T24" fmla="*/ 5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5 w 24"/>
                    <a:gd name="T37" fmla="*/ 0 h 4"/>
                    <a:gd name="T38" fmla="*/ 5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Freeform 27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4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3" name="Freeform 28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4" name="Freeform 29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2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2 h 4"/>
                    <a:gd name="T24" fmla="*/ 2 w 21"/>
                    <a:gd name="T25" fmla="*/ 2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2 w 21"/>
                    <a:gd name="T35" fmla="*/ 0 h 4"/>
                    <a:gd name="T36" fmla="*/ 2 w 21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5" name="Freeform 30"/>
                <p:cNvSpPr>
                  <a:spLocks/>
                </p:cNvSpPr>
                <p:nvPr/>
              </p:nvSpPr>
              <p:spPr bwMode="auto">
                <a:xfrm>
                  <a:off x="5262" y="1049"/>
                  <a:ext cx="19" cy="2"/>
                </a:xfrm>
                <a:custGeom>
                  <a:avLst/>
                  <a:gdLst>
                    <a:gd name="T0" fmla="*/ 19 w 19"/>
                    <a:gd name="T1" fmla="*/ 0 h 2"/>
                    <a:gd name="T2" fmla="*/ 19 w 19"/>
                    <a:gd name="T3" fmla="*/ 0 h 2"/>
                    <a:gd name="T4" fmla="*/ 2 w 19"/>
                    <a:gd name="T5" fmla="*/ 0 h 2"/>
                    <a:gd name="T6" fmla="*/ 2 w 19"/>
                    <a:gd name="T7" fmla="*/ 0 h 2"/>
                    <a:gd name="T8" fmla="*/ 0 w 19"/>
                    <a:gd name="T9" fmla="*/ 0 h 2"/>
                    <a:gd name="T10" fmla="*/ 0 w 19"/>
                    <a:gd name="T11" fmla="*/ 0 h 2"/>
                    <a:gd name="T12" fmla="*/ 0 w 19"/>
                    <a:gd name="T13" fmla="*/ 0 h 2"/>
                    <a:gd name="T14" fmla="*/ 2 w 19"/>
                    <a:gd name="T15" fmla="*/ 2 h 2"/>
                    <a:gd name="T16" fmla="*/ 2 w 19"/>
                    <a:gd name="T17" fmla="*/ 2 h 2"/>
                    <a:gd name="T18" fmla="*/ 19 w 19"/>
                    <a:gd name="T19" fmla="*/ 2 h 2"/>
                    <a:gd name="T20" fmla="*/ 19 w 19"/>
                    <a:gd name="T21" fmla="*/ 2 h 2"/>
                    <a:gd name="T22" fmla="*/ 19 w 19"/>
                    <a:gd name="T23" fmla="*/ 0 h 2"/>
                    <a:gd name="T24" fmla="*/ 19 w 19"/>
                    <a:gd name="T25" fmla="*/ 0 h 2"/>
                    <a:gd name="T26" fmla="*/ 19 w 19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6" name="Freeform 31"/>
                <p:cNvSpPr>
                  <a:spLocks/>
                </p:cNvSpPr>
                <p:nvPr/>
              </p:nvSpPr>
              <p:spPr bwMode="auto">
                <a:xfrm>
                  <a:off x="5271" y="104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4 h 4"/>
                    <a:gd name="T8" fmla="*/ 0 w 1"/>
                    <a:gd name="T9" fmla="*/ 4 h 4"/>
                    <a:gd name="T10" fmla="*/ 0 w 1"/>
                    <a:gd name="T11" fmla="*/ 4 h 4"/>
                    <a:gd name="T12" fmla="*/ 0 w 1"/>
                    <a:gd name="T13" fmla="*/ 0 h 4"/>
                    <a:gd name="T14" fmla="*/ 0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7" name="Freeform 32"/>
                <p:cNvSpPr>
                  <a:spLocks/>
                </p:cNvSpPr>
                <p:nvPr/>
              </p:nvSpPr>
              <p:spPr bwMode="auto">
                <a:xfrm>
                  <a:off x="5163" y="1056"/>
                  <a:ext cx="125" cy="2"/>
                </a:xfrm>
                <a:custGeom>
                  <a:avLst/>
                  <a:gdLst>
                    <a:gd name="T0" fmla="*/ 0 w 125"/>
                    <a:gd name="T1" fmla="*/ 0 h 2"/>
                    <a:gd name="T2" fmla="*/ 0 w 125"/>
                    <a:gd name="T3" fmla="*/ 0 h 2"/>
                    <a:gd name="T4" fmla="*/ 66 w 125"/>
                    <a:gd name="T5" fmla="*/ 0 h 2"/>
                    <a:gd name="T6" fmla="*/ 66 w 125"/>
                    <a:gd name="T7" fmla="*/ 0 h 2"/>
                    <a:gd name="T8" fmla="*/ 125 w 125"/>
                    <a:gd name="T9" fmla="*/ 0 h 2"/>
                    <a:gd name="T10" fmla="*/ 125 w 125"/>
                    <a:gd name="T11" fmla="*/ 0 h 2"/>
                    <a:gd name="T12" fmla="*/ 125 w 125"/>
                    <a:gd name="T13" fmla="*/ 2 h 2"/>
                    <a:gd name="T14" fmla="*/ 125 w 125"/>
                    <a:gd name="T15" fmla="*/ 2 h 2"/>
                    <a:gd name="T16" fmla="*/ 66 w 125"/>
                    <a:gd name="T17" fmla="*/ 2 h 2"/>
                    <a:gd name="T18" fmla="*/ 66 w 125"/>
                    <a:gd name="T19" fmla="*/ 2 h 2"/>
                    <a:gd name="T20" fmla="*/ 0 w 125"/>
                    <a:gd name="T21" fmla="*/ 2 h 2"/>
                    <a:gd name="T22" fmla="*/ 0 w 125"/>
                    <a:gd name="T23" fmla="*/ 2 h 2"/>
                    <a:gd name="T24" fmla="*/ 0 w 125"/>
                    <a:gd name="T25" fmla="*/ 0 h 2"/>
                    <a:gd name="T26" fmla="*/ 0 w 12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125" y="0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8" name="Freeform 33"/>
                <p:cNvSpPr>
                  <a:spLocks/>
                </p:cNvSpPr>
                <p:nvPr/>
              </p:nvSpPr>
              <p:spPr bwMode="auto">
                <a:xfrm>
                  <a:off x="5163" y="1035"/>
                  <a:ext cx="125" cy="9"/>
                </a:xfrm>
                <a:custGeom>
                  <a:avLst/>
                  <a:gdLst>
                    <a:gd name="T0" fmla="*/ 0 w 125"/>
                    <a:gd name="T1" fmla="*/ 2 h 9"/>
                    <a:gd name="T2" fmla="*/ 0 w 125"/>
                    <a:gd name="T3" fmla="*/ 2 h 9"/>
                    <a:gd name="T4" fmla="*/ 42 w 125"/>
                    <a:gd name="T5" fmla="*/ 2 h 9"/>
                    <a:gd name="T6" fmla="*/ 42 w 125"/>
                    <a:gd name="T7" fmla="*/ 2 h 9"/>
                    <a:gd name="T8" fmla="*/ 49 w 125"/>
                    <a:gd name="T9" fmla="*/ 0 h 9"/>
                    <a:gd name="T10" fmla="*/ 66 w 125"/>
                    <a:gd name="T11" fmla="*/ 0 h 9"/>
                    <a:gd name="T12" fmla="*/ 66 w 125"/>
                    <a:gd name="T13" fmla="*/ 0 h 9"/>
                    <a:gd name="T14" fmla="*/ 80 w 125"/>
                    <a:gd name="T15" fmla="*/ 2 h 9"/>
                    <a:gd name="T16" fmla="*/ 87 w 125"/>
                    <a:gd name="T17" fmla="*/ 4 h 9"/>
                    <a:gd name="T18" fmla="*/ 87 w 125"/>
                    <a:gd name="T19" fmla="*/ 4 h 9"/>
                    <a:gd name="T20" fmla="*/ 125 w 125"/>
                    <a:gd name="T21" fmla="*/ 4 h 9"/>
                    <a:gd name="T22" fmla="*/ 125 w 125"/>
                    <a:gd name="T23" fmla="*/ 4 h 9"/>
                    <a:gd name="T24" fmla="*/ 125 w 125"/>
                    <a:gd name="T25" fmla="*/ 9 h 9"/>
                    <a:gd name="T26" fmla="*/ 125 w 125"/>
                    <a:gd name="T27" fmla="*/ 9 h 9"/>
                    <a:gd name="T28" fmla="*/ 66 w 125"/>
                    <a:gd name="T29" fmla="*/ 7 h 9"/>
                    <a:gd name="T30" fmla="*/ 66 w 125"/>
                    <a:gd name="T31" fmla="*/ 7 h 9"/>
                    <a:gd name="T32" fmla="*/ 0 w 125"/>
                    <a:gd name="T33" fmla="*/ 7 h 9"/>
                    <a:gd name="T34" fmla="*/ 0 w 125"/>
                    <a:gd name="T35" fmla="*/ 7 h 9"/>
                    <a:gd name="T36" fmla="*/ 0 w 125"/>
                    <a:gd name="T37" fmla="*/ 2 h 9"/>
                    <a:gd name="T38" fmla="*/ 0 w 125"/>
                    <a:gd name="T39" fmla="*/ 2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5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87" y="4"/>
                      </a:lnTo>
                      <a:lnTo>
                        <a:pt x="125" y="4"/>
                      </a:lnTo>
                      <a:lnTo>
                        <a:pt x="125" y="9"/>
                      </a:lnTo>
                      <a:lnTo>
                        <a:pt x="66" y="7"/>
                      </a:lnTo>
                      <a:lnTo>
                        <a:pt x="0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9" name="Freeform 34"/>
                <p:cNvSpPr>
                  <a:spLocks/>
                </p:cNvSpPr>
                <p:nvPr/>
              </p:nvSpPr>
              <p:spPr bwMode="auto">
                <a:xfrm>
                  <a:off x="5163" y="1042"/>
                  <a:ext cx="125" cy="4"/>
                </a:xfrm>
                <a:custGeom>
                  <a:avLst/>
                  <a:gdLst>
                    <a:gd name="T0" fmla="*/ 0 w 125"/>
                    <a:gd name="T1" fmla="*/ 2 h 4"/>
                    <a:gd name="T2" fmla="*/ 0 w 125"/>
                    <a:gd name="T3" fmla="*/ 2 h 4"/>
                    <a:gd name="T4" fmla="*/ 66 w 125"/>
                    <a:gd name="T5" fmla="*/ 2 h 4"/>
                    <a:gd name="T6" fmla="*/ 66 w 125"/>
                    <a:gd name="T7" fmla="*/ 2 h 4"/>
                    <a:gd name="T8" fmla="*/ 125 w 125"/>
                    <a:gd name="T9" fmla="*/ 4 h 4"/>
                    <a:gd name="T10" fmla="*/ 125 w 125"/>
                    <a:gd name="T11" fmla="*/ 4 h 4"/>
                    <a:gd name="T12" fmla="*/ 125 w 125"/>
                    <a:gd name="T13" fmla="*/ 2 h 4"/>
                    <a:gd name="T14" fmla="*/ 125 w 125"/>
                    <a:gd name="T15" fmla="*/ 2 h 4"/>
                    <a:gd name="T16" fmla="*/ 66 w 125"/>
                    <a:gd name="T17" fmla="*/ 2 h 4"/>
                    <a:gd name="T18" fmla="*/ 66 w 125"/>
                    <a:gd name="T19" fmla="*/ 2 h 4"/>
                    <a:gd name="T20" fmla="*/ 0 w 125"/>
                    <a:gd name="T21" fmla="*/ 0 h 4"/>
                    <a:gd name="T22" fmla="*/ 0 w 125"/>
                    <a:gd name="T23" fmla="*/ 0 h 4"/>
                    <a:gd name="T24" fmla="*/ 0 w 125"/>
                    <a:gd name="T25" fmla="*/ 2 h 4"/>
                    <a:gd name="T26" fmla="*/ 0 w 125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6" y="2"/>
                      </a:lnTo>
                      <a:lnTo>
                        <a:pt x="125" y="4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0" name="Freeform 35"/>
                <p:cNvSpPr>
                  <a:spLocks/>
                </p:cNvSpPr>
                <p:nvPr/>
              </p:nvSpPr>
              <p:spPr bwMode="auto">
                <a:xfrm>
                  <a:off x="5207" y="1051"/>
                  <a:ext cx="8" cy="2"/>
                </a:xfrm>
                <a:custGeom>
                  <a:avLst/>
                  <a:gdLst>
                    <a:gd name="T0" fmla="*/ 5 w 8"/>
                    <a:gd name="T1" fmla="*/ 0 h 2"/>
                    <a:gd name="T2" fmla="*/ 5 w 8"/>
                    <a:gd name="T3" fmla="*/ 0 h 2"/>
                    <a:gd name="T4" fmla="*/ 8 w 8"/>
                    <a:gd name="T5" fmla="*/ 0 h 2"/>
                    <a:gd name="T6" fmla="*/ 8 w 8"/>
                    <a:gd name="T7" fmla="*/ 0 h 2"/>
                    <a:gd name="T8" fmla="*/ 8 w 8"/>
                    <a:gd name="T9" fmla="*/ 2 h 2"/>
                    <a:gd name="T10" fmla="*/ 5 w 8"/>
                    <a:gd name="T11" fmla="*/ 2 h 2"/>
                    <a:gd name="T12" fmla="*/ 5 w 8"/>
                    <a:gd name="T13" fmla="*/ 2 h 2"/>
                    <a:gd name="T14" fmla="*/ 3 w 8"/>
                    <a:gd name="T15" fmla="*/ 2 h 2"/>
                    <a:gd name="T16" fmla="*/ 0 w 8"/>
                    <a:gd name="T17" fmla="*/ 0 h 2"/>
                    <a:gd name="T18" fmla="*/ 0 w 8"/>
                    <a:gd name="T19" fmla="*/ 0 h 2"/>
                    <a:gd name="T20" fmla="*/ 5 w 8"/>
                    <a:gd name="T21" fmla="*/ 0 h 2"/>
                    <a:gd name="T22" fmla="*/ 5 w 8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1" name="Freeform 36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2" name="Freeform 37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3" name="Freeform 38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1"/>
                </a:xfrm>
                <a:custGeom>
                  <a:avLst/>
                  <a:gdLst>
                    <a:gd name="T0" fmla="*/ 2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2 w 5"/>
                    <a:gd name="T9" fmla="*/ 0 h 1"/>
                    <a:gd name="T10" fmla="*/ 2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2 w 5"/>
                    <a:gd name="T17" fmla="*/ 0 h 1"/>
                    <a:gd name="T18" fmla="*/ 2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4" name="Freeform 39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5" name="Freeform 40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6" name="Freeform 41"/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7" name="Freeform 42"/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7"/>
                </a:xfrm>
                <a:custGeom>
                  <a:avLst/>
                  <a:gdLst>
                    <a:gd name="T0" fmla="*/ 5 w 12"/>
                    <a:gd name="T1" fmla="*/ 0 h 7"/>
                    <a:gd name="T2" fmla="*/ 5 w 12"/>
                    <a:gd name="T3" fmla="*/ 0 h 7"/>
                    <a:gd name="T4" fmla="*/ 10 w 12"/>
                    <a:gd name="T5" fmla="*/ 3 h 7"/>
                    <a:gd name="T6" fmla="*/ 12 w 12"/>
                    <a:gd name="T7" fmla="*/ 5 h 7"/>
                    <a:gd name="T8" fmla="*/ 12 w 12"/>
                    <a:gd name="T9" fmla="*/ 5 h 7"/>
                    <a:gd name="T10" fmla="*/ 10 w 12"/>
                    <a:gd name="T11" fmla="*/ 7 h 7"/>
                    <a:gd name="T12" fmla="*/ 7 w 12"/>
                    <a:gd name="T13" fmla="*/ 7 h 7"/>
                    <a:gd name="T14" fmla="*/ 3 w 12"/>
                    <a:gd name="T15" fmla="*/ 7 h 7"/>
                    <a:gd name="T16" fmla="*/ 0 w 12"/>
                    <a:gd name="T17" fmla="*/ 5 h 7"/>
                    <a:gd name="T18" fmla="*/ 0 w 12"/>
                    <a:gd name="T19" fmla="*/ 5 h 7"/>
                    <a:gd name="T20" fmla="*/ 3 w 12"/>
                    <a:gd name="T21" fmla="*/ 0 h 7"/>
                    <a:gd name="T22" fmla="*/ 5 w 12"/>
                    <a:gd name="T23" fmla="*/ 0 h 7"/>
                    <a:gd name="T24" fmla="*/ 5 w 12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8" name="Freeform 43"/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5"/>
                </a:xfrm>
                <a:custGeom>
                  <a:avLst/>
                  <a:gdLst>
                    <a:gd name="T0" fmla="*/ 5 w 12"/>
                    <a:gd name="T1" fmla="*/ 0 h 5"/>
                    <a:gd name="T2" fmla="*/ 5 w 12"/>
                    <a:gd name="T3" fmla="*/ 0 h 5"/>
                    <a:gd name="T4" fmla="*/ 10 w 12"/>
                    <a:gd name="T5" fmla="*/ 3 h 5"/>
                    <a:gd name="T6" fmla="*/ 12 w 12"/>
                    <a:gd name="T7" fmla="*/ 5 h 5"/>
                    <a:gd name="T8" fmla="*/ 12 w 12"/>
                    <a:gd name="T9" fmla="*/ 5 h 5"/>
                    <a:gd name="T10" fmla="*/ 5 w 12"/>
                    <a:gd name="T11" fmla="*/ 5 h 5"/>
                    <a:gd name="T12" fmla="*/ 0 w 12"/>
                    <a:gd name="T13" fmla="*/ 5 h 5"/>
                    <a:gd name="T14" fmla="*/ 0 w 12"/>
                    <a:gd name="T15" fmla="*/ 5 h 5"/>
                    <a:gd name="T16" fmla="*/ 0 w 12"/>
                    <a:gd name="T17" fmla="*/ 3 h 5"/>
                    <a:gd name="T18" fmla="*/ 5 w 12"/>
                    <a:gd name="T19" fmla="*/ 0 h 5"/>
                    <a:gd name="T20" fmla="*/ 5 w 1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9" name="Freeform 44"/>
                <p:cNvSpPr>
                  <a:spLocks/>
                </p:cNvSpPr>
                <p:nvPr/>
              </p:nvSpPr>
              <p:spPr bwMode="auto">
                <a:xfrm>
                  <a:off x="5179" y="1049"/>
                  <a:ext cx="12" cy="4"/>
                </a:xfrm>
                <a:custGeom>
                  <a:avLst/>
                  <a:gdLst>
                    <a:gd name="T0" fmla="*/ 0 w 12"/>
                    <a:gd name="T1" fmla="*/ 0 h 4"/>
                    <a:gd name="T2" fmla="*/ 0 w 12"/>
                    <a:gd name="T3" fmla="*/ 0 h 4"/>
                    <a:gd name="T4" fmla="*/ 12 w 12"/>
                    <a:gd name="T5" fmla="*/ 0 h 4"/>
                    <a:gd name="T6" fmla="*/ 12 w 12"/>
                    <a:gd name="T7" fmla="*/ 0 h 4"/>
                    <a:gd name="T8" fmla="*/ 12 w 12"/>
                    <a:gd name="T9" fmla="*/ 4 h 4"/>
                    <a:gd name="T10" fmla="*/ 12 w 12"/>
                    <a:gd name="T11" fmla="*/ 4 h 4"/>
                    <a:gd name="T12" fmla="*/ 0 w 12"/>
                    <a:gd name="T13" fmla="*/ 2 h 4"/>
                    <a:gd name="T14" fmla="*/ 0 w 12"/>
                    <a:gd name="T15" fmla="*/ 2 h 4"/>
                    <a:gd name="T16" fmla="*/ 0 w 12"/>
                    <a:gd name="T17" fmla="*/ 0 h 4"/>
                    <a:gd name="T18" fmla="*/ 0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0" name="Freeform 45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1" name="Freeform 46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2" name="Freeform 47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3" name="Freeform 48"/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4" name="Freeform 49"/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5" name="Freeform 50"/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6" name="Freeform 51"/>
                <p:cNvSpPr>
                  <a:spLocks/>
                </p:cNvSpPr>
                <p:nvPr/>
              </p:nvSpPr>
              <p:spPr bwMode="auto">
                <a:xfrm>
                  <a:off x="5167" y="1046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0 w 5"/>
                    <a:gd name="T3" fmla="*/ 0 h 7"/>
                    <a:gd name="T4" fmla="*/ 3 w 5"/>
                    <a:gd name="T5" fmla="*/ 3 h 7"/>
                    <a:gd name="T6" fmla="*/ 5 w 5"/>
                    <a:gd name="T7" fmla="*/ 5 h 7"/>
                    <a:gd name="T8" fmla="*/ 5 w 5"/>
                    <a:gd name="T9" fmla="*/ 5 h 7"/>
                    <a:gd name="T10" fmla="*/ 3 w 5"/>
                    <a:gd name="T11" fmla="*/ 7 h 7"/>
                    <a:gd name="T12" fmla="*/ 0 w 5"/>
                    <a:gd name="T13" fmla="*/ 7 h 7"/>
                    <a:gd name="T14" fmla="*/ 0 w 5"/>
                    <a:gd name="T15" fmla="*/ 7 h 7"/>
                    <a:gd name="T16" fmla="*/ 0 w 5"/>
                    <a:gd name="T17" fmla="*/ 7 h 7"/>
                    <a:gd name="T18" fmla="*/ 0 w 5"/>
                    <a:gd name="T19" fmla="*/ 5 h 7"/>
                    <a:gd name="T20" fmla="*/ 0 w 5"/>
                    <a:gd name="T21" fmla="*/ 5 h 7"/>
                    <a:gd name="T22" fmla="*/ 0 w 5"/>
                    <a:gd name="T23" fmla="*/ 3 h 7"/>
                    <a:gd name="T24" fmla="*/ 0 w 5"/>
                    <a:gd name="T25" fmla="*/ 0 h 7"/>
                    <a:gd name="T26" fmla="*/ 0 w 5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7" name="Freeform 52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4 h 4"/>
                    <a:gd name="T18" fmla="*/ 0 w 5"/>
                    <a:gd name="T19" fmla="*/ 2 h 4"/>
                    <a:gd name="T20" fmla="*/ 0 w 5"/>
                    <a:gd name="T21" fmla="*/ 2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8" name="Freeform 53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2 h 4"/>
                    <a:gd name="T18" fmla="*/ 0 w 5"/>
                    <a:gd name="T19" fmla="*/ 2 h 4"/>
                    <a:gd name="T20" fmla="*/ 0 w 5"/>
                    <a:gd name="T21" fmla="*/ 0 h 4"/>
                    <a:gd name="T22" fmla="*/ 0 w 5"/>
                    <a:gd name="T23" fmla="*/ 0 h 4"/>
                    <a:gd name="T24" fmla="*/ 0 w 5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9" name="Freeform 54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0" name="Freeform 55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1" name="Freeform 56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2" name="Freeform 57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3" name="Freeform 58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4" name="Freeform 59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5" name="Freeform 60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6" name="Freeform 61"/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7" name="Freeform 62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8" name="Freeform 63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9" name="Freeform 64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0" name="Freeform 65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1" name="Freeform 66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2" name="Freeform 67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3" name="Freeform 68"/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w 3"/>
                    <a:gd name="T9" fmla="*/ 2 h 2"/>
                    <a:gd name="T10" fmla="*/ 0 w 3"/>
                    <a:gd name="T11" fmla="*/ 2 h 2"/>
                    <a:gd name="T12" fmla="*/ 0 w 3"/>
                    <a:gd name="T13" fmla="*/ 2 h 2"/>
                    <a:gd name="T14" fmla="*/ 0 w 3"/>
                    <a:gd name="T15" fmla="*/ 2 h 2"/>
                    <a:gd name="T16" fmla="*/ 0 w 3"/>
                    <a:gd name="T17" fmla="*/ 0 h 2"/>
                    <a:gd name="T18" fmla="*/ 0 w 3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4" name="Freeform 69"/>
                <p:cNvSpPr>
                  <a:spLocks/>
                </p:cNvSpPr>
                <p:nvPr/>
              </p:nvSpPr>
              <p:spPr bwMode="auto">
                <a:xfrm>
                  <a:off x="5217" y="1405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5 h 85"/>
                    <a:gd name="T12" fmla="*/ 5 w 231"/>
                    <a:gd name="T13" fmla="*/ 35 h 85"/>
                    <a:gd name="T14" fmla="*/ 0 w 231"/>
                    <a:gd name="T15" fmla="*/ 33 h 85"/>
                    <a:gd name="T16" fmla="*/ 0 w 231"/>
                    <a:gd name="T17" fmla="*/ 30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2 h 85"/>
                    <a:gd name="T24" fmla="*/ 115 w 231"/>
                    <a:gd name="T25" fmla="*/ 2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5"/>
                      </a:lnTo>
                      <a:lnTo>
                        <a:pt x="0" y="33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115" y="2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5" name="Freeform 70"/>
                <p:cNvSpPr>
                  <a:spLocks/>
                </p:cNvSpPr>
                <p:nvPr/>
              </p:nvSpPr>
              <p:spPr bwMode="auto">
                <a:xfrm>
                  <a:off x="5217" y="1400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3 h 85"/>
                    <a:gd name="T12" fmla="*/ 5 w 231"/>
                    <a:gd name="T13" fmla="*/ 33 h 85"/>
                    <a:gd name="T14" fmla="*/ 0 w 231"/>
                    <a:gd name="T15" fmla="*/ 33 h 85"/>
                    <a:gd name="T16" fmla="*/ 0 w 231"/>
                    <a:gd name="T17" fmla="*/ 31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0 h 85"/>
                    <a:gd name="T24" fmla="*/ 115 w 231"/>
                    <a:gd name="T25" fmla="*/ 0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2" y="26"/>
                      </a:lnTo>
                      <a:lnTo>
                        <a:pt x="115" y="0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6" name="Freeform 71"/>
                <p:cNvSpPr>
                  <a:spLocks/>
                </p:cNvSpPr>
                <p:nvPr/>
              </p:nvSpPr>
              <p:spPr bwMode="auto">
                <a:xfrm>
                  <a:off x="4804" y="1353"/>
                  <a:ext cx="533" cy="68"/>
                </a:xfrm>
                <a:custGeom>
                  <a:avLst/>
                  <a:gdLst>
                    <a:gd name="T0" fmla="*/ 526 w 533"/>
                    <a:gd name="T1" fmla="*/ 66 h 68"/>
                    <a:gd name="T2" fmla="*/ 491 w 533"/>
                    <a:gd name="T3" fmla="*/ 68 h 68"/>
                    <a:gd name="T4" fmla="*/ 474 w 533"/>
                    <a:gd name="T5" fmla="*/ 64 h 68"/>
                    <a:gd name="T6" fmla="*/ 460 w 533"/>
                    <a:gd name="T7" fmla="*/ 54 h 68"/>
                    <a:gd name="T8" fmla="*/ 460 w 533"/>
                    <a:gd name="T9" fmla="*/ 47 h 68"/>
                    <a:gd name="T10" fmla="*/ 458 w 533"/>
                    <a:gd name="T11" fmla="*/ 40 h 68"/>
                    <a:gd name="T12" fmla="*/ 451 w 533"/>
                    <a:gd name="T13" fmla="*/ 38 h 68"/>
                    <a:gd name="T14" fmla="*/ 432 w 533"/>
                    <a:gd name="T15" fmla="*/ 40 h 68"/>
                    <a:gd name="T16" fmla="*/ 288 w 533"/>
                    <a:gd name="T17" fmla="*/ 57 h 68"/>
                    <a:gd name="T18" fmla="*/ 215 w 533"/>
                    <a:gd name="T19" fmla="*/ 57 h 68"/>
                    <a:gd name="T20" fmla="*/ 144 w 533"/>
                    <a:gd name="T21" fmla="*/ 47 h 68"/>
                    <a:gd name="T22" fmla="*/ 90 w 533"/>
                    <a:gd name="T23" fmla="*/ 35 h 68"/>
                    <a:gd name="T24" fmla="*/ 36 w 533"/>
                    <a:gd name="T25" fmla="*/ 21 h 68"/>
                    <a:gd name="T26" fmla="*/ 3 w 533"/>
                    <a:gd name="T27" fmla="*/ 7 h 68"/>
                    <a:gd name="T28" fmla="*/ 0 w 533"/>
                    <a:gd name="T29" fmla="*/ 0 h 68"/>
                    <a:gd name="T30" fmla="*/ 3 w 533"/>
                    <a:gd name="T31" fmla="*/ 0 h 68"/>
                    <a:gd name="T32" fmla="*/ 5 w 533"/>
                    <a:gd name="T33" fmla="*/ 5 h 68"/>
                    <a:gd name="T34" fmla="*/ 26 w 533"/>
                    <a:gd name="T35" fmla="*/ 16 h 68"/>
                    <a:gd name="T36" fmla="*/ 55 w 533"/>
                    <a:gd name="T37" fmla="*/ 24 h 68"/>
                    <a:gd name="T38" fmla="*/ 144 w 533"/>
                    <a:gd name="T39" fmla="*/ 45 h 68"/>
                    <a:gd name="T40" fmla="*/ 180 w 533"/>
                    <a:gd name="T41" fmla="*/ 49 h 68"/>
                    <a:gd name="T42" fmla="*/ 250 w 533"/>
                    <a:gd name="T43" fmla="*/ 54 h 68"/>
                    <a:gd name="T44" fmla="*/ 356 w 533"/>
                    <a:gd name="T45" fmla="*/ 47 h 68"/>
                    <a:gd name="T46" fmla="*/ 425 w 533"/>
                    <a:gd name="T47" fmla="*/ 38 h 68"/>
                    <a:gd name="T48" fmla="*/ 455 w 533"/>
                    <a:gd name="T49" fmla="*/ 35 h 68"/>
                    <a:gd name="T50" fmla="*/ 462 w 533"/>
                    <a:gd name="T51" fmla="*/ 40 h 68"/>
                    <a:gd name="T52" fmla="*/ 462 w 533"/>
                    <a:gd name="T53" fmla="*/ 47 h 68"/>
                    <a:gd name="T54" fmla="*/ 467 w 533"/>
                    <a:gd name="T55" fmla="*/ 54 h 68"/>
                    <a:gd name="T56" fmla="*/ 484 w 533"/>
                    <a:gd name="T57" fmla="*/ 64 h 68"/>
                    <a:gd name="T58" fmla="*/ 517 w 533"/>
                    <a:gd name="T59" fmla="*/ 66 h 68"/>
                    <a:gd name="T60" fmla="*/ 533 w 533"/>
                    <a:gd name="T61" fmla="*/ 64 h 68"/>
                    <a:gd name="T62" fmla="*/ 526 w 533"/>
                    <a:gd name="T63" fmla="*/ 66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3" h="68">
                      <a:moveTo>
                        <a:pt x="526" y="66"/>
                      </a:moveTo>
                      <a:lnTo>
                        <a:pt x="526" y="66"/>
                      </a:lnTo>
                      <a:lnTo>
                        <a:pt x="510" y="68"/>
                      </a:lnTo>
                      <a:lnTo>
                        <a:pt x="491" y="68"/>
                      </a:lnTo>
                      <a:lnTo>
                        <a:pt x="481" y="66"/>
                      </a:lnTo>
                      <a:lnTo>
                        <a:pt x="474" y="64"/>
                      </a:lnTo>
                      <a:lnTo>
                        <a:pt x="467" y="59"/>
                      </a:lnTo>
                      <a:lnTo>
                        <a:pt x="460" y="54"/>
                      </a:lnTo>
                      <a:lnTo>
                        <a:pt x="460" y="47"/>
                      </a:lnTo>
                      <a:lnTo>
                        <a:pt x="460" y="42"/>
                      </a:lnTo>
                      <a:lnTo>
                        <a:pt x="458" y="40"/>
                      </a:lnTo>
                      <a:lnTo>
                        <a:pt x="451" y="38"/>
                      </a:lnTo>
                      <a:lnTo>
                        <a:pt x="432" y="40"/>
                      </a:lnTo>
                      <a:lnTo>
                        <a:pt x="359" y="49"/>
                      </a:lnTo>
                      <a:lnTo>
                        <a:pt x="288" y="57"/>
                      </a:lnTo>
                      <a:lnTo>
                        <a:pt x="253" y="57"/>
                      </a:lnTo>
                      <a:lnTo>
                        <a:pt x="215" y="57"/>
                      </a:lnTo>
                      <a:lnTo>
                        <a:pt x="180" y="52"/>
                      </a:lnTo>
                      <a:lnTo>
                        <a:pt x="144" y="47"/>
                      </a:lnTo>
                      <a:lnTo>
                        <a:pt x="90" y="35"/>
                      </a:lnTo>
                      <a:lnTo>
                        <a:pt x="36" y="21"/>
                      </a:lnTo>
                      <a:lnTo>
                        <a:pt x="12" y="14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5"/>
                      </a:lnTo>
                      <a:lnTo>
                        <a:pt x="12" y="9"/>
                      </a:lnTo>
                      <a:lnTo>
                        <a:pt x="26" y="16"/>
                      </a:lnTo>
                      <a:lnTo>
                        <a:pt x="55" y="24"/>
                      </a:lnTo>
                      <a:lnTo>
                        <a:pt x="85" y="33"/>
                      </a:lnTo>
                      <a:lnTo>
                        <a:pt x="144" y="45"/>
                      </a:lnTo>
                      <a:lnTo>
                        <a:pt x="180" y="49"/>
                      </a:lnTo>
                      <a:lnTo>
                        <a:pt x="215" y="52"/>
                      </a:lnTo>
                      <a:lnTo>
                        <a:pt x="250" y="54"/>
                      </a:lnTo>
                      <a:lnTo>
                        <a:pt x="286" y="54"/>
                      </a:lnTo>
                      <a:lnTo>
                        <a:pt x="356" y="47"/>
                      </a:lnTo>
                      <a:lnTo>
                        <a:pt x="425" y="38"/>
                      </a:lnTo>
                      <a:lnTo>
                        <a:pt x="444" y="35"/>
                      </a:lnTo>
                      <a:lnTo>
                        <a:pt x="455" y="35"/>
                      </a:lnTo>
                      <a:lnTo>
                        <a:pt x="460" y="38"/>
                      </a:lnTo>
                      <a:lnTo>
                        <a:pt x="462" y="40"/>
                      </a:lnTo>
                      <a:lnTo>
                        <a:pt x="462" y="47"/>
                      </a:lnTo>
                      <a:lnTo>
                        <a:pt x="467" y="54"/>
                      </a:lnTo>
                      <a:lnTo>
                        <a:pt x="474" y="61"/>
                      </a:lnTo>
                      <a:lnTo>
                        <a:pt x="484" y="64"/>
                      </a:lnTo>
                      <a:lnTo>
                        <a:pt x="493" y="66"/>
                      </a:lnTo>
                      <a:lnTo>
                        <a:pt x="517" y="66"/>
                      </a:lnTo>
                      <a:lnTo>
                        <a:pt x="533" y="61"/>
                      </a:lnTo>
                      <a:lnTo>
                        <a:pt x="533" y="64"/>
                      </a:lnTo>
                      <a:lnTo>
                        <a:pt x="526" y="66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7" name="Freeform 72"/>
                <p:cNvSpPr>
                  <a:spLocks/>
                </p:cNvSpPr>
                <p:nvPr/>
              </p:nvSpPr>
              <p:spPr bwMode="auto">
                <a:xfrm>
                  <a:off x="4769" y="1407"/>
                  <a:ext cx="641" cy="257"/>
                </a:xfrm>
                <a:custGeom>
                  <a:avLst/>
                  <a:gdLst>
                    <a:gd name="T0" fmla="*/ 521 w 641"/>
                    <a:gd name="T1" fmla="*/ 54 h 257"/>
                    <a:gd name="T2" fmla="*/ 469 w 641"/>
                    <a:gd name="T3" fmla="*/ 31 h 257"/>
                    <a:gd name="T4" fmla="*/ 462 w 641"/>
                    <a:gd name="T5" fmla="*/ 31 h 257"/>
                    <a:gd name="T6" fmla="*/ 396 w 641"/>
                    <a:gd name="T7" fmla="*/ 38 h 257"/>
                    <a:gd name="T8" fmla="*/ 398 w 641"/>
                    <a:gd name="T9" fmla="*/ 38 h 257"/>
                    <a:gd name="T10" fmla="*/ 387 w 641"/>
                    <a:gd name="T11" fmla="*/ 38 h 257"/>
                    <a:gd name="T12" fmla="*/ 337 w 641"/>
                    <a:gd name="T13" fmla="*/ 45 h 257"/>
                    <a:gd name="T14" fmla="*/ 339 w 641"/>
                    <a:gd name="T15" fmla="*/ 47 h 257"/>
                    <a:gd name="T16" fmla="*/ 335 w 641"/>
                    <a:gd name="T17" fmla="*/ 45 h 257"/>
                    <a:gd name="T18" fmla="*/ 226 w 641"/>
                    <a:gd name="T19" fmla="*/ 59 h 257"/>
                    <a:gd name="T20" fmla="*/ 170 w 641"/>
                    <a:gd name="T21" fmla="*/ 66 h 257"/>
                    <a:gd name="T22" fmla="*/ 130 w 641"/>
                    <a:gd name="T23" fmla="*/ 62 h 257"/>
                    <a:gd name="T24" fmla="*/ 104 w 641"/>
                    <a:gd name="T25" fmla="*/ 52 h 257"/>
                    <a:gd name="T26" fmla="*/ 104 w 641"/>
                    <a:gd name="T27" fmla="*/ 38 h 257"/>
                    <a:gd name="T28" fmla="*/ 125 w 641"/>
                    <a:gd name="T29" fmla="*/ 21 h 257"/>
                    <a:gd name="T30" fmla="*/ 156 w 641"/>
                    <a:gd name="T31" fmla="*/ 17 h 257"/>
                    <a:gd name="T32" fmla="*/ 196 w 641"/>
                    <a:gd name="T33" fmla="*/ 3 h 257"/>
                    <a:gd name="T34" fmla="*/ 196 w 641"/>
                    <a:gd name="T35" fmla="*/ 3 h 257"/>
                    <a:gd name="T36" fmla="*/ 196 w 641"/>
                    <a:gd name="T37" fmla="*/ 0 h 257"/>
                    <a:gd name="T38" fmla="*/ 189 w 641"/>
                    <a:gd name="T39" fmla="*/ 0 h 257"/>
                    <a:gd name="T40" fmla="*/ 186 w 641"/>
                    <a:gd name="T41" fmla="*/ 0 h 257"/>
                    <a:gd name="T42" fmla="*/ 184 w 641"/>
                    <a:gd name="T43" fmla="*/ 0 h 257"/>
                    <a:gd name="T44" fmla="*/ 156 w 641"/>
                    <a:gd name="T45" fmla="*/ 10 h 257"/>
                    <a:gd name="T46" fmla="*/ 113 w 641"/>
                    <a:gd name="T47" fmla="*/ 19 h 257"/>
                    <a:gd name="T48" fmla="*/ 97 w 641"/>
                    <a:gd name="T49" fmla="*/ 40 h 257"/>
                    <a:gd name="T50" fmla="*/ 104 w 641"/>
                    <a:gd name="T51" fmla="*/ 57 h 257"/>
                    <a:gd name="T52" fmla="*/ 137 w 641"/>
                    <a:gd name="T53" fmla="*/ 66 h 257"/>
                    <a:gd name="T54" fmla="*/ 151 w 641"/>
                    <a:gd name="T55" fmla="*/ 69 h 257"/>
                    <a:gd name="T56" fmla="*/ 24 w 641"/>
                    <a:gd name="T57" fmla="*/ 85 h 257"/>
                    <a:gd name="T58" fmla="*/ 5 w 641"/>
                    <a:gd name="T59" fmla="*/ 87 h 257"/>
                    <a:gd name="T60" fmla="*/ 0 w 641"/>
                    <a:gd name="T61" fmla="*/ 90 h 257"/>
                    <a:gd name="T62" fmla="*/ 2 w 641"/>
                    <a:gd name="T63" fmla="*/ 92 h 257"/>
                    <a:gd name="T64" fmla="*/ 0 w 641"/>
                    <a:gd name="T65" fmla="*/ 95 h 257"/>
                    <a:gd name="T66" fmla="*/ 5 w 641"/>
                    <a:gd name="T67" fmla="*/ 104 h 257"/>
                    <a:gd name="T68" fmla="*/ 5 w 641"/>
                    <a:gd name="T69" fmla="*/ 104 h 257"/>
                    <a:gd name="T70" fmla="*/ 7 w 641"/>
                    <a:gd name="T71" fmla="*/ 120 h 257"/>
                    <a:gd name="T72" fmla="*/ 17 w 641"/>
                    <a:gd name="T73" fmla="*/ 137 h 257"/>
                    <a:gd name="T74" fmla="*/ 19 w 641"/>
                    <a:gd name="T75" fmla="*/ 149 h 257"/>
                    <a:gd name="T76" fmla="*/ 19 w 641"/>
                    <a:gd name="T77" fmla="*/ 151 h 257"/>
                    <a:gd name="T78" fmla="*/ 24 w 641"/>
                    <a:gd name="T79" fmla="*/ 151 h 257"/>
                    <a:gd name="T80" fmla="*/ 73 w 641"/>
                    <a:gd name="T81" fmla="*/ 196 h 257"/>
                    <a:gd name="T82" fmla="*/ 132 w 641"/>
                    <a:gd name="T83" fmla="*/ 253 h 257"/>
                    <a:gd name="T84" fmla="*/ 80 w 641"/>
                    <a:gd name="T85" fmla="*/ 198 h 257"/>
                    <a:gd name="T86" fmla="*/ 134 w 641"/>
                    <a:gd name="T87" fmla="*/ 253 h 257"/>
                    <a:gd name="T88" fmla="*/ 151 w 641"/>
                    <a:gd name="T89" fmla="*/ 257 h 257"/>
                    <a:gd name="T90" fmla="*/ 639 w 641"/>
                    <a:gd name="T91" fmla="*/ 118 h 257"/>
                    <a:gd name="T92" fmla="*/ 639 w 641"/>
                    <a:gd name="T93" fmla="*/ 111 h 25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41" h="257">
                      <a:moveTo>
                        <a:pt x="639" y="111"/>
                      </a:moveTo>
                      <a:lnTo>
                        <a:pt x="639" y="111"/>
                      </a:lnTo>
                      <a:lnTo>
                        <a:pt x="521" y="54"/>
                      </a:lnTo>
                      <a:lnTo>
                        <a:pt x="469" y="31"/>
                      </a:lnTo>
                      <a:lnTo>
                        <a:pt x="464" y="31"/>
                      </a:lnTo>
                      <a:lnTo>
                        <a:pt x="462" y="31"/>
                      </a:lnTo>
                      <a:lnTo>
                        <a:pt x="457" y="28"/>
                      </a:lnTo>
                      <a:lnTo>
                        <a:pt x="396" y="38"/>
                      </a:lnTo>
                      <a:lnTo>
                        <a:pt x="398" y="38"/>
                      </a:lnTo>
                      <a:lnTo>
                        <a:pt x="394" y="40"/>
                      </a:lnTo>
                      <a:lnTo>
                        <a:pt x="387" y="38"/>
                      </a:lnTo>
                      <a:lnTo>
                        <a:pt x="337" y="45"/>
                      </a:lnTo>
                      <a:lnTo>
                        <a:pt x="339" y="47"/>
                      </a:lnTo>
                      <a:lnTo>
                        <a:pt x="335" y="45"/>
                      </a:lnTo>
                      <a:lnTo>
                        <a:pt x="259" y="57"/>
                      </a:lnTo>
                      <a:lnTo>
                        <a:pt x="226" y="59"/>
                      </a:lnTo>
                      <a:lnTo>
                        <a:pt x="170" y="66"/>
                      </a:lnTo>
                      <a:lnTo>
                        <a:pt x="149" y="64"/>
                      </a:lnTo>
                      <a:lnTo>
                        <a:pt x="130" y="62"/>
                      </a:lnTo>
                      <a:lnTo>
                        <a:pt x="118" y="59"/>
                      </a:lnTo>
                      <a:lnTo>
                        <a:pt x="108" y="54"/>
                      </a:lnTo>
                      <a:lnTo>
                        <a:pt x="104" y="52"/>
                      </a:lnTo>
                      <a:lnTo>
                        <a:pt x="101" y="50"/>
                      </a:lnTo>
                      <a:lnTo>
                        <a:pt x="101" y="45"/>
                      </a:lnTo>
                      <a:lnTo>
                        <a:pt x="104" y="38"/>
                      </a:lnTo>
                      <a:lnTo>
                        <a:pt x="113" y="28"/>
                      </a:lnTo>
                      <a:lnTo>
                        <a:pt x="125" y="21"/>
                      </a:lnTo>
                      <a:lnTo>
                        <a:pt x="139" y="17"/>
                      </a:lnTo>
                      <a:lnTo>
                        <a:pt x="156" y="17"/>
                      </a:lnTo>
                      <a:lnTo>
                        <a:pt x="165" y="14"/>
                      </a:lnTo>
                      <a:lnTo>
                        <a:pt x="177" y="12"/>
                      </a:lnTo>
                      <a:lnTo>
                        <a:pt x="196" y="3"/>
                      </a:lnTo>
                      <a:lnTo>
                        <a:pt x="196" y="0"/>
                      </a:lnTo>
                      <a:lnTo>
                        <a:pt x="189" y="0"/>
                      </a:ln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2" y="7"/>
                      </a:lnTo>
                      <a:lnTo>
                        <a:pt x="156" y="10"/>
                      </a:lnTo>
                      <a:lnTo>
                        <a:pt x="141" y="12"/>
                      </a:lnTo>
                      <a:lnTo>
                        <a:pt x="127" y="14"/>
                      </a:lnTo>
                      <a:lnTo>
                        <a:pt x="113" y="19"/>
                      </a:lnTo>
                      <a:lnTo>
                        <a:pt x="101" y="31"/>
                      </a:lnTo>
                      <a:lnTo>
                        <a:pt x="97" y="40"/>
                      </a:lnTo>
                      <a:lnTo>
                        <a:pt x="94" y="47"/>
                      </a:lnTo>
                      <a:lnTo>
                        <a:pt x="97" y="54"/>
                      </a:lnTo>
                      <a:lnTo>
                        <a:pt x="104" y="57"/>
                      </a:lnTo>
                      <a:lnTo>
                        <a:pt x="111" y="62"/>
                      </a:lnTo>
                      <a:lnTo>
                        <a:pt x="120" y="64"/>
                      </a:lnTo>
                      <a:lnTo>
                        <a:pt x="137" y="66"/>
                      </a:lnTo>
                      <a:lnTo>
                        <a:pt x="151" y="69"/>
                      </a:lnTo>
                      <a:lnTo>
                        <a:pt x="87" y="76"/>
                      </a:lnTo>
                      <a:lnTo>
                        <a:pt x="24" y="85"/>
                      </a:lnTo>
                      <a:lnTo>
                        <a:pt x="7" y="87"/>
                      </a:lnTo>
                      <a:lnTo>
                        <a:pt x="5" y="87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5" y="104"/>
                      </a:lnTo>
                      <a:lnTo>
                        <a:pt x="5" y="118"/>
                      </a:lnTo>
                      <a:lnTo>
                        <a:pt x="7" y="120"/>
                      </a:lnTo>
                      <a:lnTo>
                        <a:pt x="17" y="137"/>
                      </a:lnTo>
                      <a:lnTo>
                        <a:pt x="17" y="142"/>
                      </a:lnTo>
                      <a:lnTo>
                        <a:pt x="19" y="149"/>
                      </a:lnTo>
                      <a:lnTo>
                        <a:pt x="19" y="151"/>
                      </a:lnTo>
                      <a:lnTo>
                        <a:pt x="24" y="151"/>
                      </a:lnTo>
                      <a:lnTo>
                        <a:pt x="28" y="151"/>
                      </a:lnTo>
                      <a:lnTo>
                        <a:pt x="73" y="196"/>
                      </a:lnTo>
                      <a:lnTo>
                        <a:pt x="132" y="253"/>
                      </a:lnTo>
                      <a:lnTo>
                        <a:pt x="139" y="255"/>
                      </a:lnTo>
                      <a:lnTo>
                        <a:pt x="80" y="198"/>
                      </a:lnTo>
                      <a:lnTo>
                        <a:pt x="134" y="253"/>
                      </a:lnTo>
                      <a:lnTo>
                        <a:pt x="144" y="257"/>
                      </a:lnTo>
                      <a:lnTo>
                        <a:pt x="151" y="257"/>
                      </a:lnTo>
                      <a:lnTo>
                        <a:pt x="391" y="189"/>
                      </a:lnTo>
                      <a:lnTo>
                        <a:pt x="639" y="118"/>
                      </a:lnTo>
                      <a:lnTo>
                        <a:pt x="641" y="116"/>
                      </a:lnTo>
                      <a:lnTo>
                        <a:pt x="639" y="11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8" name="Freeform 73"/>
                <p:cNvSpPr>
                  <a:spLocks/>
                </p:cNvSpPr>
                <p:nvPr/>
              </p:nvSpPr>
              <p:spPr bwMode="auto">
                <a:xfrm>
                  <a:off x="5330" y="1398"/>
                  <a:ext cx="118" cy="71"/>
                </a:xfrm>
                <a:custGeom>
                  <a:avLst/>
                  <a:gdLst>
                    <a:gd name="T0" fmla="*/ 0 w 118"/>
                    <a:gd name="T1" fmla="*/ 23 h 71"/>
                    <a:gd name="T2" fmla="*/ 0 w 118"/>
                    <a:gd name="T3" fmla="*/ 23 h 71"/>
                    <a:gd name="T4" fmla="*/ 0 w 118"/>
                    <a:gd name="T5" fmla="*/ 23 h 71"/>
                    <a:gd name="T6" fmla="*/ 0 w 118"/>
                    <a:gd name="T7" fmla="*/ 21 h 71"/>
                    <a:gd name="T8" fmla="*/ 0 w 118"/>
                    <a:gd name="T9" fmla="*/ 21 h 71"/>
                    <a:gd name="T10" fmla="*/ 14 w 118"/>
                    <a:gd name="T11" fmla="*/ 9 h 71"/>
                    <a:gd name="T12" fmla="*/ 14 w 118"/>
                    <a:gd name="T13" fmla="*/ 9 h 71"/>
                    <a:gd name="T14" fmla="*/ 14 w 118"/>
                    <a:gd name="T15" fmla="*/ 9 h 71"/>
                    <a:gd name="T16" fmla="*/ 14 w 118"/>
                    <a:gd name="T17" fmla="*/ 9 h 71"/>
                    <a:gd name="T18" fmla="*/ 14 w 118"/>
                    <a:gd name="T19" fmla="*/ 9 h 71"/>
                    <a:gd name="T20" fmla="*/ 14 w 118"/>
                    <a:gd name="T21" fmla="*/ 9 h 71"/>
                    <a:gd name="T22" fmla="*/ 14 w 118"/>
                    <a:gd name="T23" fmla="*/ 9 h 71"/>
                    <a:gd name="T24" fmla="*/ 14 w 118"/>
                    <a:gd name="T25" fmla="*/ 9 h 71"/>
                    <a:gd name="T26" fmla="*/ 14 w 118"/>
                    <a:gd name="T27" fmla="*/ 9 h 71"/>
                    <a:gd name="T28" fmla="*/ 14 w 118"/>
                    <a:gd name="T29" fmla="*/ 9 h 71"/>
                    <a:gd name="T30" fmla="*/ 14 w 118"/>
                    <a:gd name="T31" fmla="*/ 9 h 71"/>
                    <a:gd name="T32" fmla="*/ 33 w 118"/>
                    <a:gd name="T33" fmla="*/ 2 h 71"/>
                    <a:gd name="T34" fmla="*/ 33 w 118"/>
                    <a:gd name="T35" fmla="*/ 2 h 71"/>
                    <a:gd name="T36" fmla="*/ 33 w 118"/>
                    <a:gd name="T37" fmla="*/ 2 h 71"/>
                    <a:gd name="T38" fmla="*/ 33 w 118"/>
                    <a:gd name="T39" fmla="*/ 2 h 71"/>
                    <a:gd name="T40" fmla="*/ 33 w 118"/>
                    <a:gd name="T41" fmla="*/ 2 h 71"/>
                    <a:gd name="T42" fmla="*/ 35 w 118"/>
                    <a:gd name="T43" fmla="*/ 2 h 71"/>
                    <a:gd name="T44" fmla="*/ 35 w 118"/>
                    <a:gd name="T45" fmla="*/ 2 h 71"/>
                    <a:gd name="T46" fmla="*/ 52 w 118"/>
                    <a:gd name="T47" fmla="*/ 0 h 71"/>
                    <a:gd name="T48" fmla="*/ 83 w 118"/>
                    <a:gd name="T49" fmla="*/ 2 h 71"/>
                    <a:gd name="T50" fmla="*/ 83 w 118"/>
                    <a:gd name="T51" fmla="*/ 2 h 71"/>
                    <a:gd name="T52" fmla="*/ 83 w 118"/>
                    <a:gd name="T53" fmla="*/ 2 h 71"/>
                    <a:gd name="T54" fmla="*/ 87 w 118"/>
                    <a:gd name="T55" fmla="*/ 4 h 71"/>
                    <a:gd name="T56" fmla="*/ 87 w 118"/>
                    <a:gd name="T57" fmla="*/ 4 h 71"/>
                    <a:gd name="T58" fmla="*/ 87 w 118"/>
                    <a:gd name="T59" fmla="*/ 4 h 71"/>
                    <a:gd name="T60" fmla="*/ 99 w 118"/>
                    <a:gd name="T61" fmla="*/ 7 h 71"/>
                    <a:gd name="T62" fmla="*/ 118 w 118"/>
                    <a:gd name="T63" fmla="*/ 14 h 71"/>
                    <a:gd name="T64" fmla="*/ 118 w 118"/>
                    <a:gd name="T65" fmla="*/ 71 h 71"/>
                    <a:gd name="T66" fmla="*/ 118 w 118"/>
                    <a:gd name="T67" fmla="*/ 71 h 71"/>
                    <a:gd name="T68" fmla="*/ 99 w 118"/>
                    <a:gd name="T69" fmla="*/ 71 h 71"/>
                    <a:gd name="T70" fmla="*/ 83 w 118"/>
                    <a:gd name="T71" fmla="*/ 68 h 71"/>
                    <a:gd name="T72" fmla="*/ 83 w 118"/>
                    <a:gd name="T73" fmla="*/ 68 h 71"/>
                    <a:gd name="T74" fmla="*/ 47 w 118"/>
                    <a:gd name="T75" fmla="*/ 59 h 71"/>
                    <a:gd name="T76" fmla="*/ 28 w 118"/>
                    <a:gd name="T77" fmla="*/ 52 h 71"/>
                    <a:gd name="T78" fmla="*/ 19 w 118"/>
                    <a:gd name="T79" fmla="*/ 45 h 71"/>
                    <a:gd name="T80" fmla="*/ 19 w 118"/>
                    <a:gd name="T81" fmla="*/ 45 h 71"/>
                    <a:gd name="T82" fmla="*/ 9 w 118"/>
                    <a:gd name="T83" fmla="*/ 40 h 71"/>
                    <a:gd name="T84" fmla="*/ 0 w 118"/>
                    <a:gd name="T85" fmla="*/ 30 h 71"/>
                    <a:gd name="T86" fmla="*/ 0 w 118"/>
                    <a:gd name="T87" fmla="*/ 30 h 71"/>
                    <a:gd name="T88" fmla="*/ 0 w 118"/>
                    <a:gd name="T89" fmla="*/ 28 h 71"/>
                    <a:gd name="T90" fmla="*/ 0 w 118"/>
                    <a:gd name="T91" fmla="*/ 23 h 71"/>
                    <a:gd name="T92" fmla="*/ 0 w 118"/>
                    <a:gd name="T93" fmla="*/ 23 h 71"/>
                    <a:gd name="T94" fmla="*/ 0 w 118"/>
                    <a:gd name="T95" fmla="*/ 23 h 71"/>
                    <a:gd name="T96" fmla="*/ 0 w 118"/>
                    <a:gd name="T97" fmla="*/ 23 h 71"/>
                    <a:gd name="T98" fmla="*/ 0 w 118"/>
                    <a:gd name="T99" fmla="*/ 23 h 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8" h="7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4" y="9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52" y="0"/>
                      </a:lnTo>
                      <a:lnTo>
                        <a:pt x="83" y="2"/>
                      </a:lnTo>
                      <a:lnTo>
                        <a:pt x="87" y="4"/>
                      </a:lnTo>
                      <a:lnTo>
                        <a:pt x="99" y="7"/>
                      </a:lnTo>
                      <a:lnTo>
                        <a:pt x="118" y="14"/>
                      </a:lnTo>
                      <a:lnTo>
                        <a:pt x="118" y="71"/>
                      </a:lnTo>
                      <a:lnTo>
                        <a:pt x="99" y="71"/>
                      </a:lnTo>
                      <a:lnTo>
                        <a:pt x="83" y="68"/>
                      </a:lnTo>
                      <a:lnTo>
                        <a:pt x="47" y="59"/>
                      </a:lnTo>
                      <a:lnTo>
                        <a:pt x="28" y="52"/>
                      </a:lnTo>
                      <a:lnTo>
                        <a:pt x="19" y="45"/>
                      </a:lnTo>
                      <a:lnTo>
                        <a:pt x="9" y="4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735A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9" name="Freeform 74"/>
                <p:cNvSpPr>
                  <a:spLocks/>
                </p:cNvSpPr>
                <p:nvPr/>
              </p:nvSpPr>
              <p:spPr bwMode="auto">
                <a:xfrm>
                  <a:off x="4689" y="962"/>
                  <a:ext cx="481" cy="445"/>
                </a:xfrm>
                <a:custGeom>
                  <a:avLst/>
                  <a:gdLst>
                    <a:gd name="T0" fmla="*/ 462 w 481"/>
                    <a:gd name="T1" fmla="*/ 47 h 445"/>
                    <a:gd name="T2" fmla="*/ 471 w 481"/>
                    <a:gd name="T3" fmla="*/ 70 h 445"/>
                    <a:gd name="T4" fmla="*/ 481 w 481"/>
                    <a:gd name="T5" fmla="*/ 162 h 445"/>
                    <a:gd name="T6" fmla="*/ 478 w 481"/>
                    <a:gd name="T7" fmla="*/ 282 h 445"/>
                    <a:gd name="T8" fmla="*/ 469 w 481"/>
                    <a:gd name="T9" fmla="*/ 377 h 445"/>
                    <a:gd name="T10" fmla="*/ 460 w 481"/>
                    <a:gd name="T11" fmla="*/ 398 h 445"/>
                    <a:gd name="T12" fmla="*/ 309 w 481"/>
                    <a:gd name="T13" fmla="*/ 398 h 445"/>
                    <a:gd name="T14" fmla="*/ 285 w 481"/>
                    <a:gd name="T15" fmla="*/ 415 h 445"/>
                    <a:gd name="T16" fmla="*/ 280 w 481"/>
                    <a:gd name="T17" fmla="*/ 415 h 445"/>
                    <a:gd name="T18" fmla="*/ 311 w 481"/>
                    <a:gd name="T19" fmla="*/ 417 h 445"/>
                    <a:gd name="T20" fmla="*/ 349 w 481"/>
                    <a:gd name="T21" fmla="*/ 424 h 445"/>
                    <a:gd name="T22" fmla="*/ 356 w 481"/>
                    <a:gd name="T23" fmla="*/ 429 h 445"/>
                    <a:gd name="T24" fmla="*/ 353 w 481"/>
                    <a:gd name="T25" fmla="*/ 433 h 445"/>
                    <a:gd name="T26" fmla="*/ 318 w 481"/>
                    <a:gd name="T27" fmla="*/ 440 h 445"/>
                    <a:gd name="T28" fmla="*/ 226 w 481"/>
                    <a:gd name="T29" fmla="*/ 445 h 445"/>
                    <a:gd name="T30" fmla="*/ 177 w 481"/>
                    <a:gd name="T31" fmla="*/ 443 h 445"/>
                    <a:gd name="T32" fmla="*/ 108 w 481"/>
                    <a:gd name="T33" fmla="*/ 436 h 445"/>
                    <a:gd name="T34" fmla="*/ 99 w 481"/>
                    <a:gd name="T35" fmla="*/ 429 h 445"/>
                    <a:gd name="T36" fmla="*/ 99 w 481"/>
                    <a:gd name="T37" fmla="*/ 426 h 445"/>
                    <a:gd name="T38" fmla="*/ 118 w 481"/>
                    <a:gd name="T39" fmla="*/ 422 h 445"/>
                    <a:gd name="T40" fmla="*/ 170 w 481"/>
                    <a:gd name="T41" fmla="*/ 415 h 445"/>
                    <a:gd name="T42" fmla="*/ 130 w 481"/>
                    <a:gd name="T43" fmla="*/ 396 h 445"/>
                    <a:gd name="T44" fmla="*/ 120 w 481"/>
                    <a:gd name="T45" fmla="*/ 386 h 445"/>
                    <a:gd name="T46" fmla="*/ 21 w 481"/>
                    <a:gd name="T47" fmla="*/ 367 h 445"/>
                    <a:gd name="T48" fmla="*/ 26 w 481"/>
                    <a:gd name="T49" fmla="*/ 351 h 445"/>
                    <a:gd name="T50" fmla="*/ 28 w 481"/>
                    <a:gd name="T51" fmla="*/ 318 h 445"/>
                    <a:gd name="T52" fmla="*/ 21 w 481"/>
                    <a:gd name="T53" fmla="*/ 280 h 445"/>
                    <a:gd name="T54" fmla="*/ 9 w 481"/>
                    <a:gd name="T55" fmla="*/ 257 h 445"/>
                    <a:gd name="T56" fmla="*/ 2 w 481"/>
                    <a:gd name="T57" fmla="*/ 249 h 445"/>
                    <a:gd name="T58" fmla="*/ 2 w 481"/>
                    <a:gd name="T59" fmla="*/ 200 h 445"/>
                    <a:gd name="T60" fmla="*/ 5 w 481"/>
                    <a:gd name="T61" fmla="*/ 188 h 445"/>
                    <a:gd name="T62" fmla="*/ 64 w 481"/>
                    <a:gd name="T63" fmla="*/ 139 h 445"/>
                    <a:gd name="T64" fmla="*/ 75 w 481"/>
                    <a:gd name="T65" fmla="*/ 61 h 445"/>
                    <a:gd name="T66" fmla="*/ 87 w 481"/>
                    <a:gd name="T67" fmla="*/ 25 h 445"/>
                    <a:gd name="T68" fmla="*/ 101 w 481"/>
                    <a:gd name="T69" fmla="*/ 0 h 445"/>
                    <a:gd name="T70" fmla="*/ 462 w 481"/>
                    <a:gd name="T71" fmla="*/ 47 h 4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81" h="445">
                      <a:moveTo>
                        <a:pt x="462" y="47"/>
                      </a:moveTo>
                      <a:lnTo>
                        <a:pt x="462" y="47"/>
                      </a:lnTo>
                      <a:lnTo>
                        <a:pt x="467" y="56"/>
                      </a:lnTo>
                      <a:lnTo>
                        <a:pt x="471" y="70"/>
                      </a:lnTo>
                      <a:lnTo>
                        <a:pt x="476" y="110"/>
                      </a:lnTo>
                      <a:lnTo>
                        <a:pt x="481" y="162"/>
                      </a:lnTo>
                      <a:lnTo>
                        <a:pt x="481" y="224"/>
                      </a:lnTo>
                      <a:lnTo>
                        <a:pt x="478" y="282"/>
                      </a:lnTo>
                      <a:lnTo>
                        <a:pt x="476" y="334"/>
                      </a:lnTo>
                      <a:lnTo>
                        <a:pt x="469" y="377"/>
                      </a:lnTo>
                      <a:lnTo>
                        <a:pt x="464" y="391"/>
                      </a:lnTo>
                      <a:lnTo>
                        <a:pt x="460" y="398"/>
                      </a:lnTo>
                      <a:lnTo>
                        <a:pt x="309" y="398"/>
                      </a:lnTo>
                      <a:lnTo>
                        <a:pt x="297" y="405"/>
                      </a:lnTo>
                      <a:lnTo>
                        <a:pt x="285" y="415"/>
                      </a:lnTo>
                      <a:lnTo>
                        <a:pt x="280" y="415"/>
                      </a:lnTo>
                      <a:lnTo>
                        <a:pt x="311" y="417"/>
                      </a:lnTo>
                      <a:lnTo>
                        <a:pt x="335" y="422"/>
                      </a:lnTo>
                      <a:lnTo>
                        <a:pt x="349" y="424"/>
                      </a:lnTo>
                      <a:lnTo>
                        <a:pt x="353" y="426"/>
                      </a:lnTo>
                      <a:lnTo>
                        <a:pt x="356" y="429"/>
                      </a:lnTo>
                      <a:lnTo>
                        <a:pt x="353" y="433"/>
                      </a:lnTo>
                      <a:lnTo>
                        <a:pt x="344" y="436"/>
                      </a:lnTo>
                      <a:lnTo>
                        <a:pt x="318" y="440"/>
                      </a:lnTo>
                      <a:lnTo>
                        <a:pt x="276" y="443"/>
                      </a:lnTo>
                      <a:lnTo>
                        <a:pt x="226" y="445"/>
                      </a:lnTo>
                      <a:lnTo>
                        <a:pt x="177" y="443"/>
                      </a:lnTo>
                      <a:lnTo>
                        <a:pt x="137" y="440"/>
                      </a:lnTo>
                      <a:lnTo>
                        <a:pt x="108" y="436"/>
                      </a:lnTo>
                      <a:lnTo>
                        <a:pt x="101" y="433"/>
                      </a:lnTo>
                      <a:lnTo>
                        <a:pt x="99" y="429"/>
                      </a:lnTo>
                      <a:lnTo>
                        <a:pt x="99" y="426"/>
                      </a:lnTo>
                      <a:lnTo>
                        <a:pt x="104" y="424"/>
                      </a:lnTo>
                      <a:lnTo>
                        <a:pt x="118" y="422"/>
                      </a:lnTo>
                      <a:lnTo>
                        <a:pt x="141" y="417"/>
                      </a:lnTo>
                      <a:lnTo>
                        <a:pt x="170" y="415"/>
                      </a:lnTo>
                      <a:lnTo>
                        <a:pt x="130" y="396"/>
                      </a:lnTo>
                      <a:lnTo>
                        <a:pt x="111" y="386"/>
                      </a:lnTo>
                      <a:lnTo>
                        <a:pt x="120" y="386"/>
                      </a:lnTo>
                      <a:lnTo>
                        <a:pt x="21" y="367"/>
                      </a:lnTo>
                      <a:lnTo>
                        <a:pt x="24" y="363"/>
                      </a:lnTo>
                      <a:lnTo>
                        <a:pt x="26" y="351"/>
                      </a:lnTo>
                      <a:lnTo>
                        <a:pt x="28" y="337"/>
                      </a:lnTo>
                      <a:lnTo>
                        <a:pt x="28" y="318"/>
                      </a:lnTo>
                      <a:lnTo>
                        <a:pt x="26" y="299"/>
                      </a:lnTo>
                      <a:lnTo>
                        <a:pt x="21" y="280"/>
                      </a:lnTo>
                      <a:lnTo>
                        <a:pt x="14" y="264"/>
                      </a:lnTo>
                      <a:lnTo>
                        <a:pt x="9" y="257"/>
                      </a:lnTo>
                      <a:lnTo>
                        <a:pt x="2" y="249"/>
                      </a:lnTo>
                      <a:lnTo>
                        <a:pt x="0" y="214"/>
                      </a:lnTo>
                      <a:lnTo>
                        <a:pt x="2" y="200"/>
                      </a:lnTo>
                      <a:lnTo>
                        <a:pt x="5" y="188"/>
                      </a:lnTo>
                      <a:lnTo>
                        <a:pt x="64" y="139"/>
                      </a:lnTo>
                      <a:lnTo>
                        <a:pt x="68" y="101"/>
                      </a:lnTo>
                      <a:lnTo>
                        <a:pt x="75" y="61"/>
                      </a:lnTo>
                      <a:lnTo>
                        <a:pt x="80" y="42"/>
                      </a:lnTo>
                      <a:lnTo>
                        <a:pt x="87" y="25"/>
                      </a:lnTo>
                      <a:lnTo>
                        <a:pt x="94" y="9"/>
                      </a:lnTo>
                      <a:lnTo>
                        <a:pt x="101" y="0"/>
                      </a:lnTo>
                      <a:lnTo>
                        <a:pt x="179" y="0"/>
                      </a:lnTo>
                      <a:lnTo>
                        <a:pt x="462" y="4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0" name="Freeform 75"/>
                <p:cNvSpPr>
                  <a:spLocks/>
                </p:cNvSpPr>
                <p:nvPr/>
              </p:nvSpPr>
              <p:spPr bwMode="auto">
                <a:xfrm>
                  <a:off x="4852" y="1002"/>
                  <a:ext cx="275" cy="304"/>
                </a:xfrm>
                <a:custGeom>
                  <a:avLst/>
                  <a:gdLst>
                    <a:gd name="T0" fmla="*/ 275 w 275"/>
                    <a:gd name="T1" fmla="*/ 37 h 304"/>
                    <a:gd name="T2" fmla="*/ 275 w 275"/>
                    <a:gd name="T3" fmla="*/ 37 h 304"/>
                    <a:gd name="T4" fmla="*/ 275 w 275"/>
                    <a:gd name="T5" fmla="*/ 304 h 304"/>
                    <a:gd name="T6" fmla="*/ 275 w 275"/>
                    <a:gd name="T7" fmla="*/ 304 h 304"/>
                    <a:gd name="T8" fmla="*/ 0 w 275"/>
                    <a:gd name="T9" fmla="*/ 297 h 304"/>
                    <a:gd name="T10" fmla="*/ 0 w 275"/>
                    <a:gd name="T11" fmla="*/ 297 h 304"/>
                    <a:gd name="T12" fmla="*/ 9 w 275"/>
                    <a:gd name="T13" fmla="*/ 0 h 304"/>
                    <a:gd name="T14" fmla="*/ 9 w 275"/>
                    <a:gd name="T15" fmla="*/ 0 h 304"/>
                    <a:gd name="T16" fmla="*/ 275 w 275"/>
                    <a:gd name="T17" fmla="*/ 37 h 304"/>
                    <a:gd name="T18" fmla="*/ 275 w 275"/>
                    <a:gd name="T19" fmla="*/ 37 h 3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5" h="304">
                      <a:moveTo>
                        <a:pt x="275" y="37"/>
                      </a:moveTo>
                      <a:lnTo>
                        <a:pt x="275" y="37"/>
                      </a:lnTo>
                      <a:lnTo>
                        <a:pt x="275" y="304"/>
                      </a:lnTo>
                      <a:lnTo>
                        <a:pt x="0" y="297"/>
                      </a:lnTo>
                      <a:lnTo>
                        <a:pt x="9" y="0"/>
                      </a:lnTo>
                      <a:lnTo>
                        <a:pt x="275" y="37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1" name="Freeform 76"/>
                <p:cNvSpPr>
                  <a:spLocks/>
                </p:cNvSpPr>
                <p:nvPr/>
              </p:nvSpPr>
              <p:spPr bwMode="auto">
                <a:xfrm>
                  <a:off x="4873" y="1551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0 w 575"/>
                    <a:gd name="T3" fmla="*/ 224 h 224"/>
                    <a:gd name="T4" fmla="*/ 575 w 575"/>
                    <a:gd name="T5" fmla="*/ 33 h 224"/>
                    <a:gd name="T6" fmla="*/ 575 w 575"/>
                    <a:gd name="T7" fmla="*/ 0 h 2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2" name="Freeform 77"/>
                <p:cNvSpPr>
                  <a:spLocks/>
                </p:cNvSpPr>
                <p:nvPr/>
              </p:nvSpPr>
              <p:spPr bwMode="auto">
                <a:xfrm>
                  <a:off x="4873" y="1596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3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3" name="Freeform 78"/>
                <p:cNvSpPr>
                  <a:spLocks/>
                </p:cNvSpPr>
                <p:nvPr/>
              </p:nvSpPr>
              <p:spPr bwMode="auto">
                <a:xfrm>
                  <a:off x="4873" y="1641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5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5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4" name="Freeform 79"/>
                <p:cNvSpPr>
                  <a:spLocks/>
                </p:cNvSpPr>
                <p:nvPr/>
              </p:nvSpPr>
              <p:spPr bwMode="auto">
                <a:xfrm>
                  <a:off x="4873" y="1685"/>
                  <a:ext cx="575" cy="227"/>
                </a:xfrm>
                <a:custGeom>
                  <a:avLst/>
                  <a:gdLst>
                    <a:gd name="T0" fmla="*/ 575 w 575"/>
                    <a:gd name="T1" fmla="*/ 0 h 227"/>
                    <a:gd name="T2" fmla="*/ 575 w 575"/>
                    <a:gd name="T3" fmla="*/ 0 h 227"/>
                    <a:gd name="T4" fmla="*/ 0 w 575"/>
                    <a:gd name="T5" fmla="*/ 227 h 227"/>
                    <a:gd name="T6" fmla="*/ 0 w 575"/>
                    <a:gd name="T7" fmla="*/ 227 h 227"/>
                    <a:gd name="T8" fmla="*/ 575 w 575"/>
                    <a:gd name="T9" fmla="*/ 36 h 227"/>
                    <a:gd name="T10" fmla="*/ 575 w 575"/>
                    <a:gd name="T11" fmla="*/ 0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7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7"/>
                      </a:lnTo>
                      <a:lnTo>
                        <a:pt x="575" y="36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5" name="Freeform 80"/>
                <p:cNvSpPr>
                  <a:spLocks/>
                </p:cNvSpPr>
                <p:nvPr/>
              </p:nvSpPr>
              <p:spPr bwMode="auto">
                <a:xfrm>
                  <a:off x="4873" y="1733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575 w 575"/>
                    <a:gd name="T3" fmla="*/ 0 h 224"/>
                    <a:gd name="T4" fmla="*/ 0 w 575"/>
                    <a:gd name="T5" fmla="*/ 224 h 224"/>
                    <a:gd name="T6" fmla="*/ 0 w 575"/>
                    <a:gd name="T7" fmla="*/ 224 h 224"/>
                    <a:gd name="T8" fmla="*/ 575 w 575"/>
                    <a:gd name="T9" fmla="*/ 33 h 224"/>
                    <a:gd name="T10" fmla="*/ 575 w 575"/>
                    <a:gd name="T11" fmla="*/ 0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6" name="Freeform 81"/>
                <p:cNvSpPr>
                  <a:spLocks/>
                </p:cNvSpPr>
                <p:nvPr/>
              </p:nvSpPr>
              <p:spPr bwMode="auto">
                <a:xfrm>
                  <a:off x="4941" y="1777"/>
                  <a:ext cx="507" cy="198"/>
                </a:xfrm>
                <a:custGeom>
                  <a:avLst/>
                  <a:gdLst>
                    <a:gd name="T0" fmla="*/ 507 w 507"/>
                    <a:gd name="T1" fmla="*/ 0 h 198"/>
                    <a:gd name="T2" fmla="*/ 507 w 507"/>
                    <a:gd name="T3" fmla="*/ 0 h 198"/>
                    <a:gd name="T4" fmla="*/ 0 w 507"/>
                    <a:gd name="T5" fmla="*/ 198 h 198"/>
                    <a:gd name="T6" fmla="*/ 12 w 507"/>
                    <a:gd name="T7" fmla="*/ 198 h 198"/>
                    <a:gd name="T8" fmla="*/ 12 w 507"/>
                    <a:gd name="T9" fmla="*/ 198 h 198"/>
                    <a:gd name="T10" fmla="*/ 502 w 507"/>
                    <a:gd name="T11" fmla="*/ 36 h 198"/>
                    <a:gd name="T12" fmla="*/ 502 w 507"/>
                    <a:gd name="T13" fmla="*/ 36 h 198"/>
                    <a:gd name="T14" fmla="*/ 505 w 507"/>
                    <a:gd name="T15" fmla="*/ 17 h 198"/>
                    <a:gd name="T16" fmla="*/ 507 w 507"/>
                    <a:gd name="T17" fmla="*/ 0 h 198"/>
                    <a:gd name="T18" fmla="*/ 507 w 507"/>
                    <a:gd name="T19" fmla="*/ 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7" h="198">
                      <a:moveTo>
                        <a:pt x="507" y="0"/>
                      </a:moveTo>
                      <a:lnTo>
                        <a:pt x="507" y="0"/>
                      </a:lnTo>
                      <a:lnTo>
                        <a:pt x="0" y="198"/>
                      </a:lnTo>
                      <a:lnTo>
                        <a:pt x="12" y="198"/>
                      </a:lnTo>
                      <a:lnTo>
                        <a:pt x="502" y="36"/>
                      </a:lnTo>
                      <a:lnTo>
                        <a:pt x="505" y="17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7" name="Freeform 82"/>
                <p:cNvSpPr>
                  <a:spLocks/>
                </p:cNvSpPr>
                <p:nvPr/>
              </p:nvSpPr>
              <p:spPr bwMode="auto">
                <a:xfrm>
                  <a:off x="5057" y="1825"/>
                  <a:ext cx="384" cy="150"/>
                </a:xfrm>
                <a:custGeom>
                  <a:avLst/>
                  <a:gdLst>
                    <a:gd name="T0" fmla="*/ 384 w 384"/>
                    <a:gd name="T1" fmla="*/ 0 h 150"/>
                    <a:gd name="T2" fmla="*/ 384 w 384"/>
                    <a:gd name="T3" fmla="*/ 0 h 150"/>
                    <a:gd name="T4" fmla="*/ 0 w 384"/>
                    <a:gd name="T5" fmla="*/ 150 h 150"/>
                    <a:gd name="T6" fmla="*/ 33 w 384"/>
                    <a:gd name="T7" fmla="*/ 150 h 150"/>
                    <a:gd name="T8" fmla="*/ 33 w 384"/>
                    <a:gd name="T9" fmla="*/ 150 h 150"/>
                    <a:gd name="T10" fmla="*/ 370 w 384"/>
                    <a:gd name="T11" fmla="*/ 37 h 150"/>
                    <a:gd name="T12" fmla="*/ 370 w 384"/>
                    <a:gd name="T13" fmla="*/ 37 h 150"/>
                    <a:gd name="T14" fmla="*/ 379 w 384"/>
                    <a:gd name="T15" fmla="*/ 18 h 150"/>
                    <a:gd name="T16" fmla="*/ 384 w 384"/>
                    <a:gd name="T17" fmla="*/ 0 h 150"/>
                    <a:gd name="T18" fmla="*/ 384 w 384"/>
                    <a:gd name="T19" fmla="*/ 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4" h="15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0" y="150"/>
                      </a:lnTo>
                      <a:lnTo>
                        <a:pt x="33" y="150"/>
                      </a:lnTo>
                      <a:lnTo>
                        <a:pt x="370" y="37"/>
                      </a:lnTo>
                      <a:lnTo>
                        <a:pt x="379" y="1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8" name="Freeform 83"/>
                <p:cNvSpPr>
                  <a:spLocks/>
                </p:cNvSpPr>
                <p:nvPr/>
              </p:nvSpPr>
              <p:spPr bwMode="auto">
                <a:xfrm>
                  <a:off x="5172" y="1879"/>
                  <a:ext cx="245" cy="96"/>
                </a:xfrm>
                <a:custGeom>
                  <a:avLst/>
                  <a:gdLst>
                    <a:gd name="T0" fmla="*/ 245 w 245"/>
                    <a:gd name="T1" fmla="*/ 0 h 96"/>
                    <a:gd name="T2" fmla="*/ 0 w 245"/>
                    <a:gd name="T3" fmla="*/ 96 h 96"/>
                    <a:gd name="T4" fmla="*/ 52 w 245"/>
                    <a:gd name="T5" fmla="*/ 96 h 96"/>
                    <a:gd name="T6" fmla="*/ 210 w 245"/>
                    <a:gd name="T7" fmla="*/ 45 h 96"/>
                    <a:gd name="T8" fmla="*/ 210 w 245"/>
                    <a:gd name="T9" fmla="*/ 45 h 96"/>
                    <a:gd name="T10" fmla="*/ 231 w 245"/>
                    <a:gd name="T11" fmla="*/ 23 h 96"/>
                    <a:gd name="T12" fmla="*/ 245 w 245"/>
                    <a:gd name="T13" fmla="*/ 0 h 96"/>
                    <a:gd name="T14" fmla="*/ 245 w 245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5" h="96">
                      <a:moveTo>
                        <a:pt x="245" y="0"/>
                      </a:moveTo>
                      <a:lnTo>
                        <a:pt x="0" y="96"/>
                      </a:lnTo>
                      <a:lnTo>
                        <a:pt x="52" y="96"/>
                      </a:lnTo>
                      <a:lnTo>
                        <a:pt x="210" y="45"/>
                      </a:lnTo>
                      <a:lnTo>
                        <a:pt x="231" y="23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9" name="Freeform 84"/>
                <p:cNvSpPr>
                  <a:spLocks/>
                </p:cNvSpPr>
                <p:nvPr/>
              </p:nvSpPr>
              <p:spPr bwMode="auto">
                <a:xfrm>
                  <a:off x="4175" y="962"/>
                  <a:ext cx="837" cy="1013"/>
                </a:xfrm>
                <a:custGeom>
                  <a:avLst/>
                  <a:gdLst>
                    <a:gd name="T0" fmla="*/ 679 w 837"/>
                    <a:gd name="T1" fmla="*/ 339 h 1013"/>
                    <a:gd name="T2" fmla="*/ 613 w 837"/>
                    <a:gd name="T3" fmla="*/ 285 h 1013"/>
                    <a:gd name="T4" fmla="*/ 538 w 837"/>
                    <a:gd name="T5" fmla="*/ 242 h 1013"/>
                    <a:gd name="T6" fmla="*/ 556 w 837"/>
                    <a:gd name="T7" fmla="*/ 226 h 1013"/>
                    <a:gd name="T8" fmla="*/ 589 w 837"/>
                    <a:gd name="T9" fmla="*/ 188 h 1013"/>
                    <a:gd name="T10" fmla="*/ 615 w 837"/>
                    <a:gd name="T11" fmla="*/ 143 h 1013"/>
                    <a:gd name="T12" fmla="*/ 629 w 837"/>
                    <a:gd name="T13" fmla="*/ 96 h 1013"/>
                    <a:gd name="T14" fmla="*/ 632 w 837"/>
                    <a:gd name="T15" fmla="*/ 70 h 1013"/>
                    <a:gd name="T16" fmla="*/ 625 w 837"/>
                    <a:gd name="T17" fmla="*/ 0 h 1013"/>
                    <a:gd name="T18" fmla="*/ 200 w 837"/>
                    <a:gd name="T19" fmla="*/ 0 h 1013"/>
                    <a:gd name="T20" fmla="*/ 160 w 837"/>
                    <a:gd name="T21" fmla="*/ 2 h 1013"/>
                    <a:gd name="T22" fmla="*/ 123 w 837"/>
                    <a:gd name="T23" fmla="*/ 14 h 1013"/>
                    <a:gd name="T24" fmla="*/ 90 w 837"/>
                    <a:gd name="T25" fmla="*/ 33 h 1013"/>
                    <a:gd name="T26" fmla="*/ 59 w 837"/>
                    <a:gd name="T27" fmla="*/ 56 h 1013"/>
                    <a:gd name="T28" fmla="*/ 35 w 837"/>
                    <a:gd name="T29" fmla="*/ 87 h 1013"/>
                    <a:gd name="T30" fmla="*/ 17 w 837"/>
                    <a:gd name="T31" fmla="*/ 120 h 1013"/>
                    <a:gd name="T32" fmla="*/ 5 w 837"/>
                    <a:gd name="T33" fmla="*/ 158 h 1013"/>
                    <a:gd name="T34" fmla="*/ 0 w 837"/>
                    <a:gd name="T35" fmla="*/ 198 h 1013"/>
                    <a:gd name="T36" fmla="*/ 0 w 837"/>
                    <a:gd name="T37" fmla="*/ 815 h 1013"/>
                    <a:gd name="T38" fmla="*/ 7 w 837"/>
                    <a:gd name="T39" fmla="*/ 860 h 1013"/>
                    <a:gd name="T40" fmla="*/ 21 w 837"/>
                    <a:gd name="T41" fmla="*/ 900 h 1013"/>
                    <a:gd name="T42" fmla="*/ 45 w 837"/>
                    <a:gd name="T43" fmla="*/ 938 h 1013"/>
                    <a:gd name="T44" fmla="*/ 73 w 837"/>
                    <a:gd name="T45" fmla="*/ 969 h 1013"/>
                    <a:gd name="T46" fmla="*/ 85 w 837"/>
                    <a:gd name="T47" fmla="*/ 955 h 1013"/>
                    <a:gd name="T48" fmla="*/ 106 w 837"/>
                    <a:gd name="T49" fmla="*/ 971 h 1013"/>
                    <a:gd name="T50" fmla="*/ 179 w 837"/>
                    <a:gd name="T51" fmla="*/ 1013 h 1013"/>
                    <a:gd name="T52" fmla="*/ 200 w 837"/>
                    <a:gd name="T53" fmla="*/ 1013 h 1013"/>
                    <a:gd name="T54" fmla="*/ 634 w 837"/>
                    <a:gd name="T55" fmla="*/ 1013 h 1013"/>
                    <a:gd name="T56" fmla="*/ 644 w 837"/>
                    <a:gd name="T57" fmla="*/ 1009 h 1013"/>
                    <a:gd name="T58" fmla="*/ 721 w 837"/>
                    <a:gd name="T59" fmla="*/ 950 h 1013"/>
                    <a:gd name="T60" fmla="*/ 778 w 837"/>
                    <a:gd name="T61" fmla="*/ 881 h 1013"/>
                    <a:gd name="T62" fmla="*/ 816 w 837"/>
                    <a:gd name="T63" fmla="*/ 804 h 1013"/>
                    <a:gd name="T64" fmla="*/ 834 w 837"/>
                    <a:gd name="T65" fmla="*/ 723 h 1013"/>
                    <a:gd name="T66" fmla="*/ 834 w 837"/>
                    <a:gd name="T67" fmla="*/ 639 h 1013"/>
                    <a:gd name="T68" fmla="*/ 818 w 837"/>
                    <a:gd name="T69" fmla="*/ 556 h 1013"/>
                    <a:gd name="T70" fmla="*/ 783 w 837"/>
                    <a:gd name="T71" fmla="*/ 473 h 1013"/>
                    <a:gd name="T72" fmla="*/ 731 w 837"/>
                    <a:gd name="T73" fmla="*/ 393 h 1013"/>
                    <a:gd name="T74" fmla="*/ 707 w 837"/>
                    <a:gd name="T75" fmla="*/ 365 h 1013"/>
                    <a:gd name="T76" fmla="*/ 679 w 837"/>
                    <a:gd name="T77" fmla="*/ 339 h 10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37" h="1013">
                      <a:moveTo>
                        <a:pt x="679" y="339"/>
                      </a:moveTo>
                      <a:lnTo>
                        <a:pt x="679" y="339"/>
                      </a:lnTo>
                      <a:lnTo>
                        <a:pt x="648" y="311"/>
                      </a:lnTo>
                      <a:lnTo>
                        <a:pt x="613" y="285"/>
                      </a:lnTo>
                      <a:lnTo>
                        <a:pt x="578" y="261"/>
                      </a:lnTo>
                      <a:lnTo>
                        <a:pt x="538" y="242"/>
                      </a:lnTo>
                      <a:lnTo>
                        <a:pt x="556" y="226"/>
                      </a:lnTo>
                      <a:lnTo>
                        <a:pt x="573" y="207"/>
                      </a:lnTo>
                      <a:lnTo>
                        <a:pt x="589" y="188"/>
                      </a:lnTo>
                      <a:lnTo>
                        <a:pt x="604" y="167"/>
                      </a:lnTo>
                      <a:lnTo>
                        <a:pt x="615" y="143"/>
                      </a:lnTo>
                      <a:lnTo>
                        <a:pt x="625" y="120"/>
                      </a:lnTo>
                      <a:lnTo>
                        <a:pt x="629" y="96"/>
                      </a:lnTo>
                      <a:lnTo>
                        <a:pt x="632" y="70"/>
                      </a:lnTo>
                      <a:lnTo>
                        <a:pt x="629" y="35"/>
                      </a:lnTo>
                      <a:lnTo>
                        <a:pt x="625" y="0"/>
                      </a:lnTo>
                      <a:lnTo>
                        <a:pt x="200" y="0"/>
                      </a:lnTo>
                      <a:lnTo>
                        <a:pt x="179" y="0"/>
                      </a:lnTo>
                      <a:lnTo>
                        <a:pt x="160" y="2"/>
                      </a:lnTo>
                      <a:lnTo>
                        <a:pt x="142" y="7"/>
                      </a:lnTo>
                      <a:lnTo>
                        <a:pt x="123" y="14"/>
                      </a:lnTo>
                      <a:lnTo>
                        <a:pt x="106" y="23"/>
                      </a:lnTo>
                      <a:lnTo>
                        <a:pt x="90" y="33"/>
                      </a:lnTo>
                      <a:lnTo>
                        <a:pt x="73" y="44"/>
                      </a:lnTo>
                      <a:lnTo>
                        <a:pt x="59" y="56"/>
                      </a:lnTo>
                      <a:lnTo>
                        <a:pt x="47" y="70"/>
                      </a:lnTo>
                      <a:lnTo>
                        <a:pt x="35" y="87"/>
                      </a:lnTo>
                      <a:lnTo>
                        <a:pt x="26" y="103"/>
                      </a:lnTo>
                      <a:lnTo>
                        <a:pt x="17" y="120"/>
                      </a:lnTo>
                      <a:lnTo>
                        <a:pt x="10" y="139"/>
                      </a:lnTo>
                      <a:lnTo>
                        <a:pt x="5" y="158"/>
                      </a:lnTo>
                      <a:lnTo>
                        <a:pt x="2" y="179"/>
                      </a:lnTo>
                      <a:lnTo>
                        <a:pt x="0" y="198"/>
                      </a:lnTo>
                      <a:lnTo>
                        <a:pt x="0" y="815"/>
                      </a:lnTo>
                      <a:lnTo>
                        <a:pt x="2" y="837"/>
                      </a:lnTo>
                      <a:lnTo>
                        <a:pt x="7" y="860"/>
                      </a:lnTo>
                      <a:lnTo>
                        <a:pt x="12" y="881"/>
                      </a:lnTo>
                      <a:lnTo>
                        <a:pt x="21" y="900"/>
                      </a:lnTo>
                      <a:lnTo>
                        <a:pt x="31" y="919"/>
                      </a:lnTo>
                      <a:lnTo>
                        <a:pt x="45" y="938"/>
                      </a:lnTo>
                      <a:lnTo>
                        <a:pt x="59" y="955"/>
                      </a:lnTo>
                      <a:lnTo>
                        <a:pt x="73" y="969"/>
                      </a:lnTo>
                      <a:lnTo>
                        <a:pt x="85" y="955"/>
                      </a:lnTo>
                      <a:lnTo>
                        <a:pt x="106" y="971"/>
                      </a:lnTo>
                      <a:lnTo>
                        <a:pt x="130" y="988"/>
                      </a:lnTo>
                      <a:lnTo>
                        <a:pt x="179" y="1013"/>
                      </a:lnTo>
                      <a:lnTo>
                        <a:pt x="200" y="1013"/>
                      </a:lnTo>
                      <a:lnTo>
                        <a:pt x="634" y="1013"/>
                      </a:lnTo>
                      <a:lnTo>
                        <a:pt x="644" y="1009"/>
                      </a:lnTo>
                      <a:lnTo>
                        <a:pt x="684" y="980"/>
                      </a:lnTo>
                      <a:lnTo>
                        <a:pt x="721" y="950"/>
                      </a:lnTo>
                      <a:lnTo>
                        <a:pt x="752" y="917"/>
                      </a:lnTo>
                      <a:lnTo>
                        <a:pt x="778" y="881"/>
                      </a:lnTo>
                      <a:lnTo>
                        <a:pt x="799" y="844"/>
                      </a:lnTo>
                      <a:lnTo>
                        <a:pt x="816" y="804"/>
                      </a:lnTo>
                      <a:lnTo>
                        <a:pt x="827" y="764"/>
                      </a:lnTo>
                      <a:lnTo>
                        <a:pt x="834" y="723"/>
                      </a:lnTo>
                      <a:lnTo>
                        <a:pt x="837" y="681"/>
                      </a:lnTo>
                      <a:lnTo>
                        <a:pt x="834" y="639"/>
                      </a:lnTo>
                      <a:lnTo>
                        <a:pt x="830" y="598"/>
                      </a:lnTo>
                      <a:lnTo>
                        <a:pt x="818" y="556"/>
                      </a:lnTo>
                      <a:lnTo>
                        <a:pt x="801" y="514"/>
                      </a:lnTo>
                      <a:lnTo>
                        <a:pt x="783" y="473"/>
                      </a:lnTo>
                      <a:lnTo>
                        <a:pt x="759" y="433"/>
                      </a:lnTo>
                      <a:lnTo>
                        <a:pt x="731" y="393"/>
                      </a:lnTo>
                      <a:lnTo>
                        <a:pt x="707" y="365"/>
                      </a:lnTo>
                      <a:lnTo>
                        <a:pt x="679" y="339"/>
                      </a:lnTo>
                      <a:close/>
                    </a:path>
                  </a:pathLst>
                </a:custGeom>
                <a:solidFill>
                  <a:srgbClr val="FFF0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0" name="Freeform 85"/>
                <p:cNvSpPr>
                  <a:spLocks/>
                </p:cNvSpPr>
                <p:nvPr/>
              </p:nvSpPr>
              <p:spPr bwMode="auto">
                <a:xfrm>
                  <a:off x="4359" y="962"/>
                  <a:ext cx="424" cy="247"/>
                </a:xfrm>
                <a:custGeom>
                  <a:avLst/>
                  <a:gdLst>
                    <a:gd name="T0" fmla="*/ 415 w 424"/>
                    <a:gd name="T1" fmla="*/ 0 h 247"/>
                    <a:gd name="T2" fmla="*/ 415 w 424"/>
                    <a:gd name="T3" fmla="*/ 0 h 247"/>
                    <a:gd name="T4" fmla="*/ 422 w 424"/>
                    <a:gd name="T5" fmla="*/ 40 h 247"/>
                    <a:gd name="T6" fmla="*/ 424 w 424"/>
                    <a:gd name="T7" fmla="*/ 80 h 247"/>
                    <a:gd name="T8" fmla="*/ 424 w 424"/>
                    <a:gd name="T9" fmla="*/ 80 h 247"/>
                    <a:gd name="T10" fmla="*/ 422 w 424"/>
                    <a:gd name="T11" fmla="*/ 101 h 247"/>
                    <a:gd name="T12" fmla="*/ 415 w 424"/>
                    <a:gd name="T13" fmla="*/ 120 h 247"/>
                    <a:gd name="T14" fmla="*/ 405 w 424"/>
                    <a:gd name="T15" fmla="*/ 139 h 247"/>
                    <a:gd name="T16" fmla="*/ 396 w 424"/>
                    <a:gd name="T17" fmla="*/ 158 h 247"/>
                    <a:gd name="T18" fmla="*/ 382 w 424"/>
                    <a:gd name="T19" fmla="*/ 176 h 247"/>
                    <a:gd name="T20" fmla="*/ 368 w 424"/>
                    <a:gd name="T21" fmla="*/ 193 h 247"/>
                    <a:gd name="T22" fmla="*/ 339 w 424"/>
                    <a:gd name="T23" fmla="*/ 221 h 247"/>
                    <a:gd name="T24" fmla="*/ 339 w 424"/>
                    <a:gd name="T25" fmla="*/ 221 h 247"/>
                    <a:gd name="T26" fmla="*/ 328 w 424"/>
                    <a:gd name="T27" fmla="*/ 231 h 247"/>
                    <a:gd name="T28" fmla="*/ 316 w 424"/>
                    <a:gd name="T29" fmla="*/ 238 h 247"/>
                    <a:gd name="T30" fmla="*/ 304 w 424"/>
                    <a:gd name="T31" fmla="*/ 242 h 247"/>
                    <a:gd name="T32" fmla="*/ 290 w 424"/>
                    <a:gd name="T33" fmla="*/ 245 h 247"/>
                    <a:gd name="T34" fmla="*/ 290 w 424"/>
                    <a:gd name="T35" fmla="*/ 245 h 247"/>
                    <a:gd name="T36" fmla="*/ 255 w 424"/>
                    <a:gd name="T37" fmla="*/ 247 h 247"/>
                    <a:gd name="T38" fmla="*/ 217 w 424"/>
                    <a:gd name="T39" fmla="*/ 245 h 247"/>
                    <a:gd name="T40" fmla="*/ 146 w 424"/>
                    <a:gd name="T41" fmla="*/ 240 h 247"/>
                    <a:gd name="T42" fmla="*/ 0 w 424"/>
                    <a:gd name="T43" fmla="*/ 23 h 247"/>
                    <a:gd name="T44" fmla="*/ 99 w 424"/>
                    <a:gd name="T45" fmla="*/ 0 h 247"/>
                    <a:gd name="T46" fmla="*/ 99 w 424"/>
                    <a:gd name="T47" fmla="*/ 0 h 247"/>
                    <a:gd name="T48" fmla="*/ 101 w 424"/>
                    <a:gd name="T49" fmla="*/ 0 h 247"/>
                    <a:gd name="T50" fmla="*/ 415 w 424"/>
                    <a:gd name="T51" fmla="*/ 0 h 2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4" h="247">
                      <a:moveTo>
                        <a:pt x="415" y="0"/>
                      </a:moveTo>
                      <a:lnTo>
                        <a:pt x="415" y="0"/>
                      </a:lnTo>
                      <a:lnTo>
                        <a:pt x="422" y="40"/>
                      </a:lnTo>
                      <a:lnTo>
                        <a:pt x="424" y="80"/>
                      </a:lnTo>
                      <a:lnTo>
                        <a:pt x="422" y="101"/>
                      </a:lnTo>
                      <a:lnTo>
                        <a:pt x="415" y="120"/>
                      </a:lnTo>
                      <a:lnTo>
                        <a:pt x="405" y="139"/>
                      </a:lnTo>
                      <a:lnTo>
                        <a:pt x="396" y="158"/>
                      </a:lnTo>
                      <a:lnTo>
                        <a:pt x="382" y="176"/>
                      </a:lnTo>
                      <a:lnTo>
                        <a:pt x="368" y="193"/>
                      </a:lnTo>
                      <a:lnTo>
                        <a:pt x="339" y="221"/>
                      </a:lnTo>
                      <a:lnTo>
                        <a:pt x="328" y="231"/>
                      </a:lnTo>
                      <a:lnTo>
                        <a:pt x="316" y="238"/>
                      </a:lnTo>
                      <a:lnTo>
                        <a:pt x="304" y="242"/>
                      </a:lnTo>
                      <a:lnTo>
                        <a:pt x="290" y="245"/>
                      </a:lnTo>
                      <a:lnTo>
                        <a:pt x="255" y="247"/>
                      </a:lnTo>
                      <a:lnTo>
                        <a:pt x="217" y="245"/>
                      </a:lnTo>
                      <a:lnTo>
                        <a:pt x="146" y="240"/>
                      </a:lnTo>
                      <a:lnTo>
                        <a:pt x="0" y="23"/>
                      </a:lnTo>
                      <a:lnTo>
                        <a:pt x="99" y="0"/>
                      </a:lnTo>
                      <a:lnTo>
                        <a:pt x="101" y="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1" name="Freeform 86"/>
                <p:cNvSpPr>
                  <a:spLocks/>
                </p:cNvSpPr>
                <p:nvPr/>
              </p:nvSpPr>
              <p:spPr bwMode="auto">
                <a:xfrm>
                  <a:off x="4378" y="962"/>
                  <a:ext cx="396" cy="235"/>
                </a:xfrm>
                <a:custGeom>
                  <a:avLst/>
                  <a:gdLst>
                    <a:gd name="T0" fmla="*/ 386 w 396"/>
                    <a:gd name="T1" fmla="*/ 0 h 235"/>
                    <a:gd name="T2" fmla="*/ 386 w 396"/>
                    <a:gd name="T3" fmla="*/ 0 h 235"/>
                    <a:gd name="T4" fmla="*/ 391 w 396"/>
                    <a:gd name="T5" fmla="*/ 25 h 235"/>
                    <a:gd name="T6" fmla="*/ 393 w 396"/>
                    <a:gd name="T7" fmla="*/ 54 h 235"/>
                    <a:gd name="T8" fmla="*/ 396 w 396"/>
                    <a:gd name="T9" fmla="*/ 80 h 235"/>
                    <a:gd name="T10" fmla="*/ 391 w 396"/>
                    <a:gd name="T11" fmla="*/ 101 h 235"/>
                    <a:gd name="T12" fmla="*/ 391 w 396"/>
                    <a:gd name="T13" fmla="*/ 101 h 235"/>
                    <a:gd name="T14" fmla="*/ 386 w 396"/>
                    <a:gd name="T15" fmla="*/ 120 h 235"/>
                    <a:gd name="T16" fmla="*/ 377 w 396"/>
                    <a:gd name="T17" fmla="*/ 139 h 235"/>
                    <a:gd name="T18" fmla="*/ 363 w 396"/>
                    <a:gd name="T19" fmla="*/ 158 h 235"/>
                    <a:gd name="T20" fmla="*/ 349 w 396"/>
                    <a:gd name="T21" fmla="*/ 174 h 235"/>
                    <a:gd name="T22" fmla="*/ 320 w 396"/>
                    <a:gd name="T23" fmla="*/ 207 h 235"/>
                    <a:gd name="T24" fmla="*/ 294 w 396"/>
                    <a:gd name="T25" fmla="*/ 228 h 235"/>
                    <a:gd name="T26" fmla="*/ 294 w 396"/>
                    <a:gd name="T27" fmla="*/ 228 h 235"/>
                    <a:gd name="T28" fmla="*/ 287 w 396"/>
                    <a:gd name="T29" fmla="*/ 231 h 235"/>
                    <a:gd name="T30" fmla="*/ 278 w 396"/>
                    <a:gd name="T31" fmla="*/ 233 h 235"/>
                    <a:gd name="T32" fmla="*/ 257 w 396"/>
                    <a:gd name="T33" fmla="*/ 235 h 235"/>
                    <a:gd name="T34" fmla="*/ 231 w 396"/>
                    <a:gd name="T35" fmla="*/ 235 h 235"/>
                    <a:gd name="T36" fmla="*/ 203 w 396"/>
                    <a:gd name="T37" fmla="*/ 235 h 235"/>
                    <a:gd name="T38" fmla="*/ 155 w 396"/>
                    <a:gd name="T39" fmla="*/ 231 h 235"/>
                    <a:gd name="T40" fmla="*/ 134 w 396"/>
                    <a:gd name="T41" fmla="*/ 228 h 235"/>
                    <a:gd name="T42" fmla="*/ 0 w 396"/>
                    <a:gd name="T43" fmla="*/ 30 h 235"/>
                    <a:gd name="T44" fmla="*/ 82 w 396"/>
                    <a:gd name="T45" fmla="*/ 11 h 235"/>
                    <a:gd name="T46" fmla="*/ 82 w 396"/>
                    <a:gd name="T47" fmla="*/ 11 h 235"/>
                    <a:gd name="T48" fmla="*/ 99 w 396"/>
                    <a:gd name="T49" fmla="*/ 0 h 235"/>
                    <a:gd name="T50" fmla="*/ 386 w 396"/>
                    <a:gd name="T51" fmla="*/ 0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96" h="235">
                      <a:moveTo>
                        <a:pt x="386" y="0"/>
                      </a:moveTo>
                      <a:lnTo>
                        <a:pt x="386" y="0"/>
                      </a:lnTo>
                      <a:lnTo>
                        <a:pt x="391" y="25"/>
                      </a:lnTo>
                      <a:lnTo>
                        <a:pt x="393" y="54"/>
                      </a:lnTo>
                      <a:lnTo>
                        <a:pt x="396" y="80"/>
                      </a:lnTo>
                      <a:lnTo>
                        <a:pt x="391" y="101"/>
                      </a:lnTo>
                      <a:lnTo>
                        <a:pt x="386" y="120"/>
                      </a:lnTo>
                      <a:lnTo>
                        <a:pt x="377" y="139"/>
                      </a:lnTo>
                      <a:lnTo>
                        <a:pt x="363" y="158"/>
                      </a:lnTo>
                      <a:lnTo>
                        <a:pt x="349" y="174"/>
                      </a:lnTo>
                      <a:lnTo>
                        <a:pt x="320" y="207"/>
                      </a:lnTo>
                      <a:lnTo>
                        <a:pt x="294" y="228"/>
                      </a:lnTo>
                      <a:lnTo>
                        <a:pt x="287" y="231"/>
                      </a:lnTo>
                      <a:lnTo>
                        <a:pt x="278" y="233"/>
                      </a:lnTo>
                      <a:lnTo>
                        <a:pt x="257" y="235"/>
                      </a:lnTo>
                      <a:lnTo>
                        <a:pt x="231" y="235"/>
                      </a:lnTo>
                      <a:lnTo>
                        <a:pt x="203" y="235"/>
                      </a:lnTo>
                      <a:lnTo>
                        <a:pt x="155" y="231"/>
                      </a:lnTo>
                      <a:lnTo>
                        <a:pt x="134" y="228"/>
                      </a:lnTo>
                      <a:lnTo>
                        <a:pt x="0" y="30"/>
                      </a:lnTo>
                      <a:lnTo>
                        <a:pt x="82" y="11"/>
                      </a:lnTo>
                      <a:lnTo>
                        <a:pt x="99" y="0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2" name="Freeform 87"/>
                <p:cNvSpPr>
                  <a:spLocks/>
                </p:cNvSpPr>
                <p:nvPr/>
              </p:nvSpPr>
              <p:spPr bwMode="auto">
                <a:xfrm>
                  <a:off x="4597" y="962"/>
                  <a:ext cx="170" cy="14"/>
                </a:xfrm>
                <a:custGeom>
                  <a:avLst/>
                  <a:gdLst>
                    <a:gd name="T0" fmla="*/ 170 w 170"/>
                    <a:gd name="T1" fmla="*/ 14 h 14"/>
                    <a:gd name="T2" fmla="*/ 170 w 170"/>
                    <a:gd name="T3" fmla="*/ 14 h 14"/>
                    <a:gd name="T4" fmla="*/ 0 w 170"/>
                    <a:gd name="T5" fmla="*/ 0 h 14"/>
                    <a:gd name="T6" fmla="*/ 0 w 170"/>
                    <a:gd name="T7" fmla="*/ 0 h 14"/>
                    <a:gd name="T8" fmla="*/ 47 w 170"/>
                    <a:gd name="T9" fmla="*/ 0 h 14"/>
                    <a:gd name="T10" fmla="*/ 167 w 170"/>
                    <a:gd name="T11" fmla="*/ 0 h 14"/>
                    <a:gd name="T12" fmla="*/ 167 w 170"/>
                    <a:gd name="T13" fmla="*/ 0 h 14"/>
                    <a:gd name="T14" fmla="*/ 170 w 170"/>
                    <a:gd name="T15" fmla="*/ 14 h 14"/>
                    <a:gd name="T16" fmla="*/ 170 w 170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0" h="14">
                      <a:moveTo>
                        <a:pt x="170" y="14"/>
                      </a:moveTo>
                      <a:lnTo>
                        <a:pt x="170" y="14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167" y="0"/>
                      </a:lnTo>
                      <a:lnTo>
                        <a:pt x="170" y="14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3" name="Freeform 88"/>
                <p:cNvSpPr>
                  <a:spLocks/>
                </p:cNvSpPr>
                <p:nvPr/>
              </p:nvSpPr>
              <p:spPr bwMode="auto">
                <a:xfrm>
                  <a:off x="4597" y="976"/>
                  <a:ext cx="172" cy="21"/>
                </a:xfrm>
                <a:custGeom>
                  <a:avLst/>
                  <a:gdLst>
                    <a:gd name="T0" fmla="*/ 172 w 172"/>
                    <a:gd name="T1" fmla="*/ 21 h 21"/>
                    <a:gd name="T2" fmla="*/ 172 w 172"/>
                    <a:gd name="T3" fmla="*/ 21 h 21"/>
                    <a:gd name="T4" fmla="*/ 0 w 172"/>
                    <a:gd name="T5" fmla="*/ 7 h 21"/>
                    <a:gd name="T6" fmla="*/ 0 w 172"/>
                    <a:gd name="T7" fmla="*/ 7 h 21"/>
                    <a:gd name="T8" fmla="*/ 170 w 172"/>
                    <a:gd name="T9" fmla="*/ 0 h 21"/>
                    <a:gd name="T10" fmla="*/ 170 w 172"/>
                    <a:gd name="T11" fmla="*/ 0 h 21"/>
                    <a:gd name="T12" fmla="*/ 172 w 172"/>
                    <a:gd name="T13" fmla="*/ 21 h 21"/>
                    <a:gd name="T14" fmla="*/ 172 w 17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2" h="21">
                      <a:moveTo>
                        <a:pt x="172" y="21"/>
                      </a:moveTo>
                      <a:lnTo>
                        <a:pt x="172" y="21"/>
                      </a:lnTo>
                      <a:lnTo>
                        <a:pt x="0" y="7"/>
                      </a:lnTo>
                      <a:lnTo>
                        <a:pt x="170" y="0"/>
                      </a:lnTo>
                      <a:lnTo>
                        <a:pt x="172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4" name="Freeform 89"/>
                <p:cNvSpPr>
                  <a:spLocks/>
                </p:cNvSpPr>
                <p:nvPr/>
              </p:nvSpPr>
              <p:spPr bwMode="auto">
                <a:xfrm>
                  <a:off x="4597" y="995"/>
                  <a:ext cx="174" cy="21"/>
                </a:xfrm>
                <a:custGeom>
                  <a:avLst/>
                  <a:gdLst>
                    <a:gd name="T0" fmla="*/ 174 w 174"/>
                    <a:gd name="T1" fmla="*/ 21 h 21"/>
                    <a:gd name="T2" fmla="*/ 0 w 174"/>
                    <a:gd name="T3" fmla="*/ 7 h 21"/>
                    <a:gd name="T4" fmla="*/ 172 w 174"/>
                    <a:gd name="T5" fmla="*/ 0 h 21"/>
                    <a:gd name="T6" fmla="*/ 172 w 174"/>
                    <a:gd name="T7" fmla="*/ 0 h 21"/>
                    <a:gd name="T8" fmla="*/ 174 w 174"/>
                    <a:gd name="T9" fmla="*/ 21 h 21"/>
                    <a:gd name="T10" fmla="*/ 174 w 174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4" h="21">
                      <a:moveTo>
                        <a:pt x="174" y="21"/>
                      </a:moveTo>
                      <a:lnTo>
                        <a:pt x="0" y="7"/>
                      </a:lnTo>
                      <a:lnTo>
                        <a:pt x="172" y="0"/>
                      </a:lnTo>
                      <a:lnTo>
                        <a:pt x="174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5" name="Freeform 90"/>
                <p:cNvSpPr>
                  <a:spLocks/>
                </p:cNvSpPr>
                <p:nvPr/>
              </p:nvSpPr>
              <p:spPr bwMode="auto">
                <a:xfrm>
                  <a:off x="4474" y="997"/>
                  <a:ext cx="274" cy="153"/>
                </a:xfrm>
                <a:custGeom>
                  <a:avLst/>
                  <a:gdLst>
                    <a:gd name="T0" fmla="*/ 191 w 274"/>
                    <a:gd name="T1" fmla="*/ 19 h 153"/>
                    <a:gd name="T2" fmla="*/ 191 w 274"/>
                    <a:gd name="T3" fmla="*/ 19 h 153"/>
                    <a:gd name="T4" fmla="*/ 196 w 274"/>
                    <a:gd name="T5" fmla="*/ 19 h 153"/>
                    <a:gd name="T6" fmla="*/ 210 w 274"/>
                    <a:gd name="T7" fmla="*/ 16 h 153"/>
                    <a:gd name="T8" fmla="*/ 227 w 274"/>
                    <a:gd name="T9" fmla="*/ 16 h 153"/>
                    <a:gd name="T10" fmla="*/ 239 w 274"/>
                    <a:gd name="T11" fmla="*/ 19 h 153"/>
                    <a:gd name="T12" fmla="*/ 250 w 274"/>
                    <a:gd name="T13" fmla="*/ 21 h 153"/>
                    <a:gd name="T14" fmla="*/ 250 w 274"/>
                    <a:gd name="T15" fmla="*/ 21 h 153"/>
                    <a:gd name="T16" fmla="*/ 260 w 274"/>
                    <a:gd name="T17" fmla="*/ 28 h 153"/>
                    <a:gd name="T18" fmla="*/ 269 w 274"/>
                    <a:gd name="T19" fmla="*/ 38 h 153"/>
                    <a:gd name="T20" fmla="*/ 272 w 274"/>
                    <a:gd name="T21" fmla="*/ 49 h 153"/>
                    <a:gd name="T22" fmla="*/ 274 w 274"/>
                    <a:gd name="T23" fmla="*/ 66 h 153"/>
                    <a:gd name="T24" fmla="*/ 272 w 274"/>
                    <a:gd name="T25" fmla="*/ 80 h 153"/>
                    <a:gd name="T26" fmla="*/ 264 w 274"/>
                    <a:gd name="T27" fmla="*/ 97 h 153"/>
                    <a:gd name="T28" fmla="*/ 253 w 274"/>
                    <a:gd name="T29" fmla="*/ 113 h 153"/>
                    <a:gd name="T30" fmla="*/ 236 w 274"/>
                    <a:gd name="T31" fmla="*/ 130 h 153"/>
                    <a:gd name="T32" fmla="*/ 236 w 274"/>
                    <a:gd name="T33" fmla="*/ 130 h 153"/>
                    <a:gd name="T34" fmla="*/ 227 w 274"/>
                    <a:gd name="T35" fmla="*/ 137 h 153"/>
                    <a:gd name="T36" fmla="*/ 217 w 274"/>
                    <a:gd name="T37" fmla="*/ 141 h 153"/>
                    <a:gd name="T38" fmla="*/ 196 w 274"/>
                    <a:gd name="T39" fmla="*/ 151 h 153"/>
                    <a:gd name="T40" fmla="*/ 175 w 274"/>
                    <a:gd name="T41" fmla="*/ 153 h 153"/>
                    <a:gd name="T42" fmla="*/ 154 w 274"/>
                    <a:gd name="T43" fmla="*/ 153 h 153"/>
                    <a:gd name="T44" fmla="*/ 135 w 274"/>
                    <a:gd name="T45" fmla="*/ 153 h 153"/>
                    <a:gd name="T46" fmla="*/ 121 w 274"/>
                    <a:gd name="T47" fmla="*/ 151 h 153"/>
                    <a:gd name="T48" fmla="*/ 107 w 274"/>
                    <a:gd name="T49" fmla="*/ 148 h 153"/>
                    <a:gd name="T50" fmla="*/ 62 w 274"/>
                    <a:gd name="T51" fmla="*/ 137 h 153"/>
                    <a:gd name="T52" fmla="*/ 0 w 274"/>
                    <a:gd name="T53" fmla="*/ 66 h 153"/>
                    <a:gd name="T54" fmla="*/ 33 w 274"/>
                    <a:gd name="T55" fmla="*/ 0 h 153"/>
                    <a:gd name="T56" fmla="*/ 102 w 274"/>
                    <a:gd name="T57" fmla="*/ 2 h 153"/>
                    <a:gd name="T58" fmla="*/ 109 w 274"/>
                    <a:gd name="T59" fmla="*/ 28 h 153"/>
                    <a:gd name="T60" fmla="*/ 109 w 274"/>
                    <a:gd name="T61" fmla="*/ 28 h 153"/>
                    <a:gd name="T62" fmla="*/ 123 w 274"/>
                    <a:gd name="T63" fmla="*/ 31 h 153"/>
                    <a:gd name="T64" fmla="*/ 135 w 274"/>
                    <a:gd name="T65" fmla="*/ 33 h 153"/>
                    <a:gd name="T66" fmla="*/ 151 w 274"/>
                    <a:gd name="T67" fmla="*/ 33 h 153"/>
                    <a:gd name="T68" fmla="*/ 151 w 274"/>
                    <a:gd name="T69" fmla="*/ 33 h 153"/>
                    <a:gd name="T70" fmla="*/ 165 w 274"/>
                    <a:gd name="T71" fmla="*/ 31 h 153"/>
                    <a:gd name="T72" fmla="*/ 180 w 274"/>
                    <a:gd name="T73" fmla="*/ 26 h 153"/>
                    <a:gd name="T74" fmla="*/ 191 w 274"/>
                    <a:gd name="T75" fmla="*/ 19 h 153"/>
                    <a:gd name="T76" fmla="*/ 191 w 274"/>
                    <a:gd name="T77" fmla="*/ 19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74" h="153">
                      <a:moveTo>
                        <a:pt x="191" y="19"/>
                      </a:moveTo>
                      <a:lnTo>
                        <a:pt x="191" y="19"/>
                      </a:lnTo>
                      <a:lnTo>
                        <a:pt x="196" y="19"/>
                      </a:lnTo>
                      <a:lnTo>
                        <a:pt x="210" y="16"/>
                      </a:lnTo>
                      <a:lnTo>
                        <a:pt x="227" y="16"/>
                      </a:lnTo>
                      <a:lnTo>
                        <a:pt x="239" y="19"/>
                      </a:lnTo>
                      <a:lnTo>
                        <a:pt x="250" y="21"/>
                      </a:lnTo>
                      <a:lnTo>
                        <a:pt x="260" y="28"/>
                      </a:lnTo>
                      <a:lnTo>
                        <a:pt x="269" y="38"/>
                      </a:lnTo>
                      <a:lnTo>
                        <a:pt x="272" y="49"/>
                      </a:lnTo>
                      <a:lnTo>
                        <a:pt x="274" y="66"/>
                      </a:lnTo>
                      <a:lnTo>
                        <a:pt x="272" y="80"/>
                      </a:lnTo>
                      <a:lnTo>
                        <a:pt x="264" y="97"/>
                      </a:lnTo>
                      <a:lnTo>
                        <a:pt x="253" y="113"/>
                      </a:lnTo>
                      <a:lnTo>
                        <a:pt x="236" y="130"/>
                      </a:lnTo>
                      <a:lnTo>
                        <a:pt x="227" y="137"/>
                      </a:lnTo>
                      <a:lnTo>
                        <a:pt x="217" y="141"/>
                      </a:lnTo>
                      <a:lnTo>
                        <a:pt x="196" y="151"/>
                      </a:lnTo>
                      <a:lnTo>
                        <a:pt x="175" y="153"/>
                      </a:lnTo>
                      <a:lnTo>
                        <a:pt x="154" y="153"/>
                      </a:lnTo>
                      <a:lnTo>
                        <a:pt x="135" y="153"/>
                      </a:lnTo>
                      <a:lnTo>
                        <a:pt x="121" y="151"/>
                      </a:lnTo>
                      <a:lnTo>
                        <a:pt x="107" y="148"/>
                      </a:lnTo>
                      <a:lnTo>
                        <a:pt x="62" y="137"/>
                      </a:lnTo>
                      <a:lnTo>
                        <a:pt x="0" y="66"/>
                      </a:lnTo>
                      <a:lnTo>
                        <a:pt x="33" y="0"/>
                      </a:lnTo>
                      <a:lnTo>
                        <a:pt x="102" y="2"/>
                      </a:lnTo>
                      <a:lnTo>
                        <a:pt x="109" y="28"/>
                      </a:lnTo>
                      <a:lnTo>
                        <a:pt x="123" y="31"/>
                      </a:lnTo>
                      <a:lnTo>
                        <a:pt x="135" y="33"/>
                      </a:lnTo>
                      <a:lnTo>
                        <a:pt x="151" y="33"/>
                      </a:lnTo>
                      <a:lnTo>
                        <a:pt x="165" y="31"/>
                      </a:lnTo>
                      <a:lnTo>
                        <a:pt x="180" y="26"/>
                      </a:lnTo>
                      <a:lnTo>
                        <a:pt x="19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6" name="Freeform 91"/>
                <p:cNvSpPr>
                  <a:spLocks/>
                </p:cNvSpPr>
                <p:nvPr/>
              </p:nvSpPr>
              <p:spPr bwMode="auto">
                <a:xfrm>
                  <a:off x="4371" y="962"/>
                  <a:ext cx="210" cy="150"/>
                </a:xfrm>
                <a:custGeom>
                  <a:avLst/>
                  <a:gdLst>
                    <a:gd name="T0" fmla="*/ 210 w 210"/>
                    <a:gd name="T1" fmla="*/ 0 h 150"/>
                    <a:gd name="T2" fmla="*/ 210 w 210"/>
                    <a:gd name="T3" fmla="*/ 0 h 150"/>
                    <a:gd name="T4" fmla="*/ 202 w 210"/>
                    <a:gd name="T5" fmla="*/ 16 h 150"/>
                    <a:gd name="T6" fmla="*/ 193 w 210"/>
                    <a:gd name="T7" fmla="*/ 33 h 150"/>
                    <a:gd name="T8" fmla="*/ 169 w 210"/>
                    <a:gd name="T9" fmla="*/ 63 h 150"/>
                    <a:gd name="T10" fmla="*/ 169 w 210"/>
                    <a:gd name="T11" fmla="*/ 63 h 150"/>
                    <a:gd name="T12" fmla="*/ 167 w 210"/>
                    <a:gd name="T13" fmla="*/ 68 h 150"/>
                    <a:gd name="T14" fmla="*/ 165 w 210"/>
                    <a:gd name="T15" fmla="*/ 77 h 150"/>
                    <a:gd name="T16" fmla="*/ 165 w 210"/>
                    <a:gd name="T17" fmla="*/ 77 h 150"/>
                    <a:gd name="T18" fmla="*/ 165 w 210"/>
                    <a:gd name="T19" fmla="*/ 84 h 150"/>
                    <a:gd name="T20" fmla="*/ 162 w 210"/>
                    <a:gd name="T21" fmla="*/ 89 h 150"/>
                    <a:gd name="T22" fmla="*/ 160 w 210"/>
                    <a:gd name="T23" fmla="*/ 96 h 150"/>
                    <a:gd name="T24" fmla="*/ 155 w 210"/>
                    <a:gd name="T25" fmla="*/ 99 h 150"/>
                    <a:gd name="T26" fmla="*/ 144 w 210"/>
                    <a:gd name="T27" fmla="*/ 106 h 150"/>
                    <a:gd name="T28" fmla="*/ 129 w 210"/>
                    <a:gd name="T29" fmla="*/ 108 h 150"/>
                    <a:gd name="T30" fmla="*/ 129 w 210"/>
                    <a:gd name="T31" fmla="*/ 108 h 150"/>
                    <a:gd name="T32" fmla="*/ 120 w 210"/>
                    <a:gd name="T33" fmla="*/ 120 h 150"/>
                    <a:gd name="T34" fmla="*/ 118 w 210"/>
                    <a:gd name="T35" fmla="*/ 124 h 150"/>
                    <a:gd name="T36" fmla="*/ 118 w 210"/>
                    <a:gd name="T37" fmla="*/ 132 h 150"/>
                    <a:gd name="T38" fmla="*/ 118 w 210"/>
                    <a:gd name="T39" fmla="*/ 132 h 150"/>
                    <a:gd name="T40" fmla="*/ 115 w 210"/>
                    <a:gd name="T41" fmla="*/ 141 h 150"/>
                    <a:gd name="T42" fmla="*/ 113 w 210"/>
                    <a:gd name="T43" fmla="*/ 146 h 150"/>
                    <a:gd name="T44" fmla="*/ 111 w 210"/>
                    <a:gd name="T45" fmla="*/ 150 h 150"/>
                    <a:gd name="T46" fmla="*/ 103 w 210"/>
                    <a:gd name="T47" fmla="*/ 150 h 150"/>
                    <a:gd name="T48" fmla="*/ 92 w 210"/>
                    <a:gd name="T49" fmla="*/ 150 h 150"/>
                    <a:gd name="T50" fmla="*/ 78 w 210"/>
                    <a:gd name="T51" fmla="*/ 148 h 150"/>
                    <a:gd name="T52" fmla="*/ 0 w 210"/>
                    <a:gd name="T53" fmla="*/ 30 h 150"/>
                    <a:gd name="T54" fmla="*/ 96 w 210"/>
                    <a:gd name="T55" fmla="*/ 7 h 150"/>
                    <a:gd name="T56" fmla="*/ 96 w 210"/>
                    <a:gd name="T57" fmla="*/ 7 h 150"/>
                    <a:gd name="T58" fmla="*/ 108 w 210"/>
                    <a:gd name="T59" fmla="*/ 0 h 150"/>
                    <a:gd name="T60" fmla="*/ 210 w 210"/>
                    <a:gd name="T61" fmla="*/ 0 h 1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0" h="150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202" y="16"/>
                      </a:lnTo>
                      <a:lnTo>
                        <a:pt x="193" y="33"/>
                      </a:lnTo>
                      <a:lnTo>
                        <a:pt x="169" y="63"/>
                      </a:lnTo>
                      <a:lnTo>
                        <a:pt x="167" y="68"/>
                      </a:lnTo>
                      <a:lnTo>
                        <a:pt x="165" y="77"/>
                      </a:lnTo>
                      <a:lnTo>
                        <a:pt x="165" y="84"/>
                      </a:lnTo>
                      <a:lnTo>
                        <a:pt x="162" y="89"/>
                      </a:lnTo>
                      <a:lnTo>
                        <a:pt x="160" y="96"/>
                      </a:lnTo>
                      <a:lnTo>
                        <a:pt x="155" y="99"/>
                      </a:lnTo>
                      <a:lnTo>
                        <a:pt x="144" y="106"/>
                      </a:lnTo>
                      <a:lnTo>
                        <a:pt x="129" y="108"/>
                      </a:lnTo>
                      <a:lnTo>
                        <a:pt x="120" y="120"/>
                      </a:lnTo>
                      <a:lnTo>
                        <a:pt x="118" y="124"/>
                      </a:lnTo>
                      <a:lnTo>
                        <a:pt x="118" y="132"/>
                      </a:lnTo>
                      <a:lnTo>
                        <a:pt x="115" y="141"/>
                      </a:lnTo>
                      <a:lnTo>
                        <a:pt x="113" y="146"/>
                      </a:lnTo>
                      <a:lnTo>
                        <a:pt x="111" y="150"/>
                      </a:lnTo>
                      <a:lnTo>
                        <a:pt x="103" y="150"/>
                      </a:lnTo>
                      <a:lnTo>
                        <a:pt x="92" y="150"/>
                      </a:lnTo>
                      <a:lnTo>
                        <a:pt x="78" y="148"/>
                      </a:lnTo>
                      <a:lnTo>
                        <a:pt x="0" y="30"/>
                      </a:lnTo>
                      <a:lnTo>
                        <a:pt x="96" y="7"/>
                      </a:lnTo>
                      <a:lnTo>
                        <a:pt x="108" y="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7" name="Freeform 92"/>
                <p:cNvSpPr>
                  <a:spLocks/>
                </p:cNvSpPr>
                <p:nvPr/>
              </p:nvSpPr>
              <p:spPr bwMode="auto">
                <a:xfrm>
                  <a:off x="4387" y="962"/>
                  <a:ext cx="182" cy="141"/>
                </a:xfrm>
                <a:custGeom>
                  <a:avLst/>
                  <a:gdLst>
                    <a:gd name="T0" fmla="*/ 182 w 182"/>
                    <a:gd name="T1" fmla="*/ 0 h 141"/>
                    <a:gd name="T2" fmla="*/ 182 w 182"/>
                    <a:gd name="T3" fmla="*/ 0 h 141"/>
                    <a:gd name="T4" fmla="*/ 177 w 182"/>
                    <a:gd name="T5" fmla="*/ 11 h 141"/>
                    <a:gd name="T6" fmla="*/ 170 w 182"/>
                    <a:gd name="T7" fmla="*/ 23 h 141"/>
                    <a:gd name="T8" fmla="*/ 170 w 182"/>
                    <a:gd name="T9" fmla="*/ 23 h 141"/>
                    <a:gd name="T10" fmla="*/ 156 w 182"/>
                    <a:gd name="T11" fmla="*/ 42 h 141"/>
                    <a:gd name="T12" fmla="*/ 146 w 182"/>
                    <a:gd name="T13" fmla="*/ 56 h 141"/>
                    <a:gd name="T14" fmla="*/ 139 w 182"/>
                    <a:gd name="T15" fmla="*/ 68 h 141"/>
                    <a:gd name="T16" fmla="*/ 139 w 182"/>
                    <a:gd name="T17" fmla="*/ 80 h 141"/>
                    <a:gd name="T18" fmla="*/ 139 w 182"/>
                    <a:gd name="T19" fmla="*/ 80 h 141"/>
                    <a:gd name="T20" fmla="*/ 137 w 182"/>
                    <a:gd name="T21" fmla="*/ 84 h 141"/>
                    <a:gd name="T22" fmla="*/ 135 w 182"/>
                    <a:gd name="T23" fmla="*/ 89 h 141"/>
                    <a:gd name="T24" fmla="*/ 130 w 182"/>
                    <a:gd name="T25" fmla="*/ 94 h 141"/>
                    <a:gd name="T26" fmla="*/ 125 w 182"/>
                    <a:gd name="T27" fmla="*/ 96 h 141"/>
                    <a:gd name="T28" fmla="*/ 116 w 182"/>
                    <a:gd name="T29" fmla="*/ 99 h 141"/>
                    <a:gd name="T30" fmla="*/ 111 w 182"/>
                    <a:gd name="T31" fmla="*/ 99 h 141"/>
                    <a:gd name="T32" fmla="*/ 111 w 182"/>
                    <a:gd name="T33" fmla="*/ 99 h 141"/>
                    <a:gd name="T34" fmla="*/ 106 w 182"/>
                    <a:gd name="T35" fmla="*/ 101 h 141"/>
                    <a:gd name="T36" fmla="*/ 99 w 182"/>
                    <a:gd name="T37" fmla="*/ 108 h 141"/>
                    <a:gd name="T38" fmla="*/ 92 w 182"/>
                    <a:gd name="T39" fmla="*/ 120 h 141"/>
                    <a:gd name="T40" fmla="*/ 90 w 182"/>
                    <a:gd name="T41" fmla="*/ 127 h 141"/>
                    <a:gd name="T42" fmla="*/ 90 w 182"/>
                    <a:gd name="T43" fmla="*/ 134 h 141"/>
                    <a:gd name="T44" fmla="*/ 90 w 182"/>
                    <a:gd name="T45" fmla="*/ 134 h 141"/>
                    <a:gd name="T46" fmla="*/ 90 w 182"/>
                    <a:gd name="T47" fmla="*/ 139 h 141"/>
                    <a:gd name="T48" fmla="*/ 85 w 182"/>
                    <a:gd name="T49" fmla="*/ 141 h 141"/>
                    <a:gd name="T50" fmla="*/ 78 w 182"/>
                    <a:gd name="T51" fmla="*/ 141 h 141"/>
                    <a:gd name="T52" fmla="*/ 69 w 182"/>
                    <a:gd name="T53" fmla="*/ 139 h 141"/>
                    <a:gd name="T54" fmla="*/ 0 w 182"/>
                    <a:gd name="T55" fmla="*/ 37 h 141"/>
                    <a:gd name="T56" fmla="*/ 85 w 182"/>
                    <a:gd name="T57" fmla="*/ 16 h 141"/>
                    <a:gd name="T58" fmla="*/ 85 w 182"/>
                    <a:gd name="T59" fmla="*/ 16 h 141"/>
                    <a:gd name="T60" fmla="*/ 92 w 182"/>
                    <a:gd name="T61" fmla="*/ 11 h 141"/>
                    <a:gd name="T62" fmla="*/ 109 w 182"/>
                    <a:gd name="T63" fmla="*/ 0 h 141"/>
                    <a:gd name="T64" fmla="*/ 182 w 182"/>
                    <a:gd name="T65" fmla="*/ 0 h 1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82" h="14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77" y="11"/>
                      </a:lnTo>
                      <a:lnTo>
                        <a:pt x="170" y="23"/>
                      </a:lnTo>
                      <a:lnTo>
                        <a:pt x="156" y="42"/>
                      </a:lnTo>
                      <a:lnTo>
                        <a:pt x="146" y="56"/>
                      </a:lnTo>
                      <a:lnTo>
                        <a:pt x="139" y="68"/>
                      </a:lnTo>
                      <a:lnTo>
                        <a:pt x="139" y="80"/>
                      </a:lnTo>
                      <a:lnTo>
                        <a:pt x="137" y="84"/>
                      </a:lnTo>
                      <a:lnTo>
                        <a:pt x="135" y="89"/>
                      </a:lnTo>
                      <a:lnTo>
                        <a:pt x="130" y="94"/>
                      </a:lnTo>
                      <a:lnTo>
                        <a:pt x="125" y="96"/>
                      </a:lnTo>
                      <a:lnTo>
                        <a:pt x="116" y="99"/>
                      </a:lnTo>
                      <a:lnTo>
                        <a:pt x="111" y="99"/>
                      </a:lnTo>
                      <a:lnTo>
                        <a:pt x="106" y="101"/>
                      </a:lnTo>
                      <a:lnTo>
                        <a:pt x="99" y="108"/>
                      </a:lnTo>
                      <a:lnTo>
                        <a:pt x="92" y="120"/>
                      </a:lnTo>
                      <a:lnTo>
                        <a:pt x="90" y="127"/>
                      </a:lnTo>
                      <a:lnTo>
                        <a:pt x="90" y="134"/>
                      </a:lnTo>
                      <a:lnTo>
                        <a:pt x="90" y="139"/>
                      </a:lnTo>
                      <a:lnTo>
                        <a:pt x="85" y="141"/>
                      </a:lnTo>
                      <a:lnTo>
                        <a:pt x="78" y="141"/>
                      </a:lnTo>
                      <a:lnTo>
                        <a:pt x="69" y="139"/>
                      </a:lnTo>
                      <a:lnTo>
                        <a:pt x="0" y="37"/>
                      </a:lnTo>
                      <a:lnTo>
                        <a:pt x="85" y="16"/>
                      </a:lnTo>
                      <a:lnTo>
                        <a:pt x="92" y="11"/>
                      </a:lnTo>
                      <a:lnTo>
                        <a:pt x="109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8" name="Freeform 93"/>
                <p:cNvSpPr>
                  <a:spLocks/>
                </p:cNvSpPr>
                <p:nvPr/>
              </p:nvSpPr>
              <p:spPr bwMode="auto">
                <a:xfrm>
                  <a:off x="4175" y="1178"/>
                  <a:ext cx="813" cy="797"/>
                </a:xfrm>
                <a:custGeom>
                  <a:avLst/>
                  <a:gdLst>
                    <a:gd name="T0" fmla="*/ 264 w 813"/>
                    <a:gd name="T1" fmla="*/ 3 h 797"/>
                    <a:gd name="T2" fmla="*/ 236 w 813"/>
                    <a:gd name="T3" fmla="*/ 8 h 797"/>
                    <a:gd name="T4" fmla="*/ 179 w 813"/>
                    <a:gd name="T5" fmla="*/ 19 h 797"/>
                    <a:gd name="T6" fmla="*/ 127 w 813"/>
                    <a:gd name="T7" fmla="*/ 38 h 797"/>
                    <a:gd name="T8" fmla="*/ 78 w 813"/>
                    <a:gd name="T9" fmla="*/ 66 h 797"/>
                    <a:gd name="T10" fmla="*/ 24 w 813"/>
                    <a:gd name="T11" fmla="*/ 109 h 797"/>
                    <a:gd name="T12" fmla="*/ 0 w 813"/>
                    <a:gd name="T13" fmla="*/ 133 h 797"/>
                    <a:gd name="T14" fmla="*/ 0 w 813"/>
                    <a:gd name="T15" fmla="*/ 599 h 797"/>
                    <a:gd name="T16" fmla="*/ 2 w 813"/>
                    <a:gd name="T17" fmla="*/ 611 h 797"/>
                    <a:gd name="T18" fmla="*/ 40 w 813"/>
                    <a:gd name="T19" fmla="*/ 656 h 797"/>
                    <a:gd name="T20" fmla="*/ 83 w 813"/>
                    <a:gd name="T21" fmla="*/ 696 h 797"/>
                    <a:gd name="T22" fmla="*/ 130 w 813"/>
                    <a:gd name="T23" fmla="*/ 731 h 797"/>
                    <a:gd name="T24" fmla="*/ 222 w 813"/>
                    <a:gd name="T25" fmla="*/ 783 h 797"/>
                    <a:gd name="T26" fmla="*/ 264 w 813"/>
                    <a:gd name="T27" fmla="*/ 797 h 797"/>
                    <a:gd name="T28" fmla="*/ 568 w 813"/>
                    <a:gd name="T29" fmla="*/ 797 h 797"/>
                    <a:gd name="T30" fmla="*/ 613 w 813"/>
                    <a:gd name="T31" fmla="*/ 779 h 797"/>
                    <a:gd name="T32" fmla="*/ 655 w 813"/>
                    <a:gd name="T33" fmla="*/ 755 h 797"/>
                    <a:gd name="T34" fmla="*/ 695 w 813"/>
                    <a:gd name="T35" fmla="*/ 724 h 797"/>
                    <a:gd name="T36" fmla="*/ 731 w 813"/>
                    <a:gd name="T37" fmla="*/ 687 h 797"/>
                    <a:gd name="T38" fmla="*/ 752 w 813"/>
                    <a:gd name="T39" fmla="*/ 661 h 797"/>
                    <a:gd name="T40" fmla="*/ 785 w 813"/>
                    <a:gd name="T41" fmla="*/ 604 h 797"/>
                    <a:gd name="T42" fmla="*/ 809 w 813"/>
                    <a:gd name="T43" fmla="*/ 533 h 797"/>
                    <a:gd name="T44" fmla="*/ 811 w 813"/>
                    <a:gd name="T45" fmla="*/ 505 h 797"/>
                    <a:gd name="T46" fmla="*/ 813 w 813"/>
                    <a:gd name="T47" fmla="*/ 453 h 797"/>
                    <a:gd name="T48" fmla="*/ 809 w 813"/>
                    <a:gd name="T49" fmla="*/ 404 h 797"/>
                    <a:gd name="T50" fmla="*/ 799 w 813"/>
                    <a:gd name="T51" fmla="*/ 354 h 797"/>
                    <a:gd name="T52" fmla="*/ 773 w 813"/>
                    <a:gd name="T53" fmla="*/ 288 h 797"/>
                    <a:gd name="T54" fmla="*/ 757 w 813"/>
                    <a:gd name="T55" fmla="*/ 260 h 797"/>
                    <a:gd name="T56" fmla="*/ 721 w 813"/>
                    <a:gd name="T57" fmla="*/ 206 h 797"/>
                    <a:gd name="T58" fmla="*/ 679 w 813"/>
                    <a:gd name="T59" fmla="*/ 158 h 797"/>
                    <a:gd name="T60" fmla="*/ 632 w 813"/>
                    <a:gd name="T61" fmla="*/ 114 h 797"/>
                    <a:gd name="T62" fmla="*/ 568 w 813"/>
                    <a:gd name="T63" fmla="*/ 71 h 797"/>
                    <a:gd name="T64" fmla="*/ 538 w 813"/>
                    <a:gd name="T65" fmla="*/ 55 h 797"/>
                    <a:gd name="T66" fmla="*/ 474 w 813"/>
                    <a:gd name="T67" fmla="*/ 29 h 797"/>
                    <a:gd name="T68" fmla="*/ 410 w 813"/>
                    <a:gd name="T69" fmla="*/ 12 h 797"/>
                    <a:gd name="T70" fmla="*/ 344 w 813"/>
                    <a:gd name="T71" fmla="*/ 3 h 797"/>
                    <a:gd name="T72" fmla="*/ 309 w 813"/>
                    <a:gd name="T73" fmla="*/ 0 h 7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13" h="797">
                      <a:moveTo>
                        <a:pt x="309" y="0"/>
                      </a:moveTo>
                      <a:lnTo>
                        <a:pt x="264" y="3"/>
                      </a:lnTo>
                      <a:lnTo>
                        <a:pt x="236" y="8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53" y="29"/>
                      </a:lnTo>
                      <a:lnTo>
                        <a:pt x="127" y="38"/>
                      </a:lnTo>
                      <a:lnTo>
                        <a:pt x="104" y="52"/>
                      </a:lnTo>
                      <a:lnTo>
                        <a:pt x="78" y="66"/>
                      </a:lnTo>
                      <a:lnTo>
                        <a:pt x="54" y="83"/>
                      </a:lnTo>
                      <a:lnTo>
                        <a:pt x="24" y="109"/>
                      </a:lnTo>
                      <a:lnTo>
                        <a:pt x="0" y="133"/>
                      </a:lnTo>
                      <a:lnTo>
                        <a:pt x="0" y="599"/>
                      </a:lnTo>
                      <a:lnTo>
                        <a:pt x="2" y="611"/>
                      </a:lnTo>
                      <a:lnTo>
                        <a:pt x="21" y="635"/>
                      </a:lnTo>
                      <a:lnTo>
                        <a:pt x="40" y="656"/>
                      </a:lnTo>
                      <a:lnTo>
                        <a:pt x="61" y="677"/>
                      </a:lnTo>
                      <a:lnTo>
                        <a:pt x="83" y="696"/>
                      </a:lnTo>
                      <a:lnTo>
                        <a:pt x="106" y="715"/>
                      </a:lnTo>
                      <a:lnTo>
                        <a:pt x="130" y="731"/>
                      </a:lnTo>
                      <a:lnTo>
                        <a:pt x="182" y="764"/>
                      </a:lnTo>
                      <a:lnTo>
                        <a:pt x="222" y="783"/>
                      </a:lnTo>
                      <a:lnTo>
                        <a:pt x="264" y="797"/>
                      </a:lnTo>
                      <a:lnTo>
                        <a:pt x="568" y="797"/>
                      </a:lnTo>
                      <a:lnTo>
                        <a:pt x="592" y="790"/>
                      </a:lnTo>
                      <a:lnTo>
                        <a:pt x="613" y="779"/>
                      </a:lnTo>
                      <a:lnTo>
                        <a:pt x="637" y="767"/>
                      </a:lnTo>
                      <a:lnTo>
                        <a:pt x="655" y="755"/>
                      </a:lnTo>
                      <a:lnTo>
                        <a:pt x="677" y="741"/>
                      </a:lnTo>
                      <a:lnTo>
                        <a:pt x="695" y="724"/>
                      </a:lnTo>
                      <a:lnTo>
                        <a:pt x="714" y="708"/>
                      </a:lnTo>
                      <a:lnTo>
                        <a:pt x="731" y="687"/>
                      </a:lnTo>
                      <a:lnTo>
                        <a:pt x="752" y="661"/>
                      </a:lnTo>
                      <a:lnTo>
                        <a:pt x="771" y="632"/>
                      </a:lnTo>
                      <a:lnTo>
                        <a:pt x="785" y="604"/>
                      </a:lnTo>
                      <a:lnTo>
                        <a:pt x="797" y="571"/>
                      </a:lnTo>
                      <a:lnTo>
                        <a:pt x="809" y="533"/>
                      </a:lnTo>
                      <a:lnTo>
                        <a:pt x="811" y="505"/>
                      </a:lnTo>
                      <a:lnTo>
                        <a:pt x="813" y="479"/>
                      </a:lnTo>
                      <a:lnTo>
                        <a:pt x="813" y="453"/>
                      </a:lnTo>
                      <a:lnTo>
                        <a:pt x="813" y="430"/>
                      </a:lnTo>
                      <a:lnTo>
                        <a:pt x="809" y="404"/>
                      </a:lnTo>
                      <a:lnTo>
                        <a:pt x="804" y="378"/>
                      </a:lnTo>
                      <a:lnTo>
                        <a:pt x="799" y="354"/>
                      </a:lnTo>
                      <a:lnTo>
                        <a:pt x="790" y="328"/>
                      </a:lnTo>
                      <a:lnTo>
                        <a:pt x="773" y="288"/>
                      </a:lnTo>
                      <a:lnTo>
                        <a:pt x="757" y="260"/>
                      </a:lnTo>
                      <a:lnTo>
                        <a:pt x="740" y="232"/>
                      </a:lnTo>
                      <a:lnTo>
                        <a:pt x="721" y="206"/>
                      </a:lnTo>
                      <a:lnTo>
                        <a:pt x="702" y="182"/>
                      </a:lnTo>
                      <a:lnTo>
                        <a:pt x="679" y="158"/>
                      </a:lnTo>
                      <a:lnTo>
                        <a:pt x="658" y="135"/>
                      </a:lnTo>
                      <a:lnTo>
                        <a:pt x="632" y="114"/>
                      </a:lnTo>
                      <a:lnTo>
                        <a:pt x="606" y="95"/>
                      </a:lnTo>
                      <a:lnTo>
                        <a:pt x="568" y="71"/>
                      </a:lnTo>
                      <a:lnTo>
                        <a:pt x="538" y="55"/>
                      </a:lnTo>
                      <a:lnTo>
                        <a:pt x="507" y="41"/>
                      </a:lnTo>
                      <a:lnTo>
                        <a:pt x="474" y="29"/>
                      </a:lnTo>
                      <a:lnTo>
                        <a:pt x="443" y="19"/>
                      </a:lnTo>
                      <a:lnTo>
                        <a:pt x="410" y="12"/>
                      </a:lnTo>
                      <a:lnTo>
                        <a:pt x="380" y="5"/>
                      </a:lnTo>
                      <a:lnTo>
                        <a:pt x="34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9" name="Freeform 94"/>
                <p:cNvSpPr>
                  <a:spLocks/>
                </p:cNvSpPr>
                <p:nvPr/>
              </p:nvSpPr>
              <p:spPr bwMode="auto">
                <a:xfrm>
                  <a:off x="4175" y="1190"/>
                  <a:ext cx="804" cy="785"/>
                </a:xfrm>
                <a:custGeom>
                  <a:avLst/>
                  <a:gdLst>
                    <a:gd name="T0" fmla="*/ 309 w 804"/>
                    <a:gd name="T1" fmla="*/ 0 h 785"/>
                    <a:gd name="T2" fmla="*/ 309 w 804"/>
                    <a:gd name="T3" fmla="*/ 0 h 785"/>
                    <a:gd name="T4" fmla="*/ 262 w 804"/>
                    <a:gd name="T5" fmla="*/ 3 h 785"/>
                    <a:gd name="T6" fmla="*/ 217 w 804"/>
                    <a:gd name="T7" fmla="*/ 10 h 785"/>
                    <a:gd name="T8" fmla="*/ 172 w 804"/>
                    <a:gd name="T9" fmla="*/ 21 h 785"/>
                    <a:gd name="T10" fmla="*/ 132 w 804"/>
                    <a:gd name="T11" fmla="*/ 36 h 785"/>
                    <a:gd name="T12" fmla="*/ 94 w 804"/>
                    <a:gd name="T13" fmla="*/ 57 h 785"/>
                    <a:gd name="T14" fmla="*/ 59 w 804"/>
                    <a:gd name="T15" fmla="*/ 80 h 785"/>
                    <a:gd name="T16" fmla="*/ 28 w 804"/>
                    <a:gd name="T17" fmla="*/ 106 h 785"/>
                    <a:gd name="T18" fmla="*/ 0 w 804"/>
                    <a:gd name="T19" fmla="*/ 137 h 785"/>
                    <a:gd name="T20" fmla="*/ 0 w 804"/>
                    <a:gd name="T21" fmla="*/ 580 h 785"/>
                    <a:gd name="T22" fmla="*/ 0 w 804"/>
                    <a:gd name="T23" fmla="*/ 580 h 785"/>
                    <a:gd name="T24" fmla="*/ 28 w 804"/>
                    <a:gd name="T25" fmla="*/ 618 h 785"/>
                    <a:gd name="T26" fmla="*/ 59 w 804"/>
                    <a:gd name="T27" fmla="*/ 651 h 785"/>
                    <a:gd name="T28" fmla="*/ 94 w 804"/>
                    <a:gd name="T29" fmla="*/ 682 h 785"/>
                    <a:gd name="T30" fmla="*/ 132 w 804"/>
                    <a:gd name="T31" fmla="*/ 710 h 785"/>
                    <a:gd name="T32" fmla="*/ 170 w 804"/>
                    <a:gd name="T33" fmla="*/ 734 h 785"/>
                    <a:gd name="T34" fmla="*/ 212 w 804"/>
                    <a:gd name="T35" fmla="*/ 755 h 785"/>
                    <a:gd name="T36" fmla="*/ 257 w 804"/>
                    <a:gd name="T37" fmla="*/ 774 h 785"/>
                    <a:gd name="T38" fmla="*/ 302 w 804"/>
                    <a:gd name="T39" fmla="*/ 785 h 785"/>
                    <a:gd name="T40" fmla="*/ 535 w 804"/>
                    <a:gd name="T41" fmla="*/ 785 h 785"/>
                    <a:gd name="T42" fmla="*/ 535 w 804"/>
                    <a:gd name="T43" fmla="*/ 785 h 785"/>
                    <a:gd name="T44" fmla="*/ 568 w 804"/>
                    <a:gd name="T45" fmla="*/ 776 h 785"/>
                    <a:gd name="T46" fmla="*/ 599 w 804"/>
                    <a:gd name="T47" fmla="*/ 764 h 785"/>
                    <a:gd name="T48" fmla="*/ 627 w 804"/>
                    <a:gd name="T49" fmla="*/ 748 h 785"/>
                    <a:gd name="T50" fmla="*/ 655 w 804"/>
                    <a:gd name="T51" fmla="*/ 731 h 785"/>
                    <a:gd name="T52" fmla="*/ 679 w 804"/>
                    <a:gd name="T53" fmla="*/ 712 h 785"/>
                    <a:gd name="T54" fmla="*/ 702 w 804"/>
                    <a:gd name="T55" fmla="*/ 691 h 785"/>
                    <a:gd name="T56" fmla="*/ 724 w 804"/>
                    <a:gd name="T57" fmla="*/ 668 h 785"/>
                    <a:gd name="T58" fmla="*/ 743 w 804"/>
                    <a:gd name="T59" fmla="*/ 644 h 785"/>
                    <a:gd name="T60" fmla="*/ 759 w 804"/>
                    <a:gd name="T61" fmla="*/ 618 h 785"/>
                    <a:gd name="T62" fmla="*/ 773 w 804"/>
                    <a:gd name="T63" fmla="*/ 590 h 785"/>
                    <a:gd name="T64" fmla="*/ 785 w 804"/>
                    <a:gd name="T65" fmla="*/ 561 h 785"/>
                    <a:gd name="T66" fmla="*/ 794 w 804"/>
                    <a:gd name="T67" fmla="*/ 531 h 785"/>
                    <a:gd name="T68" fmla="*/ 799 w 804"/>
                    <a:gd name="T69" fmla="*/ 500 h 785"/>
                    <a:gd name="T70" fmla="*/ 804 w 804"/>
                    <a:gd name="T71" fmla="*/ 467 h 785"/>
                    <a:gd name="T72" fmla="*/ 804 w 804"/>
                    <a:gd name="T73" fmla="*/ 434 h 785"/>
                    <a:gd name="T74" fmla="*/ 799 w 804"/>
                    <a:gd name="T75" fmla="*/ 399 h 785"/>
                    <a:gd name="T76" fmla="*/ 799 w 804"/>
                    <a:gd name="T77" fmla="*/ 399 h 785"/>
                    <a:gd name="T78" fmla="*/ 792 w 804"/>
                    <a:gd name="T79" fmla="*/ 359 h 785"/>
                    <a:gd name="T80" fmla="*/ 780 w 804"/>
                    <a:gd name="T81" fmla="*/ 319 h 785"/>
                    <a:gd name="T82" fmla="*/ 764 w 804"/>
                    <a:gd name="T83" fmla="*/ 281 h 785"/>
                    <a:gd name="T84" fmla="*/ 745 w 804"/>
                    <a:gd name="T85" fmla="*/ 243 h 785"/>
                    <a:gd name="T86" fmla="*/ 721 w 804"/>
                    <a:gd name="T87" fmla="*/ 210 h 785"/>
                    <a:gd name="T88" fmla="*/ 695 w 804"/>
                    <a:gd name="T89" fmla="*/ 177 h 785"/>
                    <a:gd name="T90" fmla="*/ 665 w 804"/>
                    <a:gd name="T91" fmla="*/ 146 h 785"/>
                    <a:gd name="T92" fmla="*/ 634 w 804"/>
                    <a:gd name="T93" fmla="*/ 116 h 785"/>
                    <a:gd name="T94" fmla="*/ 599 w 804"/>
                    <a:gd name="T95" fmla="*/ 90 h 785"/>
                    <a:gd name="T96" fmla="*/ 563 w 804"/>
                    <a:gd name="T97" fmla="*/ 69 h 785"/>
                    <a:gd name="T98" fmla="*/ 523 w 804"/>
                    <a:gd name="T99" fmla="*/ 47 h 785"/>
                    <a:gd name="T100" fmla="*/ 483 w 804"/>
                    <a:gd name="T101" fmla="*/ 31 h 785"/>
                    <a:gd name="T102" fmla="*/ 441 w 804"/>
                    <a:gd name="T103" fmla="*/ 17 h 785"/>
                    <a:gd name="T104" fmla="*/ 398 w 804"/>
                    <a:gd name="T105" fmla="*/ 7 h 785"/>
                    <a:gd name="T106" fmla="*/ 354 w 804"/>
                    <a:gd name="T107" fmla="*/ 3 h 785"/>
                    <a:gd name="T108" fmla="*/ 309 w 804"/>
                    <a:gd name="T109" fmla="*/ 0 h 785"/>
                    <a:gd name="T110" fmla="*/ 309 w 804"/>
                    <a:gd name="T111" fmla="*/ 0 h 7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04" h="785">
                      <a:moveTo>
                        <a:pt x="309" y="0"/>
                      </a:moveTo>
                      <a:lnTo>
                        <a:pt x="309" y="0"/>
                      </a:lnTo>
                      <a:lnTo>
                        <a:pt x="262" y="3"/>
                      </a:lnTo>
                      <a:lnTo>
                        <a:pt x="217" y="10"/>
                      </a:lnTo>
                      <a:lnTo>
                        <a:pt x="172" y="21"/>
                      </a:lnTo>
                      <a:lnTo>
                        <a:pt x="132" y="36"/>
                      </a:lnTo>
                      <a:lnTo>
                        <a:pt x="94" y="57"/>
                      </a:lnTo>
                      <a:lnTo>
                        <a:pt x="59" y="80"/>
                      </a:lnTo>
                      <a:lnTo>
                        <a:pt x="28" y="106"/>
                      </a:lnTo>
                      <a:lnTo>
                        <a:pt x="0" y="137"/>
                      </a:lnTo>
                      <a:lnTo>
                        <a:pt x="0" y="580"/>
                      </a:lnTo>
                      <a:lnTo>
                        <a:pt x="28" y="618"/>
                      </a:lnTo>
                      <a:lnTo>
                        <a:pt x="59" y="651"/>
                      </a:lnTo>
                      <a:lnTo>
                        <a:pt x="94" y="682"/>
                      </a:lnTo>
                      <a:lnTo>
                        <a:pt x="132" y="710"/>
                      </a:lnTo>
                      <a:lnTo>
                        <a:pt x="170" y="734"/>
                      </a:lnTo>
                      <a:lnTo>
                        <a:pt x="212" y="755"/>
                      </a:lnTo>
                      <a:lnTo>
                        <a:pt x="257" y="774"/>
                      </a:lnTo>
                      <a:lnTo>
                        <a:pt x="302" y="785"/>
                      </a:lnTo>
                      <a:lnTo>
                        <a:pt x="535" y="785"/>
                      </a:lnTo>
                      <a:lnTo>
                        <a:pt x="568" y="776"/>
                      </a:lnTo>
                      <a:lnTo>
                        <a:pt x="599" y="764"/>
                      </a:lnTo>
                      <a:lnTo>
                        <a:pt x="627" y="748"/>
                      </a:lnTo>
                      <a:lnTo>
                        <a:pt x="655" y="731"/>
                      </a:lnTo>
                      <a:lnTo>
                        <a:pt x="679" y="712"/>
                      </a:lnTo>
                      <a:lnTo>
                        <a:pt x="702" y="691"/>
                      </a:lnTo>
                      <a:lnTo>
                        <a:pt x="724" y="668"/>
                      </a:lnTo>
                      <a:lnTo>
                        <a:pt x="743" y="644"/>
                      </a:lnTo>
                      <a:lnTo>
                        <a:pt x="759" y="618"/>
                      </a:lnTo>
                      <a:lnTo>
                        <a:pt x="773" y="590"/>
                      </a:lnTo>
                      <a:lnTo>
                        <a:pt x="785" y="561"/>
                      </a:lnTo>
                      <a:lnTo>
                        <a:pt x="794" y="531"/>
                      </a:lnTo>
                      <a:lnTo>
                        <a:pt x="799" y="500"/>
                      </a:lnTo>
                      <a:lnTo>
                        <a:pt x="804" y="467"/>
                      </a:lnTo>
                      <a:lnTo>
                        <a:pt x="804" y="434"/>
                      </a:lnTo>
                      <a:lnTo>
                        <a:pt x="799" y="399"/>
                      </a:lnTo>
                      <a:lnTo>
                        <a:pt x="792" y="359"/>
                      </a:lnTo>
                      <a:lnTo>
                        <a:pt x="780" y="319"/>
                      </a:lnTo>
                      <a:lnTo>
                        <a:pt x="764" y="281"/>
                      </a:lnTo>
                      <a:lnTo>
                        <a:pt x="745" y="243"/>
                      </a:lnTo>
                      <a:lnTo>
                        <a:pt x="721" y="210"/>
                      </a:lnTo>
                      <a:lnTo>
                        <a:pt x="695" y="177"/>
                      </a:lnTo>
                      <a:lnTo>
                        <a:pt x="665" y="146"/>
                      </a:lnTo>
                      <a:lnTo>
                        <a:pt x="634" y="116"/>
                      </a:lnTo>
                      <a:lnTo>
                        <a:pt x="599" y="90"/>
                      </a:lnTo>
                      <a:lnTo>
                        <a:pt x="563" y="69"/>
                      </a:lnTo>
                      <a:lnTo>
                        <a:pt x="523" y="47"/>
                      </a:lnTo>
                      <a:lnTo>
                        <a:pt x="483" y="31"/>
                      </a:lnTo>
                      <a:lnTo>
                        <a:pt x="441" y="17"/>
                      </a:lnTo>
                      <a:lnTo>
                        <a:pt x="398" y="7"/>
                      </a:lnTo>
                      <a:lnTo>
                        <a:pt x="35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0" name="Freeform 95"/>
                <p:cNvSpPr>
                  <a:spLocks/>
                </p:cNvSpPr>
                <p:nvPr/>
              </p:nvSpPr>
              <p:spPr bwMode="auto">
                <a:xfrm>
                  <a:off x="4342" y="1209"/>
                  <a:ext cx="342" cy="21"/>
                </a:xfrm>
                <a:custGeom>
                  <a:avLst/>
                  <a:gdLst>
                    <a:gd name="T0" fmla="*/ 342 w 342"/>
                    <a:gd name="T1" fmla="*/ 21 h 21"/>
                    <a:gd name="T2" fmla="*/ 0 w 342"/>
                    <a:gd name="T3" fmla="*/ 2 h 21"/>
                    <a:gd name="T4" fmla="*/ 0 w 342"/>
                    <a:gd name="T5" fmla="*/ 2 h 21"/>
                    <a:gd name="T6" fmla="*/ 8 w 342"/>
                    <a:gd name="T7" fmla="*/ 0 h 21"/>
                    <a:gd name="T8" fmla="*/ 293 w 342"/>
                    <a:gd name="T9" fmla="*/ 2 h 21"/>
                    <a:gd name="T10" fmla="*/ 293 w 342"/>
                    <a:gd name="T11" fmla="*/ 2 h 21"/>
                    <a:gd name="T12" fmla="*/ 342 w 342"/>
                    <a:gd name="T13" fmla="*/ 21 h 21"/>
                    <a:gd name="T14" fmla="*/ 342 w 34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2" h="21">
                      <a:moveTo>
                        <a:pt x="342" y="21"/>
                      </a:move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293" y="2"/>
                      </a:lnTo>
                      <a:lnTo>
                        <a:pt x="342" y="2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1" name="Freeform 96"/>
                <p:cNvSpPr>
                  <a:spLocks/>
                </p:cNvSpPr>
                <p:nvPr/>
              </p:nvSpPr>
              <p:spPr bwMode="auto">
                <a:xfrm>
                  <a:off x="4281" y="1240"/>
                  <a:ext cx="469" cy="26"/>
                </a:xfrm>
                <a:custGeom>
                  <a:avLst/>
                  <a:gdLst>
                    <a:gd name="T0" fmla="*/ 469 w 469"/>
                    <a:gd name="T1" fmla="*/ 26 h 26"/>
                    <a:gd name="T2" fmla="*/ 469 w 469"/>
                    <a:gd name="T3" fmla="*/ 26 h 26"/>
                    <a:gd name="T4" fmla="*/ 0 w 469"/>
                    <a:gd name="T5" fmla="*/ 0 h 26"/>
                    <a:gd name="T6" fmla="*/ 0 w 469"/>
                    <a:gd name="T7" fmla="*/ 0 h 26"/>
                    <a:gd name="T8" fmla="*/ 0 w 469"/>
                    <a:gd name="T9" fmla="*/ 0 h 26"/>
                    <a:gd name="T10" fmla="*/ 0 w 469"/>
                    <a:gd name="T11" fmla="*/ 0 h 26"/>
                    <a:gd name="T12" fmla="*/ 432 w 469"/>
                    <a:gd name="T13" fmla="*/ 4 h 26"/>
                    <a:gd name="T14" fmla="*/ 432 w 469"/>
                    <a:gd name="T15" fmla="*/ 4 h 26"/>
                    <a:gd name="T16" fmla="*/ 469 w 469"/>
                    <a:gd name="T17" fmla="*/ 26 h 26"/>
                    <a:gd name="T18" fmla="*/ 469 w 469"/>
                    <a:gd name="T19" fmla="*/ 2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9" h="26">
                      <a:moveTo>
                        <a:pt x="469" y="26"/>
                      </a:moveTo>
                      <a:lnTo>
                        <a:pt x="469" y="26"/>
                      </a:lnTo>
                      <a:lnTo>
                        <a:pt x="0" y="0"/>
                      </a:lnTo>
                      <a:lnTo>
                        <a:pt x="432" y="4"/>
                      </a:lnTo>
                      <a:lnTo>
                        <a:pt x="469" y="2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2" name="Freeform 97"/>
                <p:cNvSpPr>
                  <a:spLocks/>
                </p:cNvSpPr>
                <p:nvPr/>
              </p:nvSpPr>
              <p:spPr bwMode="auto">
                <a:xfrm>
                  <a:off x="4276" y="1270"/>
                  <a:ext cx="524" cy="29"/>
                </a:xfrm>
                <a:custGeom>
                  <a:avLst/>
                  <a:gdLst>
                    <a:gd name="T0" fmla="*/ 524 w 524"/>
                    <a:gd name="T1" fmla="*/ 29 h 29"/>
                    <a:gd name="T2" fmla="*/ 524 w 524"/>
                    <a:gd name="T3" fmla="*/ 29 h 29"/>
                    <a:gd name="T4" fmla="*/ 0 w 524"/>
                    <a:gd name="T5" fmla="*/ 0 h 29"/>
                    <a:gd name="T6" fmla="*/ 0 w 524"/>
                    <a:gd name="T7" fmla="*/ 0 h 29"/>
                    <a:gd name="T8" fmla="*/ 491 w 524"/>
                    <a:gd name="T9" fmla="*/ 5 h 29"/>
                    <a:gd name="T10" fmla="*/ 491 w 524"/>
                    <a:gd name="T11" fmla="*/ 5 h 29"/>
                    <a:gd name="T12" fmla="*/ 524 w 524"/>
                    <a:gd name="T13" fmla="*/ 29 h 29"/>
                    <a:gd name="T14" fmla="*/ 524 w 524"/>
                    <a:gd name="T15" fmla="*/ 29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4" h="29">
                      <a:moveTo>
                        <a:pt x="524" y="29"/>
                      </a:moveTo>
                      <a:lnTo>
                        <a:pt x="524" y="29"/>
                      </a:lnTo>
                      <a:lnTo>
                        <a:pt x="0" y="0"/>
                      </a:lnTo>
                      <a:lnTo>
                        <a:pt x="491" y="5"/>
                      </a:lnTo>
                      <a:lnTo>
                        <a:pt x="524" y="29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3" name="Freeform 98"/>
                <p:cNvSpPr>
                  <a:spLocks/>
                </p:cNvSpPr>
                <p:nvPr/>
              </p:nvSpPr>
              <p:spPr bwMode="auto">
                <a:xfrm>
                  <a:off x="4276" y="1301"/>
                  <a:ext cx="561" cy="31"/>
                </a:xfrm>
                <a:custGeom>
                  <a:avLst/>
                  <a:gdLst>
                    <a:gd name="T0" fmla="*/ 561 w 561"/>
                    <a:gd name="T1" fmla="*/ 31 h 31"/>
                    <a:gd name="T2" fmla="*/ 561 w 561"/>
                    <a:gd name="T3" fmla="*/ 31 h 31"/>
                    <a:gd name="T4" fmla="*/ 0 w 561"/>
                    <a:gd name="T5" fmla="*/ 0 h 31"/>
                    <a:gd name="T6" fmla="*/ 0 w 561"/>
                    <a:gd name="T7" fmla="*/ 0 h 31"/>
                    <a:gd name="T8" fmla="*/ 533 w 561"/>
                    <a:gd name="T9" fmla="*/ 5 h 31"/>
                    <a:gd name="T10" fmla="*/ 533 w 561"/>
                    <a:gd name="T11" fmla="*/ 5 h 31"/>
                    <a:gd name="T12" fmla="*/ 561 w 561"/>
                    <a:gd name="T13" fmla="*/ 31 h 31"/>
                    <a:gd name="T14" fmla="*/ 561 w 561"/>
                    <a:gd name="T15" fmla="*/ 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1" h="31">
                      <a:moveTo>
                        <a:pt x="561" y="31"/>
                      </a:moveTo>
                      <a:lnTo>
                        <a:pt x="561" y="31"/>
                      </a:lnTo>
                      <a:lnTo>
                        <a:pt x="0" y="0"/>
                      </a:lnTo>
                      <a:lnTo>
                        <a:pt x="533" y="5"/>
                      </a:lnTo>
                      <a:lnTo>
                        <a:pt x="561" y="3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4" name="Freeform 99"/>
                <p:cNvSpPr>
                  <a:spLocks/>
                </p:cNvSpPr>
                <p:nvPr/>
              </p:nvSpPr>
              <p:spPr bwMode="auto">
                <a:xfrm>
                  <a:off x="4276" y="1332"/>
                  <a:ext cx="592" cy="33"/>
                </a:xfrm>
                <a:custGeom>
                  <a:avLst/>
                  <a:gdLst>
                    <a:gd name="T0" fmla="*/ 592 w 592"/>
                    <a:gd name="T1" fmla="*/ 33 h 33"/>
                    <a:gd name="T2" fmla="*/ 592 w 592"/>
                    <a:gd name="T3" fmla="*/ 33 h 33"/>
                    <a:gd name="T4" fmla="*/ 0 w 592"/>
                    <a:gd name="T5" fmla="*/ 0 h 33"/>
                    <a:gd name="T6" fmla="*/ 0 w 592"/>
                    <a:gd name="T7" fmla="*/ 0 h 33"/>
                    <a:gd name="T8" fmla="*/ 568 w 592"/>
                    <a:gd name="T9" fmla="*/ 7 h 33"/>
                    <a:gd name="T10" fmla="*/ 568 w 592"/>
                    <a:gd name="T11" fmla="*/ 7 h 33"/>
                    <a:gd name="T12" fmla="*/ 592 w 592"/>
                    <a:gd name="T13" fmla="*/ 33 h 33"/>
                    <a:gd name="T14" fmla="*/ 592 w 592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2" h="33">
                      <a:moveTo>
                        <a:pt x="592" y="33"/>
                      </a:moveTo>
                      <a:lnTo>
                        <a:pt x="592" y="33"/>
                      </a:lnTo>
                      <a:lnTo>
                        <a:pt x="0" y="0"/>
                      </a:lnTo>
                      <a:lnTo>
                        <a:pt x="568" y="7"/>
                      </a:lnTo>
                      <a:lnTo>
                        <a:pt x="592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5" name="Freeform 100"/>
                <p:cNvSpPr>
                  <a:spLocks/>
                </p:cNvSpPr>
                <p:nvPr/>
              </p:nvSpPr>
              <p:spPr bwMode="auto">
                <a:xfrm>
                  <a:off x="4276" y="1362"/>
                  <a:ext cx="618" cy="33"/>
                </a:xfrm>
                <a:custGeom>
                  <a:avLst/>
                  <a:gdLst>
                    <a:gd name="T0" fmla="*/ 618 w 618"/>
                    <a:gd name="T1" fmla="*/ 33 h 33"/>
                    <a:gd name="T2" fmla="*/ 618 w 618"/>
                    <a:gd name="T3" fmla="*/ 33 h 33"/>
                    <a:gd name="T4" fmla="*/ 0 w 618"/>
                    <a:gd name="T5" fmla="*/ 0 h 33"/>
                    <a:gd name="T6" fmla="*/ 0 w 618"/>
                    <a:gd name="T7" fmla="*/ 0 h 33"/>
                    <a:gd name="T8" fmla="*/ 597 w 618"/>
                    <a:gd name="T9" fmla="*/ 7 h 33"/>
                    <a:gd name="T10" fmla="*/ 597 w 618"/>
                    <a:gd name="T11" fmla="*/ 7 h 33"/>
                    <a:gd name="T12" fmla="*/ 618 w 618"/>
                    <a:gd name="T13" fmla="*/ 33 h 33"/>
                    <a:gd name="T14" fmla="*/ 618 w 618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8" h="33">
                      <a:moveTo>
                        <a:pt x="618" y="33"/>
                      </a:moveTo>
                      <a:lnTo>
                        <a:pt x="618" y="33"/>
                      </a:lnTo>
                      <a:lnTo>
                        <a:pt x="0" y="0"/>
                      </a:lnTo>
                      <a:lnTo>
                        <a:pt x="597" y="7"/>
                      </a:lnTo>
                      <a:lnTo>
                        <a:pt x="618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6" name="Freeform 101"/>
                <p:cNvSpPr>
                  <a:spLocks/>
                </p:cNvSpPr>
                <p:nvPr/>
              </p:nvSpPr>
              <p:spPr bwMode="auto">
                <a:xfrm>
                  <a:off x="4276" y="1393"/>
                  <a:ext cx="639" cy="35"/>
                </a:xfrm>
                <a:custGeom>
                  <a:avLst/>
                  <a:gdLst>
                    <a:gd name="T0" fmla="*/ 639 w 639"/>
                    <a:gd name="T1" fmla="*/ 35 h 35"/>
                    <a:gd name="T2" fmla="*/ 639 w 639"/>
                    <a:gd name="T3" fmla="*/ 35 h 35"/>
                    <a:gd name="T4" fmla="*/ 0 w 639"/>
                    <a:gd name="T5" fmla="*/ 0 h 35"/>
                    <a:gd name="T6" fmla="*/ 0 w 639"/>
                    <a:gd name="T7" fmla="*/ 0 h 35"/>
                    <a:gd name="T8" fmla="*/ 620 w 639"/>
                    <a:gd name="T9" fmla="*/ 7 h 35"/>
                    <a:gd name="T10" fmla="*/ 620 w 639"/>
                    <a:gd name="T11" fmla="*/ 7 h 35"/>
                    <a:gd name="T12" fmla="*/ 639 w 639"/>
                    <a:gd name="T13" fmla="*/ 35 h 35"/>
                    <a:gd name="T14" fmla="*/ 639 w 639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9" h="35">
                      <a:moveTo>
                        <a:pt x="639" y="35"/>
                      </a:moveTo>
                      <a:lnTo>
                        <a:pt x="639" y="35"/>
                      </a:lnTo>
                      <a:lnTo>
                        <a:pt x="0" y="0"/>
                      </a:lnTo>
                      <a:lnTo>
                        <a:pt x="620" y="7"/>
                      </a:lnTo>
                      <a:lnTo>
                        <a:pt x="639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7" name="Freeform 102"/>
                <p:cNvSpPr>
                  <a:spLocks/>
                </p:cNvSpPr>
                <p:nvPr/>
              </p:nvSpPr>
              <p:spPr bwMode="auto">
                <a:xfrm>
                  <a:off x="4276" y="1424"/>
                  <a:ext cx="658" cy="35"/>
                </a:xfrm>
                <a:custGeom>
                  <a:avLst/>
                  <a:gdLst>
                    <a:gd name="T0" fmla="*/ 658 w 658"/>
                    <a:gd name="T1" fmla="*/ 35 h 35"/>
                    <a:gd name="T2" fmla="*/ 658 w 658"/>
                    <a:gd name="T3" fmla="*/ 35 h 35"/>
                    <a:gd name="T4" fmla="*/ 0 w 658"/>
                    <a:gd name="T5" fmla="*/ 0 h 35"/>
                    <a:gd name="T6" fmla="*/ 0 w 658"/>
                    <a:gd name="T7" fmla="*/ 0 h 35"/>
                    <a:gd name="T8" fmla="*/ 642 w 658"/>
                    <a:gd name="T9" fmla="*/ 7 h 35"/>
                    <a:gd name="T10" fmla="*/ 642 w 658"/>
                    <a:gd name="T11" fmla="*/ 7 h 35"/>
                    <a:gd name="T12" fmla="*/ 658 w 658"/>
                    <a:gd name="T13" fmla="*/ 35 h 35"/>
                    <a:gd name="T14" fmla="*/ 658 w 658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8" h="35">
                      <a:moveTo>
                        <a:pt x="658" y="35"/>
                      </a:moveTo>
                      <a:lnTo>
                        <a:pt x="658" y="35"/>
                      </a:lnTo>
                      <a:lnTo>
                        <a:pt x="0" y="0"/>
                      </a:lnTo>
                      <a:lnTo>
                        <a:pt x="642" y="7"/>
                      </a:lnTo>
                      <a:lnTo>
                        <a:pt x="658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8" name="Freeform 103"/>
                <p:cNvSpPr>
                  <a:spLocks/>
                </p:cNvSpPr>
                <p:nvPr/>
              </p:nvSpPr>
              <p:spPr bwMode="auto">
                <a:xfrm>
                  <a:off x="4276" y="1454"/>
                  <a:ext cx="672" cy="38"/>
                </a:xfrm>
                <a:custGeom>
                  <a:avLst/>
                  <a:gdLst>
                    <a:gd name="T0" fmla="*/ 672 w 672"/>
                    <a:gd name="T1" fmla="*/ 38 h 38"/>
                    <a:gd name="T2" fmla="*/ 672 w 672"/>
                    <a:gd name="T3" fmla="*/ 38 h 38"/>
                    <a:gd name="T4" fmla="*/ 0 w 672"/>
                    <a:gd name="T5" fmla="*/ 0 h 38"/>
                    <a:gd name="T6" fmla="*/ 0 w 672"/>
                    <a:gd name="T7" fmla="*/ 0 h 38"/>
                    <a:gd name="T8" fmla="*/ 658 w 672"/>
                    <a:gd name="T9" fmla="*/ 7 h 38"/>
                    <a:gd name="T10" fmla="*/ 658 w 672"/>
                    <a:gd name="T11" fmla="*/ 7 h 38"/>
                    <a:gd name="T12" fmla="*/ 672 w 672"/>
                    <a:gd name="T13" fmla="*/ 38 h 38"/>
                    <a:gd name="T14" fmla="*/ 672 w 672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2" h="38">
                      <a:moveTo>
                        <a:pt x="672" y="38"/>
                      </a:moveTo>
                      <a:lnTo>
                        <a:pt x="672" y="38"/>
                      </a:lnTo>
                      <a:lnTo>
                        <a:pt x="0" y="0"/>
                      </a:lnTo>
                      <a:lnTo>
                        <a:pt x="658" y="7"/>
                      </a:lnTo>
                      <a:lnTo>
                        <a:pt x="672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9" name="Freeform 104"/>
                <p:cNvSpPr>
                  <a:spLocks/>
                </p:cNvSpPr>
                <p:nvPr/>
              </p:nvSpPr>
              <p:spPr bwMode="auto">
                <a:xfrm>
                  <a:off x="4276" y="1485"/>
                  <a:ext cx="684" cy="38"/>
                </a:xfrm>
                <a:custGeom>
                  <a:avLst/>
                  <a:gdLst>
                    <a:gd name="T0" fmla="*/ 684 w 684"/>
                    <a:gd name="T1" fmla="*/ 38 h 38"/>
                    <a:gd name="T2" fmla="*/ 684 w 684"/>
                    <a:gd name="T3" fmla="*/ 38 h 38"/>
                    <a:gd name="T4" fmla="*/ 0 w 684"/>
                    <a:gd name="T5" fmla="*/ 0 h 38"/>
                    <a:gd name="T6" fmla="*/ 0 w 684"/>
                    <a:gd name="T7" fmla="*/ 0 h 38"/>
                    <a:gd name="T8" fmla="*/ 672 w 684"/>
                    <a:gd name="T9" fmla="*/ 7 h 38"/>
                    <a:gd name="T10" fmla="*/ 672 w 684"/>
                    <a:gd name="T11" fmla="*/ 7 h 38"/>
                    <a:gd name="T12" fmla="*/ 684 w 684"/>
                    <a:gd name="T13" fmla="*/ 38 h 38"/>
                    <a:gd name="T14" fmla="*/ 684 w 684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4" h="38">
                      <a:moveTo>
                        <a:pt x="684" y="38"/>
                      </a:moveTo>
                      <a:lnTo>
                        <a:pt x="684" y="38"/>
                      </a:lnTo>
                      <a:lnTo>
                        <a:pt x="0" y="0"/>
                      </a:lnTo>
                      <a:lnTo>
                        <a:pt x="672" y="7"/>
                      </a:lnTo>
                      <a:lnTo>
                        <a:pt x="684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0" name="Freeform 105"/>
                <p:cNvSpPr>
                  <a:spLocks/>
                </p:cNvSpPr>
                <p:nvPr/>
              </p:nvSpPr>
              <p:spPr bwMode="auto">
                <a:xfrm>
                  <a:off x="4276" y="1516"/>
                  <a:ext cx="693" cy="37"/>
                </a:xfrm>
                <a:custGeom>
                  <a:avLst/>
                  <a:gdLst>
                    <a:gd name="T0" fmla="*/ 693 w 693"/>
                    <a:gd name="T1" fmla="*/ 37 h 37"/>
                    <a:gd name="T2" fmla="*/ 693 w 693"/>
                    <a:gd name="T3" fmla="*/ 37 h 37"/>
                    <a:gd name="T4" fmla="*/ 0 w 693"/>
                    <a:gd name="T5" fmla="*/ 0 h 37"/>
                    <a:gd name="T6" fmla="*/ 0 w 693"/>
                    <a:gd name="T7" fmla="*/ 0 h 37"/>
                    <a:gd name="T8" fmla="*/ 684 w 693"/>
                    <a:gd name="T9" fmla="*/ 7 h 37"/>
                    <a:gd name="T10" fmla="*/ 684 w 693"/>
                    <a:gd name="T11" fmla="*/ 7 h 37"/>
                    <a:gd name="T12" fmla="*/ 693 w 693"/>
                    <a:gd name="T13" fmla="*/ 37 h 37"/>
                    <a:gd name="T14" fmla="*/ 693 w 69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3" h="37">
                      <a:moveTo>
                        <a:pt x="693" y="37"/>
                      </a:moveTo>
                      <a:lnTo>
                        <a:pt x="693" y="37"/>
                      </a:lnTo>
                      <a:lnTo>
                        <a:pt x="0" y="0"/>
                      </a:lnTo>
                      <a:lnTo>
                        <a:pt x="684" y="7"/>
                      </a:lnTo>
                      <a:lnTo>
                        <a:pt x="69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1" name="Freeform 106"/>
                <p:cNvSpPr>
                  <a:spLocks/>
                </p:cNvSpPr>
                <p:nvPr/>
              </p:nvSpPr>
              <p:spPr bwMode="auto">
                <a:xfrm>
                  <a:off x="4276" y="1546"/>
                  <a:ext cx="698" cy="38"/>
                </a:xfrm>
                <a:custGeom>
                  <a:avLst/>
                  <a:gdLst>
                    <a:gd name="T0" fmla="*/ 698 w 698"/>
                    <a:gd name="T1" fmla="*/ 38 h 38"/>
                    <a:gd name="T2" fmla="*/ 698 w 698"/>
                    <a:gd name="T3" fmla="*/ 38 h 38"/>
                    <a:gd name="T4" fmla="*/ 0 w 698"/>
                    <a:gd name="T5" fmla="*/ 0 h 38"/>
                    <a:gd name="T6" fmla="*/ 0 w 698"/>
                    <a:gd name="T7" fmla="*/ 0 h 38"/>
                    <a:gd name="T8" fmla="*/ 693 w 698"/>
                    <a:gd name="T9" fmla="*/ 7 h 38"/>
                    <a:gd name="T10" fmla="*/ 693 w 698"/>
                    <a:gd name="T11" fmla="*/ 7 h 38"/>
                    <a:gd name="T12" fmla="*/ 698 w 698"/>
                    <a:gd name="T13" fmla="*/ 38 h 38"/>
                    <a:gd name="T14" fmla="*/ 698 w 698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8" h="38">
                      <a:moveTo>
                        <a:pt x="698" y="38"/>
                      </a:moveTo>
                      <a:lnTo>
                        <a:pt x="698" y="38"/>
                      </a:lnTo>
                      <a:lnTo>
                        <a:pt x="0" y="0"/>
                      </a:lnTo>
                      <a:lnTo>
                        <a:pt x="693" y="7"/>
                      </a:lnTo>
                      <a:lnTo>
                        <a:pt x="698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2" name="Freeform 107"/>
                <p:cNvSpPr>
                  <a:spLocks/>
                </p:cNvSpPr>
                <p:nvPr/>
              </p:nvSpPr>
              <p:spPr bwMode="auto">
                <a:xfrm>
                  <a:off x="4276" y="1577"/>
                  <a:ext cx="703" cy="38"/>
                </a:xfrm>
                <a:custGeom>
                  <a:avLst/>
                  <a:gdLst>
                    <a:gd name="T0" fmla="*/ 703 w 703"/>
                    <a:gd name="T1" fmla="*/ 38 h 38"/>
                    <a:gd name="T2" fmla="*/ 703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698 w 703"/>
                    <a:gd name="T9" fmla="*/ 7 h 38"/>
                    <a:gd name="T10" fmla="*/ 698 w 703"/>
                    <a:gd name="T11" fmla="*/ 7 h 38"/>
                    <a:gd name="T12" fmla="*/ 698 w 703"/>
                    <a:gd name="T13" fmla="*/ 12 h 38"/>
                    <a:gd name="T14" fmla="*/ 698 w 703"/>
                    <a:gd name="T15" fmla="*/ 12 h 38"/>
                    <a:gd name="T16" fmla="*/ 703 w 703"/>
                    <a:gd name="T17" fmla="*/ 38 h 38"/>
                    <a:gd name="T18" fmla="*/ 703 w 703"/>
                    <a:gd name="T19" fmla="*/ 38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3" h="38">
                      <a:moveTo>
                        <a:pt x="703" y="38"/>
                      </a:moveTo>
                      <a:lnTo>
                        <a:pt x="703" y="38"/>
                      </a:lnTo>
                      <a:lnTo>
                        <a:pt x="0" y="0"/>
                      </a:lnTo>
                      <a:lnTo>
                        <a:pt x="698" y="7"/>
                      </a:lnTo>
                      <a:lnTo>
                        <a:pt x="698" y="12"/>
                      </a:lnTo>
                      <a:lnTo>
                        <a:pt x="703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3" name="Freeform 108"/>
                <p:cNvSpPr>
                  <a:spLocks/>
                </p:cNvSpPr>
                <p:nvPr/>
              </p:nvSpPr>
              <p:spPr bwMode="auto">
                <a:xfrm>
                  <a:off x="4276" y="1608"/>
                  <a:ext cx="703" cy="37"/>
                </a:xfrm>
                <a:custGeom>
                  <a:avLst/>
                  <a:gdLst>
                    <a:gd name="T0" fmla="*/ 703 w 703"/>
                    <a:gd name="T1" fmla="*/ 37 h 37"/>
                    <a:gd name="T2" fmla="*/ 703 w 703"/>
                    <a:gd name="T3" fmla="*/ 37 h 37"/>
                    <a:gd name="T4" fmla="*/ 0 w 703"/>
                    <a:gd name="T5" fmla="*/ 0 h 37"/>
                    <a:gd name="T6" fmla="*/ 0 w 703"/>
                    <a:gd name="T7" fmla="*/ 0 h 37"/>
                    <a:gd name="T8" fmla="*/ 703 w 703"/>
                    <a:gd name="T9" fmla="*/ 7 h 37"/>
                    <a:gd name="T10" fmla="*/ 703 w 703"/>
                    <a:gd name="T11" fmla="*/ 7 h 37"/>
                    <a:gd name="T12" fmla="*/ 703 w 703"/>
                    <a:gd name="T13" fmla="*/ 37 h 37"/>
                    <a:gd name="T14" fmla="*/ 703 w 70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7">
                      <a:moveTo>
                        <a:pt x="703" y="37"/>
                      </a:moveTo>
                      <a:lnTo>
                        <a:pt x="703" y="37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4" name="Freeform 109"/>
                <p:cNvSpPr>
                  <a:spLocks/>
                </p:cNvSpPr>
                <p:nvPr/>
              </p:nvSpPr>
              <p:spPr bwMode="auto">
                <a:xfrm>
                  <a:off x="4276" y="1638"/>
                  <a:ext cx="703" cy="38"/>
                </a:xfrm>
                <a:custGeom>
                  <a:avLst/>
                  <a:gdLst>
                    <a:gd name="T0" fmla="*/ 700 w 703"/>
                    <a:gd name="T1" fmla="*/ 38 h 38"/>
                    <a:gd name="T2" fmla="*/ 700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703 w 703"/>
                    <a:gd name="T9" fmla="*/ 7 h 38"/>
                    <a:gd name="T10" fmla="*/ 703 w 703"/>
                    <a:gd name="T11" fmla="*/ 7 h 38"/>
                    <a:gd name="T12" fmla="*/ 700 w 703"/>
                    <a:gd name="T13" fmla="*/ 38 h 38"/>
                    <a:gd name="T14" fmla="*/ 700 w 703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8">
                      <a:moveTo>
                        <a:pt x="700" y="38"/>
                      </a:moveTo>
                      <a:lnTo>
                        <a:pt x="700" y="38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0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5" name="Freeform 110"/>
                <p:cNvSpPr>
                  <a:spLocks/>
                </p:cNvSpPr>
                <p:nvPr/>
              </p:nvSpPr>
              <p:spPr bwMode="auto">
                <a:xfrm>
                  <a:off x="4276" y="1669"/>
                  <a:ext cx="700" cy="38"/>
                </a:xfrm>
                <a:custGeom>
                  <a:avLst/>
                  <a:gdLst>
                    <a:gd name="T0" fmla="*/ 696 w 700"/>
                    <a:gd name="T1" fmla="*/ 38 h 38"/>
                    <a:gd name="T2" fmla="*/ 696 w 700"/>
                    <a:gd name="T3" fmla="*/ 38 h 38"/>
                    <a:gd name="T4" fmla="*/ 0 w 700"/>
                    <a:gd name="T5" fmla="*/ 0 h 38"/>
                    <a:gd name="T6" fmla="*/ 0 w 700"/>
                    <a:gd name="T7" fmla="*/ 0 h 38"/>
                    <a:gd name="T8" fmla="*/ 700 w 700"/>
                    <a:gd name="T9" fmla="*/ 7 h 38"/>
                    <a:gd name="T10" fmla="*/ 700 w 700"/>
                    <a:gd name="T11" fmla="*/ 7 h 38"/>
                    <a:gd name="T12" fmla="*/ 696 w 700"/>
                    <a:gd name="T13" fmla="*/ 38 h 38"/>
                    <a:gd name="T14" fmla="*/ 696 w 700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0" h="38">
                      <a:moveTo>
                        <a:pt x="696" y="38"/>
                      </a:moveTo>
                      <a:lnTo>
                        <a:pt x="696" y="38"/>
                      </a:lnTo>
                      <a:lnTo>
                        <a:pt x="0" y="0"/>
                      </a:lnTo>
                      <a:lnTo>
                        <a:pt x="700" y="7"/>
                      </a:lnTo>
                      <a:lnTo>
                        <a:pt x="696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6" name="Freeform 111"/>
                <p:cNvSpPr>
                  <a:spLocks/>
                </p:cNvSpPr>
                <p:nvPr/>
              </p:nvSpPr>
              <p:spPr bwMode="auto">
                <a:xfrm>
                  <a:off x="4276" y="1700"/>
                  <a:ext cx="696" cy="37"/>
                </a:xfrm>
                <a:custGeom>
                  <a:avLst/>
                  <a:gdLst>
                    <a:gd name="T0" fmla="*/ 689 w 696"/>
                    <a:gd name="T1" fmla="*/ 37 h 37"/>
                    <a:gd name="T2" fmla="*/ 689 w 696"/>
                    <a:gd name="T3" fmla="*/ 37 h 37"/>
                    <a:gd name="T4" fmla="*/ 0 w 696"/>
                    <a:gd name="T5" fmla="*/ 0 h 37"/>
                    <a:gd name="T6" fmla="*/ 0 w 696"/>
                    <a:gd name="T7" fmla="*/ 0 h 37"/>
                    <a:gd name="T8" fmla="*/ 696 w 696"/>
                    <a:gd name="T9" fmla="*/ 7 h 37"/>
                    <a:gd name="T10" fmla="*/ 696 w 696"/>
                    <a:gd name="T11" fmla="*/ 7 h 37"/>
                    <a:gd name="T12" fmla="*/ 689 w 696"/>
                    <a:gd name="T13" fmla="*/ 37 h 37"/>
                    <a:gd name="T14" fmla="*/ 689 w 696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6" h="37">
                      <a:moveTo>
                        <a:pt x="689" y="37"/>
                      </a:moveTo>
                      <a:lnTo>
                        <a:pt x="689" y="37"/>
                      </a:lnTo>
                      <a:lnTo>
                        <a:pt x="0" y="0"/>
                      </a:lnTo>
                      <a:lnTo>
                        <a:pt x="696" y="7"/>
                      </a:lnTo>
                      <a:lnTo>
                        <a:pt x="689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7" name="Freeform 112"/>
                <p:cNvSpPr>
                  <a:spLocks/>
                </p:cNvSpPr>
                <p:nvPr/>
              </p:nvSpPr>
              <p:spPr bwMode="auto">
                <a:xfrm>
                  <a:off x="4276" y="1730"/>
                  <a:ext cx="689" cy="38"/>
                </a:xfrm>
                <a:custGeom>
                  <a:avLst/>
                  <a:gdLst>
                    <a:gd name="T0" fmla="*/ 679 w 689"/>
                    <a:gd name="T1" fmla="*/ 38 h 38"/>
                    <a:gd name="T2" fmla="*/ 679 w 689"/>
                    <a:gd name="T3" fmla="*/ 38 h 38"/>
                    <a:gd name="T4" fmla="*/ 0 w 689"/>
                    <a:gd name="T5" fmla="*/ 0 h 38"/>
                    <a:gd name="T6" fmla="*/ 0 w 689"/>
                    <a:gd name="T7" fmla="*/ 0 h 38"/>
                    <a:gd name="T8" fmla="*/ 689 w 689"/>
                    <a:gd name="T9" fmla="*/ 7 h 38"/>
                    <a:gd name="T10" fmla="*/ 689 w 689"/>
                    <a:gd name="T11" fmla="*/ 7 h 38"/>
                    <a:gd name="T12" fmla="*/ 679 w 689"/>
                    <a:gd name="T13" fmla="*/ 38 h 38"/>
                    <a:gd name="T14" fmla="*/ 679 w 689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9" h="38">
                      <a:moveTo>
                        <a:pt x="679" y="38"/>
                      </a:moveTo>
                      <a:lnTo>
                        <a:pt x="679" y="38"/>
                      </a:lnTo>
                      <a:lnTo>
                        <a:pt x="0" y="0"/>
                      </a:lnTo>
                      <a:lnTo>
                        <a:pt x="689" y="7"/>
                      </a:lnTo>
                      <a:lnTo>
                        <a:pt x="679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8" name="Freeform 113"/>
                <p:cNvSpPr>
                  <a:spLocks/>
                </p:cNvSpPr>
                <p:nvPr/>
              </p:nvSpPr>
              <p:spPr bwMode="auto">
                <a:xfrm>
                  <a:off x="4276" y="1761"/>
                  <a:ext cx="677" cy="38"/>
                </a:xfrm>
                <a:custGeom>
                  <a:avLst/>
                  <a:gdLst>
                    <a:gd name="T0" fmla="*/ 665 w 677"/>
                    <a:gd name="T1" fmla="*/ 38 h 38"/>
                    <a:gd name="T2" fmla="*/ 665 w 677"/>
                    <a:gd name="T3" fmla="*/ 38 h 38"/>
                    <a:gd name="T4" fmla="*/ 0 w 677"/>
                    <a:gd name="T5" fmla="*/ 0 h 38"/>
                    <a:gd name="T6" fmla="*/ 0 w 677"/>
                    <a:gd name="T7" fmla="*/ 0 h 38"/>
                    <a:gd name="T8" fmla="*/ 677 w 677"/>
                    <a:gd name="T9" fmla="*/ 9 h 38"/>
                    <a:gd name="T10" fmla="*/ 677 w 677"/>
                    <a:gd name="T11" fmla="*/ 9 h 38"/>
                    <a:gd name="T12" fmla="*/ 665 w 677"/>
                    <a:gd name="T13" fmla="*/ 38 h 38"/>
                    <a:gd name="T14" fmla="*/ 665 w 677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7" h="38">
                      <a:moveTo>
                        <a:pt x="665" y="38"/>
                      </a:moveTo>
                      <a:lnTo>
                        <a:pt x="665" y="38"/>
                      </a:lnTo>
                      <a:lnTo>
                        <a:pt x="0" y="0"/>
                      </a:lnTo>
                      <a:lnTo>
                        <a:pt x="677" y="9"/>
                      </a:lnTo>
                      <a:lnTo>
                        <a:pt x="665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9" name="Freeform 114"/>
                <p:cNvSpPr>
                  <a:spLocks/>
                </p:cNvSpPr>
                <p:nvPr/>
              </p:nvSpPr>
              <p:spPr bwMode="auto">
                <a:xfrm>
                  <a:off x="4276" y="1792"/>
                  <a:ext cx="663" cy="35"/>
                </a:xfrm>
                <a:custGeom>
                  <a:avLst/>
                  <a:gdLst>
                    <a:gd name="T0" fmla="*/ 646 w 663"/>
                    <a:gd name="T1" fmla="*/ 35 h 35"/>
                    <a:gd name="T2" fmla="*/ 646 w 663"/>
                    <a:gd name="T3" fmla="*/ 35 h 35"/>
                    <a:gd name="T4" fmla="*/ 0 w 663"/>
                    <a:gd name="T5" fmla="*/ 0 h 35"/>
                    <a:gd name="T6" fmla="*/ 0 w 663"/>
                    <a:gd name="T7" fmla="*/ 0 h 35"/>
                    <a:gd name="T8" fmla="*/ 663 w 663"/>
                    <a:gd name="T9" fmla="*/ 9 h 35"/>
                    <a:gd name="T10" fmla="*/ 663 w 663"/>
                    <a:gd name="T11" fmla="*/ 9 h 35"/>
                    <a:gd name="T12" fmla="*/ 646 w 663"/>
                    <a:gd name="T13" fmla="*/ 35 h 35"/>
                    <a:gd name="T14" fmla="*/ 646 w 663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63" h="35">
                      <a:moveTo>
                        <a:pt x="646" y="35"/>
                      </a:moveTo>
                      <a:lnTo>
                        <a:pt x="646" y="35"/>
                      </a:lnTo>
                      <a:lnTo>
                        <a:pt x="0" y="0"/>
                      </a:lnTo>
                      <a:lnTo>
                        <a:pt x="663" y="9"/>
                      </a:lnTo>
                      <a:lnTo>
                        <a:pt x="646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0" name="Freeform 115"/>
                <p:cNvSpPr>
                  <a:spLocks/>
                </p:cNvSpPr>
                <p:nvPr/>
              </p:nvSpPr>
              <p:spPr bwMode="auto">
                <a:xfrm>
                  <a:off x="4276" y="1822"/>
                  <a:ext cx="644" cy="36"/>
                </a:xfrm>
                <a:custGeom>
                  <a:avLst/>
                  <a:gdLst>
                    <a:gd name="T0" fmla="*/ 625 w 644"/>
                    <a:gd name="T1" fmla="*/ 36 h 36"/>
                    <a:gd name="T2" fmla="*/ 625 w 644"/>
                    <a:gd name="T3" fmla="*/ 36 h 36"/>
                    <a:gd name="T4" fmla="*/ 0 w 644"/>
                    <a:gd name="T5" fmla="*/ 0 h 36"/>
                    <a:gd name="T6" fmla="*/ 0 w 644"/>
                    <a:gd name="T7" fmla="*/ 0 h 36"/>
                    <a:gd name="T8" fmla="*/ 644 w 644"/>
                    <a:gd name="T9" fmla="*/ 7 h 36"/>
                    <a:gd name="T10" fmla="*/ 644 w 644"/>
                    <a:gd name="T11" fmla="*/ 7 h 36"/>
                    <a:gd name="T12" fmla="*/ 625 w 644"/>
                    <a:gd name="T13" fmla="*/ 36 h 36"/>
                    <a:gd name="T14" fmla="*/ 625 w 644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4" h="36">
                      <a:moveTo>
                        <a:pt x="625" y="36"/>
                      </a:moveTo>
                      <a:lnTo>
                        <a:pt x="625" y="36"/>
                      </a:lnTo>
                      <a:lnTo>
                        <a:pt x="0" y="0"/>
                      </a:lnTo>
                      <a:lnTo>
                        <a:pt x="644" y="7"/>
                      </a:lnTo>
                      <a:lnTo>
                        <a:pt x="625" y="3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1" name="Freeform 116"/>
                <p:cNvSpPr>
                  <a:spLocks/>
                </p:cNvSpPr>
                <p:nvPr/>
              </p:nvSpPr>
              <p:spPr bwMode="auto">
                <a:xfrm>
                  <a:off x="4276" y="1853"/>
                  <a:ext cx="623" cy="33"/>
                </a:xfrm>
                <a:custGeom>
                  <a:avLst/>
                  <a:gdLst>
                    <a:gd name="T0" fmla="*/ 597 w 623"/>
                    <a:gd name="T1" fmla="*/ 33 h 33"/>
                    <a:gd name="T2" fmla="*/ 0 w 623"/>
                    <a:gd name="T3" fmla="*/ 0 h 33"/>
                    <a:gd name="T4" fmla="*/ 623 w 623"/>
                    <a:gd name="T5" fmla="*/ 7 h 33"/>
                    <a:gd name="T6" fmla="*/ 623 w 623"/>
                    <a:gd name="T7" fmla="*/ 7 h 33"/>
                    <a:gd name="T8" fmla="*/ 597 w 623"/>
                    <a:gd name="T9" fmla="*/ 33 h 33"/>
                    <a:gd name="T10" fmla="*/ 597 w 623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3" h="33">
                      <a:moveTo>
                        <a:pt x="597" y="33"/>
                      </a:moveTo>
                      <a:lnTo>
                        <a:pt x="0" y="0"/>
                      </a:lnTo>
                      <a:lnTo>
                        <a:pt x="623" y="7"/>
                      </a:lnTo>
                      <a:lnTo>
                        <a:pt x="597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2" name="Freeform 117"/>
                <p:cNvSpPr>
                  <a:spLocks/>
                </p:cNvSpPr>
                <p:nvPr/>
              </p:nvSpPr>
              <p:spPr bwMode="auto">
                <a:xfrm>
                  <a:off x="4399" y="1414"/>
                  <a:ext cx="330" cy="300"/>
                </a:xfrm>
                <a:custGeom>
                  <a:avLst/>
                  <a:gdLst>
                    <a:gd name="T0" fmla="*/ 146 w 330"/>
                    <a:gd name="T1" fmla="*/ 0 h 300"/>
                    <a:gd name="T2" fmla="*/ 146 w 330"/>
                    <a:gd name="T3" fmla="*/ 0 h 300"/>
                    <a:gd name="T4" fmla="*/ 120 w 330"/>
                    <a:gd name="T5" fmla="*/ 3 h 300"/>
                    <a:gd name="T6" fmla="*/ 94 w 330"/>
                    <a:gd name="T7" fmla="*/ 7 h 300"/>
                    <a:gd name="T8" fmla="*/ 73 w 330"/>
                    <a:gd name="T9" fmla="*/ 17 h 300"/>
                    <a:gd name="T10" fmla="*/ 52 w 330"/>
                    <a:gd name="T11" fmla="*/ 29 h 300"/>
                    <a:gd name="T12" fmla="*/ 35 w 330"/>
                    <a:gd name="T13" fmla="*/ 45 h 300"/>
                    <a:gd name="T14" fmla="*/ 19 w 330"/>
                    <a:gd name="T15" fmla="*/ 64 h 300"/>
                    <a:gd name="T16" fmla="*/ 9 w 330"/>
                    <a:gd name="T17" fmla="*/ 88 h 300"/>
                    <a:gd name="T18" fmla="*/ 2 w 330"/>
                    <a:gd name="T19" fmla="*/ 113 h 300"/>
                    <a:gd name="T20" fmla="*/ 2 w 330"/>
                    <a:gd name="T21" fmla="*/ 113 h 300"/>
                    <a:gd name="T22" fmla="*/ 0 w 330"/>
                    <a:gd name="T23" fmla="*/ 139 h 300"/>
                    <a:gd name="T24" fmla="*/ 5 w 330"/>
                    <a:gd name="T25" fmla="*/ 165 h 300"/>
                    <a:gd name="T26" fmla="*/ 12 w 330"/>
                    <a:gd name="T27" fmla="*/ 189 h 300"/>
                    <a:gd name="T28" fmla="*/ 24 w 330"/>
                    <a:gd name="T29" fmla="*/ 212 h 300"/>
                    <a:gd name="T30" fmla="*/ 38 w 330"/>
                    <a:gd name="T31" fmla="*/ 231 h 300"/>
                    <a:gd name="T32" fmla="*/ 57 w 330"/>
                    <a:gd name="T33" fmla="*/ 250 h 300"/>
                    <a:gd name="T34" fmla="*/ 75 w 330"/>
                    <a:gd name="T35" fmla="*/ 267 h 300"/>
                    <a:gd name="T36" fmla="*/ 97 w 330"/>
                    <a:gd name="T37" fmla="*/ 279 h 300"/>
                    <a:gd name="T38" fmla="*/ 120 w 330"/>
                    <a:gd name="T39" fmla="*/ 288 h 300"/>
                    <a:gd name="T40" fmla="*/ 146 w 330"/>
                    <a:gd name="T41" fmla="*/ 295 h 300"/>
                    <a:gd name="T42" fmla="*/ 170 w 330"/>
                    <a:gd name="T43" fmla="*/ 300 h 300"/>
                    <a:gd name="T44" fmla="*/ 196 w 330"/>
                    <a:gd name="T45" fmla="*/ 300 h 300"/>
                    <a:gd name="T46" fmla="*/ 219 w 330"/>
                    <a:gd name="T47" fmla="*/ 297 h 300"/>
                    <a:gd name="T48" fmla="*/ 245 w 330"/>
                    <a:gd name="T49" fmla="*/ 288 h 300"/>
                    <a:gd name="T50" fmla="*/ 266 w 330"/>
                    <a:gd name="T51" fmla="*/ 276 h 300"/>
                    <a:gd name="T52" fmla="*/ 290 w 330"/>
                    <a:gd name="T53" fmla="*/ 262 h 300"/>
                    <a:gd name="T54" fmla="*/ 290 w 330"/>
                    <a:gd name="T55" fmla="*/ 262 h 300"/>
                    <a:gd name="T56" fmla="*/ 306 w 330"/>
                    <a:gd name="T57" fmla="*/ 241 h 300"/>
                    <a:gd name="T58" fmla="*/ 318 w 330"/>
                    <a:gd name="T59" fmla="*/ 220 h 300"/>
                    <a:gd name="T60" fmla="*/ 325 w 330"/>
                    <a:gd name="T61" fmla="*/ 196 h 300"/>
                    <a:gd name="T62" fmla="*/ 330 w 330"/>
                    <a:gd name="T63" fmla="*/ 172 h 300"/>
                    <a:gd name="T64" fmla="*/ 330 w 330"/>
                    <a:gd name="T65" fmla="*/ 172 h 300"/>
                    <a:gd name="T66" fmla="*/ 328 w 330"/>
                    <a:gd name="T67" fmla="*/ 154 h 300"/>
                    <a:gd name="T68" fmla="*/ 325 w 330"/>
                    <a:gd name="T69" fmla="*/ 135 h 300"/>
                    <a:gd name="T70" fmla="*/ 321 w 330"/>
                    <a:gd name="T71" fmla="*/ 118 h 300"/>
                    <a:gd name="T72" fmla="*/ 314 w 330"/>
                    <a:gd name="T73" fmla="*/ 102 h 300"/>
                    <a:gd name="T74" fmla="*/ 306 w 330"/>
                    <a:gd name="T75" fmla="*/ 88 h 300"/>
                    <a:gd name="T76" fmla="*/ 297 w 330"/>
                    <a:gd name="T77" fmla="*/ 73 h 300"/>
                    <a:gd name="T78" fmla="*/ 285 w 330"/>
                    <a:gd name="T79" fmla="*/ 62 h 300"/>
                    <a:gd name="T80" fmla="*/ 273 w 330"/>
                    <a:gd name="T81" fmla="*/ 50 h 300"/>
                    <a:gd name="T82" fmla="*/ 259 w 330"/>
                    <a:gd name="T83" fmla="*/ 38 h 300"/>
                    <a:gd name="T84" fmla="*/ 245 w 330"/>
                    <a:gd name="T85" fmla="*/ 29 h 300"/>
                    <a:gd name="T86" fmla="*/ 231 w 330"/>
                    <a:gd name="T87" fmla="*/ 19 h 300"/>
                    <a:gd name="T88" fmla="*/ 215 w 330"/>
                    <a:gd name="T89" fmla="*/ 12 h 300"/>
                    <a:gd name="T90" fmla="*/ 198 w 330"/>
                    <a:gd name="T91" fmla="*/ 7 h 300"/>
                    <a:gd name="T92" fmla="*/ 182 w 330"/>
                    <a:gd name="T93" fmla="*/ 3 h 300"/>
                    <a:gd name="T94" fmla="*/ 163 w 330"/>
                    <a:gd name="T95" fmla="*/ 0 h 300"/>
                    <a:gd name="T96" fmla="*/ 146 w 330"/>
                    <a:gd name="T97" fmla="*/ 0 h 300"/>
                    <a:gd name="T98" fmla="*/ 146 w 330"/>
                    <a:gd name="T99" fmla="*/ 0 h 30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0" h="30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20" y="3"/>
                      </a:lnTo>
                      <a:lnTo>
                        <a:pt x="94" y="7"/>
                      </a:lnTo>
                      <a:lnTo>
                        <a:pt x="73" y="17"/>
                      </a:lnTo>
                      <a:lnTo>
                        <a:pt x="52" y="29"/>
                      </a:lnTo>
                      <a:lnTo>
                        <a:pt x="35" y="45"/>
                      </a:lnTo>
                      <a:lnTo>
                        <a:pt x="19" y="64"/>
                      </a:lnTo>
                      <a:lnTo>
                        <a:pt x="9" y="88"/>
                      </a:lnTo>
                      <a:lnTo>
                        <a:pt x="2" y="113"/>
                      </a:lnTo>
                      <a:lnTo>
                        <a:pt x="0" y="139"/>
                      </a:lnTo>
                      <a:lnTo>
                        <a:pt x="5" y="165"/>
                      </a:lnTo>
                      <a:lnTo>
                        <a:pt x="12" y="189"/>
                      </a:lnTo>
                      <a:lnTo>
                        <a:pt x="24" y="212"/>
                      </a:lnTo>
                      <a:lnTo>
                        <a:pt x="38" y="231"/>
                      </a:lnTo>
                      <a:lnTo>
                        <a:pt x="57" y="250"/>
                      </a:lnTo>
                      <a:lnTo>
                        <a:pt x="75" y="267"/>
                      </a:lnTo>
                      <a:lnTo>
                        <a:pt x="97" y="279"/>
                      </a:lnTo>
                      <a:lnTo>
                        <a:pt x="120" y="288"/>
                      </a:lnTo>
                      <a:lnTo>
                        <a:pt x="146" y="295"/>
                      </a:lnTo>
                      <a:lnTo>
                        <a:pt x="170" y="300"/>
                      </a:lnTo>
                      <a:lnTo>
                        <a:pt x="196" y="300"/>
                      </a:lnTo>
                      <a:lnTo>
                        <a:pt x="219" y="297"/>
                      </a:lnTo>
                      <a:lnTo>
                        <a:pt x="245" y="288"/>
                      </a:lnTo>
                      <a:lnTo>
                        <a:pt x="266" y="276"/>
                      </a:lnTo>
                      <a:lnTo>
                        <a:pt x="290" y="262"/>
                      </a:lnTo>
                      <a:lnTo>
                        <a:pt x="306" y="241"/>
                      </a:lnTo>
                      <a:lnTo>
                        <a:pt x="318" y="220"/>
                      </a:lnTo>
                      <a:lnTo>
                        <a:pt x="325" y="196"/>
                      </a:lnTo>
                      <a:lnTo>
                        <a:pt x="330" y="172"/>
                      </a:lnTo>
                      <a:lnTo>
                        <a:pt x="328" y="154"/>
                      </a:lnTo>
                      <a:lnTo>
                        <a:pt x="325" y="135"/>
                      </a:lnTo>
                      <a:lnTo>
                        <a:pt x="321" y="118"/>
                      </a:lnTo>
                      <a:lnTo>
                        <a:pt x="314" y="102"/>
                      </a:lnTo>
                      <a:lnTo>
                        <a:pt x="306" y="88"/>
                      </a:lnTo>
                      <a:lnTo>
                        <a:pt x="297" y="73"/>
                      </a:lnTo>
                      <a:lnTo>
                        <a:pt x="285" y="62"/>
                      </a:lnTo>
                      <a:lnTo>
                        <a:pt x="273" y="50"/>
                      </a:lnTo>
                      <a:lnTo>
                        <a:pt x="259" y="38"/>
                      </a:lnTo>
                      <a:lnTo>
                        <a:pt x="245" y="29"/>
                      </a:lnTo>
                      <a:lnTo>
                        <a:pt x="231" y="19"/>
                      </a:lnTo>
                      <a:lnTo>
                        <a:pt x="215" y="12"/>
                      </a:lnTo>
                      <a:lnTo>
                        <a:pt x="198" y="7"/>
                      </a:lnTo>
                      <a:lnTo>
                        <a:pt x="182" y="3"/>
                      </a:lnTo>
                      <a:lnTo>
                        <a:pt x="163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3" name="Freeform 118"/>
                <p:cNvSpPr>
                  <a:spLocks/>
                </p:cNvSpPr>
                <p:nvPr/>
              </p:nvSpPr>
              <p:spPr bwMode="auto">
                <a:xfrm>
                  <a:off x="4411" y="1424"/>
                  <a:ext cx="306" cy="280"/>
                </a:xfrm>
                <a:custGeom>
                  <a:avLst/>
                  <a:gdLst>
                    <a:gd name="T0" fmla="*/ 134 w 306"/>
                    <a:gd name="T1" fmla="*/ 0 h 280"/>
                    <a:gd name="T2" fmla="*/ 134 w 306"/>
                    <a:gd name="T3" fmla="*/ 0 h 280"/>
                    <a:gd name="T4" fmla="*/ 118 w 306"/>
                    <a:gd name="T5" fmla="*/ 0 h 280"/>
                    <a:gd name="T6" fmla="*/ 104 w 306"/>
                    <a:gd name="T7" fmla="*/ 2 h 280"/>
                    <a:gd name="T8" fmla="*/ 89 w 306"/>
                    <a:gd name="T9" fmla="*/ 7 h 280"/>
                    <a:gd name="T10" fmla="*/ 75 w 306"/>
                    <a:gd name="T11" fmla="*/ 11 h 280"/>
                    <a:gd name="T12" fmla="*/ 63 w 306"/>
                    <a:gd name="T13" fmla="*/ 16 h 280"/>
                    <a:gd name="T14" fmla="*/ 52 w 306"/>
                    <a:gd name="T15" fmla="*/ 23 h 280"/>
                    <a:gd name="T16" fmla="*/ 42 w 306"/>
                    <a:gd name="T17" fmla="*/ 33 h 280"/>
                    <a:gd name="T18" fmla="*/ 30 w 306"/>
                    <a:gd name="T19" fmla="*/ 40 h 280"/>
                    <a:gd name="T20" fmla="*/ 23 w 306"/>
                    <a:gd name="T21" fmla="*/ 52 h 280"/>
                    <a:gd name="T22" fmla="*/ 16 w 306"/>
                    <a:gd name="T23" fmla="*/ 61 h 280"/>
                    <a:gd name="T24" fmla="*/ 9 w 306"/>
                    <a:gd name="T25" fmla="*/ 73 h 280"/>
                    <a:gd name="T26" fmla="*/ 5 w 306"/>
                    <a:gd name="T27" fmla="*/ 85 h 280"/>
                    <a:gd name="T28" fmla="*/ 2 w 306"/>
                    <a:gd name="T29" fmla="*/ 99 h 280"/>
                    <a:gd name="T30" fmla="*/ 0 w 306"/>
                    <a:gd name="T31" fmla="*/ 111 h 280"/>
                    <a:gd name="T32" fmla="*/ 0 w 306"/>
                    <a:gd name="T33" fmla="*/ 125 h 280"/>
                    <a:gd name="T34" fmla="*/ 0 w 306"/>
                    <a:gd name="T35" fmla="*/ 139 h 280"/>
                    <a:gd name="T36" fmla="*/ 0 w 306"/>
                    <a:gd name="T37" fmla="*/ 139 h 280"/>
                    <a:gd name="T38" fmla="*/ 2 w 306"/>
                    <a:gd name="T39" fmla="*/ 153 h 280"/>
                    <a:gd name="T40" fmla="*/ 7 w 306"/>
                    <a:gd name="T41" fmla="*/ 167 h 280"/>
                    <a:gd name="T42" fmla="*/ 12 w 306"/>
                    <a:gd name="T43" fmla="*/ 181 h 280"/>
                    <a:gd name="T44" fmla="*/ 19 w 306"/>
                    <a:gd name="T45" fmla="*/ 193 h 280"/>
                    <a:gd name="T46" fmla="*/ 38 w 306"/>
                    <a:gd name="T47" fmla="*/ 219 h 280"/>
                    <a:gd name="T48" fmla="*/ 59 w 306"/>
                    <a:gd name="T49" fmla="*/ 238 h 280"/>
                    <a:gd name="T50" fmla="*/ 85 w 306"/>
                    <a:gd name="T51" fmla="*/ 257 h 280"/>
                    <a:gd name="T52" fmla="*/ 111 w 306"/>
                    <a:gd name="T53" fmla="*/ 269 h 280"/>
                    <a:gd name="T54" fmla="*/ 141 w 306"/>
                    <a:gd name="T55" fmla="*/ 278 h 280"/>
                    <a:gd name="T56" fmla="*/ 158 w 306"/>
                    <a:gd name="T57" fmla="*/ 280 h 280"/>
                    <a:gd name="T58" fmla="*/ 172 w 306"/>
                    <a:gd name="T59" fmla="*/ 280 h 280"/>
                    <a:gd name="T60" fmla="*/ 172 w 306"/>
                    <a:gd name="T61" fmla="*/ 280 h 280"/>
                    <a:gd name="T62" fmla="*/ 188 w 306"/>
                    <a:gd name="T63" fmla="*/ 280 h 280"/>
                    <a:gd name="T64" fmla="*/ 203 w 306"/>
                    <a:gd name="T65" fmla="*/ 278 h 280"/>
                    <a:gd name="T66" fmla="*/ 217 w 306"/>
                    <a:gd name="T67" fmla="*/ 273 h 280"/>
                    <a:gd name="T68" fmla="*/ 231 w 306"/>
                    <a:gd name="T69" fmla="*/ 269 h 280"/>
                    <a:gd name="T70" fmla="*/ 243 w 306"/>
                    <a:gd name="T71" fmla="*/ 264 h 280"/>
                    <a:gd name="T72" fmla="*/ 254 w 306"/>
                    <a:gd name="T73" fmla="*/ 257 h 280"/>
                    <a:gd name="T74" fmla="*/ 266 w 306"/>
                    <a:gd name="T75" fmla="*/ 247 h 280"/>
                    <a:gd name="T76" fmla="*/ 276 w 306"/>
                    <a:gd name="T77" fmla="*/ 238 h 280"/>
                    <a:gd name="T78" fmla="*/ 283 w 306"/>
                    <a:gd name="T79" fmla="*/ 228 h 280"/>
                    <a:gd name="T80" fmla="*/ 290 w 306"/>
                    <a:gd name="T81" fmla="*/ 219 h 280"/>
                    <a:gd name="T82" fmla="*/ 297 w 306"/>
                    <a:gd name="T83" fmla="*/ 207 h 280"/>
                    <a:gd name="T84" fmla="*/ 302 w 306"/>
                    <a:gd name="T85" fmla="*/ 193 h 280"/>
                    <a:gd name="T86" fmla="*/ 304 w 306"/>
                    <a:gd name="T87" fmla="*/ 181 h 280"/>
                    <a:gd name="T88" fmla="*/ 306 w 306"/>
                    <a:gd name="T89" fmla="*/ 167 h 280"/>
                    <a:gd name="T90" fmla="*/ 306 w 306"/>
                    <a:gd name="T91" fmla="*/ 153 h 280"/>
                    <a:gd name="T92" fmla="*/ 306 w 306"/>
                    <a:gd name="T93" fmla="*/ 139 h 280"/>
                    <a:gd name="T94" fmla="*/ 306 w 306"/>
                    <a:gd name="T95" fmla="*/ 139 h 280"/>
                    <a:gd name="T96" fmla="*/ 304 w 306"/>
                    <a:gd name="T97" fmla="*/ 125 h 280"/>
                    <a:gd name="T98" fmla="*/ 299 w 306"/>
                    <a:gd name="T99" fmla="*/ 111 h 280"/>
                    <a:gd name="T100" fmla="*/ 292 w 306"/>
                    <a:gd name="T101" fmla="*/ 99 h 280"/>
                    <a:gd name="T102" fmla="*/ 285 w 306"/>
                    <a:gd name="T103" fmla="*/ 85 h 280"/>
                    <a:gd name="T104" fmla="*/ 269 w 306"/>
                    <a:gd name="T105" fmla="*/ 61 h 280"/>
                    <a:gd name="T106" fmla="*/ 247 w 306"/>
                    <a:gd name="T107" fmla="*/ 40 h 280"/>
                    <a:gd name="T108" fmla="*/ 221 w 306"/>
                    <a:gd name="T109" fmla="*/ 23 h 280"/>
                    <a:gd name="T110" fmla="*/ 195 w 306"/>
                    <a:gd name="T111" fmla="*/ 11 h 280"/>
                    <a:gd name="T112" fmla="*/ 165 w 306"/>
                    <a:gd name="T113" fmla="*/ 2 h 280"/>
                    <a:gd name="T114" fmla="*/ 148 w 306"/>
                    <a:gd name="T115" fmla="*/ 0 h 280"/>
                    <a:gd name="T116" fmla="*/ 134 w 306"/>
                    <a:gd name="T117" fmla="*/ 0 h 280"/>
                    <a:gd name="T118" fmla="*/ 134 w 306"/>
                    <a:gd name="T119" fmla="*/ 0 h 2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6" h="280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89" y="7"/>
                      </a:lnTo>
                      <a:lnTo>
                        <a:pt x="75" y="11"/>
                      </a:lnTo>
                      <a:lnTo>
                        <a:pt x="63" y="16"/>
                      </a:lnTo>
                      <a:lnTo>
                        <a:pt x="52" y="23"/>
                      </a:lnTo>
                      <a:lnTo>
                        <a:pt x="42" y="33"/>
                      </a:lnTo>
                      <a:lnTo>
                        <a:pt x="30" y="40"/>
                      </a:lnTo>
                      <a:lnTo>
                        <a:pt x="23" y="52"/>
                      </a:lnTo>
                      <a:lnTo>
                        <a:pt x="16" y="61"/>
                      </a:lnTo>
                      <a:lnTo>
                        <a:pt x="9" y="73"/>
                      </a:lnTo>
                      <a:lnTo>
                        <a:pt x="5" y="85"/>
                      </a:lnTo>
                      <a:lnTo>
                        <a:pt x="2" y="99"/>
                      </a:lnTo>
                      <a:lnTo>
                        <a:pt x="0" y="111"/>
                      </a:lnTo>
                      <a:lnTo>
                        <a:pt x="0" y="125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7" y="167"/>
                      </a:lnTo>
                      <a:lnTo>
                        <a:pt x="12" y="181"/>
                      </a:lnTo>
                      <a:lnTo>
                        <a:pt x="19" y="193"/>
                      </a:lnTo>
                      <a:lnTo>
                        <a:pt x="38" y="219"/>
                      </a:lnTo>
                      <a:lnTo>
                        <a:pt x="59" y="238"/>
                      </a:lnTo>
                      <a:lnTo>
                        <a:pt x="85" y="257"/>
                      </a:lnTo>
                      <a:lnTo>
                        <a:pt x="111" y="269"/>
                      </a:lnTo>
                      <a:lnTo>
                        <a:pt x="141" y="278"/>
                      </a:lnTo>
                      <a:lnTo>
                        <a:pt x="158" y="280"/>
                      </a:lnTo>
                      <a:lnTo>
                        <a:pt x="172" y="280"/>
                      </a:lnTo>
                      <a:lnTo>
                        <a:pt x="188" y="280"/>
                      </a:lnTo>
                      <a:lnTo>
                        <a:pt x="203" y="278"/>
                      </a:lnTo>
                      <a:lnTo>
                        <a:pt x="217" y="273"/>
                      </a:lnTo>
                      <a:lnTo>
                        <a:pt x="231" y="269"/>
                      </a:lnTo>
                      <a:lnTo>
                        <a:pt x="243" y="264"/>
                      </a:lnTo>
                      <a:lnTo>
                        <a:pt x="254" y="257"/>
                      </a:lnTo>
                      <a:lnTo>
                        <a:pt x="266" y="247"/>
                      </a:lnTo>
                      <a:lnTo>
                        <a:pt x="276" y="238"/>
                      </a:lnTo>
                      <a:lnTo>
                        <a:pt x="283" y="228"/>
                      </a:lnTo>
                      <a:lnTo>
                        <a:pt x="290" y="219"/>
                      </a:lnTo>
                      <a:lnTo>
                        <a:pt x="297" y="207"/>
                      </a:lnTo>
                      <a:lnTo>
                        <a:pt x="302" y="193"/>
                      </a:lnTo>
                      <a:lnTo>
                        <a:pt x="304" y="181"/>
                      </a:lnTo>
                      <a:lnTo>
                        <a:pt x="306" y="167"/>
                      </a:lnTo>
                      <a:lnTo>
                        <a:pt x="306" y="153"/>
                      </a:lnTo>
                      <a:lnTo>
                        <a:pt x="306" y="139"/>
                      </a:lnTo>
                      <a:lnTo>
                        <a:pt x="304" y="125"/>
                      </a:lnTo>
                      <a:lnTo>
                        <a:pt x="299" y="111"/>
                      </a:lnTo>
                      <a:lnTo>
                        <a:pt x="292" y="99"/>
                      </a:lnTo>
                      <a:lnTo>
                        <a:pt x="285" y="85"/>
                      </a:lnTo>
                      <a:lnTo>
                        <a:pt x="269" y="61"/>
                      </a:lnTo>
                      <a:lnTo>
                        <a:pt x="247" y="40"/>
                      </a:lnTo>
                      <a:lnTo>
                        <a:pt x="221" y="23"/>
                      </a:lnTo>
                      <a:lnTo>
                        <a:pt x="195" y="11"/>
                      </a:lnTo>
                      <a:lnTo>
                        <a:pt x="165" y="2"/>
                      </a:lnTo>
                      <a:lnTo>
                        <a:pt x="14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4" name="Freeform 119"/>
                <p:cNvSpPr>
                  <a:spLocks/>
                </p:cNvSpPr>
                <p:nvPr/>
              </p:nvSpPr>
              <p:spPr bwMode="auto">
                <a:xfrm>
                  <a:off x="4503" y="1490"/>
                  <a:ext cx="134" cy="122"/>
                </a:xfrm>
                <a:custGeom>
                  <a:avLst/>
                  <a:gdLst>
                    <a:gd name="T0" fmla="*/ 61 w 134"/>
                    <a:gd name="T1" fmla="*/ 0 h 122"/>
                    <a:gd name="T2" fmla="*/ 61 w 134"/>
                    <a:gd name="T3" fmla="*/ 0 h 122"/>
                    <a:gd name="T4" fmla="*/ 49 w 134"/>
                    <a:gd name="T5" fmla="*/ 0 h 122"/>
                    <a:gd name="T6" fmla="*/ 40 w 134"/>
                    <a:gd name="T7" fmla="*/ 2 h 122"/>
                    <a:gd name="T8" fmla="*/ 23 w 134"/>
                    <a:gd name="T9" fmla="*/ 12 h 122"/>
                    <a:gd name="T10" fmla="*/ 12 w 134"/>
                    <a:gd name="T11" fmla="*/ 21 h 122"/>
                    <a:gd name="T12" fmla="*/ 4 w 134"/>
                    <a:gd name="T13" fmla="*/ 35 h 122"/>
                    <a:gd name="T14" fmla="*/ 0 w 134"/>
                    <a:gd name="T15" fmla="*/ 52 h 122"/>
                    <a:gd name="T16" fmla="*/ 2 w 134"/>
                    <a:gd name="T17" fmla="*/ 68 h 122"/>
                    <a:gd name="T18" fmla="*/ 9 w 134"/>
                    <a:gd name="T19" fmla="*/ 87 h 122"/>
                    <a:gd name="T20" fmla="*/ 21 w 134"/>
                    <a:gd name="T21" fmla="*/ 101 h 122"/>
                    <a:gd name="T22" fmla="*/ 21 w 134"/>
                    <a:gd name="T23" fmla="*/ 101 h 122"/>
                    <a:gd name="T24" fmla="*/ 35 w 134"/>
                    <a:gd name="T25" fmla="*/ 113 h 122"/>
                    <a:gd name="T26" fmla="*/ 49 w 134"/>
                    <a:gd name="T27" fmla="*/ 120 h 122"/>
                    <a:gd name="T28" fmla="*/ 66 w 134"/>
                    <a:gd name="T29" fmla="*/ 122 h 122"/>
                    <a:gd name="T30" fmla="*/ 80 w 134"/>
                    <a:gd name="T31" fmla="*/ 122 h 122"/>
                    <a:gd name="T32" fmla="*/ 96 w 134"/>
                    <a:gd name="T33" fmla="*/ 120 h 122"/>
                    <a:gd name="T34" fmla="*/ 111 w 134"/>
                    <a:gd name="T35" fmla="*/ 113 h 122"/>
                    <a:gd name="T36" fmla="*/ 122 w 134"/>
                    <a:gd name="T37" fmla="*/ 103 h 122"/>
                    <a:gd name="T38" fmla="*/ 132 w 134"/>
                    <a:gd name="T39" fmla="*/ 87 h 122"/>
                    <a:gd name="T40" fmla="*/ 132 w 134"/>
                    <a:gd name="T41" fmla="*/ 87 h 122"/>
                    <a:gd name="T42" fmla="*/ 134 w 134"/>
                    <a:gd name="T43" fmla="*/ 70 h 122"/>
                    <a:gd name="T44" fmla="*/ 132 w 134"/>
                    <a:gd name="T45" fmla="*/ 54 h 122"/>
                    <a:gd name="T46" fmla="*/ 127 w 134"/>
                    <a:gd name="T47" fmla="*/ 40 h 122"/>
                    <a:gd name="T48" fmla="*/ 118 w 134"/>
                    <a:gd name="T49" fmla="*/ 26 h 122"/>
                    <a:gd name="T50" fmla="*/ 106 w 134"/>
                    <a:gd name="T51" fmla="*/ 16 h 122"/>
                    <a:gd name="T52" fmla="*/ 92 w 134"/>
                    <a:gd name="T53" fmla="*/ 7 h 122"/>
                    <a:gd name="T54" fmla="*/ 78 w 134"/>
                    <a:gd name="T55" fmla="*/ 2 h 122"/>
                    <a:gd name="T56" fmla="*/ 61 w 134"/>
                    <a:gd name="T57" fmla="*/ 0 h 122"/>
                    <a:gd name="T58" fmla="*/ 61 w 134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34" h="12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40" y="2"/>
                      </a:lnTo>
                      <a:lnTo>
                        <a:pt x="23" y="12"/>
                      </a:lnTo>
                      <a:lnTo>
                        <a:pt x="12" y="21"/>
                      </a:lnTo>
                      <a:lnTo>
                        <a:pt x="4" y="35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9" y="87"/>
                      </a:lnTo>
                      <a:lnTo>
                        <a:pt x="21" y="101"/>
                      </a:lnTo>
                      <a:lnTo>
                        <a:pt x="35" y="113"/>
                      </a:lnTo>
                      <a:lnTo>
                        <a:pt x="49" y="120"/>
                      </a:lnTo>
                      <a:lnTo>
                        <a:pt x="66" y="122"/>
                      </a:lnTo>
                      <a:lnTo>
                        <a:pt x="80" y="122"/>
                      </a:lnTo>
                      <a:lnTo>
                        <a:pt x="96" y="120"/>
                      </a:lnTo>
                      <a:lnTo>
                        <a:pt x="111" y="113"/>
                      </a:lnTo>
                      <a:lnTo>
                        <a:pt x="122" y="103"/>
                      </a:lnTo>
                      <a:lnTo>
                        <a:pt x="132" y="87"/>
                      </a:lnTo>
                      <a:lnTo>
                        <a:pt x="134" y="70"/>
                      </a:lnTo>
                      <a:lnTo>
                        <a:pt x="132" y="54"/>
                      </a:lnTo>
                      <a:lnTo>
                        <a:pt x="127" y="40"/>
                      </a:lnTo>
                      <a:lnTo>
                        <a:pt x="118" y="26"/>
                      </a:lnTo>
                      <a:lnTo>
                        <a:pt x="106" y="16"/>
                      </a:lnTo>
                      <a:lnTo>
                        <a:pt x="92" y="7"/>
                      </a:lnTo>
                      <a:lnTo>
                        <a:pt x="78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5" name="Freeform 120"/>
                <p:cNvSpPr>
                  <a:spLocks/>
                </p:cNvSpPr>
                <p:nvPr/>
              </p:nvSpPr>
              <p:spPr bwMode="auto">
                <a:xfrm>
                  <a:off x="4515" y="1499"/>
                  <a:ext cx="113" cy="104"/>
                </a:xfrm>
                <a:custGeom>
                  <a:avLst/>
                  <a:gdLst>
                    <a:gd name="T0" fmla="*/ 49 w 113"/>
                    <a:gd name="T1" fmla="*/ 0 h 104"/>
                    <a:gd name="T2" fmla="*/ 49 w 113"/>
                    <a:gd name="T3" fmla="*/ 0 h 104"/>
                    <a:gd name="T4" fmla="*/ 37 w 113"/>
                    <a:gd name="T5" fmla="*/ 3 h 104"/>
                    <a:gd name="T6" fmla="*/ 28 w 113"/>
                    <a:gd name="T7" fmla="*/ 5 h 104"/>
                    <a:gd name="T8" fmla="*/ 18 w 113"/>
                    <a:gd name="T9" fmla="*/ 10 h 104"/>
                    <a:gd name="T10" fmla="*/ 11 w 113"/>
                    <a:gd name="T11" fmla="*/ 17 h 104"/>
                    <a:gd name="T12" fmla="*/ 4 w 113"/>
                    <a:gd name="T13" fmla="*/ 24 h 104"/>
                    <a:gd name="T14" fmla="*/ 0 w 113"/>
                    <a:gd name="T15" fmla="*/ 33 h 104"/>
                    <a:gd name="T16" fmla="*/ 0 w 113"/>
                    <a:gd name="T17" fmla="*/ 43 h 104"/>
                    <a:gd name="T18" fmla="*/ 0 w 113"/>
                    <a:gd name="T19" fmla="*/ 52 h 104"/>
                    <a:gd name="T20" fmla="*/ 0 w 113"/>
                    <a:gd name="T21" fmla="*/ 52 h 104"/>
                    <a:gd name="T22" fmla="*/ 2 w 113"/>
                    <a:gd name="T23" fmla="*/ 64 h 104"/>
                    <a:gd name="T24" fmla="*/ 7 w 113"/>
                    <a:gd name="T25" fmla="*/ 73 h 104"/>
                    <a:gd name="T26" fmla="*/ 11 w 113"/>
                    <a:gd name="T27" fmla="*/ 80 h 104"/>
                    <a:gd name="T28" fmla="*/ 21 w 113"/>
                    <a:gd name="T29" fmla="*/ 90 h 104"/>
                    <a:gd name="T30" fmla="*/ 30 w 113"/>
                    <a:gd name="T31" fmla="*/ 94 h 104"/>
                    <a:gd name="T32" fmla="*/ 40 w 113"/>
                    <a:gd name="T33" fmla="*/ 99 h 104"/>
                    <a:gd name="T34" fmla="*/ 51 w 113"/>
                    <a:gd name="T35" fmla="*/ 104 h 104"/>
                    <a:gd name="T36" fmla="*/ 63 w 113"/>
                    <a:gd name="T37" fmla="*/ 104 h 104"/>
                    <a:gd name="T38" fmla="*/ 63 w 113"/>
                    <a:gd name="T39" fmla="*/ 104 h 104"/>
                    <a:gd name="T40" fmla="*/ 73 w 113"/>
                    <a:gd name="T41" fmla="*/ 104 h 104"/>
                    <a:gd name="T42" fmla="*/ 84 w 113"/>
                    <a:gd name="T43" fmla="*/ 99 h 104"/>
                    <a:gd name="T44" fmla="*/ 91 w 113"/>
                    <a:gd name="T45" fmla="*/ 94 h 104"/>
                    <a:gd name="T46" fmla="*/ 101 w 113"/>
                    <a:gd name="T47" fmla="*/ 90 h 104"/>
                    <a:gd name="T48" fmla="*/ 106 w 113"/>
                    <a:gd name="T49" fmla="*/ 80 h 104"/>
                    <a:gd name="T50" fmla="*/ 110 w 113"/>
                    <a:gd name="T51" fmla="*/ 73 h 104"/>
                    <a:gd name="T52" fmla="*/ 113 w 113"/>
                    <a:gd name="T53" fmla="*/ 64 h 104"/>
                    <a:gd name="T54" fmla="*/ 110 w 113"/>
                    <a:gd name="T55" fmla="*/ 52 h 104"/>
                    <a:gd name="T56" fmla="*/ 110 w 113"/>
                    <a:gd name="T57" fmla="*/ 52 h 104"/>
                    <a:gd name="T58" fmla="*/ 108 w 113"/>
                    <a:gd name="T59" fmla="*/ 43 h 104"/>
                    <a:gd name="T60" fmla="*/ 103 w 113"/>
                    <a:gd name="T61" fmla="*/ 33 h 104"/>
                    <a:gd name="T62" fmla="*/ 99 w 113"/>
                    <a:gd name="T63" fmla="*/ 24 h 104"/>
                    <a:gd name="T64" fmla="*/ 89 w 113"/>
                    <a:gd name="T65" fmla="*/ 17 h 104"/>
                    <a:gd name="T66" fmla="*/ 80 w 113"/>
                    <a:gd name="T67" fmla="*/ 10 h 104"/>
                    <a:gd name="T68" fmla="*/ 70 w 113"/>
                    <a:gd name="T69" fmla="*/ 5 h 104"/>
                    <a:gd name="T70" fmla="*/ 58 w 113"/>
                    <a:gd name="T71" fmla="*/ 3 h 104"/>
                    <a:gd name="T72" fmla="*/ 49 w 113"/>
                    <a:gd name="T73" fmla="*/ 0 h 104"/>
                    <a:gd name="T74" fmla="*/ 49 w 113"/>
                    <a:gd name="T75" fmla="*/ 0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3" h="104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7" y="3"/>
                      </a:lnTo>
                      <a:lnTo>
                        <a:pt x="28" y="5"/>
                      </a:lnTo>
                      <a:lnTo>
                        <a:pt x="18" y="10"/>
                      </a:lnTo>
                      <a:lnTo>
                        <a:pt x="11" y="17"/>
                      </a:lnTo>
                      <a:lnTo>
                        <a:pt x="4" y="24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64"/>
                      </a:lnTo>
                      <a:lnTo>
                        <a:pt x="7" y="73"/>
                      </a:lnTo>
                      <a:lnTo>
                        <a:pt x="11" y="80"/>
                      </a:lnTo>
                      <a:lnTo>
                        <a:pt x="21" y="90"/>
                      </a:lnTo>
                      <a:lnTo>
                        <a:pt x="30" y="94"/>
                      </a:lnTo>
                      <a:lnTo>
                        <a:pt x="40" y="99"/>
                      </a:lnTo>
                      <a:lnTo>
                        <a:pt x="51" y="104"/>
                      </a:lnTo>
                      <a:lnTo>
                        <a:pt x="63" y="104"/>
                      </a:lnTo>
                      <a:lnTo>
                        <a:pt x="73" y="104"/>
                      </a:lnTo>
                      <a:lnTo>
                        <a:pt x="84" y="99"/>
                      </a:lnTo>
                      <a:lnTo>
                        <a:pt x="91" y="94"/>
                      </a:lnTo>
                      <a:lnTo>
                        <a:pt x="101" y="90"/>
                      </a:lnTo>
                      <a:lnTo>
                        <a:pt x="106" y="80"/>
                      </a:lnTo>
                      <a:lnTo>
                        <a:pt x="110" y="73"/>
                      </a:lnTo>
                      <a:lnTo>
                        <a:pt x="113" y="64"/>
                      </a:lnTo>
                      <a:lnTo>
                        <a:pt x="110" y="52"/>
                      </a:lnTo>
                      <a:lnTo>
                        <a:pt x="108" y="43"/>
                      </a:lnTo>
                      <a:lnTo>
                        <a:pt x="103" y="33"/>
                      </a:lnTo>
                      <a:lnTo>
                        <a:pt x="99" y="24"/>
                      </a:lnTo>
                      <a:lnTo>
                        <a:pt x="89" y="17"/>
                      </a:lnTo>
                      <a:lnTo>
                        <a:pt x="80" y="10"/>
                      </a:lnTo>
                      <a:lnTo>
                        <a:pt x="70" y="5"/>
                      </a:lnTo>
                      <a:lnTo>
                        <a:pt x="58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6" name="Freeform 121"/>
                <p:cNvSpPr>
                  <a:spLocks/>
                </p:cNvSpPr>
                <p:nvPr/>
              </p:nvSpPr>
              <p:spPr bwMode="auto">
                <a:xfrm>
                  <a:off x="4545" y="1530"/>
                  <a:ext cx="50" cy="45"/>
                </a:xfrm>
                <a:custGeom>
                  <a:avLst/>
                  <a:gdLst>
                    <a:gd name="T0" fmla="*/ 21 w 50"/>
                    <a:gd name="T1" fmla="*/ 0 h 45"/>
                    <a:gd name="T2" fmla="*/ 21 w 50"/>
                    <a:gd name="T3" fmla="*/ 0 h 45"/>
                    <a:gd name="T4" fmla="*/ 12 w 50"/>
                    <a:gd name="T5" fmla="*/ 0 h 45"/>
                    <a:gd name="T6" fmla="*/ 5 w 50"/>
                    <a:gd name="T7" fmla="*/ 5 h 45"/>
                    <a:gd name="T8" fmla="*/ 0 w 50"/>
                    <a:gd name="T9" fmla="*/ 12 h 45"/>
                    <a:gd name="T10" fmla="*/ 0 w 50"/>
                    <a:gd name="T11" fmla="*/ 21 h 45"/>
                    <a:gd name="T12" fmla="*/ 0 w 50"/>
                    <a:gd name="T13" fmla="*/ 21 h 45"/>
                    <a:gd name="T14" fmla="*/ 5 w 50"/>
                    <a:gd name="T15" fmla="*/ 30 h 45"/>
                    <a:gd name="T16" fmla="*/ 10 w 50"/>
                    <a:gd name="T17" fmla="*/ 38 h 45"/>
                    <a:gd name="T18" fmla="*/ 19 w 50"/>
                    <a:gd name="T19" fmla="*/ 42 h 45"/>
                    <a:gd name="T20" fmla="*/ 28 w 50"/>
                    <a:gd name="T21" fmla="*/ 45 h 45"/>
                    <a:gd name="T22" fmla="*/ 28 w 50"/>
                    <a:gd name="T23" fmla="*/ 45 h 45"/>
                    <a:gd name="T24" fmla="*/ 38 w 50"/>
                    <a:gd name="T25" fmla="*/ 42 h 45"/>
                    <a:gd name="T26" fmla="*/ 45 w 50"/>
                    <a:gd name="T27" fmla="*/ 38 h 45"/>
                    <a:gd name="T28" fmla="*/ 50 w 50"/>
                    <a:gd name="T29" fmla="*/ 30 h 45"/>
                    <a:gd name="T30" fmla="*/ 50 w 50"/>
                    <a:gd name="T31" fmla="*/ 21 h 45"/>
                    <a:gd name="T32" fmla="*/ 50 w 50"/>
                    <a:gd name="T33" fmla="*/ 21 h 45"/>
                    <a:gd name="T34" fmla="*/ 47 w 50"/>
                    <a:gd name="T35" fmla="*/ 12 h 45"/>
                    <a:gd name="T36" fmla="*/ 40 w 50"/>
                    <a:gd name="T37" fmla="*/ 5 h 45"/>
                    <a:gd name="T38" fmla="*/ 31 w 50"/>
                    <a:gd name="T39" fmla="*/ 0 h 45"/>
                    <a:gd name="T40" fmla="*/ 21 w 50"/>
                    <a:gd name="T41" fmla="*/ 0 h 45"/>
                    <a:gd name="T42" fmla="*/ 21 w 50"/>
                    <a:gd name="T43" fmla="*/ 0 h 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" h="45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5" y="5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5" y="30"/>
                      </a:lnTo>
                      <a:lnTo>
                        <a:pt x="10" y="38"/>
                      </a:lnTo>
                      <a:lnTo>
                        <a:pt x="19" y="42"/>
                      </a:lnTo>
                      <a:lnTo>
                        <a:pt x="28" y="45"/>
                      </a:lnTo>
                      <a:lnTo>
                        <a:pt x="38" y="42"/>
                      </a:lnTo>
                      <a:lnTo>
                        <a:pt x="45" y="38"/>
                      </a:lnTo>
                      <a:lnTo>
                        <a:pt x="50" y="30"/>
                      </a:lnTo>
                      <a:lnTo>
                        <a:pt x="50" y="21"/>
                      </a:lnTo>
                      <a:lnTo>
                        <a:pt x="47" y="12"/>
                      </a:lnTo>
                      <a:lnTo>
                        <a:pt x="40" y="5"/>
                      </a:lnTo>
                      <a:lnTo>
                        <a:pt x="3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7" name="Freeform 122"/>
                <p:cNvSpPr>
                  <a:spLocks/>
                </p:cNvSpPr>
                <p:nvPr/>
              </p:nvSpPr>
              <p:spPr bwMode="auto">
                <a:xfrm>
                  <a:off x="4185" y="1832"/>
                  <a:ext cx="61" cy="80"/>
                </a:xfrm>
                <a:custGeom>
                  <a:avLst/>
                  <a:gdLst>
                    <a:gd name="T0" fmla="*/ 9 w 61"/>
                    <a:gd name="T1" fmla="*/ 0 h 80"/>
                    <a:gd name="T2" fmla="*/ 9 w 61"/>
                    <a:gd name="T3" fmla="*/ 0 h 80"/>
                    <a:gd name="T4" fmla="*/ 0 w 61"/>
                    <a:gd name="T5" fmla="*/ 0 h 80"/>
                    <a:gd name="T6" fmla="*/ 0 w 61"/>
                    <a:gd name="T7" fmla="*/ 0 h 80"/>
                    <a:gd name="T8" fmla="*/ 7 w 61"/>
                    <a:gd name="T9" fmla="*/ 23 h 80"/>
                    <a:gd name="T10" fmla="*/ 18 w 61"/>
                    <a:gd name="T11" fmla="*/ 44 h 80"/>
                    <a:gd name="T12" fmla="*/ 30 w 61"/>
                    <a:gd name="T13" fmla="*/ 63 h 80"/>
                    <a:gd name="T14" fmla="*/ 44 w 61"/>
                    <a:gd name="T15" fmla="*/ 80 h 80"/>
                    <a:gd name="T16" fmla="*/ 44 w 61"/>
                    <a:gd name="T17" fmla="*/ 80 h 80"/>
                    <a:gd name="T18" fmla="*/ 51 w 61"/>
                    <a:gd name="T19" fmla="*/ 75 h 80"/>
                    <a:gd name="T20" fmla="*/ 56 w 61"/>
                    <a:gd name="T21" fmla="*/ 66 h 80"/>
                    <a:gd name="T22" fmla="*/ 61 w 61"/>
                    <a:gd name="T23" fmla="*/ 56 h 80"/>
                    <a:gd name="T24" fmla="*/ 61 w 61"/>
                    <a:gd name="T25" fmla="*/ 44 h 80"/>
                    <a:gd name="T26" fmla="*/ 61 w 61"/>
                    <a:gd name="T27" fmla="*/ 44 h 80"/>
                    <a:gd name="T28" fmla="*/ 58 w 61"/>
                    <a:gd name="T29" fmla="*/ 35 h 80"/>
                    <a:gd name="T30" fmla="*/ 54 w 61"/>
                    <a:gd name="T31" fmla="*/ 28 h 80"/>
                    <a:gd name="T32" fmla="*/ 49 w 61"/>
                    <a:gd name="T33" fmla="*/ 19 h 80"/>
                    <a:gd name="T34" fmla="*/ 44 w 61"/>
                    <a:gd name="T35" fmla="*/ 14 h 80"/>
                    <a:gd name="T36" fmla="*/ 35 w 61"/>
                    <a:gd name="T37" fmla="*/ 7 h 80"/>
                    <a:gd name="T38" fmla="*/ 28 w 61"/>
                    <a:gd name="T39" fmla="*/ 4 h 80"/>
                    <a:gd name="T40" fmla="*/ 18 w 61"/>
                    <a:gd name="T41" fmla="*/ 2 h 80"/>
                    <a:gd name="T42" fmla="*/ 9 w 61"/>
                    <a:gd name="T43" fmla="*/ 0 h 80"/>
                    <a:gd name="T44" fmla="*/ 9 w 61"/>
                    <a:gd name="T45" fmla="*/ 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8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7" y="23"/>
                      </a:lnTo>
                      <a:lnTo>
                        <a:pt x="18" y="44"/>
                      </a:lnTo>
                      <a:lnTo>
                        <a:pt x="30" y="63"/>
                      </a:lnTo>
                      <a:lnTo>
                        <a:pt x="44" y="80"/>
                      </a:lnTo>
                      <a:lnTo>
                        <a:pt x="51" y="75"/>
                      </a:lnTo>
                      <a:lnTo>
                        <a:pt x="56" y="66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58" y="35"/>
                      </a:lnTo>
                      <a:lnTo>
                        <a:pt x="54" y="28"/>
                      </a:lnTo>
                      <a:lnTo>
                        <a:pt x="49" y="19"/>
                      </a:lnTo>
                      <a:lnTo>
                        <a:pt x="44" y="14"/>
                      </a:lnTo>
                      <a:lnTo>
                        <a:pt x="35" y="7"/>
                      </a:lnTo>
                      <a:lnTo>
                        <a:pt x="28" y="4"/>
                      </a:lnTo>
                      <a:lnTo>
                        <a:pt x="1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8" name="Freeform 123"/>
                <p:cNvSpPr>
                  <a:spLocks/>
                </p:cNvSpPr>
                <p:nvPr/>
              </p:nvSpPr>
              <p:spPr bwMode="auto">
                <a:xfrm>
                  <a:off x="4187" y="1841"/>
                  <a:ext cx="47" cy="64"/>
                </a:xfrm>
                <a:custGeom>
                  <a:avLst/>
                  <a:gdLst>
                    <a:gd name="T0" fmla="*/ 7 w 47"/>
                    <a:gd name="T1" fmla="*/ 0 h 64"/>
                    <a:gd name="T2" fmla="*/ 7 w 47"/>
                    <a:gd name="T3" fmla="*/ 0 h 64"/>
                    <a:gd name="T4" fmla="*/ 0 w 47"/>
                    <a:gd name="T5" fmla="*/ 2 h 64"/>
                    <a:gd name="T6" fmla="*/ 0 w 47"/>
                    <a:gd name="T7" fmla="*/ 2 h 64"/>
                    <a:gd name="T8" fmla="*/ 7 w 47"/>
                    <a:gd name="T9" fmla="*/ 19 h 64"/>
                    <a:gd name="T10" fmla="*/ 16 w 47"/>
                    <a:gd name="T11" fmla="*/ 33 h 64"/>
                    <a:gd name="T12" fmla="*/ 26 w 47"/>
                    <a:gd name="T13" fmla="*/ 50 h 64"/>
                    <a:gd name="T14" fmla="*/ 35 w 47"/>
                    <a:gd name="T15" fmla="*/ 64 h 64"/>
                    <a:gd name="T16" fmla="*/ 35 w 47"/>
                    <a:gd name="T17" fmla="*/ 64 h 64"/>
                    <a:gd name="T18" fmla="*/ 42 w 47"/>
                    <a:gd name="T19" fmla="*/ 59 h 64"/>
                    <a:gd name="T20" fmla="*/ 47 w 47"/>
                    <a:gd name="T21" fmla="*/ 52 h 64"/>
                    <a:gd name="T22" fmla="*/ 47 w 47"/>
                    <a:gd name="T23" fmla="*/ 45 h 64"/>
                    <a:gd name="T24" fmla="*/ 47 w 47"/>
                    <a:gd name="T25" fmla="*/ 35 h 64"/>
                    <a:gd name="T26" fmla="*/ 47 w 47"/>
                    <a:gd name="T27" fmla="*/ 35 h 64"/>
                    <a:gd name="T28" fmla="*/ 47 w 47"/>
                    <a:gd name="T29" fmla="*/ 28 h 64"/>
                    <a:gd name="T30" fmla="*/ 42 w 47"/>
                    <a:gd name="T31" fmla="*/ 21 h 64"/>
                    <a:gd name="T32" fmla="*/ 33 w 47"/>
                    <a:gd name="T33" fmla="*/ 12 h 64"/>
                    <a:gd name="T34" fmla="*/ 21 w 47"/>
                    <a:gd name="T35" fmla="*/ 5 h 64"/>
                    <a:gd name="T36" fmla="*/ 7 w 47"/>
                    <a:gd name="T37" fmla="*/ 0 h 64"/>
                    <a:gd name="T38" fmla="*/ 7 w 47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7" h="6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19"/>
                      </a:lnTo>
                      <a:lnTo>
                        <a:pt x="16" y="33"/>
                      </a:lnTo>
                      <a:lnTo>
                        <a:pt x="26" y="50"/>
                      </a:lnTo>
                      <a:lnTo>
                        <a:pt x="35" y="64"/>
                      </a:lnTo>
                      <a:lnTo>
                        <a:pt x="42" y="59"/>
                      </a:lnTo>
                      <a:lnTo>
                        <a:pt x="47" y="52"/>
                      </a:lnTo>
                      <a:lnTo>
                        <a:pt x="47" y="45"/>
                      </a:lnTo>
                      <a:lnTo>
                        <a:pt x="47" y="35"/>
                      </a:lnTo>
                      <a:lnTo>
                        <a:pt x="47" y="28"/>
                      </a:lnTo>
                      <a:lnTo>
                        <a:pt x="42" y="21"/>
                      </a:lnTo>
                      <a:lnTo>
                        <a:pt x="33" y="12"/>
                      </a:lnTo>
                      <a:lnTo>
                        <a:pt x="2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9" name="Freeform 124"/>
                <p:cNvSpPr>
                  <a:spLocks/>
                </p:cNvSpPr>
                <p:nvPr/>
              </p:nvSpPr>
              <p:spPr bwMode="auto">
                <a:xfrm>
                  <a:off x="4196" y="1865"/>
                  <a:ext cx="14" cy="21"/>
                </a:xfrm>
                <a:custGeom>
                  <a:avLst/>
                  <a:gdLst>
                    <a:gd name="T0" fmla="*/ 12 w 14"/>
                    <a:gd name="T1" fmla="*/ 21 h 21"/>
                    <a:gd name="T2" fmla="*/ 12 w 14"/>
                    <a:gd name="T3" fmla="*/ 21 h 21"/>
                    <a:gd name="T4" fmla="*/ 14 w 14"/>
                    <a:gd name="T5" fmla="*/ 16 h 21"/>
                    <a:gd name="T6" fmla="*/ 14 w 14"/>
                    <a:gd name="T7" fmla="*/ 11 h 21"/>
                    <a:gd name="T8" fmla="*/ 14 w 14"/>
                    <a:gd name="T9" fmla="*/ 11 h 21"/>
                    <a:gd name="T10" fmla="*/ 12 w 14"/>
                    <a:gd name="T11" fmla="*/ 7 h 21"/>
                    <a:gd name="T12" fmla="*/ 10 w 14"/>
                    <a:gd name="T13" fmla="*/ 2 h 21"/>
                    <a:gd name="T14" fmla="*/ 5 w 14"/>
                    <a:gd name="T15" fmla="*/ 0 h 21"/>
                    <a:gd name="T16" fmla="*/ 0 w 14"/>
                    <a:gd name="T17" fmla="*/ 0 h 21"/>
                    <a:gd name="T18" fmla="*/ 0 w 14"/>
                    <a:gd name="T19" fmla="*/ 0 h 21"/>
                    <a:gd name="T20" fmla="*/ 12 w 14"/>
                    <a:gd name="T21" fmla="*/ 21 h 21"/>
                    <a:gd name="T22" fmla="*/ 12 w 14"/>
                    <a:gd name="T23" fmla="*/ 2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21">
                      <a:moveTo>
                        <a:pt x="12" y="21"/>
                      </a:moveTo>
                      <a:lnTo>
                        <a:pt x="12" y="21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0" name="Freeform 125"/>
                <p:cNvSpPr>
                  <a:spLocks/>
                </p:cNvSpPr>
                <p:nvPr/>
              </p:nvSpPr>
              <p:spPr bwMode="auto">
                <a:xfrm>
                  <a:off x="4529" y="1457"/>
                  <a:ext cx="26" cy="21"/>
                </a:xfrm>
                <a:custGeom>
                  <a:avLst/>
                  <a:gdLst>
                    <a:gd name="T0" fmla="*/ 11 w 26"/>
                    <a:gd name="T1" fmla="*/ 0 h 21"/>
                    <a:gd name="T2" fmla="*/ 11 w 26"/>
                    <a:gd name="T3" fmla="*/ 0 h 21"/>
                    <a:gd name="T4" fmla="*/ 7 w 26"/>
                    <a:gd name="T5" fmla="*/ 0 h 21"/>
                    <a:gd name="T6" fmla="*/ 2 w 26"/>
                    <a:gd name="T7" fmla="*/ 2 h 21"/>
                    <a:gd name="T8" fmla="*/ 2 w 26"/>
                    <a:gd name="T9" fmla="*/ 7 h 21"/>
                    <a:gd name="T10" fmla="*/ 0 w 26"/>
                    <a:gd name="T11" fmla="*/ 12 h 21"/>
                    <a:gd name="T12" fmla="*/ 0 w 26"/>
                    <a:gd name="T13" fmla="*/ 12 h 21"/>
                    <a:gd name="T14" fmla="*/ 2 w 26"/>
                    <a:gd name="T15" fmla="*/ 14 h 21"/>
                    <a:gd name="T16" fmla="*/ 4 w 26"/>
                    <a:gd name="T17" fmla="*/ 19 h 21"/>
                    <a:gd name="T18" fmla="*/ 9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3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2 h 21"/>
                    <a:gd name="T32" fmla="*/ 26 w 26"/>
                    <a:gd name="T33" fmla="*/ 12 h 21"/>
                    <a:gd name="T34" fmla="*/ 23 w 26"/>
                    <a:gd name="T35" fmla="*/ 7 h 21"/>
                    <a:gd name="T36" fmla="*/ 21 w 26"/>
                    <a:gd name="T37" fmla="*/ 2 h 21"/>
                    <a:gd name="T38" fmla="*/ 16 w 26"/>
                    <a:gd name="T39" fmla="*/ 0 h 21"/>
                    <a:gd name="T40" fmla="*/ 11 w 26"/>
                    <a:gd name="T41" fmla="*/ 0 h 21"/>
                    <a:gd name="T42" fmla="*/ 11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1" name="Freeform 126"/>
                <p:cNvSpPr>
                  <a:spLocks/>
                </p:cNvSpPr>
                <p:nvPr/>
              </p:nvSpPr>
              <p:spPr bwMode="auto">
                <a:xfrm>
                  <a:off x="4472" y="1494"/>
                  <a:ext cx="24" cy="22"/>
                </a:xfrm>
                <a:custGeom>
                  <a:avLst/>
                  <a:gdLst>
                    <a:gd name="T0" fmla="*/ 10 w 24"/>
                    <a:gd name="T1" fmla="*/ 0 h 22"/>
                    <a:gd name="T2" fmla="*/ 10 w 24"/>
                    <a:gd name="T3" fmla="*/ 0 h 22"/>
                    <a:gd name="T4" fmla="*/ 5 w 24"/>
                    <a:gd name="T5" fmla="*/ 0 h 22"/>
                    <a:gd name="T6" fmla="*/ 2 w 24"/>
                    <a:gd name="T7" fmla="*/ 3 h 22"/>
                    <a:gd name="T8" fmla="*/ 0 w 24"/>
                    <a:gd name="T9" fmla="*/ 8 h 22"/>
                    <a:gd name="T10" fmla="*/ 0 w 24"/>
                    <a:gd name="T11" fmla="*/ 12 h 22"/>
                    <a:gd name="T12" fmla="*/ 0 w 24"/>
                    <a:gd name="T13" fmla="*/ 12 h 22"/>
                    <a:gd name="T14" fmla="*/ 0 w 24"/>
                    <a:gd name="T15" fmla="*/ 17 h 22"/>
                    <a:gd name="T16" fmla="*/ 5 w 24"/>
                    <a:gd name="T17" fmla="*/ 19 h 22"/>
                    <a:gd name="T18" fmla="*/ 7 w 24"/>
                    <a:gd name="T19" fmla="*/ 22 h 22"/>
                    <a:gd name="T20" fmla="*/ 12 w 24"/>
                    <a:gd name="T21" fmla="*/ 22 h 22"/>
                    <a:gd name="T22" fmla="*/ 12 w 24"/>
                    <a:gd name="T23" fmla="*/ 22 h 22"/>
                    <a:gd name="T24" fmla="*/ 17 w 24"/>
                    <a:gd name="T25" fmla="*/ 22 h 22"/>
                    <a:gd name="T26" fmla="*/ 21 w 24"/>
                    <a:gd name="T27" fmla="*/ 19 h 22"/>
                    <a:gd name="T28" fmla="*/ 24 w 24"/>
                    <a:gd name="T29" fmla="*/ 17 h 22"/>
                    <a:gd name="T30" fmla="*/ 24 w 24"/>
                    <a:gd name="T31" fmla="*/ 12 h 22"/>
                    <a:gd name="T32" fmla="*/ 24 w 24"/>
                    <a:gd name="T33" fmla="*/ 12 h 22"/>
                    <a:gd name="T34" fmla="*/ 21 w 24"/>
                    <a:gd name="T35" fmla="*/ 8 h 22"/>
                    <a:gd name="T36" fmla="*/ 19 w 24"/>
                    <a:gd name="T37" fmla="*/ 3 h 22"/>
                    <a:gd name="T38" fmla="*/ 14 w 24"/>
                    <a:gd name="T39" fmla="*/ 0 h 22"/>
                    <a:gd name="T40" fmla="*/ 10 w 24"/>
                    <a:gd name="T41" fmla="*/ 0 h 22"/>
                    <a:gd name="T42" fmla="*/ 10 w 24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2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12" y="22"/>
                      </a:lnTo>
                      <a:lnTo>
                        <a:pt x="17" y="22"/>
                      </a:lnTo>
                      <a:lnTo>
                        <a:pt x="21" y="19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2" name="Freeform 127"/>
                <p:cNvSpPr>
                  <a:spLocks/>
                </p:cNvSpPr>
                <p:nvPr/>
              </p:nvSpPr>
              <p:spPr bwMode="auto">
                <a:xfrm>
                  <a:off x="4463" y="1556"/>
                  <a:ext cx="26" cy="23"/>
                </a:xfrm>
                <a:custGeom>
                  <a:avLst/>
                  <a:gdLst>
                    <a:gd name="T0" fmla="*/ 11 w 26"/>
                    <a:gd name="T1" fmla="*/ 0 h 23"/>
                    <a:gd name="T2" fmla="*/ 11 w 26"/>
                    <a:gd name="T3" fmla="*/ 0 h 23"/>
                    <a:gd name="T4" fmla="*/ 7 w 26"/>
                    <a:gd name="T5" fmla="*/ 2 h 23"/>
                    <a:gd name="T6" fmla="*/ 2 w 26"/>
                    <a:gd name="T7" fmla="*/ 4 h 23"/>
                    <a:gd name="T8" fmla="*/ 0 w 26"/>
                    <a:gd name="T9" fmla="*/ 7 h 23"/>
                    <a:gd name="T10" fmla="*/ 0 w 26"/>
                    <a:gd name="T11" fmla="*/ 12 h 23"/>
                    <a:gd name="T12" fmla="*/ 0 w 26"/>
                    <a:gd name="T13" fmla="*/ 12 h 23"/>
                    <a:gd name="T14" fmla="*/ 2 w 26"/>
                    <a:gd name="T15" fmla="*/ 16 h 23"/>
                    <a:gd name="T16" fmla="*/ 4 w 26"/>
                    <a:gd name="T17" fmla="*/ 19 h 23"/>
                    <a:gd name="T18" fmla="*/ 9 w 26"/>
                    <a:gd name="T19" fmla="*/ 23 h 23"/>
                    <a:gd name="T20" fmla="*/ 14 w 26"/>
                    <a:gd name="T21" fmla="*/ 23 h 23"/>
                    <a:gd name="T22" fmla="*/ 14 w 26"/>
                    <a:gd name="T23" fmla="*/ 23 h 23"/>
                    <a:gd name="T24" fmla="*/ 19 w 26"/>
                    <a:gd name="T25" fmla="*/ 23 h 23"/>
                    <a:gd name="T26" fmla="*/ 23 w 26"/>
                    <a:gd name="T27" fmla="*/ 19 h 23"/>
                    <a:gd name="T28" fmla="*/ 26 w 26"/>
                    <a:gd name="T29" fmla="*/ 16 h 23"/>
                    <a:gd name="T30" fmla="*/ 26 w 26"/>
                    <a:gd name="T31" fmla="*/ 12 h 23"/>
                    <a:gd name="T32" fmla="*/ 26 w 26"/>
                    <a:gd name="T33" fmla="*/ 12 h 23"/>
                    <a:gd name="T34" fmla="*/ 23 w 26"/>
                    <a:gd name="T35" fmla="*/ 7 h 23"/>
                    <a:gd name="T36" fmla="*/ 21 w 26"/>
                    <a:gd name="T37" fmla="*/ 4 h 23"/>
                    <a:gd name="T38" fmla="*/ 16 w 26"/>
                    <a:gd name="T39" fmla="*/ 2 h 23"/>
                    <a:gd name="T40" fmla="*/ 11 w 26"/>
                    <a:gd name="T41" fmla="*/ 0 h 23"/>
                    <a:gd name="T42" fmla="*/ 11 w 26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3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23" y="19"/>
                      </a:ln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3" name="Freeform 128"/>
                <p:cNvSpPr>
                  <a:spLocks/>
                </p:cNvSpPr>
                <p:nvPr/>
              </p:nvSpPr>
              <p:spPr bwMode="auto">
                <a:xfrm>
                  <a:off x="4500" y="161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3 w 26"/>
                    <a:gd name="T7" fmla="*/ 2 h 21"/>
                    <a:gd name="T8" fmla="*/ 3 w 26"/>
                    <a:gd name="T9" fmla="*/ 7 h 21"/>
                    <a:gd name="T10" fmla="*/ 0 w 26"/>
                    <a:gd name="T11" fmla="*/ 11 h 21"/>
                    <a:gd name="T12" fmla="*/ 0 w 26"/>
                    <a:gd name="T13" fmla="*/ 11 h 21"/>
                    <a:gd name="T14" fmla="*/ 3 w 26"/>
                    <a:gd name="T15" fmla="*/ 16 h 21"/>
                    <a:gd name="T16" fmla="*/ 7 w 26"/>
                    <a:gd name="T17" fmla="*/ 19 h 21"/>
                    <a:gd name="T18" fmla="*/ 10 w 26"/>
                    <a:gd name="T19" fmla="*/ 21 h 21"/>
                    <a:gd name="T20" fmla="*/ 15 w 26"/>
                    <a:gd name="T21" fmla="*/ 21 h 21"/>
                    <a:gd name="T22" fmla="*/ 15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6 h 21"/>
                    <a:gd name="T30" fmla="*/ 26 w 26"/>
                    <a:gd name="T31" fmla="*/ 11 h 21"/>
                    <a:gd name="T32" fmla="*/ 26 w 26"/>
                    <a:gd name="T33" fmla="*/ 11 h 21"/>
                    <a:gd name="T34" fmla="*/ 24 w 26"/>
                    <a:gd name="T35" fmla="*/ 7 h 21"/>
                    <a:gd name="T36" fmla="*/ 22 w 26"/>
                    <a:gd name="T37" fmla="*/ 2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6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4" name="Freeform 129"/>
                <p:cNvSpPr>
                  <a:spLocks/>
                </p:cNvSpPr>
                <p:nvPr/>
              </p:nvSpPr>
              <p:spPr bwMode="auto">
                <a:xfrm>
                  <a:off x="4581" y="1636"/>
                  <a:ext cx="23" cy="24"/>
                </a:xfrm>
                <a:custGeom>
                  <a:avLst/>
                  <a:gdLst>
                    <a:gd name="T0" fmla="*/ 9 w 23"/>
                    <a:gd name="T1" fmla="*/ 0 h 24"/>
                    <a:gd name="T2" fmla="*/ 9 w 23"/>
                    <a:gd name="T3" fmla="*/ 0 h 24"/>
                    <a:gd name="T4" fmla="*/ 4 w 23"/>
                    <a:gd name="T5" fmla="*/ 2 h 24"/>
                    <a:gd name="T6" fmla="*/ 2 w 23"/>
                    <a:gd name="T7" fmla="*/ 5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0 w 23"/>
                    <a:gd name="T15" fmla="*/ 16 h 24"/>
                    <a:gd name="T16" fmla="*/ 4 w 23"/>
                    <a:gd name="T17" fmla="*/ 19 h 24"/>
                    <a:gd name="T18" fmla="*/ 7 w 23"/>
                    <a:gd name="T19" fmla="*/ 24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8 w 23"/>
                    <a:gd name="T25" fmla="*/ 24 h 24"/>
                    <a:gd name="T26" fmla="*/ 21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1 w 23"/>
                    <a:gd name="T35" fmla="*/ 7 h 24"/>
                    <a:gd name="T36" fmla="*/ 18 w 23"/>
                    <a:gd name="T37" fmla="*/ 5 h 24"/>
                    <a:gd name="T38" fmla="*/ 14 w 23"/>
                    <a:gd name="T39" fmla="*/ 2 h 24"/>
                    <a:gd name="T40" fmla="*/ 9 w 23"/>
                    <a:gd name="T41" fmla="*/ 0 h 24"/>
                    <a:gd name="T42" fmla="*/ 9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14" y="24"/>
                      </a:lnTo>
                      <a:lnTo>
                        <a:pt x="18" y="24"/>
                      </a:lnTo>
                      <a:lnTo>
                        <a:pt x="21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8" y="5"/>
                      </a:lnTo>
                      <a:lnTo>
                        <a:pt x="1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5" name="Freeform 130"/>
                <p:cNvSpPr>
                  <a:spLocks/>
                </p:cNvSpPr>
                <p:nvPr/>
              </p:nvSpPr>
              <p:spPr bwMode="auto">
                <a:xfrm>
                  <a:off x="4637" y="160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2 w 26"/>
                    <a:gd name="T7" fmla="*/ 3 h 21"/>
                    <a:gd name="T8" fmla="*/ 0 w 26"/>
                    <a:gd name="T9" fmla="*/ 7 h 21"/>
                    <a:gd name="T10" fmla="*/ 0 w 26"/>
                    <a:gd name="T11" fmla="*/ 10 h 21"/>
                    <a:gd name="T12" fmla="*/ 0 w 26"/>
                    <a:gd name="T13" fmla="*/ 10 h 21"/>
                    <a:gd name="T14" fmla="*/ 2 w 26"/>
                    <a:gd name="T15" fmla="*/ 14 h 21"/>
                    <a:gd name="T16" fmla="*/ 5 w 26"/>
                    <a:gd name="T17" fmla="*/ 19 h 21"/>
                    <a:gd name="T18" fmla="*/ 10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0 h 21"/>
                    <a:gd name="T32" fmla="*/ 26 w 26"/>
                    <a:gd name="T33" fmla="*/ 10 h 21"/>
                    <a:gd name="T34" fmla="*/ 24 w 26"/>
                    <a:gd name="T35" fmla="*/ 7 h 21"/>
                    <a:gd name="T36" fmla="*/ 21 w 26"/>
                    <a:gd name="T37" fmla="*/ 3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4"/>
                      </a:lnTo>
                      <a:lnTo>
                        <a:pt x="26" y="10"/>
                      </a:lnTo>
                      <a:lnTo>
                        <a:pt x="24" y="7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6" name="Freeform 131"/>
                <p:cNvSpPr>
                  <a:spLocks/>
                </p:cNvSpPr>
                <p:nvPr/>
              </p:nvSpPr>
              <p:spPr bwMode="auto">
                <a:xfrm>
                  <a:off x="4649" y="1537"/>
                  <a:ext cx="23" cy="21"/>
                </a:xfrm>
                <a:custGeom>
                  <a:avLst/>
                  <a:gdLst>
                    <a:gd name="T0" fmla="*/ 9 w 23"/>
                    <a:gd name="T1" fmla="*/ 0 h 21"/>
                    <a:gd name="T2" fmla="*/ 9 w 23"/>
                    <a:gd name="T3" fmla="*/ 0 h 21"/>
                    <a:gd name="T4" fmla="*/ 5 w 23"/>
                    <a:gd name="T5" fmla="*/ 0 h 21"/>
                    <a:gd name="T6" fmla="*/ 2 w 23"/>
                    <a:gd name="T7" fmla="*/ 2 h 21"/>
                    <a:gd name="T8" fmla="*/ 0 w 23"/>
                    <a:gd name="T9" fmla="*/ 7 h 21"/>
                    <a:gd name="T10" fmla="*/ 0 w 23"/>
                    <a:gd name="T11" fmla="*/ 9 h 21"/>
                    <a:gd name="T12" fmla="*/ 0 w 23"/>
                    <a:gd name="T13" fmla="*/ 9 h 21"/>
                    <a:gd name="T14" fmla="*/ 0 w 23"/>
                    <a:gd name="T15" fmla="*/ 14 h 21"/>
                    <a:gd name="T16" fmla="*/ 5 w 23"/>
                    <a:gd name="T17" fmla="*/ 19 h 21"/>
                    <a:gd name="T18" fmla="*/ 9 w 23"/>
                    <a:gd name="T19" fmla="*/ 21 h 21"/>
                    <a:gd name="T20" fmla="*/ 14 w 23"/>
                    <a:gd name="T21" fmla="*/ 21 h 21"/>
                    <a:gd name="T22" fmla="*/ 14 w 23"/>
                    <a:gd name="T23" fmla="*/ 21 h 21"/>
                    <a:gd name="T24" fmla="*/ 19 w 23"/>
                    <a:gd name="T25" fmla="*/ 21 h 21"/>
                    <a:gd name="T26" fmla="*/ 21 w 23"/>
                    <a:gd name="T27" fmla="*/ 19 h 21"/>
                    <a:gd name="T28" fmla="*/ 23 w 23"/>
                    <a:gd name="T29" fmla="*/ 14 h 21"/>
                    <a:gd name="T30" fmla="*/ 23 w 23"/>
                    <a:gd name="T31" fmla="*/ 9 h 21"/>
                    <a:gd name="T32" fmla="*/ 23 w 23"/>
                    <a:gd name="T33" fmla="*/ 9 h 21"/>
                    <a:gd name="T34" fmla="*/ 21 w 23"/>
                    <a:gd name="T35" fmla="*/ 7 h 21"/>
                    <a:gd name="T36" fmla="*/ 19 w 23"/>
                    <a:gd name="T37" fmla="*/ 2 h 21"/>
                    <a:gd name="T38" fmla="*/ 14 w 23"/>
                    <a:gd name="T39" fmla="*/ 0 h 21"/>
                    <a:gd name="T40" fmla="*/ 9 w 23"/>
                    <a:gd name="T41" fmla="*/ 0 h 21"/>
                    <a:gd name="T42" fmla="*/ 9 w 23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7" name="Freeform 132"/>
                <p:cNvSpPr>
                  <a:spLocks/>
                </p:cNvSpPr>
                <p:nvPr/>
              </p:nvSpPr>
              <p:spPr bwMode="auto">
                <a:xfrm>
                  <a:off x="4602" y="1478"/>
                  <a:ext cx="23" cy="24"/>
                </a:xfrm>
                <a:custGeom>
                  <a:avLst/>
                  <a:gdLst>
                    <a:gd name="T0" fmla="*/ 12 w 23"/>
                    <a:gd name="T1" fmla="*/ 0 h 24"/>
                    <a:gd name="T2" fmla="*/ 12 w 23"/>
                    <a:gd name="T3" fmla="*/ 0 h 24"/>
                    <a:gd name="T4" fmla="*/ 7 w 23"/>
                    <a:gd name="T5" fmla="*/ 0 h 24"/>
                    <a:gd name="T6" fmla="*/ 2 w 23"/>
                    <a:gd name="T7" fmla="*/ 2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2 w 23"/>
                    <a:gd name="T15" fmla="*/ 16 h 24"/>
                    <a:gd name="T16" fmla="*/ 4 w 23"/>
                    <a:gd name="T17" fmla="*/ 19 h 24"/>
                    <a:gd name="T18" fmla="*/ 9 w 23"/>
                    <a:gd name="T19" fmla="*/ 21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9 w 23"/>
                    <a:gd name="T25" fmla="*/ 21 h 24"/>
                    <a:gd name="T26" fmla="*/ 23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3 w 23"/>
                    <a:gd name="T35" fmla="*/ 7 h 24"/>
                    <a:gd name="T36" fmla="*/ 19 w 23"/>
                    <a:gd name="T37" fmla="*/ 2 h 24"/>
                    <a:gd name="T38" fmla="*/ 16 w 23"/>
                    <a:gd name="T39" fmla="*/ 0 h 24"/>
                    <a:gd name="T40" fmla="*/ 12 w 23"/>
                    <a:gd name="T41" fmla="*/ 0 h 24"/>
                    <a:gd name="T42" fmla="*/ 12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4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3" y="7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8" name="Freeform 133"/>
                <p:cNvSpPr>
                  <a:spLocks/>
                </p:cNvSpPr>
                <p:nvPr/>
              </p:nvSpPr>
              <p:spPr bwMode="auto">
                <a:xfrm>
                  <a:off x="4312" y="1044"/>
                  <a:ext cx="382" cy="432"/>
                </a:xfrm>
                <a:custGeom>
                  <a:avLst/>
                  <a:gdLst>
                    <a:gd name="T0" fmla="*/ 198 w 382"/>
                    <a:gd name="T1" fmla="*/ 99 h 432"/>
                    <a:gd name="T2" fmla="*/ 217 w 382"/>
                    <a:gd name="T3" fmla="*/ 142 h 432"/>
                    <a:gd name="T4" fmla="*/ 228 w 382"/>
                    <a:gd name="T5" fmla="*/ 144 h 432"/>
                    <a:gd name="T6" fmla="*/ 243 w 382"/>
                    <a:gd name="T7" fmla="*/ 170 h 432"/>
                    <a:gd name="T8" fmla="*/ 238 w 382"/>
                    <a:gd name="T9" fmla="*/ 177 h 432"/>
                    <a:gd name="T10" fmla="*/ 247 w 382"/>
                    <a:gd name="T11" fmla="*/ 196 h 432"/>
                    <a:gd name="T12" fmla="*/ 257 w 382"/>
                    <a:gd name="T13" fmla="*/ 200 h 432"/>
                    <a:gd name="T14" fmla="*/ 271 w 382"/>
                    <a:gd name="T15" fmla="*/ 222 h 432"/>
                    <a:gd name="T16" fmla="*/ 266 w 382"/>
                    <a:gd name="T17" fmla="*/ 231 h 432"/>
                    <a:gd name="T18" fmla="*/ 283 w 382"/>
                    <a:gd name="T19" fmla="*/ 262 h 432"/>
                    <a:gd name="T20" fmla="*/ 304 w 382"/>
                    <a:gd name="T21" fmla="*/ 281 h 432"/>
                    <a:gd name="T22" fmla="*/ 304 w 382"/>
                    <a:gd name="T23" fmla="*/ 285 h 432"/>
                    <a:gd name="T24" fmla="*/ 318 w 382"/>
                    <a:gd name="T25" fmla="*/ 304 h 432"/>
                    <a:gd name="T26" fmla="*/ 382 w 382"/>
                    <a:gd name="T27" fmla="*/ 417 h 432"/>
                    <a:gd name="T28" fmla="*/ 358 w 382"/>
                    <a:gd name="T29" fmla="*/ 432 h 432"/>
                    <a:gd name="T30" fmla="*/ 264 w 382"/>
                    <a:gd name="T31" fmla="*/ 356 h 432"/>
                    <a:gd name="T32" fmla="*/ 212 w 382"/>
                    <a:gd name="T33" fmla="*/ 295 h 432"/>
                    <a:gd name="T34" fmla="*/ 198 w 382"/>
                    <a:gd name="T35" fmla="*/ 288 h 432"/>
                    <a:gd name="T36" fmla="*/ 0 w 382"/>
                    <a:gd name="T37" fmla="*/ 113 h 432"/>
                    <a:gd name="T38" fmla="*/ 5 w 382"/>
                    <a:gd name="T39" fmla="*/ 80 h 432"/>
                    <a:gd name="T40" fmla="*/ 5 w 382"/>
                    <a:gd name="T41" fmla="*/ 80 h 432"/>
                    <a:gd name="T42" fmla="*/ 9 w 382"/>
                    <a:gd name="T43" fmla="*/ 76 h 432"/>
                    <a:gd name="T44" fmla="*/ 12 w 382"/>
                    <a:gd name="T45" fmla="*/ 71 h 432"/>
                    <a:gd name="T46" fmla="*/ 12 w 382"/>
                    <a:gd name="T47" fmla="*/ 59 h 432"/>
                    <a:gd name="T48" fmla="*/ 12 w 382"/>
                    <a:gd name="T49" fmla="*/ 47 h 432"/>
                    <a:gd name="T50" fmla="*/ 14 w 382"/>
                    <a:gd name="T51" fmla="*/ 42 h 432"/>
                    <a:gd name="T52" fmla="*/ 16 w 382"/>
                    <a:gd name="T53" fmla="*/ 38 h 432"/>
                    <a:gd name="T54" fmla="*/ 16 w 382"/>
                    <a:gd name="T55" fmla="*/ 38 h 432"/>
                    <a:gd name="T56" fmla="*/ 33 w 382"/>
                    <a:gd name="T57" fmla="*/ 19 h 432"/>
                    <a:gd name="T58" fmla="*/ 40 w 382"/>
                    <a:gd name="T59" fmla="*/ 12 h 432"/>
                    <a:gd name="T60" fmla="*/ 49 w 382"/>
                    <a:gd name="T61" fmla="*/ 7 h 432"/>
                    <a:gd name="T62" fmla="*/ 59 w 382"/>
                    <a:gd name="T63" fmla="*/ 2 h 432"/>
                    <a:gd name="T64" fmla="*/ 68 w 382"/>
                    <a:gd name="T65" fmla="*/ 0 h 432"/>
                    <a:gd name="T66" fmla="*/ 92 w 382"/>
                    <a:gd name="T67" fmla="*/ 0 h 432"/>
                    <a:gd name="T68" fmla="*/ 92 w 382"/>
                    <a:gd name="T69" fmla="*/ 0 h 432"/>
                    <a:gd name="T70" fmla="*/ 106 w 382"/>
                    <a:gd name="T71" fmla="*/ 2 h 432"/>
                    <a:gd name="T72" fmla="*/ 115 w 382"/>
                    <a:gd name="T73" fmla="*/ 7 h 432"/>
                    <a:gd name="T74" fmla="*/ 139 w 382"/>
                    <a:gd name="T75" fmla="*/ 14 h 432"/>
                    <a:gd name="T76" fmla="*/ 186 w 382"/>
                    <a:gd name="T77" fmla="*/ 99 h 432"/>
                    <a:gd name="T78" fmla="*/ 198 w 382"/>
                    <a:gd name="T79" fmla="*/ 99 h 4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2" h="432">
                      <a:moveTo>
                        <a:pt x="198" y="99"/>
                      </a:moveTo>
                      <a:lnTo>
                        <a:pt x="217" y="142"/>
                      </a:lnTo>
                      <a:lnTo>
                        <a:pt x="228" y="144"/>
                      </a:lnTo>
                      <a:lnTo>
                        <a:pt x="243" y="170"/>
                      </a:lnTo>
                      <a:lnTo>
                        <a:pt x="238" y="177"/>
                      </a:lnTo>
                      <a:lnTo>
                        <a:pt x="247" y="196"/>
                      </a:lnTo>
                      <a:lnTo>
                        <a:pt x="257" y="200"/>
                      </a:lnTo>
                      <a:lnTo>
                        <a:pt x="271" y="222"/>
                      </a:lnTo>
                      <a:lnTo>
                        <a:pt x="266" y="231"/>
                      </a:lnTo>
                      <a:lnTo>
                        <a:pt x="283" y="262"/>
                      </a:lnTo>
                      <a:lnTo>
                        <a:pt x="304" y="281"/>
                      </a:lnTo>
                      <a:lnTo>
                        <a:pt x="304" y="285"/>
                      </a:lnTo>
                      <a:lnTo>
                        <a:pt x="318" y="304"/>
                      </a:lnTo>
                      <a:lnTo>
                        <a:pt x="382" y="417"/>
                      </a:lnTo>
                      <a:lnTo>
                        <a:pt x="358" y="432"/>
                      </a:lnTo>
                      <a:lnTo>
                        <a:pt x="264" y="356"/>
                      </a:lnTo>
                      <a:lnTo>
                        <a:pt x="212" y="295"/>
                      </a:lnTo>
                      <a:lnTo>
                        <a:pt x="198" y="288"/>
                      </a:lnTo>
                      <a:lnTo>
                        <a:pt x="0" y="113"/>
                      </a:lnTo>
                      <a:lnTo>
                        <a:pt x="5" y="80"/>
                      </a:lnTo>
                      <a:lnTo>
                        <a:pt x="9" y="76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12" y="47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33" y="19"/>
                      </a:lnTo>
                      <a:lnTo>
                        <a:pt x="40" y="12"/>
                      </a:lnTo>
                      <a:lnTo>
                        <a:pt x="49" y="7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92" y="0"/>
                      </a:lnTo>
                      <a:lnTo>
                        <a:pt x="106" y="2"/>
                      </a:lnTo>
                      <a:lnTo>
                        <a:pt x="115" y="7"/>
                      </a:lnTo>
                      <a:lnTo>
                        <a:pt x="139" y="14"/>
                      </a:lnTo>
                      <a:lnTo>
                        <a:pt x="186" y="99"/>
                      </a:lnTo>
                      <a:lnTo>
                        <a:pt x="198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9" name="Freeform 134"/>
                <p:cNvSpPr>
                  <a:spLocks/>
                </p:cNvSpPr>
                <p:nvPr/>
              </p:nvSpPr>
              <p:spPr bwMode="auto">
                <a:xfrm>
                  <a:off x="4324" y="1056"/>
                  <a:ext cx="356" cy="408"/>
                </a:xfrm>
                <a:custGeom>
                  <a:avLst/>
                  <a:gdLst>
                    <a:gd name="T0" fmla="*/ 120 w 356"/>
                    <a:gd name="T1" fmla="*/ 12 h 408"/>
                    <a:gd name="T2" fmla="*/ 169 w 356"/>
                    <a:gd name="T3" fmla="*/ 99 h 408"/>
                    <a:gd name="T4" fmla="*/ 181 w 356"/>
                    <a:gd name="T5" fmla="*/ 99 h 408"/>
                    <a:gd name="T6" fmla="*/ 198 w 356"/>
                    <a:gd name="T7" fmla="*/ 137 h 408"/>
                    <a:gd name="T8" fmla="*/ 209 w 356"/>
                    <a:gd name="T9" fmla="*/ 141 h 408"/>
                    <a:gd name="T10" fmla="*/ 216 w 356"/>
                    <a:gd name="T11" fmla="*/ 158 h 408"/>
                    <a:gd name="T12" fmla="*/ 212 w 356"/>
                    <a:gd name="T13" fmla="*/ 163 h 408"/>
                    <a:gd name="T14" fmla="*/ 228 w 356"/>
                    <a:gd name="T15" fmla="*/ 193 h 408"/>
                    <a:gd name="T16" fmla="*/ 238 w 356"/>
                    <a:gd name="T17" fmla="*/ 196 h 408"/>
                    <a:gd name="T18" fmla="*/ 247 w 356"/>
                    <a:gd name="T19" fmla="*/ 210 h 408"/>
                    <a:gd name="T20" fmla="*/ 245 w 356"/>
                    <a:gd name="T21" fmla="*/ 219 h 408"/>
                    <a:gd name="T22" fmla="*/ 261 w 356"/>
                    <a:gd name="T23" fmla="*/ 255 h 408"/>
                    <a:gd name="T24" fmla="*/ 282 w 356"/>
                    <a:gd name="T25" fmla="*/ 273 h 408"/>
                    <a:gd name="T26" fmla="*/ 282 w 356"/>
                    <a:gd name="T27" fmla="*/ 278 h 408"/>
                    <a:gd name="T28" fmla="*/ 297 w 356"/>
                    <a:gd name="T29" fmla="*/ 297 h 408"/>
                    <a:gd name="T30" fmla="*/ 356 w 356"/>
                    <a:gd name="T31" fmla="*/ 403 h 408"/>
                    <a:gd name="T32" fmla="*/ 348 w 356"/>
                    <a:gd name="T33" fmla="*/ 408 h 408"/>
                    <a:gd name="T34" fmla="*/ 259 w 356"/>
                    <a:gd name="T35" fmla="*/ 335 h 408"/>
                    <a:gd name="T36" fmla="*/ 238 w 356"/>
                    <a:gd name="T37" fmla="*/ 311 h 408"/>
                    <a:gd name="T38" fmla="*/ 207 w 356"/>
                    <a:gd name="T39" fmla="*/ 273 h 408"/>
                    <a:gd name="T40" fmla="*/ 193 w 356"/>
                    <a:gd name="T41" fmla="*/ 269 h 408"/>
                    <a:gd name="T42" fmla="*/ 160 w 356"/>
                    <a:gd name="T43" fmla="*/ 236 h 408"/>
                    <a:gd name="T44" fmla="*/ 0 w 356"/>
                    <a:gd name="T45" fmla="*/ 97 h 408"/>
                    <a:gd name="T46" fmla="*/ 2 w 356"/>
                    <a:gd name="T47" fmla="*/ 73 h 408"/>
                    <a:gd name="T48" fmla="*/ 9 w 356"/>
                    <a:gd name="T49" fmla="*/ 66 h 408"/>
                    <a:gd name="T50" fmla="*/ 11 w 356"/>
                    <a:gd name="T51" fmla="*/ 35 h 408"/>
                    <a:gd name="T52" fmla="*/ 11 w 356"/>
                    <a:gd name="T53" fmla="*/ 35 h 408"/>
                    <a:gd name="T54" fmla="*/ 23 w 356"/>
                    <a:gd name="T55" fmla="*/ 19 h 408"/>
                    <a:gd name="T56" fmla="*/ 35 w 356"/>
                    <a:gd name="T57" fmla="*/ 7 h 408"/>
                    <a:gd name="T58" fmla="*/ 42 w 356"/>
                    <a:gd name="T59" fmla="*/ 5 h 408"/>
                    <a:gd name="T60" fmla="*/ 49 w 356"/>
                    <a:gd name="T61" fmla="*/ 0 h 408"/>
                    <a:gd name="T62" fmla="*/ 49 w 356"/>
                    <a:gd name="T63" fmla="*/ 0 h 408"/>
                    <a:gd name="T64" fmla="*/ 63 w 356"/>
                    <a:gd name="T65" fmla="*/ 0 h 408"/>
                    <a:gd name="T66" fmla="*/ 75 w 356"/>
                    <a:gd name="T67" fmla="*/ 0 h 408"/>
                    <a:gd name="T68" fmla="*/ 87 w 356"/>
                    <a:gd name="T69" fmla="*/ 0 h 408"/>
                    <a:gd name="T70" fmla="*/ 110 w 356"/>
                    <a:gd name="T71" fmla="*/ 9 h 408"/>
                    <a:gd name="T72" fmla="*/ 120 w 356"/>
                    <a:gd name="T73" fmla="*/ 12 h 40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56" h="408">
                      <a:moveTo>
                        <a:pt x="120" y="12"/>
                      </a:moveTo>
                      <a:lnTo>
                        <a:pt x="169" y="99"/>
                      </a:lnTo>
                      <a:lnTo>
                        <a:pt x="181" y="99"/>
                      </a:lnTo>
                      <a:lnTo>
                        <a:pt x="198" y="137"/>
                      </a:lnTo>
                      <a:lnTo>
                        <a:pt x="209" y="141"/>
                      </a:lnTo>
                      <a:lnTo>
                        <a:pt x="216" y="158"/>
                      </a:lnTo>
                      <a:lnTo>
                        <a:pt x="212" y="163"/>
                      </a:lnTo>
                      <a:lnTo>
                        <a:pt x="228" y="193"/>
                      </a:lnTo>
                      <a:lnTo>
                        <a:pt x="238" y="196"/>
                      </a:lnTo>
                      <a:lnTo>
                        <a:pt x="247" y="210"/>
                      </a:lnTo>
                      <a:lnTo>
                        <a:pt x="245" y="219"/>
                      </a:lnTo>
                      <a:lnTo>
                        <a:pt x="261" y="255"/>
                      </a:lnTo>
                      <a:lnTo>
                        <a:pt x="282" y="273"/>
                      </a:lnTo>
                      <a:lnTo>
                        <a:pt x="282" y="278"/>
                      </a:lnTo>
                      <a:lnTo>
                        <a:pt x="297" y="297"/>
                      </a:lnTo>
                      <a:lnTo>
                        <a:pt x="356" y="403"/>
                      </a:lnTo>
                      <a:lnTo>
                        <a:pt x="348" y="408"/>
                      </a:lnTo>
                      <a:lnTo>
                        <a:pt x="259" y="335"/>
                      </a:lnTo>
                      <a:lnTo>
                        <a:pt x="238" y="311"/>
                      </a:lnTo>
                      <a:lnTo>
                        <a:pt x="207" y="273"/>
                      </a:lnTo>
                      <a:lnTo>
                        <a:pt x="193" y="269"/>
                      </a:lnTo>
                      <a:lnTo>
                        <a:pt x="160" y="236"/>
                      </a:lnTo>
                      <a:lnTo>
                        <a:pt x="0" y="97"/>
                      </a:lnTo>
                      <a:lnTo>
                        <a:pt x="2" y="73"/>
                      </a:lnTo>
                      <a:lnTo>
                        <a:pt x="9" y="66"/>
                      </a:lnTo>
                      <a:lnTo>
                        <a:pt x="11" y="35"/>
                      </a:lnTo>
                      <a:lnTo>
                        <a:pt x="23" y="19"/>
                      </a:lnTo>
                      <a:lnTo>
                        <a:pt x="35" y="7"/>
                      </a:lnTo>
                      <a:lnTo>
                        <a:pt x="42" y="5"/>
                      </a:lnTo>
                      <a:lnTo>
                        <a:pt x="49" y="0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87" y="0"/>
                      </a:lnTo>
                      <a:lnTo>
                        <a:pt x="110" y="9"/>
                      </a:lnTo>
                      <a:lnTo>
                        <a:pt x="120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0" name="Freeform 135"/>
                <p:cNvSpPr>
                  <a:spLocks/>
                </p:cNvSpPr>
                <p:nvPr/>
              </p:nvSpPr>
              <p:spPr bwMode="auto">
                <a:xfrm>
                  <a:off x="4463" y="1181"/>
                  <a:ext cx="80" cy="92"/>
                </a:xfrm>
                <a:custGeom>
                  <a:avLst/>
                  <a:gdLst>
                    <a:gd name="T0" fmla="*/ 30 w 80"/>
                    <a:gd name="T1" fmla="*/ 0 h 92"/>
                    <a:gd name="T2" fmla="*/ 30 w 80"/>
                    <a:gd name="T3" fmla="*/ 0 h 92"/>
                    <a:gd name="T4" fmla="*/ 23 w 80"/>
                    <a:gd name="T5" fmla="*/ 0 h 92"/>
                    <a:gd name="T6" fmla="*/ 23 w 80"/>
                    <a:gd name="T7" fmla="*/ 0 h 92"/>
                    <a:gd name="T8" fmla="*/ 14 w 80"/>
                    <a:gd name="T9" fmla="*/ 2 h 92"/>
                    <a:gd name="T10" fmla="*/ 7 w 80"/>
                    <a:gd name="T11" fmla="*/ 7 h 92"/>
                    <a:gd name="T12" fmla="*/ 2 w 80"/>
                    <a:gd name="T13" fmla="*/ 12 h 92"/>
                    <a:gd name="T14" fmla="*/ 0 w 80"/>
                    <a:gd name="T15" fmla="*/ 21 h 92"/>
                    <a:gd name="T16" fmla="*/ 0 w 80"/>
                    <a:gd name="T17" fmla="*/ 38 h 92"/>
                    <a:gd name="T18" fmla="*/ 0 w 80"/>
                    <a:gd name="T19" fmla="*/ 56 h 92"/>
                    <a:gd name="T20" fmla="*/ 28 w 80"/>
                    <a:gd name="T21" fmla="*/ 85 h 92"/>
                    <a:gd name="T22" fmla="*/ 28 w 80"/>
                    <a:gd name="T23" fmla="*/ 85 h 92"/>
                    <a:gd name="T24" fmla="*/ 42 w 80"/>
                    <a:gd name="T25" fmla="*/ 89 h 92"/>
                    <a:gd name="T26" fmla="*/ 61 w 80"/>
                    <a:gd name="T27" fmla="*/ 92 h 92"/>
                    <a:gd name="T28" fmla="*/ 68 w 80"/>
                    <a:gd name="T29" fmla="*/ 92 h 92"/>
                    <a:gd name="T30" fmla="*/ 75 w 80"/>
                    <a:gd name="T31" fmla="*/ 89 h 92"/>
                    <a:gd name="T32" fmla="*/ 80 w 80"/>
                    <a:gd name="T33" fmla="*/ 82 h 92"/>
                    <a:gd name="T34" fmla="*/ 80 w 80"/>
                    <a:gd name="T35" fmla="*/ 75 h 92"/>
                    <a:gd name="T36" fmla="*/ 80 w 80"/>
                    <a:gd name="T37" fmla="*/ 75 h 92"/>
                    <a:gd name="T38" fmla="*/ 80 w 80"/>
                    <a:gd name="T39" fmla="*/ 66 h 92"/>
                    <a:gd name="T40" fmla="*/ 75 w 80"/>
                    <a:gd name="T41" fmla="*/ 56 h 92"/>
                    <a:gd name="T42" fmla="*/ 66 w 80"/>
                    <a:gd name="T43" fmla="*/ 40 h 92"/>
                    <a:gd name="T44" fmla="*/ 56 w 80"/>
                    <a:gd name="T45" fmla="*/ 26 h 92"/>
                    <a:gd name="T46" fmla="*/ 47 w 80"/>
                    <a:gd name="T47" fmla="*/ 9 h 92"/>
                    <a:gd name="T48" fmla="*/ 47 w 80"/>
                    <a:gd name="T49" fmla="*/ 9 h 92"/>
                    <a:gd name="T50" fmla="*/ 44 w 80"/>
                    <a:gd name="T51" fmla="*/ 5 h 92"/>
                    <a:gd name="T52" fmla="*/ 40 w 80"/>
                    <a:gd name="T53" fmla="*/ 0 h 92"/>
                    <a:gd name="T54" fmla="*/ 37 w 80"/>
                    <a:gd name="T55" fmla="*/ 0 h 92"/>
                    <a:gd name="T56" fmla="*/ 30 w 80"/>
                    <a:gd name="T57" fmla="*/ 0 h 92"/>
                    <a:gd name="T58" fmla="*/ 30 w 80"/>
                    <a:gd name="T59" fmla="*/ 0 h 9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0" h="9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0" y="56"/>
                      </a:lnTo>
                      <a:lnTo>
                        <a:pt x="28" y="85"/>
                      </a:lnTo>
                      <a:lnTo>
                        <a:pt x="42" y="89"/>
                      </a:lnTo>
                      <a:lnTo>
                        <a:pt x="61" y="92"/>
                      </a:lnTo>
                      <a:lnTo>
                        <a:pt x="68" y="92"/>
                      </a:lnTo>
                      <a:lnTo>
                        <a:pt x="75" y="89"/>
                      </a:lnTo>
                      <a:lnTo>
                        <a:pt x="80" y="82"/>
                      </a:lnTo>
                      <a:lnTo>
                        <a:pt x="80" y="75"/>
                      </a:lnTo>
                      <a:lnTo>
                        <a:pt x="80" y="66"/>
                      </a:lnTo>
                      <a:lnTo>
                        <a:pt x="75" y="56"/>
                      </a:lnTo>
                      <a:lnTo>
                        <a:pt x="66" y="40"/>
                      </a:lnTo>
                      <a:lnTo>
                        <a:pt x="56" y="26"/>
                      </a:ln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1" name="Freeform 136"/>
                <p:cNvSpPr>
                  <a:spLocks/>
                </p:cNvSpPr>
                <p:nvPr/>
              </p:nvSpPr>
              <p:spPr bwMode="auto">
                <a:xfrm>
                  <a:off x="4470" y="1188"/>
                  <a:ext cx="66" cy="78"/>
                </a:xfrm>
                <a:custGeom>
                  <a:avLst/>
                  <a:gdLst>
                    <a:gd name="T0" fmla="*/ 26 w 66"/>
                    <a:gd name="T1" fmla="*/ 0 h 78"/>
                    <a:gd name="T2" fmla="*/ 26 w 66"/>
                    <a:gd name="T3" fmla="*/ 0 h 78"/>
                    <a:gd name="T4" fmla="*/ 14 w 66"/>
                    <a:gd name="T5" fmla="*/ 0 h 78"/>
                    <a:gd name="T6" fmla="*/ 9 w 66"/>
                    <a:gd name="T7" fmla="*/ 0 h 78"/>
                    <a:gd name="T8" fmla="*/ 4 w 66"/>
                    <a:gd name="T9" fmla="*/ 7 h 78"/>
                    <a:gd name="T10" fmla="*/ 4 w 66"/>
                    <a:gd name="T11" fmla="*/ 7 h 78"/>
                    <a:gd name="T12" fmla="*/ 0 w 66"/>
                    <a:gd name="T13" fmla="*/ 16 h 78"/>
                    <a:gd name="T14" fmla="*/ 0 w 66"/>
                    <a:gd name="T15" fmla="*/ 31 h 78"/>
                    <a:gd name="T16" fmla="*/ 0 w 66"/>
                    <a:gd name="T17" fmla="*/ 45 h 78"/>
                    <a:gd name="T18" fmla="*/ 23 w 66"/>
                    <a:gd name="T19" fmla="*/ 73 h 78"/>
                    <a:gd name="T20" fmla="*/ 23 w 66"/>
                    <a:gd name="T21" fmla="*/ 73 h 78"/>
                    <a:gd name="T22" fmla="*/ 37 w 66"/>
                    <a:gd name="T23" fmla="*/ 78 h 78"/>
                    <a:gd name="T24" fmla="*/ 49 w 66"/>
                    <a:gd name="T25" fmla="*/ 78 h 78"/>
                    <a:gd name="T26" fmla="*/ 59 w 66"/>
                    <a:gd name="T27" fmla="*/ 78 h 78"/>
                    <a:gd name="T28" fmla="*/ 59 w 66"/>
                    <a:gd name="T29" fmla="*/ 78 h 78"/>
                    <a:gd name="T30" fmla="*/ 66 w 66"/>
                    <a:gd name="T31" fmla="*/ 73 h 78"/>
                    <a:gd name="T32" fmla="*/ 66 w 66"/>
                    <a:gd name="T33" fmla="*/ 68 h 78"/>
                    <a:gd name="T34" fmla="*/ 66 w 66"/>
                    <a:gd name="T35" fmla="*/ 64 h 78"/>
                    <a:gd name="T36" fmla="*/ 35 w 66"/>
                    <a:gd name="T37" fmla="*/ 7 h 78"/>
                    <a:gd name="T38" fmla="*/ 35 w 66"/>
                    <a:gd name="T39" fmla="*/ 7 h 78"/>
                    <a:gd name="T40" fmla="*/ 33 w 66"/>
                    <a:gd name="T41" fmla="*/ 2 h 78"/>
                    <a:gd name="T42" fmla="*/ 30 w 66"/>
                    <a:gd name="T43" fmla="*/ 0 h 78"/>
                    <a:gd name="T44" fmla="*/ 26 w 66"/>
                    <a:gd name="T45" fmla="*/ 0 h 78"/>
                    <a:gd name="T46" fmla="*/ 26 w 66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6" h="78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0" y="45"/>
                      </a:lnTo>
                      <a:lnTo>
                        <a:pt x="23" y="73"/>
                      </a:lnTo>
                      <a:lnTo>
                        <a:pt x="37" y="78"/>
                      </a:lnTo>
                      <a:lnTo>
                        <a:pt x="49" y="78"/>
                      </a:lnTo>
                      <a:lnTo>
                        <a:pt x="59" y="78"/>
                      </a:lnTo>
                      <a:lnTo>
                        <a:pt x="66" y="73"/>
                      </a:lnTo>
                      <a:lnTo>
                        <a:pt x="66" y="68"/>
                      </a:lnTo>
                      <a:lnTo>
                        <a:pt x="66" y="64"/>
                      </a:lnTo>
                      <a:lnTo>
                        <a:pt x="35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2" name="Freeform 137"/>
                <p:cNvSpPr>
                  <a:spLocks/>
                </p:cNvSpPr>
                <p:nvPr/>
              </p:nvSpPr>
              <p:spPr bwMode="auto">
                <a:xfrm>
                  <a:off x="4470" y="1202"/>
                  <a:ext cx="59" cy="64"/>
                </a:xfrm>
                <a:custGeom>
                  <a:avLst/>
                  <a:gdLst>
                    <a:gd name="T0" fmla="*/ 21 w 59"/>
                    <a:gd name="T1" fmla="*/ 0 h 64"/>
                    <a:gd name="T2" fmla="*/ 21 w 59"/>
                    <a:gd name="T3" fmla="*/ 0 h 64"/>
                    <a:gd name="T4" fmla="*/ 12 w 59"/>
                    <a:gd name="T5" fmla="*/ 0 h 64"/>
                    <a:gd name="T6" fmla="*/ 4 w 59"/>
                    <a:gd name="T7" fmla="*/ 2 h 64"/>
                    <a:gd name="T8" fmla="*/ 0 w 59"/>
                    <a:gd name="T9" fmla="*/ 5 h 64"/>
                    <a:gd name="T10" fmla="*/ 0 w 59"/>
                    <a:gd name="T11" fmla="*/ 5 h 64"/>
                    <a:gd name="T12" fmla="*/ 0 w 59"/>
                    <a:gd name="T13" fmla="*/ 24 h 64"/>
                    <a:gd name="T14" fmla="*/ 0 w 59"/>
                    <a:gd name="T15" fmla="*/ 31 h 64"/>
                    <a:gd name="T16" fmla="*/ 23 w 59"/>
                    <a:gd name="T17" fmla="*/ 59 h 64"/>
                    <a:gd name="T18" fmla="*/ 23 w 59"/>
                    <a:gd name="T19" fmla="*/ 59 h 64"/>
                    <a:gd name="T20" fmla="*/ 37 w 59"/>
                    <a:gd name="T21" fmla="*/ 64 h 64"/>
                    <a:gd name="T22" fmla="*/ 49 w 59"/>
                    <a:gd name="T23" fmla="*/ 64 h 64"/>
                    <a:gd name="T24" fmla="*/ 59 w 59"/>
                    <a:gd name="T25" fmla="*/ 64 h 64"/>
                    <a:gd name="T26" fmla="*/ 59 w 59"/>
                    <a:gd name="T27" fmla="*/ 64 h 64"/>
                    <a:gd name="T28" fmla="*/ 30 w 59"/>
                    <a:gd name="T29" fmla="*/ 7 h 64"/>
                    <a:gd name="T30" fmla="*/ 30 w 59"/>
                    <a:gd name="T31" fmla="*/ 7 h 64"/>
                    <a:gd name="T32" fmla="*/ 28 w 59"/>
                    <a:gd name="T33" fmla="*/ 2 h 64"/>
                    <a:gd name="T34" fmla="*/ 26 w 59"/>
                    <a:gd name="T35" fmla="*/ 0 h 64"/>
                    <a:gd name="T36" fmla="*/ 21 w 59"/>
                    <a:gd name="T37" fmla="*/ 0 h 64"/>
                    <a:gd name="T38" fmla="*/ 21 w 59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64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23" y="59"/>
                      </a:lnTo>
                      <a:lnTo>
                        <a:pt x="37" y="64"/>
                      </a:lnTo>
                      <a:lnTo>
                        <a:pt x="49" y="64"/>
                      </a:lnTo>
                      <a:lnTo>
                        <a:pt x="59" y="64"/>
                      </a:lnTo>
                      <a:lnTo>
                        <a:pt x="30" y="7"/>
                      </a:lnTo>
                      <a:lnTo>
                        <a:pt x="28" y="2"/>
                      </a:lnTo>
                      <a:lnTo>
                        <a:pt x="2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3" name="Freeform 138"/>
                <p:cNvSpPr>
                  <a:spLocks/>
                </p:cNvSpPr>
                <p:nvPr/>
              </p:nvSpPr>
              <p:spPr bwMode="auto">
                <a:xfrm>
                  <a:off x="4463" y="1148"/>
                  <a:ext cx="21" cy="21"/>
                </a:xfrm>
                <a:custGeom>
                  <a:avLst/>
                  <a:gdLst>
                    <a:gd name="T0" fmla="*/ 9 w 21"/>
                    <a:gd name="T1" fmla="*/ 0 h 21"/>
                    <a:gd name="T2" fmla="*/ 9 w 21"/>
                    <a:gd name="T3" fmla="*/ 0 h 21"/>
                    <a:gd name="T4" fmla="*/ 4 w 21"/>
                    <a:gd name="T5" fmla="*/ 0 h 21"/>
                    <a:gd name="T6" fmla="*/ 2 w 21"/>
                    <a:gd name="T7" fmla="*/ 2 h 21"/>
                    <a:gd name="T8" fmla="*/ 0 w 21"/>
                    <a:gd name="T9" fmla="*/ 7 h 21"/>
                    <a:gd name="T10" fmla="*/ 0 w 21"/>
                    <a:gd name="T11" fmla="*/ 9 h 21"/>
                    <a:gd name="T12" fmla="*/ 0 w 21"/>
                    <a:gd name="T13" fmla="*/ 9 h 21"/>
                    <a:gd name="T14" fmla="*/ 4 w 21"/>
                    <a:gd name="T15" fmla="*/ 16 h 21"/>
                    <a:gd name="T16" fmla="*/ 7 w 21"/>
                    <a:gd name="T17" fmla="*/ 19 h 21"/>
                    <a:gd name="T18" fmla="*/ 11 w 21"/>
                    <a:gd name="T19" fmla="*/ 21 h 21"/>
                    <a:gd name="T20" fmla="*/ 11 w 21"/>
                    <a:gd name="T21" fmla="*/ 21 h 21"/>
                    <a:gd name="T22" fmla="*/ 14 w 21"/>
                    <a:gd name="T23" fmla="*/ 19 h 21"/>
                    <a:gd name="T24" fmla="*/ 19 w 21"/>
                    <a:gd name="T25" fmla="*/ 16 h 21"/>
                    <a:gd name="T26" fmla="*/ 19 w 21"/>
                    <a:gd name="T27" fmla="*/ 14 h 21"/>
                    <a:gd name="T28" fmla="*/ 21 w 21"/>
                    <a:gd name="T29" fmla="*/ 9 h 21"/>
                    <a:gd name="T30" fmla="*/ 21 w 21"/>
                    <a:gd name="T31" fmla="*/ 9 h 21"/>
                    <a:gd name="T32" fmla="*/ 19 w 21"/>
                    <a:gd name="T33" fmla="*/ 7 h 21"/>
                    <a:gd name="T34" fmla="*/ 16 w 21"/>
                    <a:gd name="T35" fmla="*/ 2 h 21"/>
                    <a:gd name="T36" fmla="*/ 11 w 21"/>
                    <a:gd name="T37" fmla="*/ 0 h 21"/>
                    <a:gd name="T38" fmla="*/ 9 w 21"/>
                    <a:gd name="T39" fmla="*/ 0 h 21"/>
                    <a:gd name="T40" fmla="*/ 9 w 21"/>
                    <a:gd name="T41" fmla="*/ 0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4" y="16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4" name="Freeform 139"/>
                <p:cNvSpPr>
                  <a:spLocks/>
                </p:cNvSpPr>
                <p:nvPr/>
              </p:nvSpPr>
              <p:spPr bwMode="auto">
                <a:xfrm>
                  <a:off x="4484" y="102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3 h 19"/>
                    <a:gd name="T6" fmla="*/ 2 w 21"/>
                    <a:gd name="T7" fmla="*/ 5 h 19"/>
                    <a:gd name="T8" fmla="*/ 0 w 21"/>
                    <a:gd name="T9" fmla="*/ 7 h 19"/>
                    <a:gd name="T10" fmla="*/ 0 w 21"/>
                    <a:gd name="T11" fmla="*/ 12 h 19"/>
                    <a:gd name="T12" fmla="*/ 0 w 21"/>
                    <a:gd name="T13" fmla="*/ 12 h 19"/>
                    <a:gd name="T14" fmla="*/ 2 w 21"/>
                    <a:gd name="T15" fmla="*/ 17 h 19"/>
                    <a:gd name="T16" fmla="*/ 5 w 21"/>
                    <a:gd name="T17" fmla="*/ 19 h 19"/>
                    <a:gd name="T18" fmla="*/ 7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9 h 19"/>
                    <a:gd name="T26" fmla="*/ 19 w 21"/>
                    <a:gd name="T27" fmla="*/ 14 h 19"/>
                    <a:gd name="T28" fmla="*/ 21 w 21"/>
                    <a:gd name="T29" fmla="*/ 12 h 19"/>
                    <a:gd name="T30" fmla="*/ 21 w 21"/>
                    <a:gd name="T31" fmla="*/ 7 h 19"/>
                    <a:gd name="T32" fmla="*/ 21 w 21"/>
                    <a:gd name="T33" fmla="*/ 7 h 19"/>
                    <a:gd name="T34" fmla="*/ 16 w 21"/>
                    <a:gd name="T35" fmla="*/ 3 h 19"/>
                    <a:gd name="T36" fmla="*/ 14 w 21"/>
                    <a:gd name="T37" fmla="*/ 0 h 19"/>
                    <a:gd name="T38" fmla="*/ 9 w 21"/>
                    <a:gd name="T39" fmla="*/ 0 h 19"/>
                    <a:gd name="T40" fmla="*/ 9 w 21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7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5" name="Freeform 140"/>
                <p:cNvSpPr>
                  <a:spLocks/>
                </p:cNvSpPr>
                <p:nvPr/>
              </p:nvSpPr>
              <p:spPr bwMode="auto">
                <a:xfrm>
                  <a:off x="4185" y="1124"/>
                  <a:ext cx="28" cy="21"/>
                </a:xfrm>
                <a:custGeom>
                  <a:avLst/>
                  <a:gdLst>
                    <a:gd name="T0" fmla="*/ 11 w 28"/>
                    <a:gd name="T1" fmla="*/ 0 h 21"/>
                    <a:gd name="T2" fmla="*/ 11 w 28"/>
                    <a:gd name="T3" fmla="*/ 0 h 21"/>
                    <a:gd name="T4" fmla="*/ 7 w 28"/>
                    <a:gd name="T5" fmla="*/ 0 h 21"/>
                    <a:gd name="T6" fmla="*/ 4 w 28"/>
                    <a:gd name="T7" fmla="*/ 3 h 21"/>
                    <a:gd name="T8" fmla="*/ 2 w 28"/>
                    <a:gd name="T9" fmla="*/ 7 h 21"/>
                    <a:gd name="T10" fmla="*/ 0 w 28"/>
                    <a:gd name="T11" fmla="*/ 12 h 21"/>
                    <a:gd name="T12" fmla="*/ 0 w 28"/>
                    <a:gd name="T13" fmla="*/ 12 h 21"/>
                    <a:gd name="T14" fmla="*/ 2 w 28"/>
                    <a:gd name="T15" fmla="*/ 14 h 21"/>
                    <a:gd name="T16" fmla="*/ 7 w 28"/>
                    <a:gd name="T17" fmla="*/ 19 h 21"/>
                    <a:gd name="T18" fmla="*/ 11 w 28"/>
                    <a:gd name="T19" fmla="*/ 21 h 21"/>
                    <a:gd name="T20" fmla="*/ 16 w 28"/>
                    <a:gd name="T21" fmla="*/ 21 h 21"/>
                    <a:gd name="T22" fmla="*/ 16 w 28"/>
                    <a:gd name="T23" fmla="*/ 21 h 21"/>
                    <a:gd name="T24" fmla="*/ 21 w 28"/>
                    <a:gd name="T25" fmla="*/ 21 h 21"/>
                    <a:gd name="T26" fmla="*/ 25 w 28"/>
                    <a:gd name="T27" fmla="*/ 19 h 21"/>
                    <a:gd name="T28" fmla="*/ 28 w 28"/>
                    <a:gd name="T29" fmla="*/ 14 h 21"/>
                    <a:gd name="T30" fmla="*/ 28 w 28"/>
                    <a:gd name="T31" fmla="*/ 12 h 21"/>
                    <a:gd name="T32" fmla="*/ 28 w 28"/>
                    <a:gd name="T33" fmla="*/ 12 h 21"/>
                    <a:gd name="T34" fmla="*/ 25 w 28"/>
                    <a:gd name="T35" fmla="*/ 7 h 21"/>
                    <a:gd name="T36" fmla="*/ 23 w 28"/>
                    <a:gd name="T37" fmla="*/ 3 h 21"/>
                    <a:gd name="T38" fmla="*/ 18 w 28"/>
                    <a:gd name="T39" fmla="*/ 0 h 21"/>
                    <a:gd name="T40" fmla="*/ 11 w 28"/>
                    <a:gd name="T41" fmla="*/ 0 h 21"/>
                    <a:gd name="T42" fmla="*/ 11 w 28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6" y="21"/>
                      </a:lnTo>
                      <a:lnTo>
                        <a:pt x="21" y="21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6" name="Freeform 141"/>
                <p:cNvSpPr>
                  <a:spLocks/>
                </p:cNvSpPr>
                <p:nvPr/>
              </p:nvSpPr>
              <p:spPr bwMode="auto">
                <a:xfrm>
                  <a:off x="4175" y="1223"/>
                  <a:ext cx="24" cy="29"/>
                </a:xfrm>
                <a:custGeom>
                  <a:avLst/>
                  <a:gdLst>
                    <a:gd name="T0" fmla="*/ 7 w 24"/>
                    <a:gd name="T1" fmla="*/ 0 h 29"/>
                    <a:gd name="T2" fmla="*/ 7 w 24"/>
                    <a:gd name="T3" fmla="*/ 0 h 29"/>
                    <a:gd name="T4" fmla="*/ 0 w 24"/>
                    <a:gd name="T5" fmla="*/ 3 h 29"/>
                    <a:gd name="T6" fmla="*/ 0 w 24"/>
                    <a:gd name="T7" fmla="*/ 24 h 29"/>
                    <a:gd name="T8" fmla="*/ 0 w 24"/>
                    <a:gd name="T9" fmla="*/ 24 h 29"/>
                    <a:gd name="T10" fmla="*/ 5 w 24"/>
                    <a:gd name="T11" fmla="*/ 26 h 29"/>
                    <a:gd name="T12" fmla="*/ 12 w 24"/>
                    <a:gd name="T13" fmla="*/ 29 h 29"/>
                    <a:gd name="T14" fmla="*/ 12 w 24"/>
                    <a:gd name="T15" fmla="*/ 29 h 29"/>
                    <a:gd name="T16" fmla="*/ 17 w 24"/>
                    <a:gd name="T17" fmla="*/ 26 h 29"/>
                    <a:gd name="T18" fmla="*/ 21 w 24"/>
                    <a:gd name="T19" fmla="*/ 24 h 29"/>
                    <a:gd name="T20" fmla="*/ 24 w 24"/>
                    <a:gd name="T21" fmla="*/ 19 h 29"/>
                    <a:gd name="T22" fmla="*/ 24 w 24"/>
                    <a:gd name="T23" fmla="*/ 14 h 29"/>
                    <a:gd name="T24" fmla="*/ 24 w 24"/>
                    <a:gd name="T25" fmla="*/ 14 h 29"/>
                    <a:gd name="T26" fmla="*/ 21 w 24"/>
                    <a:gd name="T27" fmla="*/ 10 h 29"/>
                    <a:gd name="T28" fmla="*/ 17 w 24"/>
                    <a:gd name="T29" fmla="*/ 5 h 29"/>
                    <a:gd name="T30" fmla="*/ 12 w 24"/>
                    <a:gd name="T31" fmla="*/ 3 h 29"/>
                    <a:gd name="T32" fmla="*/ 7 w 24"/>
                    <a:gd name="T33" fmla="*/ 0 h 29"/>
                    <a:gd name="T34" fmla="*/ 7 w 24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2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2" y="29"/>
                      </a:lnTo>
                      <a:lnTo>
                        <a:pt x="17" y="26"/>
                      </a:lnTo>
                      <a:lnTo>
                        <a:pt x="21" y="24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7" name="Freeform 142"/>
                <p:cNvSpPr>
                  <a:spLocks/>
                </p:cNvSpPr>
                <p:nvPr/>
              </p:nvSpPr>
              <p:spPr bwMode="auto">
                <a:xfrm>
                  <a:off x="4189" y="1127"/>
                  <a:ext cx="24" cy="18"/>
                </a:xfrm>
                <a:custGeom>
                  <a:avLst/>
                  <a:gdLst>
                    <a:gd name="T0" fmla="*/ 10 w 24"/>
                    <a:gd name="T1" fmla="*/ 0 h 18"/>
                    <a:gd name="T2" fmla="*/ 10 w 24"/>
                    <a:gd name="T3" fmla="*/ 0 h 18"/>
                    <a:gd name="T4" fmla="*/ 5 w 24"/>
                    <a:gd name="T5" fmla="*/ 0 h 18"/>
                    <a:gd name="T6" fmla="*/ 3 w 24"/>
                    <a:gd name="T7" fmla="*/ 2 h 18"/>
                    <a:gd name="T8" fmla="*/ 0 w 24"/>
                    <a:gd name="T9" fmla="*/ 7 h 18"/>
                    <a:gd name="T10" fmla="*/ 0 w 24"/>
                    <a:gd name="T11" fmla="*/ 9 h 18"/>
                    <a:gd name="T12" fmla="*/ 0 w 24"/>
                    <a:gd name="T13" fmla="*/ 9 h 18"/>
                    <a:gd name="T14" fmla="*/ 3 w 24"/>
                    <a:gd name="T15" fmla="*/ 14 h 18"/>
                    <a:gd name="T16" fmla="*/ 5 w 24"/>
                    <a:gd name="T17" fmla="*/ 16 h 18"/>
                    <a:gd name="T18" fmla="*/ 10 w 24"/>
                    <a:gd name="T19" fmla="*/ 18 h 18"/>
                    <a:gd name="T20" fmla="*/ 14 w 24"/>
                    <a:gd name="T21" fmla="*/ 18 h 18"/>
                    <a:gd name="T22" fmla="*/ 14 w 24"/>
                    <a:gd name="T23" fmla="*/ 18 h 18"/>
                    <a:gd name="T24" fmla="*/ 19 w 24"/>
                    <a:gd name="T25" fmla="*/ 18 h 18"/>
                    <a:gd name="T26" fmla="*/ 21 w 24"/>
                    <a:gd name="T27" fmla="*/ 16 h 18"/>
                    <a:gd name="T28" fmla="*/ 24 w 24"/>
                    <a:gd name="T29" fmla="*/ 14 h 18"/>
                    <a:gd name="T30" fmla="*/ 24 w 24"/>
                    <a:gd name="T31" fmla="*/ 9 h 18"/>
                    <a:gd name="T32" fmla="*/ 24 w 24"/>
                    <a:gd name="T33" fmla="*/ 9 h 18"/>
                    <a:gd name="T34" fmla="*/ 21 w 24"/>
                    <a:gd name="T35" fmla="*/ 7 h 18"/>
                    <a:gd name="T36" fmla="*/ 19 w 24"/>
                    <a:gd name="T37" fmla="*/ 2 h 18"/>
                    <a:gd name="T38" fmla="*/ 14 w 24"/>
                    <a:gd name="T39" fmla="*/ 0 h 18"/>
                    <a:gd name="T40" fmla="*/ 10 w 24"/>
                    <a:gd name="T41" fmla="*/ 0 h 18"/>
                    <a:gd name="T42" fmla="*/ 10 w 24"/>
                    <a:gd name="T43" fmla="*/ 0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1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9" y="18"/>
                      </a:lnTo>
                      <a:lnTo>
                        <a:pt x="21" y="16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8" name="Freeform 143"/>
                <p:cNvSpPr>
                  <a:spLocks/>
                </p:cNvSpPr>
                <p:nvPr/>
              </p:nvSpPr>
              <p:spPr bwMode="auto">
                <a:xfrm>
                  <a:off x="4175" y="1228"/>
                  <a:ext cx="24" cy="24"/>
                </a:xfrm>
                <a:custGeom>
                  <a:avLst/>
                  <a:gdLst>
                    <a:gd name="T0" fmla="*/ 10 w 24"/>
                    <a:gd name="T1" fmla="*/ 0 h 24"/>
                    <a:gd name="T2" fmla="*/ 10 w 24"/>
                    <a:gd name="T3" fmla="*/ 0 h 24"/>
                    <a:gd name="T4" fmla="*/ 5 w 24"/>
                    <a:gd name="T5" fmla="*/ 0 h 24"/>
                    <a:gd name="T6" fmla="*/ 0 w 24"/>
                    <a:gd name="T7" fmla="*/ 5 h 24"/>
                    <a:gd name="T8" fmla="*/ 0 w 24"/>
                    <a:gd name="T9" fmla="*/ 16 h 24"/>
                    <a:gd name="T10" fmla="*/ 0 w 24"/>
                    <a:gd name="T11" fmla="*/ 16 h 24"/>
                    <a:gd name="T12" fmla="*/ 7 w 24"/>
                    <a:gd name="T13" fmla="*/ 21 h 24"/>
                    <a:gd name="T14" fmla="*/ 12 w 24"/>
                    <a:gd name="T15" fmla="*/ 24 h 24"/>
                    <a:gd name="T16" fmla="*/ 12 w 24"/>
                    <a:gd name="T17" fmla="*/ 24 h 24"/>
                    <a:gd name="T18" fmla="*/ 17 w 24"/>
                    <a:gd name="T19" fmla="*/ 21 h 24"/>
                    <a:gd name="T20" fmla="*/ 21 w 24"/>
                    <a:gd name="T21" fmla="*/ 19 h 24"/>
                    <a:gd name="T22" fmla="*/ 24 w 24"/>
                    <a:gd name="T23" fmla="*/ 16 h 24"/>
                    <a:gd name="T24" fmla="*/ 24 w 24"/>
                    <a:gd name="T25" fmla="*/ 12 h 24"/>
                    <a:gd name="T26" fmla="*/ 24 w 24"/>
                    <a:gd name="T27" fmla="*/ 12 h 24"/>
                    <a:gd name="T28" fmla="*/ 21 w 24"/>
                    <a:gd name="T29" fmla="*/ 7 h 24"/>
                    <a:gd name="T30" fmla="*/ 19 w 24"/>
                    <a:gd name="T31" fmla="*/ 5 h 24"/>
                    <a:gd name="T32" fmla="*/ 14 w 24"/>
                    <a:gd name="T33" fmla="*/ 0 h 24"/>
                    <a:gd name="T34" fmla="*/ 10 w 24"/>
                    <a:gd name="T35" fmla="*/ 0 h 24"/>
                    <a:gd name="T36" fmla="*/ 10 w 2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7" y="21"/>
                      </a:lnTo>
                      <a:lnTo>
                        <a:pt x="12" y="24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9" name="Freeform 144"/>
                <p:cNvSpPr>
                  <a:spLocks/>
                </p:cNvSpPr>
                <p:nvPr/>
              </p:nvSpPr>
              <p:spPr bwMode="auto">
                <a:xfrm>
                  <a:off x="4531" y="127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2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2 w 21"/>
                    <a:gd name="T15" fmla="*/ 14 h 19"/>
                    <a:gd name="T16" fmla="*/ 5 w 21"/>
                    <a:gd name="T17" fmla="*/ 17 h 19"/>
                    <a:gd name="T18" fmla="*/ 9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7 w 21"/>
                    <a:gd name="T25" fmla="*/ 19 h 19"/>
                    <a:gd name="T26" fmla="*/ 19 w 21"/>
                    <a:gd name="T27" fmla="*/ 17 h 19"/>
                    <a:gd name="T28" fmla="*/ 21 w 21"/>
                    <a:gd name="T29" fmla="*/ 14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7 w 21"/>
                    <a:gd name="T37" fmla="*/ 2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0" name="Freeform 145"/>
                <p:cNvSpPr>
                  <a:spLocks/>
                </p:cNvSpPr>
                <p:nvPr/>
              </p:nvSpPr>
              <p:spPr bwMode="auto">
                <a:xfrm>
                  <a:off x="4564" y="1318"/>
                  <a:ext cx="21" cy="18"/>
                </a:xfrm>
                <a:custGeom>
                  <a:avLst/>
                  <a:gdLst>
                    <a:gd name="T0" fmla="*/ 9 w 21"/>
                    <a:gd name="T1" fmla="*/ 0 h 18"/>
                    <a:gd name="T2" fmla="*/ 9 w 21"/>
                    <a:gd name="T3" fmla="*/ 0 h 18"/>
                    <a:gd name="T4" fmla="*/ 5 w 21"/>
                    <a:gd name="T5" fmla="*/ 0 h 18"/>
                    <a:gd name="T6" fmla="*/ 2 w 21"/>
                    <a:gd name="T7" fmla="*/ 2 h 18"/>
                    <a:gd name="T8" fmla="*/ 0 w 21"/>
                    <a:gd name="T9" fmla="*/ 4 h 18"/>
                    <a:gd name="T10" fmla="*/ 0 w 21"/>
                    <a:gd name="T11" fmla="*/ 9 h 18"/>
                    <a:gd name="T12" fmla="*/ 0 w 21"/>
                    <a:gd name="T13" fmla="*/ 9 h 18"/>
                    <a:gd name="T14" fmla="*/ 2 w 21"/>
                    <a:gd name="T15" fmla="*/ 14 h 18"/>
                    <a:gd name="T16" fmla="*/ 5 w 21"/>
                    <a:gd name="T17" fmla="*/ 16 h 18"/>
                    <a:gd name="T18" fmla="*/ 7 w 21"/>
                    <a:gd name="T19" fmla="*/ 18 h 18"/>
                    <a:gd name="T20" fmla="*/ 12 w 21"/>
                    <a:gd name="T21" fmla="*/ 18 h 18"/>
                    <a:gd name="T22" fmla="*/ 12 w 21"/>
                    <a:gd name="T23" fmla="*/ 18 h 18"/>
                    <a:gd name="T24" fmla="*/ 17 w 21"/>
                    <a:gd name="T25" fmla="*/ 18 h 18"/>
                    <a:gd name="T26" fmla="*/ 19 w 21"/>
                    <a:gd name="T27" fmla="*/ 16 h 18"/>
                    <a:gd name="T28" fmla="*/ 19 w 21"/>
                    <a:gd name="T29" fmla="*/ 14 h 18"/>
                    <a:gd name="T30" fmla="*/ 21 w 21"/>
                    <a:gd name="T31" fmla="*/ 9 h 18"/>
                    <a:gd name="T32" fmla="*/ 21 w 21"/>
                    <a:gd name="T33" fmla="*/ 9 h 18"/>
                    <a:gd name="T34" fmla="*/ 19 w 21"/>
                    <a:gd name="T35" fmla="*/ 4 h 18"/>
                    <a:gd name="T36" fmla="*/ 17 w 21"/>
                    <a:gd name="T37" fmla="*/ 2 h 18"/>
                    <a:gd name="T38" fmla="*/ 9 w 21"/>
                    <a:gd name="T39" fmla="*/ 0 h 18"/>
                    <a:gd name="T40" fmla="*/ 9 w 21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12" y="18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1" name="Freeform 146"/>
                <p:cNvSpPr>
                  <a:spLocks/>
                </p:cNvSpPr>
                <p:nvPr/>
              </p:nvSpPr>
              <p:spPr bwMode="auto">
                <a:xfrm>
                  <a:off x="4340" y="1061"/>
                  <a:ext cx="125" cy="106"/>
                </a:xfrm>
                <a:custGeom>
                  <a:avLst/>
                  <a:gdLst>
                    <a:gd name="T0" fmla="*/ 54 w 125"/>
                    <a:gd name="T1" fmla="*/ 0 h 106"/>
                    <a:gd name="T2" fmla="*/ 54 w 125"/>
                    <a:gd name="T3" fmla="*/ 0 h 106"/>
                    <a:gd name="T4" fmla="*/ 38 w 125"/>
                    <a:gd name="T5" fmla="*/ 2 h 106"/>
                    <a:gd name="T6" fmla="*/ 24 w 125"/>
                    <a:gd name="T7" fmla="*/ 9 h 106"/>
                    <a:gd name="T8" fmla="*/ 14 w 125"/>
                    <a:gd name="T9" fmla="*/ 16 h 106"/>
                    <a:gd name="T10" fmla="*/ 5 w 125"/>
                    <a:gd name="T11" fmla="*/ 25 h 106"/>
                    <a:gd name="T12" fmla="*/ 0 w 125"/>
                    <a:gd name="T13" fmla="*/ 37 h 106"/>
                    <a:gd name="T14" fmla="*/ 0 w 125"/>
                    <a:gd name="T15" fmla="*/ 51 h 106"/>
                    <a:gd name="T16" fmla="*/ 5 w 125"/>
                    <a:gd name="T17" fmla="*/ 66 h 106"/>
                    <a:gd name="T18" fmla="*/ 12 w 125"/>
                    <a:gd name="T19" fmla="*/ 80 h 106"/>
                    <a:gd name="T20" fmla="*/ 12 w 125"/>
                    <a:gd name="T21" fmla="*/ 80 h 106"/>
                    <a:gd name="T22" fmla="*/ 24 w 125"/>
                    <a:gd name="T23" fmla="*/ 89 h 106"/>
                    <a:gd name="T24" fmla="*/ 38 w 125"/>
                    <a:gd name="T25" fmla="*/ 96 h 106"/>
                    <a:gd name="T26" fmla="*/ 52 w 125"/>
                    <a:gd name="T27" fmla="*/ 103 h 106"/>
                    <a:gd name="T28" fmla="*/ 68 w 125"/>
                    <a:gd name="T29" fmla="*/ 106 h 106"/>
                    <a:gd name="T30" fmla="*/ 83 w 125"/>
                    <a:gd name="T31" fmla="*/ 103 h 106"/>
                    <a:gd name="T32" fmla="*/ 97 w 125"/>
                    <a:gd name="T33" fmla="*/ 101 h 106"/>
                    <a:gd name="T34" fmla="*/ 109 w 125"/>
                    <a:gd name="T35" fmla="*/ 92 h 106"/>
                    <a:gd name="T36" fmla="*/ 120 w 125"/>
                    <a:gd name="T37" fmla="*/ 80 h 106"/>
                    <a:gd name="T38" fmla="*/ 120 w 125"/>
                    <a:gd name="T39" fmla="*/ 80 h 106"/>
                    <a:gd name="T40" fmla="*/ 125 w 125"/>
                    <a:gd name="T41" fmla="*/ 66 h 106"/>
                    <a:gd name="T42" fmla="*/ 125 w 125"/>
                    <a:gd name="T43" fmla="*/ 51 h 106"/>
                    <a:gd name="T44" fmla="*/ 120 w 125"/>
                    <a:gd name="T45" fmla="*/ 37 h 106"/>
                    <a:gd name="T46" fmla="*/ 111 w 125"/>
                    <a:gd name="T47" fmla="*/ 28 h 106"/>
                    <a:gd name="T48" fmla="*/ 101 w 125"/>
                    <a:gd name="T49" fmla="*/ 16 h 106"/>
                    <a:gd name="T50" fmla="*/ 87 w 125"/>
                    <a:gd name="T51" fmla="*/ 9 h 106"/>
                    <a:gd name="T52" fmla="*/ 73 w 125"/>
                    <a:gd name="T53" fmla="*/ 4 h 106"/>
                    <a:gd name="T54" fmla="*/ 59 w 125"/>
                    <a:gd name="T55" fmla="*/ 2 h 106"/>
                    <a:gd name="T56" fmla="*/ 54 w 125"/>
                    <a:gd name="T57" fmla="*/ 0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5" h="106">
                      <a:moveTo>
                        <a:pt x="54" y="0"/>
                      </a:moveTo>
                      <a:lnTo>
                        <a:pt x="54" y="0"/>
                      </a:lnTo>
                      <a:lnTo>
                        <a:pt x="38" y="2"/>
                      </a:lnTo>
                      <a:lnTo>
                        <a:pt x="24" y="9"/>
                      </a:lnTo>
                      <a:lnTo>
                        <a:pt x="14" y="16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0" y="51"/>
                      </a:lnTo>
                      <a:lnTo>
                        <a:pt x="5" y="66"/>
                      </a:lnTo>
                      <a:lnTo>
                        <a:pt x="12" y="80"/>
                      </a:lnTo>
                      <a:lnTo>
                        <a:pt x="24" y="89"/>
                      </a:lnTo>
                      <a:lnTo>
                        <a:pt x="38" y="96"/>
                      </a:lnTo>
                      <a:lnTo>
                        <a:pt x="52" y="103"/>
                      </a:lnTo>
                      <a:lnTo>
                        <a:pt x="68" y="106"/>
                      </a:lnTo>
                      <a:lnTo>
                        <a:pt x="83" y="103"/>
                      </a:lnTo>
                      <a:lnTo>
                        <a:pt x="97" y="101"/>
                      </a:lnTo>
                      <a:lnTo>
                        <a:pt x="109" y="92"/>
                      </a:lnTo>
                      <a:lnTo>
                        <a:pt x="120" y="80"/>
                      </a:lnTo>
                      <a:lnTo>
                        <a:pt x="125" y="66"/>
                      </a:lnTo>
                      <a:lnTo>
                        <a:pt x="125" y="51"/>
                      </a:lnTo>
                      <a:lnTo>
                        <a:pt x="120" y="37"/>
                      </a:lnTo>
                      <a:lnTo>
                        <a:pt x="111" y="28"/>
                      </a:lnTo>
                      <a:lnTo>
                        <a:pt x="101" y="16"/>
                      </a:lnTo>
                      <a:lnTo>
                        <a:pt x="87" y="9"/>
                      </a:lnTo>
                      <a:lnTo>
                        <a:pt x="73" y="4"/>
                      </a:lnTo>
                      <a:lnTo>
                        <a:pt x="59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2" name="Freeform 147"/>
                <p:cNvSpPr>
                  <a:spLocks/>
                </p:cNvSpPr>
                <p:nvPr/>
              </p:nvSpPr>
              <p:spPr bwMode="auto">
                <a:xfrm>
                  <a:off x="4347" y="1070"/>
                  <a:ext cx="111" cy="90"/>
                </a:xfrm>
                <a:custGeom>
                  <a:avLst/>
                  <a:gdLst>
                    <a:gd name="T0" fmla="*/ 47 w 111"/>
                    <a:gd name="T1" fmla="*/ 0 h 90"/>
                    <a:gd name="T2" fmla="*/ 47 w 111"/>
                    <a:gd name="T3" fmla="*/ 0 h 90"/>
                    <a:gd name="T4" fmla="*/ 36 w 111"/>
                    <a:gd name="T5" fmla="*/ 0 h 90"/>
                    <a:gd name="T6" fmla="*/ 26 w 111"/>
                    <a:gd name="T7" fmla="*/ 2 h 90"/>
                    <a:gd name="T8" fmla="*/ 19 w 111"/>
                    <a:gd name="T9" fmla="*/ 7 h 90"/>
                    <a:gd name="T10" fmla="*/ 12 w 111"/>
                    <a:gd name="T11" fmla="*/ 12 h 90"/>
                    <a:gd name="T12" fmla="*/ 5 w 111"/>
                    <a:gd name="T13" fmla="*/ 19 h 90"/>
                    <a:gd name="T14" fmla="*/ 3 w 111"/>
                    <a:gd name="T15" fmla="*/ 26 h 90"/>
                    <a:gd name="T16" fmla="*/ 0 w 111"/>
                    <a:gd name="T17" fmla="*/ 35 h 90"/>
                    <a:gd name="T18" fmla="*/ 0 w 111"/>
                    <a:gd name="T19" fmla="*/ 45 h 90"/>
                    <a:gd name="T20" fmla="*/ 0 w 111"/>
                    <a:gd name="T21" fmla="*/ 45 h 90"/>
                    <a:gd name="T22" fmla="*/ 3 w 111"/>
                    <a:gd name="T23" fmla="*/ 54 h 90"/>
                    <a:gd name="T24" fmla="*/ 7 w 111"/>
                    <a:gd name="T25" fmla="*/ 61 h 90"/>
                    <a:gd name="T26" fmla="*/ 14 w 111"/>
                    <a:gd name="T27" fmla="*/ 68 h 90"/>
                    <a:gd name="T28" fmla="*/ 21 w 111"/>
                    <a:gd name="T29" fmla="*/ 75 h 90"/>
                    <a:gd name="T30" fmla="*/ 31 w 111"/>
                    <a:gd name="T31" fmla="*/ 80 h 90"/>
                    <a:gd name="T32" fmla="*/ 43 w 111"/>
                    <a:gd name="T33" fmla="*/ 85 h 90"/>
                    <a:gd name="T34" fmla="*/ 52 w 111"/>
                    <a:gd name="T35" fmla="*/ 87 h 90"/>
                    <a:gd name="T36" fmla="*/ 64 w 111"/>
                    <a:gd name="T37" fmla="*/ 90 h 90"/>
                    <a:gd name="T38" fmla="*/ 64 w 111"/>
                    <a:gd name="T39" fmla="*/ 90 h 90"/>
                    <a:gd name="T40" fmla="*/ 73 w 111"/>
                    <a:gd name="T41" fmla="*/ 87 h 90"/>
                    <a:gd name="T42" fmla="*/ 85 w 111"/>
                    <a:gd name="T43" fmla="*/ 85 h 90"/>
                    <a:gd name="T44" fmla="*/ 92 w 111"/>
                    <a:gd name="T45" fmla="*/ 80 h 90"/>
                    <a:gd name="T46" fmla="*/ 99 w 111"/>
                    <a:gd name="T47" fmla="*/ 75 h 90"/>
                    <a:gd name="T48" fmla="*/ 106 w 111"/>
                    <a:gd name="T49" fmla="*/ 68 h 90"/>
                    <a:gd name="T50" fmla="*/ 109 w 111"/>
                    <a:gd name="T51" fmla="*/ 61 h 90"/>
                    <a:gd name="T52" fmla="*/ 111 w 111"/>
                    <a:gd name="T53" fmla="*/ 54 h 90"/>
                    <a:gd name="T54" fmla="*/ 111 w 111"/>
                    <a:gd name="T55" fmla="*/ 45 h 90"/>
                    <a:gd name="T56" fmla="*/ 111 w 111"/>
                    <a:gd name="T57" fmla="*/ 45 h 90"/>
                    <a:gd name="T58" fmla="*/ 106 w 111"/>
                    <a:gd name="T59" fmla="*/ 35 h 90"/>
                    <a:gd name="T60" fmla="*/ 102 w 111"/>
                    <a:gd name="T61" fmla="*/ 26 h 90"/>
                    <a:gd name="T62" fmla="*/ 97 w 111"/>
                    <a:gd name="T63" fmla="*/ 19 h 90"/>
                    <a:gd name="T64" fmla="*/ 87 w 111"/>
                    <a:gd name="T65" fmla="*/ 12 h 90"/>
                    <a:gd name="T66" fmla="*/ 80 w 111"/>
                    <a:gd name="T67" fmla="*/ 7 h 90"/>
                    <a:gd name="T68" fmla="*/ 69 w 111"/>
                    <a:gd name="T69" fmla="*/ 2 h 90"/>
                    <a:gd name="T70" fmla="*/ 59 w 111"/>
                    <a:gd name="T71" fmla="*/ 0 h 90"/>
                    <a:gd name="T72" fmla="*/ 47 w 111"/>
                    <a:gd name="T73" fmla="*/ 0 h 90"/>
                    <a:gd name="T74" fmla="*/ 47 w 111"/>
                    <a:gd name="T75" fmla="*/ 0 h 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9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7"/>
                      </a:lnTo>
                      <a:lnTo>
                        <a:pt x="12" y="12"/>
                      </a:lnTo>
                      <a:lnTo>
                        <a:pt x="5" y="19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3" y="54"/>
                      </a:lnTo>
                      <a:lnTo>
                        <a:pt x="7" y="61"/>
                      </a:lnTo>
                      <a:lnTo>
                        <a:pt x="14" y="68"/>
                      </a:lnTo>
                      <a:lnTo>
                        <a:pt x="21" y="75"/>
                      </a:lnTo>
                      <a:lnTo>
                        <a:pt x="31" y="80"/>
                      </a:lnTo>
                      <a:lnTo>
                        <a:pt x="43" y="85"/>
                      </a:lnTo>
                      <a:lnTo>
                        <a:pt x="52" y="87"/>
                      </a:lnTo>
                      <a:lnTo>
                        <a:pt x="64" y="90"/>
                      </a:lnTo>
                      <a:lnTo>
                        <a:pt x="73" y="87"/>
                      </a:lnTo>
                      <a:lnTo>
                        <a:pt x="85" y="85"/>
                      </a:lnTo>
                      <a:lnTo>
                        <a:pt x="92" y="80"/>
                      </a:lnTo>
                      <a:lnTo>
                        <a:pt x="99" y="75"/>
                      </a:lnTo>
                      <a:lnTo>
                        <a:pt x="106" y="68"/>
                      </a:lnTo>
                      <a:lnTo>
                        <a:pt x="109" y="61"/>
                      </a:lnTo>
                      <a:lnTo>
                        <a:pt x="111" y="54"/>
                      </a:lnTo>
                      <a:lnTo>
                        <a:pt x="111" y="45"/>
                      </a:lnTo>
                      <a:lnTo>
                        <a:pt x="106" y="35"/>
                      </a:lnTo>
                      <a:lnTo>
                        <a:pt x="102" y="26"/>
                      </a:lnTo>
                      <a:lnTo>
                        <a:pt x="97" y="19"/>
                      </a:lnTo>
                      <a:lnTo>
                        <a:pt x="87" y="12"/>
                      </a:lnTo>
                      <a:lnTo>
                        <a:pt x="80" y="7"/>
                      </a:lnTo>
                      <a:lnTo>
                        <a:pt x="69" y="2"/>
                      </a:lnTo>
                      <a:lnTo>
                        <a:pt x="59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3" name="Freeform 148"/>
                <p:cNvSpPr>
                  <a:spLocks/>
                </p:cNvSpPr>
                <p:nvPr/>
              </p:nvSpPr>
              <p:spPr bwMode="auto">
                <a:xfrm>
                  <a:off x="4359" y="1079"/>
                  <a:ext cx="85" cy="71"/>
                </a:xfrm>
                <a:custGeom>
                  <a:avLst/>
                  <a:gdLst>
                    <a:gd name="T0" fmla="*/ 38 w 85"/>
                    <a:gd name="T1" fmla="*/ 0 h 71"/>
                    <a:gd name="T2" fmla="*/ 38 w 85"/>
                    <a:gd name="T3" fmla="*/ 0 h 71"/>
                    <a:gd name="T4" fmla="*/ 26 w 85"/>
                    <a:gd name="T5" fmla="*/ 0 h 71"/>
                    <a:gd name="T6" fmla="*/ 16 w 85"/>
                    <a:gd name="T7" fmla="*/ 5 h 71"/>
                    <a:gd name="T8" fmla="*/ 9 w 85"/>
                    <a:gd name="T9" fmla="*/ 10 h 71"/>
                    <a:gd name="T10" fmla="*/ 5 w 85"/>
                    <a:gd name="T11" fmla="*/ 17 h 71"/>
                    <a:gd name="T12" fmla="*/ 2 w 85"/>
                    <a:gd name="T13" fmla="*/ 24 h 71"/>
                    <a:gd name="T14" fmla="*/ 0 w 85"/>
                    <a:gd name="T15" fmla="*/ 33 h 71"/>
                    <a:gd name="T16" fmla="*/ 2 w 85"/>
                    <a:gd name="T17" fmla="*/ 43 h 71"/>
                    <a:gd name="T18" fmla="*/ 9 w 85"/>
                    <a:gd name="T19" fmla="*/ 52 h 71"/>
                    <a:gd name="T20" fmla="*/ 9 w 85"/>
                    <a:gd name="T21" fmla="*/ 52 h 71"/>
                    <a:gd name="T22" fmla="*/ 16 w 85"/>
                    <a:gd name="T23" fmla="*/ 59 h 71"/>
                    <a:gd name="T24" fmla="*/ 26 w 85"/>
                    <a:gd name="T25" fmla="*/ 64 h 71"/>
                    <a:gd name="T26" fmla="*/ 35 w 85"/>
                    <a:gd name="T27" fmla="*/ 69 h 71"/>
                    <a:gd name="T28" fmla="*/ 47 w 85"/>
                    <a:gd name="T29" fmla="*/ 71 h 71"/>
                    <a:gd name="T30" fmla="*/ 57 w 85"/>
                    <a:gd name="T31" fmla="*/ 71 h 71"/>
                    <a:gd name="T32" fmla="*/ 66 w 85"/>
                    <a:gd name="T33" fmla="*/ 66 h 71"/>
                    <a:gd name="T34" fmla="*/ 75 w 85"/>
                    <a:gd name="T35" fmla="*/ 62 h 71"/>
                    <a:gd name="T36" fmla="*/ 82 w 85"/>
                    <a:gd name="T37" fmla="*/ 52 h 71"/>
                    <a:gd name="T38" fmla="*/ 82 w 85"/>
                    <a:gd name="T39" fmla="*/ 52 h 71"/>
                    <a:gd name="T40" fmla="*/ 85 w 85"/>
                    <a:gd name="T41" fmla="*/ 43 h 71"/>
                    <a:gd name="T42" fmla="*/ 85 w 85"/>
                    <a:gd name="T43" fmla="*/ 33 h 71"/>
                    <a:gd name="T44" fmla="*/ 82 w 85"/>
                    <a:gd name="T45" fmla="*/ 24 h 71"/>
                    <a:gd name="T46" fmla="*/ 78 w 85"/>
                    <a:gd name="T47" fmla="*/ 17 h 71"/>
                    <a:gd name="T48" fmla="*/ 71 w 85"/>
                    <a:gd name="T49" fmla="*/ 10 h 71"/>
                    <a:gd name="T50" fmla="*/ 61 w 85"/>
                    <a:gd name="T51" fmla="*/ 5 h 71"/>
                    <a:gd name="T52" fmla="*/ 52 w 85"/>
                    <a:gd name="T53" fmla="*/ 3 h 71"/>
                    <a:gd name="T54" fmla="*/ 42 w 85"/>
                    <a:gd name="T55" fmla="*/ 0 h 71"/>
                    <a:gd name="T56" fmla="*/ 38 w 85"/>
                    <a:gd name="T57" fmla="*/ 0 h 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5" h="71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6" y="5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2" y="43"/>
                      </a:lnTo>
                      <a:lnTo>
                        <a:pt x="9" y="52"/>
                      </a:lnTo>
                      <a:lnTo>
                        <a:pt x="16" y="59"/>
                      </a:lnTo>
                      <a:lnTo>
                        <a:pt x="26" y="64"/>
                      </a:lnTo>
                      <a:lnTo>
                        <a:pt x="35" y="69"/>
                      </a:lnTo>
                      <a:lnTo>
                        <a:pt x="47" y="71"/>
                      </a:lnTo>
                      <a:lnTo>
                        <a:pt x="57" y="71"/>
                      </a:lnTo>
                      <a:lnTo>
                        <a:pt x="66" y="66"/>
                      </a:lnTo>
                      <a:lnTo>
                        <a:pt x="75" y="62"/>
                      </a:lnTo>
                      <a:lnTo>
                        <a:pt x="82" y="52"/>
                      </a:lnTo>
                      <a:lnTo>
                        <a:pt x="85" y="43"/>
                      </a:lnTo>
                      <a:lnTo>
                        <a:pt x="85" y="33"/>
                      </a:lnTo>
                      <a:lnTo>
                        <a:pt x="82" y="24"/>
                      </a:lnTo>
                      <a:lnTo>
                        <a:pt x="78" y="17"/>
                      </a:lnTo>
                      <a:lnTo>
                        <a:pt x="71" y="10"/>
                      </a:lnTo>
                      <a:lnTo>
                        <a:pt x="61" y="5"/>
                      </a:lnTo>
                      <a:lnTo>
                        <a:pt x="52" y="3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4" name="Freeform 149"/>
                <p:cNvSpPr>
                  <a:spLocks/>
                </p:cNvSpPr>
                <p:nvPr/>
              </p:nvSpPr>
              <p:spPr bwMode="auto">
                <a:xfrm>
                  <a:off x="4364" y="1084"/>
                  <a:ext cx="75" cy="61"/>
                </a:xfrm>
                <a:custGeom>
                  <a:avLst/>
                  <a:gdLst>
                    <a:gd name="T0" fmla="*/ 33 w 75"/>
                    <a:gd name="T1" fmla="*/ 0 h 61"/>
                    <a:gd name="T2" fmla="*/ 33 w 75"/>
                    <a:gd name="T3" fmla="*/ 0 h 61"/>
                    <a:gd name="T4" fmla="*/ 19 w 75"/>
                    <a:gd name="T5" fmla="*/ 2 h 61"/>
                    <a:gd name="T6" fmla="*/ 9 w 75"/>
                    <a:gd name="T7" fmla="*/ 7 h 61"/>
                    <a:gd name="T8" fmla="*/ 2 w 75"/>
                    <a:gd name="T9" fmla="*/ 19 h 61"/>
                    <a:gd name="T10" fmla="*/ 0 w 75"/>
                    <a:gd name="T11" fmla="*/ 24 h 61"/>
                    <a:gd name="T12" fmla="*/ 0 w 75"/>
                    <a:gd name="T13" fmla="*/ 31 h 61"/>
                    <a:gd name="T14" fmla="*/ 0 w 75"/>
                    <a:gd name="T15" fmla="*/ 31 h 61"/>
                    <a:gd name="T16" fmla="*/ 7 w 75"/>
                    <a:gd name="T17" fmla="*/ 43 h 61"/>
                    <a:gd name="T18" fmla="*/ 16 w 75"/>
                    <a:gd name="T19" fmla="*/ 52 h 61"/>
                    <a:gd name="T20" fmla="*/ 28 w 75"/>
                    <a:gd name="T21" fmla="*/ 59 h 61"/>
                    <a:gd name="T22" fmla="*/ 44 w 75"/>
                    <a:gd name="T23" fmla="*/ 61 h 61"/>
                    <a:gd name="T24" fmla="*/ 44 w 75"/>
                    <a:gd name="T25" fmla="*/ 61 h 61"/>
                    <a:gd name="T26" fmla="*/ 59 w 75"/>
                    <a:gd name="T27" fmla="*/ 59 h 61"/>
                    <a:gd name="T28" fmla="*/ 68 w 75"/>
                    <a:gd name="T29" fmla="*/ 52 h 61"/>
                    <a:gd name="T30" fmla="*/ 73 w 75"/>
                    <a:gd name="T31" fmla="*/ 47 h 61"/>
                    <a:gd name="T32" fmla="*/ 75 w 75"/>
                    <a:gd name="T33" fmla="*/ 43 h 61"/>
                    <a:gd name="T34" fmla="*/ 75 w 75"/>
                    <a:gd name="T35" fmla="*/ 36 h 61"/>
                    <a:gd name="T36" fmla="*/ 75 w 75"/>
                    <a:gd name="T37" fmla="*/ 31 h 61"/>
                    <a:gd name="T38" fmla="*/ 75 w 75"/>
                    <a:gd name="T39" fmla="*/ 31 h 61"/>
                    <a:gd name="T40" fmla="*/ 73 w 75"/>
                    <a:gd name="T41" fmla="*/ 24 h 61"/>
                    <a:gd name="T42" fmla="*/ 70 w 75"/>
                    <a:gd name="T43" fmla="*/ 19 h 61"/>
                    <a:gd name="T44" fmla="*/ 61 w 75"/>
                    <a:gd name="T45" fmla="*/ 7 h 61"/>
                    <a:gd name="T46" fmla="*/ 47 w 75"/>
                    <a:gd name="T47" fmla="*/ 2 h 61"/>
                    <a:gd name="T48" fmla="*/ 33 w 75"/>
                    <a:gd name="T49" fmla="*/ 0 h 61"/>
                    <a:gd name="T50" fmla="*/ 33 w 75"/>
                    <a:gd name="T51" fmla="*/ 0 h 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5" h="61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9" y="2"/>
                      </a:lnTo>
                      <a:lnTo>
                        <a:pt x="9" y="7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7" y="43"/>
                      </a:lnTo>
                      <a:lnTo>
                        <a:pt x="16" y="52"/>
                      </a:lnTo>
                      <a:lnTo>
                        <a:pt x="28" y="59"/>
                      </a:lnTo>
                      <a:lnTo>
                        <a:pt x="44" y="61"/>
                      </a:lnTo>
                      <a:lnTo>
                        <a:pt x="59" y="59"/>
                      </a:lnTo>
                      <a:lnTo>
                        <a:pt x="68" y="52"/>
                      </a:lnTo>
                      <a:lnTo>
                        <a:pt x="73" y="47"/>
                      </a:lnTo>
                      <a:lnTo>
                        <a:pt x="75" y="43"/>
                      </a:lnTo>
                      <a:lnTo>
                        <a:pt x="75" y="36"/>
                      </a:lnTo>
                      <a:lnTo>
                        <a:pt x="75" y="31"/>
                      </a:lnTo>
                      <a:lnTo>
                        <a:pt x="73" y="24"/>
                      </a:lnTo>
                      <a:lnTo>
                        <a:pt x="70" y="19"/>
                      </a:lnTo>
                      <a:lnTo>
                        <a:pt x="61" y="7"/>
                      </a:lnTo>
                      <a:lnTo>
                        <a:pt x="47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5" name="Freeform 150"/>
                <p:cNvSpPr>
                  <a:spLocks/>
                </p:cNvSpPr>
                <p:nvPr/>
              </p:nvSpPr>
              <p:spPr bwMode="auto">
                <a:xfrm>
                  <a:off x="4378" y="1094"/>
                  <a:ext cx="49" cy="42"/>
                </a:xfrm>
                <a:custGeom>
                  <a:avLst/>
                  <a:gdLst>
                    <a:gd name="T0" fmla="*/ 21 w 49"/>
                    <a:gd name="T1" fmla="*/ 0 h 42"/>
                    <a:gd name="T2" fmla="*/ 21 w 49"/>
                    <a:gd name="T3" fmla="*/ 0 h 42"/>
                    <a:gd name="T4" fmla="*/ 14 w 49"/>
                    <a:gd name="T5" fmla="*/ 0 h 42"/>
                    <a:gd name="T6" fmla="*/ 9 w 49"/>
                    <a:gd name="T7" fmla="*/ 2 h 42"/>
                    <a:gd name="T8" fmla="*/ 5 w 49"/>
                    <a:gd name="T9" fmla="*/ 4 h 42"/>
                    <a:gd name="T10" fmla="*/ 2 w 49"/>
                    <a:gd name="T11" fmla="*/ 9 h 42"/>
                    <a:gd name="T12" fmla="*/ 0 w 49"/>
                    <a:gd name="T13" fmla="*/ 14 h 42"/>
                    <a:gd name="T14" fmla="*/ 0 w 49"/>
                    <a:gd name="T15" fmla="*/ 18 h 42"/>
                    <a:gd name="T16" fmla="*/ 0 w 49"/>
                    <a:gd name="T17" fmla="*/ 26 h 42"/>
                    <a:gd name="T18" fmla="*/ 5 w 49"/>
                    <a:gd name="T19" fmla="*/ 30 h 42"/>
                    <a:gd name="T20" fmla="*/ 5 w 49"/>
                    <a:gd name="T21" fmla="*/ 30 h 42"/>
                    <a:gd name="T22" fmla="*/ 14 w 49"/>
                    <a:gd name="T23" fmla="*/ 37 h 42"/>
                    <a:gd name="T24" fmla="*/ 26 w 49"/>
                    <a:gd name="T25" fmla="*/ 42 h 42"/>
                    <a:gd name="T26" fmla="*/ 33 w 49"/>
                    <a:gd name="T27" fmla="*/ 40 h 42"/>
                    <a:gd name="T28" fmla="*/ 38 w 49"/>
                    <a:gd name="T29" fmla="*/ 40 h 42"/>
                    <a:gd name="T30" fmla="*/ 42 w 49"/>
                    <a:gd name="T31" fmla="*/ 35 h 42"/>
                    <a:gd name="T32" fmla="*/ 47 w 49"/>
                    <a:gd name="T33" fmla="*/ 30 h 42"/>
                    <a:gd name="T34" fmla="*/ 47 w 49"/>
                    <a:gd name="T35" fmla="*/ 30 h 42"/>
                    <a:gd name="T36" fmla="*/ 49 w 49"/>
                    <a:gd name="T37" fmla="*/ 26 h 42"/>
                    <a:gd name="T38" fmla="*/ 49 w 49"/>
                    <a:gd name="T39" fmla="*/ 18 h 42"/>
                    <a:gd name="T40" fmla="*/ 47 w 49"/>
                    <a:gd name="T41" fmla="*/ 14 h 42"/>
                    <a:gd name="T42" fmla="*/ 45 w 49"/>
                    <a:gd name="T43" fmla="*/ 9 h 42"/>
                    <a:gd name="T44" fmla="*/ 35 w 49"/>
                    <a:gd name="T45" fmla="*/ 2 h 42"/>
                    <a:gd name="T46" fmla="*/ 23 w 49"/>
                    <a:gd name="T47" fmla="*/ 0 h 42"/>
                    <a:gd name="T48" fmla="*/ 21 w 49"/>
                    <a:gd name="T49" fmla="*/ 0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42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14" y="37"/>
                      </a:lnTo>
                      <a:lnTo>
                        <a:pt x="26" y="42"/>
                      </a:lnTo>
                      <a:lnTo>
                        <a:pt x="33" y="40"/>
                      </a:lnTo>
                      <a:lnTo>
                        <a:pt x="38" y="40"/>
                      </a:lnTo>
                      <a:lnTo>
                        <a:pt x="42" y="35"/>
                      </a:lnTo>
                      <a:lnTo>
                        <a:pt x="47" y="30"/>
                      </a:lnTo>
                      <a:lnTo>
                        <a:pt x="49" y="26"/>
                      </a:lnTo>
                      <a:lnTo>
                        <a:pt x="49" y="18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35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6" name="Freeform 151"/>
                <p:cNvSpPr>
                  <a:spLocks/>
                </p:cNvSpPr>
                <p:nvPr/>
              </p:nvSpPr>
              <p:spPr bwMode="auto">
                <a:xfrm>
                  <a:off x="4383" y="1098"/>
                  <a:ext cx="40" cy="33"/>
                </a:xfrm>
                <a:custGeom>
                  <a:avLst/>
                  <a:gdLst>
                    <a:gd name="T0" fmla="*/ 16 w 40"/>
                    <a:gd name="T1" fmla="*/ 0 h 33"/>
                    <a:gd name="T2" fmla="*/ 16 w 40"/>
                    <a:gd name="T3" fmla="*/ 0 h 33"/>
                    <a:gd name="T4" fmla="*/ 9 w 40"/>
                    <a:gd name="T5" fmla="*/ 0 h 33"/>
                    <a:gd name="T6" fmla="*/ 4 w 40"/>
                    <a:gd name="T7" fmla="*/ 5 h 33"/>
                    <a:gd name="T8" fmla="*/ 0 w 40"/>
                    <a:gd name="T9" fmla="*/ 10 h 33"/>
                    <a:gd name="T10" fmla="*/ 0 w 40"/>
                    <a:gd name="T11" fmla="*/ 17 h 33"/>
                    <a:gd name="T12" fmla="*/ 0 w 40"/>
                    <a:gd name="T13" fmla="*/ 17 h 33"/>
                    <a:gd name="T14" fmla="*/ 2 w 40"/>
                    <a:gd name="T15" fmla="*/ 22 h 33"/>
                    <a:gd name="T16" fmla="*/ 7 w 40"/>
                    <a:gd name="T17" fmla="*/ 29 h 33"/>
                    <a:gd name="T18" fmla="*/ 14 w 40"/>
                    <a:gd name="T19" fmla="*/ 31 h 33"/>
                    <a:gd name="T20" fmla="*/ 23 w 40"/>
                    <a:gd name="T21" fmla="*/ 33 h 33"/>
                    <a:gd name="T22" fmla="*/ 23 w 40"/>
                    <a:gd name="T23" fmla="*/ 33 h 33"/>
                    <a:gd name="T24" fmla="*/ 30 w 40"/>
                    <a:gd name="T25" fmla="*/ 31 h 33"/>
                    <a:gd name="T26" fmla="*/ 35 w 40"/>
                    <a:gd name="T27" fmla="*/ 29 h 33"/>
                    <a:gd name="T28" fmla="*/ 40 w 40"/>
                    <a:gd name="T29" fmla="*/ 22 h 33"/>
                    <a:gd name="T30" fmla="*/ 40 w 40"/>
                    <a:gd name="T31" fmla="*/ 17 h 33"/>
                    <a:gd name="T32" fmla="*/ 40 w 40"/>
                    <a:gd name="T33" fmla="*/ 17 h 33"/>
                    <a:gd name="T34" fmla="*/ 37 w 40"/>
                    <a:gd name="T35" fmla="*/ 10 h 33"/>
                    <a:gd name="T36" fmla="*/ 30 w 40"/>
                    <a:gd name="T37" fmla="*/ 5 h 33"/>
                    <a:gd name="T38" fmla="*/ 25 w 40"/>
                    <a:gd name="T39" fmla="*/ 0 h 33"/>
                    <a:gd name="T40" fmla="*/ 16 w 40"/>
                    <a:gd name="T41" fmla="*/ 0 h 33"/>
                    <a:gd name="T42" fmla="*/ 16 w 40"/>
                    <a:gd name="T43" fmla="*/ 0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0" h="33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9"/>
                      </a:lnTo>
                      <a:lnTo>
                        <a:pt x="14" y="31"/>
                      </a:lnTo>
                      <a:lnTo>
                        <a:pt x="23" y="33"/>
                      </a:lnTo>
                      <a:lnTo>
                        <a:pt x="30" y="31"/>
                      </a:lnTo>
                      <a:lnTo>
                        <a:pt x="35" y="29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7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7" name="Freeform 152"/>
                <p:cNvSpPr>
                  <a:spLocks/>
                </p:cNvSpPr>
                <p:nvPr/>
              </p:nvSpPr>
              <p:spPr bwMode="auto">
                <a:xfrm>
                  <a:off x="4392" y="110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3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0 w 21"/>
                    <a:gd name="T15" fmla="*/ 12 h 19"/>
                    <a:gd name="T16" fmla="*/ 5 w 21"/>
                    <a:gd name="T17" fmla="*/ 15 h 19"/>
                    <a:gd name="T18" fmla="*/ 7 w 21"/>
                    <a:gd name="T19" fmla="*/ 17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7 h 19"/>
                    <a:gd name="T26" fmla="*/ 19 w 21"/>
                    <a:gd name="T27" fmla="*/ 15 h 19"/>
                    <a:gd name="T28" fmla="*/ 21 w 21"/>
                    <a:gd name="T29" fmla="*/ 12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6 w 21"/>
                    <a:gd name="T37" fmla="*/ 3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2" y="19"/>
                      </a:lnTo>
                      <a:lnTo>
                        <a:pt x="16" y="17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8" name="Freeform 153"/>
                <p:cNvSpPr>
                  <a:spLocks/>
                </p:cNvSpPr>
                <p:nvPr/>
              </p:nvSpPr>
              <p:spPr bwMode="auto">
                <a:xfrm>
                  <a:off x="4210" y="971"/>
                  <a:ext cx="243" cy="200"/>
                </a:xfrm>
                <a:custGeom>
                  <a:avLst/>
                  <a:gdLst>
                    <a:gd name="T0" fmla="*/ 229 w 243"/>
                    <a:gd name="T1" fmla="*/ 75 h 200"/>
                    <a:gd name="T2" fmla="*/ 229 w 243"/>
                    <a:gd name="T3" fmla="*/ 75 h 200"/>
                    <a:gd name="T4" fmla="*/ 220 w 243"/>
                    <a:gd name="T5" fmla="*/ 80 h 200"/>
                    <a:gd name="T6" fmla="*/ 208 w 243"/>
                    <a:gd name="T7" fmla="*/ 80 h 200"/>
                    <a:gd name="T8" fmla="*/ 184 w 243"/>
                    <a:gd name="T9" fmla="*/ 78 h 200"/>
                    <a:gd name="T10" fmla="*/ 184 w 243"/>
                    <a:gd name="T11" fmla="*/ 78 h 200"/>
                    <a:gd name="T12" fmla="*/ 170 w 243"/>
                    <a:gd name="T13" fmla="*/ 78 h 200"/>
                    <a:gd name="T14" fmla="*/ 154 w 243"/>
                    <a:gd name="T15" fmla="*/ 80 h 200"/>
                    <a:gd name="T16" fmla="*/ 140 w 243"/>
                    <a:gd name="T17" fmla="*/ 85 h 200"/>
                    <a:gd name="T18" fmla="*/ 125 w 243"/>
                    <a:gd name="T19" fmla="*/ 90 h 200"/>
                    <a:gd name="T20" fmla="*/ 111 w 243"/>
                    <a:gd name="T21" fmla="*/ 99 h 200"/>
                    <a:gd name="T22" fmla="*/ 102 w 243"/>
                    <a:gd name="T23" fmla="*/ 108 h 200"/>
                    <a:gd name="T24" fmla="*/ 95 w 243"/>
                    <a:gd name="T25" fmla="*/ 123 h 200"/>
                    <a:gd name="T26" fmla="*/ 90 w 243"/>
                    <a:gd name="T27" fmla="*/ 139 h 200"/>
                    <a:gd name="T28" fmla="*/ 90 w 243"/>
                    <a:gd name="T29" fmla="*/ 139 h 200"/>
                    <a:gd name="T30" fmla="*/ 88 w 243"/>
                    <a:gd name="T31" fmla="*/ 149 h 200"/>
                    <a:gd name="T32" fmla="*/ 90 w 243"/>
                    <a:gd name="T33" fmla="*/ 160 h 200"/>
                    <a:gd name="T34" fmla="*/ 90 w 243"/>
                    <a:gd name="T35" fmla="*/ 160 h 200"/>
                    <a:gd name="T36" fmla="*/ 90 w 243"/>
                    <a:gd name="T37" fmla="*/ 172 h 200"/>
                    <a:gd name="T38" fmla="*/ 90 w 243"/>
                    <a:gd name="T39" fmla="*/ 182 h 200"/>
                    <a:gd name="T40" fmla="*/ 88 w 243"/>
                    <a:gd name="T41" fmla="*/ 191 h 200"/>
                    <a:gd name="T42" fmla="*/ 81 w 243"/>
                    <a:gd name="T43" fmla="*/ 200 h 200"/>
                    <a:gd name="T44" fmla="*/ 81 w 243"/>
                    <a:gd name="T45" fmla="*/ 200 h 200"/>
                    <a:gd name="T46" fmla="*/ 69 w 243"/>
                    <a:gd name="T47" fmla="*/ 193 h 200"/>
                    <a:gd name="T48" fmla="*/ 62 w 243"/>
                    <a:gd name="T49" fmla="*/ 182 h 200"/>
                    <a:gd name="T50" fmla="*/ 62 w 243"/>
                    <a:gd name="T51" fmla="*/ 182 h 200"/>
                    <a:gd name="T52" fmla="*/ 31 w 243"/>
                    <a:gd name="T53" fmla="*/ 130 h 200"/>
                    <a:gd name="T54" fmla="*/ 0 w 243"/>
                    <a:gd name="T55" fmla="*/ 78 h 200"/>
                    <a:gd name="T56" fmla="*/ 0 w 243"/>
                    <a:gd name="T57" fmla="*/ 78 h 200"/>
                    <a:gd name="T58" fmla="*/ 22 w 243"/>
                    <a:gd name="T59" fmla="*/ 52 h 200"/>
                    <a:gd name="T60" fmla="*/ 45 w 243"/>
                    <a:gd name="T61" fmla="*/ 31 h 200"/>
                    <a:gd name="T62" fmla="*/ 74 w 243"/>
                    <a:gd name="T63" fmla="*/ 12 h 200"/>
                    <a:gd name="T64" fmla="*/ 104 w 243"/>
                    <a:gd name="T65" fmla="*/ 0 h 200"/>
                    <a:gd name="T66" fmla="*/ 243 w 243"/>
                    <a:gd name="T67" fmla="*/ 31 h 200"/>
                    <a:gd name="T68" fmla="*/ 243 w 243"/>
                    <a:gd name="T69" fmla="*/ 31 h 200"/>
                    <a:gd name="T70" fmla="*/ 239 w 243"/>
                    <a:gd name="T71" fmla="*/ 54 h 200"/>
                    <a:gd name="T72" fmla="*/ 236 w 243"/>
                    <a:gd name="T73" fmla="*/ 66 h 200"/>
                    <a:gd name="T74" fmla="*/ 229 w 243"/>
                    <a:gd name="T75" fmla="*/ 75 h 200"/>
                    <a:gd name="T76" fmla="*/ 229 w 243"/>
                    <a:gd name="T77" fmla="*/ 75 h 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43" h="200">
                      <a:moveTo>
                        <a:pt x="229" y="75"/>
                      </a:moveTo>
                      <a:lnTo>
                        <a:pt x="229" y="75"/>
                      </a:lnTo>
                      <a:lnTo>
                        <a:pt x="220" y="80"/>
                      </a:lnTo>
                      <a:lnTo>
                        <a:pt x="208" y="80"/>
                      </a:lnTo>
                      <a:lnTo>
                        <a:pt x="184" y="78"/>
                      </a:lnTo>
                      <a:lnTo>
                        <a:pt x="170" y="78"/>
                      </a:lnTo>
                      <a:lnTo>
                        <a:pt x="154" y="80"/>
                      </a:lnTo>
                      <a:lnTo>
                        <a:pt x="140" y="85"/>
                      </a:lnTo>
                      <a:lnTo>
                        <a:pt x="125" y="90"/>
                      </a:lnTo>
                      <a:lnTo>
                        <a:pt x="111" y="99"/>
                      </a:lnTo>
                      <a:lnTo>
                        <a:pt x="102" y="108"/>
                      </a:lnTo>
                      <a:lnTo>
                        <a:pt x="95" y="123"/>
                      </a:lnTo>
                      <a:lnTo>
                        <a:pt x="90" y="139"/>
                      </a:lnTo>
                      <a:lnTo>
                        <a:pt x="88" y="149"/>
                      </a:lnTo>
                      <a:lnTo>
                        <a:pt x="90" y="160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8" y="191"/>
                      </a:lnTo>
                      <a:lnTo>
                        <a:pt x="81" y="200"/>
                      </a:lnTo>
                      <a:lnTo>
                        <a:pt x="69" y="193"/>
                      </a:lnTo>
                      <a:lnTo>
                        <a:pt x="62" y="182"/>
                      </a:lnTo>
                      <a:lnTo>
                        <a:pt x="31" y="130"/>
                      </a:lnTo>
                      <a:lnTo>
                        <a:pt x="0" y="78"/>
                      </a:lnTo>
                      <a:lnTo>
                        <a:pt x="22" y="52"/>
                      </a:lnTo>
                      <a:lnTo>
                        <a:pt x="45" y="31"/>
                      </a:lnTo>
                      <a:lnTo>
                        <a:pt x="74" y="12"/>
                      </a:lnTo>
                      <a:lnTo>
                        <a:pt x="104" y="0"/>
                      </a:lnTo>
                      <a:lnTo>
                        <a:pt x="243" y="31"/>
                      </a:lnTo>
                      <a:lnTo>
                        <a:pt x="239" y="54"/>
                      </a:lnTo>
                      <a:lnTo>
                        <a:pt x="236" y="66"/>
                      </a:lnTo>
                      <a:lnTo>
                        <a:pt x="229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9" name="Freeform 154"/>
                <p:cNvSpPr>
                  <a:spLocks/>
                </p:cNvSpPr>
                <p:nvPr/>
              </p:nvSpPr>
              <p:spPr bwMode="auto">
                <a:xfrm>
                  <a:off x="4220" y="978"/>
                  <a:ext cx="219" cy="182"/>
                </a:xfrm>
                <a:custGeom>
                  <a:avLst/>
                  <a:gdLst>
                    <a:gd name="T0" fmla="*/ 75 w 219"/>
                    <a:gd name="T1" fmla="*/ 0 h 182"/>
                    <a:gd name="T2" fmla="*/ 219 w 219"/>
                    <a:gd name="T3" fmla="*/ 31 h 182"/>
                    <a:gd name="T4" fmla="*/ 214 w 219"/>
                    <a:gd name="T5" fmla="*/ 57 h 182"/>
                    <a:gd name="T6" fmla="*/ 214 w 219"/>
                    <a:gd name="T7" fmla="*/ 57 h 182"/>
                    <a:gd name="T8" fmla="*/ 212 w 219"/>
                    <a:gd name="T9" fmla="*/ 59 h 182"/>
                    <a:gd name="T10" fmla="*/ 207 w 219"/>
                    <a:gd name="T11" fmla="*/ 61 h 182"/>
                    <a:gd name="T12" fmla="*/ 200 w 219"/>
                    <a:gd name="T13" fmla="*/ 64 h 182"/>
                    <a:gd name="T14" fmla="*/ 200 w 219"/>
                    <a:gd name="T15" fmla="*/ 64 h 182"/>
                    <a:gd name="T16" fmla="*/ 186 w 219"/>
                    <a:gd name="T17" fmla="*/ 61 h 182"/>
                    <a:gd name="T18" fmla="*/ 163 w 219"/>
                    <a:gd name="T19" fmla="*/ 59 h 182"/>
                    <a:gd name="T20" fmla="*/ 151 w 219"/>
                    <a:gd name="T21" fmla="*/ 61 h 182"/>
                    <a:gd name="T22" fmla="*/ 137 w 219"/>
                    <a:gd name="T23" fmla="*/ 64 h 182"/>
                    <a:gd name="T24" fmla="*/ 120 w 219"/>
                    <a:gd name="T25" fmla="*/ 68 h 182"/>
                    <a:gd name="T26" fmla="*/ 106 w 219"/>
                    <a:gd name="T27" fmla="*/ 75 h 182"/>
                    <a:gd name="T28" fmla="*/ 106 w 219"/>
                    <a:gd name="T29" fmla="*/ 75 h 182"/>
                    <a:gd name="T30" fmla="*/ 94 w 219"/>
                    <a:gd name="T31" fmla="*/ 85 h 182"/>
                    <a:gd name="T32" fmla="*/ 85 w 219"/>
                    <a:gd name="T33" fmla="*/ 94 h 182"/>
                    <a:gd name="T34" fmla="*/ 78 w 219"/>
                    <a:gd name="T35" fmla="*/ 106 h 182"/>
                    <a:gd name="T36" fmla="*/ 73 w 219"/>
                    <a:gd name="T37" fmla="*/ 116 h 182"/>
                    <a:gd name="T38" fmla="*/ 68 w 219"/>
                    <a:gd name="T39" fmla="*/ 130 h 182"/>
                    <a:gd name="T40" fmla="*/ 68 w 219"/>
                    <a:gd name="T41" fmla="*/ 134 h 182"/>
                    <a:gd name="T42" fmla="*/ 68 w 219"/>
                    <a:gd name="T43" fmla="*/ 134 h 182"/>
                    <a:gd name="T44" fmla="*/ 68 w 219"/>
                    <a:gd name="T45" fmla="*/ 156 h 182"/>
                    <a:gd name="T46" fmla="*/ 71 w 219"/>
                    <a:gd name="T47" fmla="*/ 170 h 182"/>
                    <a:gd name="T48" fmla="*/ 71 w 219"/>
                    <a:gd name="T49" fmla="*/ 182 h 182"/>
                    <a:gd name="T50" fmla="*/ 71 w 219"/>
                    <a:gd name="T51" fmla="*/ 182 h 182"/>
                    <a:gd name="T52" fmla="*/ 66 w 219"/>
                    <a:gd name="T53" fmla="*/ 177 h 182"/>
                    <a:gd name="T54" fmla="*/ 59 w 219"/>
                    <a:gd name="T55" fmla="*/ 165 h 182"/>
                    <a:gd name="T56" fmla="*/ 33 w 219"/>
                    <a:gd name="T57" fmla="*/ 125 h 182"/>
                    <a:gd name="T58" fmla="*/ 0 w 219"/>
                    <a:gd name="T59" fmla="*/ 64 h 182"/>
                    <a:gd name="T60" fmla="*/ 66 w 219"/>
                    <a:gd name="T61" fmla="*/ 5 h 182"/>
                    <a:gd name="T62" fmla="*/ 66 w 219"/>
                    <a:gd name="T63" fmla="*/ 5 h 182"/>
                    <a:gd name="T64" fmla="*/ 75 w 219"/>
                    <a:gd name="T65" fmla="*/ 0 h 182"/>
                    <a:gd name="T66" fmla="*/ 75 w 219"/>
                    <a:gd name="T67" fmla="*/ 0 h 1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9" h="182">
                      <a:moveTo>
                        <a:pt x="75" y="0"/>
                      </a:moveTo>
                      <a:lnTo>
                        <a:pt x="219" y="31"/>
                      </a:lnTo>
                      <a:lnTo>
                        <a:pt x="214" y="57"/>
                      </a:lnTo>
                      <a:lnTo>
                        <a:pt x="212" y="59"/>
                      </a:lnTo>
                      <a:lnTo>
                        <a:pt x="207" y="61"/>
                      </a:lnTo>
                      <a:lnTo>
                        <a:pt x="200" y="64"/>
                      </a:lnTo>
                      <a:lnTo>
                        <a:pt x="186" y="61"/>
                      </a:lnTo>
                      <a:lnTo>
                        <a:pt x="163" y="59"/>
                      </a:lnTo>
                      <a:lnTo>
                        <a:pt x="151" y="61"/>
                      </a:lnTo>
                      <a:lnTo>
                        <a:pt x="137" y="64"/>
                      </a:lnTo>
                      <a:lnTo>
                        <a:pt x="120" y="68"/>
                      </a:lnTo>
                      <a:lnTo>
                        <a:pt x="106" y="75"/>
                      </a:lnTo>
                      <a:lnTo>
                        <a:pt x="94" y="85"/>
                      </a:lnTo>
                      <a:lnTo>
                        <a:pt x="85" y="94"/>
                      </a:lnTo>
                      <a:lnTo>
                        <a:pt x="78" y="106"/>
                      </a:lnTo>
                      <a:lnTo>
                        <a:pt x="73" y="116"/>
                      </a:lnTo>
                      <a:lnTo>
                        <a:pt x="68" y="130"/>
                      </a:lnTo>
                      <a:lnTo>
                        <a:pt x="68" y="134"/>
                      </a:lnTo>
                      <a:lnTo>
                        <a:pt x="68" y="156"/>
                      </a:lnTo>
                      <a:lnTo>
                        <a:pt x="71" y="170"/>
                      </a:lnTo>
                      <a:lnTo>
                        <a:pt x="71" y="182"/>
                      </a:lnTo>
                      <a:lnTo>
                        <a:pt x="66" y="177"/>
                      </a:lnTo>
                      <a:lnTo>
                        <a:pt x="59" y="165"/>
                      </a:lnTo>
                      <a:lnTo>
                        <a:pt x="33" y="125"/>
                      </a:lnTo>
                      <a:lnTo>
                        <a:pt x="0" y="64"/>
                      </a:lnTo>
                      <a:lnTo>
                        <a:pt x="66" y="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0" name="Freeform 155"/>
                <p:cNvSpPr>
                  <a:spLocks/>
                </p:cNvSpPr>
                <p:nvPr/>
              </p:nvSpPr>
              <p:spPr bwMode="auto">
                <a:xfrm>
                  <a:off x="4175" y="962"/>
                  <a:ext cx="276" cy="325"/>
                </a:xfrm>
                <a:custGeom>
                  <a:avLst/>
                  <a:gdLst>
                    <a:gd name="T0" fmla="*/ 259 w 276"/>
                    <a:gd name="T1" fmla="*/ 0 h 325"/>
                    <a:gd name="T2" fmla="*/ 259 w 276"/>
                    <a:gd name="T3" fmla="*/ 0 h 325"/>
                    <a:gd name="T4" fmla="*/ 274 w 276"/>
                    <a:gd name="T5" fmla="*/ 21 h 325"/>
                    <a:gd name="T6" fmla="*/ 276 w 276"/>
                    <a:gd name="T7" fmla="*/ 33 h 325"/>
                    <a:gd name="T8" fmla="*/ 276 w 276"/>
                    <a:gd name="T9" fmla="*/ 47 h 325"/>
                    <a:gd name="T10" fmla="*/ 276 w 276"/>
                    <a:gd name="T11" fmla="*/ 47 h 325"/>
                    <a:gd name="T12" fmla="*/ 274 w 276"/>
                    <a:gd name="T13" fmla="*/ 56 h 325"/>
                    <a:gd name="T14" fmla="*/ 269 w 276"/>
                    <a:gd name="T15" fmla="*/ 61 h 325"/>
                    <a:gd name="T16" fmla="*/ 264 w 276"/>
                    <a:gd name="T17" fmla="*/ 63 h 325"/>
                    <a:gd name="T18" fmla="*/ 257 w 276"/>
                    <a:gd name="T19" fmla="*/ 63 h 325"/>
                    <a:gd name="T20" fmla="*/ 243 w 276"/>
                    <a:gd name="T21" fmla="*/ 61 h 325"/>
                    <a:gd name="T22" fmla="*/ 229 w 276"/>
                    <a:gd name="T23" fmla="*/ 58 h 325"/>
                    <a:gd name="T24" fmla="*/ 229 w 276"/>
                    <a:gd name="T25" fmla="*/ 58 h 325"/>
                    <a:gd name="T26" fmla="*/ 208 w 276"/>
                    <a:gd name="T27" fmla="*/ 56 h 325"/>
                    <a:gd name="T28" fmla="*/ 184 w 276"/>
                    <a:gd name="T29" fmla="*/ 56 h 325"/>
                    <a:gd name="T30" fmla="*/ 184 w 276"/>
                    <a:gd name="T31" fmla="*/ 56 h 325"/>
                    <a:gd name="T32" fmla="*/ 170 w 276"/>
                    <a:gd name="T33" fmla="*/ 61 h 325"/>
                    <a:gd name="T34" fmla="*/ 153 w 276"/>
                    <a:gd name="T35" fmla="*/ 68 h 325"/>
                    <a:gd name="T36" fmla="*/ 142 w 276"/>
                    <a:gd name="T37" fmla="*/ 77 h 325"/>
                    <a:gd name="T38" fmla="*/ 130 w 276"/>
                    <a:gd name="T39" fmla="*/ 87 h 325"/>
                    <a:gd name="T40" fmla="*/ 120 w 276"/>
                    <a:gd name="T41" fmla="*/ 101 h 325"/>
                    <a:gd name="T42" fmla="*/ 116 w 276"/>
                    <a:gd name="T43" fmla="*/ 115 h 325"/>
                    <a:gd name="T44" fmla="*/ 111 w 276"/>
                    <a:gd name="T45" fmla="*/ 129 h 325"/>
                    <a:gd name="T46" fmla="*/ 113 w 276"/>
                    <a:gd name="T47" fmla="*/ 146 h 325"/>
                    <a:gd name="T48" fmla="*/ 113 w 276"/>
                    <a:gd name="T49" fmla="*/ 146 h 325"/>
                    <a:gd name="T50" fmla="*/ 118 w 276"/>
                    <a:gd name="T51" fmla="*/ 165 h 325"/>
                    <a:gd name="T52" fmla="*/ 118 w 276"/>
                    <a:gd name="T53" fmla="*/ 165 h 325"/>
                    <a:gd name="T54" fmla="*/ 123 w 276"/>
                    <a:gd name="T55" fmla="*/ 179 h 325"/>
                    <a:gd name="T56" fmla="*/ 123 w 276"/>
                    <a:gd name="T57" fmla="*/ 195 h 325"/>
                    <a:gd name="T58" fmla="*/ 123 w 276"/>
                    <a:gd name="T59" fmla="*/ 209 h 325"/>
                    <a:gd name="T60" fmla="*/ 118 w 276"/>
                    <a:gd name="T61" fmla="*/ 224 h 325"/>
                    <a:gd name="T62" fmla="*/ 118 w 276"/>
                    <a:gd name="T63" fmla="*/ 224 h 325"/>
                    <a:gd name="T64" fmla="*/ 111 w 276"/>
                    <a:gd name="T65" fmla="*/ 247 h 325"/>
                    <a:gd name="T66" fmla="*/ 104 w 276"/>
                    <a:gd name="T67" fmla="*/ 259 h 325"/>
                    <a:gd name="T68" fmla="*/ 97 w 276"/>
                    <a:gd name="T69" fmla="*/ 266 h 325"/>
                    <a:gd name="T70" fmla="*/ 97 w 276"/>
                    <a:gd name="T71" fmla="*/ 266 h 325"/>
                    <a:gd name="T72" fmla="*/ 66 w 276"/>
                    <a:gd name="T73" fmla="*/ 292 h 325"/>
                    <a:gd name="T74" fmla="*/ 35 w 276"/>
                    <a:gd name="T75" fmla="*/ 315 h 325"/>
                    <a:gd name="T76" fmla="*/ 35 w 276"/>
                    <a:gd name="T77" fmla="*/ 315 h 325"/>
                    <a:gd name="T78" fmla="*/ 19 w 276"/>
                    <a:gd name="T79" fmla="*/ 323 h 325"/>
                    <a:gd name="T80" fmla="*/ 0 w 276"/>
                    <a:gd name="T81" fmla="*/ 325 h 325"/>
                    <a:gd name="T82" fmla="*/ 0 w 276"/>
                    <a:gd name="T83" fmla="*/ 198 h 325"/>
                    <a:gd name="T84" fmla="*/ 0 w 276"/>
                    <a:gd name="T85" fmla="*/ 198 h 325"/>
                    <a:gd name="T86" fmla="*/ 2 w 276"/>
                    <a:gd name="T87" fmla="*/ 179 h 325"/>
                    <a:gd name="T88" fmla="*/ 5 w 276"/>
                    <a:gd name="T89" fmla="*/ 158 h 325"/>
                    <a:gd name="T90" fmla="*/ 10 w 276"/>
                    <a:gd name="T91" fmla="*/ 139 h 325"/>
                    <a:gd name="T92" fmla="*/ 17 w 276"/>
                    <a:gd name="T93" fmla="*/ 120 h 325"/>
                    <a:gd name="T94" fmla="*/ 26 w 276"/>
                    <a:gd name="T95" fmla="*/ 103 h 325"/>
                    <a:gd name="T96" fmla="*/ 35 w 276"/>
                    <a:gd name="T97" fmla="*/ 87 h 325"/>
                    <a:gd name="T98" fmla="*/ 47 w 276"/>
                    <a:gd name="T99" fmla="*/ 70 h 325"/>
                    <a:gd name="T100" fmla="*/ 59 w 276"/>
                    <a:gd name="T101" fmla="*/ 56 h 325"/>
                    <a:gd name="T102" fmla="*/ 73 w 276"/>
                    <a:gd name="T103" fmla="*/ 44 h 325"/>
                    <a:gd name="T104" fmla="*/ 90 w 276"/>
                    <a:gd name="T105" fmla="*/ 33 h 325"/>
                    <a:gd name="T106" fmla="*/ 106 w 276"/>
                    <a:gd name="T107" fmla="*/ 23 h 325"/>
                    <a:gd name="T108" fmla="*/ 123 w 276"/>
                    <a:gd name="T109" fmla="*/ 14 h 325"/>
                    <a:gd name="T110" fmla="*/ 142 w 276"/>
                    <a:gd name="T111" fmla="*/ 7 h 325"/>
                    <a:gd name="T112" fmla="*/ 160 w 276"/>
                    <a:gd name="T113" fmla="*/ 2 h 325"/>
                    <a:gd name="T114" fmla="*/ 179 w 276"/>
                    <a:gd name="T115" fmla="*/ 0 h 325"/>
                    <a:gd name="T116" fmla="*/ 200 w 276"/>
                    <a:gd name="T117" fmla="*/ 0 h 325"/>
                    <a:gd name="T118" fmla="*/ 259 w 276"/>
                    <a:gd name="T119" fmla="*/ 0 h 3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76" h="325">
                      <a:moveTo>
                        <a:pt x="259" y="0"/>
                      </a:moveTo>
                      <a:lnTo>
                        <a:pt x="259" y="0"/>
                      </a:lnTo>
                      <a:lnTo>
                        <a:pt x="274" y="21"/>
                      </a:lnTo>
                      <a:lnTo>
                        <a:pt x="276" y="33"/>
                      </a:lnTo>
                      <a:lnTo>
                        <a:pt x="276" y="47"/>
                      </a:lnTo>
                      <a:lnTo>
                        <a:pt x="274" y="56"/>
                      </a:lnTo>
                      <a:lnTo>
                        <a:pt x="269" y="61"/>
                      </a:lnTo>
                      <a:lnTo>
                        <a:pt x="264" y="63"/>
                      </a:lnTo>
                      <a:lnTo>
                        <a:pt x="257" y="63"/>
                      </a:lnTo>
                      <a:lnTo>
                        <a:pt x="243" y="61"/>
                      </a:lnTo>
                      <a:lnTo>
                        <a:pt x="229" y="58"/>
                      </a:lnTo>
                      <a:lnTo>
                        <a:pt x="208" y="56"/>
                      </a:lnTo>
                      <a:lnTo>
                        <a:pt x="184" y="56"/>
                      </a:lnTo>
                      <a:lnTo>
                        <a:pt x="170" y="61"/>
                      </a:lnTo>
                      <a:lnTo>
                        <a:pt x="153" y="68"/>
                      </a:lnTo>
                      <a:lnTo>
                        <a:pt x="142" y="77"/>
                      </a:lnTo>
                      <a:lnTo>
                        <a:pt x="130" y="87"/>
                      </a:lnTo>
                      <a:lnTo>
                        <a:pt x="120" y="101"/>
                      </a:lnTo>
                      <a:lnTo>
                        <a:pt x="116" y="115"/>
                      </a:lnTo>
                      <a:lnTo>
                        <a:pt x="111" y="129"/>
                      </a:lnTo>
                      <a:lnTo>
                        <a:pt x="113" y="146"/>
                      </a:lnTo>
                      <a:lnTo>
                        <a:pt x="118" y="165"/>
                      </a:lnTo>
                      <a:lnTo>
                        <a:pt x="123" y="179"/>
                      </a:lnTo>
                      <a:lnTo>
                        <a:pt x="123" y="195"/>
                      </a:lnTo>
                      <a:lnTo>
                        <a:pt x="123" y="209"/>
                      </a:lnTo>
                      <a:lnTo>
                        <a:pt x="118" y="224"/>
                      </a:lnTo>
                      <a:lnTo>
                        <a:pt x="111" y="247"/>
                      </a:lnTo>
                      <a:lnTo>
                        <a:pt x="104" y="259"/>
                      </a:lnTo>
                      <a:lnTo>
                        <a:pt x="97" y="266"/>
                      </a:lnTo>
                      <a:lnTo>
                        <a:pt x="66" y="292"/>
                      </a:lnTo>
                      <a:lnTo>
                        <a:pt x="35" y="315"/>
                      </a:lnTo>
                      <a:lnTo>
                        <a:pt x="19" y="323"/>
                      </a:lnTo>
                      <a:lnTo>
                        <a:pt x="0" y="32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1" name="Freeform 156"/>
                <p:cNvSpPr>
                  <a:spLocks/>
                </p:cNvSpPr>
                <p:nvPr/>
              </p:nvSpPr>
              <p:spPr bwMode="auto">
                <a:xfrm>
                  <a:off x="4175" y="962"/>
                  <a:ext cx="266" cy="313"/>
                </a:xfrm>
                <a:custGeom>
                  <a:avLst/>
                  <a:gdLst>
                    <a:gd name="T0" fmla="*/ 248 w 266"/>
                    <a:gd name="T1" fmla="*/ 0 h 313"/>
                    <a:gd name="T2" fmla="*/ 248 w 266"/>
                    <a:gd name="T3" fmla="*/ 0 h 313"/>
                    <a:gd name="T4" fmla="*/ 264 w 266"/>
                    <a:gd name="T5" fmla="*/ 23 h 313"/>
                    <a:gd name="T6" fmla="*/ 264 w 266"/>
                    <a:gd name="T7" fmla="*/ 23 h 313"/>
                    <a:gd name="T8" fmla="*/ 266 w 266"/>
                    <a:gd name="T9" fmla="*/ 35 h 313"/>
                    <a:gd name="T10" fmla="*/ 266 w 266"/>
                    <a:gd name="T11" fmla="*/ 44 h 313"/>
                    <a:gd name="T12" fmla="*/ 264 w 266"/>
                    <a:gd name="T13" fmla="*/ 49 h 313"/>
                    <a:gd name="T14" fmla="*/ 262 w 266"/>
                    <a:gd name="T15" fmla="*/ 51 h 313"/>
                    <a:gd name="T16" fmla="*/ 262 w 266"/>
                    <a:gd name="T17" fmla="*/ 51 h 313"/>
                    <a:gd name="T18" fmla="*/ 259 w 266"/>
                    <a:gd name="T19" fmla="*/ 54 h 313"/>
                    <a:gd name="T20" fmla="*/ 255 w 266"/>
                    <a:gd name="T21" fmla="*/ 54 h 313"/>
                    <a:gd name="T22" fmla="*/ 245 w 266"/>
                    <a:gd name="T23" fmla="*/ 51 h 313"/>
                    <a:gd name="T24" fmla="*/ 224 w 266"/>
                    <a:gd name="T25" fmla="*/ 47 h 313"/>
                    <a:gd name="T26" fmla="*/ 210 w 266"/>
                    <a:gd name="T27" fmla="*/ 44 h 313"/>
                    <a:gd name="T28" fmla="*/ 189 w 266"/>
                    <a:gd name="T29" fmla="*/ 44 h 313"/>
                    <a:gd name="T30" fmla="*/ 189 w 266"/>
                    <a:gd name="T31" fmla="*/ 44 h 313"/>
                    <a:gd name="T32" fmla="*/ 167 w 266"/>
                    <a:gd name="T33" fmla="*/ 49 h 313"/>
                    <a:gd name="T34" fmla="*/ 151 w 266"/>
                    <a:gd name="T35" fmla="*/ 56 h 313"/>
                    <a:gd name="T36" fmla="*/ 137 w 266"/>
                    <a:gd name="T37" fmla="*/ 66 h 313"/>
                    <a:gd name="T38" fmla="*/ 125 w 266"/>
                    <a:gd name="T39" fmla="*/ 77 h 313"/>
                    <a:gd name="T40" fmla="*/ 116 w 266"/>
                    <a:gd name="T41" fmla="*/ 89 h 313"/>
                    <a:gd name="T42" fmla="*/ 111 w 266"/>
                    <a:gd name="T43" fmla="*/ 99 h 313"/>
                    <a:gd name="T44" fmla="*/ 106 w 266"/>
                    <a:gd name="T45" fmla="*/ 108 h 313"/>
                    <a:gd name="T46" fmla="*/ 106 w 266"/>
                    <a:gd name="T47" fmla="*/ 108 h 313"/>
                    <a:gd name="T48" fmla="*/ 101 w 266"/>
                    <a:gd name="T49" fmla="*/ 127 h 313"/>
                    <a:gd name="T50" fmla="*/ 101 w 266"/>
                    <a:gd name="T51" fmla="*/ 143 h 313"/>
                    <a:gd name="T52" fmla="*/ 104 w 266"/>
                    <a:gd name="T53" fmla="*/ 150 h 313"/>
                    <a:gd name="T54" fmla="*/ 104 w 266"/>
                    <a:gd name="T55" fmla="*/ 158 h 313"/>
                    <a:gd name="T56" fmla="*/ 104 w 266"/>
                    <a:gd name="T57" fmla="*/ 158 h 313"/>
                    <a:gd name="T58" fmla="*/ 109 w 266"/>
                    <a:gd name="T59" fmla="*/ 172 h 313"/>
                    <a:gd name="T60" fmla="*/ 111 w 266"/>
                    <a:gd name="T61" fmla="*/ 183 h 313"/>
                    <a:gd name="T62" fmla="*/ 113 w 266"/>
                    <a:gd name="T63" fmla="*/ 202 h 313"/>
                    <a:gd name="T64" fmla="*/ 113 w 266"/>
                    <a:gd name="T65" fmla="*/ 202 h 313"/>
                    <a:gd name="T66" fmla="*/ 111 w 266"/>
                    <a:gd name="T67" fmla="*/ 216 h 313"/>
                    <a:gd name="T68" fmla="*/ 109 w 266"/>
                    <a:gd name="T69" fmla="*/ 219 h 313"/>
                    <a:gd name="T70" fmla="*/ 109 w 266"/>
                    <a:gd name="T71" fmla="*/ 219 h 313"/>
                    <a:gd name="T72" fmla="*/ 104 w 266"/>
                    <a:gd name="T73" fmla="*/ 235 h 313"/>
                    <a:gd name="T74" fmla="*/ 97 w 266"/>
                    <a:gd name="T75" fmla="*/ 249 h 313"/>
                    <a:gd name="T76" fmla="*/ 90 w 266"/>
                    <a:gd name="T77" fmla="*/ 259 h 313"/>
                    <a:gd name="T78" fmla="*/ 90 w 266"/>
                    <a:gd name="T79" fmla="*/ 259 h 313"/>
                    <a:gd name="T80" fmla="*/ 31 w 266"/>
                    <a:gd name="T81" fmla="*/ 308 h 313"/>
                    <a:gd name="T82" fmla="*/ 31 w 266"/>
                    <a:gd name="T83" fmla="*/ 308 h 313"/>
                    <a:gd name="T84" fmla="*/ 19 w 266"/>
                    <a:gd name="T85" fmla="*/ 311 h 313"/>
                    <a:gd name="T86" fmla="*/ 0 w 266"/>
                    <a:gd name="T87" fmla="*/ 313 h 313"/>
                    <a:gd name="T88" fmla="*/ 0 w 266"/>
                    <a:gd name="T89" fmla="*/ 198 h 313"/>
                    <a:gd name="T90" fmla="*/ 0 w 266"/>
                    <a:gd name="T91" fmla="*/ 198 h 313"/>
                    <a:gd name="T92" fmla="*/ 2 w 266"/>
                    <a:gd name="T93" fmla="*/ 179 h 313"/>
                    <a:gd name="T94" fmla="*/ 5 w 266"/>
                    <a:gd name="T95" fmla="*/ 158 h 313"/>
                    <a:gd name="T96" fmla="*/ 10 w 266"/>
                    <a:gd name="T97" fmla="*/ 139 h 313"/>
                    <a:gd name="T98" fmla="*/ 17 w 266"/>
                    <a:gd name="T99" fmla="*/ 120 h 313"/>
                    <a:gd name="T100" fmla="*/ 26 w 266"/>
                    <a:gd name="T101" fmla="*/ 103 h 313"/>
                    <a:gd name="T102" fmla="*/ 35 w 266"/>
                    <a:gd name="T103" fmla="*/ 87 h 313"/>
                    <a:gd name="T104" fmla="*/ 47 w 266"/>
                    <a:gd name="T105" fmla="*/ 70 h 313"/>
                    <a:gd name="T106" fmla="*/ 59 w 266"/>
                    <a:gd name="T107" fmla="*/ 56 h 313"/>
                    <a:gd name="T108" fmla="*/ 73 w 266"/>
                    <a:gd name="T109" fmla="*/ 44 h 313"/>
                    <a:gd name="T110" fmla="*/ 90 w 266"/>
                    <a:gd name="T111" fmla="*/ 33 h 313"/>
                    <a:gd name="T112" fmla="*/ 106 w 266"/>
                    <a:gd name="T113" fmla="*/ 23 h 313"/>
                    <a:gd name="T114" fmla="*/ 123 w 266"/>
                    <a:gd name="T115" fmla="*/ 14 h 313"/>
                    <a:gd name="T116" fmla="*/ 142 w 266"/>
                    <a:gd name="T117" fmla="*/ 7 h 313"/>
                    <a:gd name="T118" fmla="*/ 160 w 266"/>
                    <a:gd name="T119" fmla="*/ 2 h 313"/>
                    <a:gd name="T120" fmla="*/ 179 w 266"/>
                    <a:gd name="T121" fmla="*/ 0 h 313"/>
                    <a:gd name="T122" fmla="*/ 200 w 266"/>
                    <a:gd name="T123" fmla="*/ 0 h 313"/>
                    <a:gd name="T124" fmla="*/ 248 w 266"/>
                    <a:gd name="T125" fmla="*/ 0 h 3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66" h="313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64" y="23"/>
                      </a:lnTo>
                      <a:lnTo>
                        <a:pt x="266" y="35"/>
                      </a:lnTo>
                      <a:lnTo>
                        <a:pt x="266" y="44"/>
                      </a:lnTo>
                      <a:lnTo>
                        <a:pt x="264" y="49"/>
                      </a:lnTo>
                      <a:lnTo>
                        <a:pt x="262" y="51"/>
                      </a:lnTo>
                      <a:lnTo>
                        <a:pt x="259" y="54"/>
                      </a:lnTo>
                      <a:lnTo>
                        <a:pt x="255" y="54"/>
                      </a:lnTo>
                      <a:lnTo>
                        <a:pt x="245" y="51"/>
                      </a:lnTo>
                      <a:lnTo>
                        <a:pt x="224" y="47"/>
                      </a:lnTo>
                      <a:lnTo>
                        <a:pt x="210" y="44"/>
                      </a:lnTo>
                      <a:lnTo>
                        <a:pt x="189" y="44"/>
                      </a:lnTo>
                      <a:lnTo>
                        <a:pt x="167" y="49"/>
                      </a:lnTo>
                      <a:lnTo>
                        <a:pt x="151" y="56"/>
                      </a:lnTo>
                      <a:lnTo>
                        <a:pt x="137" y="66"/>
                      </a:lnTo>
                      <a:lnTo>
                        <a:pt x="125" y="77"/>
                      </a:lnTo>
                      <a:lnTo>
                        <a:pt x="116" y="89"/>
                      </a:lnTo>
                      <a:lnTo>
                        <a:pt x="111" y="99"/>
                      </a:lnTo>
                      <a:lnTo>
                        <a:pt x="106" y="108"/>
                      </a:lnTo>
                      <a:lnTo>
                        <a:pt x="101" y="127"/>
                      </a:lnTo>
                      <a:lnTo>
                        <a:pt x="101" y="143"/>
                      </a:lnTo>
                      <a:lnTo>
                        <a:pt x="104" y="150"/>
                      </a:lnTo>
                      <a:lnTo>
                        <a:pt x="104" y="158"/>
                      </a:lnTo>
                      <a:lnTo>
                        <a:pt x="109" y="172"/>
                      </a:lnTo>
                      <a:lnTo>
                        <a:pt x="111" y="183"/>
                      </a:lnTo>
                      <a:lnTo>
                        <a:pt x="113" y="202"/>
                      </a:lnTo>
                      <a:lnTo>
                        <a:pt x="111" y="216"/>
                      </a:lnTo>
                      <a:lnTo>
                        <a:pt x="109" y="219"/>
                      </a:lnTo>
                      <a:lnTo>
                        <a:pt x="104" y="235"/>
                      </a:lnTo>
                      <a:lnTo>
                        <a:pt x="97" y="249"/>
                      </a:lnTo>
                      <a:lnTo>
                        <a:pt x="90" y="259"/>
                      </a:lnTo>
                      <a:lnTo>
                        <a:pt x="31" y="308"/>
                      </a:lnTo>
                      <a:lnTo>
                        <a:pt x="19" y="311"/>
                      </a:lnTo>
                      <a:lnTo>
                        <a:pt x="0" y="313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2" name="Freeform 157"/>
                <p:cNvSpPr>
                  <a:spLocks/>
                </p:cNvSpPr>
                <p:nvPr/>
              </p:nvSpPr>
              <p:spPr bwMode="auto">
                <a:xfrm>
                  <a:off x="4312" y="962"/>
                  <a:ext cx="120" cy="14"/>
                </a:xfrm>
                <a:custGeom>
                  <a:avLst/>
                  <a:gdLst>
                    <a:gd name="T0" fmla="*/ 120 w 120"/>
                    <a:gd name="T1" fmla="*/ 14 h 14"/>
                    <a:gd name="T2" fmla="*/ 120 w 120"/>
                    <a:gd name="T3" fmla="*/ 14 h 14"/>
                    <a:gd name="T4" fmla="*/ 0 w 120"/>
                    <a:gd name="T5" fmla="*/ 9 h 14"/>
                    <a:gd name="T6" fmla="*/ 0 w 120"/>
                    <a:gd name="T7" fmla="*/ 9 h 14"/>
                    <a:gd name="T8" fmla="*/ 21 w 120"/>
                    <a:gd name="T9" fmla="*/ 4 h 14"/>
                    <a:gd name="T10" fmla="*/ 42 w 120"/>
                    <a:gd name="T11" fmla="*/ 0 h 14"/>
                    <a:gd name="T12" fmla="*/ 42 w 120"/>
                    <a:gd name="T13" fmla="*/ 0 h 14"/>
                    <a:gd name="T14" fmla="*/ 92 w 120"/>
                    <a:gd name="T15" fmla="*/ 0 h 14"/>
                    <a:gd name="T16" fmla="*/ 111 w 120"/>
                    <a:gd name="T17" fmla="*/ 0 h 14"/>
                    <a:gd name="T18" fmla="*/ 111 w 120"/>
                    <a:gd name="T19" fmla="*/ 0 h 14"/>
                    <a:gd name="T20" fmla="*/ 120 w 120"/>
                    <a:gd name="T21" fmla="*/ 14 h 14"/>
                    <a:gd name="T22" fmla="*/ 120 w 120"/>
                    <a:gd name="T23" fmla="*/ 1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0" h="14">
                      <a:moveTo>
                        <a:pt x="120" y="14"/>
                      </a:moveTo>
                      <a:lnTo>
                        <a:pt x="120" y="14"/>
                      </a:lnTo>
                      <a:lnTo>
                        <a:pt x="0" y="9"/>
                      </a:lnTo>
                      <a:lnTo>
                        <a:pt x="21" y="4"/>
                      </a:lnTo>
                      <a:lnTo>
                        <a:pt x="42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lnTo>
                        <a:pt x="120" y="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3" name="Freeform 158"/>
                <p:cNvSpPr>
                  <a:spLocks/>
                </p:cNvSpPr>
                <p:nvPr/>
              </p:nvSpPr>
              <p:spPr bwMode="auto">
                <a:xfrm>
                  <a:off x="4279" y="976"/>
                  <a:ext cx="160" cy="16"/>
                </a:xfrm>
                <a:custGeom>
                  <a:avLst/>
                  <a:gdLst>
                    <a:gd name="T0" fmla="*/ 160 w 160"/>
                    <a:gd name="T1" fmla="*/ 16 h 16"/>
                    <a:gd name="T2" fmla="*/ 160 w 160"/>
                    <a:gd name="T3" fmla="*/ 16 h 16"/>
                    <a:gd name="T4" fmla="*/ 0 w 160"/>
                    <a:gd name="T5" fmla="*/ 9 h 16"/>
                    <a:gd name="T6" fmla="*/ 0 w 160"/>
                    <a:gd name="T7" fmla="*/ 9 h 16"/>
                    <a:gd name="T8" fmla="*/ 12 w 160"/>
                    <a:gd name="T9" fmla="*/ 4 h 16"/>
                    <a:gd name="T10" fmla="*/ 12 w 160"/>
                    <a:gd name="T11" fmla="*/ 4 h 16"/>
                    <a:gd name="T12" fmla="*/ 153 w 160"/>
                    <a:gd name="T13" fmla="*/ 0 h 16"/>
                    <a:gd name="T14" fmla="*/ 153 w 160"/>
                    <a:gd name="T15" fmla="*/ 0 h 16"/>
                    <a:gd name="T16" fmla="*/ 160 w 160"/>
                    <a:gd name="T17" fmla="*/ 9 h 16"/>
                    <a:gd name="T18" fmla="*/ 160 w 160"/>
                    <a:gd name="T19" fmla="*/ 9 h 16"/>
                    <a:gd name="T20" fmla="*/ 160 w 160"/>
                    <a:gd name="T21" fmla="*/ 16 h 16"/>
                    <a:gd name="T22" fmla="*/ 160 w 160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16">
                      <a:moveTo>
                        <a:pt x="160" y="16"/>
                      </a:moveTo>
                      <a:lnTo>
                        <a:pt x="160" y="16"/>
                      </a:ln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153" y="0"/>
                      </a:lnTo>
                      <a:lnTo>
                        <a:pt x="160" y="9"/>
                      </a:lnTo>
                      <a:lnTo>
                        <a:pt x="160" y="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4" name="Freeform 159"/>
                <p:cNvSpPr>
                  <a:spLocks/>
                </p:cNvSpPr>
                <p:nvPr/>
              </p:nvSpPr>
              <p:spPr bwMode="auto">
                <a:xfrm>
                  <a:off x="4255" y="992"/>
                  <a:ext cx="186" cy="17"/>
                </a:xfrm>
                <a:custGeom>
                  <a:avLst/>
                  <a:gdLst>
                    <a:gd name="T0" fmla="*/ 186 w 186"/>
                    <a:gd name="T1" fmla="*/ 17 h 17"/>
                    <a:gd name="T2" fmla="*/ 186 w 186"/>
                    <a:gd name="T3" fmla="*/ 17 h 17"/>
                    <a:gd name="T4" fmla="*/ 0 w 186"/>
                    <a:gd name="T5" fmla="*/ 10 h 17"/>
                    <a:gd name="T6" fmla="*/ 0 w 186"/>
                    <a:gd name="T7" fmla="*/ 10 h 17"/>
                    <a:gd name="T8" fmla="*/ 7 w 186"/>
                    <a:gd name="T9" fmla="*/ 5 h 17"/>
                    <a:gd name="T10" fmla="*/ 7 w 186"/>
                    <a:gd name="T11" fmla="*/ 5 h 17"/>
                    <a:gd name="T12" fmla="*/ 184 w 186"/>
                    <a:gd name="T13" fmla="*/ 0 h 17"/>
                    <a:gd name="T14" fmla="*/ 184 w 186"/>
                    <a:gd name="T15" fmla="*/ 0 h 17"/>
                    <a:gd name="T16" fmla="*/ 186 w 186"/>
                    <a:gd name="T17" fmla="*/ 7 h 17"/>
                    <a:gd name="T18" fmla="*/ 186 w 186"/>
                    <a:gd name="T19" fmla="*/ 17 h 17"/>
                    <a:gd name="T20" fmla="*/ 186 w 186"/>
                    <a:gd name="T21" fmla="*/ 1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6" h="17">
                      <a:moveTo>
                        <a:pt x="186" y="17"/>
                      </a:moveTo>
                      <a:lnTo>
                        <a:pt x="186" y="17"/>
                      </a:lnTo>
                      <a:lnTo>
                        <a:pt x="0" y="10"/>
                      </a:lnTo>
                      <a:lnTo>
                        <a:pt x="7" y="5"/>
                      </a:lnTo>
                      <a:lnTo>
                        <a:pt x="184" y="0"/>
                      </a:lnTo>
                      <a:lnTo>
                        <a:pt x="186" y="7"/>
                      </a:lnTo>
                      <a:lnTo>
                        <a:pt x="18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5" name="Freeform 160"/>
                <p:cNvSpPr>
                  <a:spLocks noEditPoints="1"/>
                </p:cNvSpPr>
                <p:nvPr/>
              </p:nvSpPr>
              <p:spPr bwMode="auto">
                <a:xfrm>
                  <a:off x="4236" y="1009"/>
                  <a:ext cx="205" cy="11"/>
                </a:xfrm>
                <a:custGeom>
                  <a:avLst/>
                  <a:gdLst>
                    <a:gd name="T0" fmla="*/ 88 w 205"/>
                    <a:gd name="T1" fmla="*/ 11 h 11"/>
                    <a:gd name="T2" fmla="*/ 88 w 205"/>
                    <a:gd name="T3" fmla="*/ 11 h 11"/>
                    <a:gd name="T4" fmla="*/ 0 w 205"/>
                    <a:gd name="T5" fmla="*/ 7 h 11"/>
                    <a:gd name="T6" fmla="*/ 0 w 205"/>
                    <a:gd name="T7" fmla="*/ 7 h 11"/>
                    <a:gd name="T8" fmla="*/ 5 w 205"/>
                    <a:gd name="T9" fmla="*/ 4 h 11"/>
                    <a:gd name="T10" fmla="*/ 5 w 205"/>
                    <a:gd name="T11" fmla="*/ 4 h 11"/>
                    <a:gd name="T12" fmla="*/ 111 w 205"/>
                    <a:gd name="T13" fmla="*/ 2 h 11"/>
                    <a:gd name="T14" fmla="*/ 111 w 205"/>
                    <a:gd name="T15" fmla="*/ 2 h 11"/>
                    <a:gd name="T16" fmla="*/ 99 w 205"/>
                    <a:gd name="T17" fmla="*/ 4 h 11"/>
                    <a:gd name="T18" fmla="*/ 88 w 205"/>
                    <a:gd name="T19" fmla="*/ 11 h 11"/>
                    <a:gd name="T20" fmla="*/ 88 w 205"/>
                    <a:gd name="T21" fmla="*/ 11 h 11"/>
                    <a:gd name="T22" fmla="*/ 168 w 205"/>
                    <a:gd name="T23" fmla="*/ 0 h 11"/>
                    <a:gd name="T24" fmla="*/ 168 w 205"/>
                    <a:gd name="T25" fmla="*/ 0 h 11"/>
                    <a:gd name="T26" fmla="*/ 205 w 205"/>
                    <a:gd name="T27" fmla="*/ 0 h 11"/>
                    <a:gd name="T28" fmla="*/ 205 w 205"/>
                    <a:gd name="T29" fmla="*/ 0 h 11"/>
                    <a:gd name="T30" fmla="*/ 201 w 205"/>
                    <a:gd name="T31" fmla="*/ 4 h 11"/>
                    <a:gd name="T32" fmla="*/ 201 w 205"/>
                    <a:gd name="T33" fmla="*/ 4 h 11"/>
                    <a:gd name="T34" fmla="*/ 196 w 205"/>
                    <a:gd name="T35" fmla="*/ 7 h 11"/>
                    <a:gd name="T36" fmla="*/ 191 w 205"/>
                    <a:gd name="T37" fmla="*/ 7 h 11"/>
                    <a:gd name="T38" fmla="*/ 182 w 205"/>
                    <a:gd name="T39" fmla="*/ 2 h 11"/>
                    <a:gd name="T40" fmla="*/ 168 w 205"/>
                    <a:gd name="T41" fmla="*/ 0 h 11"/>
                    <a:gd name="T42" fmla="*/ 168 w 205"/>
                    <a:gd name="T43" fmla="*/ 0 h 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5" h="11">
                      <a:moveTo>
                        <a:pt x="88" y="11"/>
                      </a:moveTo>
                      <a:lnTo>
                        <a:pt x="88" y="11"/>
                      </a:lnTo>
                      <a:lnTo>
                        <a:pt x="0" y="7"/>
                      </a:lnTo>
                      <a:lnTo>
                        <a:pt x="5" y="4"/>
                      </a:lnTo>
                      <a:lnTo>
                        <a:pt x="111" y="2"/>
                      </a:lnTo>
                      <a:lnTo>
                        <a:pt x="99" y="4"/>
                      </a:lnTo>
                      <a:lnTo>
                        <a:pt x="88" y="11"/>
                      </a:lnTo>
                      <a:close/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205" y="0"/>
                      </a:lnTo>
                      <a:lnTo>
                        <a:pt x="201" y="4"/>
                      </a:lnTo>
                      <a:lnTo>
                        <a:pt x="196" y="7"/>
                      </a:lnTo>
                      <a:lnTo>
                        <a:pt x="191" y="7"/>
                      </a:lnTo>
                      <a:lnTo>
                        <a:pt x="182" y="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6" name="Freeform 161"/>
                <p:cNvSpPr>
                  <a:spLocks/>
                </p:cNvSpPr>
                <p:nvPr/>
              </p:nvSpPr>
              <p:spPr bwMode="auto">
                <a:xfrm>
                  <a:off x="4222" y="1028"/>
                  <a:ext cx="92" cy="7"/>
                </a:xfrm>
                <a:custGeom>
                  <a:avLst/>
                  <a:gdLst>
                    <a:gd name="T0" fmla="*/ 83 w 92"/>
                    <a:gd name="T1" fmla="*/ 7 h 7"/>
                    <a:gd name="T2" fmla="*/ 83 w 92"/>
                    <a:gd name="T3" fmla="*/ 7 h 7"/>
                    <a:gd name="T4" fmla="*/ 0 w 92"/>
                    <a:gd name="T5" fmla="*/ 4 h 7"/>
                    <a:gd name="T6" fmla="*/ 0 w 92"/>
                    <a:gd name="T7" fmla="*/ 4 h 7"/>
                    <a:gd name="T8" fmla="*/ 3 w 92"/>
                    <a:gd name="T9" fmla="*/ 2 h 7"/>
                    <a:gd name="T10" fmla="*/ 3 w 92"/>
                    <a:gd name="T11" fmla="*/ 2 h 7"/>
                    <a:gd name="T12" fmla="*/ 92 w 92"/>
                    <a:gd name="T13" fmla="*/ 0 h 7"/>
                    <a:gd name="T14" fmla="*/ 92 w 92"/>
                    <a:gd name="T15" fmla="*/ 0 h 7"/>
                    <a:gd name="T16" fmla="*/ 83 w 92"/>
                    <a:gd name="T17" fmla="*/ 7 h 7"/>
                    <a:gd name="T18" fmla="*/ 83 w 92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2" h="7">
                      <a:moveTo>
                        <a:pt x="83" y="7"/>
                      </a:moveTo>
                      <a:lnTo>
                        <a:pt x="83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92" y="0"/>
                      </a:lnTo>
                      <a:lnTo>
                        <a:pt x="83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7" name="Freeform 162"/>
                <p:cNvSpPr>
                  <a:spLocks/>
                </p:cNvSpPr>
                <p:nvPr/>
              </p:nvSpPr>
              <p:spPr bwMode="auto">
                <a:xfrm>
                  <a:off x="4210" y="1044"/>
                  <a:ext cx="88" cy="7"/>
                </a:xfrm>
                <a:custGeom>
                  <a:avLst/>
                  <a:gdLst>
                    <a:gd name="T0" fmla="*/ 81 w 88"/>
                    <a:gd name="T1" fmla="*/ 7 h 7"/>
                    <a:gd name="T2" fmla="*/ 81 w 88"/>
                    <a:gd name="T3" fmla="*/ 7 h 7"/>
                    <a:gd name="T4" fmla="*/ 0 w 88"/>
                    <a:gd name="T5" fmla="*/ 5 h 7"/>
                    <a:gd name="T6" fmla="*/ 0 w 88"/>
                    <a:gd name="T7" fmla="*/ 5 h 7"/>
                    <a:gd name="T8" fmla="*/ 3 w 88"/>
                    <a:gd name="T9" fmla="*/ 2 h 7"/>
                    <a:gd name="T10" fmla="*/ 3 w 88"/>
                    <a:gd name="T11" fmla="*/ 2 h 7"/>
                    <a:gd name="T12" fmla="*/ 88 w 88"/>
                    <a:gd name="T13" fmla="*/ 0 h 7"/>
                    <a:gd name="T14" fmla="*/ 88 w 88"/>
                    <a:gd name="T15" fmla="*/ 0 h 7"/>
                    <a:gd name="T16" fmla="*/ 81 w 88"/>
                    <a:gd name="T17" fmla="*/ 7 h 7"/>
                    <a:gd name="T18" fmla="*/ 81 w 88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7">
                      <a:moveTo>
                        <a:pt x="81" y="7"/>
                      </a:moveTo>
                      <a:lnTo>
                        <a:pt x="81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88" y="0"/>
                      </a:lnTo>
                      <a:lnTo>
                        <a:pt x="81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8" name="Freeform 163"/>
                <p:cNvSpPr>
                  <a:spLocks/>
                </p:cNvSpPr>
                <p:nvPr/>
              </p:nvSpPr>
              <p:spPr bwMode="auto">
                <a:xfrm>
                  <a:off x="4201" y="1061"/>
                  <a:ext cx="85" cy="7"/>
                </a:xfrm>
                <a:custGeom>
                  <a:avLst/>
                  <a:gdLst>
                    <a:gd name="T0" fmla="*/ 80 w 85"/>
                    <a:gd name="T1" fmla="*/ 7 h 7"/>
                    <a:gd name="T2" fmla="*/ 80 w 85"/>
                    <a:gd name="T3" fmla="*/ 7 h 7"/>
                    <a:gd name="T4" fmla="*/ 0 w 85"/>
                    <a:gd name="T5" fmla="*/ 2 h 7"/>
                    <a:gd name="T6" fmla="*/ 0 w 85"/>
                    <a:gd name="T7" fmla="*/ 2 h 7"/>
                    <a:gd name="T8" fmla="*/ 0 w 85"/>
                    <a:gd name="T9" fmla="*/ 2 h 7"/>
                    <a:gd name="T10" fmla="*/ 0 w 85"/>
                    <a:gd name="T11" fmla="*/ 2 h 7"/>
                    <a:gd name="T12" fmla="*/ 85 w 85"/>
                    <a:gd name="T13" fmla="*/ 0 h 7"/>
                    <a:gd name="T14" fmla="*/ 85 w 85"/>
                    <a:gd name="T15" fmla="*/ 0 h 7"/>
                    <a:gd name="T16" fmla="*/ 80 w 85"/>
                    <a:gd name="T17" fmla="*/ 7 h 7"/>
                    <a:gd name="T18" fmla="*/ 80 w 85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7">
                      <a:moveTo>
                        <a:pt x="80" y="7"/>
                      </a:moveTo>
                      <a:lnTo>
                        <a:pt x="80" y="7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0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9" name="Freeform 164"/>
                <p:cNvSpPr>
                  <a:spLocks/>
                </p:cNvSpPr>
                <p:nvPr/>
              </p:nvSpPr>
              <p:spPr bwMode="auto">
                <a:xfrm>
                  <a:off x="4194" y="1077"/>
                  <a:ext cx="85" cy="5"/>
                </a:xfrm>
                <a:custGeom>
                  <a:avLst/>
                  <a:gdLst>
                    <a:gd name="T0" fmla="*/ 85 w 85"/>
                    <a:gd name="T1" fmla="*/ 5 h 5"/>
                    <a:gd name="T2" fmla="*/ 85 w 85"/>
                    <a:gd name="T3" fmla="*/ 5 h 5"/>
                    <a:gd name="T4" fmla="*/ 0 w 85"/>
                    <a:gd name="T5" fmla="*/ 2 h 5"/>
                    <a:gd name="T6" fmla="*/ 0 w 85"/>
                    <a:gd name="T7" fmla="*/ 2 h 5"/>
                    <a:gd name="T8" fmla="*/ 0 w 85"/>
                    <a:gd name="T9" fmla="*/ 2 h 5"/>
                    <a:gd name="T10" fmla="*/ 0 w 85"/>
                    <a:gd name="T11" fmla="*/ 2 h 5"/>
                    <a:gd name="T12" fmla="*/ 85 w 85"/>
                    <a:gd name="T13" fmla="*/ 0 h 5"/>
                    <a:gd name="T14" fmla="*/ 85 w 85"/>
                    <a:gd name="T15" fmla="*/ 0 h 5"/>
                    <a:gd name="T16" fmla="*/ 85 w 85"/>
                    <a:gd name="T17" fmla="*/ 5 h 5"/>
                    <a:gd name="T18" fmla="*/ 85 w 85"/>
                    <a:gd name="T19" fmla="*/ 5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5">
                      <a:moveTo>
                        <a:pt x="85" y="5"/>
                      </a:moveTo>
                      <a:lnTo>
                        <a:pt x="85" y="5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5" y="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0" name="Freeform 165"/>
                <p:cNvSpPr>
                  <a:spLocks/>
                </p:cNvSpPr>
                <p:nvPr/>
              </p:nvSpPr>
              <p:spPr bwMode="auto">
                <a:xfrm>
                  <a:off x="4187" y="1091"/>
                  <a:ext cx="89" cy="7"/>
                </a:xfrm>
                <a:custGeom>
                  <a:avLst/>
                  <a:gdLst>
                    <a:gd name="T0" fmla="*/ 89 w 89"/>
                    <a:gd name="T1" fmla="*/ 7 h 7"/>
                    <a:gd name="T2" fmla="*/ 89 w 89"/>
                    <a:gd name="T3" fmla="*/ 7 h 7"/>
                    <a:gd name="T4" fmla="*/ 0 w 89"/>
                    <a:gd name="T5" fmla="*/ 5 h 7"/>
                    <a:gd name="T6" fmla="*/ 0 w 89"/>
                    <a:gd name="T7" fmla="*/ 5 h 7"/>
                    <a:gd name="T8" fmla="*/ 0 w 89"/>
                    <a:gd name="T9" fmla="*/ 5 h 7"/>
                    <a:gd name="T10" fmla="*/ 0 w 89"/>
                    <a:gd name="T11" fmla="*/ 5 h 7"/>
                    <a:gd name="T12" fmla="*/ 89 w 89"/>
                    <a:gd name="T13" fmla="*/ 0 h 7"/>
                    <a:gd name="T14" fmla="*/ 89 w 89"/>
                    <a:gd name="T15" fmla="*/ 0 h 7"/>
                    <a:gd name="T16" fmla="*/ 89 w 89"/>
                    <a:gd name="T17" fmla="*/ 7 h 7"/>
                    <a:gd name="T18" fmla="*/ 89 w 89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" h="7">
                      <a:moveTo>
                        <a:pt x="89" y="7"/>
                      </a:moveTo>
                      <a:lnTo>
                        <a:pt x="89" y="7"/>
                      </a:lnTo>
                      <a:lnTo>
                        <a:pt x="0" y="5"/>
                      </a:lnTo>
                      <a:lnTo>
                        <a:pt x="89" y="0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1" name="Freeform 166"/>
                <p:cNvSpPr>
                  <a:spLocks/>
                </p:cNvSpPr>
                <p:nvPr/>
              </p:nvSpPr>
              <p:spPr bwMode="auto">
                <a:xfrm>
                  <a:off x="4182" y="1108"/>
                  <a:ext cx="97" cy="7"/>
                </a:xfrm>
                <a:custGeom>
                  <a:avLst/>
                  <a:gdLst>
                    <a:gd name="T0" fmla="*/ 97 w 97"/>
                    <a:gd name="T1" fmla="*/ 7 h 7"/>
                    <a:gd name="T2" fmla="*/ 97 w 97"/>
                    <a:gd name="T3" fmla="*/ 7 h 7"/>
                    <a:gd name="T4" fmla="*/ 0 w 97"/>
                    <a:gd name="T5" fmla="*/ 4 h 7"/>
                    <a:gd name="T6" fmla="*/ 0 w 97"/>
                    <a:gd name="T7" fmla="*/ 4 h 7"/>
                    <a:gd name="T8" fmla="*/ 0 w 97"/>
                    <a:gd name="T9" fmla="*/ 2 h 7"/>
                    <a:gd name="T10" fmla="*/ 0 w 97"/>
                    <a:gd name="T11" fmla="*/ 2 h 7"/>
                    <a:gd name="T12" fmla="*/ 94 w 97"/>
                    <a:gd name="T13" fmla="*/ 0 h 7"/>
                    <a:gd name="T14" fmla="*/ 94 w 97"/>
                    <a:gd name="T15" fmla="*/ 0 h 7"/>
                    <a:gd name="T16" fmla="*/ 97 w 97"/>
                    <a:gd name="T17" fmla="*/ 7 h 7"/>
                    <a:gd name="T18" fmla="*/ 97 w 97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7" h="7">
                      <a:moveTo>
                        <a:pt x="97" y="7"/>
                      </a:moveTo>
                      <a:lnTo>
                        <a:pt x="97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94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2" name="Freeform 167"/>
                <p:cNvSpPr>
                  <a:spLocks/>
                </p:cNvSpPr>
                <p:nvPr/>
              </p:nvSpPr>
              <p:spPr bwMode="auto">
                <a:xfrm>
                  <a:off x="4180" y="1124"/>
                  <a:ext cx="104" cy="7"/>
                </a:xfrm>
                <a:custGeom>
                  <a:avLst/>
                  <a:gdLst>
                    <a:gd name="T0" fmla="*/ 104 w 104"/>
                    <a:gd name="T1" fmla="*/ 7 h 7"/>
                    <a:gd name="T2" fmla="*/ 0 w 104"/>
                    <a:gd name="T3" fmla="*/ 3 h 7"/>
                    <a:gd name="T4" fmla="*/ 0 w 104"/>
                    <a:gd name="T5" fmla="*/ 3 h 7"/>
                    <a:gd name="T6" fmla="*/ 0 w 104"/>
                    <a:gd name="T7" fmla="*/ 3 h 7"/>
                    <a:gd name="T8" fmla="*/ 101 w 104"/>
                    <a:gd name="T9" fmla="*/ 0 h 7"/>
                    <a:gd name="T10" fmla="*/ 101 w 104"/>
                    <a:gd name="T11" fmla="*/ 0 h 7"/>
                    <a:gd name="T12" fmla="*/ 104 w 104"/>
                    <a:gd name="T13" fmla="*/ 7 h 7"/>
                    <a:gd name="T14" fmla="*/ 104 w 10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7">
                      <a:moveTo>
                        <a:pt x="104" y="7"/>
                      </a:moveTo>
                      <a:lnTo>
                        <a:pt x="0" y="3"/>
                      </a:lnTo>
                      <a:lnTo>
                        <a:pt x="101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3" name="Freeform 168"/>
                <p:cNvSpPr>
                  <a:spLocks/>
                </p:cNvSpPr>
                <p:nvPr/>
              </p:nvSpPr>
              <p:spPr bwMode="auto">
                <a:xfrm>
                  <a:off x="4175" y="1148"/>
                  <a:ext cx="111" cy="75"/>
                </a:xfrm>
                <a:custGeom>
                  <a:avLst/>
                  <a:gdLst>
                    <a:gd name="T0" fmla="*/ 111 w 111"/>
                    <a:gd name="T1" fmla="*/ 16 h 75"/>
                    <a:gd name="T2" fmla="*/ 2 w 111"/>
                    <a:gd name="T3" fmla="*/ 0 h 75"/>
                    <a:gd name="T4" fmla="*/ 2 w 111"/>
                    <a:gd name="T5" fmla="*/ 0 h 75"/>
                    <a:gd name="T6" fmla="*/ 0 w 111"/>
                    <a:gd name="T7" fmla="*/ 12 h 75"/>
                    <a:gd name="T8" fmla="*/ 0 w 111"/>
                    <a:gd name="T9" fmla="*/ 56 h 75"/>
                    <a:gd name="T10" fmla="*/ 85 w 111"/>
                    <a:gd name="T11" fmla="*/ 75 h 75"/>
                    <a:gd name="T12" fmla="*/ 85 w 111"/>
                    <a:gd name="T13" fmla="*/ 75 h 75"/>
                    <a:gd name="T14" fmla="*/ 87 w 111"/>
                    <a:gd name="T15" fmla="*/ 71 h 75"/>
                    <a:gd name="T16" fmla="*/ 97 w 111"/>
                    <a:gd name="T17" fmla="*/ 59 h 75"/>
                    <a:gd name="T18" fmla="*/ 106 w 111"/>
                    <a:gd name="T19" fmla="*/ 40 h 75"/>
                    <a:gd name="T20" fmla="*/ 109 w 111"/>
                    <a:gd name="T21" fmla="*/ 28 h 75"/>
                    <a:gd name="T22" fmla="*/ 111 w 111"/>
                    <a:gd name="T23" fmla="*/ 16 h 75"/>
                    <a:gd name="T24" fmla="*/ 111 w 111"/>
                    <a:gd name="T25" fmla="*/ 16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1" h="75">
                      <a:moveTo>
                        <a:pt x="111" y="16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85" y="75"/>
                      </a:lnTo>
                      <a:lnTo>
                        <a:pt x="87" y="71"/>
                      </a:lnTo>
                      <a:lnTo>
                        <a:pt x="97" y="59"/>
                      </a:lnTo>
                      <a:lnTo>
                        <a:pt x="106" y="40"/>
                      </a:lnTo>
                      <a:lnTo>
                        <a:pt x="109" y="28"/>
                      </a:lnTo>
                      <a:lnTo>
                        <a:pt x="111" y="16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4" name="Freeform 169"/>
                <p:cNvSpPr>
                  <a:spLocks/>
                </p:cNvSpPr>
                <p:nvPr/>
              </p:nvSpPr>
              <p:spPr bwMode="auto">
                <a:xfrm>
                  <a:off x="4522" y="962"/>
                  <a:ext cx="37" cy="54"/>
                </a:xfrm>
                <a:custGeom>
                  <a:avLst/>
                  <a:gdLst>
                    <a:gd name="T0" fmla="*/ 37 w 37"/>
                    <a:gd name="T1" fmla="*/ 0 h 54"/>
                    <a:gd name="T2" fmla="*/ 37 w 37"/>
                    <a:gd name="T3" fmla="*/ 0 h 54"/>
                    <a:gd name="T4" fmla="*/ 26 w 37"/>
                    <a:gd name="T5" fmla="*/ 21 h 54"/>
                    <a:gd name="T6" fmla="*/ 26 w 37"/>
                    <a:gd name="T7" fmla="*/ 21 h 54"/>
                    <a:gd name="T8" fmla="*/ 4 w 37"/>
                    <a:gd name="T9" fmla="*/ 49 h 54"/>
                    <a:gd name="T10" fmla="*/ 0 w 37"/>
                    <a:gd name="T11" fmla="*/ 54 h 54"/>
                    <a:gd name="T12" fmla="*/ 0 w 37"/>
                    <a:gd name="T13" fmla="*/ 54 h 54"/>
                    <a:gd name="T14" fmla="*/ 11 w 37"/>
                    <a:gd name="T15" fmla="*/ 37 h 54"/>
                    <a:gd name="T16" fmla="*/ 21 w 37"/>
                    <a:gd name="T17" fmla="*/ 21 h 54"/>
                    <a:gd name="T18" fmla="*/ 30 w 37"/>
                    <a:gd name="T19" fmla="*/ 0 h 54"/>
                    <a:gd name="T20" fmla="*/ 37 w 37"/>
                    <a:gd name="T21" fmla="*/ 0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26" y="21"/>
                      </a:lnTo>
                      <a:lnTo>
                        <a:pt x="4" y="49"/>
                      </a:lnTo>
                      <a:lnTo>
                        <a:pt x="0" y="54"/>
                      </a:lnTo>
                      <a:lnTo>
                        <a:pt x="11" y="37"/>
                      </a:lnTo>
                      <a:lnTo>
                        <a:pt x="21" y="21"/>
                      </a:lnTo>
                      <a:lnTo>
                        <a:pt x="3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5" name="Freeform 170"/>
                <p:cNvSpPr>
                  <a:spLocks/>
                </p:cNvSpPr>
                <p:nvPr/>
              </p:nvSpPr>
              <p:spPr bwMode="auto">
                <a:xfrm>
                  <a:off x="4331" y="1153"/>
                  <a:ext cx="341" cy="301"/>
                </a:xfrm>
                <a:custGeom>
                  <a:avLst/>
                  <a:gdLst>
                    <a:gd name="T0" fmla="*/ 186 w 341"/>
                    <a:gd name="T1" fmla="*/ 153 h 301"/>
                    <a:gd name="T2" fmla="*/ 0 w 341"/>
                    <a:gd name="T3" fmla="*/ 0 h 301"/>
                    <a:gd name="T4" fmla="*/ 184 w 341"/>
                    <a:gd name="T5" fmla="*/ 160 h 301"/>
                    <a:gd name="T6" fmla="*/ 202 w 341"/>
                    <a:gd name="T7" fmla="*/ 165 h 301"/>
                    <a:gd name="T8" fmla="*/ 257 w 341"/>
                    <a:gd name="T9" fmla="*/ 233 h 301"/>
                    <a:gd name="T10" fmla="*/ 341 w 341"/>
                    <a:gd name="T11" fmla="*/ 301 h 301"/>
                    <a:gd name="T12" fmla="*/ 332 w 341"/>
                    <a:gd name="T13" fmla="*/ 282 h 301"/>
                    <a:gd name="T14" fmla="*/ 261 w 341"/>
                    <a:gd name="T15" fmla="*/ 228 h 301"/>
                    <a:gd name="T16" fmla="*/ 207 w 341"/>
                    <a:gd name="T17" fmla="*/ 160 h 301"/>
                    <a:gd name="T18" fmla="*/ 186 w 341"/>
                    <a:gd name="T19" fmla="*/ 153 h 3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1" h="301">
                      <a:moveTo>
                        <a:pt x="186" y="153"/>
                      </a:moveTo>
                      <a:lnTo>
                        <a:pt x="0" y="0"/>
                      </a:lnTo>
                      <a:lnTo>
                        <a:pt x="184" y="160"/>
                      </a:lnTo>
                      <a:lnTo>
                        <a:pt x="202" y="165"/>
                      </a:lnTo>
                      <a:lnTo>
                        <a:pt x="257" y="233"/>
                      </a:lnTo>
                      <a:lnTo>
                        <a:pt x="341" y="301"/>
                      </a:lnTo>
                      <a:lnTo>
                        <a:pt x="332" y="282"/>
                      </a:lnTo>
                      <a:lnTo>
                        <a:pt x="261" y="228"/>
                      </a:lnTo>
                      <a:lnTo>
                        <a:pt x="207" y="160"/>
                      </a:lnTo>
                      <a:lnTo>
                        <a:pt x="186" y="153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81" name="Line 188"/>
              <p:cNvSpPr>
                <a:spLocks noChangeShapeType="1"/>
              </p:cNvSpPr>
              <p:nvPr/>
            </p:nvSpPr>
            <p:spPr bwMode="auto">
              <a:xfrm>
                <a:off x="2096" y="661"/>
                <a:ext cx="788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3582" name="Line 189"/>
              <p:cNvSpPr>
                <a:spLocks noChangeShapeType="1"/>
              </p:cNvSpPr>
              <p:nvPr/>
            </p:nvSpPr>
            <p:spPr bwMode="auto">
              <a:xfrm>
                <a:off x="2052" y="836"/>
                <a:ext cx="175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3583" name="Line 190"/>
              <p:cNvSpPr>
                <a:spLocks noChangeShapeType="1"/>
              </p:cNvSpPr>
              <p:nvPr/>
            </p:nvSpPr>
            <p:spPr bwMode="auto">
              <a:xfrm>
                <a:off x="2052" y="967"/>
                <a:ext cx="83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3584" name="Line 191"/>
              <p:cNvSpPr>
                <a:spLocks noChangeShapeType="1"/>
              </p:cNvSpPr>
              <p:nvPr/>
            </p:nvSpPr>
            <p:spPr bwMode="auto">
              <a:xfrm flipV="1">
                <a:off x="2052" y="748"/>
                <a:ext cx="1752" cy="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23579" name="Text Box 206"/>
            <p:cNvSpPr txBox="1">
              <a:spLocks noChangeArrowheads="1"/>
            </p:cNvSpPr>
            <p:nvPr/>
          </p:nvSpPr>
          <p:spPr bwMode="auto">
            <a:xfrm>
              <a:off x="3872" y="1449"/>
              <a:ext cx="62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Disk</a:t>
              </a:r>
            </a:p>
            <a:p>
              <a:pPr>
                <a:spcBef>
                  <a:spcPct val="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500GB</a:t>
              </a:r>
            </a:p>
          </p:txBody>
        </p:sp>
      </p:grpSp>
      <p:grpSp>
        <p:nvGrpSpPr>
          <p:cNvPr id="765177" name="Group 249"/>
          <p:cNvGrpSpPr>
            <a:grpSpLocks/>
          </p:cNvGrpSpPr>
          <p:nvPr/>
        </p:nvGrpSpPr>
        <p:grpSpPr bwMode="auto">
          <a:xfrm>
            <a:off x="2616201" y="523875"/>
            <a:ext cx="1149351" cy="3514725"/>
            <a:chOff x="576" y="48"/>
            <a:chExt cx="724" cy="2214"/>
          </a:xfrm>
        </p:grpSpPr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607" y="48"/>
              <a:ext cx="657" cy="1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ko-KR" altLang="en-US" sz="6000">
                  <a:ea typeface="굴림" panose="020B0600000101010101" pitchFamily="34" charset="-127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3561" name="Text Box 205"/>
            <p:cNvSpPr txBox="1">
              <a:spLocks noChangeArrowheads="1"/>
            </p:cNvSpPr>
            <p:nvPr/>
          </p:nvSpPr>
          <p:spPr bwMode="auto">
            <a:xfrm>
              <a:off x="576" y="1624"/>
              <a:ext cx="724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dirty="0">
                  <a:ea typeface="굴림" panose="020B0600000101010101" pitchFamily="34" charset="-127"/>
                </a:rPr>
                <a:t>Virtual</a:t>
              </a:r>
            </a:p>
            <a:p>
              <a:pPr>
                <a:spcBef>
                  <a:spcPct val="0"/>
                </a:spcBef>
              </a:pPr>
              <a:r>
                <a:rPr lang="en-US" altLang="ko-KR" dirty="0">
                  <a:ea typeface="굴림" panose="020B0600000101010101" pitchFamily="34" charset="-127"/>
                </a:rPr>
                <a:t>Memory</a:t>
              </a:r>
            </a:p>
            <a:p>
              <a:pPr>
                <a:spcBef>
                  <a:spcPct val="0"/>
                </a:spcBef>
              </a:pPr>
              <a:r>
                <a:rPr lang="en-US" altLang="ko-KR" dirty="0">
                  <a:ea typeface="굴림" panose="020B0600000101010101" pitchFamily="34" charset="-127"/>
                </a:rPr>
                <a:t>4 GB</a:t>
              </a:r>
            </a:p>
          </p:txBody>
        </p:sp>
        <p:sp>
          <p:nvSpPr>
            <p:cNvPr id="23562" name="Rectangle 224"/>
            <p:cNvSpPr>
              <a:spLocks noChangeArrowheads="1"/>
            </p:cNvSpPr>
            <p:nvPr/>
          </p:nvSpPr>
          <p:spPr bwMode="auto">
            <a:xfrm>
              <a:off x="607" y="127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3" name="Rectangle 225"/>
            <p:cNvSpPr>
              <a:spLocks noChangeArrowheads="1"/>
            </p:cNvSpPr>
            <p:nvPr/>
          </p:nvSpPr>
          <p:spPr bwMode="auto">
            <a:xfrm>
              <a:off x="607" y="118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4" name="Rectangle 226"/>
            <p:cNvSpPr>
              <a:spLocks noChangeArrowheads="1"/>
            </p:cNvSpPr>
            <p:nvPr/>
          </p:nvSpPr>
          <p:spPr bwMode="auto">
            <a:xfrm>
              <a:off x="607" y="109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5" name="Rectangle 227"/>
            <p:cNvSpPr>
              <a:spLocks noChangeArrowheads="1"/>
            </p:cNvSpPr>
            <p:nvPr/>
          </p:nvSpPr>
          <p:spPr bwMode="auto">
            <a:xfrm>
              <a:off x="607" y="101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6" name="Rectangle 228"/>
            <p:cNvSpPr>
              <a:spLocks noChangeArrowheads="1"/>
            </p:cNvSpPr>
            <p:nvPr/>
          </p:nvSpPr>
          <p:spPr bwMode="auto">
            <a:xfrm>
              <a:off x="607" y="92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7" name="Rectangle 229"/>
            <p:cNvSpPr>
              <a:spLocks noChangeArrowheads="1"/>
            </p:cNvSpPr>
            <p:nvPr/>
          </p:nvSpPr>
          <p:spPr bwMode="auto">
            <a:xfrm>
              <a:off x="607" y="83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8" name="Rectangle 230"/>
            <p:cNvSpPr>
              <a:spLocks noChangeArrowheads="1"/>
            </p:cNvSpPr>
            <p:nvPr/>
          </p:nvSpPr>
          <p:spPr bwMode="auto">
            <a:xfrm>
              <a:off x="607" y="74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9" name="Rectangle 231"/>
            <p:cNvSpPr>
              <a:spLocks noChangeArrowheads="1"/>
            </p:cNvSpPr>
            <p:nvPr/>
          </p:nvSpPr>
          <p:spPr bwMode="auto">
            <a:xfrm>
              <a:off x="607" y="66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0" name="Rectangle 232"/>
            <p:cNvSpPr>
              <a:spLocks noChangeArrowheads="1"/>
            </p:cNvSpPr>
            <p:nvPr/>
          </p:nvSpPr>
          <p:spPr bwMode="auto">
            <a:xfrm>
              <a:off x="607" y="57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1" name="Rectangle 233"/>
            <p:cNvSpPr>
              <a:spLocks noChangeArrowheads="1"/>
            </p:cNvSpPr>
            <p:nvPr/>
          </p:nvSpPr>
          <p:spPr bwMode="auto">
            <a:xfrm>
              <a:off x="607" y="48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2" name="Rectangle 234"/>
            <p:cNvSpPr>
              <a:spLocks noChangeArrowheads="1"/>
            </p:cNvSpPr>
            <p:nvPr/>
          </p:nvSpPr>
          <p:spPr bwMode="auto">
            <a:xfrm>
              <a:off x="607" y="39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3" name="Rectangle 235"/>
            <p:cNvSpPr>
              <a:spLocks noChangeArrowheads="1"/>
            </p:cNvSpPr>
            <p:nvPr/>
          </p:nvSpPr>
          <p:spPr bwMode="auto">
            <a:xfrm>
              <a:off x="607" y="31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4" name="Rectangle 236"/>
            <p:cNvSpPr>
              <a:spLocks noChangeArrowheads="1"/>
            </p:cNvSpPr>
            <p:nvPr/>
          </p:nvSpPr>
          <p:spPr bwMode="auto">
            <a:xfrm>
              <a:off x="607" y="22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5" name="Rectangle 237"/>
            <p:cNvSpPr>
              <a:spLocks noChangeArrowheads="1"/>
            </p:cNvSpPr>
            <p:nvPr/>
          </p:nvSpPr>
          <p:spPr bwMode="auto">
            <a:xfrm>
              <a:off x="607" y="13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6" name="Rectangle 243"/>
            <p:cNvSpPr>
              <a:spLocks noChangeArrowheads="1"/>
            </p:cNvSpPr>
            <p:nvPr/>
          </p:nvSpPr>
          <p:spPr bwMode="auto">
            <a:xfrm>
              <a:off x="607" y="136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7" name="Rectangle 244"/>
            <p:cNvSpPr>
              <a:spLocks noChangeArrowheads="1"/>
            </p:cNvSpPr>
            <p:nvPr/>
          </p:nvSpPr>
          <p:spPr bwMode="auto">
            <a:xfrm>
              <a:off x="607" y="144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399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91130</TotalTime>
  <Pages>60</Pages>
  <Words>4743</Words>
  <Application>Microsoft Macintosh PowerPoint</Application>
  <PresentationFormat>Widescreen</PresentationFormat>
  <Paragraphs>1076</Paragraphs>
  <Slides>60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Comic Sans MS</vt:lpstr>
      <vt:lpstr>Consolas</vt:lpstr>
      <vt:lpstr>Gill Sans</vt:lpstr>
      <vt:lpstr>GILL SANS LIGHT</vt:lpstr>
      <vt:lpstr>GILL SANS LIGHT</vt:lpstr>
      <vt:lpstr>Impact</vt:lpstr>
      <vt:lpstr>Office</vt:lpstr>
      <vt:lpstr>CS162 Operating Systems and Systems Programming Lecture 16  Memory 4: Demand Paging</vt:lpstr>
      <vt:lpstr>Putting Everything Together: Address Translation</vt:lpstr>
      <vt:lpstr>Putting Everything Together: TLB</vt:lpstr>
      <vt:lpstr>Putting Everything Together: Cache</vt:lpstr>
      <vt:lpstr>Page Fault</vt:lpstr>
      <vt:lpstr>Demand Paging</vt:lpstr>
      <vt:lpstr>Page Fault  Demand Paging</vt:lpstr>
      <vt:lpstr>Demand Paging as Caching, …</vt:lpstr>
      <vt:lpstr>Illusion of Infinite Memory</vt:lpstr>
      <vt:lpstr>Review: What is in a PTE?</vt:lpstr>
      <vt:lpstr>Demand Paging Mechanisms</vt:lpstr>
      <vt:lpstr>Origins of Paging</vt:lpstr>
      <vt:lpstr>Very Different Situation Today</vt:lpstr>
      <vt:lpstr>A Picture on one machine</vt:lpstr>
      <vt:lpstr>Many Uses of Virtual Memory and “Demand Paging” …</vt:lpstr>
      <vt:lpstr>Classic: Loading an executable into memory</vt:lpstr>
      <vt:lpstr>Create Virtual Address Space of the Process</vt:lpstr>
      <vt:lpstr>Create Virtual Address Space of the Process</vt:lpstr>
      <vt:lpstr>Create Virtual Address Space of the Process</vt:lpstr>
      <vt:lpstr>Provide Backing Store for VAS</vt:lpstr>
      <vt:lpstr>What Data Structure Maps Non-Resident Pages to Disk?</vt:lpstr>
      <vt:lpstr>Provide Backing Store for VAS</vt:lpstr>
      <vt:lpstr>On page Fault …</vt:lpstr>
      <vt:lpstr>On page Fault … find &amp; start load</vt:lpstr>
      <vt:lpstr>On page Fault … schedule other P or T</vt:lpstr>
      <vt:lpstr>Summary: Steps in Handling a Page Fault</vt:lpstr>
      <vt:lpstr>Announcements</vt:lpstr>
      <vt:lpstr>Some questions we need to answer!</vt:lpstr>
      <vt:lpstr>Working Set Model</vt:lpstr>
      <vt:lpstr>Cache Behavior under WS model</vt:lpstr>
      <vt:lpstr>Another model of Locality: Zipf</vt:lpstr>
      <vt:lpstr>Demand Paging Cost Model</vt:lpstr>
      <vt:lpstr>What Factors Lead to Misses in Page Cache?</vt:lpstr>
      <vt:lpstr>Page Replacement Policies</vt:lpstr>
      <vt:lpstr>Replacement Policies (Con’t)</vt:lpstr>
      <vt:lpstr>Example: FIFO (strawman)</vt:lpstr>
      <vt:lpstr>Example: MIN / LRU</vt:lpstr>
      <vt:lpstr>Is LRU guaranteed to perform well?</vt:lpstr>
      <vt:lpstr>When will LRU perform badly?</vt:lpstr>
      <vt:lpstr>Graph of Page Faults Versus The Number of Frames</vt:lpstr>
      <vt:lpstr>Adding Memory Doesn’t Always Help Fault Rate</vt:lpstr>
      <vt:lpstr>Approximating LRU: Clock Algorithm</vt:lpstr>
      <vt:lpstr>Clock Algorithm Example</vt:lpstr>
      <vt:lpstr>Clock Algorithm Example: Page Fault</vt:lpstr>
      <vt:lpstr>Clock Algorithm Example: Page Fault</vt:lpstr>
      <vt:lpstr>Clock Algorithm Example: Page Fault</vt:lpstr>
      <vt:lpstr>Clock Algorithm Example: Page Fault</vt:lpstr>
      <vt:lpstr>Clock Algorithm Example: Page Fault</vt:lpstr>
      <vt:lpstr>Clock Algorithm Example: Page Fault</vt:lpstr>
      <vt:lpstr>Clock Algorithm Example</vt:lpstr>
      <vt:lpstr>Clock Algorithm Example: Another Page Fault</vt:lpstr>
      <vt:lpstr>Clock Algorithm Example: Another Page Fault</vt:lpstr>
      <vt:lpstr>Clock Algorithm Example: Another Page Fault</vt:lpstr>
      <vt:lpstr>Clock Algorithm Example: Another Page Fault</vt:lpstr>
      <vt:lpstr>Clock Algorithm: More details</vt:lpstr>
      <vt:lpstr>Nth Chance version of Clock Algorithm</vt:lpstr>
      <vt:lpstr>Recall: Meaning of PTE bits</vt:lpstr>
      <vt:lpstr>Clock Algorithms Variations</vt:lpstr>
      <vt:lpstr>Clock Algorithms Variations (continued)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Microsoft Office User</cp:lastModifiedBy>
  <cp:revision>1021</cp:revision>
  <cp:lastPrinted>2021-10-19T06:05:18Z</cp:lastPrinted>
  <dcterms:created xsi:type="dcterms:W3CDTF">1995-08-12T11:37:26Z</dcterms:created>
  <dcterms:modified xsi:type="dcterms:W3CDTF">2021-10-19T17:16:50Z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