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054" r:id="rId3"/>
    <p:sldId id="2100" r:id="rId4"/>
    <p:sldId id="2101" r:id="rId5"/>
    <p:sldId id="2088" r:id="rId6"/>
    <p:sldId id="2102" r:id="rId7"/>
    <p:sldId id="2103" r:id="rId8"/>
    <p:sldId id="2154" r:id="rId9"/>
    <p:sldId id="2089" r:id="rId10"/>
    <p:sldId id="2104" r:id="rId11"/>
    <p:sldId id="2105" r:id="rId12"/>
    <p:sldId id="2106" r:id="rId13"/>
    <p:sldId id="2091" r:id="rId14"/>
    <p:sldId id="2107" r:id="rId15"/>
    <p:sldId id="2155" r:id="rId16"/>
    <p:sldId id="2092" r:id="rId17"/>
    <p:sldId id="2109" r:id="rId18"/>
    <p:sldId id="2110" r:id="rId19"/>
    <p:sldId id="2111" r:id="rId20"/>
    <p:sldId id="2067" r:id="rId21"/>
    <p:sldId id="2068" r:id="rId22"/>
    <p:sldId id="2069" r:id="rId23"/>
    <p:sldId id="2070" r:id="rId24"/>
    <p:sldId id="2071" r:id="rId25"/>
    <p:sldId id="2072" r:id="rId26"/>
    <p:sldId id="2073" r:id="rId27"/>
    <p:sldId id="2113" r:id="rId28"/>
    <p:sldId id="2075" r:id="rId29"/>
    <p:sldId id="2076" r:id="rId30"/>
    <p:sldId id="2077" r:id="rId31"/>
    <p:sldId id="2078" r:id="rId32"/>
    <p:sldId id="2079" r:id="rId33"/>
    <p:sldId id="2080" r:id="rId34"/>
    <p:sldId id="2152" r:id="rId35"/>
    <p:sldId id="2153" r:id="rId36"/>
    <p:sldId id="2138" r:id="rId37"/>
    <p:sldId id="1472" r:id="rId38"/>
    <p:sldId id="1601" r:id="rId39"/>
    <p:sldId id="2139" r:id="rId40"/>
    <p:sldId id="2140" r:id="rId41"/>
    <p:sldId id="2090" r:id="rId42"/>
    <p:sldId id="2141" r:id="rId43"/>
    <p:sldId id="2142" r:id="rId44"/>
    <p:sldId id="2147" r:id="rId45"/>
    <p:sldId id="2133" r:id="rId46"/>
  </p:sldIdLst>
  <p:sldSz cx="12192000" cy="6858000"/>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1pPr>
    <a:lvl2pPr marL="457200"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2pPr>
    <a:lvl3pPr marL="914400"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3pPr>
    <a:lvl4pPr marL="1371600"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4pPr>
    <a:lvl5pPr marL="1828800"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5pPr>
    <a:lvl6pPr marL="2286000" algn="l" defTabSz="457200" rtl="0" eaLnBrk="1" latinLnBrk="0" hangingPunct="1">
      <a:defRPr b="1" kern="1200">
        <a:solidFill>
          <a:schemeClr val="tx1"/>
        </a:solidFill>
        <a:latin typeface="Comic Sans MS" charset="0"/>
        <a:ea typeface="ＭＳ Ｐゴシック" charset="0"/>
        <a:cs typeface="ＭＳ Ｐゴシック" charset="0"/>
      </a:defRPr>
    </a:lvl6pPr>
    <a:lvl7pPr marL="2743200" algn="l" defTabSz="457200" rtl="0" eaLnBrk="1" latinLnBrk="0" hangingPunct="1">
      <a:defRPr b="1" kern="1200">
        <a:solidFill>
          <a:schemeClr val="tx1"/>
        </a:solidFill>
        <a:latin typeface="Comic Sans MS" charset="0"/>
        <a:ea typeface="ＭＳ Ｐゴシック" charset="0"/>
        <a:cs typeface="ＭＳ Ｐゴシック" charset="0"/>
      </a:defRPr>
    </a:lvl7pPr>
    <a:lvl8pPr marL="3200400" algn="l" defTabSz="457200" rtl="0" eaLnBrk="1" latinLnBrk="0" hangingPunct="1">
      <a:defRPr b="1" kern="1200">
        <a:solidFill>
          <a:schemeClr val="tx1"/>
        </a:solidFill>
        <a:latin typeface="Comic Sans MS" charset="0"/>
        <a:ea typeface="ＭＳ Ｐゴシック" charset="0"/>
        <a:cs typeface="ＭＳ Ｐゴシック" charset="0"/>
      </a:defRPr>
    </a:lvl8pPr>
    <a:lvl9pPr marL="3657600" algn="l" defTabSz="457200" rtl="0" eaLnBrk="1" latinLnBrk="0" hangingPunct="1">
      <a:defRPr b="1" kern="1200">
        <a:solidFill>
          <a:schemeClr val="tx1"/>
        </a:solidFill>
        <a:latin typeface="Comic Sans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2A40E2"/>
    <a:srgbClr val="FFFFAA"/>
    <a:srgbClr val="BCFFBC"/>
    <a:srgbClr val="F430AB"/>
    <a:srgbClr val="A18623"/>
    <a:srgbClr val="9E7800"/>
    <a:srgbClr val="C49500"/>
    <a:srgbClr val="E6E703"/>
    <a:srgbClr val="72AAA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6"/>
    <p:restoredTop sz="95005" autoAdjust="0"/>
  </p:normalViewPr>
  <p:slideViewPr>
    <p:cSldViewPr>
      <p:cViewPr varScale="1">
        <p:scale>
          <a:sx n="105" d="100"/>
          <a:sy n="105" d="100"/>
        </p:scale>
        <p:origin x="792" y="1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4387622" y="6956428"/>
            <a:ext cx="827553" cy="27492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262" tIns="46972" rIns="92262" bIns="46972">
            <a:spAutoFit/>
          </a:bodyPr>
          <a:lstStyle/>
          <a:p>
            <a:pPr algn="ctr" defTabSz="917049">
              <a:lnSpc>
                <a:spcPct val="90000"/>
              </a:lnSpc>
            </a:pPr>
            <a:r>
              <a:rPr lang="en-US" sz="1300" b="0">
                <a:latin typeface="Gill Sans Light" charset="0"/>
                <a:cs typeface="Gill Sans Light" charset="0"/>
              </a:rPr>
              <a:t>Page </a:t>
            </a:r>
            <a:fld id="{073744B8-EF17-EB47-B355-93F8159194C2}" type="slidenum">
              <a:rPr lang="en-US" sz="1300" b="0">
                <a:latin typeface="Gill Sans Light" charset="0"/>
                <a:cs typeface="Gill Sans Light" charset="0"/>
              </a:rPr>
              <a:pPr algn="ctr" defTabSz="917049">
                <a:lnSpc>
                  <a:spcPct val="90000"/>
                </a:lnSpc>
              </a:pPr>
              <a:t>‹#›</a:t>
            </a:fld>
            <a:endParaRPr lang="en-US" sz="1300" b="0">
              <a:latin typeface="Gill Sans Light" charset="0"/>
              <a:cs typeface="Gill Sans Light" charset="0"/>
            </a:endParaRPr>
          </a:p>
        </p:txBody>
      </p:sp>
    </p:spTree>
    <p:extLst>
      <p:ext uri="{BB962C8B-B14F-4D97-AF65-F5344CB8AC3E}">
        <p14:creationId xmlns:p14="http://schemas.microsoft.com/office/powerpoint/2010/main" val="717444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373194" y="6956428"/>
            <a:ext cx="856407" cy="27492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262" tIns="46972" rIns="92262" bIns="46972">
            <a:spAutoFit/>
          </a:bodyPr>
          <a:lstStyle/>
          <a:p>
            <a:pPr algn="ctr" defTabSz="917049">
              <a:lnSpc>
                <a:spcPct val="90000"/>
              </a:lnSpc>
            </a:pPr>
            <a:r>
              <a:rPr lang="en-US" sz="1300" b="0"/>
              <a:t>Page </a:t>
            </a:r>
            <a:fld id="{6D259941-7246-4245-A40C-55C6F952DF9E}" type="slidenum">
              <a:rPr lang="en-US" sz="1300" b="0"/>
              <a:pPr algn="ctr" defTabSz="917049">
                <a:lnSpc>
                  <a:spcPct val="90000"/>
                </a:lnSpc>
              </a:pPr>
              <a:t>‹#›</a:t>
            </a:fld>
            <a:endParaRPr lang="en-US" sz="1300" b="0"/>
          </a:p>
        </p:txBody>
      </p:sp>
      <p:sp>
        <p:nvSpPr>
          <p:cNvPr id="65539" name="Rectangle 3"/>
          <p:cNvSpPr>
            <a:spLocks noGrp="1" noRot="1" noChangeAspect="1" noChangeArrowheads="1" noTextEdit="1"/>
          </p:cNvSpPr>
          <p:nvPr>
            <p:ph type="sldImg" idx="2"/>
          </p:nvPr>
        </p:nvSpPr>
        <p:spPr bwMode="auto">
          <a:xfrm>
            <a:off x="2362200" y="547688"/>
            <a:ext cx="4876800" cy="2744787"/>
          </a:xfrm>
          <a:prstGeom prst="rect">
            <a:avLst/>
          </a:prstGeom>
          <a:noFill/>
          <a:ln w="12700">
            <a:solidFill>
              <a:schemeClr val="tx1"/>
            </a:solidFill>
            <a:miter lim="800000"/>
            <a:headEnd/>
            <a:tailEnd/>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052" name="Rectangle 4"/>
          <p:cNvSpPr>
            <a:spLocks noGrp="1" noChangeArrowheads="1"/>
          </p:cNvSpPr>
          <p:nvPr>
            <p:ph type="body" sz="quarter" idx="3"/>
          </p:nvPr>
        </p:nvSpPr>
        <p:spPr bwMode="auto">
          <a:xfrm>
            <a:off x="1281115" y="3475044"/>
            <a:ext cx="7038975" cy="329247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5616" tIns="46972" rIns="95616" bIns="46972"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88510772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ＭＳ Ｐゴシック" charset="0"/>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2362200" y="547688"/>
            <a:ext cx="4876800" cy="2744787"/>
          </a:xfrm>
          <a:ln/>
        </p:spPr>
      </p:sp>
      <p:sp>
        <p:nvSpPr>
          <p:cNvPr id="66563" name="Rectangle 3"/>
          <p:cNvSpPr>
            <a:spLocks noGrp="1" noChangeArrowheads="1"/>
          </p:cNvSpPr>
          <p:nvPr>
            <p:ph type="body" idx="1"/>
          </p:nvPr>
        </p:nvSpPr>
        <p:spPr>
          <a:extLst>
            <a:ext uri="{FAA26D3D-D897-4be2-8F04-BA451C77F1D7}">
              <ma14:placeholderFlag xmlns:ma14="http://schemas.microsoft.com/office/mac/drawingml/2011/main" xmlns=""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Comic Sans MS" charset="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824213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508467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24175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4294967295"/>
          </p:nvPr>
        </p:nvSpPr>
        <p:spPr bwMode="auto">
          <a:xfrm>
            <a:off x="3963975" y="8733864"/>
            <a:ext cx="3032568" cy="45894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hangingPunct="1"/>
            <a:fld id="{E922C347-AB95-0B4D-8BEB-29D3C9D611EF}" type="slidenum">
              <a:rPr lang="en-US">
                <a:latin typeface="Times New Roman" charset="0"/>
              </a:rPr>
              <a:pPr eaLnBrk="1" hangingPunct="1"/>
              <a:t>42</a:t>
            </a:fld>
            <a:endParaRPr lang="en-US">
              <a:latin typeface="Times New Roman" charset="0"/>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MS PGothic" charset="0"/>
            </a:endParaRPr>
          </a:p>
        </p:txBody>
      </p:sp>
    </p:spTree>
    <p:extLst>
      <p:ext uri="{BB962C8B-B14F-4D97-AF65-F5344CB8AC3E}">
        <p14:creationId xmlns:p14="http://schemas.microsoft.com/office/powerpoint/2010/main" val="3319242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4294967295"/>
          </p:nvPr>
        </p:nvSpPr>
        <p:spPr bwMode="auto">
          <a:xfrm>
            <a:off x="3963975" y="8733864"/>
            <a:ext cx="3032568" cy="45894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hangingPunct="1"/>
            <a:fld id="{5B9C670A-E85D-F14B-ACAE-B9AD1B18C220}" type="slidenum">
              <a:rPr lang="en-US">
                <a:latin typeface="Times New Roman" charset="0"/>
              </a:rPr>
              <a:pPr eaLnBrk="1" hangingPunct="1"/>
              <a:t>43</a:t>
            </a:fld>
            <a:endParaRPr lang="en-US">
              <a:latin typeface="Times New Roman" charset="0"/>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MS PGothic" charset="0"/>
            </a:endParaRPr>
          </a:p>
        </p:txBody>
      </p:sp>
    </p:spTree>
    <p:extLst>
      <p:ext uri="{BB962C8B-B14F-4D97-AF65-F5344CB8AC3E}">
        <p14:creationId xmlns:p14="http://schemas.microsoft.com/office/powerpoint/2010/main" val="2653413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39350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3343029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312157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473199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369541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p:cNvSpPr>
          <p:nvPr>
            <p:ph type="sldNum" sz="quarter" idx="4294967295"/>
          </p:nvPr>
        </p:nvSpPr>
        <p:spPr bwMode="auto">
          <a:xfrm>
            <a:off x="3884839" y="8685611"/>
            <a:ext cx="2972027" cy="456406"/>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hangingPunct="1"/>
            <a:fld id="{D3009A80-F05D-744A-88D4-360587150535}" type="slidenum">
              <a:rPr lang="en-US"/>
              <a:pPr eaLnBrk="1" hangingPunct="1"/>
              <a:t>22</a:t>
            </a:fld>
            <a:endParaRPr lang="en-US"/>
          </a:p>
        </p:txBody>
      </p:sp>
      <p:sp>
        <p:nvSpPr>
          <p:cNvPr id="39938" name="Rectangle 2"/>
          <p:cNvSpPr>
            <a:spLocks noGrp="1" noRot="1" noChangeAspect="1" noChangeArrowheads="1" noTextEdit="1"/>
          </p:cNvSpPr>
          <p:nvPr>
            <p:ph type="sldImg"/>
          </p:nvPr>
        </p:nvSpPr>
        <p:spPr>
          <a:xfrm>
            <a:off x="390525" y="692150"/>
            <a:ext cx="6073775" cy="3417888"/>
          </a:xfrm>
          <a:solidFill>
            <a:srgbClr val="FFFFFF"/>
          </a:solidFill>
          <a:ln/>
        </p:spPr>
      </p:sp>
      <p:sp>
        <p:nvSpPr>
          <p:cNvPr id="3993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lIns="94942" tIns="47471" rIns="94942" bIns="47471"/>
          <a:lstStyle/>
          <a:p>
            <a:pPr eaLnBrk="1" hangingPunct="1"/>
            <a:endParaRPr lang="en-US">
              <a:ea typeface="MS PGothic" charset="0"/>
            </a:endParaRPr>
          </a:p>
        </p:txBody>
      </p:sp>
    </p:spTree>
    <p:extLst>
      <p:ext uri="{BB962C8B-B14F-4D97-AF65-F5344CB8AC3E}">
        <p14:creationId xmlns:p14="http://schemas.microsoft.com/office/powerpoint/2010/main" val="1733579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434975" y="690563"/>
            <a:ext cx="6127750" cy="3448050"/>
          </a:xfrm>
          <a:ln/>
        </p:spPr>
      </p:sp>
      <p:sp>
        <p:nvSpPr>
          <p:cNvPr id="73731" name="Rectangle 3"/>
          <p:cNvSpPr>
            <a:spLocks noGrp="1" noChangeArrowheads="1"/>
          </p:cNvSpPr>
          <p:nvPr>
            <p:ph type="body" idx="1"/>
          </p:nvPr>
        </p:nvSpPr>
        <p:spPr>
          <a:xfrm>
            <a:off x="700089" y="4367214"/>
            <a:ext cx="5597525" cy="41370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r>
              <a:rPr lang="en-US">
                <a:latin typeface="Comic Sans MS" charset="0"/>
              </a:rPr>
              <a:t>Of the enormous variety of CITRIS projects going on at Berkeley, I will present one set that is tied together by this picture: the design, construction and use of MEMS devices, the sensor networks containing them, and making the information from these networks available to widely distributed users as scalable, reliable and secure services. </a:t>
            </a:r>
          </a:p>
          <a:p>
            <a:pPr>
              <a:defRPr/>
            </a:pPr>
            <a:r>
              <a:rPr lang="en-US">
                <a:latin typeface="Comic Sans MS" charset="0"/>
              </a:rPr>
              <a:t>The name we give to such an integrated system is a Societal Scale Information System, a name meant to evoke its scale – enormous -  and purpose – benefiting people and the economy.</a:t>
            </a:r>
          </a:p>
          <a:p>
            <a:pPr>
              <a:defRPr/>
            </a:pPr>
            <a:endParaRPr lang="en-US">
              <a:latin typeface="Comic Sans MS" charset="0"/>
            </a:endParaRPr>
          </a:p>
          <a:p>
            <a:pPr>
              <a:defRPr/>
            </a:pPr>
            <a:r>
              <a:rPr lang="en-US">
                <a:latin typeface="Comic Sans MS" charset="0"/>
              </a:rPr>
              <a:t>I will leave the details of all the specific applications that Ruzena mentioned, be it to energy efficiency or education or disaster response the social sciences, and indeed most details, to later talks and posters. </a:t>
            </a:r>
          </a:p>
        </p:txBody>
      </p:sp>
    </p:spTree>
    <p:extLst>
      <p:ext uri="{BB962C8B-B14F-4D97-AF65-F5344CB8AC3E}">
        <p14:creationId xmlns:p14="http://schemas.microsoft.com/office/powerpoint/2010/main" val="4235916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461282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461282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914400" y="2130426"/>
            <a:ext cx="10363200" cy="1470025"/>
          </a:xfrm>
        </p:spPr>
        <p:txBody>
          <a:bodyPr/>
          <a:lstStyle>
            <a:lvl1pPr>
              <a:defRPr sz="3600"/>
            </a:lvl1pPr>
          </a:lstStyle>
          <a:p>
            <a:pPr lvl="0"/>
            <a:r>
              <a:rPr lang="en-US" noProof="0"/>
              <a:t>Click to edit Master title style</a:t>
            </a:r>
          </a:p>
        </p:txBody>
      </p:sp>
      <p:sp>
        <p:nvSpPr>
          <p:cNvPr id="128003"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03006919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21120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152400"/>
            <a:ext cx="26416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152400"/>
            <a:ext cx="7721600" cy="5867400"/>
          </a:xfrm>
        </p:spPr>
        <p:txBody>
          <a:bodyPr vert="eaVe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919027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20800" y="152400"/>
            <a:ext cx="9550400" cy="533400"/>
          </a:xfrm>
        </p:spPr>
        <p:txBody>
          <a:bodyPr/>
          <a:lstStyle/>
          <a:p>
            <a:r>
              <a:rPr lang="en-US"/>
              <a:t>Click to edit Master title style</a:t>
            </a:r>
          </a:p>
        </p:txBody>
      </p:sp>
      <p:sp>
        <p:nvSpPr>
          <p:cNvPr id="3" name="Text Placeholder 2"/>
          <p:cNvSpPr>
            <a:spLocks noGrp="1"/>
          </p:cNvSpPr>
          <p:nvPr>
            <p:ph type="body" sz="half" idx="1"/>
          </p:nvPr>
        </p:nvSpPr>
        <p:spPr>
          <a:xfrm>
            <a:off x="812800" y="914400"/>
            <a:ext cx="5181600" cy="51054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914400"/>
            <a:ext cx="5181600" cy="51054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692831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Gill Sans" charset="0"/>
                <a:ea typeface="Gill Sans" charset="0"/>
                <a:cs typeface="Gill Sans"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b="0" i="0">
                <a:latin typeface="Gill Sans Light" charset="0"/>
                <a:ea typeface="Gill Sans Light" charset="0"/>
                <a:cs typeface="Gill Sans Light" charset="0"/>
              </a:defRPr>
            </a:lvl1pPr>
            <a:lvl2pPr>
              <a:defRPr b="0" i="0">
                <a:latin typeface="Gill Sans Light" charset="0"/>
                <a:ea typeface="Gill Sans Light" charset="0"/>
                <a:cs typeface="Gill Sans Light" charset="0"/>
              </a:defRPr>
            </a:lvl2pPr>
            <a:lvl3pPr>
              <a:defRPr b="0" i="0">
                <a:latin typeface="Gill Sans Light" charset="0"/>
                <a:ea typeface="Gill Sans Light" charset="0"/>
                <a:cs typeface="Gill Sans Light" charset="0"/>
              </a:defRPr>
            </a:lvl3pPr>
            <a:lvl4pPr>
              <a:defRPr b="0" i="0">
                <a:latin typeface="Gill Sans Light" charset="0"/>
                <a:ea typeface="Gill Sans Light" charset="0"/>
                <a:cs typeface="Gill Sans Light" charset="0"/>
              </a:defRPr>
            </a:lvl4pPr>
            <a:lvl5pPr>
              <a:defRPr b="0" i="0">
                <a:latin typeface="Gill Sans Light" charset="0"/>
                <a:ea typeface="Gill Sans Light" charset="0"/>
                <a:cs typeface="Gill Sans Light"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218968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545881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914400"/>
            <a:ext cx="5181600" cy="51054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914400"/>
            <a:ext cx="5181600" cy="51054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36857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30487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6387832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764620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normAutofit/>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9463132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500951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20800" y="152400"/>
            <a:ext cx="9550400" cy="5334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a:t>Slide Title</a:t>
            </a:r>
          </a:p>
        </p:txBody>
      </p:sp>
      <p:sp>
        <p:nvSpPr>
          <p:cNvPr id="1027" name="Rectangle 3"/>
          <p:cNvSpPr>
            <a:spLocks noGrp="1" noChangeArrowheads="1"/>
          </p:cNvSpPr>
          <p:nvPr>
            <p:ph type="body" idx="1"/>
          </p:nvPr>
        </p:nvSpPr>
        <p:spPr bwMode="auto">
          <a:xfrm>
            <a:off x="812800" y="914400"/>
            <a:ext cx="10566400" cy="51054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p>
            <a:pPr lvl="0"/>
            <a:r>
              <a:rPr lang="en-US" altLang="en-US" dirty="0"/>
              <a:t>Body Text</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ChangeArrowheads="1"/>
          </p:cNvSpPr>
          <p:nvPr userDrawn="1"/>
        </p:nvSpPr>
        <p:spPr bwMode="auto">
          <a:xfrm>
            <a:off x="10794523" y="6551613"/>
            <a:ext cx="921708" cy="30520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p>
            <a:pPr algn="ctr"/>
            <a:r>
              <a:rPr lang="en-US" sz="1400" b="0" dirty="0" err="1">
                <a:solidFill>
                  <a:srgbClr val="2A40E2"/>
                </a:solidFill>
                <a:latin typeface="Gill Sans" charset="0"/>
                <a:cs typeface="Gill Sans" charset="0"/>
              </a:rPr>
              <a:t>Lec</a:t>
            </a:r>
            <a:r>
              <a:rPr lang="en-US" sz="1400" b="0" dirty="0">
                <a:solidFill>
                  <a:srgbClr val="2A40E2"/>
                </a:solidFill>
                <a:latin typeface="Gill Sans" charset="0"/>
                <a:cs typeface="Gill Sans" charset="0"/>
              </a:rPr>
              <a:t> 23.</a:t>
            </a:r>
            <a:fld id="{8B82DB86-37F9-954E-8F10-00623E1FD261}" type="slidenum">
              <a:rPr lang="en-US" sz="1400" b="0" smtClean="0">
                <a:solidFill>
                  <a:srgbClr val="2A40E2"/>
                </a:solidFill>
                <a:latin typeface="Gill Sans" charset="0"/>
                <a:cs typeface="Gill Sans" charset="0"/>
              </a:rPr>
              <a:pPr algn="ctr"/>
              <a:t>‹#›</a:t>
            </a:fld>
            <a:endParaRPr lang="en-US" sz="1400" b="0" dirty="0">
              <a:solidFill>
                <a:srgbClr val="2A40E2"/>
              </a:solidFill>
              <a:latin typeface="Gill Sans" charset="0"/>
              <a:cs typeface="Gill Sans" charset="0"/>
            </a:endParaRPr>
          </a:p>
        </p:txBody>
      </p:sp>
      <p:sp>
        <p:nvSpPr>
          <p:cNvPr id="1029" name="Text Box 5"/>
          <p:cNvSpPr txBox="1">
            <a:spLocks noChangeArrowheads="1"/>
          </p:cNvSpPr>
          <p:nvPr/>
        </p:nvSpPr>
        <p:spPr bwMode="auto">
          <a:xfrm>
            <a:off x="1" y="6550025"/>
            <a:ext cx="822639" cy="30776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dirty="0">
                <a:solidFill>
                  <a:srgbClr val="2A40E2"/>
                </a:solidFill>
                <a:latin typeface="Gill Sans" charset="0"/>
                <a:ea typeface="Gill Sans" charset="0"/>
                <a:cs typeface="Gill Sans" charset="0"/>
              </a:rPr>
              <a:t>11/16/21</a:t>
            </a:r>
          </a:p>
        </p:txBody>
      </p:sp>
      <p:sp>
        <p:nvSpPr>
          <p:cNvPr id="1030" name="Line 6"/>
          <p:cNvSpPr>
            <a:spLocks noChangeShapeType="1"/>
          </p:cNvSpPr>
          <p:nvPr userDrawn="1"/>
        </p:nvSpPr>
        <p:spPr bwMode="auto">
          <a:xfrm>
            <a:off x="1320800" y="685800"/>
            <a:ext cx="9550400" cy="0"/>
          </a:xfrm>
          <a:prstGeom prst="line">
            <a:avLst/>
          </a:prstGeom>
          <a:noFill/>
          <a:ln w="38100" cmpd="dbl">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defRPr/>
            </a:pPr>
            <a:endParaRPr lang="en-US">
              <a:ea typeface="Arial" charset="0"/>
              <a:cs typeface="Arial" charset="0"/>
            </a:endParaRPr>
          </a:p>
        </p:txBody>
      </p:sp>
      <p:sp>
        <p:nvSpPr>
          <p:cNvPr id="1031" name="Text Box 7"/>
          <p:cNvSpPr txBox="1">
            <a:spLocks noChangeArrowheads="1"/>
          </p:cNvSpPr>
          <p:nvPr userDrawn="1"/>
        </p:nvSpPr>
        <p:spPr bwMode="auto">
          <a:xfrm>
            <a:off x="5121225" y="6545876"/>
            <a:ext cx="1949550" cy="30776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charset="0"/>
                <a:ea typeface="ＭＳ Ｐゴシック" charset="0"/>
                <a:cs typeface="Arial" charset="0"/>
              </a:defRPr>
            </a:lvl1pPr>
            <a:lvl2pPr marL="742950" indent="-285750">
              <a:defRPr b="1">
                <a:solidFill>
                  <a:schemeClr val="tx1"/>
                </a:solidFill>
                <a:latin typeface="Comic Sans MS" charset="0"/>
                <a:ea typeface="Arial" charset="0"/>
                <a:cs typeface="Arial" charset="0"/>
              </a:defRPr>
            </a:lvl2pPr>
            <a:lvl3pPr marL="1143000" indent="-228600">
              <a:defRPr b="1">
                <a:solidFill>
                  <a:schemeClr val="tx1"/>
                </a:solidFill>
                <a:latin typeface="Comic Sans MS" charset="0"/>
                <a:ea typeface="Arial" charset="0"/>
                <a:cs typeface="Arial" charset="0"/>
              </a:defRPr>
            </a:lvl3pPr>
            <a:lvl4pPr marL="1600200" indent="-228600">
              <a:defRPr b="1">
                <a:solidFill>
                  <a:schemeClr val="tx1"/>
                </a:solidFill>
                <a:latin typeface="Comic Sans MS" charset="0"/>
                <a:ea typeface="Arial" charset="0"/>
                <a:cs typeface="Arial" charset="0"/>
              </a:defRPr>
            </a:lvl4pPr>
            <a:lvl5pPr marL="2057400" indent="-228600">
              <a:defRPr b="1">
                <a:solidFill>
                  <a:schemeClr val="tx1"/>
                </a:solidFill>
                <a:latin typeface="Comic Sans MS" charset="0"/>
                <a:ea typeface="Arial" charset="0"/>
                <a:cs typeface="Arial" charset="0"/>
              </a:defRPr>
            </a:lvl5pPr>
            <a:lvl6pPr marL="2514600" indent="-228600" eaLnBrk="0" fontAlgn="base" hangingPunct="0">
              <a:spcBef>
                <a:spcPct val="0"/>
              </a:spcBef>
              <a:spcAft>
                <a:spcPct val="0"/>
              </a:spcAft>
              <a:defRPr b="1">
                <a:solidFill>
                  <a:schemeClr val="tx1"/>
                </a:solidFill>
                <a:latin typeface="Comic Sans MS" charset="0"/>
                <a:ea typeface="Arial" charset="0"/>
                <a:cs typeface="Arial" charset="0"/>
              </a:defRPr>
            </a:lvl6pPr>
            <a:lvl7pPr marL="2971800" indent="-228600" eaLnBrk="0" fontAlgn="base" hangingPunct="0">
              <a:spcBef>
                <a:spcPct val="0"/>
              </a:spcBef>
              <a:spcAft>
                <a:spcPct val="0"/>
              </a:spcAft>
              <a:defRPr b="1">
                <a:solidFill>
                  <a:schemeClr val="tx1"/>
                </a:solidFill>
                <a:latin typeface="Comic Sans MS" charset="0"/>
                <a:ea typeface="Arial" charset="0"/>
                <a:cs typeface="Arial" charset="0"/>
              </a:defRPr>
            </a:lvl7pPr>
            <a:lvl8pPr marL="3429000" indent="-228600" eaLnBrk="0" fontAlgn="base" hangingPunct="0">
              <a:spcBef>
                <a:spcPct val="0"/>
              </a:spcBef>
              <a:spcAft>
                <a:spcPct val="0"/>
              </a:spcAft>
              <a:defRPr b="1">
                <a:solidFill>
                  <a:schemeClr val="tx1"/>
                </a:solidFill>
                <a:latin typeface="Comic Sans MS" charset="0"/>
                <a:ea typeface="Arial" charset="0"/>
                <a:cs typeface="Arial" charset="0"/>
              </a:defRPr>
            </a:lvl8pPr>
            <a:lvl9pPr marL="3886200" indent="-228600" eaLnBrk="0" fontAlgn="base" hangingPunct="0">
              <a:spcBef>
                <a:spcPct val="0"/>
              </a:spcBef>
              <a:spcAft>
                <a:spcPct val="0"/>
              </a:spcAft>
              <a:defRPr b="1">
                <a:solidFill>
                  <a:schemeClr val="tx1"/>
                </a:solidFill>
                <a:latin typeface="Comic Sans MS" charset="0"/>
                <a:ea typeface="Arial" charset="0"/>
                <a:cs typeface="Arial" charset="0"/>
              </a:defRPr>
            </a:lvl9pPr>
          </a:lstStyle>
          <a:p>
            <a:pPr>
              <a:defRPr/>
            </a:pPr>
            <a:r>
              <a:rPr lang="en-US" sz="1400" b="0" dirty="0">
                <a:solidFill>
                  <a:srgbClr val="2A40E2"/>
                </a:solidFill>
                <a:latin typeface="Gill Sans" charset="0"/>
                <a:cs typeface="Gill Sans" charset="0"/>
              </a:rPr>
              <a:t>CS162 © UCB Fall 2021</a:t>
            </a:r>
          </a:p>
        </p:txBody>
      </p:sp>
    </p:spTree>
  </p:cSld>
  <p:clrMap bg1="lt1" tx1="dk1" bg2="lt2" tx2="dk2" accent1="accent1" accent2="accent2" accent3="accent3" accent4="accent4" accent5="accent5" accent6="accent6" hlink="hlink" folHlink="folHlink"/>
  <p:sldLayoutIdLst>
    <p:sldLayoutId id="2147483738"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ransition/>
  <p:txStyles>
    <p:titleStyle>
      <a:lvl1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1pPr>
      <a:lvl2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2pPr>
      <a:lvl3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3pPr>
      <a:lvl4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4pPr>
      <a:lvl5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Gill Sans" charset="0"/>
          <a:ea typeface="ＭＳ Ｐゴシック" charset="0"/>
          <a:cs typeface="Gill Sans" charset="0"/>
        </a:defRPr>
      </a:lvl1pPr>
      <a:lvl2pPr marL="685800" indent="-228600" algn="l" rtl="0" eaLnBrk="0" fontAlgn="base" hangingPunct="0">
        <a:lnSpc>
          <a:spcPct val="90000"/>
        </a:lnSpc>
        <a:spcBef>
          <a:spcPct val="30000"/>
        </a:spcBef>
        <a:spcAft>
          <a:spcPct val="0"/>
        </a:spcAft>
        <a:buSzPct val="100000"/>
        <a:buChar char="–"/>
        <a:defRPr sz="2200">
          <a:solidFill>
            <a:schemeClr val="tx1"/>
          </a:solidFill>
          <a:latin typeface="Gill Sans" charset="0"/>
          <a:ea typeface="Gill Sans" charset="0"/>
          <a:cs typeface="Gill Sans" charset="0"/>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Gill Sans" charset="0"/>
          <a:ea typeface="Gill Sans" charset="0"/>
          <a:cs typeface="Gill Sans" charset="0"/>
        </a:defRPr>
      </a:lvl3pPr>
      <a:lvl4pPr marL="1543050" indent="-171450" algn="l" rtl="0" eaLnBrk="0" fontAlgn="base" hangingPunct="0">
        <a:lnSpc>
          <a:spcPct val="90000"/>
        </a:lnSpc>
        <a:spcBef>
          <a:spcPct val="30000"/>
        </a:spcBef>
        <a:spcAft>
          <a:spcPct val="0"/>
        </a:spcAft>
        <a:buSzPct val="100000"/>
        <a:buChar char="•"/>
        <a:defRPr sz="2000">
          <a:solidFill>
            <a:schemeClr val="tx1"/>
          </a:solidFill>
          <a:latin typeface="Gill Sans" charset="0"/>
          <a:ea typeface="Gill Sans" charset="0"/>
          <a:cs typeface="Gill Sans" charset="0"/>
        </a:defRPr>
      </a:lvl4pPr>
      <a:lvl5pPr marL="2000250" indent="-171450" algn="l" rtl="0" eaLnBrk="0" fontAlgn="base" hangingPunct="0">
        <a:lnSpc>
          <a:spcPct val="90000"/>
        </a:lnSpc>
        <a:spcBef>
          <a:spcPct val="30000"/>
        </a:spcBef>
        <a:spcAft>
          <a:spcPct val="0"/>
        </a:spcAft>
        <a:buSzPct val="100000"/>
        <a:buChar char="–"/>
        <a:defRPr sz="2000">
          <a:solidFill>
            <a:schemeClr val="tx1"/>
          </a:solidFill>
          <a:latin typeface="Gill Sans" charset="0"/>
          <a:ea typeface="Gill Sans" charset="0"/>
          <a:cs typeface="Gill Sans"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4.jpeg"/><Relationship Id="rId3" Type="http://schemas.openxmlformats.org/officeDocument/2006/relationships/notesSlide" Target="../notesSlides/notesSlide7.xml"/><Relationship Id="rId7" Type="http://schemas.openxmlformats.org/officeDocument/2006/relationships/image" Target="../media/image7.png"/><Relationship Id="rId12" Type="http://schemas.openxmlformats.org/officeDocument/2006/relationships/image" Target="../media/image13.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vmlDrawing" Target="../drawings/vmlDrawing1.vml"/><Relationship Id="rId6" Type="http://schemas.openxmlformats.org/officeDocument/2006/relationships/image" Target="../media/image6.png"/><Relationship Id="rId11" Type="http://schemas.openxmlformats.org/officeDocument/2006/relationships/image" Target="../media/image12.png"/><Relationship Id="rId5" Type="http://schemas.openxmlformats.org/officeDocument/2006/relationships/image" Target="../media/image5.png"/><Relationship Id="rId15" Type="http://schemas.openxmlformats.org/officeDocument/2006/relationships/oleObject" Target="../embeddings/oleObject1.bin"/><Relationship Id="rId10" Type="http://schemas.openxmlformats.org/officeDocument/2006/relationships/image" Target="../media/image11.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5.png"/></Relationships>
</file>

<file path=ppt/slides/_rels/slide3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990600"/>
            <a:ext cx="10439400" cy="3200400"/>
          </a:xfrm>
        </p:spPr>
        <p:txBody>
          <a:bodyPr/>
          <a:lstStyle/>
          <a:p>
            <a:pPr>
              <a:defRPr/>
            </a:pPr>
            <a:r>
              <a:rPr lang="en-US" sz="3000" dirty="0"/>
              <a:t>CS162</a:t>
            </a:r>
            <a:br>
              <a:rPr lang="en-US" sz="3000" dirty="0"/>
            </a:br>
            <a:r>
              <a:rPr lang="en-US" sz="3000" dirty="0"/>
              <a:t>Operating Systems and</a:t>
            </a:r>
            <a:br>
              <a:rPr lang="en-US" sz="3000" dirty="0"/>
            </a:br>
            <a:r>
              <a:rPr lang="en-US" sz="3000" dirty="0"/>
              <a:t>Systems Programming</a:t>
            </a:r>
            <a:br>
              <a:rPr lang="en-US" sz="3000" dirty="0"/>
            </a:br>
            <a:r>
              <a:rPr lang="en-US" sz="3000" dirty="0"/>
              <a:t>Lecture 23</a:t>
            </a:r>
            <a:br>
              <a:rPr lang="en-US" sz="3000" dirty="0"/>
            </a:br>
            <a:br>
              <a:rPr lang="en-US" sz="3000" dirty="0"/>
            </a:br>
            <a:r>
              <a:rPr lang="en-US" sz="3000" dirty="0"/>
              <a:t>Filesystems 4: File Systems Reliability, and Transactions;</a:t>
            </a:r>
            <a:br>
              <a:rPr lang="en-US" sz="3000"/>
            </a:br>
            <a:r>
              <a:rPr lang="en-US" sz="3000"/>
              <a:t>Networking</a:t>
            </a:r>
            <a:endParaRPr lang="en-US" sz="3000" dirty="0"/>
          </a:p>
        </p:txBody>
      </p:sp>
      <p:sp>
        <p:nvSpPr>
          <p:cNvPr id="3075" name="Rectangle 3"/>
          <p:cNvSpPr>
            <a:spLocks noGrp="1" noChangeArrowheads="1"/>
          </p:cNvSpPr>
          <p:nvPr>
            <p:ph type="subTitle" idx="1"/>
          </p:nvPr>
        </p:nvSpPr>
        <p:spPr>
          <a:xfrm>
            <a:off x="2133600" y="4191000"/>
            <a:ext cx="8001000" cy="1447800"/>
          </a:xfrm>
        </p:spPr>
        <p:txBody>
          <a:bodyPr/>
          <a:lstStyle/>
          <a:p>
            <a:pPr marL="285750" indent="-285750">
              <a:defRPr/>
            </a:pPr>
            <a:r>
              <a:rPr lang="en-US" altLang="en-US" dirty="0">
                <a:ea typeface="Gill Sans" charset="0"/>
              </a:rPr>
              <a:t>November 16</a:t>
            </a:r>
            <a:r>
              <a:rPr lang="en-US" altLang="en-US" baseline="30000" dirty="0">
                <a:ea typeface="Gill Sans" charset="0"/>
              </a:rPr>
              <a:t>th</a:t>
            </a:r>
            <a:r>
              <a:rPr lang="en-US" altLang="en-US" dirty="0">
                <a:ea typeface="Gill Sans" charset="0"/>
              </a:rPr>
              <a:t>, 2021</a:t>
            </a:r>
          </a:p>
          <a:p>
            <a:pPr marL="285750" indent="-285750">
              <a:defRPr/>
            </a:pPr>
            <a:r>
              <a:rPr lang="en-US" altLang="en-US" dirty="0">
                <a:ea typeface="Gill Sans" charset="0"/>
              </a:rPr>
              <a:t>Prof. Ion Stoica</a:t>
            </a:r>
          </a:p>
          <a:p>
            <a:pPr marL="285750" indent="-285750">
              <a:defRPr/>
            </a:pPr>
            <a:r>
              <a:rPr lang="en-US" altLang="en-US" dirty="0">
                <a:ea typeface="Gill Sans" charset="0"/>
              </a:rPr>
              <a:t>http://cs162.eecs.Berkeley.edu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7162800" cy="533400"/>
          </a:xfrm>
        </p:spPr>
        <p:txBody>
          <a:bodyPr/>
          <a:lstStyle/>
          <a:p>
            <a:pPr>
              <a:lnSpc>
                <a:spcPct val="85000"/>
              </a:lnSpc>
            </a:pPr>
            <a:r>
              <a:rPr lang="en-US" sz="2800" dirty="0"/>
              <a:t>File System Reliability:</a:t>
            </a:r>
            <a:br>
              <a:rPr lang="en-US" sz="2800" dirty="0"/>
            </a:br>
            <a:r>
              <a:rPr lang="en-US" sz="2800" dirty="0"/>
              <a:t>(Difference from Block-level reliability)</a:t>
            </a:r>
          </a:p>
        </p:txBody>
      </p:sp>
      <p:sp>
        <p:nvSpPr>
          <p:cNvPr id="3" name="Content Placeholder 2"/>
          <p:cNvSpPr>
            <a:spLocks noGrp="1"/>
          </p:cNvSpPr>
          <p:nvPr>
            <p:ph idx="1"/>
          </p:nvPr>
        </p:nvSpPr>
        <p:spPr>
          <a:xfrm>
            <a:off x="685800" y="838200"/>
            <a:ext cx="10820400" cy="5638800"/>
          </a:xfrm>
        </p:spPr>
        <p:txBody>
          <a:bodyPr>
            <a:normAutofit/>
          </a:bodyPr>
          <a:lstStyle/>
          <a:p>
            <a:r>
              <a:rPr lang="en-US" dirty="0"/>
              <a:t>What can happen if disk loses power or software crashes?</a:t>
            </a:r>
          </a:p>
          <a:p>
            <a:pPr lvl="1"/>
            <a:r>
              <a:rPr lang="en-US" dirty="0"/>
              <a:t>Some operations in progress may complete</a:t>
            </a:r>
          </a:p>
          <a:p>
            <a:pPr lvl="1"/>
            <a:r>
              <a:rPr lang="en-US" dirty="0"/>
              <a:t>Some operations in progress may be lost</a:t>
            </a:r>
          </a:p>
          <a:p>
            <a:pPr lvl="1"/>
            <a:r>
              <a:rPr lang="en-US" dirty="0"/>
              <a:t>Overwrite of a block may only partially complete</a:t>
            </a:r>
          </a:p>
          <a:p>
            <a:pPr lvl="1"/>
            <a:endParaRPr lang="en-US" dirty="0"/>
          </a:p>
          <a:p>
            <a:r>
              <a:rPr lang="en-US" dirty="0"/>
              <a:t>Having RAID doesn’t necessarily protect against all such failures</a:t>
            </a:r>
          </a:p>
          <a:p>
            <a:pPr lvl="1"/>
            <a:r>
              <a:rPr lang="en-US" dirty="0"/>
              <a:t>No protection against writing bad state</a:t>
            </a:r>
          </a:p>
          <a:p>
            <a:pPr lvl="1"/>
            <a:r>
              <a:rPr lang="en-US" dirty="0"/>
              <a:t>What if one disk of RAID group not written?</a:t>
            </a:r>
          </a:p>
          <a:p>
            <a:r>
              <a:rPr lang="en-US" dirty="0"/>
              <a:t>File system needs durability (as a minimum!)</a:t>
            </a:r>
          </a:p>
          <a:p>
            <a:pPr lvl="1"/>
            <a:r>
              <a:rPr lang="en-US" dirty="0"/>
              <a:t>Data previously stored can be retrieved (maybe after some recovery step), regardless of failure</a:t>
            </a:r>
          </a:p>
          <a:p>
            <a:pPr lvl="1"/>
            <a:endParaRPr lang="en-US" dirty="0"/>
          </a:p>
          <a:p>
            <a:r>
              <a:rPr lang="en-US" dirty="0"/>
              <a:t>But durability is not quite enough…!</a:t>
            </a:r>
          </a:p>
        </p:txBody>
      </p:sp>
    </p:spTree>
    <p:extLst>
      <p:ext uri="{BB962C8B-B14F-4D97-AF65-F5344CB8AC3E}">
        <p14:creationId xmlns:p14="http://schemas.microsoft.com/office/powerpoint/2010/main" val="22445765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Storage Reliability Problem</a:t>
            </a:r>
            <a:endParaRPr lang="en-US" dirty="0"/>
          </a:p>
        </p:txBody>
      </p:sp>
      <p:sp>
        <p:nvSpPr>
          <p:cNvPr id="3" name="Content Placeholder 2"/>
          <p:cNvSpPr>
            <a:spLocks noGrp="1"/>
          </p:cNvSpPr>
          <p:nvPr>
            <p:ph idx="1"/>
          </p:nvPr>
        </p:nvSpPr>
        <p:spPr>
          <a:xfrm>
            <a:off x="1143000" y="838200"/>
            <a:ext cx="10134600" cy="5638800"/>
          </a:xfrm>
        </p:spPr>
        <p:txBody>
          <a:bodyPr/>
          <a:lstStyle/>
          <a:p>
            <a:r>
              <a:rPr lang="en-US" dirty="0"/>
              <a:t>Single logical file operation can involve updates to multiple physical disk blocks</a:t>
            </a:r>
          </a:p>
          <a:p>
            <a:pPr lvl="1"/>
            <a:r>
              <a:rPr lang="en-US" dirty="0" err="1"/>
              <a:t>inode</a:t>
            </a:r>
            <a:r>
              <a:rPr lang="en-US" dirty="0"/>
              <a:t>, indirect block, data block, bitmap, …</a:t>
            </a:r>
          </a:p>
          <a:p>
            <a:pPr lvl="1"/>
            <a:r>
              <a:rPr lang="en-US" dirty="0"/>
              <a:t>With sector remapping, single update to physical disk block can require multiple (even lower level) updates to sectors</a:t>
            </a:r>
          </a:p>
          <a:p>
            <a:pPr lvl="1"/>
            <a:endParaRPr lang="en-US" dirty="0"/>
          </a:p>
          <a:p>
            <a:r>
              <a:rPr lang="en-US" dirty="0"/>
              <a:t>At a physical level, operations complete one at a time</a:t>
            </a:r>
          </a:p>
          <a:p>
            <a:pPr lvl="1"/>
            <a:r>
              <a:rPr lang="en-US" dirty="0"/>
              <a:t>Want concurrent operations for performance</a:t>
            </a:r>
          </a:p>
          <a:p>
            <a:pPr lvl="1"/>
            <a:endParaRPr lang="en-US" dirty="0"/>
          </a:p>
          <a:p>
            <a:r>
              <a:rPr lang="en-US" dirty="0"/>
              <a:t>How do we guarantee consistency regardless of when crash occurs?</a:t>
            </a:r>
          </a:p>
          <a:p>
            <a:endParaRPr lang="en-US" dirty="0"/>
          </a:p>
        </p:txBody>
      </p:sp>
    </p:spTree>
    <p:extLst>
      <p:ext uri="{BB962C8B-B14F-4D97-AF65-F5344CB8AC3E}">
        <p14:creationId xmlns:p14="http://schemas.microsoft.com/office/powerpoint/2010/main" val="9470420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Threats to Reliability</a:t>
            </a:r>
            <a:endParaRPr lang="en-US" dirty="0"/>
          </a:p>
        </p:txBody>
      </p:sp>
      <p:sp>
        <p:nvSpPr>
          <p:cNvPr id="3" name="Content Placeholder 2"/>
          <p:cNvSpPr>
            <a:spLocks noGrp="1"/>
          </p:cNvSpPr>
          <p:nvPr>
            <p:ph idx="1"/>
          </p:nvPr>
        </p:nvSpPr>
        <p:spPr>
          <a:xfrm>
            <a:off x="533400" y="838200"/>
            <a:ext cx="11201400" cy="5334000"/>
          </a:xfrm>
        </p:spPr>
        <p:txBody>
          <a:bodyPr/>
          <a:lstStyle/>
          <a:p>
            <a:pPr>
              <a:lnSpc>
                <a:spcPct val="100000"/>
              </a:lnSpc>
            </a:pPr>
            <a:r>
              <a:rPr lang="en-US" dirty="0"/>
              <a:t>Interrupted Operation</a:t>
            </a:r>
          </a:p>
          <a:p>
            <a:pPr lvl="1">
              <a:lnSpc>
                <a:spcPct val="100000"/>
              </a:lnSpc>
            </a:pPr>
            <a:r>
              <a:rPr lang="en-US" dirty="0"/>
              <a:t>Crash or power failure in the middle of a series of related updates may leave stored data in an inconsistent state</a:t>
            </a:r>
          </a:p>
          <a:p>
            <a:pPr lvl="1">
              <a:lnSpc>
                <a:spcPct val="100000"/>
              </a:lnSpc>
            </a:pPr>
            <a:r>
              <a:rPr lang="en-US" dirty="0"/>
              <a:t>Example: transfer funds from one bank account to another  </a:t>
            </a:r>
          </a:p>
          <a:p>
            <a:pPr lvl="1">
              <a:lnSpc>
                <a:spcPct val="100000"/>
              </a:lnSpc>
            </a:pPr>
            <a:r>
              <a:rPr lang="en-US" dirty="0"/>
              <a:t>What if transfer is interrupted after withdrawal and before deposit?</a:t>
            </a:r>
          </a:p>
          <a:p>
            <a:pPr lvl="1">
              <a:lnSpc>
                <a:spcPct val="100000"/>
              </a:lnSpc>
            </a:pPr>
            <a:endParaRPr lang="en-US" dirty="0"/>
          </a:p>
          <a:p>
            <a:pPr>
              <a:lnSpc>
                <a:spcPct val="100000"/>
              </a:lnSpc>
            </a:pPr>
            <a:r>
              <a:rPr lang="en-US" dirty="0"/>
              <a:t>Loss of stored data</a:t>
            </a:r>
          </a:p>
          <a:p>
            <a:pPr lvl="1">
              <a:lnSpc>
                <a:spcPct val="100000"/>
              </a:lnSpc>
            </a:pPr>
            <a:r>
              <a:rPr lang="en-US" dirty="0"/>
              <a:t>Failure of non-volatile storage media may cause previously stored data to disappear or be corrupted</a:t>
            </a:r>
          </a:p>
        </p:txBody>
      </p:sp>
    </p:spTree>
    <p:extLst>
      <p:ext uri="{BB962C8B-B14F-4D97-AF65-F5344CB8AC3E}">
        <p14:creationId xmlns:p14="http://schemas.microsoft.com/office/powerpoint/2010/main" val="15958365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609600" y="76200"/>
            <a:ext cx="10972800" cy="609600"/>
          </a:xfrm>
        </p:spPr>
        <p:txBody>
          <a:bodyPr/>
          <a:lstStyle/>
          <a:p>
            <a:r>
              <a:rPr lang="en-US" dirty="0"/>
              <a:t>Two Reliability Approaches</a:t>
            </a:r>
          </a:p>
        </p:txBody>
      </p:sp>
      <p:sp>
        <p:nvSpPr>
          <p:cNvPr id="8" name="Text Placeholder 7">
            <a:extLst>
              <a:ext uri="{FF2B5EF4-FFF2-40B4-BE49-F238E27FC236}">
                <a16:creationId xmlns:a16="http://schemas.microsoft.com/office/drawing/2014/main" id="{FF2DA5FB-182D-43EB-9D13-693CAFB2C669}"/>
              </a:ext>
            </a:extLst>
          </p:cNvPr>
          <p:cNvSpPr>
            <a:spLocks noGrp="1"/>
          </p:cNvSpPr>
          <p:nvPr>
            <p:ph type="body" idx="1"/>
          </p:nvPr>
        </p:nvSpPr>
        <p:spPr>
          <a:xfrm>
            <a:off x="381000" y="666750"/>
            <a:ext cx="5386917" cy="639762"/>
          </a:xfrm>
        </p:spPr>
        <p:txBody>
          <a:bodyPr/>
          <a:lstStyle/>
          <a:p>
            <a:r>
              <a:rPr lang="en-US" dirty="0"/>
              <a:t>Careful Ordering and Recovery</a:t>
            </a:r>
          </a:p>
        </p:txBody>
      </p:sp>
      <p:sp>
        <p:nvSpPr>
          <p:cNvPr id="19" name="Content Placeholder 18">
            <a:extLst>
              <a:ext uri="{FF2B5EF4-FFF2-40B4-BE49-F238E27FC236}">
                <a16:creationId xmlns:a16="http://schemas.microsoft.com/office/drawing/2014/main" id="{460C6DD1-507A-4B7C-BC0E-0C99CCE79D6D}"/>
              </a:ext>
            </a:extLst>
          </p:cNvPr>
          <p:cNvSpPr>
            <a:spLocks noGrp="1"/>
          </p:cNvSpPr>
          <p:nvPr>
            <p:ph sz="half" idx="2"/>
          </p:nvPr>
        </p:nvSpPr>
        <p:spPr>
          <a:xfrm>
            <a:off x="381000" y="1306512"/>
            <a:ext cx="5943600" cy="3951288"/>
          </a:xfrm>
        </p:spPr>
        <p:txBody>
          <a:bodyPr/>
          <a:lstStyle/>
          <a:p>
            <a:r>
              <a:rPr lang="en-US" dirty="0"/>
              <a:t>FAT &amp; FFS + (</a:t>
            </a:r>
            <a:r>
              <a:rPr lang="en-US" dirty="0" err="1"/>
              <a:t>fsck</a:t>
            </a:r>
            <a:r>
              <a:rPr lang="en-US" dirty="0"/>
              <a:t>)</a:t>
            </a:r>
          </a:p>
          <a:p>
            <a:r>
              <a:rPr lang="en-US" dirty="0"/>
              <a:t>Each step builds structure, </a:t>
            </a:r>
          </a:p>
          <a:p>
            <a:r>
              <a:rPr lang="en-US" dirty="0"/>
              <a:t>Data block</a:t>
            </a:r>
            <a:r>
              <a:rPr lang="en-US" dirty="0">
                <a:sym typeface="Symbol" panose="05050102010706020507" pitchFamily="18" charset="2"/>
              </a:rPr>
              <a:t></a:t>
            </a:r>
            <a:r>
              <a:rPr lang="en-US" dirty="0"/>
              <a:t> </a:t>
            </a:r>
            <a:r>
              <a:rPr lang="en-US" dirty="0" err="1"/>
              <a:t>inode</a:t>
            </a:r>
            <a:r>
              <a:rPr lang="en-US" dirty="0"/>
              <a:t> </a:t>
            </a:r>
            <a:r>
              <a:rPr lang="en-US" dirty="0">
                <a:sym typeface="Symbol" panose="05050102010706020507" pitchFamily="18" charset="2"/>
              </a:rPr>
              <a:t></a:t>
            </a:r>
            <a:r>
              <a:rPr lang="en-US" dirty="0"/>
              <a:t> free </a:t>
            </a:r>
            <a:r>
              <a:rPr lang="en-US" dirty="0">
                <a:sym typeface="Symbol" panose="05050102010706020507" pitchFamily="18" charset="2"/>
              </a:rPr>
              <a:t> </a:t>
            </a:r>
            <a:r>
              <a:rPr lang="en-US" dirty="0"/>
              <a:t>directory</a:t>
            </a:r>
          </a:p>
          <a:p>
            <a:r>
              <a:rPr lang="en-US" dirty="0"/>
              <a:t>Last step links it in to rest of FS</a:t>
            </a:r>
          </a:p>
          <a:p>
            <a:r>
              <a:rPr lang="en-US" dirty="0"/>
              <a:t>Recover scans structure looking for incomplete actions</a:t>
            </a:r>
          </a:p>
        </p:txBody>
      </p:sp>
      <p:sp>
        <p:nvSpPr>
          <p:cNvPr id="10" name="Text Placeholder 9">
            <a:extLst>
              <a:ext uri="{FF2B5EF4-FFF2-40B4-BE49-F238E27FC236}">
                <a16:creationId xmlns:a16="http://schemas.microsoft.com/office/drawing/2014/main" id="{7FAC747E-2C0B-4A8C-B3A9-C024945F8523}"/>
              </a:ext>
            </a:extLst>
          </p:cNvPr>
          <p:cNvSpPr>
            <a:spLocks noGrp="1"/>
          </p:cNvSpPr>
          <p:nvPr>
            <p:ph type="body" sz="quarter" idx="3"/>
          </p:nvPr>
        </p:nvSpPr>
        <p:spPr>
          <a:xfrm>
            <a:off x="6421967" y="666750"/>
            <a:ext cx="5389033" cy="639762"/>
          </a:xfrm>
        </p:spPr>
        <p:txBody>
          <a:bodyPr/>
          <a:lstStyle/>
          <a:p>
            <a:r>
              <a:rPr lang="en-US"/>
              <a:t>Versioning and Copy-on-Write</a:t>
            </a:r>
            <a:endParaRPr lang="en-US" dirty="0"/>
          </a:p>
        </p:txBody>
      </p:sp>
      <p:sp>
        <p:nvSpPr>
          <p:cNvPr id="11" name="Content Placeholder 10">
            <a:extLst>
              <a:ext uri="{FF2B5EF4-FFF2-40B4-BE49-F238E27FC236}">
                <a16:creationId xmlns:a16="http://schemas.microsoft.com/office/drawing/2014/main" id="{7170DD44-746A-40EA-93F1-DCB94A23C1E3}"/>
              </a:ext>
            </a:extLst>
          </p:cNvPr>
          <p:cNvSpPr>
            <a:spLocks noGrp="1"/>
          </p:cNvSpPr>
          <p:nvPr>
            <p:ph sz="quarter" idx="4"/>
          </p:nvPr>
        </p:nvSpPr>
        <p:spPr>
          <a:xfrm>
            <a:off x="6421967" y="1306512"/>
            <a:ext cx="5389033" cy="3951288"/>
          </a:xfrm>
        </p:spPr>
        <p:txBody>
          <a:bodyPr/>
          <a:lstStyle/>
          <a:p>
            <a:r>
              <a:rPr lang="en-US" dirty="0"/>
              <a:t>ZFS, …</a:t>
            </a:r>
          </a:p>
          <a:p>
            <a:r>
              <a:rPr lang="en-US" dirty="0"/>
              <a:t>Version files at some granularity</a:t>
            </a:r>
          </a:p>
          <a:p>
            <a:r>
              <a:rPr lang="en-US" dirty="0"/>
              <a:t>Create new structure linking back to unchanged parts of old</a:t>
            </a:r>
          </a:p>
          <a:p>
            <a:r>
              <a:rPr lang="en-US" dirty="0"/>
              <a:t>Last step is to declare that the new version is ready</a:t>
            </a:r>
          </a:p>
        </p:txBody>
      </p:sp>
    </p:spTree>
    <p:extLst>
      <p:ext uri="{BB962C8B-B14F-4D97-AF65-F5344CB8AC3E}">
        <p14:creationId xmlns:p14="http://schemas.microsoft.com/office/powerpoint/2010/main" val="344363483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8839200" cy="533400"/>
          </a:xfrm>
        </p:spPr>
        <p:txBody>
          <a:bodyPr/>
          <a:lstStyle/>
          <a:p>
            <a:r>
              <a:rPr lang="en-US" dirty="0"/>
              <a:t>Reliability Approach #1: Careful Ordering</a:t>
            </a:r>
          </a:p>
        </p:txBody>
      </p:sp>
      <p:sp>
        <p:nvSpPr>
          <p:cNvPr id="3" name="Content Placeholder 2"/>
          <p:cNvSpPr>
            <a:spLocks noGrp="1"/>
          </p:cNvSpPr>
          <p:nvPr>
            <p:ph idx="1"/>
          </p:nvPr>
        </p:nvSpPr>
        <p:spPr>
          <a:xfrm>
            <a:off x="762000" y="838200"/>
            <a:ext cx="10820400" cy="5715000"/>
          </a:xfrm>
        </p:spPr>
        <p:txBody>
          <a:bodyPr/>
          <a:lstStyle/>
          <a:p>
            <a:r>
              <a:rPr lang="en-US" dirty="0"/>
              <a:t>Sequence operations in a specific order</a:t>
            </a:r>
          </a:p>
          <a:p>
            <a:pPr lvl="1"/>
            <a:r>
              <a:rPr lang="en-US" dirty="0"/>
              <a:t>Careful design to allow sequence to be interrupted safely</a:t>
            </a:r>
          </a:p>
          <a:p>
            <a:endParaRPr lang="en-US" dirty="0"/>
          </a:p>
          <a:p>
            <a:r>
              <a:rPr lang="en-US" dirty="0"/>
              <a:t>Post-crash recovery</a:t>
            </a:r>
          </a:p>
          <a:p>
            <a:pPr lvl="1"/>
            <a:r>
              <a:rPr lang="en-US" dirty="0"/>
              <a:t>Read data structures to see if there were any operations in progress</a:t>
            </a:r>
          </a:p>
          <a:p>
            <a:pPr lvl="1"/>
            <a:r>
              <a:rPr lang="en-US" dirty="0"/>
              <a:t>Clean up/finish as needed</a:t>
            </a:r>
          </a:p>
          <a:p>
            <a:endParaRPr lang="en-US" dirty="0"/>
          </a:p>
          <a:p>
            <a:r>
              <a:rPr lang="en-US" dirty="0"/>
              <a:t>Approach taken by </a:t>
            </a:r>
          </a:p>
          <a:p>
            <a:pPr lvl="1"/>
            <a:r>
              <a:rPr lang="en-US" dirty="0"/>
              <a:t>FAT and FFS (</a:t>
            </a:r>
            <a:r>
              <a:rPr lang="en-US" dirty="0" err="1"/>
              <a:t>fsck</a:t>
            </a:r>
            <a:r>
              <a:rPr lang="en-US" dirty="0"/>
              <a:t>) to protect </a:t>
            </a:r>
            <a:r>
              <a:rPr lang="en-US" dirty="0" err="1"/>
              <a:t>filesystem</a:t>
            </a:r>
            <a:r>
              <a:rPr lang="en-US" dirty="0"/>
              <a:t> structure/metadata</a:t>
            </a:r>
          </a:p>
          <a:p>
            <a:pPr lvl="1"/>
            <a:r>
              <a:rPr lang="en-US" dirty="0"/>
              <a:t>Many app-level recovery schemes (e.g., Word, </a:t>
            </a:r>
            <a:r>
              <a:rPr lang="en-US" dirty="0" err="1"/>
              <a:t>emacs</a:t>
            </a:r>
            <a:r>
              <a:rPr lang="en-US" dirty="0"/>
              <a:t> </a:t>
            </a:r>
            <a:r>
              <a:rPr lang="en-US" dirty="0" err="1"/>
              <a:t>autosaves</a:t>
            </a:r>
            <a:r>
              <a:rPr lang="en-US" dirty="0"/>
              <a:t>)</a:t>
            </a:r>
          </a:p>
        </p:txBody>
      </p:sp>
    </p:spTree>
    <p:extLst>
      <p:ext uri="{BB962C8B-B14F-4D97-AF65-F5344CB8AC3E}">
        <p14:creationId xmlns:p14="http://schemas.microsoft.com/office/powerpoint/2010/main" val="386950842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BB46B-0CB0-1544-A229-5FCAAEE2AB35}"/>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E4AADF8A-B288-8942-9259-55E666E032B0}"/>
              </a:ext>
            </a:extLst>
          </p:cNvPr>
          <p:cNvSpPr>
            <a:spLocks noGrp="1"/>
          </p:cNvSpPr>
          <p:nvPr>
            <p:ph idx="1"/>
          </p:nvPr>
        </p:nvSpPr>
        <p:spPr/>
        <p:txBody>
          <a:bodyPr/>
          <a:lstStyle/>
          <a:p>
            <a:r>
              <a:rPr lang="en-US" dirty="0"/>
              <a:t>Assume you need to store </a:t>
            </a:r>
          </a:p>
          <a:p>
            <a:pPr lvl="1"/>
            <a:r>
              <a:rPr lang="en-US" dirty="0"/>
              <a:t>A piece of data</a:t>
            </a:r>
          </a:p>
          <a:p>
            <a:pPr lvl="1"/>
            <a:r>
              <a:rPr lang="en-US" dirty="0"/>
              <a:t>A directory entry / pointer for the data</a:t>
            </a:r>
          </a:p>
          <a:p>
            <a:r>
              <a:rPr lang="en-US" dirty="0"/>
              <a:t>Assume each of these operations is atomic</a:t>
            </a:r>
          </a:p>
          <a:p>
            <a:endParaRPr lang="en-US" dirty="0"/>
          </a:p>
          <a:p>
            <a:r>
              <a:rPr lang="en-US" dirty="0"/>
              <a:t>Which one you should write first ? Data or Pointer ?  </a:t>
            </a:r>
          </a:p>
        </p:txBody>
      </p:sp>
    </p:spTree>
    <p:extLst>
      <p:ext uri="{BB962C8B-B14F-4D97-AF65-F5344CB8AC3E}">
        <p14:creationId xmlns:p14="http://schemas.microsoft.com/office/powerpoint/2010/main" val="13129656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70AA2-2ADF-4EC2-8065-146BF224127F}"/>
              </a:ext>
            </a:extLst>
          </p:cNvPr>
          <p:cNvSpPr>
            <a:spLocks noGrp="1"/>
          </p:cNvSpPr>
          <p:nvPr>
            <p:ph type="title"/>
          </p:nvPr>
        </p:nvSpPr>
        <p:spPr/>
        <p:txBody>
          <a:bodyPr/>
          <a:lstStyle/>
          <a:p>
            <a:r>
              <a:rPr lang="en-US" dirty="0"/>
              <a:t>Berkeley FFS: Create a File</a:t>
            </a:r>
          </a:p>
        </p:txBody>
      </p:sp>
      <p:sp>
        <p:nvSpPr>
          <p:cNvPr id="11" name="Content Placeholder 10">
            <a:extLst>
              <a:ext uri="{FF2B5EF4-FFF2-40B4-BE49-F238E27FC236}">
                <a16:creationId xmlns:a16="http://schemas.microsoft.com/office/drawing/2014/main" id="{BD56A329-CE58-4E03-9E34-476B54201A74}"/>
              </a:ext>
            </a:extLst>
          </p:cNvPr>
          <p:cNvSpPr>
            <a:spLocks noGrp="1"/>
          </p:cNvSpPr>
          <p:nvPr>
            <p:ph sz="half" idx="1"/>
          </p:nvPr>
        </p:nvSpPr>
        <p:spPr/>
        <p:txBody>
          <a:bodyPr>
            <a:normAutofit fontScale="92500" lnSpcReduction="10000"/>
          </a:bodyPr>
          <a:lstStyle/>
          <a:p>
            <a:pPr>
              <a:lnSpc>
                <a:spcPct val="100000"/>
              </a:lnSpc>
              <a:buNone/>
            </a:pPr>
            <a:r>
              <a:rPr lang="en-US" b="1" u="sng" dirty="0"/>
              <a:t>Normal operation:</a:t>
            </a:r>
          </a:p>
          <a:p>
            <a:pPr>
              <a:lnSpc>
                <a:spcPct val="100000"/>
              </a:lnSpc>
            </a:pPr>
            <a:r>
              <a:rPr lang="en-US" dirty="0"/>
              <a:t>Allocate data block</a:t>
            </a:r>
          </a:p>
          <a:p>
            <a:pPr>
              <a:lnSpc>
                <a:spcPct val="100000"/>
              </a:lnSpc>
            </a:pPr>
            <a:r>
              <a:rPr lang="en-US" dirty="0"/>
              <a:t>Write data block</a:t>
            </a:r>
          </a:p>
          <a:p>
            <a:pPr>
              <a:lnSpc>
                <a:spcPct val="100000"/>
              </a:lnSpc>
            </a:pPr>
            <a:r>
              <a:rPr lang="en-US" dirty="0"/>
              <a:t>Allocate </a:t>
            </a:r>
            <a:r>
              <a:rPr lang="en-US" dirty="0" err="1"/>
              <a:t>inode</a:t>
            </a:r>
            <a:endParaRPr lang="en-US" dirty="0"/>
          </a:p>
          <a:p>
            <a:pPr>
              <a:lnSpc>
                <a:spcPct val="100000"/>
              </a:lnSpc>
            </a:pPr>
            <a:r>
              <a:rPr lang="en-US" dirty="0"/>
              <a:t>Write </a:t>
            </a:r>
            <a:r>
              <a:rPr lang="en-US" dirty="0" err="1"/>
              <a:t>inode</a:t>
            </a:r>
            <a:r>
              <a:rPr lang="en-US" dirty="0"/>
              <a:t> block</a:t>
            </a:r>
          </a:p>
          <a:p>
            <a:pPr>
              <a:lnSpc>
                <a:spcPct val="100000"/>
              </a:lnSpc>
            </a:pPr>
            <a:r>
              <a:rPr lang="en-US" dirty="0"/>
              <a:t>Update bitmap of free blocks and </a:t>
            </a:r>
            <a:r>
              <a:rPr lang="en-US" dirty="0" err="1"/>
              <a:t>inodes</a:t>
            </a:r>
            <a:endParaRPr lang="en-US" dirty="0"/>
          </a:p>
          <a:p>
            <a:pPr>
              <a:lnSpc>
                <a:spcPct val="100000"/>
              </a:lnSpc>
            </a:pPr>
            <a:r>
              <a:rPr lang="en-US" dirty="0"/>
              <a:t>Update directory with file name</a:t>
            </a:r>
            <a:r>
              <a:rPr lang="en-US" altLang="ko-KR" dirty="0">
                <a:ea typeface="굴림" panose="020B0600000101010101" pitchFamily="34" charset="-127"/>
                <a:sym typeface="Symbol" panose="05050102010706020507" pitchFamily="18" charset="2"/>
              </a:rPr>
              <a:t>  </a:t>
            </a:r>
            <a:r>
              <a:rPr lang="en-US" dirty="0" err="1"/>
              <a:t>inode</a:t>
            </a:r>
            <a:r>
              <a:rPr lang="en-US" dirty="0"/>
              <a:t> number</a:t>
            </a:r>
          </a:p>
          <a:p>
            <a:pPr>
              <a:lnSpc>
                <a:spcPct val="100000"/>
              </a:lnSpc>
            </a:pPr>
            <a:r>
              <a:rPr lang="en-US" dirty="0"/>
              <a:t>Update modify time for directory</a:t>
            </a:r>
          </a:p>
        </p:txBody>
      </p:sp>
      <p:sp>
        <p:nvSpPr>
          <p:cNvPr id="12" name="Content Placeholder 11">
            <a:extLst>
              <a:ext uri="{FF2B5EF4-FFF2-40B4-BE49-F238E27FC236}">
                <a16:creationId xmlns:a16="http://schemas.microsoft.com/office/drawing/2014/main" id="{E05154CE-0522-4590-8EF4-02FC3861BCC7}"/>
              </a:ext>
            </a:extLst>
          </p:cNvPr>
          <p:cNvSpPr>
            <a:spLocks noGrp="1"/>
          </p:cNvSpPr>
          <p:nvPr>
            <p:ph sz="half" idx="2"/>
          </p:nvPr>
        </p:nvSpPr>
        <p:spPr/>
        <p:txBody>
          <a:bodyPr>
            <a:normAutofit fontScale="92500" lnSpcReduction="10000"/>
          </a:bodyPr>
          <a:lstStyle/>
          <a:p>
            <a:pPr>
              <a:lnSpc>
                <a:spcPct val="100000"/>
              </a:lnSpc>
              <a:buNone/>
            </a:pPr>
            <a:r>
              <a:rPr lang="en-US" b="1" u="sng" dirty="0"/>
              <a:t>Recovery:</a:t>
            </a:r>
          </a:p>
          <a:p>
            <a:pPr>
              <a:lnSpc>
                <a:spcPct val="100000"/>
              </a:lnSpc>
            </a:pPr>
            <a:r>
              <a:rPr lang="en-US" dirty="0"/>
              <a:t>Scan </a:t>
            </a:r>
            <a:r>
              <a:rPr lang="en-US" dirty="0" err="1"/>
              <a:t>inode</a:t>
            </a:r>
            <a:r>
              <a:rPr lang="en-US" dirty="0"/>
              <a:t> table</a:t>
            </a:r>
          </a:p>
          <a:p>
            <a:pPr>
              <a:lnSpc>
                <a:spcPct val="100000"/>
              </a:lnSpc>
            </a:pPr>
            <a:r>
              <a:rPr lang="en-US" dirty="0"/>
              <a:t>If any unlinked files (not in any directory), delete or put in lost &amp; found </a:t>
            </a:r>
            <a:r>
              <a:rPr lang="en-US" dirty="0" err="1"/>
              <a:t>dir</a:t>
            </a:r>
            <a:endParaRPr lang="en-US" dirty="0"/>
          </a:p>
          <a:p>
            <a:pPr>
              <a:lnSpc>
                <a:spcPct val="100000"/>
              </a:lnSpc>
            </a:pPr>
            <a:r>
              <a:rPr lang="en-US" dirty="0"/>
              <a:t>Compare free block bitmap against </a:t>
            </a:r>
            <a:r>
              <a:rPr lang="en-US" dirty="0" err="1"/>
              <a:t>inode</a:t>
            </a:r>
            <a:r>
              <a:rPr lang="en-US" dirty="0"/>
              <a:t> trees</a:t>
            </a:r>
          </a:p>
          <a:p>
            <a:pPr>
              <a:lnSpc>
                <a:spcPct val="100000"/>
              </a:lnSpc>
            </a:pPr>
            <a:r>
              <a:rPr lang="en-US" dirty="0"/>
              <a:t>Scan directories for missing update/access times</a:t>
            </a:r>
          </a:p>
          <a:p>
            <a:pPr>
              <a:lnSpc>
                <a:spcPct val="100000"/>
              </a:lnSpc>
            </a:pPr>
            <a:endParaRPr lang="en-US" dirty="0"/>
          </a:p>
          <a:p>
            <a:pPr>
              <a:lnSpc>
                <a:spcPct val="100000"/>
              </a:lnSpc>
              <a:buNone/>
            </a:pPr>
            <a:r>
              <a:rPr lang="en-US" i="1" dirty="0">
                <a:solidFill>
                  <a:srgbClr val="FF0000"/>
                </a:solidFill>
              </a:rPr>
              <a:t>Time proportional to disk size</a:t>
            </a:r>
          </a:p>
        </p:txBody>
      </p:sp>
    </p:spTree>
    <p:extLst>
      <p:ext uri="{BB962C8B-B14F-4D97-AF65-F5344CB8AC3E}">
        <p14:creationId xmlns:p14="http://schemas.microsoft.com/office/powerpoint/2010/main" val="3171659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9144000" cy="533400"/>
          </a:xfrm>
        </p:spPr>
        <p:txBody>
          <a:bodyPr/>
          <a:lstStyle/>
          <a:p>
            <a:r>
              <a:rPr lang="en-US" sz="2800" dirty="0"/>
              <a:t>Reliability Approach #2: Copy on Write File Layout</a:t>
            </a:r>
          </a:p>
        </p:txBody>
      </p:sp>
      <p:sp>
        <p:nvSpPr>
          <p:cNvPr id="3" name="Content Placeholder 2"/>
          <p:cNvSpPr>
            <a:spLocks noGrp="1"/>
          </p:cNvSpPr>
          <p:nvPr>
            <p:ph idx="1"/>
          </p:nvPr>
        </p:nvSpPr>
        <p:spPr>
          <a:xfrm>
            <a:off x="666750" y="838200"/>
            <a:ext cx="10858500" cy="5486400"/>
          </a:xfrm>
        </p:spPr>
        <p:txBody>
          <a:bodyPr>
            <a:normAutofit/>
          </a:bodyPr>
          <a:lstStyle/>
          <a:p>
            <a:r>
              <a:rPr lang="en-US" dirty="0"/>
              <a:t>Recall: multi-level index structure lets us find the data blocks of a file</a:t>
            </a:r>
          </a:p>
          <a:p>
            <a:r>
              <a:rPr lang="en-US" dirty="0"/>
              <a:t>Instead of over-writing existing data blocks and updating the index structure:</a:t>
            </a:r>
          </a:p>
          <a:p>
            <a:pPr lvl="1"/>
            <a:r>
              <a:rPr lang="en-US" dirty="0"/>
              <a:t>Create a new version of the file with the updated data</a:t>
            </a:r>
          </a:p>
          <a:p>
            <a:pPr lvl="1"/>
            <a:r>
              <a:rPr lang="en-US" dirty="0"/>
              <a:t>Reuse blocks that don’t change much of what is already in place</a:t>
            </a:r>
          </a:p>
          <a:p>
            <a:pPr lvl="1"/>
            <a:r>
              <a:rPr lang="en-US" dirty="0"/>
              <a:t>This is called: </a:t>
            </a:r>
            <a:r>
              <a:rPr lang="en-US" dirty="0">
                <a:solidFill>
                  <a:srgbClr val="FF0000"/>
                </a:solidFill>
              </a:rPr>
              <a:t>Copy On Write (COW)</a:t>
            </a:r>
          </a:p>
          <a:p>
            <a:pPr lvl="3"/>
            <a:endParaRPr lang="en-US" dirty="0"/>
          </a:p>
          <a:p>
            <a:r>
              <a:rPr lang="en-US" dirty="0"/>
              <a:t>Seems expensive!  But</a:t>
            </a:r>
          </a:p>
          <a:p>
            <a:pPr lvl="1"/>
            <a:r>
              <a:rPr lang="en-US" dirty="0"/>
              <a:t>Updates can be batched</a:t>
            </a:r>
          </a:p>
          <a:p>
            <a:pPr lvl="1"/>
            <a:r>
              <a:rPr lang="en-US" dirty="0"/>
              <a:t>Almost all disk writes can occur in parallel</a:t>
            </a:r>
          </a:p>
          <a:p>
            <a:pPr lvl="4"/>
            <a:endParaRPr lang="en-US" dirty="0"/>
          </a:p>
          <a:p>
            <a:r>
              <a:rPr lang="en-US" dirty="0"/>
              <a:t>Approach taken in network file server appliances</a:t>
            </a:r>
          </a:p>
          <a:p>
            <a:pPr lvl="1"/>
            <a:r>
              <a:rPr lang="en-US" dirty="0"/>
              <a:t>NetApp’s Write Anywhere File Layout (WAFL)</a:t>
            </a:r>
          </a:p>
          <a:p>
            <a:pPr lvl="1"/>
            <a:r>
              <a:rPr lang="en-US" dirty="0"/>
              <a:t>ZFS (Sun/Oracle) and </a:t>
            </a:r>
            <a:r>
              <a:rPr lang="en-US" dirty="0" err="1"/>
              <a:t>OpenZFS</a:t>
            </a:r>
            <a:endParaRPr lang="en-US" dirty="0"/>
          </a:p>
        </p:txBody>
      </p:sp>
    </p:spTree>
    <p:extLst>
      <p:ext uri="{BB962C8B-B14F-4D97-AF65-F5344CB8AC3E}">
        <p14:creationId xmlns:p14="http://schemas.microsoft.com/office/powerpoint/2010/main" val="136731661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COW with Smaller-Radix Blocks</a:t>
            </a:r>
          </a:p>
        </p:txBody>
      </p:sp>
      <p:sp>
        <p:nvSpPr>
          <p:cNvPr id="3" name="Content Placeholder 2"/>
          <p:cNvSpPr>
            <a:spLocks noGrp="1"/>
          </p:cNvSpPr>
          <p:nvPr>
            <p:ph idx="1"/>
          </p:nvPr>
        </p:nvSpPr>
        <p:spPr>
          <a:xfrm>
            <a:off x="1981200" y="4999790"/>
            <a:ext cx="8229600" cy="1304505"/>
          </a:xfrm>
        </p:spPr>
        <p:txBody>
          <a:bodyPr>
            <a:normAutofit/>
          </a:bodyPr>
          <a:lstStyle/>
          <a:p>
            <a:r>
              <a:rPr lang="en-US" sz="2800" dirty="0"/>
              <a:t>If file represented as a tree of blocks, just need to update the leading fringe</a:t>
            </a:r>
          </a:p>
        </p:txBody>
      </p:sp>
      <p:sp>
        <p:nvSpPr>
          <p:cNvPr id="7" name="Rectangle 6"/>
          <p:cNvSpPr/>
          <p:nvPr/>
        </p:nvSpPr>
        <p:spPr>
          <a:xfrm>
            <a:off x="2355514" y="4047944"/>
            <a:ext cx="909053" cy="37431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 name="Rectangle 7"/>
          <p:cNvSpPr/>
          <p:nvPr/>
        </p:nvSpPr>
        <p:spPr>
          <a:xfrm>
            <a:off x="3416967" y="4047944"/>
            <a:ext cx="909053" cy="37431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Rectangle 8"/>
          <p:cNvSpPr/>
          <p:nvPr/>
        </p:nvSpPr>
        <p:spPr>
          <a:xfrm>
            <a:off x="4478420" y="4047944"/>
            <a:ext cx="909053" cy="37431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 name="Rectangle 9"/>
          <p:cNvSpPr/>
          <p:nvPr/>
        </p:nvSpPr>
        <p:spPr>
          <a:xfrm>
            <a:off x="5539873" y="4047944"/>
            <a:ext cx="909053" cy="37431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nvGrpSpPr>
          <p:cNvPr id="30" name="Group 29"/>
          <p:cNvGrpSpPr/>
          <p:nvPr/>
        </p:nvGrpSpPr>
        <p:grpSpPr>
          <a:xfrm>
            <a:off x="6010434" y="1677722"/>
            <a:ext cx="286084" cy="374315"/>
            <a:chOff x="3550649" y="1236578"/>
            <a:chExt cx="286084" cy="374315"/>
          </a:xfrm>
        </p:grpSpPr>
        <p:sp>
          <p:nvSpPr>
            <p:cNvPr id="11" name="Rectangle 10"/>
            <p:cNvSpPr/>
            <p:nvPr/>
          </p:nvSpPr>
          <p:spPr>
            <a:xfrm>
              <a:off x="3550649" y="1236578"/>
              <a:ext cx="286084" cy="374315"/>
            </a:xfrm>
            <a:prstGeom prst="rect">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9" name="Straight Connector 18"/>
            <p:cNvCxnSpPr/>
            <p:nvPr/>
          </p:nvCxnSpPr>
          <p:spPr>
            <a:xfrm>
              <a:off x="3703048" y="1236578"/>
              <a:ext cx="0" cy="374315"/>
            </a:xfrm>
            <a:prstGeom prst="line">
              <a:avLst/>
            </a:prstGeom>
            <a:effectLst/>
          </p:spPr>
          <p:style>
            <a:lnRef idx="2">
              <a:schemeClr val="accent1"/>
            </a:lnRef>
            <a:fillRef idx="0">
              <a:schemeClr val="accent1"/>
            </a:fillRef>
            <a:effectRef idx="1">
              <a:schemeClr val="accent1"/>
            </a:effectRef>
            <a:fontRef idx="minor">
              <a:schemeClr val="tx1"/>
            </a:fontRef>
          </p:style>
        </p:cxnSp>
      </p:grpSp>
      <p:sp>
        <p:nvSpPr>
          <p:cNvPr id="20" name="Rectangle 19"/>
          <p:cNvSpPr/>
          <p:nvPr/>
        </p:nvSpPr>
        <p:spPr>
          <a:xfrm>
            <a:off x="6601326" y="4047944"/>
            <a:ext cx="909053" cy="37431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1" name="Rectangle 20"/>
          <p:cNvSpPr/>
          <p:nvPr/>
        </p:nvSpPr>
        <p:spPr>
          <a:xfrm>
            <a:off x="7662779" y="4047944"/>
            <a:ext cx="909053" cy="37431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0" name="Rectangle 39"/>
          <p:cNvSpPr/>
          <p:nvPr/>
        </p:nvSpPr>
        <p:spPr>
          <a:xfrm>
            <a:off x="8117305" y="4053296"/>
            <a:ext cx="454526" cy="374315"/>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b="0">
              <a:latin typeface="Gill Sans" charset="0"/>
              <a:ea typeface="Gill Sans" charset="0"/>
              <a:cs typeface="Gill Sans" charset="0"/>
            </a:endParaRPr>
          </a:p>
        </p:txBody>
      </p:sp>
      <p:grpSp>
        <p:nvGrpSpPr>
          <p:cNvPr id="70" name="Group 69"/>
          <p:cNvGrpSpPr/>
          <p:nvPr/>
        </p:nvGrpSpPr>
        <p:grpSpPr>
          <a:xfrm>
            <a:off x="7304954" y="4531882"/>
            <a:ext cx="1049662" cy="565515"/>
            <a:chOff x="5780954" y="4090737"/>
            <a:chExt cx="1049662" cy="565515"/>
          </a:xfrm>
        </p:grpSpPr>
        <p:sp>
          <p:nvSpPr>
            <p:cNvPr id="41" name="Up Arrow 40"/>
            <p:cNvSpPr/>
            <p:nvPr/>
          </p:nvSpPr>
          <p:spPr>
            <a:xfrm>
              <a:off x="6553201" y="4090737"/>
              <a:ext cx="277415" cy="454526"/>
            </a:xfrm>
            <a:prstGeom prst="upArrow">
              <a:avLst/>
            </a:prstGeom>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b="0">
                <a:latin typeface="Gill Sans" charset="0"/>
                <a:ea typeface="Gill Sans" charset="0"/>
                <a:cs typeface="Gill Sans" charset="0"/>
              </a:endParaRPr>
            </a:p>
          </p:txBody>
        </p:sp>
        <p:sp>
          <p:nvSpPr>
            <p:cNvPr id="42" name="TextBox 41"/>
            <p:cNvSpPr txBox="1"/>
            <p:nvPr/>
          </p:nvSpPr>
          <p:spPr>
            <a:xfrm>
              <a:off x="5780954" y="4256142"/>
              <a:ext cx="848502" cy="400110"/>
            </a:xfrm>
            <a:prstGeom prst="rect">
              <a:avLst/>
            </a:prstGeom>
            <a:noFill/>
          </p:spPr>
          <p:txBody>
            <a:bodyPr wrap="none" rtlCol="0">
              <a:spAutoFit/>
            </a:bodyPr>
            <a:lstStyle/>
            <a:p>
              <a:r>
                <a:rPr lang="en-US" sz="2000" b="0" dirty="0">
                  <a:latin typeface="Gill Sans" charset="0"/>
                  <a:ea typeface="Gill Sans" charset="0"/>
                  <a:cs typeface="Gill Sans" charset="0"/>
                </a:rPr>
                <a:t>Write </a:t>
              </a:r>
            </a:p>
          </p:txBody>
        </p:sp>
      </p:grpSp>
      <p:grpSp>
        <p:nvGrpSpPr>
          <p:cNvPr id="72" name="Group 71"/>
          <p:cNvGrpSpPr/>
          <p:nvPr/>
        </p:nvGrpSpPr>
        <p:grpSpPr>
          <a:xfrm>
            <a:off x="8978815" y="3680312"/>
            <a:ext cx="909053" cy="379667"/>
            <a:chOff x="6761747" y="3130881"/>
            <a:chExt cx="909053" cy="379667"/>
          </a:xfrm>
        </p:grpSpPr>
        <p:sp>
          <p:nvSpPr>
            <p:cNvPr id="64" name="Rectangle 63"/>
            <p:cNvSpPr/>
            <p:nvPr/>
          </p:nvSpPr>
          <p:spPr>
            <a:xfrm>
              <a:off x="6761747" y="3130881"/>
              <a:ext cx="909053" cy="37431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5" name="Rectangle 64"/>
            <p:cNvSpPr/>
            <p:nvPr/>
          </p:nvSpPr>
          <p:spPr>
            <a:xfrm>
              <a:off x="7216274" y="3136233"/>
              <a:ext cx="454526" cy="374315"/>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b="0">
                <a:latin typeface="Gill Sans" charset="0"/>
                <a:ea typeface="Gill Sans" charset="0"/>
                <a:cs typeface="Gill Sans" charset="0"/>
              </a:endParaRPr>
            </a:p>
          </p:txBody>
        </p:sp>
      </p:grpSp>
      <p:sp>
        <p:nvSpPr>
          <p:cNvPr id="66" name="Rectangle 65"/>
          <p:cNvSpPr/>
          <p:nvPr/>
        </p:nvSpPr>
        <p:spPr>
          <a:xfrm>
            <a:off x="9433342" y="3680312"/>
            <a:ext cx="178487" cy="374315"/>
          </a:xfrm>
          <a:prstGeom prst="rect">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b="0">
              <a:latin typeface="Gill Sans" charset="0"/>
              <a:ea typeface="Gill Sans" charset="0"/>
              <a:cs typeface="Gill Sans" charset="0"/>
            </a:endParaRPr>
          </a:p>
        </p:txBody>
      </p:sp>
      <p:sp>
        <p:nvSpPr>
          <p:cNvPr id="57" name="Rectangle 56"/>
          <p:cNvSpPr/>
          <p:nvPr/>
        </p:nvSpPr>
        <p:spPr>
          <a:xfrm>
            <a:off x="4495801" y="2391597"/>
            <a:ext cx="286084" cy="374315"/>
          </a:xfrm>
          <a:prstGeom prst="rect">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58" name="Straight Connector 57"/>
          <p:cNvCxnSpPr/>
          <p:nvPr/>
        </p:nvCxnSpPr>
        <p:spPr>
          <a:xfrm>
            <a:off x="4648200" y="2391597"/>
            <a:ext cx="0" cy="374315"/>
          </a:xfrm>
          <a:prstGeom prst="line">
            <a:avLst/>
          </a:prstGeom>
          <a:effectLst/>
        </p:spPr>
        <p:style>
          <a:lnRef idx="2">
            <a:schemeClr val="accent1"/>
          </a:lnRef>
          <a:fillRef idx="0">
            <a:schemeClr val="accent1"/>
          </a:fillRef>
          <a:effectRef idx="1">
            <a:schemeClr val="accent1"/>
          </a:effectRef>
          <a:fontRef idx="minor">
            <a:schemeClr val="tx1"/>
          </a:fontRef>
        </p:style>
      </p:cxnSp>
      <p:grpSp>
        <p:nvGrpSpPr>
          <p:cNvPr id="29" name="Group 28"/>
          <p:cNvGrpSpPr/>
          <p:nvPr/>
        </p:nvGrpSpPr>
        <p:grpSpPr>
          <a:xfrm>
            <a:off x="7877560" y="2391597"/>
            <a:ext cx="286084" cy="374315"/>
            <a:chOff x="4260517" y="1950452"/>
            <a:chExt cx="286084" cy="374315"/>
          </a:xfrm>
        </p:grpSpPr>
        <p:sp>
          <p:nvSpPr>
            <p:cNvPr id="59" name="Rectangle 58"/>
            <p:cNvSpPr/>
            <p:nvPr/>
          </p:nvSpPr>
          <p:spPr>
            <a:xfrm>
              <a:off x="4260517" y="1950452"/>
              <a:ext cx="286084" cy="374315"/>
            </a:xfrm>
            <a:prstGeom prst="rect">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60" name="Straight Connector 59"/>
            <p:cNvCxnSpPr/>
            <p:nvPr/>
          </p:nvCxnSpPr>
          <p:spPr>
            <a:xfrm>
              <a:off x="4412916" y="1950452"/>
              <a:ext cx="0" cy="374315"/>
            </a:xfrm>
            <a:prstGeom prst="line">
              <a:avLst/>
            </a:prstGeom>
            <a:effectLst/>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3264566" y="3225788"/>
            <a:ext cx="286084" cy="374315"/>
            <a:chOff x="2482514" y="2624220"/>
            <a:chExt cx="286084" cy="374315"/>
          </a:xfrm>
        </p:grpSpPr>
        <p:sp>
          <p:nvSpPr>
            <p:cNvPr id="61" name="Rectangle 60"/>
            <p:cNvSpPr/>
            <p:nvPr/>
          </p:nvSpPr>
          <p:spPr>
            <a:xfrm>
              <a:off x="2482514" y="2624220"/>
              <a:ext cx="286084" cy="374315"/>
            </a:xfrm>
            <a:prstGeom prst="rect">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62" name="Straight Connector 61"/>
            <p:cNvCxnSpPr/>
            <p:nvPr/>
          </p:nvCxnSpPr>
          <p:spPr>
            <a:xfrm>
              <a:off x="2634913" y="2624220"/>
              <a:ext cx="0" cy="374315"/>
            </a:xfrm>
            <a:prstGeom prst="line">
              <a:avLst/>
            </a:prstGeom>
            <a:effectLst/>
          </p:spPr>
          <p:style>
            <a:lnRef idx="2">
              <a:schemeClr val="accent1"/>
            </a:lnRef>
            <a:fillRef idx="0">
              <a:schemeClr val="accent1"/>
            </a:fillRef>
            <a:effectRef idx="1">
              <a:schemeClr val="accent1"/>
            </a:effectRef>
            <a:fontRef idx="minor">
              <a:schemeClr val="tx1"/>
            </a:fontRef>
          </p:style>
        </p:cxnSp>
      </p:grpSp>
      <p:grpSp>
        <p:nvGrpSpPr>
          <p:cNvPr id="68" name="Group 67"/>
          <p:cNvGrpSpPr/>
          <p:nvPr/>
        </p:nvGrpSpPr>
        <p:grpSpPr>
          <a:xfrm>
            <a:off x="5275919" y="3225788"/>
            <a:ext cx="286084" cy="374315"/>
            <a:chOff x="2482514" y="2624220"/>
            <a:chExt cx="286084" cy="374315"/>
          </a:xfrm>
        </p:grpSpPr>
        <p:sp>
          <p:nvSpPr>
            <p:cNvPr id="73" name="Rectangle 72"/>
            <p:cNvSpPr/>
            <p:nvPr/>
          </p:nvSpPr>
          <p:spPr>
            <a:xfrm>
              <a:off x="2482514" y="2624220"/>
              <a:ext cx="286084" cy="374315"/>
            </a:xfrm>
            <a:prstGeom prst="rect">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74" name="Straight Connector 73"/>
            <p:cNvCxnSpPr/>
            <p:nvPr/>
          </p:nvCxnSpPr>
          <p:spPr>
            <a:xfrm>
              <a:off x="2634913" y="2624220"/>
              <a:ext cx="0" cy="374315"/>
            </a:xfrm>
            <a:prstGeom prst="line">
              <a:avLst/>
            </a:prstGeom>
            <a:effectLst/>
          </p:spPr>
          <p:style>
            <a:lnRef idx="2">
              <a:schemeClr val="accent1"/>
            </a:lnRef>
            <a:fillRef idx="0">
              <a:schemeClr val="accent1"/>
            </a:fillRef>
            <a:effectRef idx="1">
              <a:schemeClr val="accent1"/>
            </a:effectRef>
            <a:fontRef idx="minor">
              <a:schemeClr val="tx1"/>
            </a:fontRef>
          </p:style>
        </p:cxnSp>
      </p:grpSp>
      <p:sp>
        <p:nvSpPr>
          <p:cNvPr id="75" name="Rectangle 74"/>
          <p:cNvSpPr/>
          <p:nvPr/>
        </p:nvSpPr>
        <p:spPr>
          <a:xfrm>
            <a:off x="7357979" y="3225788"/>
            <a:ext cx="286084" cy="374315"/>
          </a:xfrm>
          <a:prstGeom prst="rect">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76" name="Straight Connector 75"/>
          <p:cNvCxnSpPr/>
          <p:nvPr/>
        </p:nvCxnSpPr>
        <p:spPr>
          <a:xfrm>
            <a:off x="7510378" y="3225788"/>
            <a:ext cx="0" cy="374315"/>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H="1">
            <a:off x="4692316" y="1864880"/>
            <a:ext cx="1371591" cy="52671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flipH="1">
            <a:off x="3340768" y="2543997"/>
            <a:ext cx="1228550" cy="681791"/>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endCxn id="73" idx="0"/>
          </p:cNvCxnSpPr>
          <p:nvPr/>
        </p:nvCxnSpPr>
        <p:spPr>
          <a:xfrm>
            <a:off x="4721719" y="2543997"/>
            <a:ext cx="697243" cy="681791"/>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endCxn id="59" idx="0"/>
          </p:cNvCxnSpPr>
          <p:nvPr/>
        </p:nvCxnSpPr>
        <p:spPr>
          <a:xfrm>
            <a:off x="6252704" y="1862206"/>
            <a:ext cx="1767899" cy="529391"/>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endCxn id="75" idx="0"/>
          </p:cNvCxnSpPr>
          <p:nvPr/>
        </p:nvCxnSpPr>
        <p:spPr>
          <a:xfrm flipH="1">
            <a:off x="7501021" y="2543997"/>
            <a:ext cx="418208" cy="681791"/>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1" name="Straight Arrow Connector 80"/>
          <p:cNvCxnSpPr/>
          <p:nvPr/>
        </p:nvCxnSpPr>
        <p:spPr>
          <a:xfrm flipH="1">
            <a:off x="2355513" y="3378187"/>
            <a:ext cx="985256" cy="669756"/>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2" name="Straight Arrow Connector 81"/>
          <p:cNvCxnSpPr/>
          <p:nvPr/>
        </p:nvCxnSpPr>
        <p:spPr>
          <a:xfrm flipH="1">
            <a:off x="3416966" y="3378188"/>
            <a:ext cx="76202" cy="681791"/>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H="1">
            <a:off x="4495802" y="3434331"/>
            <a:ext cx="846963" cy="613613"/>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a:off x="5495164" y="3434331"/>
            <a:ext cx="44709" cy="613613"/>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p:nvPr/>
        </p:nvCxnSpPr>
        <p:spPr>
          <a:xfrm flipH="1">
            <a:off x="6599993" y="3446366"/>
            <a:ext cx="846963" cy="613613"/>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a:off x="7599355" y="3446366"/>
            <a:ext cx="44709" cy="613613"/>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grpSp>
        <p:nvGrpSpPr>
          <p:cNvPr id="91" name="Group 90"/>
          <p:cNvGrpSpPr/>
          <p:nvPr/>
        </p:nvGrpSpPr>
        <p:grpSpPr>
          <a:xfrm>
            <a:off x="8748586" y="2391597"/>
            <a:ext cx="286084" cy="374315"/>
            <a:chOff x="4260517" y="1950452"/>
            <a:chExt cx="286084" cy="374315"/>
          </a:xfrm>
        </p:grpSpPr>
        <p:sp>
          <p:nvSpPr>
            <p:cNvPr id="92" name="Rectangle 91"/>
            <p:cNvSpPr/>
            <p:nvPr/>
          </p:nvSpPr>
          <p:spPr>
            <a:xfrm>
              <a:off x="4260517" y="1950452"/>
              <a:ext cx="286084" cy="374315"/>
            </a:xfrm>
            <a:prstGeom prst="rect">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93" name="Straight Connector 92"/>
            <p:cNvCxnSpPr/>
            <p:nvPr/>
          </p:nvCxnSpPr>
          <p:spPr>
            <a:xfrm>
              <a:off x="4412916" y="1950452"/>
              <a:ext cx="0" cy="374315"/>
            </a:xfrm>
            <a:prstGeom prst="line">
              <a:avLst/>
            </a:prstGeom>
            <a:effectLst/>
          </p:spPr>
          <p:style>
            <a:lnRef idx="2">
              <a:schemeClr val="accent1"/>
            </a:lnRef>
            <a:fillRef idx="0">
              <a:schemeClr val="accent1"/>
            </a:fillRef>
            <a:effectRef idx="1">
              <a:schemeClr val="accent1"/>
            </a:effectRef>
            <a:fontRef idx="minor">
              <a:schemeClr val="tx1"/>
            </a:fontRef>
          </p:style>
        </p:cxnSp>
      </p:grpSp>
      <p:sp>
        <p:nvSpPr>
          <p:cNvPr id="94" name="Rectangle 93"/>
          <p:cNvSpPr/>
          <p:nvPr/>
        </p:nvSpPr>
        <p:spPr>
          <a:xfrm>
            <a:off x="8229005" y="3225788"/>
            <a:ext cx="286084" cy="374315"/>
          </a:xfrm>
          <a:prstGeom prst="rect">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95" name="Straight Arrow Connector 94"/>
          <p:cNvCxnSpPr>
            <a:endCxn id="94" idx="0"/>
          </p:cNvCxnSpPr>
          <p:nvPr/>
        </p:nvCxnSpPr>
        <p:spPr>
          <a:xfrm flipH="1">
            <a:off x="8372047" y="2543997"/>
            <a:ext cx="418208" cy="681791"/>
          </a:xfrm>
          <a:prstGeom prst="straightConnector1">
            <a:avLst/>
          </a:prstGeom>
          <a:ln>
            <a:solidFill>
              <a:srgbClr val="4F6228"/>
            </a:solidFill>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flipH="1">
            <a:off x="6777790" y="3446365"/>
            <a:ext cx="1540193" cy="601578"/>
          </a:xfrm>
          <a:prstGeom prst="straightConnector1">
            <a:avLst/>
          </a:prstGeom>
          <a:ln>
            <a:solidFill>
              <a:srgbClr val="4F6228"/>
            </a:solidFill>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a:off x="8470380" y="3446365"/>
            <a:ext cx="564290" cy="233946"/>
          </a:xfrm>
          <a:prstGeom prst="straightConnector1">
            <a:avLst/>
          </a:prstGeom>
          <a:ln>
            <a:solidFill>
              <a:srgbClr val="4F6228"/>
            </a:solidFill>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02" name="Group 101"/>
          <p:cNvGrpSpPr/>
          <p:nvPr/>
        </p:nvGrpSpPr>
        <p:grpSpPr>
          <a:xfrm>
            <a:off x="7456312" y="1657667"/>
            <a:ext cx="286084" cy="374315"/>
            <a:chOff x="3550649" y="1236578"/>
            <a:chExt cx="286084" cy="374315"/>
          </a:xfrm>
        </p:grpSpPr>
        <p:sp>
          <p:nvSpPr>
            <p:cNvPr id="103" name="Rectangle 102"/>
            <p:cNvSpPr/>
            <p:nvPr/>
          </p:nvSpPr>
          <p:spPr>
            <a:xfrm>
              <a:off x="3550649" y="1236578"/>
              <a:ext cx="286084" cy="374315"/>
            </a:xfrm>
            <a:prstGeom prst="rect">
              <a:avLst/>
            </a:prstGeom>
            <a:solidFill>
              <a:schemeClr val="tx2">
                <a:lumMod val="20000"/>
                <a:lumOff val="80000"/>
              </a:schemeClr>
            </a:solidFill>
            <a:ln>
              <a:solidFill>
                <a:srgbClr val="4F622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04" name="Straight Connector 103"/>
            <p:cNvCxnSpPr/>
            <p:nvPr/>
          </p:nvCxnSpPr>
          <p:spPr>
            <a:xfrm>
              <a:off x="3703048" y="1236578"/>
              <a:ext cx="0" cy="374315"/>
            </a:xfrm>
            <a:prstGeom prst="line">
              <a:avLst/>
            </a:prstGeom>
            <a:ln>
              <a:solidFill>
                <a:srgbClr val="4F6228"/>
              </a:solidFill>
            </a:ln>
            <a:effectLst/>
          </p:spPr>
          <p:style>
            <a:lnRef idx="2">
              <a:schemeClr val="accent1"/>
            </a:lnRef>
            <a:fillRef idx="0">
              <a:schemeClr val="accent1"/>
            </a:fillRef>
            <a:effectRef idx="1">
              <a:schemeClr val="accent1"/>
            </a:effectRef>
            <a:fontRef idx="minor">
              <a:schemeClr val="tx1"/>
            </a:fontRef>
          </p:style>
        </p:cxnSp>
      </p:grpSp>
      <p:cxnSp>
        <p:nvCxnSpPr>
          <p:cNvPr id="105" name="Straight Arrow Connector 104"/>
          <p:cNvCxnSpPr/>
          <p:nvPr/>
        </p:nvCxnSpPr>
        <p:spPr>
          <a:xfrm flipH="1">
            <a:off x="4906211" y="1864880"/>
            <a:ext cx="2604168" cy="526717"/>
          </a:xfrm>
          <a:prstGeom prst="straightConnector1">
            <a:avLst/>
          </a:prstGeom>
          <a:ln>
            <a:solidFill>
              <a:srgbClr val="4F6228"/>
            </a:solidFill>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p:nvPr/>
        </p:nvCxnSpPr>
        <p:spPr>
          <a:xfrm>
            <a:off x="7664716" y="1862206"/>
            <a:ext cx="1083871" cy="529391"/>
          </a:xfrm>
          <a:prstGeom prst="straightConnector1">
            <a:avLst/>
          </a:prstGeom>
          <a:ln>
            <a:solidFill>
              <a:srgbClr val="4F6228"/>
            </a:solidFill>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a:off x="8384650" y="3231140"/>
            <a:ext cx="0" cy="374315"/>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10" name="TextBox 109"/>
          <p:cNvSpPr txBox="1"/>
          <p:nvPr/>
        </p:nvSpPr>
        <p:spPr>
          <a:xfrm>
            <a:off x="5104063" y="808395"/>
            <a:ext cx="1425390" cy="400110"/>
          </a:xfrm>
          <a:prstGeom prst="rect">
            <a:avLst/>
          </a:prstGeom>
          <a:noFill/>
        </p:spPr>
        <p:txBody>
          <a:bodyPr wrap="none" rtlCol="0">
            <a:spAutoFit/>
          </a:bodyPr>
          <a:lstStyle/>
          <a:p>
            <a:r>
              <a:rPr lang="en-US" sz="2000" b="0" dirty="0">
                <a:latin typeface="Gill Sans" charset="0"/>
                <a:ea typeface="Gill Sans" charset="0"/>
                <a:cs typeface="Gill Sans" charset="0"/>
              </a:rPr>
              <a:t>old version</a:t>
            </a:r>
          </a:p>
        </p:txBody>
      </p:sp>
      <p:cxnSp>
        <p:nvCxnSpPr>
          <p:cNvPr id="111" name="Straight Arrow Connector 110"/>
          <p:cNvCxnSpPr/>
          <p:nvPr/>
        </p:nvCxnSpPr>
        <p:spPr>
          <a:xfrm>
            <a:off x="5891242" y="1177727"/>
            <a:ext cx="140591" cy="503808"/>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grpSp>
        <p:nvGrpSpPr>
          <p:cNvPr id="4" name="Group 3"/>
          <p:cNvGrpSpPr/>
          <p:nvPr/>
        </p:nvGrpSpPr>
        <p:grpSpPr>
          <a:xfrm>
            <a:off x="6553723" y="811249"/>
            <a:ext cx="1553630" cy="873140"/>
            <a:chOff x="5029723" y="811249"/>
            <a:chExt cx="1553630" cy="873140"/>
          </a:xfrm>
        </p:grpSpPr>
        <p:sp>
          <p:nvSpPr>
            <p:cNvPr id="112" name="TextBox 111"/>
            <p:cNvSpPr txBox="1"/>
            <p:nvPr/>
          </p:nvSpPr>
          <p:spPr>
            <a:xfrm>
              <a:off x="5029723" y="811249"/>
              <a:ext cx="1553630" cy="400110"/>
            </a:xfrm>
            <a:prstGeom prst="rect">
              <a:avLst/>
            </a:prstGeom>
            <a:noFill/>
          </p:spPr>
          <p:txBody>
            <a:bodyPr wrap="none" rtlCol="0">
              <a:spAutoFit/>
            </a:bodyPr>
            <a:lstStyle/>
            <a:p>
              <a:r>
                <a:rPr lang="en-US" sz="2000" b="0" dirty="0">
                  <a:latin typeface="Gill Sans" charset="0"/>
                  <a:ea typeface="Gill Sans" charset="0"/>
                  <a:cs typeface="Gill Sans" charset="0"/>
                </a:rPr>
                <a:t>new version</a:t>
              </a:r>
            </a:p>
          </p:txBody>
        </p:sp>
        <p:cxnSp>
          <p:nvCxnSpPr>
            <p:cNvPr id="113" name="Straight Arrow Connector 112"/>
            <p:cNvCxnSpPr/>
            <p:nvPr/>
          </p:nvCxnSpPr>
          <p:spPr>
            <a:xfrm>
              <a:off x="5816901" y="1180581"/>
              <a:ext cx="140591" cy="503808"/>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653485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9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ZFS and </a:t>
            </a:r>
            <a:r>
              <a:rPr lang="en-US" dirty="0" err="1"/>
              <a:t>OpenZFS</a:t>
            </a:r>
            <a:endParaRPr lang="en-US" dirty="0"/>
          </a:p>
        </p:txBody>
      </p:sp>
      <p:sp>
        <p:nvSpPr>
          <p:cNvPr id="3" name="Content Placeholder 2"/>
          <p:cNvSpPr>
            <a:spLocks noGrp="1"/>
          </p:cNvSpPr>
          <p:nvPr>
            <p:ph idx="1"/>
          </p:nvPr>
        </p:nvSpPr>
        <p:spPr>
          <a:xfrm>
            <a:off x="685800" y="838200"/>
            <a:ext cx="10972800" cy="5638800"/>
          </a:xfrm>
        </p:spPr>
        <p:txBody>
          <a:bodyPr>
            <a:normAutofit/>
          </a:bodyPr>
          <a:lstStyle/>
          <a:p>
            <a:r>
              <a:rPr lang="en-US" dirty="0"/>
              <a:t>Variable sized blocks: 512 B – 128 KB</a:t>
            </a:r>
          </a:p>
          <a:p>
            <a:r>
              <a:rPr lang="en-US" dirty="0"/>
              <a:t>Symmetric tree</a:t>
            </a:r>
          </a:p>
          <a:p>
            <a:pPr lvl="1"/>
            <a:r>
              <a:rPr lang="en-US" dirty="0"/>
              <a:t>Know if it is large or small when we make the copy</a:t>
            </a:r>
          </a:p>
          <a:p>
            <a:r>
              <a:rPr lang="en-US" dirty="0"/>
              <a:t>Store version number with pointers</a:t>
            </a:r>
          </a:p>
          <a:p>
            <a:pPr lvl="1"/>
            <a:r>
              <a:rPr lang="en-US" dirty="0"/>
              <a:t>Can create new version by adding blocks and new pointers</a:t>
            </a:r>
          </a:p>
          <a:p>
            <a:r>
              <a:rPr lang="en-US" dirty="0"/>
              <a:t>Buffers a collection of writes before creating a new version with them</a:t>
            </a:r>
          </a:p>
          <a:p>
            <a:r>
              <a:rPr lang="en-US" dirty="0"/>
              <a:t>Free space represented as tree of extents in each block group</a:t>
            </a:r>
          </a:p>
          <a:p>
            <a:pPr lvl="1"/>
            <a:r>
              <a:rPr lang="en-US" dirty="0"/>
              <a:t>Delay updates to </a:t>
            </a:r>
            <a:r>
              <a:rPr lang="en-US" dirty="0" err="1"/>
              <a:t>freespace</a:t>
            </a:r>
            <a:r>
              <a:rPr lang="en-US" dirty="0"/>
              <a:t> (in log) and do them all when block group is activated</a:t>
            </a:r>
          </a:p>
        </p:txBody>
      </p:sp>
    </p:spTree>
    <p:extLst>
      <p:ext uri="{BB962C8B-B14F-4D97-AF65-F5344CB8AC3E}">
        <p14:creationId xmlns:p14="http://schemas.microsoft.com/office/powerpoint/2010/main" val="329224926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ko-KR" dirty="0">
                <a:ea typeface="굴림" panose="020B0600000101010101" pitchFamily="34" charset="-127"/>
              </a:rPr>
              <a:t>Recall: Important “</a:t>
            </a:r>
            <a:r>
              <a:rPr lang="en-US" altLang="ko-KR" dirty="0" err="1">
                <a:ea typeface="굴림" panose="020B0600000101010101" pitchFamily="34" charset="-127"/>
              </a:rPr>
              <a:t>ilities</a:t>
            </a:r>
            <a:r>
              <a:rPr lang="en-US" altLang="ko-KR" dirty="0">
                <a:ea typeface="굴림" panose="020B0600000101010101" pitchFamily="34" charset="-127"/>
              </a:rPr>
              <a:t>”</a:t>
            </a:r>
          </a:p>
        </p:txBody>
      </p:sp>
      <p:sp>
        <p:nvSpPr>
          <p:cNvPr id="32771" name="Rectangle 3"/>
          <p:cNvSpPr>
            <a:spLocks noGrp="1" noChangeArrowheads="1"/>
          </p:cNvSpPr>
          <p:nvPr>
            <p:ph type="body" idx="1"/>
          </p:nvPr>
        </p:nvSpPr>
        <p:spPr>
          <a:xfrm>
            <a:off x="685800" y="838200"/>
            <a:ext cx="11125200" cy="5943600"/>
          </a:xfrm>
        </p:spPr>
        <p:txBody>
          <a:bodyPr/>
          <a:lstStyle/>
          <a:p>
            <a:pPr>
              <a:lnSpc>
                <a:spcPct val="80000"/>
              </a:lnSpc>
              <a:spcBef>
                <a:spcPct val="15000"/>
              </a:spcBef>
              <a:tabLst>
                <a:tab pos="6288088" algn="l"/>
              </a:tabLst>
            </a:pPr>
            <a:r>
              <a:rPr lang="en-US" altLang="ko-KR" dirty="0">
                <a:solidFill>
                  <a:schemeClr val="hlink"/>
                </a:solidFill>
                <a:ea typeface="굴림" panose="020B0600000101010101" pitchFamily="34" charset="-127"/>
              </a:rPr>
              <a:t>Availability:</a:t>
            </a:r>
            <a:r>
              <a:rPr lang="en-US" altLang="ko-KR" dirty="0">
                <a:ea typeface="굴림" panose="020B0600000101010101" pitchFamily="34" charset="-127"/>
              </a:rPr>
              <a:t> the probability that the system can accept and process requests</a:t>
            </a:r>
          </a:p>
          <a:p>
            <a:pPr lvl="1">
              <a:lnSpc>
                <a:spcPct val="80000"/>
              </a:lnSpc>
              <a:spcBef>
                <a:spcPct val="15000"/>
              </a:spcBef>
              <a:tabLst>
                <a:tab pos="6288088" algn="l"/>
              </a:tabLst>
            </a:pPr>
            <a:r>
              <a:rPr lang="en-US" altLang="ko-KR" dirty="0">
                <a:ea typeface="굴림" panose="020B0600000101010101" pitchFamily="34" charset="-127"/>
              </a:rPr>
              <a:t>Measured in “nines” of probability: e.g. 99.9% probability is “3-nines of availability”</a:t>
            </a:r>
          </a:p>
          <a:p>
            <a:pPr lvl="1">
              <a:lnSpc>
                <a:spcPct val="80000"/>
              </a:lnSpc>
              <a:spcBef>
                <a:spcPct val="15000"/>
              </a:spcBef>
              <a:tabLst>
                <a:tab pos="6288088" algn="l"/>
              </a:tabLst>
            </a:pPr>
            <a:r>
              <a:rPr lang="en-US" altLang="ko-KR" dirty="0">
                <a:ea typeface="굴림" panose="020B0600000101010101" pitchFamily="34" charset="-127"/>
              </a:rPr>
              <a:t>Key idea here is independence of failures</a:t>
            </a:r>
          </a:p>
          <a:p>
            <a:pPr lvl="1">
              <a:lnSpc>
                <a:spcPct val="80000"/>
              </a:lnSpc>
              <a:spcBef>
                <a:spcPct val="15000"/>
              </a:spcBef>
              <a:tabLst>
                <a:tab pos="6288088" algn="l"/>
              </a:tabLst>
            </a:pPr>
            <a:endParaRPr lang="en-US" altLang="ko-KR" dirty="0">
              <a:ea typeface="굴림" panose="020B0600000101010101" pitchFamily="34" charset="-127"/>
            </a:endParaRPr>
          </a:p>
          <a:p>
            <a:pPr>
              <a:lnSpc>
                <a:spcPct val="80000"/>
              </a:lnSpc>
              <a:spcBef>
                <a:spcPct val="15000"/>
              </a:spcBef>
              <a:tabLst>
                <a:tab pos="6288088" algn="l"/>
              </a:tabLst>
            </a:pPr>
            <a:r>
              <a:rPr lang="en-US" altLang="ko-KR" dirty="0">
                <a:solidFill>
                  <a:schemeClr val="hlink"/>
                </a:solidFill>
                <a:ea typeface="굴림" panose="020B0600000101010101" pitchFamily="34" charset="-127"/>
              </a:rPr>
              <a:t>Durability:</a:t>
            </a:r>
            <a:r>
              <a:rPr lang="en-US" altLang="ko-KR" dirty="0">
                <a:ea typeface="굴림" panose="020B0600000101010101" pitchFamily="34" charset="-127"/>
              </a:rPr>
              <a:t> the ability of a system to recover data despite faults</a:t>
            </a:r>
          </a:p>
          <a:p>
            <a:pPr lvl="1">
              <a:lnSpc>
                <a:spcPct val="80000"/>
              </a:lnSpc>
              <a:spcBef>
                <a:spcPct val="15000"/>
              </a:spcBef>
              <a:tabLst>
                <a:tab pos="6288088" algn="l"/>
              </a:tabLst>
            </a:pPr>
            <a:r>
              <a:rPr lang="en-US" altLang="ko-KR" dirty="0">
                <a:ea typeface="굴림" panose="020B0600000101010101" pitchFamily="34" charset="-127"/>
              </a:rPr>
              <a:t>This idea is fault tolerance applied to data</a:t>
            </a:r>
          </a:p>
          <a:p>
            <a:pPr lvl="1">
              <a:lnSpc>
                <a:spcPct val="80000"/>
              </a:lnSpc>
              <a:spcBef>
                <a:spcPct val="15000"/>
              </a:spcBef>
              <a:tabLst>
                <a:tab pos="6288088" algn="l"/>
              </a:tabLst>
            </a:pPr>
            <a:r>
              <a:rPr lang="en-US" altLang="ko-KR" dirty="0">
                <a:ea typeface="굴림" panose="020B0600000101010101" pitchFamily="34" charset="-127"/>
              </a:rPr>
              <a:t>Doesn’t necessarily imply availability: information on pyramids was very durable, but could not be accessed until discovery of Rosetta Stone</a:t>
            </a:r>
          </a:p>
          <a:p>
            <a:pPr lvl="1">
              <a:lnSpc>
                <a:spcPct val="80000"/>
              </a:lnSpc>
              <a:spcBef>
                <a:spcPct val="15000"/>
              </a:spcBef>
              <a:tabLst>
                <a:tab pos="6288088" algn="l"/>
              </a:tabLst>
            </a:pPr>
            <a:endParaRPr lang="en-US" altLang="ko-KR" dirty="0">
              <a:ea typeface="굴림" panose="020B0600000101010101" pitchFamily="34" charset="-127"/>
            </a:endParaRPr>
          </a:p>
          <a:p>
            <a:pPr>
              <a:lnSpc>
                <a:spcPct val="80000"/>
              </a:lnSpc>
              <a:spcBef>
                <a:spcPct val="15000"/>
              </a:spcBef>
              <a:tabLst>
                <a:tab pos="6288088" algn="l"/>
              </a:tabLst>
            </a:pPr>
            <a:r>
              <a:rPr lang="en-US" altLang="ko-KR" dirty="0">
                <a:solidFill>
                  <a:schemeClr val="hlink"/>
                </a:solidFill>
                <a:ea typeface="굴림" panose="020B0600000101010101" pitchFamily="34" charset="-127"/>
              </a:rPr>
              <a:t>Reliability: </a:t>
            </a:r>
            <a:r>
              <a:rPr lang="en-US" altLang="ko-KR" dirty="0">
                <a:ea typeface="굴림" panose="020B0600000101010101" pitchFamily="34" charset="-127"/>
              </a:rPr>
              <a:t>the ability of a system or component to perform its required functions under stated conditions for a specified period of time (IEEE definition)</a:t>
            </a:r>
            <a:endParaRPr lang="en-US" altLang="ko-KR" dirty="0">
              <a:solidFill>
                <a:schemeClr val="hlink"/>
              </a:solidFill>
              <a:ea typeface="굴림" panose="020B0600000101010101" pitchFamily="34" charset="-127"/>
            </a:endParaRPr>
          </a:p>
          <a:p>
            <a:pPr lvl="1">
              <a:lnSpc>
                <a:spcPct val="80000"/>
              </a:lnSpc>
              <a:spcBef>
                <a:spcPct val="15000"/>
              </a:spcBef>
              <a:tabLst>
                <a:tab pos="6288088" algn="l"/>
              </a:tabLst>
            </a:pPr>
            <a:r>
              <a:rPr lang="en-US" altLang="ko-KR" dirty="0">
                <a:ea typeface="굴림" panose="020B0600000101010101" pitchFamily="34" charset="-127"/>
              </a:rPr>
              <a:t>Usually stronger than simply availability: means that the system is not only “up”, but also working correctly</a:t>
            </a:r>
          </a:p>
          <a:p>
            <a:pPr lvl="1">
              <a:lnSpc>
                <a:spcPct val="80000"/>
              </a:lnSpc>
              <a:spcBef>
                <a:spcPct val="15000"/>
              </a:spcBef>
              <a:tabLst>
                <a:tab pos="6288088" algn="l"/>
              </a:tabLst>
            </a:pPr>
            <a:r>
              <a:rPr lang="en-US" altLang="ko-KR" dirty="0">
                <a:ea typeface="굴림" panose="020B0600000101010101" pitchFamily="34" charset="-127"/>
              </a:rPr>
              <a:t>Includes availability, security, fault tolerance/durability</a:t>
            </a:r>
          </a:p>
          <a:p>
            <a:pPr lvl="1">
              <a:lnSpc>
                <a:spcPct val="80000"/>
              </a:lnSpc>
              <a:spcBef>
                <a:spcPct val="15000"/>
              </a:spcBef>
              <a:tabLst>
                <a:tab pos="6288088" algn="l"/>
              </a:tabLst>
            </a:pPr>
            <a:r>
              <a:rPr lang="en-US" altLang="ko-KR" dirty="0">
                <a:ea typeface="굴림" panose="020B0600000101010101" pitchFamily="34" charset="-127"/>
              </a:rPr>
              <a:t>Must make sure data survives system crashes, disk crashes, other problems</a:t>
            </a:r>
          </a:p>
        </p:txBody>
      </p:sp>
      <p:sp>
        <p:nvSpPr>
          <p:cNvPr id="2" name="Rectangle 1">
            <a:extLst>
              <a:ext uri="{FF2B5EF4-FFF2-40B4-BE49-F238E27FC236}">
                <a16:creationId xmlns:a16="http://schemas.microsoft.com/office/drawing/2014/main" id="{07491486-B835-C740-B07C-6FE649943955}"/>
              </a:ext>
            </a:extLst>
          </p:cNvPr>
          <p:cNvSpPr/>
          <p:nvPr/>
        </p:nvSpPr>
        <p:spPr bwMode="auto">
          <a:xfrm>
            <a:off x="685800" y="2057400"/>
            <a:ext cx="10972800" cy="1371600"/>
          </a:xfrm>
          <a:prstGeom prst="rect">
            <a:avLst/>
          </a:prstGeom>
          <a:noFill/>
          <a:ln w="5715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Gill Sans Light"/>
            </a:endParaRPr>
          </a:p>
        </p:txBody>
      </p:sp>
    </p:spTree>
    <p:extLst>
      <p:ext uri="{BB962C8B-B14F-4D97-AF65-F5344CB8AC3E}">
        <p14:creationId xmlns:p14="http://schemas.microsoft.com/office/powerpoint/2010/main" val="4585331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More General Reliability Solutions</a:t>
            </a:r>
            <a:endParaRPr lang="en-US" dirty="0"/>
          </a:p>
        </p:txBody>
      </p:sp>
      <p:sp>
        <p:nvSpPr>
          <p:cNvPr id="3" name="Content Placeholder 2"/>
          <p:cNvSpPr>
            <a:spLocks noGrp="1"/>
          </p:cNvSpPr>
          <p:nvPr>
            <p:ph idx="1"/>
          </p:nvPr>
        </p:nvSpPr>
        <p:spPr>
          <a:xfrm>
            <a:off x="609600" y="838200"/>
            <a:ext cx="11125200" cy="5410200"/>
          </a:xfrm>
        </p:spPr>
        <p:txBody>
          <a:bodyPr/>
          <a:lstStyle/>
          <a:p>
            <a:r>
              <a:rPr lang="en-US" dirty="0"/>
              <a:t>Use Transactions for atomic updates</a:t>
            </a:r>
          </a:p>
          <a:p>
            <a:pPr lvl="1"/>
            <a:r>
              <a:rPr lang="en-US" dirty="0"/>
              <a:t>Ensure that multiple related updates are performed atomically</a:t>
            </a:r>
          </a:p>
          <a:p>
            <a:pPr lvl="1"/>
            <a:r>
              <a:rPr lang="en-US" dirty="0"/>
              <a:t>i.e., if a crash occurs in the middle, the state of the systems reflects either all or none of the updates</a:t>
            </a:r>
          </a:p>
          <a:p>
            <a:pPr lvl="1"/>
            <a:r>
              <a:rPr lang="en-US" dirty="0"/>
              <a:t>Most modern file systems use transactions internally to update </a:t>
            </a:r>
            <a:r>
              <a:rPr lang="en-US" dirty="0" err="1"/>
              <a:t>filesystem</a:t>
            </a:r>
            <a:r>
              <a:rPr lang="en-US" dirty="0"/>
              <a:t> structures and metadata</a:t>
            </a:r>
          </a:p>
          <a:p>
            <a:pPr lvl="1"/>
            <a:r>
              <a:rPr lang="en-US" dirty="0"/>
              <a:t>Many applications implement their own transactions</a:t>
            </a:r>
          </a:p>
          <a:p>
            <a:pPr lvl="1"/>
            <a:endParaRPr lang="en-US" dirty="0"/>
          </a:p>
          <a:p>
            <a:r>
              <a:rPr lang="en-US" dirty="0"/>
              <a:t>Provide Redundancy for media failures</a:t>
            </a:r>
          </a:p>
          <a:p>
            <a:pPr lvl="1"/>
            <a:r>
              <a:rPr lang="en-US" dirty="0"/>
              <a:t>Redundant representation on media (Error Correcting Codes)</a:t>
            </a:r>
          </a:p>
          <a:p>
            <a:pPr lvl="1"/>
            <a:r>
              <a:rPr lang="en-US" dirty="0"/>
              <a:t>Replication across media (e.g., RAID disk array)</a:t>
            </a:r>
          </a:p>
        </p:txBody>
      </p:sp>
    </p:spTree>
    <p:extLst>
      <p:ext uri="{BB962C8B-B14F-4D97-AF65-F5344CB8AC3E}">
        <p14:creationId xmlns:p14="http://schemas.microsoft.com/office/powerpoint/2010/main" val="359717099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Transactions</a:t>
            </a:r>
            <a:endParaRPr lang="en-US" dirty="0"/>
          </a:p>
        </p:txBody>
      </p:sp>
      <p:sp>
        <p:nvSpPr>
          <p:cNvPr id="3" name="Content Placeholder 2"/>
          <p:cNvSpPr>
            <a:spLocks noGrp="1"/>
          </p:cNvSpPr>
          <p:nvPr>
            <p:ph idx="1"/>
          </p:nvPr>
        </p:nvSpPr>
        <p:spPr>
          <a:xfrm>
            <a:off x="685800" y="838200"/>
            <a:ext cx="10439400" cy="5486400"/>
          </a:xfrm>
        </p:spPr>
        <p:txBody>
          <a:bodyPr/>
          <a:lstStyle/>
          <a:p>
            <a:r>
              <a:rPr lang="en-US" dirty="0"/>
              <a:t>Closely related to critical sections for manipulating shared data structures</a:t>
            </a:r>
          </a:p>
          <a:p>
            <a:endParaRPr lang="en-US" dirty="0"/>
          </a:p>
          <a:p>
            <a:r>
              <a:rPr lang="en-US" dirty="0"/>
              <a:t>They extend concept of atomic update from memory to stable storage</a:t>
            </a:r>
          </a:p>
          <a:p>
            <a:pPr lvl="1"/>
            <a:r>
              <a:rPr lang="en-US" dirty="0"/>
              <a:t>Atomically update multiple persistent data structures</a:t>
            </a:r>
          </a:p>
          <a:p>
            <a:endParaRPr lang="en-US" dirty="0"/>
          </a:p>
          <a:p>
            <a:r>
              <a:rPr lang="en-US" dirty="0"/>
              <a:t>Many ad-hoc approaches</a:t>
            </a:r>
          </a:p>
          <a:p>
            <a:pPr lvl="1"/>
            <a:r>
              <a:rPr lang="en-US" dirty="0"/>
              <a:t>FFS carefully ordered the sequence of updates so that if a crash occurred while manipulating directory or </a:t>
            </a:r>
            <a:r>
              <a:rPr lang="en-US" dirty="0" err="1"/>
              <a:t>inodes</a:t>
            </a:r>
            <a:r>
              <a:rPr lang="en-US" dirty="0"/>
              <a:t> the disk scan on reboot would detect and recover the error (</a:t>
            </a:r>
            <a:r>
              <a:rPr lang="en-US" dirty="0" err="1"/>
              <a:t>fsck</a:t>
            </a:r>
            <a:r>
              <a:rPr lang="en-US" dirty="0"/>
              <a:t>)</a:t>
            </a:r>
          </a:p>
          <a:p>
            <a:pPr lvl="1"/>
            <a:r>
              <a:rPr lang="en-US" dirty="0"/>
              <a:t>Applications use temporary files and rename </a:t>
            </a:r>
          </a:p>
        </p:txBody>
      </p:sp>
    </p:spTree>
    <p:extLst>
      <p:ext uri="{BB962C8B-B14F-4D97-AF65-F5344CB8AC3E}">
        <p14:creationId xmlns:p14="http://schemas.microsoft.com/office/powerpoint/2010/main" val="39056382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2590800" y="-76200"/>
            <a:ext cx="7772400" cy="897236"/>
          </a:xfrm>
        </p:spPr>
        <p:txBody>
          <a:bodyPr/>
          <a:lstStyle/>
          <a:p>
            <a:pPr eaLnBrk="1" hangingPunct="1"/>
            <a:r>
              <a:rPr lang="en-US" sz="3600">
                <a:ea typeface="MS PGothic" charset="0"/>
              </a:rPr>
              <a:t>Key Concept: Transaction</a:t>
            </a:r>
            <a:endParaRPr lang="en-US" sz="3600" dirty="0">
              <a:ea typeface="MS PGothic" charset="0"/>
            </a:endParaRPr>
          </a:p>
        </p:txBody>
      </p:sp>
      <p:sp>
        <p:nvSpPr>
          <p:cNvPr id="38914" name="Rectangle 3"/>
          <p:cNvSpPr>
            <a:spLocks noGrp="1" noChangeArrowheads="1"/>
          </p:cNvSpPr>
          <p:nvPr>
            <p:ph type="body" idx="1"/>
          </p:nvPr>
        </p:nvSpPr>
        <p:spPr>
          <a:xfrm>
            <a:off x="609600" y="914400"/>
            <a:ext cx="10972800" cy="5283290"/>
          </a:xfrm>
        </p:spPr>
        <p:txBody>
          <a:bodyPr>
            <a:normAutofit/>
          </a:bodyPr>
          <a:lstStyle/>
          <a:p>
            <a:r>
              <a:rPr lang="en-US" dirty="0"/>
              <a:t>A </a:t>
            </a:r>
            <a:r>
              <a:rPr lang="en-US" i="1" dirty="0">
                <a:solidFill>
                  <a:srgbClr val="FF0000"/>
                </a:solidFill>
              </a:rPr>
              <a:t>transaction</a:t>
            </a:r>
            <a:r>
              <a:rPr lang="en-US" dirty="0"/>
              <a:t> is an atomic sequence of reads and writes that takes the system from consistent state to another.</a:t>
            </a:r>
          </a:p>
          <a:p>
            <a:endParaRPr lang="en-US" dirty="0"/>
          </a:p>
          <a:p>
            <a:endParaRPr lang="en-US" dirty="0"/>
          </a:p>
          <a:p>
            <a:endParaRPr lang="en-US" dirty="0"/>
          </a:p>
          <a:p>
            <a:endParaRPr lang="en-US" dirty="0"/>
          </a:p>
          <a:p>
            <a:r>
              <a:rPr lang="en-US" dirty="0"/>
              <a:t>Recall: Code in a critical section appears atomic to other threads</a:t>
            </a:r>
          </a:p>
          <a:p>
            <a:r>
              <a:rPr lang="en-US" dirty="0">
                <a:solidFill>
                  <a:srgbClr val="FF0000"/>
                </a:solidFill>
              </a:rPr>
              <a:t>Transactions extend the concept of atomic updates from </a:t>
            </a:r>
            <a:r>
              <a:rPr lang="en-US" i="1" dirty="0">
                <a:solidFill>
                  <a:srgbClr val="FF0000"/>
                </a:solidFill>
              </a:rPr>
              <a:t>memory</a:t>
            </a:r>
            <a:r>
              <a:rPr lang="en-US" dirty="0">
                <a:solidFill>
                  <a:srgbClr val="FF0000"/>
                </a:solidFill>
              </a:rPr>
              <a:t> to </a:t>
            </a:r>
            <a:r>
              <a:rPr lang="en-US" i="1" dirty="0">
                <a:solidFill>
                  <a:srgbClr val="FF0000"/>
                </a:solidFill>
              </a:rPr>
              <a:t>persistent storage</a:t>
            </a:r>
          </a:p>
        </p:txBody>
      </p:sp>
      <p:grpSp>
        <p:nvGrpSpPr>
          <p:cNvPr id="2" name="Group 1"/>
          <p:cNvGrpSpPr/>
          <p:nvPr/>
        </p:nvGrpSpPr>
        <p:grpSpPr>
          <a:xfrm>
            <a:off x="2133600" y="2057400"/>
            <a:ext cx="7848600" cy="1066800"/>
            <a:chOff x="609600" y="3471387"/>
            <a:chExt cx="7848600" cy="1066800"/>
          </a:xfrm>
        </p:grpSpPr>
        <p:sp>
          <p:nvSpPr>
            <p:cNvPr id="38915" name="AutoShape 4"/>
            <p:cNvSpPr>
              <a:spLocks noChangeArrowheads="1"/>
            </p:cNvSpPr>
            <p:nvPr/>
          </p:nvSpPr>
          <p:spPr bwMode="auto">
            <a:xfrm>
              <a:off x="609600" y="3471387"/>
              <a:ext cx="2819400" cy="1066800"/>
            </a:xfrm>
            <a:prstGeom prst="roundRect">
              <a:avLst>
                <a:gd name="adj" fmla="val 16667"/>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b="0">
                <a:latin typeface="Gill Sans" charset="0"/>
                <a:ea typeface="Gill Sans" charset="0"/>
                <a:cs typeface="Gill Sans" charset="0"/>
              </a:endParaRPr>
            </a:p>
          </p:txBody>
        </p:sp>
        <p:sp>
          <p:nvSpPr>
            <p:cNvPr id="38916" name="Text Box 5"/>
            <p:cNvSpPr txBox="1">
              <a:spLocks noChangeArrowheads="1"/>
            </p:cNvSpPr>
            <p:nvPr/>
          </p:nvSpPr>
          <p:spPr bwMode="auto">
            <a:xfrm>
              <a:off x="609600" y="3733800"/>
              <a:ext cx="257955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hangingPunct="1"/>
              <a:r>
                <a:rPr lang="en-US" b="0" dirty="0">
                  <a:latin typeface="Gill Sans" charset="0"/>
                  <a:ea typeface="Gill Sans" charset="0"/>
                  <a:cs typeface="Gill Sans" charset="0"/>
                </a:rPr>
                <a:t>consistent state 1</a:t>
              </a:r>
              <a:endParaRPr lang="en-US" b="0" dirty="0">
                <a:solidFill>
                  <a:schemeClr val="accent2"/>
                </a:solidFill>
                <a:latin typeface="Gill Sans" charset="0"/>
                <a:ea typeface="Gill Sans" charset="0"/>
                <a:cs typeface="Gill Sans" charset="0"/>
              </a:endParaRPr>
            </a:p>
          </p:txBody>
        </p:sp>
        <p:sp>
          <p:nvSpPr>
            <p:cNvPr id="38917" name="AutoShape 6"/>
            <p:cNvSpPr>
              <a:spLocks noChangeArrowheads="1"/>
            </p:cNvSpPr>
            <p:nvPr/>
          </p:nvSpPr>
          <p:spPr bwMode="auto">
            <a:xfrm>
              <a:off x="5638800" y="3471387"/>
              <a:ext cx="2819400" cy="1066800"/>
            </a:xfrm>
            <a:prstGeom prst="roundRect">
              <a:avLst>
                <a:gd name="adj" fmla="val 16667"/>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b="0">
                <a:latin typeface="Gill Sans" charset="0"/>
                <a:ea typeface="Gill Sans" charset="0"/>
                <a:cs typeface="Gill Sans" charset="0"/>
              </a:endParaRPr>
            </a:p>
          </p:txBody>
        </p:sp>
        <p:sp>
          <p:nvSpPr>
            <p:cNvPr id="38918" name="Text Box 7"/>
            <p:cNvSpPr txBox="1">
              <a:spLocks noChangeArrowheads="1"/>
            </p:cNvSpPr>
            <p:nvPr/>
          </p:nvSpPr>
          <p:spPr bwMode="auto">
            <a:xfrm>
              <a:off x="5654227" y="3733800"/>
              <a:ext cx="257955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hangingPunct="1"/>
              <a:r>
                <a:rPr lang="en-US" b="0">
                  <a:latin typeface="Gill Sans" charset="0"/>
                  <a:ea typeface="Gill Sans" charset="0"/>
                  <a:cs typeface="Gill Sans" charset="0"/>
                </a:rPr>
                <a:t>consistent state 2</a:t>
              </a:r>
              <a:endParaRPr lang="en-US" b="0">
                <a:solidFill>
                  <a:schemeClr val="accent2"/>
                </a:solidFill>
                <a:latin typeface="Gill Sans" charset="0"/>
                <a:ea typeface="Gill Sans" charset="0"/>
                <a:cs typeface="Gill Sans" charset="0"/>
              </a:endParaRPr>
            </a:p>
          </p:txBody>
        </p:sp>
        <p:sp>
          <p:nvSpPr>
            <p:cNvPr id="38919" name="Line 8"/>
            <p:cNvSpPr>
              <a:spLocks noChangeShapeType="1"/>
            </p:cNvSpPr>
            <p:nvPr/>
          </p:nvSpPr>
          <p:spPr bwMode="auto">
            <a:xfrm>
              <a:off x="3429000" y="4004787"/>
              <a:ext cx="2209800" cy="0"/>
            </a:xfrm>
            <a:prstGeom prst="line">
              <a:avLst/>
            </a:prstGeom>
            <a:noFill/>
            <a:ln w="38100">
              <a:solidFill>
                <a:srgbClr val="000000"/>
              </a:solidFill>
              <a:round/>
              <a:headEnd type="none" w="sm" len="sm"/>
              <a:tailEnd type="stealth" w="lg" len="lg"/>
            </a:ln>
            <a:extLst>
              <a:ext uri="{909E8E84-426E-40dd-AFC4-6F175D3DCCD1}">
                <a14:hiddenFill xmlns:a14="http://schemas.microsoft.com/office/drawing/2010/main" xmlns="">
                  <a:noFill/>
                </a14:hiddenFill>
              </a:ext>
            </a:extLst>
          </p:spPr>
          <p:txBody>
            <a:bodyPr wrap="none" anchor="ctr"/>
            <a:lstStyle/>
            <a:p>
              <a:endParaRPr lang="en-US" b="0">
                <a:latin typeface="Gill Sans" charset="0"/>
                <a:ea typeface="Gill Sans" charset="0"/>
                <a:cs typeface="Gill Sans" charset="0"/>
              </a:endParaRPr>
            </a:p>
          </p:txBody>
        </p:sp>
        <p:sp>
          <p:nvSpPr>
            <p:cNvPr id="38920" name="Text Box 9"/>
            <p:cNvSpPr txBox="1">
              <a:spLocks noChangeArrowheads="1"/>
            </p:cNvSpPr>
            <p:nvPr/>
          </p:nvSpPr>
          <p:spPr bwMode="auto">
            <a:xfrm>
              <a:off x="3657600" y="3492025"/>
              <a:ext cx="169148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hangingPunct="1"/>
              <a:r>
                <a:rPr lang="en-US" b="0">
                  <a:solidFill>
                    <a:srgbClr val="FF0000"/>
                  </a:solidFill>
                  <a:latin typeface="Gill Sans" charset="0"/>
                  <a:ea typeface="Gill Sans" charset="0"/>
                  <a:cs typeface="Gill Sans" charset="0"/>
                </a:rPr>
                <a:t>transaction</a:t>
              </a:r>
            </a:p>
          </p:txBody>
        </p:sp>
      </p:grpSp>
    </p:spTree>
    <p:extLst>
      <p:ext uri="{BB962C8B-B14F-4D97-AF65-F5344CB8AC3E}">
        <p14:creationId xmlns:p14="http://schemas.microsoft.com/office/powerpoint/2010/main" val="34893724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childTnLst>
                                </p:cTn>
                              </p:par>
                              <p:par>
                                <p:cTn id="7" presetID="22" presetClass="entr" presetSubtype="8" fill="hold"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wipe(left)">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8914">
                                            <p:txEl>
                                              <p:pRg st="5" end="5"/>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89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Structure</a:t>
            </a:r>
          </a:p>
        </p:txBody>
      </p:sp>
      <p:sp>
        <p:nvSpPr>
          <p:cNvPr id="3" name="Content Placeholder 2"/>
          <p:cNvSpPr>
            <a:spLocks noGrp="1"/>
          </p:cNvSpPr>
          <p:nvPr>
            <p:ph idx="1"/>
          </p:nvPr>
        </p:nvSpPr>
        <p:spPr>
          <a:xfrm>
            <a:off x="685800" y="838200"/>
            <a:ext cx="10820400" cy="5105400"/>
          </a:xfrm>
        </p:spPr>
        <p:txBody>
          <a:bodyPr>
            <a:normAutofit/>
          </a:bodyPr>
          <a:lstStyle/>
          <a:p>
            <a:r>
              <a:rPr lang="en-US" dirty="0">
                <a:solidFill>
                  <a:srgbClr val="0000FF"/>
                </a:solidFill>
              </a:rPr>
              <a:t>Begin</a:t>
            </a:r>
            <a:r>
              <a:rPr lang="en-US" dirty="0"/>
              <a:t> a transaction – get transaction id</a:t>
            </a:r>
          </a:p>
          <a:p>
            <a:endParaRPr lang="en-US" dirty="0"/>
          </a:p>
          <a:p>
            <a:r>
              <a:rPr lang="en-US" dirty="0"/>
              <a:t>Do a bunch of updates</a:t>
            </a:r>
          </a:p>
          <a:p>
            <a:pPr lvl="1"/>
            <a:r>
              <a:rPr lang="en-US" sz="2000" dirty="0"/>
              <a:t>If any fail along the way, </a:t>
            </a:r>
            <a:r>
              <a:rPr lang="en-US" sz="2000" dirty="0">
                <a:solidFill>
                  <a:srgbClr val="0000FF"/>
                </a:solidFill>
              </a:rPr>
              <a:t>roll-back</a:t>
            </a:r>
          </a:p>
          <a:p>
            <a:pPr lvl="1"/>
            <a:r>
              <a:rPr lang="en-US" sz="2000" dirty="0"/>
              <a:t>Or, if any conflicts with other transactions, </a:t>
            </a:r>
            <a:r>
              <a:rPr lang="en-US" sz="2000" dirty="0">
                <a:solidFill>
                  <a:srgbClr val="0000FF"/>
                </a:solidFill>
              </a:rPr>
              <a:t>roll-back</a:t>
            </a:r>
          </a:p>
          <a:p>
            <a:pPr lvl="1"/>
            <a:endParaRPr lang="en-US" sz="2000" dirty="0">
              <a:solidFill>
                <a:srgbClr val="0000FF"/>
              </a:solidFill>
            </a:endParaRPr>
          </a:p>
          <a:p>
            <a:r>
              <a:rPr lang="en-US" dirty="0">
                <a:solidFill>
                  <a:srgbClr val="0000FF"/>
                </a:solidFill>
              </a:rPr>
              <a:t>Commit</a:t>
            </a:r>
            <a:r>
              <a:rPr lang="en-US" dirty="0"/>
              <a:t> the transaction</a:t>
            </a:r>
          </a:p>
        </p:txBody>
      </p:sp>
    </p:spTree>
    <p:extLst>
      <p:ext uri="{BB962C8B-B14F-4D97-AF65-F5344CB8AC3E}">
        <p14:creationId xmlns:p14="http://schemas.microsoft.com/office/powerpoint/2010/main" val="39183916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2590800" y="0"/>
            <a:ext cx="7010400" cy="838200"/>
          </a:xfrm>
        </p:spPr>
        <p:txBody>
          <a:bodyPr/>
          <a:lstStyle/>
          <a:p>
            <a:r>
              <a:rPr lang="en-US" dirty="0">
                <a:ea typeface="MS PGothic" charset="0"/>
              </a:rPr>
              <a:t>“Classic” Example: Transaction</a:t>
            </a:r>
          </a:p>
        </p:txBody>
      </p:sp>
      <p:sp>
        <p:nvSpPr>
          <p:cNvPr id="54274" name="Content Placeholder 2"/>
          <p:cNvSpPr>
            <a:spLocks noGrp="1"/>
          </p:cNvSpPr>
          <p:nvPr>
            <p:ph idx="1"/>
          </p:nvPr>
        </p:nvSpPr>
        <p:spPr>
          <a:xfrm>
            <a:off x="2133600" y="1219200"/>
            <a:ext cx="7848600" cy="4572000"/>
          </a:xfrm>
        </p:spPr>
        <p:txBody>
          <a:bodyPr>
            <a:normAutofit/>
          </a:bodyPr>
          <a:lstStyle/>
          <a:p>
            <a:pPr>
              <a:spcAft>
                <a:spcPts val="1200"/>
              </a:spcAft>
              <a:buNone/>
            </a:pPr>
            <a:r>
              <a:rPr lang="en-US" sz="2000" dirty="0">
                <a:latin typeface="Consolas" charset="0"/>
                <a:ea typeface="Consolas" charset="0"/>
                <a:cs typeface="Consolas" charset="0"/>
              </a:rPr>
              <a:t>UPDATE accounts SET balance = balance - 100.00 WHERE name = 'Alice'; </a:t>
            </a:r>
          </a:p>
          <a:p>
            <a:pPr>
              <a:spcAft>
                <a:spcPts val="1200"/>
              </a:spcAft>
              <a:buNone/>
            </a:pPr>
            <a:r>
              <a:rPr lang="en-US" sz="2000" dirty="0">
                <a:latin typeface="Consolas" charset="0"/>
                <a:ea typeface="Consolas" charset="0"/>
                <a:cs typeface="Consolas" charset="0"/>
              </a:rPr>
              <a:t>UPDATE branches SET balance = balance - 100.00 WHERE name = (SELECT </a:t>
            </a:r>
            <a:r>
              <a:rPr lang="en-US" sz="2000" dirty="0" err="1">
                <a:latin typeface="Consolas" charset="0"/>
                <a:ea typeface="Consolas" charset="0"/>
                <a:cs typeface="Consolas" charset="0"/>
              </a:rPr>
              <a:t>branch_name</a:t>
            </a:r>
            <a:r>
              <a:rPr lang="en-US" sz="2000" dirty="0">
                <a:latin typeface="Consolas" charset="0"/>
                <a:ea typeface="Consolas" charset="0"/>
                <a:cs typeface="Consolas" charset="0"/>
              </a:rPr>
              <a:t> FROM accounts WHERE name = 'Alice');</a:t>
            </a:r>
          </a:p>
          <a:p>
            <a:pPr>
              <a:spcAft>
                <a:spcPts val="1200"/>
              </a:spcAft>
              <a:buNone/>
            </a:pPr>
            <a:r>
              <a:rPr lang="en-US" sz="2000" dirty="0">
                <a:latin typeface="Consolas" charset="0"/>
                <a:ea typeface="Consolas" charset="0"/>
                <a:cs typeface="Consolas" charset="0"/>
              </a:rPr>
              <a:t>UPDATE accounts SET balance = balance + 100.00 WHERE name = 'Bob'; </a:t>
            </a:r>
          </a:p>
          <a:p>
            <a:pPr>
              <a:buFontTx/>
              <a:buNone/>
            </a:pPr>
            <a:r>
              <a:rPr lang="en-US" sz="2000" dirty="0">
                <a:latin typeface="Consolas" charset="0"/>
                <a:ea typeface="Consolas" charset="0"/>
                <a:cs typeface="Consolas" charset="0"/>
              </a:rPr>
              <a:t>UPDATE branches SET balance = balance + 100.00 WHERE name = (SELECT </a:t>
            </a:r>
            <a:r>
              <a:rPr lang="en-US" sz="2000" dirty="0" err="1">
                <a:latin typeface="Consolas" charset="0"/>
                <a:ea typeface="Consolas" charset="0"/>
                <a:cs typeface="Consolas" charset="0"/>
              </a:rPr>
              <a:t>branch_name</a:t>
            </a:r>
            <a:r>
              <a:rPr lang="en-US" sz="2000" dirty="0">
                <a:latin typeface="Consolas" charset="0"/>
                <a:ea typeface="Consolas" charset="0"/>
                <a:cs typeface="Consolas" charset="0"/>
              </a:rPr>
              <a:t> FROM accounts WHERE name = 'Bob');</a:t>
            </a:r>
          </a:p>
        </p:txBody>
      </p:sp>
      <p:sp>
        <p:nvSpPr>
          <p:cNvPr id="54275" name="Footer Placeholder 3"/>
          <p:cNvSpPr>
            <a:spLocks noGrp="1"/>
          </p:cNvSpPr>
          <p:nvPr>
            <p:ph type="ftr" sz="quarter" idx="4294967295"/>
          </p:nvPr>
        </p:nvSpPr>
        <p:spPr bwMode="auto">
          <a:xfrm>
            <a:off x="2157413" y="6453189"/>
            <a:ext cx="2895600" cy="4032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endParaRPr lang="en-US" sz="1200">
              <a:latin typeface="Times New Roman" charset="0"/>
            </a:endParaRPr>
          </a:p>
          <a:p>
            <a:endParaRPr lang="en-US" sz="1200">
              <a:latin typeface="Times New Roman" charset="0"/>
            </a:endParaRPr>
          </a:p>
        </p:txBody>
      </p:sp>
      <p:sp>
        <p:nvSpPr>
          <p:cNvPr id="5" name="Rectangle 4"/>
          <p:cNvSpPr>
            <a:spLocks noChangeArrowheads="1"/>
          </p:cNvSpPr>
          <p:nvPr/>
        </p:nvSpPr>
        <p:spPr bwMode="auto">
          <a:xfrm>
            <a:off x="1981200" y="889000"/>
            <a:ext cx="385714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0" hangingPunct="0"/>
            <a:r>
              <a:rPr lang="en-US" b="0" dirty="0">
                <a:solidFill>
                  <a:srgbClr val="FF0000"/>
                </a:solidFill>
                <a:latin typeface="Consolas" charset="0"/>
                <a:ea typeface="Consolas" charset="0"/>
                <a:cs typeface="Consolas" charset="0"/>
              </a:rPr>
              <a:t>BEGIN;    --BEGIN TRANSACTION</a:t>
            </a:r>
          </a:p>
        </p:txBody>
      </p:sp>
      <p:sp>
        <p:nvSpPr>
          <p:cNvPr id="6" name="Rectangle 5"/>
          <p:cNvSpPr>
            <a:spLocks noChangeArrowheads="1"/>
          </p:cNvSpPr>
          <p:nvPr/>
        </p:nvSpPr>
        <p:spPr bwMode="auto">
          <a:xfrm>
            <a:off x="2057401" y="4724400"/>
            <a:ext cx="3223959"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0" hangingPunct="0"/>
            <a:r>
              <a:rPr lang="en-US" b="0" dirty="0">
                <a:solidFill>
                  <a:srgbClr val="FF0000"/>
                </a:solidFill>
                <a:latin typeface="Consolas" charset="0"/>
                <a:ea typeface="Consolas" charset="0"/>
                <a:cs typeface="Consolas" charset="0"/>
              </a:rPr>
              <a:t>COMMIT;    --COMMIT WORK</a:t>
            </a:r>
          </a:p>
        </p:txBody>
      </p:sp>
      <p:sp>
        <p:nvSpPr>
          <p:cNvPr id="54278" name="Rectangle 7"/>
          <p:cNvSpPr>
            <a:spLocks noChangeArrowheads="1"/>
          </p:cNvSpPr>
          <p:nvPr/>
        </p:nvSpPr>
        <p:spPr bwMode="auto">
          <a:xfrm>
            <a:off x="2209800" y="5867400"/>
            <a:ext cx="7848600" cy="609600"/>
          </a:xfrm>
          <a:prstGeom prst="rect">
            <a:avLst/>
          </a:prstGeom>
          <a:solidFill>
            <a:srgbClr val="FFFFAA"/>
          </a:solidFill>
          <a:ln w="25400">
            <a:solidFill>
              <a:schemeClr val="tx1"/>
            </a:solidFill>
            <a:round/>
            <a:headEnd type="triangle" w="med" len="med"/>
            <a:tailEnd/>
          </a:ln>
        </p:spPr>
        <p:txBody>
          <a:bodyPr anchor="ctr"/>
          <a:lstStyle/>
          <a:p>
            <a:pPr algn="ctr"/>
            <a:r>
              <a:rPr lang="en-US" sz="2400" b="0" dirty="0">
                <a:latin typeface="Gill Sans Light"/>
                <a:cs typeface="Gill Sans Light"/>
              </a:rPr>
              <a:t>Transfer $100 from Alice’</a:t>
            </a:r>
            <a:r>
              <a:rPr lang="en-US" altLang="ja-JP" sz="2400" b="0" dirty="0">
                <a:latin typeface="Gill Sans Light"/>
                <a:cs typeface="Gill Sans Light"/>
              </a:rPr>
              <a:t>s account to Bob’s account</a:t>
            </a:r>
            <a:endParaRPr lang="en-US" sz="2400" b="0" dirty="0">
              <a:latin typeface="Gill Sans Light"/>
              <a:cs typeface="Gill Sans Light"/>
            </a:endParaRPr>
          </a:p>
        </p:txBody>
      </p:sp>
    </p:spTree>
    <p:extLst>
      <p:ext uri="{BB962C8B-B14F-4D97-AF65-F5344CB8AC3E}">
        <p14:creationId xmlns:p14="http://schemas.microsoft.com/office/powerpoint/2010/main" val="399543210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0B43E1-1ADD-7143-8DB7-4BFC71D3E84B}"/>
              </a:ext>
            </a:extLst>
          </p:cNvPr>
          <p:cNvSpPr/>
          <p:nvPr/>
        </p:nvSpPr>
        <p:spPr bwMode="auto">
          <a:xfrm>
            <a:off x="2286000" y="2209800"/>
            <a:ext cx="7620000" cy="3177654"/>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Gill Sans Light"/>
            </a:endParaRPr>
          </a:p>
        </p:txBody>
      </p:sp>
      <p:sp>
        <p:nvSpPr>
          <p:cNvPr id="2" name="Title 1">
            <a:extLst>
              <a:ext uri="{FF2B5EF4-FFF2-40B4-BE49-F238E27FC236}">
                <a16:creationId xmlns:a16="http://schemas.microsoft.com/office/drawing/2014/main" id="{6203ABD3-CD2A-2F47-91B7-5CE26BCFFF94}"/>
              </a:ext>
            </a:extLst>
          </p:cNvPr>
          <p:cNvSpPr>
            <a:spLocks noGrp="1"/>
          </p:cNvSpPr>
          <p:nvPr>
            <p:ph type="title"/>
          </p:nvPr>
        </p:nvSpPr>
        <p:spPr/>
        <p:txBody>
          <a:bodyPr/>
          <a:lstStyle/>
          <a:p>
            <a:r>
              <a:rPr lang="en-US" dirty="0">
                <a:latin typeface="Gill Sans Light"/>
              </a:rPr>
              <a:t>Concept of a log</a:t>
            </a:r>
          </a:p>
        </p:txBody>
      </p:sp>
      <p:sp>
        <p:nvSpPr>
          <p:cNvPr id="3" name="Content Placeholder 2">
            <a:extLst>
              <a:ext uri="{FF2B5EF4-FFF2-40B4-BE49-F238E27FC236}">
                <a16:creationId xmlns:a16="http://schemas.microsoft.com/office/drawing/2014/main" id="{D35AD5C0-14E8-5141-9D31-FA73D670B728}"/>
              </a:ext>
            </a:extLst>
          </p:cNvPr>
          <p:cNvSpPr>
            <a:spLocks noGrp="1"/>
          </p:cNvSpPr>
          <p:nvPr>
            <p:ph idx="1"/>
          </p:nvPr>
        </p:nvSpPr>
        <p:spPr>
          <a:xfrm>
            <a:off x="609600" y="851025"/>
            <a:ext cx="10668000" cy="1371600"/>
          </a:xfrm>
        </p:spPr>
        <p:txBody>
          <a:bodyPr>
            <a:normAutofit/>
          </a:bodyPr>
          <a:lstStyle/>
          <a:p>
            <a:r>
              <a:rPr lang="en-US" dirty="0">
                <a:latin typeface="Gill Sans Light"/>
              </a:rPr>
              <a:t>One simple action is atomic – write/append a basic item</a:t>
            </a:r>
          </a:p>
          <a:p>
            <a:r>
              <a:rPr lang="en-US" dirty="0">
                <a:latin typeface="Gill Sans Light"/>
              </a:rPr>
              <a:t>Use that to seal the commitment to a whole series of actions</a:t>
            </a:r>
          </a:p>
        </p:txBody>
      </p:sp>
      <p:sp>
        <p:nvSpPr>
          <p:cNvPr id="5" name="TextBox 4">
            <a:extLst>
              <a:ext uri="{FF2B5EF4-FFF2-40B4-BE49-F238E27FC236}">
                <a16:creationId xmlns:a16="http://schemas.microsoft.com/office/drawing/2014/main" id="{3562DFA8-5A97-8947-9406-DD3467063A7C}"/>
              </a:ext>
            </a:extLst>
          </p:cNvPr>
          <p:cNvSpPr txBox="1"/>
          <p:nvPr/>
        </p:nvSpPr>
        <p:spPr>
          <a:xfrm rot="16200000">
            <a:off x="2992404" y="3652845"/>
            <a:ext cx="2766527" cy="369332"/>
          </a:xfrm>
          <a:prstGeom prst="rect">
            <a:avLst/>
          </a:prstGeom>
          <a:noFill/>
        </p:spPr>
        <p:txBody>
          <a:bodyPr wrap="none" rtlCol="0">
            <a:spAutoFit/>
          </a:bodyPr>
          <a:lstStyle/>
          <a:p>
            <a:r>
              <a:rPr lang="en-US" dirty="0">
                <a:latin typeface="Gill Sans Light"/>
              </a:rPr>
              <a:t>Get 10$ from account A</a:t>
            </a:r>
          </a:p>
        </p:txBody>
      </p:sp>
      <p:sp>
        <p:nvSpPr>
          <p:cNvPr id="6" name="TextBox 5">
            <a:extLst>
              <a:ext uri="{FF2B5EF4-FFF2-40B4-BE49-F238E27FC236}">
                <a16:creationId xmlns:a16="http://schemas.microsoft.com/office/drawing/2014/main" id="{BDFE39E4-BC22-FB4B-98EE-E7B61363B921}"/>
              </a:ext>
            </a:extLst>
          </p:cNvPr>
          <p:cNvSpPr txBox="1"/>
          <p:nvPr/>
        </p:nvSpPr>
        <p:spPr>
          <a:xfrm rot="16200000">
            <a:off x="4195227" y="3652845"/>
            <a:ext cx="2646878" cy="369332"/>
          </a:xfrm>
          <a:prstGeom prst="rect">
            <a:avLst/>
          </a:prstGeom>
          <a:noFill/>
        </p:spPr>
        <p:txBody>
          <a:bodyPr wrap="none" rtlCol="0">
            <a:spAutoFit/>
          </a:bodyPr>
          <a:lstStyle/>
          <a:p>
            <a:r>
              <a:rPr lang="en-US" dirty="0">
                <a:latin typeface="Gill Sans Light"/>
              </a:rPr>
              <a:t>Get 7$ from account B</a:t>
            </a:r>
          </a:p>
        </p:txBody>
      </p:sp>
      <p:sp>
        <p:nvSpPr>
          <p:cNvPr id="7" name="TextBox 6">
            <a:extLst>
              <a:ext uri="{FF2B5EF4-FFF2-40B4-BE49-F238E27FC236}">
                <a16:creationId xmlns:a16="http://schemas.microsoft.com/office/drawing/2014/main" id="{0057A47E-FAB1-DC40-A050-AD54C21612C0}"/>
              </a:ext>
            </a:extLst>
          </p:cNvPr>
          <p:cNvSpPr txBox="1"/>
          <p:nvPr/>
        </p:nvSpPr>
        <p:spPr>
          <a:xfrm rot="16200000">
            <a:off x="4997380" y="3652845"/>
            <a:ext cx="2775119" cy="369332"/>
          </a:xfrm>
          <a:prstGeom prst="rect">
            <a:avLst/>
          </a:prstGeom>
          <a:noFill/>
        </p:spPr>
        <p:txBody>
          <a:bodyPr wrap="none" rtlCol="0">
            <a:spAutoFit/>
          </a:bodyPr>
          <a:lstStyle/>
          <a:p>
            <a:r>
              <a:rPr lang="en-US" dirty="0">
                <a:latin typeface="Gill Sans Light"/>
              </a:rPr>
              <a:t>Get 13$ from account C</a:t>
            </a:r>
          </a:p>
        </p:txBody>
      </p:sp>
      <p:sp>
        <p:nvSpPr>
          <p:cNvPr id="8" name="TextBox 7">
            <a:extLst>
              <a:ext uri="{FF2B5EF4-FFF2-40B4-BE49-F238E27FC236}">
                <a16:creationId xmlns:a16="http://schemas.microsoft.com/office/drawing/2014/main" id="{494F25E3-25CA-374B-9CA8-BE27737391B0}"/>
              </a:ext>
            </a:extLst>
          </p:cNvPr>
          <p:cNvSpPr txBox="1"/>
          <p:nvPr/>
        </p:nvSpPr>
        <p:spPr>
          <a:xfrm rot="16200000">
            <a:off x="6390227" y="3652845"/>
            <a:ext cx="2659702" cy="369332"/>
          </a:xfrm>
          <a:prstGeom prst="rect">
            <a:avLst/>
          </a:prstGeom>
          <a:noFill/>
        </p:spPr>
        <p:txBody>
          <a:bodyPr wrap="none" rtlCol="0">
            <a:spAutoFit/>
          </a:bodyPr>
          <a:lstStyle/>
          <a:p>
            <a:r>
              <a:rPr lang="en-US" dirty="0">
                <a:latin typeface="Gill Sans Light"/>
              </a:rPr>
              <a:t>Put 15$ into account X</a:t>
            </a:r>
          </a:p>
        </p:txBody>
      </p:sp>
      <p:sp>
        <p:nvSpPr>
          <p:cNvPr id="9" name="TextBox 8">
            <a:extLst>
              <a:ext uri="{FF2B5EF4-FFF2-40B4-BE49-F238E27FC236}">
                <a16:creationId xmlns:a16="http://schemas.microsoft.com/office/drawing/2014/main" id="{7A4F4C8D-B643-BF41-A2E3-A2105B86F55C}"/>
              </a:ext>
            </a:extLst>
          </p:cNvPr>
          <p:cNvSpPr txBox="1"/>
          <p:nvPr/>
        </p:nvSpPr>
        <p:spPr>
          <a:xfrm rot="16200000">
            <a:off x="6741591" y="3652845"/>
            <a:ext cx="2655535" cy="369332"/>
          </a:xfrm>
          <a:prstGeom prst="rect">
            <a:avLst/>
          </a:prstGeom>
          <a:noFill/>
        </p:spPr>
        <p:txBody>
          <a:bodyPr wrap="none" rtlCol="0">
            <a:spAutoFit/>
          </a:bodyPr>
          <a:lstStyle/>
          <a:p>
            <a:r>
              <a:rPr lang="en-US" dirty="0">
                <a:latin typeface="Gill Sans Light"/>
              </a:rPr>
              <a:t>Put 15$ into account Y</a:t>
            </a:r>
          </a:p>
        </p:txBody>
      </p:sp>
      <p:sp>
        <p:nvSpPr>
          <p:cNvPr id="10" name="Rectangle 9">
            <a:extLst>
              <a:ext uri="{FF2B5EF4-FFF2-40B4-BE49-F238E27FC236}">
                <a16:creationId xmlns:a16="http://schemas.microsoft.com/office/drawing/2014/main" id="{3DD181C4-B74B-DB40-9435-731A5842B3D7}"/>
              </a:ext>
            </a:extLst>
          </p:cNvPr>
          <p:cNvSpPr/>
          <p:nvPr/>
        </p:nvSpPr>
        <p:spPr bwMode="auto">
          <a:xfrm>
            <a:off x="4724400" y="2430715"/>
            <a:ext cx="381000" cy="2813592"/>
          </a:xfrm>
          <a:prstGeom prst="rect">
            <a:avLst/>
          </a:prstGeom>
          <a:solidFill>
            <a:schemeClr val="accent5"/>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Gill Sans Light"/>
            </a:endParaRPr>
          </a:p>
        </p:txBody>
      </p:sp>
      <p:sp>
        <p:nvSpPr>
          <p:cNvPr id="11" name="Rectangle 10">
            <a:extLst>
              <a:ext uri="{FF2B5EF4-FFF2-40B4-BE49-F238E27FC236}">
                <a16:creationId xmlns:a16="http://schemas.microsoft.com/office/drawing/2014/main" id="{818110EB-9378-DD4F-9D2A-8CA347730D22}"/>
              </a:ext>
            </a:extLst>
          </p:cNvPr>
          <p:cNvSpPr/>
          <p:nvPr/>
        </p:nvSpPr>
        <p:spPr bwMode="auto">
          <a:xfrm>
            <a:off x="6669138" y="2428283"/>
            <a:ext cx="381000" cy="2813592"/>
          </a:xfrm>
          <a:prstGeom prst="rect">
            <a:avLst/>
          </a:prstGeom>
          <a:solidFill>
            <a:schemeClr val="accent6">
              <a:lumMod val="20000"/>
              <a:lumOff val="80000"/>
            </a:schemeClr>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Gill Sans Light"/>
            </a:endParaRPr>
          </a:p>
        </p:txBody>
      </p:sp>
      <p:sp>
        <p:nvSpPr>
          <p:cNvPr id="12" name="Rectangle 11">
            <a:extLst>
              <a:ext uri="{FF2B5EF4-FFF2-40B4-BE49-F238E27FC236}">
                <a16:creationId xmlns:a16="http://schemas.microsoft.com/office/drawing/2014/main" id="{9DB7BCA9-35F3-EB4C-B5A7-AC06CBFFBBA2}"/>
              </a:ext>
            </a:extLst>
          </p:cNvPr>
          <p:cNvSpPr/>
          <p:nvPr/>
        </p:nvSpPr>
        <p:spPr bwMode="auto">
          <a:xfrm>
            <a:off x="7102274" y="2428283"/>
            <a:ext cx="381000" cy="2813592"/>
          </a:xfrm>
          <a:prstGeom prst="rect">
            <a:avLst/>
          </a:prstGeom>
          <a:solidFill>
            <a:srgbClr val="ECE21C"/>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Gill Sans Light"/>
            </a:endParaRPr>
          </a:p>
        </p:txBody>
      </p:sp>
      <p:sp>
        <p:nvSpPr>
          <p:cNvPr id="13" name="Rectangle 12">
            <a:extLst>
              <a:ext uri="{FF2B5EF4-FFF2-40B4-BE49-F238E27FC236}">
                <a16:creationId xmlns:a16="http://schemas.microsoft.com/office/drawing/2014/main" id="{11668E52-8272-C146-BC6F-44DBE83EB36D}"/>
              </a:ext>
            </a:extLst>
          </p:cNvPr>
          <p:cNvSpPr/>
          <p:nvPr/>
        </p:nvSpPr>
        <p:spPr bwMode="auto">
          <a:xfrm>
            <a:off x="4179333" y="2348962"/>
            <a:ext cx="381000" cy="2929008"/>
          </a:xfrm>
          <a:prstGeom prst="rect">
            <a:avLst/>
          </a:prstGeom>
          <a:no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Gill Sans Light"/>
            </a:endParaRPr>
          </a:p>
        </p:txBody>
      </p:sp>
      <p:sp>
        <p:nvSpPr>
          <p:cNvPr id="14" name="Rectangle 13">
            <a:extLst>
              <a:ext uri="{FF2B5EF4-FFF2-40B4-BE49-F238E27FC236}">
                <a16:creationId xmlns:a16="http://schemas.microsoft.com/office/drawing/2014/main" id="{B91337A8-8B2F-0742-8E86-BF3B18BB4160}"/>
              </a:ext>
            </a:extLst>
          </p:cNvPr>
          <p:cNvSpPr/>
          <p:nvPr/>
        </p:nvSpPr>
        <p:spPr bwMode="auto">
          <a:xfrm>
            <a:off x="5359888" y="2360183"/>
            <a:ext cx="381000" cy="2929008"/>
          </a:xfrm>
          <a:prstGeom prst="rect">
            <a:avLst/>
          </a:prstGeom>
          <a:no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Gill Sans Light"/>
            </a:endParaRPr>
          </a:p>
        </p:txBody>
      </p:sp>
      <p:sp>
        <p:nvSpPr>
          <p:cNvPr id="15" name="Rectangle 14">
            <a:extLst>
              <a:ext uri="{FF2B5EF4-FFF2-40B4-BE49-F238E27FC236}">
                <a16:creationId xmlns:a16="http://schemas.microsoft.com/office/drawing/2014/main" id="{16ABF3DB-039D-4447-8D17-8E6B94672F41}"/>
              </a:ext>
            </a:extLst>
          </p:cNvPr>
          <p:cNvSpPr/>
          <p:nvPr/>
        </p:nvSpPr>
        <p:spPr bwMode="auto">
          <a:xfrm>
            <a:off x="6162174" y="2332109"/>
            <a:ext cx="381000" cy="2929008"/>
          </a:xfrm>
          <a:prstGeom prst="rect">
            <a:avLst/>
          </a:prstGeom>
          <a:no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Gill Sans Light"/>
            </a:endParaRPr>
          </a:p>
        </p:txBody>
      </p:sp>
      <p:sp>
        <p:nvSpPr>
          <p:cNvPr id="16" name="Rectangle 15">
            <a:extLst>
              <a:ext uri="{FF2B5EF4-FFF2-40B4-BE49-F238E27FC236}">
                <a16:creationId xmlns:a16="http://schemas.microsoft.com/office/drawing/2014/main" id="{4EB67E9D-0516-E643-9CA5-63C67B35964A}"/>
              </a:ext>
            </a:extLst>
          </p:cNvPr>
          <p:cNvSpPr/>
          <p:nvPr/>
        </p:nvSpPr>
        <p:spPr bwMode="auto">
          <a:xfrm>
            <a:off x="7519551" y="2344951"/>
            <a:ext cx="381000" cy="2929008"/>
          </a:xfrm>
          <a:prstGeom prst="rect">
            <a:avLst/>
          </a:prstGeom>
          <a:no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Gill Sans Light"/>
            </a:endParaRPr>
          </a:p>
        </p:txBody>
      </p:sp>
      <p:sp>
        <p:nvSpPr>
          <p:cNvPr id="17" name="Rectangle 16">
            <a:extLst>
              <a:ext uri="{FF2B5EF4-FFF2-40B4-BE49-F238E27FC236}">
                <a16:creationId xmlns:a16="http://schemas.microsoft.com/office/drawing/2014/main" id="{F7E7C984-412F-904F-8706-4998B9445A0E}"/>
              </a:ext>
            </a:extLst>
          </p:cNvPr>
          <p:cNvSpPr/>
          <p:nvPr/>
        </p:nvSpPr>
        <p:spPr bwMode="auto">
          <a:xfrm>
            <a:off x="7936828" y="2360183"/>
            <a:ext cx="381000" cy="2929008"/>
          </a:xfrm>
          <a:prstGeom prst="rect">
            <a:avLst/>
          </a:prstGeom>
          <a:no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Gill Sans Light"/>
            </a:endParaRPr>
          </a:p>
        </p:txBody>
      </p:sp>
      <p:sp>
        <p:nvSpPr>
          <p:cNvPr id="18" name="Rectangle 17">
            <a:extLst>
              <a:ext uri="{FF2B5EF4-FFF2-40B4-BE49-F238E27FC236}">
                <a16:creationId xmlns:a16="http://schemas.microsoft.com/office/drawing/2014/main" id="{9B83B2CD-AE19-D04E-A571-00BEEDC49E93}"/>
              </a:ext>
            </a:extLst>
          </p:cNvPr>
          <p:cNvSpPr/>
          <p:nvPr/>
        </p:nvSpPr>
        <p:spPr bwMode="auto">
          <a:xfrm>
            <a:off x="3144527" y="2312867"/>
            <a:ext cx="381000" cy="2929008"/>
          </a:xfrm>
          <a:prstGeom prst="rect">
            <a:avLst/>
          </a:prstGeom>
          <a:no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Gill Sans Light"/>
            </a:endParaRPr>
          </a:p>
        </p:txBody>
      </p:sp>
      <p:sp>
        <p:nvSpPr>
          <p:cNvPr id="19" name="Rectangle 18">
            <a:extLst>
              <a:ext uri="{FF2B5EF4-FFF2-40B4-BE49-F238E27FC236}">
                <a16:creationId xmlns:a16="http://schemas.microsoft.com/office/drawing/2014/main" id="{1356362D-9A4F-A24B-9B7B-10F68BFFEE58}"/>
              </a:ext>
            </a:extLst>
          </p:cNvPr>
          <p:cNvSpPr/>
          <p:nvPr/>
        </p:nvSpPr>
        <p:spPr bwMode="auto">
          <a:xfrm>
            <a:off x="8540414" y="2360183"/>
            <a:ext cx="381000" cy="2929008"/>
          </a:xfrm>
          <a:prstGeom prst="rect">
            <a:avLst/>
          </a:prstGeom>
          <a:no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Gill Sans Light"/>
            </a:endParaRPr>
          </a:p>
        </p:txBody>
      </p:sp>
      <p:sp>
        <p:nvSpPr>
          <p:cNvPr id="21" name="TextBox 20">
            <a:extLst>
              <a:ext uri="{FF2B5EF4-FFF2-40B4-BE49-F238E27FC236}">
                <a16:creationId xmlns:a16="http://schemas.microsoft.com/office/drawing/2014/main" id="{686D3B4C-913C-E14A-978B-C4682F6F024F}"/>
              </a:ext>
            </a:extLst>
          </p:cNvPr>
          <p:cNvSpPr txBox="1"/>
          <p:nvPr/>
        </p:nvSpPr>
        <p:spPr>
          <a:xfrm rot="16200000">
            <a:off x="2596569" y="3613960"/>
            <a:ext cx="1492781" cy="369332"/>
          </a:xfrm>
          <a:prstGeom prst="rect">
            <a:avLst/>
          </a:prstGeom>
          <a:noFill/>
        </p:spPr>
        <p:txBody>
          <a:bodyPr wrap="none" rtlCol="0">
            <a:spAutoFit/>
          </a:bodyPr>
          <a:lstStyle/>
          <a:p>
            <a:r>
              <a:rPr lang="en-US" dirty="0">
                <a:latin typeface="Gill Sans Light"/>
              </a:rPr>
              <a:t>Start Tran N</a:t>
            </a:r>
          </a:p>
        </p:txBody>
      </p:sp>
      <p:sp>
        <p:nvSpPr>
          <p:cNvPr id="22" name="TextBox 21">
            <a:extLst>
              <a:ext uri="{FF2B5EF4-FFF2-40B4-BE49-F238E27FC236}">
                <a16:creationId xmlns:a16="http://schemas.microsoft.com/office/drawing/2014/main" id="{ABE6FBDE-D96D-E944-B7FB-7FF81147C2AE}"/>
              </a:ext>
            </a:extLst>
          </p:cNvPr>
          <p:cNvSpPr txBox="1"/>
          <p:nvPr/>
        </p:nvSpPr>
        <p:spPr>
          <a:xfrm rot="16200000">
            <a:off x="7787388" y="3466190"/>
            <a:ext cx="1887055" cy="369332"/>
          </a:xfrm>
          <a:prstGeom prst="rect">
            <a:avLst/>
          </a:prstGeom>
          <a:noFill/>
        </p:spPr>
        <p:txBody>
          <a:bodyPr wrap="none" rtlCol="0">
            <a:spAutoFit/>
          </a:bodyPr>
          <a:lstStyle/>
          <a:p>
            <a:r>
              <a:rPr lang="en-US" dirty="0">
                <a:latin typeface="Gill Sans Light"/>
              </a:rPr>
              <a:t>Commit Tran N</a:t>
            </a:r>
          </a:p>
        </p:txBody>
      </p:sp>
    </p:spTree>
    <p:extLst>
      <p:ext uri="{BB962C8B-B14F-4D97-AF65-F5344CB8AC3E}">
        <p14:creationId xmlns:p14="http://schemas.microsoft.com/office/powerpoint/2010/main" val="16899396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checkerboard(across)">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8" grpId="0" animBg="1"/>
      <p:bldP spid="19" grpId="0" animBg="1"/>
      <p:bldP spid="21" grpId="0"/>
      <p:bldP spid="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Transactional File Systems</a:t>
            </a:r>
            <a:endParaRPr lang="en-US" dirty="0"/>
          </a:p>
        </p:txBody>
      </p:sp>
      <p:sp>
        <p:nvSpPr>
          <p:cNvPr id="3" name="Content Placeholder 2"/>
          <p:cNvSpPr>
            <a:spLocks noGrp="1"/>
          </p:cNvSpPr>
          <p:nvPr>
            <p:ph idx="1"/>
          </p:nvPr>
        </p:nvSpPr>
        <p:spPr>
          <a:xfrm>
            <a:off x="673100" y="762000"/>
            <a:ext cx="10845800" cy="5105400"/>
          </a:xfrm>
        </p:spPr>
        <p:txBody>
          <a:bodyPr/>
          <a:lstStyle/>
          <a:p>
            <a:r>
              <a:rPr lang="en-US" altLang="ko-KR" dirty="0"/>
              <a:t>Better reliability through use of log</a:t>
            </a:r>
          </a:p>
          <a:p>
            <a:pPr lvl="1"/>
            <a:r>
              <a:rPr lang="en-US" altLang="ko-KR" dirty="0"/>
              <a:t>Changes are treated as transactions </a:t>
            </a:r>
          </a:p>
          <a:p>
            <a:pPr lvl="1"/>
            <a:r>
              <a:rPr lang="en-US" altLang="ko-KR" dirty="0"/>
              <a:t>A transaction is committed once it is written to the log</a:t>
            </a:r>
          </a:p>
          <a:p>
            <a:pPr lvl="2"/>
            <a:r>
              <a:rPr lang="en-US" altLang="ko-KR" dirty="0"/>
              <a:t>Data forced to disk for reliability</a:t>
            </a:r>
          </a:p>
          <a:p>
            <a:pPr lvl="2"/>
            <a:r>
              <a:rPr lang="en-US" altLang="ko-KR" dirty="0"/>
              <a:t>Process can be accelerated with NVRAM</a:t>
            </a:r>
          </a:p>
          <a:p>
            <a:pPr lvl="1"/>
            <a:r>
              <a:rPr lang="en-US" altLang="ko-KR" dirty="0"/>
              <a:t>Although File system may not be updated immediately, data preserved in the log</a:t>
            </a:r>
          </a:p>
          <a:p>
            <a:pPr lvl="1"/>
            <a:endParaRPr lang="en-US" altLang="ko-KR" dirty="0"/>
          </a:p>
          <a:p>
            <a:r>
              <a:rPr lang="en-US" altLang="ko-KR" dirty="0"/>
              <a:t>Difference between “Log Structured” and “</a:t>
            </a:r>
            <a:r>
              <a:rPr lang="en-US" altLang="ko-KR" dirty="0" err="1"/>
              <a:t>Journaled</a:t>
            </a:r>
            <a:r>
              <a:rPr lang="en-US" altLang="ko-KR" dirty="0"/>
              <a:t>”</a:t>
            </a:r>
          </a:p>
          <a:p>
            <a:pPr lvl="1"/>
            <a:r>
              <a:rPr lang="en-US" altLang="ko-KR" dirty="0"/>
              <a:t>In a Log Structured </a:t>
            </a:r>
            <a:r>
              <a:rPr lang="en-US" altLang="ko-KR" dirty="0" err="1"/>
              <a:t>filesystem</a:t>
            </a:r>
            <a:r>
              <a:rPr lang="en-US" altLang="ko-KR" dirty="0"/>
              <a:t>, data stays in log form</a:t>
            </a:r>
          </a:p>
          <a:p>
            <a:pPr lvl="1"/>
            <a:r>
              <a:rPr lang="en-US" altLang="ko-KR" dirty="0"/>
              <a:t>In a </a:t>
            </a:r>
            <a:r>
              <a:rPr lang="en-US" altLang="ko-KR" dirty="0" err="1"/>
              <a:t>Journaled</a:t>
            </a:r>
            <a:r>
              <a:rPr lang="en-US" altLang="ko-KR" dirty="0"/>
              <a:t> </a:t>
            </a:r>
            <a:r>
              <a:rPr lang="en-US" altLang="ko-KR" dirty="0" err="1"/>
              <a:t>filesystem</a:t>
            </a:r>
            <a:r>
              <a:rPr lang="en-US" altLang="ko-KR" dirty="0"/>
              <a:t>, Log used for recovery</a:t>
            </a:r>
          </a:p>
          <a:p>
            <a:pPr lvl="1"/>
            <a:endParaRPr lang="en-US" dirty="0"/>
          </a:p>
        </p:txBody>
      </p:sp>
    </p:spTree>
    <p:extLst>
      <p:ext uri="{BB962C8B-B14F-4D97-AF65-F5344CB8AC3E}">
        <p14:creationId xmlns:p14="http://schemas.microsoft.com/office/powerpoint/2010/main" val="1291501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4742A-801D-4AB2-AC76-5BE433B8A2C8}"/>
              </a:ext>
            </a:extLst>
          </p:cNvPr>
          <p:cNvSpPr>
            <a:spLocks noGrp="1"/>
          </p:cNvSpPr>
          <p:nvPr>
            <p:ph type="title"/>
          </p:nvPr>
        </p:nvSpPr>
        <p:spPr/>
        <p:txBody>
          <a:bodyPr/>
          <a:lstStyle/>
          <a:p>
            <a:r>
              <a:rPr lang="en-US"/>
              <a:t>Journaling File Systems</a:t>
            </a:r>
            <a:endParaRPr lang="en-US" dirty="0"/>
          </a:p>
        </p:txBody>
      </p:sp>
      <p:sp>
        <p:nvSpPr>
          <p:cNvPr id="3" name="Content Placeholder 2">
            <a:extLst>
              <a:ext uri="{FF2B5EF4-FFF2-40B4-BE49-F238E27FC236}">
                <a16:creationId xmlns:a16="http://schemas.microsoft.com/office/drawing/2014/main" id="{7121675D-E821-4D2D-8916-A6743FFAD81C}"/>
              </a:ext>
            </a:extLst>
          </p:cNvPr>
          <p:cNvSpPr>
            <a:spLocks noGrp="1"/>
          </p:cNvSpPr>
          <p:nvPr>
            <p:ph idx="1"/>
          </p:nvPr>
        </p:nvSpPr>
        <p:spPr>
          <a:xfrm>
            <a:off x="533400" y="838200"/>
            <a:ext cx="11201400" cy="5715000"/>
          </a:xfrm>
        </p:spPr>
        <p:txBody>
          <a:bodyPr>
            <a:normAutofit/>
          </a:bodyPr>
          <a:lstStyle/>
          <a:p>
            <a:r>
              <a:rPr lang="en-US" dirty="0"/>
              <a:t>Don’t modify data structures on disk directly</a:t>
            </a:r>
          </a:p>
          <a:p>
            <a:r>
              <a:rPr lang="en-US" dirty="0"/>
              <a:t>Write each update as transaction recorded in a log</a:t>
            </a:r>
          </a:p>
          <a:p>
            <a:pPr lvl="1"/>
            <a:r>
              <a:rPr lang="en-US" dirty="0"/>
              <a:t>Commonly called a journal or intention list</a:t>
            </a:r>
          </a:p>
          <a:p>
            <a:pPr lvl="1"/>
            <a:r>
              <a:rPr lang="en-US" dirty="0"/>
              <a:t>Also maintained on disk (allocate blocks for it when formatting)</a:t>
            </a:r>
          </a:p>
          <a:p>
            <a:r>
              <a:rPr lang="en-US" dirty="0"/>
              <a:t>Once changes are in the log, they can be safely applied to file system </a:t>
            </a:r>
          </a:p>
          <a:p>
            <a:pPr lvl="1"/>
            <a:r>
              <a:rPr lang="en-US" dirty="0"/>
              <a:t>e.g. modify </a:t>
            </a:r>
            <a:r>
              <a:rPr lang="en-US" dirty="0" err="1"/>
              <a:t>inode</a:t>
            </a:r>
            <a:r>
              <a:rPr lang="en-US" dirty="0"/>
              <a:t> pointers and directory mapping</a:t>
            </a:r>
          </a:p>
          <a:p>
            <a:r>
              <a:rPr lang="en-US" dirty="0"/>
              <a:t>Garbage collection: once a change is applied, remove its entry from the log</a:t>
            </a:r>
          </a:p>
          <a:p>
            <a:endParaRPr lang="en-US" dirty="0"/>
          </a:p>
          <a:p>
            <a:r>
              <a:rPr lang="en-US" dirty="0"/>
              <a:t>Linux took original FFS-like file system (ext2) and added a journal to get ext3!</a:t>
            </a:r>
          </a:p>
          <a:p>
            <a:pPr lvl="1"/>
            <a:r>
              <a:rPr lang="en-US" dirty="0"/>
              <a:t>Some options: whether or not to write all data to journal or just metadata</a:t>
            </a:r>
          </a:p>
          <a:p>
            <a:endParaRPr lang="en-US" dirty="0"/>
          </a:p>
          <a:p>
            <a:r>
              <a:rPr lang="en-US" dirty="0"/>
              <a:t>Other examples: NTFS, Apple HFS+, Linux XFS, JFS, ext4</a:t>
            </a:r>
          </a:p>
          <a:p>
            <a:endParaRPr lang="en-US" dirty="0"/>
          </a:p>
          <a:p>
            <a:endParaRPr lang="en-US" dirty="0"/>
          </a:p>
          <a:p>
            <a:endParaRPr lang="en-US" dirty="0"/>
          </a:p>
        </p:txBody>
      </p:sp>
    </p:spTree>
    <p:extLst>
      <p:ext uri="{BB962C8B-B14F-4D97-AF65-F5344CB8AC3E}">
        <p14:creationId xmlns:p14="http://schemas.microsoft.com/office/powerpoint/2010/main" val="42724034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16FD-075B-47CC-A3DC-4845389767FB}"/>
              </a:ext>
            </a:extLst>
          </p:cNvPr>
          <p:cNvSpPr>
            <a:spLocks noGrp="1"/>
          </p:cNvSpPr>
          <p:nvPr>
            <p:ph type="title"/>
          </p:nvPr>
        </p:nvSpPr>
        <p:spPr/>
        <p:txBody>
          <a:bodyPr/>
          <a:lstStyle/>
          <a:p>
            <a:r>
              <a:rPr lang="en-US" dirty="0">
                <a:latin typeface="Gill Sans Light"/>
              </a:rPr>
              <a:t>Creating a File (No Journaling Yet)</a:t>
            </a:r>
          </a:p>
        </p:txBody>
      </p:sp>
      <p:sp>
        <p:nvSpPr>
          <p:cNvPr id="3" name="Content Placeholder 2">
            <a:extLst>
              <a:ext uri="{FF2B5EF4-FFF2-40B4-BE49-F238E27FC236}">
                <a16:creationId xmlns:a16="http://schemas.microsoft.com/office/drawing/2014/main" id="{3D2E7A15-3469-4132-BA54-149F9F9561D9}"/>
              </a:ext>
            </a:extLst>
          </p:cNvPr>
          <p:cNvSpPr>
            <a:spLocks noGrp="1"/>
          </p:cNvSpPr>
          <p:nvPr>
            <p:ph idx="1"/>
          </p:nvPr>
        </p:nvSpPr>
        <p:spPr>
          <a:xfrm>
            <a:off x="838200" y="1424149"/>
            <a:ext cx="6846934" cy="3245288"/>
          </a:xfrm>
        </p:spPr>
        <p:txBody>
          <a:bodyPr>
            <a:normAutofit/>
          </a:bodyPr>
          <a:lstStyle/>
          <a:p>
            <a:r>
              <a:rPr lang="en-US" dirty="0">
                <a:latin typeface="Gill Sans Light"/>
              </a:rPr>
              <a:t>Find free data block(s)</a:t>
            </a:r>
            <a:endParaRPr lang="en-US" sz="1800" dirty="0">
              <a:latin typeface="Gill Sans Light"/>
            </a:endParaRPr>
          </a:p>
          <a:p>
            <a:r>
              <a:rPr lang="en-US" dirty="0">
                <a:latin typeface="Gill Sans Light"/>
              </a:rPr>
              <a:t>Find free </a:t>
            </a:r>
            <a:r>
              <a:rPr lang="en-US" dirty="0" err="1">
                <a:latin typeface="Gill Sans Light"/>
              </a:rPr>
              <a:t>inode</a:t>
            </a:r>
            <a:r>
              <a:rPr lang="en-US" dirty="0">
                <a:latin typeface="Gill Sans Light"/>
              </a:rPr>
              <a:t> entry</a:t>
            </a:r>
            <a:endParaRPr lang="en-US" sz="1800" dirty="0">
              <a:latin typeface="Gill Sans Light"/>
            </a:endParaRPr>
          </a:p>
          <a:p>
            <a:r>
              <a:rPr lang="en-US" dirty="0">
                <a:latin typeface="Gill Sans Light"/>
              </a:rPr>
              <a:t>Find </a:t>
            </a:r>
            <a:r>
              <a:rPr lang="en-US" dirty="0" err="1">
                <a:latin typeface="Gill Sans Light"/>
              </a:rPr>
              <a:t>dirent</a:t>
            </a:r>
            <a:r>
              <a:rPr lang="en-US" dirty="0">
                <a:latin typeface="Gill Sans Light"/>
              </a:rPr>
              <a:t> insertion point</a:t>
            </a:r>
          </a:p>
          <a:p>
            <a:pPr marL="0" indent="0">
              <a:spcBef>
                <a:spcPts val="0"/>
              </a:spcBef>
              <a:buNone/>
            </a:pPr>
            <a:r>
              <a:rPr lang="en-US" dirty="0">
                <a:latin typeface="Gill Sans Light"/>
              </a:rPr>
              <a:t>-----------------------------------------</a:t>
            </a:r>
          </a:p>
          <a:p>
            <a:r>
              <a:rPr lang="en-US" dirty="0">
                <a:latin typeface="Gill Sans Light"/>
              </a:rPr>
              <a:t>Write map (i.e., mark used)</a:t>
            </a:r>
            <a:endParaRPr lang="en-US" sz="1800" dirty="0">
              <a:latin typeface="Gill Sans Light"/>
            </a:endParaRPr>
          </a:p>
          <a:p>
            <a:r>
              <a:rPr lang="en-US" dirty="0">
                <a:latin typeface="Gill Sans Light"/>
              </a:rPr>
              <a:t>Write </a:t>
            </a:r>
            <a:r>
              <a:rPr lang="en-US" dirty="0" err="1">
                <a:latin typeface="Gill Sans Light"/>
              </a:rPr>
              <a:t>inode</a:t>
            </a:r>
            <a:r>
              <a:rPr lang="en-US" dirty="0">
                <a:latin typeface="Gill Sans Light"/>
              </a:rPr>
              <a:t> entry to point to block(s)</a:t>
            </a:r>
            <a:endParaRPr lang="en-US" sz="1800" dirty="0">
              <a:latin typeface="Gill Sans Light"/>
            </a:endParaRPr>
          </a:p>
          <a:p>
            <a:r>
              <a:rPr lang="en-US" dirty="0">
                <a:latin typeface="Gill Sans Light"/>
              </a:rPr>
              <a:t>Write </a:t>
            </a:r>
            <a:r>
              <a:rPr lang="en-US" dirty="0" err="1">
                <a:latin typeface="Gill Sans Light"/>
              </a:rPr>
              <a:t>dirent</a:t>
            </a:r>
            <a:r>
              <a:rPr lang="en-US" dirty="0">
                <a:latin typeface="Gill Sans Light"/>
              </a:rPr>
              <a:t> to point to </a:t>
            </a:r>
            <a:r>
              <a:rPr lang="en-US" dirty="0" err="1">
                <a:latin typeface="Gill Sans Light"/>
              </a:rPr>
              <a:t>inode</a:t>
            </a:r>
            <a:endParaRPr lang="en-US" dirty="0">
              <a:latin typeface="Gill Sans Light"/>
            </a:endParaRPr>
          </a:p>
        </p:txBody>
      </p:sp>
      <p:sp>
        <p:nvSpPr>
          <p:cNvPr id="7" name="Can 9">
            <a:extLst>
              <a:ext uri="{FF2B5EF4-FFF2-40B4-BE49-F238E27FC236}">
                <a16:creationId xmlns:a16="http://schemas.microsoft.com/office/drawing/2014/main" id="{8C387936-60E3-4D10-89EA-640794CD7455}"/>
              </a:ext>
            </a:extLst>
          </p:cNvPr>
          <p:cNvSpPr/>
          <p:nvPr/>
        </p:nvSpPr>
        <p:spPr>
          <a:xfrm>
            <a:off x="7934572" y="1499100"/>
            <a:ext cx="2099734" cy="3048000"/>
          </a:xfrm>
          <a:prstGeom prst="can">
            <a:avLst/>
          </a:prstGeom>
          <a:solidFill>
            <a:schemeClr val="accent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8" name="TextBox 7">
            <a:extLst>
              <a:ext uri="{FF2B5EF4-FFF2-40B4-BE49-F238E27FC236}">
                <a16:creationId xmlns:a16="http://schemas.microsoft.com/office/drawing/2014/main" id="{39C2EAC3-2DEB-44D5-B3A4-D0309D34CF3E}"/>
              </a:ext>
            </a:extLst>
          </p:cNvPr>
          <p:cNvSpPr txBox="1"/>
          <p:nvPr/>
        </p:nvSpPr>
        <p:spPr>
          <a:xfrm>
            <a:off x="10105395" y="2720443"/>
            <a:ext cx="1390124" cy="369332"/>
          </a:xfrm>
          <a:prstGeom prst="rect">
            <a:avLst/>
          </a:prstGeom>
          <a:noFill/>
        </p:spPr>
        <p:txBody>
          <a:bodyPr wrap="none" rtlCol="0">
            <a:spAutoFit/>
          </a:bodyPr>
          <a:lstStyle/>
          <a:p>
            <a:r>
              <a:rPr lang="en-US" b="0" dirty="0">
                <a:latin typeface="Gill Sans Light"/>
                <a:ea typeface="Gill Sans" charset="0"/>
                <a:cs typeface="Gill Sans" charset="0"/>
              </a:rPr>
              <a:t>Data blocks</a:t>
            </a:r>
          </a:p>
        </p:txBody>
      </p:sp>
      <p:sp>
        <p:nvSpPr>
          <p:cNvPr id="9" name="TextBox 8">
            <a:extLst>
              <a:ext uri="{FF2B5EF4-FFF2-40B4-BE49-F238E27FC236}">
                <a16:creationId xmlns:a16="http://schemas.microsoft.com/office/drawing/2014/main" id="{BAC2BF7B-3329-4387-839C-34AB7DC0A120}"/>
              </a:ext>
            </a:extLst>
          </p:cNvPr>
          <p:cNvSpPr txBox="1"/>
          <p:nvPr/>
        </p:nvSpPr>
        <p:spPr>
          <a:xfrm>
            <a:off x="10175430" y="2000553"/>
            <a:ext cx="1293146" cy="923330"/>
          </a:xfrm>
          <a:prstGeom prst="rect">
            <a:avLst/>
          </a:prstGeom>
          <a:noFill/>
        </p:spPr>
        <p:txBody>
          <a:bodyPr wrap="square" rtlCol="0">
            <a:spAutoFit/>
          </a:bodyPr>
          <a:lstStyle/>
          <a:p>
            <a:r>
              <a:rPr lang="en-US" b="0" dirty="0">
                <a:latin typeface="Gill Sans Light"/>
                <a:ea typeface="Gill Sans" charset="0"/>
                <a:cs typeface="Gill Sans" charset="0"/>
              </a:rPr>
              <a:t>Free space map</a:t>
            </a:r>
          </a:p>
        </p:txBody>
      </p:sp>
      <p:grpSp>
        <p:nvGrpSpPr>
          <p:cNvPr id="10" name="Group 9">
            <a:extLst>
              <a:ext uri="{FF2B5EF4-FFF2-40B4-BE49-F238E27FC236}">
                <a16:creationId xmlns:a16="http://schemas.microsoft.com/office/drawing/2014/main" id="{DDC406B0-6CDD-4035-A00B-BDD5B5DA982B}"/>
              </a:ext>
            </a:extLst>
          </p:cNvPr>
          <p:cNvGrpSpPr/>
          <p:nvPr/>
        </p:nvGrpSpPr>
        <p:grpSpPr>
          <a:xfrm rot="16200000">
            <a:off x="8780167" y="1905276"/>
            <a:ext cx="415498" cy="1802120"/>
            <a:chOff x="7569977" y="1270135"/>
            <a:chExt cx="415498" cy="1802120"/>
          </a:xfrm>
        </p:grpSpPr>
        <p:sp>
          <p:nvSpPr>
            <p:cNvPr id="11" name="Rectangle 10">
              <a:extLst>
                <a:ext uri="{FF2B5EF4-FFF2-40B4-BE49-F238E27FC236}">
                  <a16:creationId xmlns:a16="http://schemas.microsoft.com/office/drawing/2014/main" id="{8F851CFE-34C0-49AC-83E7-E3A79AE6C633}"/>
                </a:ext>
              </a:extLst>
            </p:cNvPr>
            <p:cNvSpPr/>
            <p:nvPr/>
          </p:nvSpPr>
          <p:spPr>
            <a:xfrm>
              <a:off x="7605706" y="1270135"/>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2" name="Rectangle 11">
              <a:extLst>
                <a:ext uri="{FF2B5EF4-FFF2-40B4-BE49-F238E27FC236}">
                  <a16:creationId xmlns:a16="http://schemas.microsoft.com/office/drawing/2014/main" id="{8644A316-1501-4B33-962C-8DFC11DAE023}"/>
                </a:ext>
              </a:extLst>
            </p:cNvPr>
            <p:cNvSpPr/>
            <p:nvPr/>
          </p:nvSpPr>
          <p:spPr>
            <a:xfrm>
              <a:off x="7605706" y="1591319"/>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3" name="Rectangle 12">
              <a:extLst>
                <a:ext uri="{FF2B5EF4-FFF2-40B4-BE49-F238E27FC236}">
                  <a16:creationId xmlns:a16="http://schemas.microsoft.com/office/drawing/2014/main" id="{A7C7EF1C-0646-42FA-BDCA-578539C2459B}"/>
                </a:ext>
              </a:extLst>
            </p:cNvPr>
            <p:cNvSpPr/>
            <p:nvPr/>
          </p:nvSpPr>
          <p:spPr>
            <a:xfrm>
              <a:off x="7605706" y="189790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4" name="Rectangle 13">
              <a:extLst>
                <a:ext uri="{FF2B5EF4-FFF2-40B4-BE49-F238E27FC236}">
                  <a16:creationId xmlns:a16="http://schemas.microsoft.com/office/drawing/2014/main" id="{85E70A95-395D-4A5D-B23E-9B59714B031D}"/>
                </a:ext>
              </a:extLst>
            </p:cNvPr>
            <p:cNvSpPr/>
            <p:nvPr/>
          </p:nvSpPr>
          <p:spPr>
            <a:xfrm>
              <a:off x="7605706" y="2219088"/>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5" name="Rectangle 14">
              <a:extLst>
                <a:ext uri="{FF2B5EF4-FFF2-40B4-BE49-F238E27FC236}">
                  <a16:creationId xmlns:a16="http://schemas.microsoft.com/office/drawing/2014/main" id="{E150467B-0C02-47C0-AED4-E68BDEFA57FF}"/>
                </a:ext>
              </a:extLst>
            </p:cNvPr>
            <p:cNvSpPr/>
            <p:nvPr/>
          </p:nvSpPr>
          <p:spPr>
            <a:xfrm>
              <a:off x="7605706" y="2751071"/>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6" name="TextBox 15">
              <a:extLst>
                <a:ext uri="{FF2B5EF4-FFF2-40B4-BE49-F238E27FC236}">
                  <a16:creationId xmlns:a16="http://schemas.microsoft.com/office/drawing/2014/main" id="{C90D3554-D304-4C3D-9AA1-977A5AAB8D55}"/>
                </a:ext>
              </a:extLst>
            </p:cNvPr>
            <p:cNvSpPr txBox="1"/>
            <p:nvPr/>
          </p:nvSpPr>
          <p:spPr>
            <a:xfrm>
              <a:off x="7569977" y="2425538"/>
              <a:ext cx="415498" cy="369332"/>
            </a:xfrm>
            <a:prstGeom prst="rect">
              <a:avLst/>
            </a:prstGeom>
            <a:noFill/>
          </p:spPr>
          <p:txBody>
            <a:bodyPr wrap="none" rtlCol="0">
              <a:spAutoFit/>
            </a:bodyPr>
            <a:lstStyle/>
            <a:p>
              <a:r>
                <a:rPr lang="en-US" dirty="0">
                  <a:latin typeface="Gill Sans Light"/>
                  <a:cs typeface="Gill Sans Light"/>
                </a:rPr>
                <a:t>…</a:t>
              </a:r>
            </a:p>
          </p:txBody>
        </p:sp>
      </p:grpSp>
      <p:grpSp>
        <p:nvGrpSpPr>
          <p:cNvPr id="17" name="Group 16">
            <a:extLst>
              <a:ext uri="{FF2B5EF4-FFF2-40B4-BE49-F238E27FC236}">
                <a16:creationId xmlns:a16="http://schemas.microsoft.com/office/drawing/2014/main" id="{74A591AA-366C-46BE-A5DF-855A39CE4581}"/>
              </a:ext>
            </a:extLst>
          </p:cNvPr>
          <p:cNvGrpSpPr/>
          <p:nvPr/>
        </p:nvGrpSpPr>
        <p:grpSpPr>
          <a:xfrm>
            <a:off x="7544110" y="2185219"/>
            <a:ext cx="2561285" cy="121398"/>
            <a:chOff x="64770" y="2031999"/>
            <a:chExt cx="5082551" cy="364957"/>
          </a:xfrm>
        </p:grpSpPr>
        <p:grpSp>
          <p:nvGrpSpPr>
            <p:cNvPr id="18" name="Group 17">
              <a:extLst>
                <a:ext uri="{FF2B5EF4-FFF2-40B4-BE49-F238E27FC236}">
                  <a16:creationId xmlns:a16="http://schemas.microsoft.com/office/drawing/2014/main" id="{F1064C16-A76E-4CA1-98BB-468C2305D70D}"/>
                </a:ext>
              </a:extLst>
            </p:cNvPr>
            <p:cNvGrpSpPr/>
            <p:nvPr/>
          </p:nvGrpSpPr>
          <p:grpSpPr>
            <a:xfrm>
              <a:off x="2607047" y="2031999"/>
              <a:ext cx="1270137" cy="364957"/>
              <a:chOff x="2607047" y="2031999"/>
              <a:chExt cx="1270137" cy="364957"/>
            </a:xfrm>
          </p:grpSpPr>
          <p:sp>
            <p:nvSpPr>
              <p:cNvPr id="34" name="Rectangle 33">
                <a:extLst>
                  <a:ext uri="{FF2B5EF4-FFF2-40B4-BE49-F238E27FC236}">
                    <a16:creationId xmlns:a16="http://schemas.microsoft.com/office/drawing/2014/main" id="{42B2B8F8-9BD5-44CA-AE26-4535A0D2A593}"/>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5" name="Rectangle 34">
                <a:extLst>
                  <a:ext uri="{FF2B5EF4-FFF2-40B4-BE49-F238E27FC236}">
                    <a16:creationId xmlns:a16="http://schemas.microsoft.com/office/drawing/2014/main" id="{7561B0B3-F068-46D1-AB9D-C306DA183EFA}"/>
                  </a:ext>
                </a:extLst>
              </p:cNvPr>
              <p:cNvSpPr/>
              <p:nvPr/>
            </p:nvSpPr>
            <p:spPr>
              <a:xfrm rot="16200000">
                <a:off x="2906344"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6" name="Rectangle 35">
                <a:extLst>
                  <a:ext uri="{FF2B5EF4-FFF2-40B4-BE49-F238E27FC236}">
                    <a16:creationId xmlns:a16="http://schemas.microsoft.com/office/drawing/2014/main" id="{3EFBE795-FF7E-45E9-A7E4-537F1F069AD7}"/>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7" name="Rectangle 36">
                <a:extLst>
                  <a:ext uri="{FF2B5EF4-FFF2-40B4-BE49-F238E27FC236}">
                    <a16:creationId xmlns:a16="http://schemas.microsoft.com/office/drawing/2014/main" id="{12D7FD24-58B9-44F0-88F0-45BB675FB9D2}"/>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19" name="Group 18">
              <a:extLst>
                <a:ext uri="{FF2B5EF4-FFF2-40B4-BE49-F238E27FC236}">
                  <a16:creationId xmlns:a16="http://schemas.microsoft.com/office/drawing/2014/main" id="{2B8B347E-1A20-45C0-8962-31DD8EBBBCD9}"/>
                </a:ext>
              </a:extLst>
            </p:cNvPr>
            <p:cNvGrpSpPr/>
            <p:nvPr/>
          </p:nvGrpSpPr>
          <p:grpSpPr>
            <a:xfrm>
              <a:off x="3877184" y="2031999"/>
              <a:ext cx="1270137" cy="364957"/>
              <a:chOff x="2607047" y="2031999"/>
              <a:chExt cx="1270137" cy="364957"/>
            </a:xfrm>
          </p:grpSpPr>
          <p:sp>
            <p:nvSpPr>
              <p:cNvPr id="30" name="Rectangle 29">
                <a:extLst>
                  <a:ext uri="{FF2B5EF4-FFF2-40B4-BE49-F238E27FC236}">
                    <a16:creationId xmlns:a16="http://schemas.microsoft.com/office/drawing/2014/main" id="{42617352-A108-4C29-A441-32C92A25C9CB}"/>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1" name="Rectangle 30">
                <a:extLst>
                  <a:ext uri="{FF2B5EF4-FFF2-40B4-BE49-F238E27FC236}">
                    <a16:creationId xmlns:a16="http://schemas.microsoft.com/office/drawing/2014/main" id="{2CAB54F2-0CDA-4C5C-8096-BB613FAC457C}"/>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2" name="Rectangle 31">
                <a:extLst>
                  <a:ext uri="{FF2B5EF4-FFF2-40B4-BE49-F238E27FC236}">
                    <a16:creationId xmlns:a16="http://schemas.microsoft.com/office/drawing/2014/main" id="{F28CE80F-B413-43D4-BD27-3A6D98CEDAA3}"/>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3" name="Rectangle 32">
                <a:extLst>
                  <a:ext uri="{FF2B5EF4-FFF2-40B4-BE49-F238E27FC236}">
                    <a16:creationId xmlns:a16="http://schemas.microsoft.com/office/drawing/2014/main" id="{ADFD4869-000B-4A57-83C9-5D5A7DC17F0A}"/>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20" name="Group 19">
              <a:extLst>
                <a:ext uri="{FF2B5EF4-FFF2-40B4-BE49-F238E27FC236}">
                  <a16:creationId xmlns:a16="http://schemas.microsoft.com/office/drawing/2014/main" id="{8C571C2F-A153-40D1-92D0-BB2981ABAEF1}"/>
                </a:ext>
              </a:extLst>
            </p:cNvPr>
            <p:cNvGrpSpPr/>
            <p:nvPr/>
          </p:nvGrpSpPr>
          <p:grpSpPr>
            <a:xfrm>
              <a:off x="64770" y="2031999"/>
              <a:ext cx="1270137" cy="364957"/>
              <a:chOff x="2607047" y="2031999"/>
              <a:chExt cx="1270137" cy="364957"/>
            </a:xfrm>
          </p:grpSpPr>
          <p:sp>
            <p:nvSpPr>
              <p:cNvPr id="26" name="Rectangle 25">
                <a:extLst>
                  <a:ext uri="{FF2B5EF4-FFF2-40B4-BE49-F238E27FC236}">
                    <a16:creationId xmlns:a16="http://schemas.microsoft.com/office/drawing/2014/main" id="{DEB8AD19-F1C9-4759-9B11-088DB12D3FC7}"/>
                  </a:ext>
                </a:extLst>
              </p:cNvPr>
              <p:cNvSpPr/>
              <p:nvPr/>
            </p:nvSpPr>
            <p:spPr>
              <a:xfrm rot="16200000">
                <a:off x="2585160"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7" name="Rectangle 26">
                <a:extLst>
                  <a:ext uri="{FF2B5EF4-FFF2-40B4-BE49-F238E27FC236}">
                    <a16:creationId xmlns:a16="http://schemas.microsoft.com/office/drawing/2014/main" id="{5EA04909-528F-495F-9510-7D3354C1F1EB}"/>
                  </a:ext>
                </a:extLst>
              </p:cNvPr>
              <p:cNvSpPr/>
              <p:nvPr/>
            </p:nvSpPr>
            <p:spPr>
              <a:xfrm rot="16200000">
                <a:off x="2906344"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8" name="Rectangle 27">
                <a:extLst>
                  <a:ext uri="{FF2B5EF4-FFF2-40B4-BE49-F238E27FC236}">
                    <a16:creationId xmlns:a16="http://schemas.microsoft.com/office/drawing/2014/main" id="{E738A646-95A6-4D9C-9DD3-CF07758FE725}"/>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9" name="Rectangle 28">
                <a:extLst>
                  <a:ext uri="{FF2B5EF4-FFF2-40B4-BE49-F238E27FC236}">
                    <a16:creationId xmlns:a16="http://schemas.microsoft.com/office/drawing/2014/main" id="{FA56E242-CAE6-424E-AF44-A24A1260715F}"/>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21" name="Group 20">
              <a:extLst>
                <a:ext uri="{FF2B5EF4-FFF2-40B4-BE49-F238E27FC236}">
                  <a16:creationId xmlns:a16="http://schemas.microsoft.com/office/drawing/2014/main" id="{DA367F94-4DCD-4ED1-93B3-F3BED2144113}"/>
                </a:ext>
              </a:extLst>
            </p:cNvPr>
            <p:cNvGrpSpPr/>
            <p:nvPr/>
          </p:nvGrpSpPr>
          <p:grpSpPr>
            <a:xfrm>
              <a:off x="1334907" y="2031999"/>
              <a:ext cx="1270137" cy="364957"/>
              <a:chOff x="2607047" y="2031999"/>
              <a:chExt cx="1270137" cy="364957"/>
            </a:xfrm>
          </p:grpSpPr>
          <p:sp>
            <p:nvSpPr>
              <p:cNvPr id="22" name="Rectangle 21">
                <a:extLst>
                  <a:ext uri="{FF2B5EF4-FFF2-40B4-BE49-F238E27FC236}">
                    <a16:creationId xmlns:a16="http://schemas.microsoft.com/office/drawing/2014/main" id="{5448E54E-FB36-48DF-AEE2-5A5FDD698BFD}"/>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3" name="Rectangle 22">
                <a:extLst>
                  <a:ext uri="{FF2B5EF4-FFF2-40B4-BE49-F238E27FC236}">
                    <a16:creationId xmlns:a16="http://schemas.microsoft.com/office/drawing/2014/main" id="{9FAD62FA-F9C2-4631-BEF3-9C3BE87E01DB}"/>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4" name="Rectangle 23">
                <a:extLst>
                  <a:ext uri="{FF2B5EF4-FFF2-40B4-BE49-F238E27FC236}">
                    <a16:creationId xmlns:a16="http://schemas.microsoft.com/office/drawing/2014/main" id="{D9608723-42E3-4409-AF51-6D55F470EAE6}"/>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5" name="Rectangle 24">
                <a:extLst>
                  <a:ext uri="{FF2B5EF4-FFF2-40B4-BE49-F238E27FC236}">
                    <a16:creationId xmlns:a16="http://schemas.microsoft.com/office/drawing/2014/main" id="{4111FE68-35BC-457C-9B82-EECCF2E6A08F}"/>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sp>
        <p:nvSpPr>
          <p:cNvPr id="38" name="Rectangle 37">
            <a:extLst>
              <a:ext uri="{FF2B5EF4-FFF2-40B4-BE49-F238E27FC236}">
                <a16:creationId xmlns:a16="http://schemas.microsoft.com/office/drawing/2014/main" id="{5C46EBB3-C81E-437C-841D-A2CD5CE0C109}"/>
              </a:ext>
            </a:extLst>
          </p:cNvPr>
          <p:cNvSpPr/>
          <p:nvPr/>
        </p:nvSpPr>
        <p:spPr>
          <a:xfrm rot="16200000">
            <a:off x="9411896"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9" name="Rectangle 38">
            <a:extLst>
              <a:ext uri="{FF2B5EF4-FFF2-40B4-BE49-F238E27FC236}">
                <a16:creationId xmlns:a16="http://schemas.microsoft.com/office/drawing/2014/main" id="{463B1AC1-0B35-48C6-82E0-0683C22FF04E}"/>
              </a:ext>
            </a:extLst>
          </p:cNvPr>
          <p:cNvSpPr/>
          <p:nvPr/>
        </p:nvSpPr>
        <p:spPr>
          <a:xfrm rot="16200000">
            <a:off x="9652816"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40" name="Rectangle 39">
            <a:extLst>
              <a:ext uri="{FF2B5EF4-FFF2-40B4-BE49-F238E27FC236}">
                <a16:creationId xmlns:a16="http://schemas.microsoft.com/office/drawing/2014/main" id="{095A8FAC-80A4-43C0-A8FD-69C4897EC2AB}"/>
              </a:ext>
            </a:extLst>
          </p:cNvPr>
          <p:cNvSpPr/>
          <p:nvPr/>
        </p:nvSpPr>
        <p:spPr>
          <a:xfrm rot="16200000">
            <a:off x="9882785"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nvGrpSpPr>
          <p:cNvPr id="41" name="Group 40">
            <a:extLst>
              <a:ext uri="{FF2B5EF4-FFF2-40B4-BE49-F238E27FC236}">
                <a16:creationId xmlns:a16="http://schemas.microsoft.com/office/drawing/2014/main" id="{DC28D1A9-D3D3-4496-957C-5E6169842A4A}"/>
              </a:ext>
            </a:extLst>
          </p:cNvPr>
          <p:cNvGrpSpPr/>
          <p:nvPr/>
        </p:nvGrpSpPr>
        <p:grpSpPr>
          <a:xfrm>
            <a:off x="7505653" y="3218581"/>
            <a:ext cx="952728" cy="242349"/>
            <a:chOff x="2607047" y="2031999"/>
            <a:chExt cx="1270137" cy="364957"/>
          </a:xfrm>
        </p:grpSpPr>
        <p:sp>
          <p:nvSpPr>
            <p:cNvPr id="42" name="Rectangle 41">
              <a:extLst>
                <a:ext uri="{FF2B5EF4-FFF2-40B4-BE49-F238E27FC236}">
                  <a16:creationId xmlns:a16="http://schemas.microsoft.com/office/drawing/2014/main" id="{5DEA9427-5A6D-4AEC-BB52-3C809C6B0982}"/>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3" name="Rectangle 42">
              <a:extLst>
                <a:ext uri="{FF2B5EF4-FFF2-40B4-BE49-F238E27FC236}">
                  <a16:creationId xmlns:a16="http://schemas.microsoft.com/office/drawing/2014/main" id="{D3B79423-0383-43E9-900B-9995DCB0DE9D}"/>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4" name="Rectangle 43">
              <a:extLst>
                <a:ext uri="{FF2B5EF4-FFF2-40B4-BE49-F238E27FC236}">
                  <a16:creationId xmlns:a16="http://schemas.microsoft.com/office/drawing/2014/main" id="{91D76AAC-1250-4123-8973-BA552B15424C}"/>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5" name="Rectangle 44">
              <a:extLst>
                <a:ext uri="{FF2B5EF4-FFF2-40B4-BE49-F238E27FC236}">
                  <a16:creationId xmlns:a16="http://schemas.microsoft.com/office/drawing/2014/main" id="{029179B0-FCED-4983-9B2C-B704F9BF3360}"/>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46" name="Group 45">
            <a:extLst>
              <a:ext uri="{FF2B5EF4-FFF2-40B4-BE49-F238E27FC236}">
                <a16:creationId xmlns:a16="http://schemas.microsoft.com/office/drawing/2014/main" id="{406539FF-8EFD-4DD8-AB8F-1EA301BFE4FF}"/>
              </a:ext>
            </a:extLst>
          </p:cNvPr>
          <p:cNvGrpSpPr/>
          <p:nvPr/>
        </p:nvGrpSpPr>
        <p:grpSpPr>
          <a:xfrm>
            <a:off x="8458381" y="3218581"/>
            <a:ext cx="952728" cy="242349"/>
            <a:chOff x="2607047" y="2031999"/>
            <a:chExt cx="1270137" cy="364957"/>
          </a:xfrm>
        </p:grpSpPr>
        <p:sp>
          <p:nvSpPr>
            <p:cNvPr id="47" name="Rectangle 46">
              <a:extLst>
                <a:ext uri="{FF2B5EF4-FFF2-40B4-BE49-F238E27FC236}">
                  <a16:creationId xmlns:a16="http://schemas.microsoft.com/office/drawing/2014/main" id="{18756FC7-B1F2-413B-AD65-07AF71BC94ED}"/>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8" name="Rectangle 47">
              <a:extLst>
                <a:ext uri="{FF2B5EF4-FFF2-40B4-BE49-F238E27FC236}">
                  <a16:creationId xmlns:a16="http://schemas.microsoft.com/office/drawing/2014/main" id="{5FB3C23B-EEC4-4554-BC7A-3F4B0258113D}"/>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9" name="Rectangle 48">
              <a:extLst>
                <a:ext uri="{FF2B5EF4-FFF2-40B4-BE49-F238E27FC236}">
                  <a16:creationId xmlns:a16="http://schemas.microsoft.com/office/drawing/2014/main" id="{B6D3315F-C233-4BF3-8BA8-0BD0E2064DFE}"/>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0" name="Rectangle 49">
              <a:extLst>
                <a:ext uri="{FF2B5EF4-FFF2-40B4-BE49-F238E27FC236}">
                  <a16:creationId xmlns:a16="http://schemas.microsoft.com/office/drawing/2014/main" id="{31AE19C2-EDDC-4D5F-8048-BC4E111087C1}"/>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sp>
        <p:nvSpPr>
          <p:cNvPr id="51" name="TextBox 50">
            <a:extLst>
              <a:ext uri="{FF2B5EF4-FFF2-40B4-BE49-F238E27FC236}">
                <a16:creationId xmlns:a16="http://schemas.microsoft.com/office/drawing/2014/main" id="{27473C36-0ED5-4CB1-A3F0-67AE22F4B9DB}"/>
              </a:ext>
            </a:extLst>
          </p:cNvPr>
          <p:cNvSpPr txBox="1"/>
          <p:nvPr/>
        </p:nvSpPr>
        <p:spPr>
          <a:xfrm>
            <a:off x="10209505" y="3161505"/>
            <a:ext cx="1326004" cy="369332"/>
          </a:xfrm>
          <a:prstGeom prst="rect">
            <a:avLst/>
          </a:prstGeom>
          <a:noFill/>
        </p:spPr>
        <p:txBody>
          <a:bodyPr wrap="none" rtlCol="0">
            <a:spAutoFit/>
          </a:bodyPr>
          <a:lstStyle/>
          <a:p>
            <a:r>
              <a:rPr lang="en-US" b="0" dirty="0" err="1">
                <a:latin typeface="Gill Sans Light"/>
                <a:ea typeface="Gill Sans" charset="0"/>
                <a:cs typeface="Gill Sans" charset="0"/>
              </a:rPr>
              <a:t>Inode</a:t>
            </a:r>
            <a:r>
              <a:rPr lang="en-US" b="0" dirty="0">
                <a:latin typeface="Gill Sans Light"/>
                <a:ea typeface="Gill Sans" charset="0"/>
                <a:cs typeface="Gill Sans" charset="0"/>
              </a:rPr>
              <a:t> table</a:t>
            </a:r>
          </a:p>
        </p:txBody>
      </p:sp>
      <p:grpSp>
        <p:nvGrpSpPr>
          <p:cNvPr id="52" name="Group 51">
            <a:extLst>
              <a:ext uri="{FF2B5EF4-FFF2-40B4-BE49-F238E27FC236}">
                <a16:creationId xmlns:a16="http://schemas.microsoft.com/office/drawing/2014/main" id="{748E4DCD-CF52-41E4-911B-8AFE37ABCC87}"/>
              </a:ext>
            </a:extLst>
          </p:cNvPr>
          <p:cNvGrpSpPr/>
          <p:nvPr/>
        </p:nvGrpSpPr>
        <p:grpSpPr>
          <a:xfrm>
            <a:off x="8270484" y="3585142"/>
            <a:ext cx="1457827" cy="761444"/>
            <a:chOff x="1744000" y="2182577"/>
            <a:chExt cx="1430729" cy="918973"/>
          </a:xfrm>
        </p:grpSpPr>
        <p:sp>
          <p:nvSpPr>
            <p:cNvPr id="53" name="Rectangle 52">
              <a:extLst>
                <a:ext uri="{FF2B5EF4-FFF2-40B4-BE49-F238E27FC236}">
                  <a16:creationId xmlns:a16="http://schemas.microsoft.com/office/drawing/2014/main" id="{56D448C7-21DC-457D-A1FC-EE80B5D6069D}"/>
                </a:ext>
              </a:extLst>
            </p:cNvPr>
            <p:cNvSpPr/>
            <p:nvPr/>
          </p:nvSpPr>
          <p:spPr>
            <a:xfrm rot="16200000">
              <a:off x="1882705"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4" name="Rectangle 53">
              <a:extLst>
                <a:ext uri="{FF2B5EF4-FFF2-40B4-BE49-F238E27FC236}">
                  <a16:creationId xmlns:a16="http://schemas.microsoft.com/office/drawing/2014/main" id="{75CB07E6-7B84-40C0-A51C-0B071E1F1445}"/>
                </a:ext>
              </a:extLst>
            </p:cNvPr>
            <p:cNvSpPr/>
            <p:nvPr/>
          </p:nvSpPr>
          <p:spPr>
            <a:xfrm rot="16200000">
              <a:off x="2203889"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5" name="Rectangle 54">
              <a:extLst>
                <a:ext uri="{FF2B5EF4-FFF2-40B4-BE49-F238E27FC236}">
                  <a16:creationId xmlns:a16="http://schemas.microsoft.com/office/drawing/2014/main" id="{A4A13C24-BAD2-4696-8CE9-99308A4591FF}"/>
                </a:ext>
              </a:extLst>
            </p:cNvPr>
            <p:cNvSpPr/>
            <p:nvPr/>
          </p:nvSpPr>
          <p:spPr>
            <a:xfrm rot="16200000">
              <a:off x="2510474"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6" name="Rectangle 55">
              <a:extLst>
                <a:ext uri="{FF2B5EF4-FFF2-40B4-BE49-F238E27FC236}">
                  <a16:creationId xmlns:a16="http://schemas.microsoft.com/office/drawing/2014/main" id="{D559F166-2E9B-474C-9A06-072571CAE663}"/>
                </a:ext>
              </a:extLst>
            </p:cNvPr>
            <p:cNvSpPr/>
            <p:nvPr/>
          </p:nvSpPr>
          <p:spPr>
            <a:xfrm rot="16200000">
              <a:off x="2831658"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7" name="Rectangle 56">
              <a:extLst>
                <a:ext uri="{FF2B5EF4-FFF2-40B4-BE49-F238E27FC236}">
                  <a16:creationId xmlns:a16="http://schemas.microsoft.com/office/drawing/2014/main" id="{482C97F3-B802-403B-BAE5-FD30E61D873E}"/>
                </a:ext>
              </a:extLst>
            </p:cNvPr>
            <p:cNvSpPr/>
            <p:nvPr/>
          </p:nvSpPr>
          <p:spPr>
            <a:xfrm rot="16200000">
              <a:off x="2781130" y="223454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8" name="Rectangle 57">
              <a:extLst>
                <a:ext uri="{FF2B5EF4-FFF2-40B4-BE49-F238E27FC236}">
                  <a16:creationId xmlns:a16="http://schemas.microsoft.com/office/drawing/2014/main" id="{D5C29844-D6B7-470B-9A7B-7C20FE416642}"/>
                </a:ext>
              </a:extLst>
            </p:cNvPr>
            <p:cNvSpPr/>
            <p:nvPr/>
          </p:nvSpPr>
          <p:spPr>
            <a:xfrm rot="16200000">
              <a:off x="1722113" y="220446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9" name="Rectangle 58">
              <a:extLst>
                <a:ext uri="{FF2B5EF4-FFF2-40B4-BE49-F238E27FC236}">
                  <a16:creationId xmlns:a16="http://schemas.microsoft.com/office/drawing/2014/main" id="{21E699AA-6504-4A94-A351-A36763BF74F7}"/>
                </a:ext>
              </a:extLst>
            </p:cNvPr>
            <p:cNvSpPr/>
            <p:nvPr/>
          </p:nvSpPr>
          <p:spPr>
            <a:xfrm rot="16200000">
              <a:off x="2206034" y="223454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sp>
        <p:nvSpPr>
          <p:cNvPr id="60" name="TextBox 59">
            <a:extLst>
              <a:ext uri="{FF2B5EF4-FFF2-40B4-BE49-F238E27FC236}">
                <a16:creationId xmlns:a16="http://schemas.microsoft.com/office/drawing/2014/main" id="{0386CA2D-374E-492A-9F3F-435FB8923DB4}"/>
              </a:ext>
            </a:extLst>
          </p:cNvPr>
          <p:cNvSpPr txBox="1"/>
          <p:nvPr/>
        </p:nvSpPr>
        <p:spPr>
          <a:xfrm>
            <a:off x="10217437" y="3859522"/>
            <a:ext cx="1107996" cy="646331"/>
          </a:xfrm>
          <a:prstGeom prst="rect">
            <a:avLst/>
          </a:prstGeom>
          <a:noFill/>
        </p:spPr>
        <p:txBody>
          <a:bodyPr wrap="none" rtlCol="0">
            <a:spAutoFit/>
          </a:bodyPr>
          <a:lstStyle/>
          <a:p>
            <a:r>
              <a:rPr lang="en-US" b="0" dirty="0">
                <a:latin typeface="Gill Sans Light"/>
                <a:ea typeface="Gill Sans" charset="0"/>
                <a:cs typeface="Gill Sans" charset="0"/>
              </a:rPr>
              <a:t>Directory</a:t>
            </a:r>
          </a:p>
          <a:p>
            <a:r>
              <a:rPr lang="en-US" b="0" dirty="0">
                <a:latin typeface="Gill Sans Light"/>
                <a:ea typeface="Gill Sans" charset="0"/>
                <a:cs typeface="Gill Sans" charset="0"/>
              </a:rPr>
              <a:t>entries</a:t>
            </a:r>
          </a:p>
        </p:txBody>
      </p:sp>
      <p:sp>
        <p:nvSpPr>
          <p:cNvPr id="61" name="Rectangle 60">
            <a:extLst>
              <a:ext uri="{FF2B5EF4-FFF2-40B4-BE49-F238E27FC236}">
                <a16:creationId xmlns:a16="http://schemas.microsoft.com/office/drawing/2014/main" id="{21855B53-A502-417D-859B-F966609E345E}"/>
              </a:ext>
            </a:extLst>
          </p:cNvPr>
          <p:cNvSpPr/>
          <p:nvPr/>
        </p:nvSpPr>
        <p:spPr>
          <a:xfrm rot="16200000">
            <a:off x="8214098" y="2174700"/>
            <a:ext cx="121398" cy="161856"/>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62" name="Rectangle 61">
            <a:extLst>
              <a:ext uri="{FF2B5EF4-FFF2-40B4-BE49-F238E27FC236}">
                <a16:creationId xmlns:a16="http://schemas.microsoft.com/office/drawing/2014/main" id="{83B39921-B077-4C55-BDCD-A32ED58F01B0}"/>
              </a:ext>
            </a:extLst>
          </p:cNvPr>
          <p:cNvSpPr/>
          <p:nvPr/>
        </p:nvSpPr>
        <p:spPr>
          <a:xfrm rot="16200000">
            <a:off x="8438814" y="3229006"/>
            <a:ext cx="242349" cy="24092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63" name="Freeform 86">
            <a:extLst>
              <a:ext uri="{FF2B5EF4-FFF2-40B4-BE49-F238E27FC236}">
                <a16:creationId xmlns:a16="http://schemas.microsoft.com/office/drawing/2014/main" id="{5AE76CBC-92C8-430D-980A-D8D0A1F99BC8}"/>
              </a:ext>
            </a:extLst>
          </p:cNvPr>
          <p:cNvSpPr/>
          <p:nvPr/>
        </p:nvSpPr>
        <p:spPr>
          <a:xfrm>
            <a:off x="8575177" y="2859007"/>
            <a:ext cx="314088" cy="485144"/>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Gill Sans Light"/>
              <a:cs typeface="Gill Sans Light"/>
            </a:endParaRPr>
          </a:p>
        </p:txBody>
      </p:sp>
      <p:sp>
        <p:nvSpPr>
          <p:cNvPr id="64" name="Rectangle 63">
            <a:extLst>
              <a:ext uri="{FF2B5EF4-FFF2-40B4-BE49-F238E27FC236}">
                <a16:creationId xmlns:a16="http://schemas.microsoft.com/office/drawing/2014/main" id="{70648F6A-322D-42D6-9A0B-A2273E8A1A1B}"/>
              </a:ext>
            </a:extLst>
          </p:cNvPr>
          <p:cNvSpPr/>
          <p:nvPr/>
        </p:nvSpPr>
        <p:spPr>
          <a:xfrm rot="16200000">
            <a:off x="9103272" y="4031753"/>
            <a:ext cx="302397" cy="327267"/>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65" name="Freeform 88">
            <a:extLst>
              <a:ext uri="{FF2B5EF4-FFF2-40B4-BE49-F238E27FC236}">
                <a16:creationId xmlns:a16="http://schemas.microsoft.com/office/drawing/2014/main" id="{397B1789-3646-403D-AC83-EF0DA0C6AADB}"/>
              </a:ext>
            </a:extLst>
          </p:cNvPr>
          <p:cNvSpPr/>
          <p:nvPr/>
        </p:nvSpPr>
        <p:spPr>
          <a:xfrm flipH="1">
            <a:off x="8597751" y="3460931"/>
            <a:ext cx="663309" cy="694104"/>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Gill Sans Light"/>
              <a:cs typeface="Gill Sans Light"/>
            </a:endParaRPr>
          </a:p>
        </p:txBody>
      </p:sp>
      <p:sp>
        <p:nvSpPr>
          <p:cNvPr id="66" name="Rectangle 65">
            <a:extLst>
              <a:ext uri="{FF2B5EF4-FFF2-40B4-BE49-F238E27FC236}">
                <a16:creationId xmlns:a16="http://schemas.microsoft.com/office/drawing/2014/main" id="{36DA8AD7-FA5A-4FE9-AF77-2AF860E72986}"/>
              </a:ext>
            </a:extLst>
          </p:cNvPr>
          <p:cNvSpPr/>
          <p:nvPr/>
        </p:nvSpPr>
        <p:spPr>
          <a:xfrm rot="16200000">
            <a:off x="8191976" y="2162803"/>
            <a:ext cx="152400" cy="152400"/>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Tree>
    <p:extLst>
      <p:ext uri="{BB962C8B-B14F-4D97-AF65-F5344CB8AC3E}">
        <p14:creationId xmlns:p14="http://schemas.microsoft.com/office/powerpoint/2010/main" val="5746590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1" grpId="0" animBg="1"/>
      <p:bldP spid="62" grpId="0" animBg="1"/>
      <p:bldP spid="63" grpId="0" animBg="1"/>
      <p:bldP spid="64" grpId="0" animBg="1"/>
      <p:bldP spid="65" grpId="0" animBg="1"/>
      <p:bldP spid="6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16FD-075B-47CC-A3DC-4845389767FB}"/>
              </a:ext>
            </a:extLst>
          </p:cNvPr>
          <p:cNvSpPr>
            <a:spLocks noGrp="1"/>
          </p:cNvSpPr>
          <p:nvPr>
            <p:ph type="title"/>
          </p:nvPr>
        </p:nvSpPr>
        <p:spPr/>
        <p:txBody>
          <a:bodyPr/>
          <a:lstStyle/>
          <a:p>
            <a:r>
              <a:rPr lang="en-US" dirty="0">
                <a:latin typeface="Gill Sans Light"/>
              </a:rPr>
              <a:t>Creating a File (With Journaling)</a:t>
            </a:r>
          </a:p>
        </p:txBody>
      </p:sp>
      <p:sp>
        <p:nvSpPr>
          <p:cNvPr id="3" name="Content Placeholder 2">
            <a:extLst>
              <a:ext uri="{FF2B5EF4-FFF2-40B4-BE49-F238E27FC236}">
                <a16:creationId xmlns:a16="http://schemas.microsoft.com/office/drawing/2014/main" id="{3D2E7A15-3469-4132-BA54-149F9F9561D9}"/>
              </a:ext>
            </a:extLst>
          </p:cNvPr>
          <p:cNvSpPr>
            <a:spLocks noGrp="1"/>
          </p:cNvSpPr>
          <p:nvPr>
            <p:ph idx="1"/>
          </p:nvPr>
        </p:nvSpPr>
        <p:spPr>
          <a:xfrm>
            <a:off x="838200" y="1424149"/>
            <a:ext cx="6846934" cy="3245288"/>
          </a:xfrm>
        </p:spPr>
        <p:txBody>
          <a:bodyPr>
            <a:normAutofit/>
          </a:bodyPr>
          <a:lstStyle/>
          <a:p>
            <a:r>
              <a:rPr lang="en-US" dirty="0">
                <a:latin typeface="Gill Sans Light"/>
              </a:rPr>
              <a:t>Find free data block(s)</a:t>
            </a:r>
            <a:endParaRPr lang="en-US" sz="1800" dirty="0">
              <a:latin typeface="Gill Sans Light"/>
            </a:endParaRPr>
          </a:p>
          <a:p>
            <a:r>
              <a:rPr lang="en-US" dirty="0">
                <a:latin typeface="Gill Sans Light"/>
              </a:rPr>
              <a:t>Find free </a:t>
            </a:r>
            <a:r>
              <a:rPr lang="en-US" dirty="0" err="1">
                <a:latin typeface="Gill Sans Light"/>
              </a:rPr>
              <a:t>inode</a:t>
            </a:r>
            <a:r>
              <a:rPr lang="en-US" dirty="0">
                <a:latin typeface="Gill Sans Light"/>
              </a:rPr>
              <a:t> entry</a:t>
            </a:r>
            <a:endParaRPr lang="en-US" sz="1800" dirty="0">
              <a:latin typeface="Gill Sans Light"/>
            </a:endParaRPr>
          </a:p>
          <a:p>
            <a:r>
              <a:rPr lang="en-US" dirty="0">
                <a:latin typeface="Gill Sans Light"/>
              </a:rPr>
              <a:t>Find </a:t>
            </a:r>
            <a:r>
              <a:rPr lang="en-US" dirty="0" err="1">
                <a:latin typeface="Gill Sans Light"/>
              </a:rPr>
              <a:t>dirent</a:t>
            </a:r>
            <a:r>
              <a:rPr lang="en-US" dirty="0">
                <a:latin typeface="Gill Sans Light"/>
              </a:rPr>
              <a:t> insertion point</a:t>
            </a:r>
          </a:p>
          <a:p>
            <a:pPr marL="0" indent="0">
              <a:spcBef>
                <a:spcPts val="0"/>
              </a:spcBef>
              <a:buNone/>
            </a:pPr>
            <a:r>
              <a:rPr lang="en-US" dirty="0">
                <a:latin typeface="Gill Sans Light"/>
              </a:rPr>
              <a:t>-----------------------------------------</a:t>
            </a:r>
          </a:p>
          <a:p>
            <a:r>
              <a:rPr lang="en-US" dirty="0">
                <a:latin typeface="Gill Sans Light"/>
              </a:rPr>
              <a:t>[log] Write map (i.e., mark used)</a:t>
            </a:r>
            <a:endParaRPr lang="en-US" sz="1800" dirty="0">
              <a:latin typeface="Gill Sans Light"/>
            </a:endParaRPr>
          </a:p>
          <a:p>
            <a:r>
              <a:rPr lang="en-US" dirty="0">
                <a:latin typeface="Gill Sans Light"/>
              </a:rPr>
              <a:t>[log] Write </a:t>
            </a:r>
            <a:r>
              <a:rPr lang="en-US" dirty="0" err="1">
                <a:latin typeface="Gill Sans Light"/>
              </a:rPr>
              <a:t>inode</a:t>
            </a:r>
            <a:r>
              <a:rPr lang="en-US" dirty="0">
                <a:latin typeface="Gill Sans Light"/>
              </a:rPr>
              <a:t> entry to point to block(s)</a:t>
            </a:r>
            <a:endParaRPr lang="en-US" sz="1800" dirty="0">
              <a:latin typeface="Gill Sans Light"/>
            </a:endParaRPr>
          </a:p>
          <a:p>
            <a:r>
              <a:rPr lang="en-US" dirty="0">
                <a:latin typeface="Gill Sans Light"/>
              </a:rPr>
              <a:t>[log] Write </a:t>
            </a:r>
            <a:r>
              <a:rPr lang="en-US" dirty="0" err="1">
                <a:latin typeface="Gill Sans Light"/>
              </a:rPr>
              <a:t>dirent</a:t>
            </a:r>
            <a:r>
              <a:rPr lang="en-US" dirty="0">
                <a:latin typeface="Gill Sans Light"/>
              </a:rPr>
              <a:t> to point to </a:t>
            </a:r>
            <a:r>
              <a:rPr lang="en-US" dirty="0" err="1">
                <a:latin typeface="Gill Sans Light"/>
              </a:rPr>
              <a:t>inode</a:t>
            </a:r>
            <a:endParaRPr lang="en-US" dirty="0">
              <a:latin typeface="Gill Sans Light"/>
            </a:endParaRPr>
          </a:p>
        </p:txBody>
      </p:sp>
      <p:sp>
        <p:nvSpPr>
          <p:cNvPr id="7" name="Can 9">
            <a:extLst>
              <a:ext uri="{FF2B5EF4-FFF2-40B4-BE49-F238E27FC236}">
                <a16:creationId xmlns:a16="http://schemas.microsoft.com/office/drawing/2014/main" id="{8C387936-60E3-4D10-89EA-640794CD7455}"/>
              </a:ext>
            </a:extLst>
          </p:cNvPr>
          <p:cNvSpPr/>
          <p:nvPr/>
        </p:nvSpPr>
        <p:spPr>
          <a:xfrm>
            <a:off x="7934572" y="1499100"/>
            <a:ext cx="2099734" cy="3048000"/>
          </a:xfrm>
          <a:prstGeom prst="can">
            <a:avLst/>
          </a:prstGeom>
          <a:solidFill>
            <a:schemeClr val="accent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8" name="TextBox 7">
            <a:extLst>
              <a:ext uri="{FF2B5EF4-FFF2-40B4-BE49-F238E27FC236}">
                <a16:creationId xmlns:a16="http://schemas.microsoft.com/office/drawing/2014/main" id="{39C2EAC3-2DEB-44D5-B3A4-D0309D34CF3E}"/>
              </a:ext>
            </a:extLst>
          </p:cNvPr>
          <p:cNvSpPr txBox="1"/>
          <p:nvPr/>
        </p:nvSpPr>
        <p:spPr>
          <a:xfrm>
            <a:off x="10105395" y="2720443"/>
            <a:ext cx="1390124" cy="369332"/>
          </a:xfrm>
          <a:prstGeom prst="rect">
            <a:avLst/>
          </a:prstGeom>
          <a:noFill/>
        </p:spPr>
        <p:txBody>
          <a:bodyPr wrap="none" rtlCol="0">
            <a:spAutoFit/>
          </a:bodyPr>
          <a:lstStyle/>
          <a:p>
            <a:r>
              <a:rPr lang="en-US" b="0" dirty="0">
                <a:latin typeface="Gill Sans Light"/>
                <a:ea typeface="Gill Sans" charset="0"/>
                <a:cs typeface="Gill Sans" charset="0"/>
              </a:rPr>
              <a:t>Data blocks</a:t>
            </a:r>
          </a:p>
        </p:txBody>
      </p:sp>
      <p:sp>
        <p:nvSpPr>
          <p:cNvPr id="9" name="TextBox 8">
            <a:extLst>
              <a:ext uri="{FF2B5EF4-FFF2-40B4-BE49-F238E27FC236}">
                <a16:creationId xmlns:a16="http://schemas.microsoft.com/office/drawing/2014/main" id="{BAC2BF7B-3329-4387-839C-34AB7DC0A120}"/>
              </a:ext>
            </a:extLst>
          </p:cNvPr>
          <p:cNvSpPr txBox="1"/>
          <p:nvPr/>
        </p:nvSpPr>
        <p:spPr>
          <a:xfrm>
            <a:off x="10175430" y="2000553"/>
            <a:ext cx="1293146" cy="923330"/>
          </a:xfrm>
          <a:prstGeom prst="rect">
            <a:avLst/>
          </a:prstGeom>
          <a:noFill/>
        </p:spPr>
        <p:txBody>
          <a:bodyPr wrap="square" rtlCol="0">
            <a:spAutoFit/>
          </a:bodyPr>
          <a:lstStyle/>
          <a:p>
            <a:r>
              <a:rPr lang="en-US" b="0" dirty="0">
                <a:latin typeface="Gill Sans Light"/>
                <a:ea typeface="Gill Sans" charset="0"/>
                <a:cs typeface="Gill Sans" charset="0"/>
              </a:rPr>
              <a:t>Free space map</a:t>
            </a:r>
          </a:p>
        </p:txBody>
      </p:sp>
      <p:grpSp>
        <p:nvGrpSpPr>
          <p:cNvPr id="10" name="Group 9">
            <a:extLst>
              <a:ext uri="{FF2B5EF4-FFF2-40B4-BE49-F238E27FC236}">
                <a16:creationId xmlns:a16="http://schemas.microsoft.com/office/drawing/2014/main" id="{DDC406B0-6CDD-4035-A00B-BDD5B5DA982B}"/>
              </a:ext>
            </a:extLst>
          </p:cNvPr>
          <p:cNvGrpSpPr/>
          <p:nvPr/>
        </p:nvGrpSpPr>
        <p:grpSpPr>
          <a:xfrm rot="16200000">
            <a:off x="8780167" y="1905276"/>
            <a:ext cx="415498" cy="1802120"/>
            <a:chOff x="7569977" y="1270135"/>
            <a:chExt cx="415498" cy="1802120"/>
          </a:xfrm>
        </p:grpSpPr>
        <p:sp>
          <p:nvSpPr>
            <p:cNvPr id="11" name="Rectangle 10">
              <a:extLst>
                <a:ext uri="{FF2B5EF4-FFF2-40B4-BE49-F238E27FC236}">
                  <a16:creationId xmlns:a16="http://schemas.microsoft.com/office/drawing/2014/main" id="{8F851CFE-34C0-49AC-83E7-E3A79AE6C633}"/>
                </a:ext>
              </a:extLst>
            </p:cNvPr>
            <p:cNvSpPr/>
            <p:nvPr/>
          </p:nvSpPr>
          <p:spPr>
            <a:xfrm>
              <a:off x="7605706" y="1270135"/>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2" name="Rectangle 11">
              <a:extLst>
                <a:ext uri="{FF2B5EF4-FFF2-40B4-BE49-F238E27FC236}">
                  <a16:creationId xmlns:a16="http://schemas.microsoft.com/office/drawing/2014/main" id="{8644A316-1501-4B33-962C-8DFC11DAE023}"/>
                </a:ext>
              </a:extLst>
            </p:cNvPr>
            <p:cNvSpPr/>
            <p:nvPr/>
          </p:nvSpPr>
          <p:spPr>
            <a:xfrm>
              <a:off x="7605706" y="1591319"/>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3" name="Rectangle 12">
              <a:extLst>
                <a:ext uri="{FF2B5EF4-FFF2-40B4-BE49-F238E27FC236}">
                  <a16:creationId xmlns:a16="http://schemas.microsoft.com/office/drawing/2014/main" id="{A7C7EF1C-0646-42FA-BDCA-578539C2459B}"/>
                </a:ext>
              </a:extLst>
            </p:cNvPr>
            <p:cNvSpPr/>
            <p:nvPr/>
          </p:nvSpPr>
          <p:spPr>
            <a:xfrm>
              <a:off x="7605706" y="189790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4" name="Rectangle 13">
              <a:extLst>
                <a:ext uri="{FF2B5EF4-FFF2-40B4-BE49-F238E27FC236}">
                  <a16:creationId xmlns:a16="http://schemas.microsoft.com/office/drawing/2014/main" id="{85E70A95-395D-4A5D-B23E-9B59714B031D}"/>
                </a:ext>
              </a:extLst>
            </p:cNvPr>
            <p:cNvSpPr/>
            <p:nvPr/>
          </p:nvSpPr>
          <p:spPr>
            <a:xfrm>
              <a:off x="7605706" y="2219088"/>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5" name="Rectangle 14">
              <a:extLst>
                <a:ext uri="{FF2B5EF4-FFF2-40B4-BE49-F238E27FC236}">
                  <a16:creationId xmlns:a16="http://schemas.microsoft.com/office/drawing/2014/main" id="{E150467B-0C02-47C0-AED4-E68BDEFA57FF}"/>
                </a:ext>
              </a:extLst>
            </p:cNvPr>
            <p:cNvSpPr/>
            <p:nvPr/>
          </p:nvSpPr>
          <p:spPr>
            <a:xfrm>
              <a:off x="7605706" y="2751071"/>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6" name="TextBox 15">
              <a:extLst>
                <a:ext uri="{FF2B5EF4-FFF2-40B4-BE49-F238E27FC236}">
                  <a16:creationId xmlns:a16="http://schemas.microsoft.com/office/drawing/2014/main" id="{C90D3554-D304-4C3D-9AA1-977A5AAB8D55}"/>
                </a:ext>
              </a:extLst>
            </p:cNvPr>
            <p:cNvSpPr txBox="1"/>
            <p:nvPr/>
          </p:nvSpPr>
          <p:spPr>
            <a:xfrm>
              <a:off x="7569977" y="2425538"/>
              <a:ext cx="415498" cy="369332"/>
            </a:xfrm>
            <a:prstGeom prst="rect">
              <a:avLst/>
            </a:prstGeom>
            <a:noFill/>
          </p:spPr>
          <p:txBody>
            <a:bodyPr wrap="none" rtlCol="0">
              <a:spAutoFit/>
            </a:bodyPr>
            <a:lstStyle/>
            <a:p>
              <a:r>
                <a:rPr lang="en-US" dirty="0">
                  <a:latin typeface="Gill Sans Light"/>
                  <a:cs typeface="Gill Sans Light"/>
                </a:rPr>
                <a:t>…</a:t>
              </a:r>
            </a:p>
          </p:txBody>
        </p:sp>
      </p:grpSp>
      <p:grpSp>
        <p:nvGrpSpPr>
          <p:cNvPr id="17" name="Group 16">
            <a:extLst>
              <a:ext uri="{FF2B5EF4-FFF2-40B4-BE49-F238E27FC236}">
                <a16:creationId xmlns:a16="http://schemas.microsoft.com/office/drawing/2014/main" id="{74A591AA-366C-46BE-A5DF-855A39CE4581}"/>
              </a:ext>
            </a:extLst>
          </p:cNvPr>
          <p:cNvGrpSpPr/>
          <p:nvPr/>
        </p:nvGrpSpPr>
        <p:grpSpPr>
          <a:xfrm>
            <a:off x="7544110" y="2185219"/>
            <a:ext cx="2561285" cy="121398"/>
            <a:chOff x="64770" y="2031999"/>
            <a:chExt cx="5082551" cy="364957"/>
          </a:xfrm>
        </p:grpSpPr>
        <p:grpSp>
          <p:nvGrpSpPr>
            <p:cNvPr id="18" name="Group 17">
              <a:extLst>
                <a:ext uri="{FF2B5EF4-FFF2-40B4-BE49-F238E27FC236}">
                  <a16:creationId xmlns:a16="http://schemas.microsoft.com/office/drawing/2014/main" id="{F1064C16-A76E-4CA1-98BB-468C2305D70D}"/>
                </a:ext>
              </a:extLst>
            </p:cNvPr>
            <p:cNvGrpSpPr/>
            <p:nvPr/>
          </p:nvGrpSpPr>
          <p:grpSpPr>
            <a:xfrm>
              <a:off x="2607047" y="2031999"/>
              <a:ext cx="1270137" cy="364957"/>
              <a:chOff x="2607047" y="2031999"/>
              <a:chExt cx="1270137" cy="364957"/>
            </a:xfrm>
          </p:grpSpPr>
          <p:sp>
            <p:nvSpPr>
              <p:cNvPr id="34" name="Rectangle 33">
                <a:extLst>
                  <a:ext uri="{FF2B5EF4-FFF2-40B4-BE49-F238E27FC236}">
                    <a16:creationId xmlns:a16="http://schemas.microsoft.com/office/drawing/2014/main" id="{42B2B8F8-9BD5-44CA-AE26-4535A0D2A593}"/>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5" name="Rectangle 34">
                <a:extLst>
                  <a:ext uri="{FF2B5EF4-FFF2-40B4-BE49-F238E27FC236}">
                    <a16:creationId xmlns:a16="http://schemas.microsoft.com/office/drawing/2014/main" id="{7561B0B3-F068-46D1-AB9D-C306DA183EFA}"/>
                  </a:ext>
                </a:extLst>
              </p:cNvPr>
              <p:cNvSpPr/>
              <p:nvPr/>
            </p:nvSpPr>
            <p:spPr>
              <a:xfrm rot="16200000">
                <a:off x="2906344"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6" name="Rectangle 35">
                <a:extLst>
                  <a:ext uri="{FF2B5EF4-FFF2-40B4-BE49-F238E27FC236}">
                    <a16:creationId xmlns:a16="http://schemas.microsoft.com/office/drawing/2014/main" id="{3EFBE795-FF7E-45E9-A7E4-537F1F069AD7}"/>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7" name="Rectangle 36">
                <a:extLst>
                  <a:ext uri="{FF2B5EF4-FFF2-40B4-BE49-F238E27FC236}">
                    <a16:creationId xmlns:a16="http://schemas.microsoft.com/office/drawing/2014/main" id="{12D7FD24-58B9-44F0-88F0-45BB675FB9D2}"/>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19" name="Group 18">
              <a:extLst>
                <a:ext uri="{FF2B5EF4-FFF2-40B4-BE49-F238E27FC236}">
                  <a16:creationId xmlns:a16="http://schemas.microsoft.com/office/drawing/2014/main" id="{2B8B347E-1A20-45C0-8962-31DD8EBBBCD9}"/>
                </a:ext>
              </a:extLst>
            </p:cNvPr>
            <p:cNvGrpSpPr/>
            <p:nvPr/>
          </p:nvGrpSpPr>
          <p:grpSpPr>
            <a:xfrm>
              <a:off x="3877184" y="2031999"/>
              <a:ext cx="1270137" cy="364957"/>
              <a:chOff x="2607047" y="2031999"/>
              <a:chExt cx="1270137" cy="364957"/>
            </a:xfrm>
          </p:grpSpPr>
          <p:sp>
            <p:nvSpPr>
              <p:cNvPr id="30" name="Rectangle 29">
                <a:extLst>
                  <a:ext uri="{FF2B5EF4-FFF2-40B4-BE49-F238E27FC236}">
                    <a16:creationId xmlns:a16="http://schemas.microsoft.com/office/drawing/2014/main" id="{42617352-A108-4C29-A441-32C92A25C9CB}"/>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1" name="Rectangle 30">
                <a:extLst>
                  <a:ext uri="{FF2B5EF4-FFF2-40B4-BE49-F238E27FC236}">
                    <a16:creationId xmlns:a16="http://schemas.microsoft.com/office/drawing/2014/main" id="{2CAB54F2-0CDA-4C5C-8096-BB613FAC457C}"/>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2" name="Rectangle 31">
                <a:extLst>
                  <a:ext uri="{FF2B5EF4-FFF2-40B4-BE49-F238E27FC236}">
                    <a16:creationId xmlns:a16="http://schemas.microsoft.com/office/drawing/2014/main" id="{F28CE80F-B413-43D4-BD27-3A6D98CEDAA3}"/>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3" name="Rectangle 32">
                <a:extLst>
                  <a:ext uri="{FF2B5EF4-FFF2-40B4-BE49-F238E27FC236}">
                    <a16:creationId xmlns:a16="http://schemas.microsoft.com/office/drawing/2014/main" id="{ADFD4869-000B-4A57-83C9-5D5A7DC17F0A}"/>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20" name="Group 19">
              <a:extLst>
                <a:ext uri="{FF2B5EF4-FFF2-40B4-BE49-F238E27FC236}">
                  <a16:creationId xmlns:a16="http://schemas.microsoft.com/office/drawing/2014/main" id="{8C571C2F-A153-40D1-92D0-BB2981ABAEF1}"/>
                </a:ext>
              </a:extLst>
            </p:cNvPr>
            <p:cNvGrpSpPr/>
            <p:nvPr/>
          </p:nvGrpSpPr>
          <p:grpSpPr>
            <a:xfrm>
              <a:off x="64770" y="2031999"/>
              <a:ext cx="1270137" cy="364957"/>
              <a:chOff x="2607047" y="2031999"/>
              <a:chExt cx="1270137" cy="364957"/>
            </a:xfrm>
          </p:grpSpPr>
          <p:sp>
            <p:nvSpPr>
              <p:cNvPr id="26" name="Rectangle 25">
                <a:extLst>
                  <a:ext uri="{FF2B5EF4-FFF2-40B4-BE49-F238E27FC236}">
                    <a16:creationId xmlns:a16="http://schemas.microsoft.com/office/drawing/2014/main" id="{DEB8AD19-F1C9-4759-9B11-088DB12D3FC7}"/>
                  </a:ext>
                </a:extLst>
              </p:cNvPr>
              <p:cNvSpPr/>
              <p:nvPr/>
            </p:nvSpPr>
            <p:spPr>
              <a:xfrm rot="16200000">
                <a:off x="2585160"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7" name="Rectangle 26">
                <a:extLst>
                  <a:ext uri="{FF2B5EF4-FFF2-40B4-BE49-F238E27FC236}">
                    <a16:creationId xmlns:a16="http://schemas.microsoft.com/office/drawing/2014/main" id="{5EA04909-528F-495F-9510-7D3354C1F1EB}"/>
                  </a:ext>
                </a:extLst>
              </p:cNvPr>
              <p:cNvSpPr/>
              <p:nvPr/>
            </p:nvSpPr>
            <p:spPr>
              <a:xfrm rot="16200000">
                <a:off x="2906344"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8" name="Rectangle 27">
                <a:extLst>
                  <a:ext uri="{FF2B5EF4-FFF2-40B4-BE49-F238E27FC236}">
                    <a16:creationId xmlns:a16="http://schemas.microsoft.com/office/drawing/2014/main" id="{E738A646-95A6-4D9C-9DD3-CF07758FE725}"/>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9" name="Rectangle 28">
                <a:extLst>
                  <a:ext uri="{FF2B5EF4-FFF2-40B4-BE49-F238E27FC236}">
                    <a16:creationId xmlns:a16="http://schemas.microsoft.com/office/drawing/2014/main" id="{FA56E242-CAE6-424E-AF44-A24A1260715F}"/>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21" name="Group 20">
              <a:extLst>
                <a:ext uri="{FF2B5EF4-FFF2-40B4-BE49-F238E27FC236}">
                  <a16:creationId xmlns:a16="http://schemas.microsoft.com/office/drawing/2014/main" id="{DA367F94-4DCD-4ED1-93B3-F3BED2144113}"/>
                </a:ext>
              </a:extLst>
            </p:cNvPr>
            <p:cNvGrpSpPr/>
            <p:nvPr/>
          </p:nvGrpSpPr>
          <p:grpSpPr>
            <a:xfrm>
              <a:off x="1334907" y="2031999"/>
              <a:ext cx="1270137" cy="364957"/>
              <a:chOff x="2607047" y="2031999"/>
              <a:chExt cx="1270137" cy="364957"/>
            </a:xfrm>
          </p:grpSpPr>
          <p:sp>
            <p:nvSpPr>
              <p:cNvPr id="22" name="Rectangle 21">
                <a:extLst>
                  <a:ext uri="{FF2B5EF4-FFF2-40B4-BE49-F238E27FC236}">
                    <a16:creationId xmlns:a16="http://schemas.microsoft.com/office/drawing/2014/main" id="{5448E54E-FB36-48DF-AEE2-5A5FDD698BFD}"/>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3" name="Rectangle 22">
                <a:extLst>
                  <a:ext uri="{FF2B5EF4-FFF2-40B4-BE49-F238E27FC236}">
                    <a16:creationId xmlns:a16="http://schemas.microsoft.com/office/drawing/2014/main" id="{9FAD62FA-F9C2-4631-BEF3-9C3BE87E01DB}"/>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4" name="Rectangle 23">
                <a:extLst>
                  <a:ext uri="{FF2B5EF4-FFF2-40B4-BE49-F238E27FC236}">
                    <a16:creationId xmlns:a16="http://schemas.microsoft.com/office/drawing/2014/main" id="{D9608723-42E3-4409-AF51-6D55F470EAE6}"/>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5" name="Rectangle 24">
                <a:extLst>
                  <a:ext uri="{FF2B5EF4-FFF2-40B4-BE49-F238E27FC236}">
                    <a16:creationId xmlns:a16="http://schemas.microsoft.com/office/drawing/2014/main" id="{4111FE68-35BC-457C-9B82-EECCF2E6A08F}"/>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sp>
        <p:nvSpPr>
          <p:cNvPr id="38" name="Rectangle 37">
            <a:extLst>
              <a:ext uri="{FF2B5EF4-FFF2-40B4-BE49-F238E27FC236}">
                <a16:creationId xmlns:a16="http://schemas.microsoft.com/office/drawing/2014/main" id="{5C46EBB3-C81E-437C-841D-A2CD5CE0C109}"/>
              </a:ext>
            </a:extLst>
          </p:cNvPr>
          <p:cNvSpPr/>
          <p:nvPr/>
        </p:nvSpPr>
        <p:spPr>
          <a:xfrm rot="16200000">
            <a:off x="9411896"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9" name="Rectangle 38">
            <a:extLst>
              <a:ext uri="{FF2B5EF4-FFF2-40B4-BE49-F238E27FC236}">
                <a16:creationId xmlns:a16="http://schemas.microsoft.com/office/drawing/2014/main" id="{463B1AC1-0B35-48C6-82E0-0683C22FF04E}"/>
              </a:ext>
            </a:extLst>
          </p:cNvPr>
          <p:cNvSpPr/>
          <p:nvPr/>
        </p:nvSpPr>
        <p:spPr>
          <a:xfrm rot="16200000">
            <a:off x="9652816"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40" name="Rectangle 39">
            <a:extLst>
              <a:ext uri="{FF2B5EF4-FFF2-40B4-BE49-F238E27FC236}">
                <a16:creationId xmlns:a16="http://schemas.microsoft.com/office/drawing/2014/main" id="{095A8FAC-80A4-43C0-A8FD-69C4897EC2AB}"/>
              </a:ext>
            </a:extLst>
          </p:cNvPr>
          <p:cNvSpPr/>
          <p:nvPr/>
        </p:nvSpPr>
        <p:spPr>
          <a:xfrm rot="16200000">
            <a:off x="9882785"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nvGrpSpPr>
          <p:cNvPr id="41" name="Group 40">
            <a:extLst>
              <a:ext uri="{FF2B5EF4-FFF2-40B4-BE49-F238E27FC236}">
                <a16:creationId xmlns:a16="http://schemas.microsoft.com/office/drawing/2014/main" id="{DC28D1A9-D3D3-4496-957C-5E6169842A4A}"/>
              </a:ext>
            </a:extLst>
          </p:cNvPr>
          <p:cNvGrpSpPr/>
          <p:nvPr/>
        </p:nvGrpSpPr>
        <p:grpSpPr>
          <a:xfrm>
            <a:off x="7505653" y="3218581"/>
            <a:ext cx="952728" cy="242349"/>
            <a:chOff x="2607047" y="2031999"/>
            <a:chExt cx="1270137" cy="364957"/>
          </a:xfrm>
        </p:grpSpPr>
        <p:sp>
          <p:nvSpPr>
            <p:cNvPr id="42" name="Rectangle 41">
              <a:extLst>
                <a:ext uri="{FF2B5EF4-FFF2-40B4-BE49-F238E27FC236}">
                  <a16:creationId xmlns:a16="http://schemas.microsoft.com/office/drawing/2014/main" id="{5DEA9427-5A6D-4AEC-BB52-3C809C6B0982}"/>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3" name="Rectangle 42">
              <a:extLst>
                <a:ext uri="{FF2B5EF4-FFF2-40B4-BE49-F238E27FC236}">
                  <a16:creationId xmlns:a16="http://schemas.microsoft.com/office/drawing/2014/main" id="{D3B79423-0383-43E9-900B-9995DCB0DE9D}"/>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4" name="Rectangle 43">
              <a:extLst>
                <a:ext uri="{FF2B5EF4-FFF2-40B4-BE49-F238E27FC236}">
                  <a16:creationId xmlns:a16="http://schemas.microsoft.com/office/drawing/2014/main" id="{91D76AAC-1250-4123-8973-BA552B15424C}"/>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5" name="Rectangle 44">
              <a:extLst>
                <a:ext uri="{FF2B5EF4-FFF2-40B4-BE49-F238E27FC236}">
                  <a16:creationId xmlns:a16="http://schemas.microsoft.com/office/drawing/2014/main" id="{029179B0-FCED-4983-9B2C-B704F9BF3360}"/>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46" name="Group 45">
            <a:extLst>
              <a:ext uri="{FF2B5EF4-FFF2-40B4-BE49-F238E27FC236}">
                <a16:creationId xmlns:a16="http://schemas.microsoft.com/office/drawing/2014/main" id="{406539FF-8EFD-4DD8-AB8F-1EA301BFE4FF}"/>
              </a:ext>
            </a:extLst>
          </p:cNvPr>
          <p:cNvGrpSpPr/>
          <p:nvPr/>
        </p:nvGrpSpPr>
        <p:grpSpPr>
          <a:xfrm>
            <a:off x="8458381" y="3218581"/>
            <a:ext cx="952728" cy="242349"/>
            <a:chOff x="2607047" y="2031999"/>
            <a:chExt cx="1270137" cy="364957"/>
          </a:xfrm>
        </p:grpSpPr>
        <p:sp>
          <p:nvSpPr>
            <p:cNvPr id="47" name="Rectangle 46">
              <a:extLst>
                <a:ext uri="{FF2B5EF4-FFF2-40B4-BE49-F238E27FC236}">
                  <a16:creationId xmlns:a16="http://schemas.microsoft.com/office/drawing/2014/main" id="{18756FC7-B1F2-413B-AD65-07AF71BC94ED}"/>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8" name="Rectangle 47">
              <a:extLst>
                <a:ext uri="{FF2B5EF4-FFF2-40B4-BE49-F238E27FC236}">
                  <a16:creationId xmlns:a16="http://schemas.microsoft.com/office/drawing/2014/main" id="{5FB3C23B-EEC4-4554-BC7A-3F4B0258113D}"/>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9" name="Rectangle 48">
              <a:extLst>
                <a:ext uri="{FF2B5EF4-FFF2-40B4-BE49-F238E27FC236}">
                  <a16:creationId xmlns:a16="http://schemas.microsoft.com/office/drawing/2014/main" id="{B6D3315F-C233-4BF3-8BA8-0BD0E2064DFE}"/>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0" name="Rectangle 49">
              <a:extLst>
                <a:ext uri="{FF2B5EF4-FFF2-40B4-BE49-F238E27FC236}">
                  <a16:creationId xmlns:a16="http://schemas.microsoft.com/office/drawing/2014/main" id="{31AE19C2-EDDC-4D5F-8048-BC4E111087C1}"/>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sp>
        <p:nvSpPr>
          <p:cNvPr id="51" name="TextBox 50">
            <a:extLst>
              <a:ext uri="{FF2B5EF4-FFF2-40B4-BE49-F238E27FC236}">
                <a16:creationId xmlns:a16="http://schemas.microsoft.com/office/drawing/2014/main" id="{27473C36-0ED5-4CB1-A3F0-67AE22F4B9DB}"/>
              </a:ext>
            </a:extLst>
          </p:cNvPr>
          <p:cNvSpPr txBox="1"/>
          <p:nvPr/>
        </p:nvSpPr>
        <p:spPr>
          <a:xfrm>
            <a:off x="10209505" y="3161505"/>
            <a:ext cx="1326004" cy="369332"/>
          </a:xfrm>
          <a:prstGeom prst="rect">
            <a:avLst/>
          </a:prstGeom>
          <a:noFill/>
        </p:spPr>
        <p:txBody>
          <a:bodyPr wrap="none" rtlCol="0">
            <a:spAutoFit/>
          </a:bodyPr>
          <a:lstStyle/>
          <a:p>
            <a:r>
              <a:rPr lang="en-US" b="0" dirty="0" err="1">
                <a:latin typeface="Gill Sans Light"/>
                <a:ea typeface="Gill Sans" charset="0"/>
                <a:cs typeface="Gill Sans" charset="0"/>
              </a:rPr>
              <a:t>Inode</a:t>
            </a:r>
            <a:r>
              <a:rPr lang="en-US" b="0" dirty="0">
                <a:latin typeface="Gill Sans Light"/>
                <a:ea typeface="Gill Sans" charset="0"/>
                <a:cs typeface="Gill Sans" charset="0"/>
              </a:rPr>
              <a:t> table</a:t>
            </a:r>
          </a:p>
        </p:txBody>
      </p:sp>
      <p:grpSp>
        <p:nvGrpSpPr>
          <p:cNvPr id="52" name="Group 51">
            <a:extLst>
              <a:ext uri="{FF2B5EF4-FFF2-40B4-BE49-F238E27FC236}">
                <a16:creationId xmlns:a16="http://schemas.microsoft.com/office/drawing/2014/main" id="{748E4DCD-CF52-41E4-911B-8AFE37ABCC87}"/>
              </a:ext>
            </a:extLst>
          </p:cNvPr>
          <p:cNvGrpSpPr/>
          <p:nvPr/>
        </p:nvGrpSpPr>
        <p:grpSpPr>
          <a:xfrm>
            <a:off x="8270484" y="3585142"/>
            <a:ext cx="1457827" cy="761444"/>
            <a:chOff x="1744000" y="2182577"/>
            <a:chExt cx="1430729" cy="918973"/>
          </a:xfrm>
        </p:grpSpPr>
        <p:sp>
          <p:nvSpPr>
            <p:cNvPr id="53" name="Rectangle 52">
              <a:extLst>
                <a:ext uri="{FF2B5EF4-FFF2-40B4-BE49-F238E27FC236}">
                  <a16:creationId xmlns:a16="http://schemas.microsoft.com/office/drawing/2014/main" id="{56D448C7-21DC-457D-A1FC-EE80B5D6069D}"/>
                </a:ext>
              </a:extLst>
            </p:cNvPr>
            <p:cNvSpPr/>
            <p:nvPr/>
          </p:nvSpPr>
          <p:spPr>
            <a:xfrm rot="16200000">
              <a:off x="1882705"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4" name="Rectangle 53">
              <a:extLst>
                <a:ext uri="{FF2B5EF4-FFF2-40B4-BE49-F238E27FC236}">
                  <a16:creationId xmlns:a16="http://schemas.microsoft.com/office/drawing/2014/main" id="{75CB07E6-7B84-40C0-A51C-0B071E1F1445}"/>
                </a:ext>
              </a:extLst>
            </p:cNvPr>
            <p:cNvSpPr/>
            <p:nvPr/>
          </p:nvSpPr>
          <p:spPr>
            <a:xfrm rot="16200000">
              <a:off x="2203889"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5" name="Rectangle 54">
              <a:extLst>
                <a:ext uri="{FF2B5EF4-FFF2-40B4-BE49-F238E27FC236}">
                  <a16:creationId xmlns:a16="http://schemas.microsoft.com/office/drawing/2014/main" id="{A4A13C24-BAD2-4696-8CE9-99308A4591FF}"/>
                </a:ext>
              </a:extLst>
            </p:cNvPr>
            <p:cNvSpPr/>
            <p:nvPr/>
          </p:nvSpPr>
          <p:spPr>
            <a:xfrm rot="16200000">
              <a:off x="2510474"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6" name="Rectangle 55">
              <a:extLst>
                <a:ext uri="{FF2B5EF4-FFF2-40B4-BE49-F238E27FC236}">
                  <a16:creationId xmlns:a16="http://schemas.microsoft.com/office/drawing/2014/main" id="{D559F166-2E9B-474C-9A06-072571CAE663}"/>
                </a:ext>
              </a:extLst>
            </p:cNvPr>
            <p:cNvSpPr/>
            <p:nvPr/>
          </p:nvSpPr>
          <p:spPr>
            <a:xfrm rot="16200000">
              <a:off x="2831658"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7" name="Rectangle 56">
              <a:extLst>
                <a:ext uri="{FF2B5EF4-FFF2-40B4-BE49-F238E27FC236}">
                  <a16:creationId xmlns:a16="http://schemas.microsoft.com/office/drawing/2014/main" id="{482C97F3-B802-403B-BAE5-FD30E61D873E}"/>
                </a:ext>
              </a:extLst>
            </p:cNvPr>
            <p:cNvSpPr/>
            <p:nvPr/>
          </p:nvSpPr>
          <p:spPr>
            <a:xfrm rot="16200000">
              <a:off x="2781130" y="223454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8" name="Rectangle 57">
              <a:extLst>
                <a:ext uri="{FF2B5EF4-FFF2-40B4-BE49-F238E27FC236}">
                  <a16:creationId xmlns:a16="http://schemas.microsoft.com/office/drawing/2014/main" id="{D5C29844-D6B7-470B-9A7B-7C20FE416642}"/>
                </a:ext>
              </a:extLst>
            </p:cNvPr>
            <p:cNvSpPr/>
            <p:nvPr/>
          </p:nvSpPr>
          <p:spPr>
            <a:xfrm rot="16200000">
              <a:off x="1722113" y="220446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9" name="Rectangle 58">
              <a:extLst>
                <a:ext uri="{FF2B5EF4-FFF2-40B4-BE49-F238E27FC236}">
                  <a16:creationId xmlns:a16="http://schemas.microsoft.com/office/drawing/2014/main" id="{21E699AA-6504-4A94-A351-A36763BF74F7}"/>
                </a:ext>
              </a:extLst>
            </p:cNvPr>
            <p:cNvSpPr/>
            <p:nvPr/>
          </p:nvSpPr>
          <p:spPr>
            <a:xfrm rot="16200000">
              <a:off x="2206034" y="223454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sp>
        <p:nvSpPr>
          <p:cNvPr id="60" name="TextBox 59">
            <a:extLst>
              <a:ext uri="{FF2B5EF4-FFF2-40B4-BE49-F238E27FC236}">
                <a16:creationId xmlns:a16="http://schemas.microsoft.com/office/drawing/2014/main" id="{0386CA2D-374E-492A-9F3F-435FB8923DB4}"/>
              </a:ext>
            </a:extLst>
          </p:cNvPr>
          <p:cNvSpPr txBox="1"/>
          <p:nvPr/>
        </p:nvSpPr>
        <p:spPr>
          <a:xfrm>
            <a:off x="10217437" y="3859522"/>
            <a:ext cx="1107996" cy="646331"/>
          </a:xfrm>
          <a:prstGeom prst="rect">
            <a:avLst/>
          </a:prstGeom>
          <a:noFill/>
        </p:spPr>
        <p:txBody>
          <a:bodyPr wrap="none" rtlCol="0">
            <a:spAutoFit/>
          </a:bodyPr>
          <a:lstStyle/>
          <a:p>
            <a:r>
              <a:rPr lang="en-US" b="0" dirty="0">
                <a:latin typeface="Gill Sans Light"/>
                <a:ea typeface="Gill Sans" charset="0"/>
                <a:cs typeface="Gill Sans" charset="0"/>
              </a:rPr>
              <a:t>Directory</a:t>
            </a:r>
          </a:p>
          <a:p>
            <a:r>
              <a:rPr lang="en-US" b="0" dirty="0">
                <a:latin typeface="Gill Sans Light"/>
                <a:ea typeface="Gill Sans" charset="0"/>
                <a:cs typeface="Gill Sans" charset="0"/>
              </a:rPr>
              <a:t>entries</a:t>
            </a:r>
          </a:p>
        </p:txBody>
      </p:sp>
      <p:sp>
        <p:nvSpPr>
          <p:cNvPr id="61" name="Rectangle 60">
            <a:extLst>
              <a:ext uri="{FF2B5EF4-FFF2-40B4-BE49-F238E27FC236}">
                <a16:creationId xmlns:a16="http://schemas.microsoft.com/office/drawing/2014/main" id="{21855B53-A502-417D-859B-F966609E345E}"/>
              </a:ext>
            </a:extLst>
          </p:cNvPr>
          <p:cNvSpPr/>
          <p:nvPr/>
        </p:nvSpPr>
        <p:spPr>
          <a:xfrm rot="16200000">
            <a:off x="8214098" y="2174700"/>
            <a:ext cx="121398" cy="161856"/>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62" name="Rectangle 61">
            <a:extLst>
              <a:ext uri="{FF2B5EF4-FFF2-40B4-BE49-F238E27FC236}">
                <a16:creationId xmlns:a16="http://schemas.microsoft.com/office/drawing/2014/main" id="{83B39921-B077-4C55-BDCD-A32ED58F01B0}"/>
              </a:ext>
            </a:extLst>
          </p:cNvPr>
          <p:cNvSpPr/>
          <p:nvPr/>
        </p:nvSpPr>
        <p:spPr>
          <a:xfrm rot="16200000">
            <a:off x="8438814" y="3229006"/>
            <a:ext cx="242349" cy="24092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64" name="Rectangle 63">
            <a:extLst>
              <a:ext uri="{FF2B5EF4-FFF2-40B4-BE49-F238E27FC236}">
                <a16:creationId xmlns:a16="http://schemas.microsoft.com/office/drawing/2014/main" id="{70648F6A-322D-42D6-9A0B-A2273E8A1A1B}"/>
              </a:ext>
            </a:extLst>
          </p:cNvPr>
          <p:cNvSpPr/>
          <p:nvPr/>
        </p:nvSpPr>
        <p:spPr>
          <a:xfrm rot="16200000">
            <a:off x="9103272" y="4031753"/>
            <a:ext cx="302397" cy="327267"/>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07" name="Rectangle 106">
            <a:extLst>
              <a:ext uri="{FF2B5EF4-FFF2-40B4-BE49-F238E27FC236}">
                <a16:creationId xmlns:a16="http://schemas.microsoft.com/office/drawing/2014/main" id="{2037F2DD-D730-4C06-BD05-E83B32B16C2F}"/>
              </a:ext>
            </a:extLst>
          </p:cNvPr>
          <p:cNvSpPr/>
          <p:nvPr/>
        </p:nvSpPr>
        <p:spPr>
          <a:xfrm>
            <a:off x="3158624" y="5172056"/>
            <a:ext cx="7930449" cy="623473"/>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08" name="TextBox 107">
            <a:extLst>
              <a:ext uri="{FF2B5EF4-FFF2-40B4-BE49-F238E27FC236}">
                <a16:creationId xmlns:a16="http://schemas.microsoft.com/office/drawing/2014/main" id="{63DD39DB-0D70-4929-80A1-B75E6C27EBA8}"/>
              </a:ext>
            </a:extLst>
          </p:cNvPr>
          <p:cNvSpPr txBox="1"/>
          <p:nvPr/>
        </p:nvSpPr>
        <p:spPr>
          <a:xfrm>
            <a:off x="3123460" y="5815028"/>
            <a:ext cx="5355953" cy="400110"/>
          </a:xfrm>
          <a:prstGeom prst="rect">
            <a:avLst/>
          </a:prstGeom>
          <a:noFill/>
        </p:spPr>
        <p:txBody>
          <a:bodyPr wrap="none" rtlCol="0">
            <a:spAutoFit/>
          </a:bodyPr>
          <a:lstStyle/>
          <a:p>
            <a:r>
              <a:rPr lang="en-US" sz="2000" b="0" dirty="0">
                <a:latin typeface="Gill Sans Light"/>
                <a:ea typeface="Gill Sans" charset="0"/>
                <a:cs typeface="Gill Sans" charset="0"/>
              </a:rPr>
              <a:t>Log: in non-volatile storage (Flash or on Disk)</a:t>
            </a:r>
          </a:p>
        </p:txBody>
      </p:sp>
      <p:sp>
        <p:nvSpPr>
          <p:cNvPr id="109" name="TextBox 108">
            <a:extLst>
              <a:ext uri="{FF2B5EF4-FFF2-40B4-BE49-F238E27FC236}">
                <a16:creationId xmlns:a16="http://schemas.microsoft.com/office/drawing/2014/main" id="{72094700-1992-4B28-B04C-A163F77D347D}"/>
              </a:ext>
            </a:extLst>
          </p:cNvPr>
          <p:cNvSpPr txBox="1"/>
          <p:nvPr/>
        </p:nvSpPr>
        <p:spPr>
          <a:xfrm>
            <a:off x="6783401" y="4505778"/>
            <a:ext cx="697627" cy="369332"/>
          </a:xfrm>
          <a:prstGeom prst="rect">
            <a:avLst/>
          </a:prstGeom>
          <a:noFill/>
        </p:spPr>
        <p:txBody>
          <a:bodyPr wrap="none" rtlCol="0">
            <a:spAutoFit/>
          </a:bodyPr>
          <a:lstStyle/>
          <a:p>
            <a:r>
              <a:rPr lang="en-US" b="0" dirty="0">
                <a:solidFill>
                  <a:srgbClr val="FF0000"/>
                </a:solidFill>
                <a:latin typeface="Gill Sans Light"/>
                <a:ea typeface="Gill Sans" charset="0"/>
                <a:cs typeface="Gill Sans" charset="0"/>
              </a:rPr>
              <a:t>head</a:t>
            </a:r>
          </a:p>
        </p:txBody>
      </p:sp>
      <p:cxnSp>
        <p:nvCxnSpPr>
          <p:cNvPr id="110" name="Straight Arrow Connector 109">
            <a:extLst>
              <a:ext uri="{FF2B5EF4-FFF2-40B4-BE49-F238E27FC236}">
                <a16:creationId xmlns:a16="http://schemas.microsoft.com/office/drawing/2014/main" id="{D29EA594-1F93-43B3-8227-BD885C6BE929}"/>
              </a:ext>
            </a:extLst>
          </p:cNvPr>
          <p:cNvCxnSpPr>
            <a:stCxn id="109" idx="2"/>
          </p:cNvCxnSpPr>
          <p:nvPr/>
        </p:nvCxnSpPr>
        <p:spPr>
          <a:xfrm flipH="1">
            <a:off x="7097359" y="4875110"/>
            <a:ext cx="1321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sp>
        <p:nvSpPr>
          <p:cNvPr id="111" name="TextBox 110">
            <a:extLst>
              <a:ext uri="{FF2B5EF4-FFF2-40B4-BE49-F238E27FC236}">
                <a16:creationId xmlns:a16="http://schemas.microsoft.com/office/drawing/2014/main" id="{ABFDCA36-C9BD-4A65-ABC1-593540A39E3D}"/>
              </a:ext>
            </a:extLst>
          </p:cNvPr>
          <p:cNvSpPr txBox="1"/>
          <p:nvPr/>
        </p:nvSpPr>
        <p:spPr>
          <a:xfrm>
            <a:off x="5200151" y="4505778"/>
            <a:ext cx="475195" cy="369332"/>
          </a:xfrm>
          <a:prstGeom prst="rect">
            <a:avLst/>
          </a:prstGeom>
          <a:noFill/>
        </p:spPr>
        <p:txBody>
          <a:bodyPr wrap="none" rtlCol="0">
            <a:spAutoFit/>
          </a:bodyPr>
          <a:lstStyle/>
          <a:p>
            <a:r>
              <a:rPr lang="en-US" b="0" dirty="0">
                <a:latin typeface="Gill Sans Light"/>
                <a:ea typeface="Gill Sans" charset="0"/>
                <a:cs typeface="Gill Sans" charset="0"/>
              </a:rPr>
              <a:t>tail</a:t>
            </a:r>
          </a:p>
        </p:txBody>
      </p:sp>
      <p:cxnSp>
        <p:nvCxnSpPr>
          <p:cNvPr id="112" name="Straight Arrow Connector 111">
            <a:extLst>
              <a:ext uri="{FF2B5EF4-FFF2-40B4-BE49-F238E27FC236}">
                <a16:creationId xmlns:a16="http://schemas.microsoft.com/office/drawing/2014/main" id="{042BDFA3-E3EB-4EBB-99E1-6C74A0416B5A}"/>
              </a:ext>
            </a:extLst>
          </p:cNvPr>
          <p:cNvCxnSpPr>
            <a:stCxn id="111" idx="2"/>
          </p:cNvCxnSpPr>
          <p:nvPr/>
        </p:nvCxnSpPr>
        <p:spPr>
          <a:xfrm>
            <a:off x="5437749" y="4875110"/>
            <a:ext cx="76360" cy="2969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3" name="Rectangle 112">
            <a:extLst>
              <a:ext uri="{FF2B5EF4-FFF2-40B4-BE49-F238E27FC236}">
                <a16:creationId xmlns:a16="http://schemas.microsoft.com/office/drawing/2014/main" id="{30BFDF86-2705-40F9-B60C-4A746299250F}"/>
              </a:ext>
            </a:extLst>
          </p:cNvPr>
          <p:cNvSpPr/>
          <p:nvPr/>
        </p:nvSpPr>
        <p:spPr>
          <a:xfrm>
            <a:off x="5514108" y="5181767"/>
            <a:ext cx="1583250" cy="613762"/>
          </a:xfrm>
          <a:prstGeom prst="rect">
            <a:avLst/>
          </a:prstGeom>
          <a:solidFill>
            <a:schemeClr val="accent6">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14" name="TextBox 113">
            <a:extLst>
              <a:ext uri="{FF2B5EF4-FFF2-40B4-BE49-F238E27FC236}">
                <a16:creationId xmlns:a16="http://schemas.microsoft.com/office/drawing/2014/main" id="{BCDE84EA-3151-4D6F-AF14-B9FB89F0E1E0}"/>
              </a:ext>
            </a:extLst>
          </p:cNvPr>
          <p:cNvSpPr txBox="1"/>
          <p:nvPr/>
        </p:nvSpPr>
        <p:spPr>
          <a:xfrm>
            <a:off x="5837146" y="5181767"/>
            <a:ext cx="1005403" cy="369332"/>
          </a:xfrm>
          <a:prstGeom prst="rect">
            <a:avLst/>
          </a:prstGeom>
          <a:noFill/>
        </p:spPr>
        <p:txBody>
          <a:bodyPr wrap="none" rtlCol="0">
            <a:spAutoFit/>
          </a:bodyPr>
          <a:lstStyle/>
          <a:p>
            <a:r>
              <a:rPr lang="en-US" b="0" dirty="0">
                <a:latin typeface="Gill Sans Light"/>
                <a:ea typeface="Gill Sans" charset="0"/>
                <a:cs typeface="Gill Sans" charset="0"/>
              </a:rPr>
              <a:t>pending</a:t>
            </a:r>
          </a:p>
        </p:txBody>
      </p:sp>
      <p:sp>
        <p:nvSpPr>
          <p:cNvPr id="115" name="TextBox 114">
            <a:extLst>
              <a:ext uri="{FF2B5EF4-FFF2-40B4-BE49-F238E27FC236}">
                <a16:creationId xmlns:a16="http://schemas.microsoft.com/office/drawing/2014/main" id="{0926CC66-74D6-4FED-A769-534975D10B69}"/>
              </a:ext>
            </a:extLst>
          </p:cNvPr>
          <p:cNvSpPr txBox="1"/>
          <p:nvPr/>
        </p:nvSpPr>
        <p:spPr>
          <a:xfrm>
            <a:off x="4428723" y="5185259"/>
            <a:ext cx="697627" cy="369332"/>
          </a:xfrm>
          <a:prstGeom prst="rect">
            <a:avLst/>
          </a:prstGeom>
          <a:noFill/>
        </p:spPr>
        <p:txBody>
          <a:bodyPr wrap="none" rtlCol="0">
            <a:spAutoFit/>
          </a:bodyPr>
          <a:lstStyle/>
          <a:p>
            <a:r>
              <a:rPr lang="en-US" b="0" dirty="0">
                <a:latin typeface="Gill Sans Light"/>
                <a:ea typeface="Gill Sans" charset="0"/>
                <a:cs typeface="Gill Sans" charset="0"/>
              </a:rPr>
              <a:t>done</a:t>
            </a:r>
          </a:p>
        </p:txBody>
      </p:sp>
      <p:grpSp>
        <p:nvGrpSpPr>
          <p:cNvPr id="116" name="Group 115">
            <a:extLst>
              <a:ext uri="{FF2B5EF4-FFF2-40B4-BE49-F238E27FC236}">
                <a16:creationId xmlns:a16="http://schemas.microsoft.com/office/drawing/2014/main" id="{33AD0D5F-9A89-4CCA-A560-56A5D8E1E046}"/>
              </a:ext>
            </a:extLst>
          </p:cNvPr>
          <p:cNvGrpSpPr/>
          <p:nvPr/>
        </p:nvGrpSpPr>
        <p:grpSpPr>
          <a:xfrm>
            <a:off x="7109723" y="4875109"/>
            <a:ext cx="393295" cy="926832"/>
            <a:chOff x="4707450" y="5039628"/>
            <a:chExt cx="393295" cy="926832"/>
          </a:xfrm>
        </p:grpSpPr>
        <p:sp>
          <p:nvSpPr>
            <p:cNvPr id="117" name="TextBox 116">
              <a:extLst>
                <a:ext uri="{FF2B5EF4-FFF2-40B4-BE49-F238E27FC236}">
                  <a16:creationId xmlns:a16="http://schemas.microsoft.com/office/drawing/2014/main" id="{510A2651-810F-40B8-B10F-42EEBCDC2A5D}"/>
                </a:ext>
              </a:extLst>
            </p:cNvPr>
            <p:cNvSpPr txBox="1"/>
            <p:nvPr/>
          </p:nvSpPr>
          <p:spPr>
            <a:xfrm rot="16200000">
              <a:off x="4575362" y="5465041"/>
              <a:ext cx="633507" cy="369332"/>
            </a:xfrm>
            <a:prstGeom prst="rect">
              <a:avLst/>
            </a:prstGeom>
            <a:solidFill>
              <a:schemeClr val="accent3">
                <a:lumMod val="40000"/>
                <a:lumOff val="60000"/>
              </a:schemeClr>
            </a:solidFill>
            <a:ln>
              <a:solidFill>
                <a:srgbClr val="000090"/>
              </a:solidFill>
            </a:ln>
          </p:spPr>
          <p:txBody>
            <a:bodyPr wrap="none" rtlCol="0">
              <a:spAutoFit/>
            </a:bodyPr>
            <a:lstStyle/>
            <a:p>
              <a:r>
                <a:rPr lang="en-US" b="0" dirty="0">
                  <a:latin typeface="Gill Sans Light"/>
                  <a:ea typeface="Gill Sans" charset="0"/>
                  <a:cs typeface="Gill Sans" charset="0"/>
                </a:rPr>
                <a:t>start</a:t>
              </a:r>
            </a:p>
          </p:txBody>
        </p:sp>
        <p:cxnSp>
          <p:nvCxnSpPr>
            <p:cNvPr id="118" name="Straight Arrow Connector 117">
              <a:extLst>
                <a:ext uri="{FF2B5EF4-FFF2-40B4-BE49-F238E27FC236}">
                  <a16:creationId xmlns:a16="http://schemas.microsoft.com/office/drawing/2014/main" id="{38945A8D-4BAC-4A46-A734-761EBE43DF23}"/>
                </a:ext>
              </a:extLst>
            </p:cNvPr>
            <p:cNvCxnSpPr/>
            <p:nvPr/>
          </p:nvCxnSpPr>
          <p:spPr>
            <a:xfrm flipH="1">
              <a:off x="5088380" y="5039628"/>
              <a:ext cx="1236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grpSp>
      <p:grpSp>
        <p:nvGrpSpPr>
          <p:cNvPr id="119" name="Group 118">
            <a:extLst>
              <a:ext uri="{FF2B5EF4-FFF2-40B4-BE49-F238E27FC236}">
                <a16:creationId xmlns:a16="http://schemas.microsoft.com/office/drawing/2014/main" id="{ECEF87FB-4993-4342-A261-9A329D96D7A1}"/>
              </a:ext>
            </a:extLst>
          </p:cNvPr>
          <p:cNvGrpSpPr/>
          <p:nvPr/>
        </p:nvGrpSpPr>
        <p:grpSpPr>
          <a:xfrm>
            <a:off x="7479055" y="2265294"/>
            <a:ext cx="816104" cy="3530236"/>
            <a:chOff x="5076782" y="2429813"/>
            <a:chExt cx="816104" cy="3530236"/>
          </a:xfrm>
        </p:grpSpPr>
        <p:grpSp>
          <p:nvGrpSpPr>
            <p:cNvPr id="120" name="Group 119">
              <a:extLst>
                <a:ext uri="{FF2B5EF4-FFF2-40B4-BE49-F238E27FC236}">
                  <a16:creationId xmlns:a16="http://schemas.microsoft.com/office/drawing/2014/main" id="{EE5291DF-99AB-4DDF-96F0-21D8AD943F39}"/>
                </a:ext>
              </a:extLst>
            </p:cNvPr>
            <p:cNvGrpSpPr/>
            <p:nvPr/>
          </p:nvGrpSpPr>
          <p:grpSpPr>
            <a:xfrm>
              <a:off x="5076782" y="2429813"/>
              <a:ext cx="816104" cy="3530236"/>
              <a:chOff x="5076782" y="2429813"/>
              <a:chExt cx="816104" cy="3530236"/>
            </a:xfrm>
          </p:grpSpPr>
          <p:grpSp>
            <p:nvGrpSpPr>
              <p:cNvPr id="122" name="Group 121">
                <a:extLst>
                  <a:ext uri="{FF2B5EF4-FFF2-40B4-BE49-F238E27FC236}">
                    <a16:creationId xmlns:a16="http://schemas.microsoft.com/office/drawing/2014/main" id="{A15D4856-1664-4365-A284-CE5EA912CF8B}"/>
                  </a:ext>
                </a:extLst>
              </p:cNvPr>
              <p:cNvGrpSpPr/>
              <p:nvPr/>
            </p:nvGrpSpPr>
            <p:grpSpPr>
              <a:xfrm>
                <a:off x="5135148" y="5628477"/>
                <a:ext cx="640069" cy="131108"/>
                <a:chOff x="5252815" y="1247958"/>
                <a:chExt cx="640069" cy="131108"/>
              </a:xfrm>
            </p:grpSpPr>
            <p:grpSp>
              <p:nvGrpSpPr>
                <p:cNvPr id="125" name="Group 124">
                  <a:extLst>
                    <a:ext uri="{FF2B5EF4-FFF2-40B4-BE49-F238E27FC236}">
                      <a16:creationId xmlns:a16="http://schemas.microsoft.com/office/drawing/2014/main" id="{DC6AA099-217F-49FE-A80D-D9DF5748F005}"/>
                    </a:ext>
                  </a:extLst>
                </p:cNvPr>
                <p:cNvGrpSpPr/>
                <p:nvPr/>
              </p:nvGrpSpPr>
              <p:grpSpPr>
                <a:xfrm>
                  <a:off x="5252815" y="1247958"/>
                  <a:ext cx="640069" cy="121398"/>
                  <a:chOff x="2607047" y="2031999"/>
                  <a:chExt cx="1270137" cy="364957"/>
                </a:xfrm>
              </p:grpSpPr>
              <p:sp>
                <p:nvSpPr>
                  <p:cNvPr id="127" name="Rectangle 126">
                    <a:extLst>
                      <a:ext uri="{FF2B5EF4-FFF2-40B4-BE49-F238E27FC236}">
                        <a16:creationId xmlns:a16="http://schemas.microsoft.com/office/drawing/2014/main" id="{3C9B80B8-22B6-4041-80A4-AA7D3746242F}"/>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28" name="Rectangle 127">
                    <a:extLst>
                      <a:ext uri="{FF2B5EF4-FFF2-40B4-BE49-F238E27FC236}">
                        <a16:creationId xmlns:a16="http://schemas.microsoft.com/office/drawing/2014/main" id="{FA689DAD-E539-40C5-B08A-6300C97E5E98}"/>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29" name="Rectangle 128">
                    <a:extLst>
                      <a:ext uri="{FF2B5EF4-FFF2-40B4-BE49-F238E27FC236}">
                        <a16:creationId xmlns:a16="http://schemas.microsoft.com/office/drawing/2014/main" id="{7F78DE5D-A765-463A-BB34-09051B1272DE}"/>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0" name="Rectangle 129">
                    <a:extLst>
                      <a:ext uri="{FF2B5EF4-FFF2-40B4-BE49-F238E27FC236}">
                        <a16:creationId xmlns:a16="http://schemas.microsoft.com/office/drawing/2014/main" id="{68D869F6-09BA-4293-9ADB-EED54DFD61A9}"/>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sp>
              <p:nvSpPr>
                <p:cNvPr id="126" name="Rectangle 125">
                  <a:extLst>
                    <a:ext uri="{FF2B5EF4-FFF2-40B4-BE49-F238E27FC236}">
                      <a16:creationId xmlns:a16="http://schemas.microsoft.com/office/drawing/2014/main" id="{95B6CAA1-8C58-4F9C-8DD6-E916E7239991}"/>
                    </a:ext>
                  </a:extLst>
                </p:cNvPr>
                <p:cNvSpPr/>
                <p:nvPr/>
              </p:nvSpPr>
              <p:spPr>
                <a:xfrm rot="16200000">
                  <a:off x="5282734" y="1237439"/>
                  <a:ext cx="121398" cy="161856"/>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sp>
            <p:nvSpPr>
              <p:cNvPr id="123" name="Rectangle 122">
                <a:extLst>
                  <a:ext uri="{FF2B5EF4-FFF2-40B4-BE49-F238E27FC236}">
                    <a16:creationId xmlns:a16="http://schemas.microsoft.com/office/drawing/2014/main" id="{DB7AA19F-6283-406E-8BF2-681EF47D0956}"/>
                  </a:ext>
                </a:extLst>
              </p:cNvPr>
              <p:cNvSpPr/>
              <p:nvPr/>
            </p:nvSpPr>
            <p:spPr>
              <a:xfrm>
                <a:off x="5076782" y="5349778"/>
                <a:ext cx="698435" cy="61027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24" name="Freeform 97">
                <a:extLst>
                  <a:ext uri="{FF2B5EF4-FFF2-40B4-BE49-F238E27FC236}">
                    <a16:creationId xmlns:a16="http://schemas.microsoft.com/office/drawing/2014/main" id="{8E7398A5-E7C0-41D6-9845-62EC377CE8E4}"/>
                  </a:ext>
                </a:extLst>
              </p:cNvPr>
              <p:cNvSpPr/>
              <p:nvPr/>
            </p:nvSpPr>
            <p:spPr>
              <a:xfrm>
                <a:off x="5190856" y="2429813"/>
                <a:ext cx="702030" cy="3236095"/>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a:latin typeface="Gill Sans Light"/>
                  <a:ea typeface="Gill Sans" charset="0"/>
                  <a:cs typeface="Gill Sans" charset="0"/>
                </a:endParaRPr>
              </a:p>
            </p:txBody>
          </p:sp>
        </p:grpSp>
        <p:cxnSp>
          <p:nvCxnSpPr>
            <p:cNvPr id="121" name="Straight Arrow Connector 120">
              <a:extLst>
                <a:ext uri="{FF2B5EF4-FFF2-40B4-BE49-F238E27FC236}">
                  <a16:creationId xmlns:a16="http://schemas.microsoft.com/office/drawing/2014/main" id="{DC1A2F0B-7CDB-4F60-AF11-E8956EC214DB}"/>
                </a:ext>
              </a:extLst>
            </p:cNvPr>
            <p:cNvCxnSpPr/>
            <p:nvPr/>
          </p:nvCxnSpPr>
          <p:spPr>
            <a:xfrm flipH="1">
              <a:off x="5765683" y="5060102"/>
              <a:ext cx="1236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grpSp>
      <p:grpSp>
        <p:nvGrpSpPr>
          <p:cNvPr id="131" name="Group 130">
            <a:extLst>
              <a:ext uri="{FF2B5EF4-FFF2-40B4-BE49-F238E27FC236}">
                <a16:creationId xmlns:a16="http://schemas.microsoft.com/office/drawing/2014/main" id="{B1DEEC6A-D1DC-4296-A5B7-083AE9CC3AD9}"/>
              </a:ext>
            </a:extLst>
          </p:cNvPr>
          <p:cNvGrpSpPr/>
          <p:nvPr/>
        </p:nvGrpSpPr>
        <p:grpSpPr>
          <a:xfrm>
            <a:off x="8188295" y="3387561"/>
            <a:ext cx="818671" cy="2403608"/>
            <a:chOff x="5786022" y="3654034"/>
            <a:chExt cx="818671" cy="2301654"/>
          </a:xfrm>
        </p:grpSpPr>
        <p:grpSp>
          <p:nvGrpSpPr>
            <p:cNvPr id="132" name="Group 131">
              <a:extLst>
                <a:ext uri="{FF2B5EF4-FFF2-40B4-BE49-F238E27FC236}">
                  <a16:creationId xmlns:a16="http://schemas.microsoft.com/office/drawing/2014/main" id="{799509F9-8A0E-4510-A259-2100A13FC74D}"/>
                </a:ext>
              </a:extLst>
            </p:cNvPr>
            <p:cNvGrpSpPr/>
            <p:nvPr/>
          </p:nvGrpSpPr>
          <p:grpSpPr>
            <a:xfrm>
              <a:off x="5892885" y="5589588"/>
              <a:ext cx="711808" cy="242349"/>
              <a:chOff x="2607047" y="2031999"/>
              <a:chExt cx="948953" cy="364957"/>
            </a:xfrm>
          </p:grpSpPr>
          <p:sp>
            <p:nvSpPr>
              <p:cNvPr id="137" name="Rectangle 136">
                <a:extLst>
                  <a:ext uri="{FF2B5EF4-FFF2-40B4-BE49-F238E27FC236}">
                    <a16:creationId xmlns:a16="http://schemas.microsoft.com/office/drawing/2014/main" id="{F8271E38-AB15-4E8F-AFF4-12BCB6C33A13}"/>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8" name="Rectangle 137">
                <a:extLst>
                  <a:ext uri="{FF2B5EF4-FFF2-40B4-BE49-F238E27FC236}">
                    <a16:creationId xmlns:a16="http://schemas.microsoft.com/office/drawing/2014/main" id="{B5276BA1-70C1-4996-9DAB-044D7A483B62}"/>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9" name="Rectangle 138">
                <a:extLst>
                  <a:ext uri="{FF2B5EF4-FFF2-40B4-BE49-F238E27FC236}">
                    <a16:creationId xmlns:a16="http://schemas.microsoft.com/office/drawing/2014/main" id="{B6830592-A408-4202-94D8-19E9C4FF0112}"/>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sp>
          <p:nvSpPr>
            <p:cNvPr id="133" name="Rectangle 132">
              <a:extLst>
                <a:ext uri="{FF2B5EF4-FFF2-40B4-BE49-F238E27FC236}">
                  <a16:creationId xmlns:a16="http://schemas.microsoft.com/office/drawing/2014/main" id="{E6A18F61-E018-49C5-AFAA-6094C6BCC0F8}"/>
                </a:ext>
              </a:extLst>
            </p:cNvPr>
            <p:cNvSpPr/>
            <p:nvPr/>
          </p:nvSpPr>
          <p:spPr>
            <a:xfrm rot="16200000">
              <a:off x="5873319" y="5600013"/>
              <a:ext cx="242349" cy="24092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4" name="Freeform 104">
              <a:extLst>
                <a:ext uri="{FF2B5EF4-FFF2-40B4-BE49-F238E27FC236}">
                  <a16:creationId xmlns:a16="http://schemas.microsoft.com/office/drawing/2014/main" id="{58D67B9B-824B-4155-8BB4-6AC9B1D0EC78}"/>
                </a:ext>
              </a:extLst>
            </p:cNvPr>
            <p:cNvSpPr/>
            <p:nvPr/>
          </p:nvSpPr>
          <p:spPr>
            <a:xfrm>
              <a:off x="5970966" y="3654034"/>
              <a:ext cx="212349" cy="2018098"/>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dirty="0">
                <a:latin typeface="Gill Sans Light"/>
                <a:ea typeface="Gill Sans" charset="0"/>
                <a:cs typeface="Gill Sans" charset="0"/>
              </a:endParaRPr>
            </a:p>
          </p:txBody>
        </p:sp>
        <p:sp>
          <p:nvSpPr>
            <p:cNvPr id="135" name="Rectangle 134">
              <a:extLst>
                <a:ext uri="{FF2B5EF4-FFF2-40B4-BE49-F238E27FC236}">
                  <a16:creationId xmlns:a16="http://schemas.microsoft.com/office/drawing/2014/main" id="{0C2FB111-E9D9-46D4-8169-4BF40B19E598}"/>
                </a:ext>
              </a:extLst>
            </p:cNvPr>
            <p:cNvSpPr/>
            <p:nvPr/>
          </p:nvSpPr>
          <p:spPr>
            <a:xfrm>
              <a:off x="5786022" y="5345417"/>
              <a:ext cx="818671" cy="61027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cxnSp>
          <p:nvCxnSpPr>
            <p:cNvPr id="136" name="Straight Arrow Connector 135">
              <a:extLst>
                <a:ext uri="{FF2B5EF4-FFF2-40B4-BE49-F238E27FC236}">
                  <a16:creationId xmlns:a16="http://schemas.microsoft.com/office/drawing/2014/main" id="{958E9298-8D3C-41F1-A1D4-4B6A829F06D8}"/>
                </a:ext>
              </a:extLst>
            </p:cNvPr>
            <p:cNvCxnSpPr/>
            <p:nvPr/>
          </p:nvCxnSpPr>
          <p:spPr>
            <a:xfrm flipH="1">
              <a:off x="6592328" y="5052831"/>
              <a:ext cx="1236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grpSp>
      <p:grpSp>
        <p:nvGrpSpPr>
          <p:cNvPr id="140" name="Group 139">
            <a:extLst>
              <a:ext uri="{FF2B5EF4-FFF2-40B4-BE49-F238E27FC236}">
                <a16:creationId xmlns:a16="http://schemas.microsoft.com/office/drawing/2014/main" id="{BFBB5CA9-467E-4209-9F1B-729C6F9C31D2}"/>
              </a:ext>
            </a:extLst>
          </p:cNvPr>
          <p:cNvGrpSpPr/>
          <p:nvPr/>
        </p:nvGrpSpPr>
        <p:grpSpPr>
          <a:xfrm>
            <a:off x="9012166" y="4350194"/>
            <a:ext cx="820478" cy="1435913"/>
            <a:chOff x="6609893" y="4514713"/>
            <a:chExt cx="820478" cy="1435913"/>
          </a:xfrm>
        </p:grpSpPr>
        <p:sp>
          <p:nvSpPr>
            <p:cNvPr id="141" name="Rectangle 140">
              <a:extLst>
                <a:ext uri="{FF2B5EF4-FFF2-40B4-BE49-F238E27FC236}">
                  <a16:creationId xmlns:a16="http://schemas.microsoft.com/office/drawing/2014/main" id="{AC14C385-80C3-4EE3-A95A-D43FD199D193}"/>
                </a:ext>
              </a:extLst>
            </p:cNvPr>
            <p:cNvSpPr/>
            <p:nvPr/>
          </p:nvSpPr>
          <p:spPr>
            <a:xfrm rot="16200000">
              <a:off x="6686856" y="5497369"/>
              <a:ext cx="302397" cy="327267"/>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42" name="Rectangle 141">
              <a:extLst>
                <a:ext uri="{FF2B5EF4-FFF2-40B4-BE49-F238E27FC236}">
                  <a16:creationId xmlns:a16="http://schemas.microsoft.com/office/drawing/2014/main" id="{D0C61EA3-0F67-426E-A24B-C41F5585D460}"/>
                </a:ext>
              </a:extLst>
            </p:cNvPr>
            <p:cNvSpPr/>
            <p:nvPr/>
          </p:nvSpPr>
          <p:spPr>
            <a:xfrm rot="16200000">
              <a:off x="7014123" y="5500978"/>
              <a:ext cx="302397" cy="327267"/>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43" name="Rectangle 142">
              <a:extLst>
                <a:ext uri="{FF2B5EF4-FFF2-40B4-BE49-F238E27FC236}">
                  <a16:creationId xmlns:a16="http://schemas.microsoft.com/office/drawing/2014/main" id="{36487C49-E28F-4C47-8735-FC9E6A1CB72A}"/>
                </a:ext>
              </a:extLst>
            </p:cNvPr>
            <p:cNvSpPr/>
            <p:nvPr/>
          </p:nvSpPr>
          <p:spPr>
            <a:xfrm>
              <a:off x="6609893" y="5340355"/>
              <a:ext cx="818671" cy="61027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44" name="Freeform 109">
              <a:extLst>
                <a:ext uri="{FF2B5EF4-FFF2-40B4-BE49-F238E27FC236}">
                  <a16:creationId xmlns:a16="http://schemas.microsoft.com/office/drawing/2014/main" id="{C1B1997B-BF65-41A9-B24B-3B88C3206ACE}"/>
                </a:ext>
              </a:extLst>
            </p:cNvPr>
            <p:cNvSpPr/>
            <p:nvPr/>
          </p:nvSpPr>
          <p:spPr>
            <a:xfrm flipH="1">
              <a:off x="6741788" y="4514713"/>
              <a:ext cx="469611" cy="1074875"/>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a:latin typeface="Gill Sans Light"/>
                <a:ea typeface="Gill Sans" charset="0"/>
                <a:cs typeface="Gill Sans" charset="0"/>
              </a:endParaRPr>
            </a:p>
          </p:txBody>
        </p:sp>
        <p:cxnSp>
          <p:nvCxnSpPr>
            <p:cNvPr id="145" name="Straight Arrow Connector 144">
              <a:extLst>
                <a:ext uri="{FF2B5EF4-FFF2-40B4-BE49-F238E27FC236}">
                  <a16:creationId xmlns:a16="http://schemas.microsoft.com/office/drawing/2014/main" id="{AB783516-E117-427F-9898-A03D5E022DB3}"/>
                </a:ext>
              </a:extLst>
            </p:cNvPr>
            <p:cNvCxnSpPr/>
            <p:nvPr/>
          </p:nvCxnSpPr>
          <p:spPr>
            <a:xfrm flipH="1">
              <a:off x="7418006" y="5056748"/>
              <a:ext cx="1236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grpSp>
      <p:grpSp>
        <p:nvGrpSpPr>
          <p:cNvPr id="146" name="Group 145">
            <a:extLst>
              <a:ext uri="{FF2B5EF4-FFF2-40B4-BE49-F238E27FC236}">
                <a16:creationId xmlns:a16="http://schemas.microsoft.com/office/drawing/2014/main" id="{148A8301-20C4-436A-BB85-D0E3AF81D1EA}"/>
              </a:ext>
            </a:extLst>
          </p:cNvPr>
          <p:cNvGrpSpPr/>
          <p:nvPr/>
        </p:nvGrpSpPr>
        <p:grpSpPr>
          <a:xfrm>
            <a:off x="9851187" y="4916850"/>
            <a:ext cx="386686" cy="1042980"/>
            <a:chOff x="7448914" y="5081369"/>
            <a:chExt cx="386686" cy="1042980"/>
          </a:xfrm>
        </p:grpSpPr>
        <p:sp>
          <p:nvSpPr>
            <p:cNvPr id="147" name="TextBox 146">
              <a:extLst>
                <a:ext uri="{FF2B5EF4-FFF2-40B4-BE49-F238E27FC236}">
                  <a16:creationId xmlns:a16="http://schemas.microsoft.com/office/drawing/2014/main" id="{F47E697A-B051-4B15-8681-D821F313880D}"/>
                </a:ext>
              </a:extLst>
            </p:cNvPr>
            <p:cNvSpPr txBox="1"/>
            <p:nvPr/>
          </p:nvSpPr>
          <p:spPr>
            <a:xfrm rot="16200000">
              <a:off x="7169350" y="5475454"/>
              <a:ext cx="928459" cy="369332"/>
            </a:xfrm>
            <a:prstGeom prst="rect">
              <a:avLst/>
            </a:prstGeom>
            <a:solidFill>
              <a:schemeClr val="accent3">
                <a:lumMod val="40000"/>
                <a:lumOff val="60000"/>
              </a:schemeClr>
            </a:solidFill>
            <a:ln>
              <a:solidFill>
                <a:srgbClr val="000090"/>
              </a:solidFill>
            </a:ln>
          </p:spPr>
          <p:txBody>
            <a:bodyPr wrap="none" rtlCol="0">
              <a:spAutoFit/>
            </a:bodyPr>
            <a:lstStyle/>
            <a:p>
              <a:r>
                <a:rPr lang="en-US" b="0" dirty="0">
                  <a:latin typeface="Gill Sans Light"/>
                  <a:ea typeface="Gill Sans" charset="0"/>
                  <a:cs typeface="Gill Sans" charset="0"/>
                </a:rPr>
                <a:t>commit</a:t>
              </a:r>
            </a:p>
          </p:txBody>
        </p:sp>
        <p:cxnSp>
          <p:nvCxnSpPr>
            <p:cNvPr id="148" name="Straight Arrow Connector 147">
              <a:extLst>
                <a:ext uri="{FF2B5EF4-FFF2-40B4-BE49-F238E27FC236}">
                  <a16:creationId xmlns:a16="http://schemas.microsoft.com/office/drawing/2014/main" id="{73019753-7D55-430C-B591-B51C5FA5112C}"/>
                </a:ext>
              </a:extLst>
            </p:cNvPr>
            <p:cNvCxnSpPr/>
            <p:nvPr/>
          </p:nvCxnSpPr>
          <p:spPr>
            <a:xfrm flipH="1">
              <a:off x="7823235" y="5081369"/>
              <a:ext cx="1236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060190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4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146"/>
                                        </p:tgtEl>
                                        <p:attrNameLst>
                                          <p:attrName>style.visibility</p:attrName>
                                        </p:attrNameLst>
                                      </p:cBhvr>
                                      <p:to>
                                        <p:strVal val="visible"/>
                                      </p:to>
                                    </p:set>
                                    <p:anim calcmode="lin" valueType="num">
                                      <p:cBhvr>
                                        <p:cTn id="63" dur="500" fill="hold"/>
                                        <p:tgtEl>
                                          <p:spTgt spid="146"/>
                                        </p:tgtEl>
                                        <p:attrNameLst>
                                          <p:attrName>ppt_w</p:attrName>
                                        </p:attrNameLst>
                                      </p:cBhvr>
                                      <p:tavLst>
                                        <p:tav tm="0">
                                          <p:val>
                                            <p:fltVal val="0"/>
                                          </p:val>
                                        </p:tav>
                                        <p:tav tm="100000">
                                          <p:val>
                                            <p:strVal val="#ppt_w"/>
                                          </p:val>
                                        </p:tav>
                                      </p:tavLst>
                                    </p:anim>
                                    <p:anim calcmode="lin" valueType="num">
                                      <p:cBhvr>
                                        <p:cTn id="64" dur="500" fill="hold"/>
                                        <p:tgtEl>
                                          <p:spTgt spid="146"/>
                                        </p:tgtEl>
                                        <p:attrNameLst>
                                          <p:attrName>ppt_h</p:attrName>
                                        </p:attrNameLst>
                                      </p:cBhvr>
                                      <p:tavLst>
                                        <p:tav tm="0">
                                          <p:val>
                                            <p:fltVal val="0"/>
                                          </p:val>
                                        </p:tav>
                                        <p:tav tm="100000">
                                          <p:val>
                                            <p:strVal val="#ppt_h"/>
                                          </p:val>
                                        </p:tav>
                                      </p:tavLst>
                                    </p:anim>
                                    <p:animEffect transition="in" filter="fade">
                                      <p:cBhvr>
                                        <p:cTn id="65"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1" grpId="0" animBg="1"/>
      <p:bldP spid="62" grpId="0" animBg="1"/>
      <p:bldP spid="6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ko-KR"/>
              <a:t>RAID 1: Disk Mirroring/Shadowing</a:t>
            </a:r>
          </a:p>
        </p:txBody>
      </p:sp>
      <p:sp>
        <p:nvSpPr>
          <p:cNvPr id="18435" name="Rectangle 3"/>
          <p:cNvSpPr>
            <a:spLocks noGrp="1" noChangeArrowheads="1"/>
          </p:cNvSpPr>
          <p:nvPr>
            <p:ph type="body" idx="1"/>
          </p:nvPr>
        </p:nvSpPr>
        <p:spPr>
          <a:xfrm>
            <a:off x="457200" y="2266951"/>
            <a:ext cx="10820400" cy="4591049"/>
          </a:xfrm>
        </p:spPr>
        <p:txBody>
          <a:bodyPr>
            <a:normAutofit lnSpcReduction="10000"/>
          </a:bodyPr>
          <a:lstStyle/>
          <a:p>
            <a:r>
              <a:rPr lang="en-US" altLang="ko-KR" dirty="0"/>
              <a:t>Each disk is fully duplicated onto its “shadow”</a:t>
            </a:r>
          </a:p>
          <a:p>
            <a:pPr lvl="1"/>
            <a:r>
              <a:rPr lang="en-US" altLang="ko-KR" dirty="0"/>
              <a:t>For high I/O rate, high availability environments</a:t>
            </a:r>
          </a:p>
          <a:p>
            <a:pPr lvl="1"/>
            <a:r>
              <a:rPr lang="en-US" altLang="ko-KR" dirty="0"/>
              <a:t>Most expensive solution: 100% capacity overhead</a:t>
            </a:r>
          </a:p>
          <a:p>
            <a:r>
              <a:rPr lang="en-US" altLang="ko-KR" dirty="0"/>
              <a:t>Bandwidth sacrificed on write:</a:t>
            </a:r>
          </a:p>
          <a:p>
            <a:pPr lvl="1"/>
            <a:r>
              <a:rPr lang="en-US" altLang="ko-KR" dirty="0"/>
              <a:t>Logical write = two physical writes</a:t>
            </a:r>
          </a:p>
          <a:p>
            <a:pPr lvl="1"/>
            <a:r>
              <a:rPr lang="en-US" altLang="ko-KR" dirty="0"/>
              <a:t>Highest bandwidth when disk heads </a:t>
            </a:r>
            <a:br>
              <a:rPr lang="en-US" altLang="ko-KR" dirty="0"/>
            </a:br>
            <a:r>
              <a:rPr lang="en-US" altLang="ko-KR" dirty="0"/>
              <a:t>and rotation synchronized (challenging)</a:t>
            </a:r>
          </a:p>
          <a:p>
            <a:r>
              <a:rPr lang="en-US" altLang="ko-KR" dirty="0"/>
              <a:t>Reads may be optimized</a:t>
            </a:r>
          </a:p>
          <a:p>
            <a:pPr lvl="1"/>
            <a:r>
              <a:rPr lang="en-US" altLang="ko-KR" dirty="0"/>
              <a:t>Can have two independent reads to same data</a:t>
            </a:r>
          </a:p>
          <a:p>
            <a:r>
              <a:rPr lang="en-US" altLang="ko-KR" dirty="0"/>
              <a:t>Recovery: </a:t>
            </a:r>
          </a:p>
          <a:p>
            <a:pPr lvl="1"/>
            <a:r>
              <a:rPr lang="en-US" altLang="ko-KR" dirty="0"/>
              <a:t>Disk failure </a:t>
            </a:r>
            <a:r>
              <a:rPr lang="en-US" altLang="ko-KR" dirty="0">
                <a:sym typeface="Symbol" panose="05050102010706020507" pitchFamily="18" charset="2"/>
              </a:rPr>
              <a:t></a:t>
            </a:r>
            <a:r>
              <a:rPr lang="en-US" altLang="ko-KR" dirty="0"/>
              <a:t> replace disk and copy data to new disk</a:t>
            </a:r>
          </a:p>
          <a:p>
            <a:pPr lvl="1"/>
            <a:r>
              <a:rPr lang="en-US" altLang="ko-KR" dirty="0"/>
              <a:t>Hot Spare: idle disk attached to system for immediate replacement</a:t>
            </a:r>
          </a:p>
        </p:txBody>
      </p:sp>
      <p:grpSp>
        <p:nvGrpSpPr>
          <p:cNvPr id="18436" name="Group 4"/>
          <p:cNvGrpSpPr>
            <a:grpSpLocks/>
          </p:cNvGrpSpPr>
          <p:nvPr/>
        </p:nvGrpSpPr>
        <p:grpSpPr bwMode="auto">
          <a:xfrm>
            <a:off x="2368550" y="762000"/>
            <a:ext cx="7658100" cy="1584326"/>
            <a:chOff x="532" y="444"/>
            <a:chExt cx="4824" cy="998"/>
          </a:xfrm>
        </p:grpSpPr>
        <p:sp>
          <p:nvSpPr>
            <p:cNvPr id="18437" name="Rectangle 5"/>
            <p:cNvSpPr>
              <a:spLocks noChangeArrowheads="1"/>
            </p:cNvSpPr>
            <p:nvPr/>
          </p:nvSpPr>
          <p:spPr bwMode="auto">
            <a:xfrm>
              <a:off x="3700" y="444"/>
              <a:ext cx="1656" cy="8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8438" name="Rectangle 6"/>
            <p:cNvSpPr>
              <a:spLocks noChangeArrowheads="1"/>
            </p:cNvSpPr>
            <p:nvPr/>
          </p:nvSpPr>
          <p:spPr bwMode="auto">
            <a:xfrm>
              <a:off x="532" y="444"/>
              <a:ext cx="1656" cy="8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8439" name="Oval 7"/>
            <p:cNvSpPr>
              <a:spLocks noChangeArrowheads="1"/>
            </p:cNvSpPr>
            <p:nvPr/>
          </p:nvSpPr>
          <p:spPr bwMode="auto">
            <a:xfrm>
              <a:off x="2540" y="880"/>
              <a:ext cx="80" cy="80"/>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8440" name="Oval 8"/>
            <p:cNvSpPr>
              <a:spLocks noChangeArrowheads="1"/>
            </p:cNvSpPr>
            <p:nvPr/>
          </p:nvSpPr>
          <p:spPr bwMode="auto">
            <a:xfrm>
              <a:off x="2812" y="880"/>
              <a:ext cx="80" cy="80"/>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8441" name="Oval 9"/>
            <p:cNvSpPr>
              <a:spLocks noChangeArrowheads="1"/>
            </p:cNvSpPr>
            <p:nvPr/>
          </p:nvSpPr>
          <p:spPr bwMode="auto">
            <a:xfrm>
              <a:off x="3076" y="880"/>
              <a:ext cx="80" cy="80"/>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8442" name="Line 10"/>
            <p:cNvSpPr>
              <a:spLocks noChangeShapeType="1"/>
            </p:cNvSpPr>
            <p:nvPr/>
          </p:nvSpPr>
          <p:spPr bwMode="auto">
            <a:xfrm flipH="1" flipV="1">
              <a:off x="2208" y="1200"/>
              <a:ext cx="432"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43" name="Rectangle 11"/>
            <p:cNvSpPr>
              <a:spLocks noChangeArrowheads="1"/>
            </p:cNvSpPr>
            <p:nvPr/>
          </p:nvSpPr>
          <p:spPr bwMode="auto">
            <a:xfrm>
              <a:off x="2568" y="1056"/>
              <a:ext cx="734" cy="386"/>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85000"/>
                </a:lnSpc>
                <a:spcBef>
                  <a:spcPct val="0"/>
                </a:spcBef>
                <a:buSzTx/>
              </a:pPr>
              <a:r>
                <a:rPr lang="en-US" altLang="en-US" sz="2000" b="0" dirty="0">
                  <a:latin typeface="Gill Sans" charset="0"/>
                  <a:ea typeface="Gill Sans" charset="0"/>
                  <a:cs typeface="Gill Sans" charset="0"/>
                </a:rPr>
                <a:t>recovery</a:t>
              </a:r>
            </a:p>
            <a:p>
              <a:pPr>
                <a:lnSpc>
                  <a:spcPct val="85000"/>
                </a:lnSpc>
                <a:spcBef>
                  <a:spcPct val="0"/>
                </a:spcBef>
                <a:buSzTx/>
              </a:pPr>
              <a:r>
                <a:rPr lang="en-US" altLang="en-US" sz="2000" b="0" dirty="0">
                  <a:latin typeface="Gill Sans" charset="0"/>
                  <a:ea typeface="Gill Sans" charset="0"/>
                  <a:cs typeface="Gill Sans" charset="0"/>
                </a:rPr>
                <a:t>group</a:t>
              </a:r>
            </a:p>
          </p:txBody>
        </p:sp>
        <p:sp>
          <p:nvSpPr>
            <p:cNvPr id="18444" name="AutoShape 12"/>
            <p:cNvSpPr>
              <a:spLocks noChangeArrowheads="1"/>
            </p:cNvSpPr>
            <p:nvPr/>
          </p:nvSpPr>
          <p:spPr bwMode="auto">
            <a:xfrm>
              <a:off x="1488" y="656"/>
              <a:ext cx="528" cy="528"/>
            </a:xfrm>
            <a:prstGeom prst="can">
              <a:avLst>
                <a:gd name="adj" fmla="val 25000"/>
              </a:avLst>
            </a:prstGeom>
            <a:solidFill>
              <a:srgbClr val="FF66CC"/>
            </a:soli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8445" name="AutoShape 13"/>
            <p:cNvSpPr>
              <a:spLocks noChangeArrowheads="1"/>
            </p:cNvSpPr>
            <p:nvPr/>
          </p:nvSpPr>
          <p:spPr bwMode="auto">
            <a:xfrm>
              <a:off x="720" y="656"/>
              <a:ext cx="528" cy="528"/>
            </a:xfrm>
            <a:prstGeom prst="can">
              <a:avLst>
                <a:gd name="adj" fmla="val 25000"/>
              </a:avLst>
            </a:prstGeom>
            <a:solidFill>
              <a:srgbClr val="53FB25"/>
            </a:soli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8446" name="AutoShape 14"/>
            <p:cNvSpPr>
              <a:spLocks noChangeArrowheads="1"/>
            </p:cNvSpPr>
            <p:nvPr/>
          </p:nvSpPr>
          <p:spPr bwMode="auto">
            <a:xfrm>
              <a:off x="4656" y="656"/>
              <a:ext cx="528" cy="528"/>
            </a:xfrm>
            <a:prstGeom prst="can">
              <a:avLst>
                <a:gd name="adj" fmla="val 25000"/>
              </a:avLst>
            </a:prstGeom>
            <a:solidFill>
              <a:srgbClr val="FF66CC"/>
            </a:soli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8447" name="AutoShape 15"/>
            <p:cNvSpPr>
              <a:spLocks noChangeArrowheads="1"/>
            </p:cNvSpPr>
            <p:nvPr/>
          </p:nvSpPr>
          <p:spPr bwMode="auto">
            <a:xfrm>
              <a:off x="3888" y="656"/>
              <a:ext cx="528" cy="528"/>
            </a:xfrm>
            <a:prstGeom prst="can">
              <a:avLst>
                <a:gd name="adj" fmla="val 25000"/>
              </a:avLst>
            </a:prstGeom>
            <a:solidFill>
              <a:srgbClr val="53FB25"/>
            </a:soli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grpSp>
      <p:grpSp>
        <p:nvGrpSpPr>
          <p:cNvPr id="10" name="Group 9">
            <a:extLst>
              <a:ext uri="{FF2B5EF4-FFF2-40B4-BE49-F238E27FC236}">
                <a16:creationId xmlns:a16="http://schemas.microsoft.com/office/drawing/2014/main" id="{9CF8C2E1-B507-F746-ABC7-0D8776B75CA7}"/>
              </a:ext>
            </a:extLst>
          </p:cNvPr>
          <p:cNvGrpSpPr/>
          <p:nvPr/>
        </p:nvGrpSpPr>
        <p:grpSpPr>
          <a:xfrm>
            <a:off x="7949184" y="2240775"/>
            <a:ext cx="2642616" cy="1977656"/>
            <a:chOff x="7949184" y="2240775"/>
            <a:chExt cx="2642616" cy="1977656"/>
          </a:xfrm>
        </p:grpSpPr>
        <p:sp>
          <p:nvSpPr>
            <p:cNvPr id="17" name="AutoShape 13">
              <a:extLst>
                <a:ext uri="{FF2B5EF4-FFF2-40B4-BE49-F238E27FC236}">
                  <a16:creationId xmlns:a16="http://schemas.microsoft.com/office/drawing/2014/main" id="{F5A12BF8-AAF9-B74E-9429-1B3A610439E2}"/>
                </a:ext>
              </a:extLst>
            </p:cNvPr>
            <p:cNvSpPr>
              <a:spLocks noChangeArrowheads="1"/>
            </p:cNvSpPr>
            <p:nvPr/>
          </p:nvSpPr>
          <p:spPr bwMode="auto">
            <a:xfrm>
              <a:off x="7949184" y="3371086"/>
              <a:ext cx="838200" cy="838201"/>
            </a:xfrm>
            <a:prstGeom prst="can">
              <a:avLst>
                <a:gd name="adj" fmla="val 25000"/>
              </a:avLst>
            </a:prstGeom>
            <a:solidFill>
              <a:srgbClr val="53FB25"/>
            </a:soli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8" name="AutoShape 14">
              <a:extLst>
                <a:ext uri="{FF2B5EF4-FFF2-40B4-BE49-F238E27FC236}">
                  <a16:creationId xmlns:a16="http://schemas.microsoft.com/office/drawing/2014/main" id="{16214615-9F81-5047-B1FE-079BDBED6720}"/>
                </a:ext>
              </a:extLst>
            </p:cNvPr>
            <p:cNvSpPr>
              <a:spLocks noChangeArrowheads="1"/>
            </p:cNvSpPr>
            <p:nvPr/>
          </p:nvSpPr>
          <p:spPr bwMode="auto">
            <a:xfrm>
              <a:off x="9753600" y="3380230"/>
              <a:ext cx="838200" cy="838201"/>
            </a:xfrm>
            <a:prstGeom prst="can">
              <a:avLst>
                <a:gd name="adj" fmla="val 25000"/>
              </a:avLst>
            </a:prstGeom>
            <a:solidFill>
              <a:srgbClr val="FF66CC"/>
            </a:soli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cxnSp>
          <p:nvCxnSpPr>
            <p:cNvPr id="3" name="Straight Arrow Connector 2">
              <a:extLst>
                <a:ext uri="{FF2B5EF4-FFF2-40B4-BE49-F238E27FC236}">
                  <a16:creationId xmlns:a16="http://schemas.microsoft.com/office/drawing/2014/main" id="{DC090C95-313C-0943-A96D-500D03812D22}"/>
                </a:ext>
              </a:extLst>
            </p:cNvPr>
            <p:cNvCxnSpPr>
              <a:endCxn id="17" idx="1"/>
            </p:cNvCxnSpPr>
            <p:nvPr/>
          </p:nvCxnSpPr>
          <p:spPr bwMode="auto">
            <a:xfrm flipH="1">
              <a:off x="8368284" y="2647951"/>
              <a:ext cx="547116" cy="723135"/>
            </a:xfrm>
            <a:prstGeom prst="straightConnector1">
              <a:avLst/>
            </a:prstGeom>
            <a:solidFill>
              <a:schemeClr val="bg1"/>
            </a:solidFill>
            <a:ln w="57150"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4" name="Straight Arrow Connector 23">
              <a:extLst>
                <a:ext uri="{FF2B5EF4-FFF2-40B4-BE49-F238E27FC236}">
                  <a16:creationId xmlns:a16="http://schemas.microsoft.com/office/drawing/2014/main" id="{4B0559C8-DA05-0744-B6CD-1FB0DDCE2ED4}"/>
                </a:ext>
              </a:extLst>
            </p:cNvPr>
            <p:cNvCxnSpPr>
              <a:cxnSpLocks/>
            </p:cNvCxnSpPr>
            <p:nvPr/>
          </p:nvCxnSpPr>
          <p:spPr bwMode="auto">
            <a:xfrm>
              <a:off x="9417558" y="2630044"/>
              <a:ext cx="672084" cy="730249"/>
            </a:xfrm>
            <a:prstGeom prst="straightConnector1">
              <a:avLst/>
            </a:prstGeom>
            <a:solidFill>
              <a:schemeClr val="bg1"/>
            </a:solidFill>
            <a:ln w="57150"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 name="TextBox 6">
              <a:extLst>
                <a:ext uri="{FF2B5EF4-FFF2-40B4-BE49-F238E27FC236}">
                  <a16:creationId xmlns:a16="http://schemas.microsoft.com/office/drawing/2014/main" id="{684C1BE1-C0DA-3341-97F3-6FA396117ED9}"/>
                </a:ext>
              </a:extLst>
            </p:cNvPr>
            <p:cNvSpPr txBox="1"/>
            <p:nvPr/>
          </p:nvSpPr>
          <p:spPr>
            <a:xfrm>
              <a:off x="8828571" y="2810502"/>
              <a:ext cx="715260" cy="369332"/>
            </a:xfrm>
            <a:prstGeom prst="rect">
              <a:avLst/>
            </a:prstGeom>
            <a:noFill/>
          </p:spPr>
          <p:txBody>
            <a:bodyPr wrap="none" rtlCol="0">
              <a:spAutoFit/>
            </a:bodyPr>
            <a:lstStyle/>
            <a:p>
              <a:r>
                <a:rPr lang="en-US" dirty="0">
                  <a:latin typeface="GILL SANS SEMIBOLD" panose="020B0502020104020203" pitchFamily="34" charset="-79"/>
                  <a:cs typeface="GILL SANS SEMIBOLD" panose="020B0502020104020203" pitchFamily="34" charset="-79"/>
                </a:rPr>
                <a:t>AND</a:t>
              </a:r>
            </a:p>
          </p:txBody>
        </p:sp>
        <p:sp>
          <p:nvSpPr>
            <p:cNvPr id="27" name="TextBox 26">
              <a:extLst>
                <a:ext uri="{FF2B5EF4-FFF2-40B4-BE49-F238E27FC236}">
                  <a16:creationId xmlns:a16="http://schemas.microsoft.com/office/drawing/2014/main" id="{3C518168-3333-2444-9F0D-0401FCA3D1B6}"/>
                </a:ext>
              </a:extLst>
            </p:cNvPr>
            <p:cNvSpPr txBox="1"/>
            <p:nvPr/>
          </p:nvSpPr>
          <p:spPr>
            <a:xfrm>
              <a:off x="8797691" y="2240775"/>
              <a:ext cx="730649" cy="369332"/>
            </a:xfrm>
            <a:prstGeom prst="rect">
              <a:avLst/>
            </a:prstGeom>
            <a:noFill/>
          </p:spPr>
          <p:txBody>
            <a:bodyPr wrap="none" rtlCol="0">
              <a:spAutoFit/>
            </a:bodyPr>
            <a:lstStyle/>
            <a:p>
              <a:r>
                <a:rPr lang="en-US" dirty="0">
                  <a:latin typeface="Gill Sans Light"/>
                </a:rPr>
                <a:t>Write</a:t>
              </a:r>
            </a:p>
          </p:txBody>
        </p:sp>
      </p:grpSp>
      <p:grpSp>
        <p:nvGrpSpPr>
          <p:cNvPr id="9" name="Group 8">
            <a:extLst>
              <a:ext uri="{FF2B5EF4-FFF2-40B4-BE49-F238E27FC236}">
                <a16:creationId xmlns:a16="http://schemas.microsoft.com/office/drawing/2014/main" id="{A6027CA1-C64F-9844-975B-12CF00A6F973}"/>
              </a:ext>
            </a:extLst>
          </p:cNvPr>
          <p:cNvGrpSpPr/>
          <p:nvPr/>
        </p:nvGrpSpPr>
        <p:grpSpPr>
          <a:xfrm>
            <a:off x="8025384" y="4118344"/>
            <a:ext cx="2642616" cy="1977656"/>
            <a:chOff x="8025384" y="4118344"/>
            <a:chExt cx="2642616" cy="1977656"/>
          </a:xfrm>
        </p:grpSpPr>
        <p:grpSp>
          <p:nvGrpSpPr>
            <p:cNvPr id="8" name="Group 7">
              <a:extLst>
                <a:ext uri="{FF2B5EF4-FFF2-40B4-BE49-F238E27FC236}">
                  <a16:creationId xmlns:a16="http://schemas.microsoft.com/office/drawing/2014/main" id="{47E04B5C-8AE3-3646-BCB5-2A4E77D7A0A2}"/>
                </a:ext>
              </a:extLst>
            </p:cNvPr>
            <p:cNvGrpSpPr/>
            <p:nvPr/>
          </p:nvGrpSpPr>
          <p:grpSpPr>
            <a:xfrm>
              <a:off x="8025384" y="4507613"/>
              <a:ext cx="2642616" cy="1588387"/>
              <a:chOff x="8025384" y="4507613"/>
              <a:chExt cx="2642616" cy="1588387"/>
            </a:xfrm>
          </p:grpSpPr>
          <p:sp>
            <p:nvSpPr>
              <p:cNvPr id="28" name="AutoShape 13">
                <a:extLst>
                  <a:ext uri="{FF2B5EF4-FFF2-40B4-BE49-F238E27FC236}">
                    <a16:creationId xmlns:a16="http://schemas.microsoft.com/office/drawing/2014/main" id="{703FCB79-DA3E-804C-BA17-4985227172F9}"/>
                  </a:ext>
                </a:extLst>
              </p:cNvPr>
              <p:cNvSpPr>
                <a:spLocks noChangeArrowheads="1"/>
              </p:cNvSpPr>
              <p:nvPr/>
            </p:nvSpPr>
            <p:spPr bwMode="auto">
              <a:xfrm>
                <a:off x="8025384" y="5248655"/>
                <a:ext cx="838200" cy="838201"/>
              </a:xfrm>
              <a:prstGeom prst="can">
                <a:avLst>
                  <a:gd name="adj" fmla="val 25000"/>
                </a:avLst>
              </a:prstGeom>
              <a:solidFill>
                <a:srgbClr val="53FB25"/>
              </a:soli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9" name="AutoShape 14">
                <a:extLst>
                  <a:ext uri="{FF2B5EF4-FFF2-40B4-BE49-F238E27FC236}">
                    <a16:creationId xmlns:a16="http://schemas.microsoft.com/office/drawing/2014/main" id="{70E5D935-B1C2-2D4C-AA8D-A2365733F606}"/>
                  </a:ext>
                </a:extLst>
              </p:cNvPr>
              <p:cNvSpPr>
                <a:spLocks noChangeArrowheads="1"/>
              </p:cNvSpPr>
              <p:nvPr/>
            </p:nvSpPr>
            <p:spPr bwMode="auto">
              <a:xfrm>
                <a:off x="9829800" y="5257799"/>
                <a:ext cx="838200" cy="838201"/>
              </a:xfrm>
              <a:prstGeom prst="can">
                <a:avLst>
                  <a:gd name="adj" fmla="val 25000"/>
                </a:avLst>
              </a:prstGeom>
              <a:solidFill>
                <a:srgbClr val="FF66CC"/>
              </a:soli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cxnSp>
            <p:nvCxnSpPr>
              <p:cNvPr id="30" name="Straight Arrow Connector 29">
                <a:extLst>
                  <a:ext uri="{FF2B5EF4-FFF2-40B4-BE49-F238E27FC236}">
                    <a16:creationId xmlns:a16="http://schemas.microsoft.com/office/drawing/2014/main" id="{B66B0824-DC23-734A-9E3A-A7E793E83E58}"/>
                  </a:ext>
                </a:extLst>
              </p:cNvPr>
              <p:cNvCxnSpPr>
                <a:endCxn id="28" idx="1"/>
              </p:cNvCxnSpPr>
              <p:nvPr/>
            </p:nvCxnSpPr>
            <p:spPr bwMode="auto">
              <a:xfrm flipH="1">
                <a:off x="8444484" y="4525520"/>
                <a:ext cx="547116" cy="723135"/>
              </a:xfrm>
              <a:prstGeom prst="straightConnector1">
                <a:avLst/>
              </a:prstGeom>
              <a:solidFill>
                <a:schemeClr val="bg1"/>
              </a:solidFill>
              <a:ln w="57150" cap="flat" cmpd="sng" algn="ctr">
                <a:solidFill>
                  <a:schemeClr val="tx1"/>
                </a:solidFill>
                <a:prstDash val="solid"/>
                <a:round/>
                <a:headEnd type="triangl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1" name="Straight Arrow Connector 30">
                <a:extLst>
                  <a:ext uri="{FF2B5EF4-FFF2-40B4-BE49-F238E27FC236}">
                    <a16:creationId xmlns:a16="http://schemas.microsoft.com/office/drawing/2014/main" id="{5106C973-E3A9-154E-803D-5B3BB65ACBBD}"/>
                  </a:ext>
                </a:extLst>
              </p:cNvPr>
              <p:cNvCxnSpPr>
                <a:cxnSpLocks/>
              </p:cNvCxnSpPr>
              <p:nvPr/>
            </p:nvCxnSpPr>
            <p:spPr bwMode="auto">
              <a:xfrm>
                <a:off x="9493758" y="4507613"/>
                <a:ext cx="672084" cy="730249"/>
              </a:xfrm>
              <a:prstGeom prst="straightConnector1">
                <a:avLst/>
              </a:prstGeom>
              <a:solidFill>
                <a:schemeClr val="bg1"/>
              </a:solidFill>
              <a:ln w="57150" cap="flat" cmpd="sng" algn="ctr">
                <a:solidFill>
                  <a:schemeClr val="tx1"/>
                </a:solidFill>
                <a:prstDash val="solid"/>
                <a:round/>
                <a:headEnd type="triangl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2" name="TextBox 31">
                <a:extLst>
                  <a:ext uri="{FF2B5EF4-FFF2-40B4-BE49-F238E27FC236}">
                    <a16:creationId xmlns:a16="http://schemas.microsoft.com/office/drawing/2014/main" id="{5CA64C27-F5C1-EC4F-9BDE-108798D77B5D}"/>
                  </a:ext>
                </a:extLst>
              </p:cNvPr>
              <p:cNvSpPr txBox="1"/>
              <p:nvPr/>
            </p:nvSpPr>
            <p:spPr>
              <a:xfrm>
                <a:off x="8995688" y="4688071"/>
                <a:ext cx="529312" cy="369332"/>
              </a:xfrm>
              <a:prstGeom prst="rect">
                <a:avLst/>
              </a:prstGeom>
              <a:noFill/>
            </p:spPr>
            <p:txBody>
              <a:bodyPr wrap="none" rtlCol="0">
                <a:spAutoFit/>
              </a:bodyPr>
              <a:lstStyle/>
              <a:p>
                <a:r>
                  <a:rPr lang="en-US" dirty="0">
                    <a:latin typeface="GILL SANS SEMIBOLD" panose="020B0502020104020203" pitchFamily="34" charset="-79"/>
                    <a:cs typeface="GILL SANS SEMIBOLD" panose="020B0502020104020203" pitchFamily="34" charset="-79"/>
                  </a:rPr>
                  <a:t>OR</a:t>
                </a:r>
              </a:p>
            </p:txBody>
          </p:sp>
        </p:grpSp>
        <p:sp>
          <p:nvSpPr>
            <p:cNvPr id="33" name="TextBox 32">
              <a:extLst>
                <a:ext uri="{FF2B5EF4-FFF2-40B4-BE49-F238E27FC236}">
                  <a16:creationId xmlns:a16="http://schemas.microsoft.com/office/drawing/2014/main" id="{6E575C81-B759-D44C-9935-89A412FAD948}"/>
                </a:ext>
              </a:extLst>
            </p:cNvPr>
            <p:cNvSpPr txBox="1"/>
            <p:nvPr/>
          </p:nvSpPr>
          <p:spPr>
            <a:xfrm>
              <a:off x="8873891" y="4118344"/>
              <a:ext cx="644728" cy="369332"/>
            </a:xfrm>
            <a:prstGeom prst="rect">
              <a:avLst/>
            </a:prstGeom>
            <a:noFill/>
          </p:spPr>
          <p:txBody>
            <a:bodyPr wrap="none" rtlCol="0">
              <a:spAutoFit/>
            </a:bodyPr>
            <a:lstStyle/>
            <a:p>
              <a:r>
                <a:rPr lang="en-US" dirty="0">
                  <a:latin typeface="Gill Sans Light"/>
                </a:rPr>
                <a:t>Read</a:t>
              </a:r>
            </a:p>
          </p:txBody>
        </p:sp>
      </p:grpSp>
    </p:spTree>
    <p:extLst>
      <p:ext uri="{BB962C8B-B14F-4D97-AF65-F5344CB8AC3E}">
        <p14:creationId xmlns:p14="http://schemas.microsoft.com/office/powerpoint/2010/main" val="27267859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childTnLst>
                                </p:cTn>
                              </p:par>
                            </p:childTnLst>
                          </p:cTn>
                        </p:par>
                        <p:par>
                          <p:cTn id="19" fill="hold">
                            <p:stCondLst>
                              <p:cond delay="0"/>
                            </p:stCondLst>
                            <p:childTnLst>
                              <p:par>
                                <p:cTn id="20" presetID="9" presetClass="entr" presetSubtype="0"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5">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435">
                                            <p:txEl>
                                              <p:pRg st="7" end="7"/>
                                            </p:txEl>
                                          </p:spTgt>
                                        </p:tgtEl>
                                        <p:attrNameLst>
                                          <p:attrName>style.visibility</p:attrName>
                                        </p:attrNameLst>
                                      </p:cBhvr>
                                      <p:to>
                                        <p:strVal val="visible"/>
                                      </p:to>
                                    </p:set>
                                  </p:childTnLst>
                                </p:cTn>
                              </p:par>
                            </p:childTnLst>
                          </p:cTn>
                        </p:par>
                        <p:par>
                          <p:cTn id="29" fill="hold">
                            <p:stCondLst>
                              <p:cond delay="0"/>
                            </p:stCondLst>
                            <p:childTnLst>
                              <p:par>
                                <p:cTn id="30" presetID="9" presetClass="entr" presetSubtype="0"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ssolv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435">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435">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4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16FD-075B-47CC-A3DC-4845389767FB}"/>
              </a:ext>
            </a:extLst>
          </p:cNvPr>
          <p:cNvSpPr>
            <a:spLocks noGrp="1"/>
          </p:cNvSpPr>
          <p:nvPr>
            <p:ph type="title"/>
          </p:nvPr>
        </p:nvSpPr>
        <p:spPr/>
        <p:txBody>
          <a:bodyPr/>
          <a:lstStyle/>
          <a:p>
            <a:r>
              <a:rPr lang="en-US" dirty="0">
                <a:latin typeface="Gill Sans Light"/>
              </a:rPr>
              <a:t>After Commit, Eventually Replay Transaction</a:t>
            </a:r>
          </a:p>
        </p:txBody>
      </p:sp>
      <p:sp>
        <p:nvSpPr>
          <p:cNvPr id="3" name="Content Placeholder 2">
            <a:extLst>
              <a:ext uri="{FF2B5EF4-FFF2-40B4-BE49-F238E27FC236}">
                <a16:creationId xmlns:a16="http://schemas.microsoft.com/office/drawing/2014/main" id="{3D2E7A15-3469-4132-BA54-149F9F9561D9}"/>
              </a:ext>
            </a:extLst>
          </p:cNvPr>
          <p:cNvSpPr>
            <a:spLocks noGrp="1"/>
          </p:cNvSpPr>
          <p:nvPr>
            <p:ph idx="1"/>
          </p:nvPr>
        </p:nvSpPr>
        <p:spPr>
          <a:xfrm>
            <a:off x="838200" y="1581462"/>
            <a:ext cx="6442537" cy="2965638"/>
          </a:xfrm>
        </p:spPr>
        <p:txBody>
          <a:bodyPr>
            <a:normAutofit/>
          </a:bodyPr>
          <a:lstStyle/>
          <a:p>
            <a:r>
              <a:rPr lang="en-US" dirty="0">
                <a:latin typeface="Gill Sans Light"/>
              </a:rPr>
              <a:t>All accesses to the file system first looks in the log</a:t>
            </a:r>
          </a:p>
          <a:p>
            <a:pPr lvl="1"/>
            <a:r>
              <a:rPr lang="en-US" dirty="0">
                <a:latin typeface="Gill Sans Light"/>
              </a:rPr>
              <a:t>Actual on-disk data structure might be stale</a:t>
            </a:r>
          </a:p>
          <a:p>
            <a:pPr lvl="1"/>
            <a:endParaRPr lang="en-US" dirty="0">
              <a:latin typeface="Gill Sans Light"/>
            </a:endParaRPr>
          </a:p>
          <a:p>
            <a:r>
              <a:rPr lang="en-US" dirty="0">
                <a:latin typeface="Gill Sans Light"/>
              </a:rPr>
              <a:t>Eventually, copy changes to disk and discard transaction from the log</a:t>
            </a:r>
          </a:p>
        </p:txBody>
      </p:sp>
      <p:sp>
        <p:nvSpPr>
          <p:cNvPr id="7" name="Can 9">
            <a:extLst>
              <a:ext uri="{FF2B5EF4-FFF2-40B4-BE49-F238E27FC236}">
                <a16:creationId xmlns:a16="http://schemas.microsoft.com/office/drawing/2014/main" id="{8C387936-60E3-4D10-89EA-640794CD7455}"/>
              </a:ext>
            </a:extLst>
          </p:cNvPr>
          <p:cNvSpPr/>
          <p:nvPr/>
        </p:nvSpPr>
        <p:spPr>
          <a:xfrm>
            <a:off x="7934572" y="1499100"/>
            <a:ext cx="2099734" cy="3048000"/>
          </a:xfrm>
          <a:prstGeom prst="can">
            <a:avLst/>
          </a:prstGeom>
          <a:solidFill>
            <a:schemeClr val="accent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8" name="TextBox 7">
            <a:extLst>
              <a:ext uri="{FF2B5EF4-FFF2-40B4-BE49-F238E27FC236}">
                <a16:creationId xmlns:a16="http://schemas.microsoft.com/office/drawing/2014/main" id="{39C2EAC3-2DEB-44D5-B3A4-D0309D34CF3E}"/>
              </a:ext>
            </a:extLst>
          </p:cNvPr>
          <p:cNvSpPr txBox="1"/>
          <p:nvPr/>
        </p:nvSpPr>
        <p:spPr>
          <a:xfrm>
            <a:off x="10105395" y="2720443"/>
            <a:ext cx="1390124" cy="369332"/>
          </a:xfrm>
          <a:prstGeom prst="rect">
            <a:avLst/>
          </a:prstGeom>
          <a:noFill/>
        </p:spPr>
        <p:txBody>
          <a:bodyPr wrap="none" rtlCol="0">
            <a:spAutoFit/>
          </a:bodyPr>
          <a:lstStyle/>
          <a:p>
            <a:r>
              <a:rPr lang="en-US" b="0" dirty="0">
                <a:latin typeface="Gill Sans Light"/>
                <a:ea typeface="Gill Sans" charset="0"/>
                <a:cs typeface="Gill Sans" charset="0"/>
              </a:rPr>
              <a:t>Data blocks</a:t>
            </a:r>
          </a:p>
        </p:txBody>
      </p:sp>
      <p:sp>
        <p:nvSpPr>
          <p:cNvPr id="9" name="TextBox 8">
            <a:extLst>
              <a:ext uri="{FF2B5EF4-FFF2-40B4-BE49-F238E27FC236}">
                <a16:creationId xmlns:a16="http://schemas.microsoft.com/office/drawing/2014/main" id="{BAC2BF7B-3329-4387-839C-34AB7DC0A120}"/>
              </a:ext>
            </a:extLst>
          </p:cNvPr>
          <p:cNvSpPr txBox="1"/>
          <p:nvPr/>
        </p:nvSpPr>
        <p:spPr>
          <a:xfrm>
            <a:off x="10175430" y="2000553"/>
            <a:ext cx="1293146" cy="923330"/>
          </a:xfrm>
          <a:prstGeom prst="rect">
            <a:avLst/>
          </a:prstGeom>
          <a:noFill/>
        </p:spPr>
        <p:txBody>
          <a:bodyPr wrap="square" rtlCol="0">
            <a:spAutoFit/>
          </a:bodyPr>
          <a:lstStyle/>
          <a:p>
            <a:r>
              <a:rPr lang="en-US" b="0" dirty="0">
                <a:latin typeface="Gill Sans Light"/>
                <a:ea typeface="Gill Sans" charset="0"/>
                <a:cs typeface="Gill Sans" charset="0"/>
              </a:rPr>
              <a:t>Free space map</a:t>
            </a:r>
          </a:p>
        </p:txBody>
      </p:sp>
      <p:grpSp>
        <p:nvGrpSpPr>
          <p:cNvPr id="10" name="Group 9">
            <a:extLst>
              <a:ext uri="{FF2B5EF4-FFF2-40B4-BE49-F238E27FC236}">
                <a16:creationId xmlns:a16="http://schemas.microsoft.com/office/drawing/2014/main" id="{DDC406B0-6CDD-4035-A00B-BDD5B5DA982B}"/>
              </a:ext>
            </a:extLst>
          </p:cNvPr>
          <p:cNvGrpSpPr/>
          <p:nvPr/>
        </p:nvGrpSpPr>
        <p:grpSpPr>
          <a:xfrm rot="16200000">
            <a:off x="8780167" y="1905276"/>
            <a:ext cx="415498" cy="1802120"/>
            <a:chOff x="7569977" y="1270135"/>
            <a:chExt cx="415498" cy="1802120"/>
          </a:xfrm>
        </p:grpSpPr>
        <p:sp>
          <p:nvSpPr>
            <p:cNvPr id="11" name="Rectangle 10">
              <a:extLst>
                <a:ext uri="{FF2B5EF4-FFF2-40B4-BE49-F238E27FC236}">
                  <a16:creationId xmlns:a16="http://schemas.microsoft.com/office/drawing/2014/main" id="{8F851CFE-34C0-49AC-83E7-E3A79AE6C633}"/>
                </a:ext>
              </a:extLst>
            </p:cNvPr>
            <p:cNvSpPr/>
            <p:nvPr/>
          </p:nvSpPr>
          <p:spPr>
            <a:xfrm>
              <a:off x="7605706" y="1270135"/>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2" name="Rectangle 11">
              <a:extLst>
                <a:ext uri="{FF2B5EF4-FFF2-40B4-BE49-F238E27FC236}">
                  <a16:creationId xmlns:a16="http://schemas.microsoft.com/office/drawing/2014/main" id="{8644A316-1501-4B33-962C-8DFC11DAE023}"/>
                </a:ext>
              </a:extLst>
            </p:cNvPr>
            <p:cNvSpPr/>
            <p:nvPr/>
          </p:nvSpPr>
          <p:spPr>
            <a:xfrm>
              <a:off x="7605706" y="1591319"/>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3" name="Rectangle 12">
              <a:extLst>
                <a:ext uri="{FF2B5EF4-FFF2-40B4-BE49-F238E27FC236}">
                  <a16:creationId xmlns:a16="http://schemas.microsoft.com/office/drawing/2014/main" id="{A7C7EF1C-0646-42FA-BDCA-578539C2459B}"/>
                </a:ext>
              </a:extLst>
            </p:cNvPr>
            <p:cNvSpPr/>
            <p:nvPr/>
          </p:nvSpPr>
          <p:spPr>
            <a:xfrm>
              <a:off x="7605706" y="189790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4" name="Rectangle 13">
              <a:extLst>
                <a:ext uri="{FF2B5EF4-FFF2-40B4-BE49-F238E27FC236}">
                  <a16:creationId xmlns:a16="http://schemas.microsoft.com/office/drawing/2014/main" id="{85E70A95-395D-4A5D-B23E-9B59714B031D}"/>
                </a:ext>
              </a:extLst>
            </p:cNvPr>
            <p:cNvSpPr/>
            <p:nvPr/>
          </p:nvSpPr>
          <p:spPr>
            <a:xfrm>
              <a:off x="7605706" y="2219088"/>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5" name="Rectangle 14">
              <a:extLst>
                <a:ext uri="{FF2B5EF4-FFF2-40B4-BE49-F238E27FC236}">
                  <a16:creationId xmlns:a16="http://schemas.microsoft.com/office/drawing/2014/main" id="{E150467B-0C02-47C0-AED4-E68BDEFA57FF}"/>
                </a:ext>
              </a:extLst>
            </p:cNvPr>
            <p:cNvSpPr/>
            <p:nvPr/>
          </p:nvSpPr>
          <p:spPr>
            <a:xfrm>
              <a:off x="7605706" y="2751071"/>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6" name="TextBox 15">
              <a:extLst>
                <a:ext uri="{FF2B5EF4-FFF2-40B4-BE49-F238E27FC236}">
                  <a16:creationId xmlns:a16="http://schemas.microsoft.com/office/drawing/2014/main" id="{C90D3554-D304-4C3D-9AA1-977A5AAB8D55}"/>
                </a:ext>
              </a:extLst>
            </p:cNvPr>
            <p:cNvSpPr txBox="1"/>
            <p:nvPr/>
          </p:nvSpPr>
          <p:spPr>
            <a:xfrm>
              <a:off x="7569977" y="2425538"/>
              <a:ext cx="415498" cy="369332"/>
            </a:xfrm>
            <a:prstGeom prst="rect">
              <a:avLst/>
            </a:prstGeom>
            <a:noFill/>
          </p:spPr>
          <p:txBody>
            <a:bodyPr wrap="none" rtlCol="0">
              <a:spAutoFit/>
            </a:bodyPr>
            <a:lstStyle/>
            <a:p>
              <a:r>
                <a:rPr lang="en-US" dirty="0">
                  <a:latin typeface="Gill Sans Light"/>
                  <a:cs typeface="Gill Sans Light"/>
                </a:rPr>
                <a:t>…</a:t>
              </a:r>
            </a:p>
          </p:txBody>
        </p:sp>
      </p:grpSp>
      <p:grpSp>
        <p:nvGrpSpPr>
          <p:cNvPr id="17" name="Group 16">
            <a:extLst>
              <a:ext uri="{FF2B5EF4-FFF2-40B4-BE49-F238E27FC236}">
                <a16:creationId xmlns:a16="http://schemas.microsoft.com/office/drawing/2014/main" id="{74A591AA-366C-46BE-A5DF-855A39CE4581}"/>
              </a:ext>
            </a:extLst>
          </p:cNvPr>
          <p:cNvGrpSpPr/>
          <p:nvPr/>
        </p:nvGrpSpPr>
        <p:grpSpPr>
          <a:xfrm>
            <a:off x="7544110" y="2185219"/>
            <a:ext cx="2561285" cy="121398"/>
            <a:chOff x="64770" y="2031999"/>
            <a:chExt cx="5082551" cy="364957"/>
          </a:xfrm>
        </p:grpSpPr>
        <p:grpSp>
          <p:nvGrpSpPr>
            <p:cNvPr id="18" name="Group 17">
              <a:extLst>
                <a:ext uri="{FF2B5EF4-FFF2-40B4-BE49-F238E27FC236}">
                  <a16:creationId xmlns:a16="http://schemas.microsoft.com/office/drawing/2014/main" id="{F1064C16-A76E-4CA1-98BB-468C2305D70D}"/>
                </a:ext>
              </a:extLst>
            </p:cNvPr>
            <p:cNvGrpSpPr/>
            <p:nvPr/>
          </p:nvGrpSpPr>
          <p:grpSpPr>
            <a:xfrm>
              <a:off x="2607047" y="2031999"/>
              <a:ext cx="1270137" cy="364957"/>
              <a:chOff x="2607047" y="2031999"/>
              <a:chExt cx="1270137" cy="364957"/>
            </a:xfrm>
          </p:grpSpPr>
          <p:sp>
            <p:nvSpPr>
              <p:cNvPr id="34" name="Rectangle 33">
                <a:extLst>
                  <a:ext uri="{FF2B5EF4-FFF2-40B4-BE49-F238E27FC236}">
                    <a16:creationId xmlns:a16="http://schemas.microsoft.com/office/drawing/2014/main" id="{42B2B8F8-9BD5-44CA-AE26-4535A0D2A593}"/>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5" name="Rectangle 34">
                <a:extLst>
                  <a:ext uri="{FF2B5EF4-FFF2-40B4-BE49-F238E27FC236}">
                    <a16:creationId xmlns:a16="http://schemas.microsoft.com/office/drawing/2014/main" id="{7561B0B3-F068-46D1-AB9D-C306DA183EFA}"/>
                  </a:ext>
                </a:extLst>
              </p:cNvPr>
              <p:cNvSpPr/>
              <p:nvPr/>
            </p:nvSpPr>
            <p:spPr>
              <a:xfrm rot="16200000">
                <a:off x="2906344"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6" name="Rectangle 35">
                <a:extLst>
                  <a:ext uri="{FF2B5EF4-FFF2-40B4-BE49-F238E27FC236}">
                    <a16:creationId xmlns:a16="http://schemas.microsoft.com/office/drawing/2014/main" id="{3EFBE795-FF7E-45E9-A7E4-537F1F069AD7}"/>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7" name="Rectangle 36">
                <a:extLst>
                  <a:ext uri="{FF2B5EF4-FFF2-40B4-BE49-F238E27FC236}">
                    <a16:creationId xmlns:a16="http://schemas.microsoft.com/office/drawing/2014/main" id="{12D7FD24-58B9-44F0-88F0-45BB675FB9D2}"/>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19" name="Group 18">
              <a:extLst>
                <a:ext uri="{FF2B5EF4-FFF2-40B4-BE49-F238E27FC236}">
                  <a16:creationId xmlns:a16="http://schemas.microsoft.com/office/drawing/2014/main" id="{2B8B347E-1A20-45C0-8962-31DD8EBBBCD9}"/>
                </a:ext>
              </a:extLst>
            </p:cNvPr>
            <p:cNvGrpSpPr/>
            <p:nvPr/>
          </p:nvGrpSpPr>
          <p:grpSpPr>
            <a:xfrm>
              <a:off x="3877184" y="2031999"/>
              <a:ext cx="1270137" cy="364957"/>
              <a:chOff x="2607047" y="2031999"/>
              <a:chExt cx="1270137" cy="364957"/>
            </a:xfrm>
          </p:grpSpPr>
          <p:sp>
            <p:nvSpPr>
              <p:cNvPr id="30" name="Rectangle 29">
                <a:extLst>
                  <a:ext uri="{FF2B5EF4-FFF2-40B4-BE49-F238E27FC236}">
                    <a16:creationId xmlns:a16="http://schemas.microsoft.com/office/drawing/2014/main" id="{42617352-A108-4C29-A441-32C92A25C9CB}"/>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1" name="Rectangle 30">
                <a:extLst>
                  <a:ext uri="{FF2B5EF4-FFF2-40B4-BE49-F238E27FC236}">
                    <a16:creationId xmlns:a16="http://schemas.microsoft.com/office/drawing/2014/main" id="{2CAB54F2-0CDA-4C5C-8096-BB613FAC457C}"/>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2" name="Rectangle 31">
                <a:extLst>
                  <a:ext uri="{FF2B5EF4-FFF2-40B4-BE49-F238E27FC236}">
                    <a16:creationId xmlns:a16="http://schemas.microsoft.com/office/drawing/2014/main" id="{F28CE80F-B413-43D4-BD27-3A6D98CEDAA3}"/>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3" name="Rectangle 32">
                <a:extLst>
                  <a:ext uri="{FF2B5EF4-FFF2-40B4-BE49-F238E27FC236}">
                    <a16:creationId xmlns:a16="http://schemas.microsoft.com/office/drawing/2014/main" id="{ADFD4869-000B-4A57-83C9-5D5A7DC17F0A}"/>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20" name="Group 19">
              <a:extLst>
                <a:ext uri="{FF2B5EF4-FFF2-40B4-BE49-F238E27FC236}">
                  <a16:creationId xmlns:a16="http://schemas.microsoft.com/office/drawing/2014/main" id="{8C571C2F-A153-40D1-92D0-BB2981ABAEF1}"/>
                </a:ext>
              </a:extLst>
            </p:cNvPr>
            <p:cNvGrpSpPr/>
            <p:nvPr/>
          </p:nvGrpSpPr>
          <p:grpSpPr>
            <a:xfrm>
              <a:off x="64770" y="2031999"/>
              <a:ext cx="1270137" cy="364957"/>
              <a:chOff x="2607047" y="2031999"/>
              <a:chExt cx="1270137" cy="364957"/>
            </a:xfrm>
          </p:grpSpPr>
          <p:sp>
            <p:nvSpPr>
              <p:cNvPr id="26" name="Rectangle 25">
                <a:extLst>
                  <a:ext uri="{FF2B5EF4-FFF2-40B4-BE49-F238E27FC236}">
                    <a16:creationId xmlns:a16="http://schemas.microsoft.com/office/drawing/2014/main" id="{DEB8AD19-F1C9-4759-9B11-088DB12D3FC7}"/>
                  </a:ext>
                </a:extLst>
              </p:cNvPr>
              <p:cNvSpPr/>
              <p:nvPr/>
            </p:nvSpPr>
            <p:spPr>
              <a:xfrm rot="16200000">
                <a:off x="2585160"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7" name="Rectangle 26">
                <a:extLst>
                  <a:ext uri="{FF2B5EF4-FFF2-40B4-BE49-F238E27FC236}">
                    <a16:creationId xmlns:a16="http://schemas.microsoft.com/office/drawing/2014/main" id="{5EA04909-528F-495F-9510-7D3354C1F1EB}"/>
                  </a:ext>
                </a:extLst>
              </p:cNvPr>
              <p:cNvSpPr/>
              <p:nvPr/>
            </p:nvSpPr>
            <p:spPr>
              <a:xfrm rot="16200000">
                <a:off x="2906344"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8" name="Rectangle 27">
                <a:extLst>
                  <a:ext uri="{FF2B5EF4-FFF2-40B4-BE49-F238E27FC236}">
                    <a16:creationId xmlns:a16="http://schemas.microsoft.com/office/drawing/2014/main" id="{E738A646-95A6-4D9C-9DD3-CF07758FE725}"/>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9" name="Rectangle 28">
                <a:extLst>
                  <a:ext uri="{FF2B5EF4-FFF2-40B4-BE49-F238E27FC236}">
                    <a16:creationId xmlns:a16="http://schemas.microsoft.com/office/drawing/2014/main" id="{FA56E242-CAE6-424E-AF44-A24A1260715F}"/>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21" name="Group 20">
              <a:extLst>
                <a:ext uri="{FF2B5EF4-FFF2-40B4-BE49-F238E27FC236}">
                  <a16:creationId xmlns:a16="http://schemas.microsoft.com/office/drawing/2014/main" id="{DA367F94-4DCD-4ED1-93B3-F3BED2144113}"/>
                </a:ext>
              </a:extLst>
            </p:cNvPr>
            <p:cNvGrpSpPr/>
            <p:nvPr/>
          </p:nvGrpSpPr>
          <p:grpSpPr>
            <a:xfrm>
              <a:off x="1334907" y="2031999"/>
              <a:ext cx="1270137" cy="364957"/>
              <a:chOff x="2607047" y="2031999"/>
              <a:chExt cx="1270137" cy="364957"/>
            </a:xfrm>
          </p:grpSpPr>
          <p:sp>
            <p:nvSpPr>
              <p:cNvPr id="22" name="Rectangle 21">
                <a:extLst>
                  <a:ext uri="{FF2B5EF4-FFF2-40B4-BE49-F238E27FC236}">
                    <a16:creationId xmlns:a16="http://schemas.microsoft.com/office/drawing/2014/main" id="{5448E54E-FB36-48DF-AEE2-5A5FDD698BFD}"/>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3" name="Rectangle 22">
                <a:extLst>
                  <a:ext uri="{FF2B5EF4-FFF2-40B4-BE49-F238E27FC236}">
                    <a16:creationId xmlns:a16="http://schemas.microsoft.com/office/drawing/2014/main" id="{9FAD62FA-F9C2-4631-BEF3-9C3BE87E01DB}"/>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4" name="Rectangle 23">
                <a:extLst>
                  <a:ext uri="{FF2B5EF4-FFF2-40B4-BE49-F238E27FC236}">
                    <a16:creationId xmlns:a16="http://schemas.microsoft.com/office/drawing/2014/main" id="{D9608723-42E3-4409-AF51-6D55F470EAE6}"/>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5" name="Rectangle 24">
                <a:extLst>
                  <a:ext uri="{FF2B5EF4-FFF2-40B4-BE49-F238E27FC236}">
                    <a16:creationId xmlns:a16="http://schemas.microsoft.com/office/drawing/2014/main" id="{4111FE68-35BC-457C-9B82-EECCF2E6A08F}"/>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sp>
        <p:nvSpPr>
          <p:cNvPr id="38" name="Rectangle 37">
            <a:extLst>
              <a:ext uri="{FF2B5EF4-FFF2-40B4-BE49-F238E27FC236}">
                <a16:creationId xmlns:a16="http://schemas.microsoft.com/office/drawing/2014/main" id="{5C46EBB3-C81E-437C-841D-A2CD5CE0C109}"/>
              </a:ext>
            </a:extLst>
          </p:cNvPr>
          <p:cNvSpPr/>
          <p:nvPr/>
        </p:nvSpPr>
        <p:spPr>
          <a:xfrm rot="16200000">
            <a:off x="9411896"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9" name="Rectangle 38">
            <a:extLst>
              <a:ext uri="{FF2B5EF4-FFF2-40B4-BE49-F238E27FC236}">
                <a16:creationId xmlns:a16="http://schemas.microsoft.com/office/drawing/2014/main" id="{463B1AC1-0B35-48C6-82E0-0683C22FF04E}"/>
              </a:ext>
            </a:extLst>
          </p:cNvPr>
          <p:cNvSpPr/>
          <p:nvPr/>
        </p:nvSpPr>
        <p:spPr>
          <a:xfrm rot="16200000">
            <a:off x="9652816"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40" name="Rectangle 39">
            <a:extLst>
              <a:ext uri="{FF2B5EF4-FFF2-40B4-BE49-F238E27FC236}">
                <a16:creationId xmlns:a16="http://schemas.microsoft.com/office/drawing/2014/main" id="{095A8FAC-80A4-43C0-A8FD-69C4897EC2AB}"/>
              </a:ext>
            </a:extLst>
          </p:cNvPr>
          <p:cNvSpPr/>
          <p:nvPr/>
        </p:nvSpPr>
        <p:spPr>
          <a:xfrm rot="16200000">
            <a:off x="9882785"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nvGrpSpPr>
          <p:cNvPr id="41" name="Group 40">
            <a:extLst>
              <a:ext uri="{FF2B5EF4-FFF2-40B4-BE49-F238E27FC236}">
                <a16:creationId xmlns:a16="http://schemas.microsoft.com/office/drawing/2014/main" id="{DC28D1A9-D3D3-4496-957C-5E6169842A4A}"/>
              </a:ext>
            </a:extLst>
          </p:cNvPr>
          <p:cNvGrpSpPr/>
          <p:nvPr/>
        </p:nvGrpSpPr>
        <p:grpSpPr>
          <a:xfrm>
            <a:off x="7505653" y="3218581"/>
            <a:ext cx="952728" cy="242349"/>
            <a:chOff x="2607047" y="2031999"/>
            <a:chExt cx="1270137" cy="364957"/>
          </a:xfrm>
        </p:grpSpPr>
        <p:sp>
          <p:nvSpPr>
            <p:cNvPr id="42" name="Rectangle 41">
              <a:extLst>
                <a:ext uri="{FF2B5EF4-FFF2-40B4-BE49-F238E27FC236}">
                  <a16:creationId xmlns:a16="http://schemas.microsoft.com/office/drawing/2014/main" id="{5DEA9427-5A6D-4AEC-BB52-3C809C6B0982}"/>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3" name="Rectangle 42">
              <a:extLst>
                <a:ext uri="{FF2B5EF4-FFF2-40B4-BE49-F238E27FC236}">
                  <a16:creationId xmlns:a16="http://schemas.microsoft.com/office/drawing/2014/main" id="{D3B79423-0383-43E9-900B-9995DCB0DE9D}"/>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4" name="Rectangle 43">
              <a:extLst>
                <a:ext uri="{FF2B5EF4-FFF2-40B4-BE49-F238E27FC236}">
                  <a16:creationId xmlns:a16="http://schemas.microsoft.com/office/drawing/2014/main" id="{91D76AAC-1250-4123-8973-BA552B15424C}"/>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5" name="Rectangle 44">
              <a:extLst>
                <a:ext uri="{FF2B5EF4-FFF2-40B4-BE49-F238E27FC236}">
                  <a16:creationId xmlns:a16="http://schemas.microsoft.com/office/drawing/2014/main" id="{029179B0-FCED-4983-9B2C-B704F9BF3360}"/>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46" name="Group 45">
            <a:extLst>
              <a:ext uri="{FF2B5EF4-FFF2-40B4-BE49-F238E27FC236}">
                <a16:creationId xmlns:a16="http://schemas.microsoft.com/office/drawing/2014/main" id="{406539FF-8EFD-4DD8-AB8F-1EA301BFE4FF}"/>
              </a:ext>
            </a:extLst>
          </p:cNvPr>
          <p:cNvGrpSpPr/>
          <p:nvPr/>
        </p:nvGrpSpPr>
        <p:grpSpPr>
          <a:xfrm>
            <a:off x="8458381" y="3218581"/>
            <a:ext cx="952728" cy="242349"/>
            <a:chOff x="2607047" y="2031999"/>
            <a:chExt cx="1270137" cy="364957"/>
          </a:xfrm>
        </p:grpSpPr>
        <p:sp>
          <p:nvSpPr>
            <p:cNvPr id="47" name="Rectangle 46">
              <a:extLst>
                <a:ext uri="{FF2B5EF4-FFF2-40B4-BE49-F238E27FC236}">
                  <a16:creationId xmlns:a16="http://schemas.microsoft.com/office/drawing/2014/main" id="{18756FC7-B1F2-413B-AD65-07AF71BC94ED}"/>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8" name="Rectangle 47">
              <a:extLst>
                <a:ext uri="{FF2B5EF4-FFF2-40B4-BE49-F238E27FC236}">
                  <a16:creationId xmlns:a16="http://schemas.microsoft.com/office/drawing/2014/main" id="{5FB3C23B-EEC4-4554-BC7A-3F4B0258113D}"/>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9" name="Rectangle 48">
              <a:extLst>
                <a:ext uri="{FF2B5EF4-FFF2-40B4-BE49-F238E27FC236}">
                  <a16:creationId xmlns:a16="http://schemas.microsoft.com/office/drawing/2014/main" id="{B6D3315F-C233-4BF3-8BA8-0BD0E2064DFE}"/>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0" name="Rectangle 49">
              <a:extLst>
                <a:ext uri="{FF2B5EF4-FFF2-40B4-BE49-F238E27FC236}">
                  <a16:creationId xmlns:a16="http://schemas.microsoft.com/office/drawing/2014/main" id="{31AE19C2-EDDC-4D5F-8048-BC4E111087C1}"/>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sp>
        <p:nvSpPr>
          <p:cNvPr id="51" name="TextBox 50">
            <a:extLst>
              <a:ext uri="{FF2B5EF4-FFF2-40B4-BE49-F238E27FC236}">
                <a16:creationId xmlns:a16="http://schemas.microsoft.com/office/drawing/2014/main" id="{27473C36-0ED5-4CB1-A3F0-67AE22F4B9DB}"/>
              </a:ext>
            </a:extLst>
          </p:cNvPr>
          <p:cNvSpPr txBox="1"/>
          <p:nvPr/>
        </p:nvSpPr>
        <p:spPr>
          <a:xfrm>
            <a:off x="10209505" y="3161505"/>
            <a:ext cx="1326004" cy="369332"/>
          </a:xfrm>
          <a:prstGeom prst="rect">
            <a:avLst/>
          </a:prstGeom>
          <a:noFill/>
        </p:spPr>
        <p:txBody>
          <a:bodyPr wrap="none" rtlCol="0">
            <a:spAutoFit/>
          </a:bodyPr>
          <a:lstStyle/>
          <a:p>
            <a:r>
              <a:rPr lang="en-US" b="0" dirty="0" err="1">
                <a:latin typeface="Gill Sans Light"/>
                <a:ea typeface="Gill Sans" charset="0"/>
                <a:cs typeface="Gill Sans" charset="0"/>
              </a:rPr>
              <a:t>Inode</a:t>
            </a:r>
            <a:r>
              <a:rPr lang="en-US" b="0" dirty="0">
                <a:latin typeface="Gill Sans Light"/>
                <a:ea typeface="Gill Sans" charset="0"/>
                <a:cs typeface="Gill Sans" charset="0"/>
              </a:rPr>
              <a:t> table</a:t>
            </a:r>
          </a:p>
        </p:txBody>
      </p:sp>
      <p:grpSp>
        <p:nvGrpSpPr>
          <p:cNvPr id="52" name="Group 51">
            <a:extLst>
              <a:ext uri="{FF2B5EF4-FFF2-40B4-BE49-F238E27FC236}">
                <a16:creationId xmlns:a16="http://schemas.microsoft.com/office/drawing/2014/main" id="{748E4DCD-CF52-41E4-911B-8AFE37ABCC87}"/>
              </a:ext>
            </a:extLst>
          </p:cNvPr>
          <p:cNvGrpSpPr/>
          <p:nvPr/>
        </p:nvGrpSpPr>
        <p:grpSpPr>
          <a:xfrm>
            <a:off x="8270484" y="3585142"/>
            <a:ext cx="1457827" cy="761444"/>
            <a:chOff x="1744000" y="2182577"/>
            <a:chExt cx="1430729" cy="918973"/>
          </a:xfrm>
        </p:grpSpPr>
        <p:sp>
          <p:nvSpPr>
            <p:cNvPr id="53" name="Rectangle 52">
              <a:extLst>
                <a:ext uri="{FF2B5EF4-FFF2-40B4-BE49-F238E27FC236}">
                  <a16:creationId xmlns:a16="http://schemas.microsoft.com/office/drawing/2014/main" id="{56D448C7-21DC-457D-A1FC-EE80B5D6069D}"/>
                </a:ext>
              </a:extLst>
            </p:cNvPr>
            <p:cNvSpPr/>
            <p:nvPr/>
          </p:nvSpPr>
          <p:spPr>
            <a:xfrm rot="16200000">
              <a:off x="1882705"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4" name="Rectangle 53">
              <a:extLst>
                <a:ext uri="{FF2B5EF4-FFF2-40B4-BE49-F238E27FC236}">
                  <a16:creationId xmlns:a16="http://schemas.microsoft.com/office/drawing/2014/main" id="{75CB07E6-7B84-40C0-A51C-0B071E1F1445}"/>
                </a:ext>
              </a:extLst>
            </p:cNvPr>
            <p:cNvSpPr/>
            <p:nvPr/>
          </p:nvSpPr>
          <p:spPr>
            <a:xfrm rot="16200000">
              <a:off x="2203889"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5" name="Rectangle 54">
              <a:extLst>
                <a:ext uri="{FF2B5EF4-FFF2-40B4-BE49-F238E27FC236}">
                  <a16:creationId xmlns:a16="http://schemas.microsoft.com/office/drawing/2014/main" id="{A4A13C24-BAD2-4696-8CE9-99308A4591FF}"/>
                </a:ext>
              </a:extLst>
            </p:cNvPr>
            <p:cNvSpPr/>
            <p:nvPr/>
          </p:nvSpPr>
          <p:spPr>
            <a:xfrm rot="16200000">
              <a:off x="2510474"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6" name="Rectangle 55">
              <a:extLst>
                <a:ext uri="{FF2B5EF4-FFF2-40B4-BE49-F238E27FC236}">
                  <a16:creationId xmlns:a16="http://schemas.microsoft.com/office/drawing/2014/main" id="{D559F166-2E9B-474C-9A06-072571CAE663}"/>
                </a:ext>
              </a:extLst>
            </p:cNvPr>
            <p:cNvSpPr/>
            <p:nvPr/>
          </p:nvSpPr>
          <p:spPr>
            <a:xfrm rot="16200000">
              <a:off x="2831658"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7" name="Rectangle 56">
              <a:extLst>
                <a:ext uri="{FF2B5EF4-FFF2-40B4-BE49-F238E27FC236}">
                  <a16:creationId xmlns:a16="http://schemas.microsoft.com/office/drawing/2014/main" id="{482C97F3-B802-403B-BAE5-FD30E61D873E}"/>
                </a:ext>
              </a:extLst>
            </p:cNvPr>
            <p:cNvSpPr/>
            <p:nvPr/>
          </p:nvSpPr>
          <p:spPr>
            <a:xfrm rot="16200000">
              <a:off x="2781130" y="223454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8" name="Rectangle 57">
              <a:extLst>
                <a:ext uri="{FF2B5EF4-FFF2-40B4-BE49-F238E27FC236}">
                  <a16:creationId xmlns:a16="http://schemas.microsoft.com/office/drawing/2014/main" id="{D5C29844-D6B7-470B-9A7B-7C20FE416642}"/>
                </a:ext>
              </a:extLst>
            </p:cNvPr>
            <p:cNvSpPr/>
            <p:nvPr/>
          </p:nvSpPr>
          <p:spPr>
            <a:xfrm rot="16200000">
              <a:off x="1722113" y="220446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9" name="Rectangle 58">
              <a:extLst>
                <a:ext uri="{FF2B5EF4-FFF2-40B4-BE49-F238E27FC236}">
                  <a16:creationId xmlns:a16="http://schemas.microsoft.com/office/drawing/2014/main" id="{21E699AA-6504-4A94-A351-A36763BF74F7}"/>
                </a:ext>
              </a:extLst>
            </p:cNvPr>
            <p:cNvSpPr/>
            <p:nvPr/>
          </p:nvSpPr>
          <p:spPr>
            <a:xfrm rot="16200000">
              <a:off x="2206034" y="223454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sp>
        <p:nvSpPr>
          <p:cNvPr id="60" name="TextBox 59">
            <a:extLst>
              <a:ext uri="{FF2B5EF4-FFF2-40B4-BE49-F238E27FC236}">
                <a16:creationId xmlns:a16="http://schemas.microsoft.com/office/drawing/2014/main" id="{0386CA2D-374E-492A-9F3F-435FB8923DB4}"/>
              </a:ext>
            </a:extLst>
          </p:cNvPr>
          <p:cNvSpPr txBox="1"/>
          <p:nvPr/>
        </p:nvSpPr>
        <p:spPr>
          <a:xfrm>
            <a:off x="10217437" y="3859522"/>
            <a:ext cx="1107996" cy="646331"/>
          </a:xfrm>
          <a:prstGeom prst="rect">
            <a:avLst/>
          </a:prstGeom>
          <a:noFill/>
        </p:spPr>
        <p:txBody>
          <a:bodyPr wrap="none" rtlCol="0">
            <a:spAutoFit/>
          </a:bodyPr>
          <a:lstStyle/>
          <a:p>
            <a:r>
              <a:rPr lang="en-US" b="0" dirty="0">
                <a:latin typeface="Gill Sans Light"/>
                <a:ea typeface="Gill Sans" charset="0"/>
                <a:cs typeface="Gill Sans" charset="0"/>
              </a:rPr>
              <a:t>Directory</a:t>
            </a:r>
          </a:p>
          <a:p>
            <a:r>
              <a:rPr lang="en-US" b="0" dirty="0">
                <a:latin typeface="Gill Sans Light"/>
                <a:ea typeface="Gill Sans" charset="0"/>
                <a:cs typeface="Gill Sans" charset="0"/>
              </a:rPr>
              <a:t>entries</a:t>
            </a:r>
          </a:p>
        </p:txBody>
      </p:sp>
      <p:sp>
        <p:nvSpPr>
          <p:cNvPr id="61" name="Rectangle 60">
            <a:extLst>
              <a:ext uri="{FF2B5EF4-FFF2-40B4-BE49-F238E27FC236}">
                <a16:creationId xmlns:a16="http://schemas.microsoft.com/office/drawing/2014/main" id="{21855B53-A502-417D-859B-F966609E345E}"/>
              </a:ext>
            </a:extLst>
          </p:cNvPr>
          <p:cNvSpPr/>
          <p:nvPr/>
        </p:nvSpPr>
        <p:spPr>
          <a:xfrm rot="16200000">
            <a:off x="8214098" y="2174700"/>
            <a:ext cx="121398" cy="161856"/>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62" name="Rectangle 61">
            <a:extLst>
              <a:ext uri="{FF2B5EF4-FFF2-40B4-BE49-F238E27FC236}">
                <a16:creationId xmlns:a16="http://schemas.microsoft.com/office/drawing/2014/main" id="{83B39921-B077-4C55-BDCD-A32ED58F01B0}"/>
              </a:ext>
            </a:extLst>
          </p:cNvPr>
          <p:cNvSpPr/>
          <p:nvPr/>
        </p:nvSpPr>
        <p:spPr>
          <a:xfrm rot="16200000">
            <a:off x="8438814" y="3229006"/>
            <a:ext cx="242349" cy="24092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64" name="Rectangle 63">
            <a:extLst>
              <a:ext uri="{FF2B5EF4-FFF2-40B4-BE49-F238E27FC236}">
                <a16:creationId xmlns:a16="http://schemas.microsoft.com/office/drawing/2014/main" id="{70648F6A-322D-42D6-9A0B-A2273E8A1A1B}"/>
              </a:ext>
            </a:extLst>
          </p:cNvPr>
          <p:cNvSpPr/>
          <p:nvPr/>
        </p:nvSpPr>
        <p:spPr>
          <a:xfrm rot="16200000">
            <a:off x="9103272" y="4031753"/>
            <a:ext cx="302397" cy="327267"/>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07" name="Rectangle 106">
            <a:extLst>
              <a:ext uri="{FF2B5EF4-FFF2-40B4-BE49-F238E27FC236}">
                <a16:creationId xmlns:a16="http://schemas.microsoft.com/office/drawing/2014/main" id="{2037F2DD-D730-4C06-BD05-E83B32B16C2F}"/>
              </a:ext>
            </a:extLst>
          </p:cNvPr>
          <p:cNvSpPr/>
          <p:nvPr/>
        </p:nvSpPr>
        <p:spPr>
          <a:xfrm>
            <a:off x="3158624" y="5172056"/>
            <a:ext cx="7930449" cy="623473"/>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08" name="TextBox 107">
            <a:extLst>
              <a:ext uri="{FF2B5EF4-FFF2-40B4-BE49-F238E27FC236}">
                <a16:creationId xmlns:a16="http://schemas.microsoft.com/office/drawing/2014/main" id="{63DD39DB-0D70-4929-80A1-B75E6C27EBA8}"/>
              </a:ext>
            </a:extLst>
          </p:cNvPr>
          <p:cNvSpPr txBox="1"/>
          <p:nvPr/>
        </p:nvSpPr>
        <p:spPr>
          <a:xfrm>
            <a:off x="3123460" y="5815028"/>
            <a:ext cx="5355953" cy="400110"/>
          </a:xfrm>
          <a:prstGeom prst="rect">
            <a:avLst/>
          </a:prstGeom>
          <a:noFill/>
        </p:spPr>
        <p:txBody>
          <a:bodyPr wrap="none" rtlCol="0">
            <a:spAutoFit/>
          </a:bodyPr>
          <a:lstStyle/>
          <a:p>
            <a:r>
              <a:rPr lang="en-US" sz="2000" b="0" dirty="0">
                <a:latin typeface="Gill Sans Light"/>
                <a:ea typeface="Gill Sans" charset="0"/>
                <a:cs typeface="Gill Sans" charset="0"/>
              </a:rPr>
              <a:t>Log: in non-volatile storage (Flash or on Disk)</a:t>
            </a:r>
          </a:p>
        </p:txBody>
      </p:sp>
      <p:sp>
        <p:nvSpPr>
          <p:cNvPr id="109" name="TextBox 108">
            <a:extLst>
              <a:ext uri="{FF2B5EF4-FFF2-40B4-BE49-F238E27FC236}">
                <a16:creationId xmlns:a16="http://schemas.microsoft.com/office/drawing/2014/main" id="{72094700-1992-4B28-B04C-A163F77D347D}"/>
              </a:ext>
            </a:extLst>
          </p:cNvPr>
          <p:cNvSpPr txBox="1"/>
          <p:nvPr/>
        </p:nvSpPr>
        <p:spPr>
          <a:xfrm>
            <a:off x="10340117" y="4505778"/>
            <a:ext cx="697627" cy="369332"/>
          </a:xfrm>
          <a:prstGeom prst="rect">
            <a:avLst/>
          </a:prstGeom>
          <a:noFill/>
        </p:spPr>
        <p:txBody>
          <a:bodyPr wrap="none" rtlCol="0">
            <a:spAutoFit/>
          </a:bodyPr>
          <a:lstStyle/>
          <a:p>
            <a:r>
              <a:rPr lang="en-US" b="0" dirty="0">
                <a:solidFill>
                  <a:srgbClr val="FF0000"/>
                </a:solidFill>
                <a:latin typeface="Gill Sans Light"/>
                <a:ea typeface="Gill Sans" charset="0"/>
                <a:cs typeface="Gill Sans" charset="0"/>
              </a:rPr>
              <a:t>head</a:t>
            </a:r>
          </a:p>
        </p:txBody>
      </p:sp>
      <p:cxnSp>
        <p:nvCxnSpPr>
          <p:cNvPr id="110" name="Straight Arrow Connector 109">
            <a:extLst>
              <a:ext uri="{FF2B5EF4-FFF2-40B4-BE49-F238E27FC236}">
                <a16:creationId xmlns:a16="http://schemas.microsoft.com/office/drawing/2014/main" id="{D29EA594-1F93-43B3-8227-BD885C6BE929}"/>
              </a:ext>
            </a:extLst>
          </p:cNvPr>
          <p:cNvCxnSpPr>
            <a:cxnSpLocks/>
            <a:stCxn id="109" idx="2"/>
          </p:cNvCxnSpPr>
          <p:nvPr/>
        </p:nvCxnSpPr>
        <p:spPr>
          <a:xfrm flipH="1">
            <a:off x="10654075" y="4875110"/>
            <a:ext cx="1321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sp>
        <p:nvSpPr>
          <p:cNvPr id="113" name="Rectangle 112">
            <a:extLst>
              <a:ext uri="{FF2B5EF4-FFF2-40B4-BE49-F238E27FC236}">
                <a16:creationId xmlns:a16="http://schemas.microsoft.com/office/drawing/2014/main" id="{30BFDF86-2705-40F9-B60C-4A746299250F}"/>
              </a:ext>
            </a:extLst>
          </p:cNvPr>
          <p:cNvSpPr/>
          <p:nvPr/>
        </p:nvSpPr>
        <p:spPr>
          <a:xfrm>
            <a:off x="5514108" y="5181767"/>
            <a:ext cx="1583250" cy="613762"/>
          </a:xfrm>
          <a:prstGeom prst="rect">
            <a:avLst/>
          </a:prstGeom>
          <a:solidFill>
            <a:schemeClr val="accent6">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14" name="TextBox 113">
            <a:extLst>
              <a:ext uri="{FF2B5EF4-FFF2-40B4-BE49-F238E27FC236}">
                <a16:creationId xmlns:a16="http://schemas.microsoft.com/office/drawing/2014/main" id="{BCDE84EA-3151-4D6F-AF14-B9FB89F0E1E0}"/>
              </a:ext>
            </a:extLst>
          </p:cNvPr>
          <p:cNvSpPr txBox="1"/>
          <p:nvPr/>
        </p:nvSpPr>
        <p:spPr>
          <a:xfrm>
            <a:off x="5837146" y="5181767"/>
            <a:ext cx="1005403" cy="369332"/>
          </a:xfrm>
          <a:prstGeom prst="rect">
            <a:avLst/>
          </a:prstGeom>
          <a:noFill/>
        </p:spPr>
        <p:txBody>
          <a:bodyPr wrap="none" rtlCol="0">
            <a:spAutoFit/>
          </a:bodyPr>
          <a:lstStyle/>
          <a:p>
            <a:r>
              <a:rPr lang="en-US" b="0" dirty="0">
                <a:latin typeface="Gill Sans Light"/>
                <a:ea typeface="Gill Sans" charset="0"/>
                <a:cs typeface="Gill Sans" charset="0"/>
              </a:rPr>
              <a:t>pending</a:t>
            </a:r>
          </a:p>
        </p:txBody>
      </p:sp>
      <p:sp>
        <p:nvSpPr>
          <p:cNvPr id="115" name="TextBox 114">
            <a:extLst>
              <a:ext uri="{FF2B5EF4-FFF2-40B4-BE49-F238E27FC236}">
                <a16:creationId xmlns:a16="http://schemas.microsoft.com/office/drawing/2014/main" id="{0926CC66-74D6-4FED-A769-534975D10B69}"/>
              </a:ext>
            </a:extLst>
          </p:cNvPr>
          <p:cNvSpPr txBox="1"/>
          <p:nvPr/>
        </p:nvSpPr>
        <p:spPr>
          <a:xfrm>
            <a:off x="4428723" y="5185259"/>
            <a:ext cx="697627" cy="369332"/>
          </a:xfrm>
          <a:prstGeom prst="rect">
            <a:avLst/>
          </a:prstGeom>
          <a:noFill/>
        </p:spPr>
        <p:txBody>
          <a:bodyPr wrap="none" rtlCol="0">
            <a:spAutoFit/>
          </a:bodyPr>
          <a:lstStyle/>
          <a:p>
            <a:r>
              <a:rPr lang="en-US" b="0" dirty="0">
                <a:latin typeface="Gill Sans Light"/>
                <a:ea typeface="Gill Sans" charset="0"/>
                <a:cs typeface="Gill Sans" charset="0"/>
              </a:rPr>
              <a:t>done</a:t>
            </a:r>
          </a:p>
        </p:txBody>
      </p:sp>
      <p:sp>
        <p:nvSpPr>
          <p:cNvPr id="117" name="TextBox 116">
            <a:extLst>
              <a:ext uri="{FF2B5EF4-FFF2-40B4-BE49-F238E27FC236}">
                <a16:creationId xmlns:a16="http://schemas.microsoft.com/office/drawing/2014/main" id="{510A2651-810F-40B8-B10F-42EEBCDC2A5D}"/>
              </a:ext>
            </a:extLst>
          </p:cNvPr>
          <p:cNvSpPr txBox="1"/>
          <p:nvPr/>
        </p:nvSpPr>
        <p:spPr>
          <a:xfrm rot="16200000">
            <a:off x="6977635" y="5300522"/>
            <a:ext cx="633507" cy="369332"/>
          </a:xfrm>
          <a:prstGeom prst="rect">
            <a:avLst/>
          </a:prstGeom>
          <a:solidFill>
            <a:schemeClr val="accent3">
              <a:lumMod val="40000"/>
              <a:lumOff val="60000"/>
            </a:schemeClr>
          </a:solidFill>
          <a:ln>
            <a:solidFill>
              <a:srgbClr val="000090"/>
            </a:solidFill>
          </a:ln>
        </p:spPr>
        <p:txBody>
          <a:bodyPr wrap="none" rtlCol="0">
            <a:spAutoFit/>
          </a:bodyPr>
          <a:lstStyle/>
          <a:p>
            <a:r>
              <a:rPr lang="en-US" b="0" dirty="0">
                <a:latin typeface="Gill Sans Light"/>
                <a:ea typeface="Gill Sans" charset="0"/>
                <a:cs typeface="Gill Sans" charset="0"/>
              </a:rPr>
              <a:t>start</a:t>
            </a:r>
          </a:p>
        </p:txBody>
      </p:sp>
      <p:grpSp>
        <p:nvGrpSpPr>
          <p:cNvPr id="120" name="Group 119">
            <a:extLst>
              <a:ext uri="{FF2B5EF4-FFF2-40B4-BE49-F238E27FC236}">
                <a16:creationId xmlns:a16="http://schemas.microsoft.com/office/drawing/2014/main" id="{EE5291DF-99AB-4DDF-96F0-21D8AD943F39}"/>
              </a:ext>
            </a:extLst>
          </p:cNvPr>
          <p:cNvGrpSpPr/>
          <p:nvPr/>
        </p:nvGrpSpPr>
        <p:grpSpPr>
          <a:xfrm>
            <a:off x="7479055" y="2265294"/>
            <a:ext cx="816104" cy="3530236"/>
            <a:chOff x="5076782" y="2429813"/>
            <a:chExt cx="816104" cy="3530236"/>
          </a:xfrm>
        </p:grpSpPr>
        <p:grpSp>
          <p:nvGrpSpPr>
            <p:cNvPr id="122" name="Group 121">
              <a:extLst>
                <a:ext uri="{FF2B5EF4-FFF2-40B4-BE49-F238E27FC236}">
                  <a16:creationId xmlns:a16="http://schemas.microsoft.com/office/drawing/2014/main" id="{A15D4856-1664-4365-A284-CE5EA912CF8B}"/>
                </a:ext>
              </a:extLst>
            </p:cNvPr>
            <p:cNvGrpSpPr/>
            <p:nvPr/>
          </p:nvGrpSpPr>
          <p:grpSpPr>
            <a:xfrm>
              <a:off x="5135148" y="5628477"/>
              <a:ext cx="640069" cy="131108"/>
              <a:chOff x="5252815" y="1247958"/>
              <a:chExt cx="640069" cy="131108"/>
            </a:xfrm>
          </p:grpSpPr>
          <p:grpSp>
            <p:nvGrpSpPr>
              <p:cNvPr id="125" name="Group 124">
                <a:extLst>
                  <a:ext uri="{FF2B5EF4-FFF2-40B4-BE49-F238E27FC236}">
                    <a16:creationId xmlns:a16="http://schemas.microsoft.com/office/drawing/2014/main" id="{DC6AA099-217F-49FE-A80D-D9DF5748F005}"/>
                  </a:ext>
                </a:extLst>
              </p:cNvPr>
              <p:cNvGrpSpPr/>
              <p:nvPr/>
            </p:nvGrpSpPr>
            <p:grpSpPr>
              <a:xfrm>
                <a:off x="5252815" y="1247958"/>
                <a:ext cx="640069" cy="121398"/>
                <a:chOff x="2607047" y="2031999"/>
                <a:chExt cx="1270137" cy="364957"/>
              </a:xfrm>
            </p:grpSpPr>
            <p:sp>
              <p:nvSpPr>
                <p:cNvPr id="127" name="Rectangle 126">
                  <a:extLst>
                    <a:ext uri="{FF2B5EF4-FFF2-40B4-BE49-F238E27FC236}">
                      <a16:creationId xmlns:a16="http://schemas.microsoft.com/office/drawing/2014/main" id="{3C9B80B8-22B6-4041-80A4-AA7D3746242F}"/>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28" name="Rectangle 127">
                  <a:extLst>
                    <a:ext uri="{FF2B5EF4-FFF2-40B4-BE49-F238E27FC236}">
                      <a16:creationId xmlns:a16="http://schemas.microsoft.com/office/drawing/2014/main" id="{FA689DAD-E539-40C5-B08A-6300C97E5E98}"/>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29" name="Rectangle 128">
                  <a:extLst>
                    <a:ext uri="{FF2B5EF4-FFF2-40B4-BE49-F238E27FC236}">
                      <a16:creationId xmlns:a16="http://schemas.microsoft.com/office/drawing/2014/main" id="{7F78DE5D-A765-463A-BB34-09051B1272DE}"/>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0" name="Rectangle 129">
                  <a:extLst>
                    <a:ext uri="{FF2B5EF4-FFF2-40B4-BE49-F238E27FC236}">
                      <a16:creationId xmlns:a16="http://schemas.microsoft.com/office/drawing/2014/main" id="{68D869F6-09BA-4293-9ADB-EED54DFD61A9}"/>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sp>
            <p:nvSpPr>
              <p:cNvPr id="126" name="Rectangle 125">
                <a:extLst>
                  <a:ext uri="{FF2B5EF4-FFF2-40B4-BE49-F238E27FC236}">
                    <a16:creationId xmlns:a16="http://schemas.microsoft.com/office/drawing/2014/main" id="{95B6CAA1-8C58-4F9C-8DD6-E916E7239991}"/>
                  </a:ext>
                </a:extLst>
              </p:cNvPr>
              <p:cNvSpPr/>
              <p:nvPr/>
            </p:nvSpPr>
            <p:spPr>
              <a:xfrm rot="16200000">
                <a:off x="5282734" y="1237439"/>
                <a:ext cx="121398" cy="161856"/>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sp>
          <p:nvSpPr>
            <p:cNvPr id="123" name="Rectangle 122">
              <a:extLst>
                <a:ext uri="{FF2B5EF4-FFF2-40B4-BE49-F238E27FC236}">
                  <a16:creationId xmlns:a16="http://schemas.microsoft.com/office/drawing/2014/main" id="{DB7AA19F-6283-406E-8BF2-681EF47D0956}"/>
                </a:ext>
              </a:extLst>
            </p:cNvPr>
            <p:cNvSpPr/>
            <p:nvPr/>
          </p:nvSpPr>
          <p:spPr>
            <a:xfrm>
              <a:off x="5076782" y="5349778"/>
              <a:ext cx="698435" cy="61027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24" name="Freeform 97">
              <a:extLst>
                <a:ext uri="{FF2B5EF4-FFF2-40B4-BE49-F238E27FC236}">
                  <a16:creationId xmlns:a16="http://schemas.microsoft.com/office/drawing/2014/main" id="{8E7398A5-E7C0-41D6-9845-62EC377CE8E4}"/>
                </a:ext>
              </a:extLst>
            </p:cNvPr>
            <p:cNvSpPr/>
            <p:nvPr/>
          </p:nvSpPr>
          <p:spPr>
            <a:xfrm>
              <a:off x="5190856" y="2429813"/>
              <a:ext cx="702030" cy="3236095"/>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a:latin typeface="Gill Sans Light"/>
                <a:ea typeface="Gill Sans" charset="0"/>
                <a:cs typeface="Gill Sans" charset="0"/>
              </a:endParaRPr>
            </a:p>
          </p:txBody>
        </p:sp>
      </p:grpSp>
      <p:grpSp>
        <p:nvGrpSpPr>
          <p:cNvPr id="131" name="Group 130">
            <a:extLst>
              <a:ext uri="{FF2B5EF4-FFF2-40B4-BE49-F238E27FC236}">
                <a16:creationId xmlns:a16="http://schemas.microsoft.com/office/drawing/2014/main" id="{B1DEEC6A-D1DC-4296-A5B7-083AE9CC3AD9}"/>
              </a:ext>
            </a:extLst>
          </p:cNvPr>
          <p:cNvGrpSpPr/>
          <p:nvPr/>
        </p:nvGrpSpPr>
        <p:grpSpPr>
          <a:xfrm>
            <a:off x="8188295" y="3387561"/>
            <a:ext cx="818671" cy="2403608"/>
            <a:chOff x="5786022" y="3654034"/>
            <a:chExt cx="818671" cy="2301654"/>
          </a:xfrm>
        </p:grpSpPr>
        <p:grpSp>
          <p:nvGrpSpPr>
            <p:cNvPr id="132" name="Group 131">
              <a:extLst>
                <a:ext uri="{FF2B5EF4-FFF2-40B4-BE49-F238E27FC236}">
                  <a16:creationId xmlns:a16="http://schemas.microsoft.com/office/drawing/2014/main" id="{799509F9-8A0E-4510-A259-2100A13FC74D}"/>
                </a:ext>
              </a:extLst>
            </p:cNvPr>
            <p:cNvGrpSpPr/>
            <p:nvPr/>
          </p:nvGrpSpPr>
          <p:grpSpPr>
            <a:xfrm>
              <a:off x="5892885" y="5589588"/>
              <a:ext cx="711808" cy="242349"/>
              <a:chOff x="2607047" y="2031999"/>
              <a:chExt cx="948953" cy="364957"/>
            </a:xfrm>
          </p:grpSpPr>
          <p:sp>
            <p:nvSpPr>
              <p:cNvPr id="137" name="Rectangle 136">
                <a:extLst>
                  <a:ext uri="{FF2B5EF4-FFF2-40B4-BE49-F238E27FC236}">
                    <a16:creationId xmlns:a16="http://schemas.microsoft.com/office/drawing/2014/main" id="{F8271E38-AB15-4E8F-AFF4-12BCB6C33A13}"/>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8" name="Rectangle 137">
                <a:extLst>
                  <a:ext uri="{FF2B5EF4-FFF2-40B4-BE49-F238E27FC236}">
                    <a16:creationId xmlns:a16="http://schemas.microsoft.com/office/drawing/2014/main" id="{B5276BA1-70C1-4996-9DAB-044D7A483B62}"/>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9" name="Rectangle 138">
                <a:extLst>
                  <a:ext uri="{FF2B5EF4-FFF2-40B4-BE49-F238E27FC236}">
                    <a16:creationId xmlns:a16="http://schemas.microsoft.com/office/drawing/2014/main" id="{B6830592-A408-4202-94D8-19E9C4FF0112}"/>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sp>
          <p:nvSpPr>
            <p:cNvPr id="133" name="Rectangle 132">
              <a:extLst>
                <a:ext uri="{FF2B5EF4-FFF2-40B4-BE49-F238E27FC236}">
                  <a16:creationId xmlns:a16="http://schemas.microsoft.com/office/drawing/2014/main" id="{E6A18F61-E018-49C5-AFAA-6094C6BCC0F8}"/>
                </a:ext>
              </a:extLst>
            </p:cNvPr>
            <p:cNvSpPr/>
            <p:nvPr/>
          </p:nvSpPr>
          <p:spPr>
            <a:xfrm rot="16200000">
              <a:off x="5873319" y="5600013"/>
              <a:ext cx="242349" cy="24092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4" name="Freeform 104">
              <a:extLst>
                <a:ext uri="{FF2B5EF4-FFF2-40B4-BE49-F238E27FC236}">
                  <a16:creationId xmlns:a16="http://schemas.microsoft.com/office/drawing/2014/main" id="{58D67B9B-824B-4155-8BB4-6AC9B1D0EC78}"/>
                </a:ext>
              </a:extLst>
            </p:cNvPr>
            <p:cNvSpPr/>
            <p:nvPr/>
          </p:nvSpPr>
          <p:spPr>
            <a:xfrm>
              <a:off x="5970966" y="3654034"/>
              <a:ext cx="212349" cy="2018098"/>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dirty="0">
                <a:latin typeface="Gill Sans Light"/>
                <a:ea typeface="Gill Sans" charset="0"/>
                <a:cs typeface="Gill Sans" charset="0"/>
              </a:endParaRPr>
            </a:p>
          </p:txBody>
        </p:sp>
        <p:sp>
          <p:nvSpPr>
            <p:cNvPr id="135" name="Rectangle 134">
              <a:extLst>
                <a:ext uri="{FF2B5EF4-FFF2-40B4-BE49-F238E27FC236}">
                  <a16:creationId xmlns:a16="http://schemas.microsoft.com/office/drawing/2014/main" id="{0C2FB111-E9D9-46D4-8169-4BF40B19E598}"/>
                </a:ext>
              </a:extLst>
            </p:cNvPr>
            <p:cNvSpPr/>
            <p:nvPr/>
          </p:nvSpPr>
          <p:spPr>
            <a:xfrm>
              <a:off x="5786022" y="5345417"/>
              <a:ext cx="818671" cy="61027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grpSp>
        <p:nvGrpSpPr>
          <p:cNvPr id="140" name="Group 139">
            <a:extLst>
              <a:ext uri="{FF2B5EF4-FFF2-40B4-BE49-F238E27FC236}">
                <a16:creationId xmlns:a16="http://schemas.microsoft.com/office/drawing/2014/main" id="{BFBB5CA9-467E-4209-9F1B-729C6F9C31D2}"/>
              </a:ext>
            </a:extLst>
          </p:cNvPr>
          <p:cNvGrpSpPr/>
          <p:nvPr/>
        </p:nvGrpSpPr>
        <p:grpSpPr>
          <a:xfrm>
            <a:off x="9012166" y="4350194"/>
            <a:ext cx="818671" cy="1435913"/>
            <a:chOff x="6609893" y="4514713"/>
            <a:chExt cx="818671" cy="1435913"/>
          </a:xfrm>
        </p:grpSpPr>
        <p:sp>
          <p:nvSpPr>
            <p:cNvPr id="141" name="Rectangle 140">
              <a:extLst>
                <a:ext uri="{FF2B5EF4-FFF2-40B4-BE49-F238E27FC236}">
                  <a16:creationId xmlns:a16="http://schemas.microsoft.com/office/drawing/2014/main" id="{AC14C385-80C3-4EE3-A95A-D43FD199D193}"/>
                </a:ext>
              </a:extLst>
            </p:cNvPr>
            <p:cNvSpPr/>
            <p:nvPr/>
          </p:nvSpPr>
          <p:spPr>
            <a:xfrm rot="16200000">
              <a:off x="6686856" y="5497369"/>
              <a:ext cx="302397" cy="327267"/>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42" name="Rectangle 141">
              <a:extLst>
                <a:ext uri="{FF2B5EF4-FFF2-40B4-BE49-F238E27FC236}">
                  <a16:creationId xmlns:a16="http://schemas.microsoft.com/office/drawing/2014/main" id="{D0C61EA3-0F67-426E-A24B-C41F5585D460}"/>
                </a:ext>
              </a:extLst>
            </p:cNvPr>
            <p:cNvSpPr/>
            <p:nvPr/>
          </p:nvSpPr>
          <p:spPr>
            <a:xfrm rot="16200000">
              <a:off x="7014123" y="5500978"/>
              <a:ext cx="302397" cy="327267"/>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43" name="Rectangle 142">
              <a:extLst>
                <a:ext uri="{FF2B5EF4-FFF2-40B4-BE49-F238E27FC236}">
                  <a16:creationId xmlns:a16="http://schemas.microsoft.com/office/drawing/2014/main" id="{36487C49-E28F-4C47-8735-FC9E6A1CB72A}"/>
                </a:ext>
              </a:extLst>
            </p:cNvPr>
            <p:cNvSpPr/>
            <p:nvPr/>
          </p:nvSpPr>
          <p:spPr>
            <a:xfrm>
              <a:off x="6609893" y="5340355"/>
              <a:ext cx="818671" cy="61027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44" name="Freeform 109">
              <a:extLst>
                <a:ext uri="{FF2B5EF4-FFF2-40B4-BE49-F238E27FC236}">
                  <a16:creationId xmlns:a16="http://schemas.microsoft.com/office/drawing/2014/main" id="{C1B1997B-BF65-41A9-B24B-3B88C3206ACE}"/>
                </a:ext>
              </a:extLst>
            </p:cNvPr>
            <p:cNvSpPr/>
            <p:nvPr/>
          </p:nvSpPr>
          <p:spPr>
            <a:xfrm flipH="1">
              <a:off x="6741788" y="4514713"/>
              <a:ext cx="469611" cy="1074875"/>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a:latin typeface="Gill Sans Light"/>
                <a:ea typeface="Gill Sans" charset="0"/>
                <a:cs typeface="Gill Sans" charset="0"/>
              </a:endParaRPr>
            </a:p>
          </p:txBody>
        </p:sp>
      </p:grpSp>
      <p:sp>
        <p:nvSpPr>
          <p:cNvPr id="147" name="TextBox 146">
            <a:extLst>
              <a:ext uri="{FF2B5EF4-FFF2-40B4-BE49-F238E27FC236}">
                <a16:creationId xmlns:a16="http://schemas.microsoft.com/office/drawing/2014/main" id="{F47E697A-B051-4B15-8681-D821F313880D}"/>
              </a:ext>
            </a:extLst>
          </p:cNvPr>
          <p:cNvSpPr txBox="1"/>
          <p:nvPr/>
        </p:nvSpPr>
        <p:spPr>
          <a:xfrm rot="16200000">
            <a:off x="9571623" y="5310935"/>
            <a:ext cx="928459" cy="369332"/>
          </a:xfrm>
          <a:prstGeom prst="rect">
            <a:avLst/>
          </a:prstGeom>
          <a:solidFill>
            <a:schemeClr val="accent3">
              <a:lumMod val="40000"/>
              <a:lumOff val="60000"/>
            </a:schemeClr>
          </a:solidFill>
          <a:ln>
            <a:solidFill>
              <a:srgbClr val="000090"/>
            </a:solidFill>
          </a:ln>
        </p:spPr>
        <p:txBody>
          <a:bodyPr wrap="none" rtlCol="0">
            <a:spAutoFit/>
          </a:bodyPr>
          <a:lstStyle/>
          <a:p>
            <a:r>
              <a:rPr lang="en-US" b="0" dirty="0">
                <a:latin typeface="Gill Sans Light"/>
                <a:ea typeface="Gill Sans" charset="0"/>
                <a:cs typeface="Gill Sans" charset="0"/>
              </a:rPr>
              <a:t>commit</a:t>
            </a:r>
          </a:p>
        </p:txBody>
      </p:sp>
      <p:grpSp>
        <p:nvGrpSpPr>
          <p:cNvPr id="176" name="Group 175">
            <a:extLst>
              <a:ext uri="{FF2B5EF4-FFF2-40B4-BE49-F238E27FC236}">
                <a16:creationId xmlns:a16="http://schemas.microsoft.com/office/drawing/2014/main" id="{E4FB27C9-A3EB-4156-BE94-4468116F7659}"/>
              </a:ext>
            </a:extLst>
          </p:cNvPr>
          <p:cNvGrpSpPr/>
          <p:nvPr/>
        </p:nvGrpSpPr>
        <p:grpSpPr>
          <a:xfrm>
            <a:off x="6776496" y="4566598"/>
            <a:ext cx="479618" cy="666279"/>
            <a:chOff x="4430844" y="4700815"/>
            <a:chExt cx="479618" cy="666279"/>
          </a:xfrm>
        </p:grpSpPr>
        <p:sp>
          <p:nvSpPr>
            <p:cNvPr id="177" name="TextBox 176">
              <a:extLst>
                <a:ext uri="{FF2B5EF4-FFF2-40B4-BE49-F238E27FC236}">
                  <a16:creationId xmlns:a16="http://schemas.microsoft.com/office/drawing/2014/main" id="{701668F6-4439-4406-9915-4FD16C285357}"/>
                </a:ext>
              </a:extLst>
            </p:cNvPr>
            <p:cNvSpPr txBox="1"/>
            <p:nvPr/>
          </p:nvSpPr>
          <p:spPr>
            <a:xfrm>
              <a:off x="4430844" y="4700815"/>
              <a:ext cx="479618" cy="369332"/>
            </a:xfrm>
            <a:prstGeom prst="rect">
              <a:avLst/>
            </a:prstGeom>
            <a:noFill/>
          </p:spPr>
          <p:txBody>
            <a:bodyPr wrap="none" rtlCol="0">
              <a:spAutoFit/>
            </a:bodyPr>
            <a:lstStyle/>
            <a:p>
              <a:r>
                <a:rPr lang="en-US" b="0" dirty="0">
                  <a:latin typeface="Gill Sans Light"/>
                  <a:ea typeface="Gill Sans" charset="0"/>
                  <a:cs typeface="Gill Sans" charset="0"/>
                </a:rPr>
                <a:t>tail</a:t>
              </a:r>
            </a:p>
          </p:txBody>
        </p:sp>
        <p:cxnSp>
          <p:nvCxnSpPr>
            <p:cNvPr id="178" name="Straight Arrow Connector 177">
              <a:extLst>
                <a:ext uri="{FF2B5EF4-FFF2-40B4-BE49-F238E27FC236}">
                  <a16:creationId xmlns:a16="http://schemas.microsoft.com/office/drawing/2014/main" id="{2CD0AFC3-D849-4D00-BF74-5C896FDE36C2}"/>
                </a:ext>
              </a:extLst>
            </p:cNvPr>
            <p:cNvCxnSpPr>
              <a:stCxn id="177" idx="2"/>
            </p:cNvCxnSpPr>
            <p:nvPr/>
          </p:nvCxnSpPr>
          <p:spPr>
            <a:xfrm>
              <a:off x="4661837" y="5070147"/>
              <a:ext cx="82965" cy="2969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79" name="Group 178">
            <a:extLst>
              <a:ext uri="{FF2B5EF4-FFF2-40B4-BE49-F238E27FC236}">
                <a16:creationId xmlns:a16="http://schemas.microsoft.com/office/drawing/2014/main" id="{FDAF62D7-5822-4998-9889-843341FC0F08}"/>
              </a:ext>
            </a:extLst>
          </p:cNvPr>
          <p:cNvGrpSpPr/>
          <p:nvPr/>
        </p:nvGrpSpPr>
        <p:grpSpPr>
          <a:xfrm>
            <a:off x="8194081" y="2180462"/>
            <a:ext cx="640069" cy="131108"/>
            <a:chOff x="5941596" y="1148673"/>
            <a:chExt cx="640069" cy="131108"/>
          </a:xfrm>
          <a:effectLst>
            <a:glow rad="165100">
              <a:schemeClr val="accent3">
                <a:satMod val="175000"/>
                <a:alpha val="52000"/>
              </a:schemeClr>
            </a:glow>
          </a:effectLst>
        </p:grpSpPr>
        <p:sp>
          <p:nvSpPr>
            <p:cNvPr id="180" name="Rectangle 179">
              <a:extLst>
                <a:ext uri="{FF2B5EF4-FFF2-40B4-BE49-F238E27FC236}">
                  <a16:creationId xmlns:a16="http://schemas.microsoft.com/office/drawing/2014/main" id="{B553E1DE-DDC5-4E22-AA75-1C822DA9854B}"/>
                </a:ext>
              </a:extLst>
            </p:cNvPr>
            <p:cNvSpPr/>
            <p:nvPr/>
          </p:nvSpPr>
          <p:spPr>
            <a:xfrm rot="16200000">
              <a:off x="5961825" y="1128444"/>
              <a:ext cx="121398" cy="161856"/>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81" name="Rectangle 180">
              <a:extLst>
                <a:ext uri="{FF2B5EF4-FFF2-40B4-BE49-F238E27FC236}">
                  <a16:creationId xmlns:a16="http://schemas.microsoft.com/office/drawing/2014/main" id="{65E8B8F4-0C53-4352-AA1B-353A6BF2E38D}"/>
                </a:ext>
              </a:extLst>
            </p:cNvPr>
            <p:cNvSpPr/>
            <p:nvPr/>
          </p:nvSpPr>
          <p:spPr>
            <a:xfrm rot="16200000">
              <a:off x="6123681" y="1128444"/>
              <a:ext cx="121398" cy="161856"/>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82" name="Rectangle 181">
              <a:extLst>
                <a:ext uri="{FF2B5EF4-FFF2-40B4-BE49-F238E27FC236}">
                  <a16:creationId xmlns:a16="http://schemas.microsoft.com/office/drawing/2014/main" id="{07053365-4275-46A0-A608-5BF2D955DBF4}"/>
                </a:ext>
              </a:extLst>
            </p:cNvPr>
            <p:cNvSpPr/>
            <p:nvPr/>
          </p:nvSpPr>
          <p:spPr>
            <a:xfrm rot="16200000">
              <a:off x="6278181" y="1128444"/>
              <a:ext cx="121398" cy="161856"/>
            </a:xfrm>
            <a:prstGeom prst="rect">
              <a:avLst/>
            </a:prstGeom>
            <a:solidFill>
              <a:srgbClr val="C0504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83" name="Rectangle 182">
              <a:extLst>
                <a:ext uri="{FF2B5EF4-FFF2-40B4-BE49-F238E27FC236}">
                  <a16:creationId xmlns:a16="http://schemas.microsoft.com/office/drawing/2014/main" id="{6DFEF940-E8D7-4513-AF74-045EFAC3B54E}"/>
                </a:ext>
              </a:extLst>
            </p:cNvPr>
            <p:cNvSpPr/>
            <p:nvPr/>
          </p:nvSpPr>
          <p:spPr>
            <a:xfrm rot="16200000">
              <a:off x="6440038" y="1128444"/>
              <a:ext cx="121398" cy="161856"/>
            </a:xfrm>
            <a:prstGeom prst="rect">
              <a:avLst/>
            </a:prstGeom>
            <a:solidFill>
              <a:srgbClr val="C0504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84" name="Rectangle 183">
              <a:extLst>
                <a:ext uri="{FF2B5EF4-FFF2-40B4-BE49-F238E27FC236}">
                  <a16:creationId xmlns:a16="http://schemas.microsoft.com/office/drawing/2014/main" id="{C05DC5FB-8A7D-4D6B-B8E2-271470C928D2}"/>
                </a:ext>
              </a:extLst>
            </p:cNvPr>
            <p:cNvSpPr/>
            <p:nvPr/>
          </p:nvSpPr>
          <p:spPr>
            <a:xfrm rot="16200000">
              <a:off x="5971515" y="1138154"/>
              <a:ext cx="121398" cy="161856"/>
            </a:xfrm>
            <a:prstGeom prst="rect">
              <a:avLst/>
            </a:prstGeom>
            <a:solidFill>
              <a:srgbClr val="C0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grpSp>
        <p:nvGrpSpPr>
          <p:cNvPr id="185" name="Group 184">
            <a:extLst>
              <a:ext uri="{FF2B5EF4-FFF2-40B4-BE49-F238E27FC236}">
                <a16:creationId xmlns:a16="http://schemas.microsoft.com/office/drawing/2014/main" id="{28614A89-DD27-4DED-BDC8-E35FC11B786E}"/>
              </a:ext>
            </a:extLst>
          </p:cNvPr>
          <p:cNvGrpSpPr/>
          <p:nvPr/>
        </p:nvGrpSpPr>
        <p:grpSpPr>
          <a:xfrm>
            <a:off x="7756690" y="4608154"/>
            <a:ext cx="479618" cy="607407"/>
            <a:chOff x="5411038" y="4742371"/>
            <a:chExt cx="479618" cy="607407"/>
          </a:xfrm>
        </p:grpSpPr>
        <p:cxnSp>
          <p:nvCxnSpPr>
            <p:cNvPr id="186" name="Straight Arrow Connector 185">
              <a:extLst>
                <a:ext uri="{FF2B5EF4-FFF2-40B4-BE49-F238E27FC236}">
                  <a16:creationId xmlns:a16="http://schemas.microsoft.com/office/drawing/2014/main" id="{C7DC9080-CB6C-4E04-87E7-4138A8E81076}"/>
                </a:ext>
              </a:extLst>
            </p:cNvPr>
            <p:cNvCxnSpPr/>
            <p:nvPr/>
          </p:nvCxnSpPr>
          <p:spPr>
            <a:xfrm>
              <a:off x="5696019" y="5052831"/>
              <a:ext cx="74706" cy="2969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7" name="TextBox 186">
              <a:extLst>
                <a:ext uri="{FF2B5EF4-FFF2-40B4-BE49-F238E27FC236}">
                  <a16:creationId xmlns:a16="http://schemas.microsoft.com/office/drawing/2014/main" id="{312DFC22-8B40-4858-8597-E647C54EC6E0}"/>
                </a:ext>
              </a:extLst>
            </p:cNvPr>
            <p:cNvSpPr txBox="1"/>
            <p:nvPr/>
          </p:nvSpPr>
          <p:spPr>
            <a:xfrm>
              <a:off x="5411038" y="4742371"/>
              <a:ext cx="479618" cy="369332"/>
            </a:xfrm>
            <a:prstGeom prst="rect">
              <a:avLst/>
            </a:prstGeom>
            <a:noFill/>
          </p:spPr>
          <p:txBody>
            <a:bodyPr wrap="none" rtlCol="0">
              <a:spAutoFit/>
            </a:bodyPr>
            <a:lstStyle/>
            <a:p>
              <a:r>
                <a:rPr lang="en-US" b="0" dirty="0">
                  <a:latin typeface="Gill Sans Light"/>
                  <a:ea typeface="Gill Sans" charset="0"/>
                  <a:cs typeface="Gill Sans" charset="0"/>
                </a:rPr>
                <a:t>tail</a:t>
              </a:r>
            </a:p>
          </p:txBody>
        </p:sp>
      </p:grpSp>
      <p:grpSp>
        <p:nvGrpSpPr>
          <p:cNvPr id="188" name="Group 187">
            <a:extLst>
              <a:ext uri="{FF2B5EF4-FFF2-40B4-BE49-F238E27FC236}">
                <a16:creationId xmlns:a16="http://schemas.microsoft.com/office/drawing/2014/main" id="{C8483D41-861C-4131-8085-462214BFF41D}"/>
              </a:ext>
            </a:extLst>
          </p:cNvPr>
          <p:cNvGrpSpPr/>
          <p:nvPr/>
        </p:nvGrpSpPr>
        <p:grpSpPr>
          <a:xfrm>
            <a:off x="8436993" y="3212772"/>
            <a:ext cx="730659" cy="252059"/>
            <a:chOff x="5874034" y="5589588"/>
            <a:chExt cx="730659" cy="252059"/>
          </a:xfrm>
          <a:effectLst>
            <a:glow rad="139700">
              <a:schemeClr val="accent3">
                <a:satMod val="175000"/>
                <a:alpha val="40000"/>
              </a:schemeClr>
            </a:glow>
          </a:effectLst>
        </p:grpSpPr>
        <p:sp>
          <p:nvSpPr>
            <p:cNvPr id="189" name="Rectangle 188">
              <a:extLst>
                <a:ext uri="{FF2B5EF4-FFF2-40B4-BE49-F238E27FC236}">
                  <a16:creationId xmlns:a16="http://schemas.microsoft.com/office/drawing/2014/main" id="{7B76267D-0B01-4F89-8AA9-F30848B31CAE}"/>
                </a:ext>
              </a:extLst>
            </p:cNvPr>
            <p:cNvSpPr/>
            <p:nvPr/>
          </p:nvSpPr>
          <p:spPr>
            <a:xfrm rot="16200000">
              <a:off x="6133089" y="5590303"/>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90" name="Rectangle 189">
              <a:extLst>
                <a:ext uri="{FF2B5EF4-FFF2-40B4-BE49-F238E27FC236}">
                  <a16:creationId xmlns:a16="http://schemas.microsoft.com/office/drawing/2014/main" id="{1041DFC9-7BEE-4DD1-82A3-362C58FA19AB}"/>
                </a:ext>
              </a:extLst>
            </p:cNvPr>
            <p:cNvSpPr/>
            <p:nvPr/>
          </p:nvSpPr>
          <p:spPr>
            <a:xfrm rot="16200000">
              <a:off x="6363058" y="5590303"/>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91" name="Rectangle 190">
              <a:extLst>
                <a:ext uri="{FF2B5EF4-FFF2-40B4-BE49-F238E27FC236}">
                  <a16:creationId xmlns:a16="http://schemas.microsoft.com/office/drawing/2014/main" id="{66E47941-9B3B-462F-B6D8-05BF6C193DAB}"/>
                </a:ext>
              </a:extLst>
            </p:cNvPr>
            <p:cNvSpPr/>
            <p:nvPr/>
          </p:nvSpPr>
          <p:spPr>
            <a:xfrm rot="16200000">
              <a:off x="5873319" y="5600013"/>
              <a:ext cx="242349" cy="24092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grpSp>
        <p:nvGrpSpPr>
          <p:cNvPr id="192" name="Group 191">
            <a:extLst>
              <a:ext uri="{FF2B5EF4-FFF2-40B4-BE49-F238E27FC236}">
                <a16:creationId xmlns:a16="http://schemas.microsoft.com/office/drawing/2014/main" id="{A5BCCA04-97D9-4285-B5A5-68521BB6C119}"/>
              </a:ext>
            </a:extLst>
          </p:cNvPr>
          <p:cNvGrpSpPr/>
          <p:nvPr/>
        </p:nvGrpSpPr>
        <p:grpSpPr>
          <a:xfrm>
            <a:off x="8643863" y="4549282"/>
            <a:ext cx="479618" cy="666279"/>
            <a:chOff x="4430844" y="4700815"/>
            <a:chExt cx="479618" cy="666279"/>
          </a:xfrm>
        </p:grpSpPr>
        <p:sp>
          <p:nvSpPr>
            <p:cNvPr id="193" name="TextBox 192">
              <a:extLst>
                <a:ext uri="{FF2B5EF4-FFF2-40B4-BE49-F238E27FC236}">
                  <a16:creationId xmlns:a16="http://schemas.microsoft.com/office/drawing/2014/main" id="{2AC7A9E5-284C-43A5-AF29-FB9A5FF59175}"/>
                </a:ext>
              </a:extLst>
            </p:cNvPr>
            <p:cNvSpPr txBox="1"/>
            <p:nvPr/>
          </p:nvSpPr>
          <p:spPr>
            <a:xfrm>
              <a:off x="4430844" y="4700815"/>
              <a:ext cx="479618" cy="369332"/>
            </a:xfrm>
            <a:prstGeom prst="rect">
              <a:avLst/>
            </a:prstGeom>
            <a:noFill/>
          </p:spPr>
          <p:txBody>
            <a:bodyPr wrap="none" rtlCol="0">
              <a:spAutoFit/>
            </a:bodyPr>
            <a:lstStyle/>
            <a:p>
              <a:r>
                <a:rPr lang="en-US" b="0" dirty="0">
                  <a:latin typeface="Gill Sans Light"/>
                  <a:ea typeface="Gill Sans" charset="0"/>
                  <a:cs typeface="Gill Sans" charset="0"/>
                </a:rPr>
                <a:t>tail</a:t>
              </a:r>
            </a:p>
          </p:txBody>
        </p:sp>
        <p:cxnSp>
          <p:nvCxnSpPr>
            <p:cNvPr id="194" name="Straight Arrow Connector 193">
              <a:extLst>
                <a:ext uri="{FF2B5EF4-FFF2-40B4-BE49-F238E27FC236}">
                  <a16:creationId xmlns:a16="http://schemas.microsoft.com/office/drawing/2014/main" id="{4BB78BA0-4250-45F9-AEE8-4A968DA5E840}"/>
                </a:ext>
              </a:extLst>
            </p:cNvPr>
            <p:cNvCxnSpPr>
              <a:stCxn id="193" idx="2"/>
            </p:cNvCxnSpPr>
            <p:nvPr/>
          </p:nvCxnSpPr>
          <p:spPr>
            <a:xfrm>
              <a:off x="4661837" y="5070147"/>
              <a:ext cx="82965" cy="2969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95" name="Group 194">
            <a:extLst>
              <a:ext uri="{FF2B5EF4-FFF2-40B4-BE49-F238E27FC236}">
                <a16:creationId xmlns:a16="http://schemas.microsoft.com/office/drawing/2014/main" id="{AED81B9E-611C-44D0-A4C6-362BF9C11E9A}"/>
              </a:ext>
            </a:extLst>
          </p:cNvPr>
          <p:cNvGrpSpPr/>
          <p:nvPr/>
        </p:nvGrpSpPr>
        <p:grpSpPr>
          <a:xfrm>
            <a:off x="9441243" y="4526698"/>
            <a:ext cx="479618" cy="666279"/>
            <a:chOff x="4430844" y="4700815"/>
            <a:chExt cx="479618" cy="666279"/>
          </a:xfrm>
        </p:grpSpPr>
        <p:sp>
          <p:nvSpPr>
            <p:cNvPr id="196" name="TextBox 195">
              <a:extLst>
                <a:ext uri="{FF2B5EF4-FFF2-40B4-BE49-F238E27FC236}">
                  <a16:creationId xmlns:a16="http://schemas.microsoft.com/office/drawing/2014/main" id="{B8ED14E2-2A62-40E5-B27F-85BF64CE2A03}"/>
                </a:ext>
              </a:extLst>
            </p:cNvPr>
            <p:cNvSpPr txBox="1"/>
            <p:nvPr/>
          </p:nvSpPr>
          <p:spPr>
            <a:xfrm>
              <a:off x="4430844" y="4700815"/>
              <a:ext cx="479618" cy="369332"/>
            </a:xfrm>
            <a:prstGeom prst="rect">
              <a:avLst/>
            </a:prstGeom>
            <a:noFill/>
          </p:spPr>
          <p:txBody>
            <a:bodyPr wrap="none" rtlCol="0">
              <a:spAutoFit/>
            </a:bodyPr>
            <a:lstStyle/>
            <a:p>
              <a:r>
                <a:rPr lang="en-US" b="0" dirty="0">
                  <a:latin typeface="Gill Sans Light"/>
                  <a:ea typeface="Gill Sans" charset="0"/>
                  <a:cs typeface="Gill Sans" charset="0"/>
                </a:rPr>
                <a:t>tail</a:t>
              </a:r>
            </a:p>
          </p:txBody>
        </p:sp>
        <p:cxnSp>
          <p:nvCxnSpPr>
            <p:cNvPr id="197" name="Straight Arrow Connector 196">
              <a:extLst>
                <a:ext uri="{FF2B5EF4-FFF2-40B4-BE49-F238E27FC236}">
                  <a16:creationId xmlns:a16="http://schemas.microsoft.com/office/drawing/2014/main" id="{E5DDFF0F-9AF6-478E-8A46-469F084EBFE2}"/>
                </a:ext>
              </a:extLst>
            </p:cNvPr>
            <p:cNvCxnSpPr>
              <a:stCxn id="196" idx="2"/>
            </p:cNvCxnSpPr>
            <p:nvPr/>
          </p:nvCxnSpPr>
          <p:spPr>
            <a:xfrm>
              <a:off x="4661837" y="5070147"/>
              <a:ext cx="82965" cy="2969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98" name="Group 197">
            <a:extLst>
              <a:ext uri="{FF2B5EF4-FFF2-40B4-BE49-F238E27FC236}">
                <a16:creationId xmlns:a16="http://schemas.microsoft.com/office/drawing/2014/main" id="{DFDB4096-0ADF-47B1-BA0C-38236713D2A5}"/>
              </a:ext>
            </a:extLst>
          </p:cNvPr>
          <p:cNvGrpSpPr/>
          <p:nvPr/>
        </p:nvGrpSpPr>
        <p:grpSpPr>
          <a:xfrm>
            <a:off x="9896902" y="4566598"/>
            <a:ext cx="479618" cy="666279"/>
            <a:chOff x="4430844" y="4700815"/>
            <a:chExt cx="479618" cy="666279"/>
          </a:xfrm>
        </p:grpSpPr>
        <p:sp>
          <p:nvSpPr>
            <p:cNvPr id="199" name="TextBox 198">
              <a:extLst>
                <a:ext uri="{FF2B5EF4-FFF2-40B4-BE49-F238E27FC236}">
                  <a16:creationId xmlns:a16="http://schemas.microsoft.com/office/drawing/2014/main" id="{D826795C-5ADF-45EA-A65C-E92AD978785B}"/>
                </a:ext>
              </a:extLst>
            </p:cNvPr>
            <p:cNvSpPr txBox="1"/>
            <p:nvPr/>
          </p:nvSpPr>
          <p:spPr>
            <a:xfrm>
              <a:off x="4430844" y="4700815"/>
              <a:ext cx="479618" cy="369332"/>
            </a:xfrm>
            <a:prstGeom prst="rect">
              <a:avLst/>
            </a:prstGeom>
            <a:noFill/>
          </p:spPr>
          <p:txBody>
            <a:bodyPr wrap="none" rtlCol="0">
              <a:spAutoFit/>
            </a:bodyPr>
            <a:lstStyle/>
            <a:p>
              <a:r>
                <a:rPr lang="en-US" b="0" dirty="0">
                  <a:latin typeface="Gill Sans Light"/>
                  <a:ea typeface="Gill Sans" charset="0"/>
                  <a:cs typeface="Gill Sans" charset="0"/>
                </a:rPr>
                <a:t>tail</a:t>
              </a:r>
            </a:p>
          </p:txBody>
        </p:sp>
        <p:cxnSp>
          <p:nvCxnSpPr>
            <p:cNvPr id="200" name="Straight Arrow Connector 199">
              <a:extLst>
                <a:ext uri="{FF2B5EF4-FFF2-40B4-BE49-F238E27FC236}">
                  <a16:creationId xmlns:a16="http://schemas.microsoft.com/office/drawing/2014/main" id="{4F7F69F3-BEA2-4E08-AA0D-D5093626BA4F}"/>
                </a:ext>
              </a:extLst>
            </p:cNvPr>
            <p:cNvCxnSpPr>
              <a:stCxn id="199" idx="2"/>
            </p:cNvCxnSpPr>
            <p:nvPr/>
          </p:nvCxnSpPr>
          <p:spPr>
            <a:xfrm>
              <a:off x="4661837" y="5070147"/>
              <a:ext cx="82965" cy="2969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201" name="Group 200">
            <a:extLst>
              <a:ext uri="{FF2B5EF4-FFF2-40B4-BE49-F238E27FC236}">
                <a16:creationId xmlns:a16="http://schemas.microsoft.com/office/drawing/2014/main" id="{DF5B4484-DB3E-4872-92E8-A518DA3DD619}"/>
              </a:ext>
            </a:extLst>
          </p:cNvPr>
          <p:cNvGrpSpPr/>
          <p:nvPr/>
        </p:nvGrpSpPr>
        <p:grpSpPr>
          <a:xfrm>
            <a:off x="8766046" y="4044646"/>
            <a:ext cx="644624" cy="313341"/>
            <a:chOff x="6684331" y="5509964"/>
            <a:chExt cx="644624" cy="313341"/>
          </a:xfrm>
          <a:effectLst>
            <a:glow rad="139700">
              <a:schemeClr val="accent3">
                <a:satMod val="175000"/>
                <a:alpha val="40000"/>
              </a:schemeClr>
            </a:glow>
          </a:effectLst>
        </p:grpSpPr>
        <p:sp>
          <p:nvSpPr>
            <p:cNvPr id="202" name="Rectangle 201">
              <a:extLst>
                <a:ext uri="{FF2B5EF4-FFF2-40B4-BE49-F238E27FC236}">
                  <a16:creationId xmlns:a16="http://schemas.microsoft.com/office/drawing/2014/main" id="{64F351D8-A249-4BE7-856D-0D0EFDBF231D}"/>
                </a:ext>
              </a:extLst>
            </p:cNvPr>
            <p:cNvSpPr/>
            <p:nvPr/>
          </p:nvSpPr>
          <p:spPr>
            <a:xfrm rot="16200000">
              <a:off x="6696766" y="5497529"/>
              <a:ext cx="302397" cy="327267"/>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203" name="Rectangle 202">
              <a:extLst>
                <a:ext uri="{FF2B5EF4-FFF2-40B4-BE49-F238E27FC236}">
                  <a16:creationId xmlns:a16="http://schemas.microsoft.com/office/drawing/2014/main" id="{A4CB41A9-B836-4DA3-8E5E-73456292CA0A}"/>
                </a:ext>
              </a:extLst>
            </p:cNvPr>
            <p:cNvSpPr/>
            <p:nvPr/>
          </p:nvSpPr>
          <p:spPr>
            <a:xfrm rot="16200000">
              <a:off x="7014123" y="5508473"/>
              <a:ext cx="302397" cy="327267"/>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grpSp>
        <p:nvGrpSpPr>
          <p:cNvPr id="204" name="Group 203">
            <a:extLst>
              <a:ext uri="{FF2B5EF4-FFF2-40B4-BE49-F238E27FC236}">
                <a16:creationId xmlns:a16="http://schemas.microsoft.com/office/drawing/2014/main" id="{08A1FA36-B80B-4216-9ACF-C95E56FE9438}"/>
              </a:ext>
            </a:extLst>
          </p:cNvPr>
          <p:cNvGrpSpPr/>
          <p:nvPr/>
        </p:nvGrpSpPr>
        <p:grpSpPr>
          <a:xfrm>
            <a:off x="7053101" y="5074359"/>
            <a:ext cx="3143405" cy="903088"/>
            <a:chOff x="4707449" y="5208576"/>
            <a:chExt cx="3143405" cy="903088"/>
          </a:xfrm>
        </p:grpSpPr>
        <p:cxnSp>
          <p:nvCxnSpPr>
            <p:cNvPr id="205" name="Straight Connector 204">
              <a:extLst>
                <a:ext uri="{FF2B5EF4-FFF2-40B4-BE49-F238E27FC236}">
                  <a16:creationId xmlns:a16="http://schemas.microsoft.com/office/drawing/2014/main" id="{ACD27B02-7187-4E84-B257-590B222B7D71}"/>
                </a:ext>
              </a:extLst>
            </p:cNvPr>
            <p:cNvCxnSpPr/>
            <p:nvPr/>
          </p:nvCxnSpPr>
          <p:spPr>
            <a:xfrm flipH="1" flipV="1">
              <a:off x="4707449" y="5208576"/>
              <a:ext cx="3143405" cy="903088"/>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06" name="Straight Connector 205">
              <a:extLst>
                <a:ext uri="{FF2B5EF4-FFF2-40B4-BE49-F238E27FC236}">
                  <a16:creationId xmlns:a16="http://schemas.microsoft.com/office/drawing/2014/main" id="{C5D1B91C-876C-4FF3-B464-CD72BBE0922F}"/>
                </a:ext>
              </a:extLst>
            </p:cNvPr>
            <p:cNvCxnSpPr/>
            <p:nvPr/>
          </p:nvCxnSpPr>
          <p:spPr>
            <a:xfrm flipH="1">
              <a:off x="4859850" y="5208577"/>
              <a:ext cx="2773730" cy="865762"/>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grpSp>
      <p:sp>
        <p:nvSpPr>
          <p:cNvPr id="207" name="Freeform 86">
            <a:extLst>
              <a:ext uri="{FF2B5EF4-FFF2-40B4-BE49-F238E27FC236}">
                <a16:creationId xmlns:a16="http://schemas.microsoft.com/office/drawing/2014/main" id="{BBABCE86-F436-4888-BB89-1422705971AE}"/>
              </a:ext>
            </a:extLst>
          </p:cNvPr>
          <p:cNvSpPr/>
          <p:nvPr/>
        </p:nvSpPr>
        <p:spPr>
          <a:xfrm>
            <a:off x="8575177" y="2859007"/>
            <a:ext cx="314088" cy="485144"/>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Gill Sans Light"/>
              <a:cs typeface="Gill Sans Light"/>
            </a:endParaRPr>
          </a:p>
        </p:txBody>
      </p:sp>
      <p:sp>
        <p:nvSpPr>
          <p:cNvPr id="208" name="Freeform 88">
            <a:extLst>
              <a:ext uri="{FF2B5EF4-FFF2-40B4-BE49-F238E27FC236}">
                <a16:creationId xmlns:a16="http://schemas.microsoft.com/office/drawing/2014/main" id="{06C9C0C8-DB0B-4514-A0CD-868453A7FB2C}"/>
              </a:ext>
            </a:extLst>
          </p:cNvPr>
          <p:cNvSpPr/>
          <p:nvPr/>
        </p:nvSpPr>
        <p:spPr>
          <a:xfrm flipH="1">
            <a:off x="8597751" y="3460931"/>
            <a:ext cx="663309" cy="694104"/>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Gill Sans Light"/>
              <a:cs typeface="Gill Sans Light"/>
            </a:endParaRPr>
          </a:p>
        </p:txBody>
      </p:sp>
    </p:spTree>
    <p:extLst>
      <p:ext uri="{BB962C8B-B14F-4D97-AF65-F5344CB8AC3E}">
        <p14:creationId xmlns:p14="http://schemas.microsoft.com/office/powerpoint/2010/main" val="14694884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9"/>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185"/>
                                        </p:tgtEl>
                                        <p:attrNameLst>
                                          <p:attrName>style.visibility</p:attrName>
                                        </p:attrNameLst>
                                      </p:cBhvr>
                                      <p:to>
                                        <p:strVal val="visible"/>
                                      </p:to>
                                    </p:set>
                                  </p:childTnLst>
                                </p:cTn>
                              </p:par>
                              <p:par>
                                <p:cTn id="20" presetID="10" presetClass="exit" presetSubtype="0" fill="hold" nodeType="withEffect">
                                  <p:stCondLst>
                                    <p:cond delay="0"/>
                                  </p:stCondLst>
                                  <p:childTnLst>
                                    <p:animEffect transition="out" filter="fade">
                                      <p:cBhvr>
                                        <p:cTn id="21" dur="500"/>
                                        <p:tgtEl>
                                          <p:spTgt spid="176"/>
                                        </p:tgtEl>
                                      </p:cBhvr>
                                    </p:animEffect>
                                    <p:set>
                                      <p:cBhvr>
                                        <p:cTn id="22" dur="1" fill="hold">
                                          <p:stCondLst>
                                            <p:cond delay="499"/>
                                          </p:stCondLst>
                                        </p:cTn>
                                        <p:tgtEl>
                                          <p:spTgt spid="17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7"/>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nodeType="afterEffect">
                                  <p:stCondLst>
                                    <p:cond delay="0"/>
                                  </p:stCondLst>
                                  <p:childTnLst>
                                    <p:set>
                                      <p:cBhvr>
                                        <p:cTn id="31" dur="1" fill="hold">
                                          <p:stCondLst>
                                            <p:cond delay="0"/>
                                          </p:stCondLst>
                                        </p:cTn>
                                        <p:tgtEl>
                                          <p:spTgt spid="192"/>
                                        </p:tgtEl>
                                        <p:attrNameLst>
                                          <p:attrName>style.visibility</p:attrName>
                                        </p:attrNameLst>
                                      </p:cBhvr>
                                      <p:to>
                                        <p:strVal val="visible"/>
                                      </p:to>
                                    </p:set>
                                  </p:childTnLst>
                                </p:cTn>
                              </p:par>
                            </p:childTnLst>
                          </p:cTn>
                        </p:par>
                        <p:par>
                          <p:cTn id="32" fill="hold">
                            <p:stCondLst>
                              <p:cond delay="0"/>
                            </p:stCondLst>
                            <p:childTnLst>
                              <p:par>
                                <p:cTn id="33" presetID="10" presetClass="exit" presetSubtype="0" fill="hold" nodeType="afterEffect">
                                  <p:stCondLst>
                                    <p:cond delay="0"/>
                                  </p:stCondLst>
                                  <p:childTnLst>
                                    <p:animEffect transition="out" filter="fade">
                                      <p:cBhvr>
                                        <p:cTn id="34" dur="500"/>
                                        <p:tgtEl>
                                          <p:spTgt spid="185"/>
                                        </p:tgtEl>
                                      </p:cBhvr>
                                    </p:animEffect>
                                    <p:set>
                                      <p:cBhvr>
                                        <p:cTn id="35" dur="1" fill="hold">
                                          <p:stCondLst>
                                            <p:cond delay="499"/>
                                          </p:stCondLst>
                                        </p:cTn>
                                        <p:tgtEl>
                                          <p:spTgt spid="185"/>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1"/>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08"/>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nodeType="afterEffect">
                                  <p:stCondLst>
                                    <p:cond delay="0"/>
                                  </p:stCondLst>
                                  <p:childTnLst>
                                    <p:set>
                                      <p:cBhvr>
                                        <p:cTn id="44" dur="1" fill="hold">
                                          <p:stCondLst>
                                            <p:cond delay="0"/>
                                          </p:stCondLst>
                                        </p:cTn>
                                        <p:tgtEl>
                                          <p:spTgt spid="195"/>
                                        </p:tgtEl>
                                        <p:attrNameLst>
                                          <p:attrName>style.visibility</p:attrName>
                                        </p:attrNameLst>
                                      </p:cBhvr>
                                      <p:to>
                                        <p:strVal val="visible"/>
                                      </p:to>
                                    </p:set>
                                  </p:childTnLst>
                                </p:cTn>
                              </p:par>
                              <p:par>
                                <p:cTn id="45" presetID="10" presetClass="exit" presetSubtype="0" fill="hold" nodeType="withEffect">
                                  <p:stCondLst>
                                    <p:cond delay="0"/>
                                  </p:stCondLst>
                                  <p:childTnLst>
                                    <p:animEffect transition="out" filter="fade">
                                      <p:cBhvr>
                                        <p:cTn id="46" dur="500"/>
                                        <p:tgtEl>
                                          <p:spTgt spid="192"/>
                                        </p:tgtEl>
                                      </p:cBhvr>
                                    </p:animEffect>
                                    <p:set>
                                      <p:cBhvr>
                                        <p:cTn id="47" dur="1" fill="hold">
                                          <p:stCondLst>
                                            <p:cond delay="499"/>
                                          </p:stCondLst>
                                        </p:cTn>
                                        <p:tgtEl>
                                          <p:spTgt spid="19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98"/>
                                        </p:tgtEl>
                                        <p:attrNameLst>
                                          <p:attrName>style.visibility</p:attrName>
                                        </p:attrNameLst>
                                      </p:cBhvr>
                                      <p:to>
                                        <p:strVal val="visible"/>
                                      </p:to>
                                    </p:set>
                                  </p:childTnLst>
                                </p:cTn>
                              </p:par>
                              <p:par>
                                <p:cTn id="52" presetID="10" presetClass="exit" presetSubtype="0" fill="hold" nodeType="withEffect">
                                  <p:stCondLst>
                                    <p:cond delay="0"/>
                                  </p:stCondLst>
                                  <p:childTnLst>
                                    <p:animEffect transition="out" filter="fade">
                                      <p:cBhvr>
                                        <p:cTn id="53" dur="500"/>
                                        <p:tgtEl>
                                          <p:spTgt spid="195"/>
                                        </p:tgtEl>
                                      </p:cBhvr>
                                    </p:animEffect>
                                    <p:set>
                                      <p:cBhvr>
                                        <p:cTn id="54" dur="1" fill="hold">
                                          <p:stCondLst>
                                            <p:cond delay="499"/>
                                          </p:stCondLst>
                                        </p:cTn>
                                        <p:tgtEl>
                                          <p:spTgt spid="195"/>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204"/>
                                        </p:tgtEl>
                                        <p:attrNameLst>
                                          <p:attrName>style.visibility</p:attrName>
                                        </p:attrNameLst>
                                      </p:cBhvr>
                                      <p:to>
                                        <p:strVal val="visible"/>
                                      </p:to>
                                    </p:set>
                                    <p:animEffect transition="in" filter="blinds(horizontal)">
                                      <p:cBhvr>
                                        <p:cTn id="59" dur="5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07" grpId="0" animBg="1"/>
      <p:bldP spid="20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16FD-075B-47CC-A3DC-4845389767FB}"/>
              </a:ext>
            </a:extLst>
          </p:cNvPr>
          <p:cNvSpPr>
            <a:spLocks noGrp="1"/>
          </p:cNvSpPr>
          <p:nvPr>
            <p:ph type="title"/>
          </p:nvPr>
        </p:nvSpPr>
        <p:spPr/>
        <p:txBody>
          <a:bodyPr/>
          <a:lstStyle/>
          <a:p>
            <a:r>
              <a:rPr lang="en-US" dirty="0">
                <a:latin typeface="Gill Sans Light"/>
              </a:rPr>
              <a:t>Crash Recovery: Discard Partial Transactions</a:t>
            </a:r>
          </a:p>
        </p:txBody>
      </p:sp>
      <p:sp>
        <p:nvSpPr>
          <p:cNvPr id="3" name="Content Placeholder 2">
            <a:extLst>
              <a:ext uri="{FF2B5EF4-FFF2-40B4-BE49-F238E27FC236}">
                <a16:creationId xmlns:a16="http://schemas.microsoft.com/office/drawing/2014/main" id="{3D2E7A15-3469-4132-BA54-149F9F9561D9}"/>
              </a:ext>
            </a:extLst>
          </p:cNvPr>
          <p:cNvSpPr>
            <a:spLocks noGrp="1"/>
          </p:cNvSpPr>
          <p:nvPr>
            <p:ph idx="1"/>
          </p:nvPr>
        </p:nvSpPr>
        <p:spPr>
          <a:xfrm>
            <a:off x="838200" y="1621437"/>
            <a:ext cx="6846934" cy="3048000"/>
          </a:xfrm>
        </p:spPr>
        <p:txBody>
          <a:bodyPr>
            <a:normAutofit/>
          </a:bodyPr>
          <a:lstStyle/>
          <a:p>
            <a:pPr>
              <a:spcAft>
                <a:spcPts val="1800"/>
              </a:spcAft>
            </a:pPr>
            <a:r>
              <a:rPr lang="en-US" dirty="0">
                <a:latin typeface="Gill Sans Light"/>
              </a:rPr>
              <a:t>Upon recovery, scan the log</a:t>
            </a:r>
          </a:p>
          <a:p>
            <a:pPr>
              <a:spcAft>
                <a:spcPts val="1800"/>
              </a:spcAft>
            </a:pPr>
            <a:r>
              <a:rPr lang="en-US" dirty="0">
                <a:latin typeface="Gill Sans Light"/>
              </a:rPr>
              <a:t>Detect transaction start with no commit</a:t>
            </a:r>
          </a:p>
          <a:p>
            <a:pPr>
              <a:spcAft>
                <a:spcPts val="1800"/>
              </a:spcAft>
            </a:pPr>
            <a:r>
              <a:rPr lang="en-US" dirty="0">
                <a:latin typeface="Gill Sans Light"/>
              </a:rPr>
              <a:t>Discard log entries</a:t>
            </a:r>
          </a:p>
          <a:p>
            <a:pPr>
              <a:spcAft>
                <a:spcPts val="1800"/>
              </a:spcAft>
            </a:pPr>
            <a:r>
              <a:rPr lang="en-US" dirty="0">
                <a:latin typeface="Gill Sans Light"/>
              </a:rPr>
              <a:t>Disk remains unchanged</a:t>
            </a:r>
          </a:p>
        </p:txBody>
      </p:sp>
      <p:sp>
        <p:nvSpPr>
          <p:cNvPr id="7" name="Can 9">
            <a:extLst>
              <a:ext uri="{FF2B5EF4-FFF2-40B4-BE49-F238E27FC236}">
                <a16:creationId xmlns:a16="http://schemas.microsoft.com/office/drawing/2014/main" id="{8C387936-60E3-4D10-89EA-640794CD7455}"/>
              </a:ext>
            </a:extLst>
          </p:cNvPr>
          <p:cNvSpPr/>
          <p:nvPr/>
        </p:nvSpPr>
        <p:spPr>
          <a:xfrm>
            <a:off x="7934572" y="1499100"/>
            <a:ext cx="2099734" cy="3048000"/>
          </a:xfrm>
          <a:prstGeom prst="can">
            <a:avLst/>
          </a:prstGeom>
          <a:solidFill>
            <a:schemeClr val="accent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8" name="TextBox 7">
            <a:extLst>
              <a:ext uri="{FF2B5EF4-FFF2-40B4-BE49-F238E27FC236}">
                <a16:creationId xmlns:a16="http://schemas.microsoft.com/office/drawing/2014/main" id="{39C2EAC3-2DEB-44D5-B3A4-D0309D34CF3E}"/>
              </a:ext>
            </a:extLst>
          </p:cNvPr>
          <p:cNvSpPr txBox="1"/>
          <p:nvPr/>
        </p:nvSpPr>
        <p:spPr>
          <a:xfrm>
            <a:off x="10105395" y="2720443"/>
            <a:ext cx="1390124" cy="369332"/>
          </a:xfrm>
          <a:prstGeom prst="rect">
            <a:avLst/>
          </a:prstGeom>
          <a:noFill/>
        </p:spPr>
        <p:txBody>
          <a:bodyPr wrap="none" rtlCol="0">
            <a:spAutoFit/>
          </a:bodyPr>
          <a:lstStyle/>
          <a:p>
            <a:r>
              <a:rPr lang="en-US" b="0" dirty="0">
                <a:latin typeface="Gill Sans Light"/>
                <a:ea typeface="Gill Sans" charset="0"/>
                <a:cs typeface="Gill Sans" charset="0"/>
              </a:rPr>
              <a:t>Data blocks</a:t>
            </a:r>
          </a:p>
        </p:txBody>
      </p:sp>
      <p:sp>
        <p:nvSpPr>
          <p:cNvPr id="9" name="TextBox 8">
            <a:extLst>
              <a:ext uri="{FF2B5EF4-FFF2-40B4-BE49-F238E27FC236}">
                <a16:creationId xmlns:a16="http://schemas.microsoft.com/office/drawing/2014/main" id="{BAC2BF7B-3329-4387-839C-34AB7DC0A120}"/>
              </a:ext>
            </a:extLst>
          </p:cNvPr>
          <p:cNvSpPr txBox="1"/>
          <p:nvPr/>
        </p:nvSpPr>
        <p:spPr>
          <a:xfrm>
            <a:off x="10175430" y="2000553"/>
            <a:ext cx="1293146" cy="923330"/>
          </a:xfrm>
          <a:prstGeom prst="rect">
            <a:avLst/>
          </a:prstGeom>
          <a:noFill/>
        </p:spPr>
        <p:txBody>
          <a:bodyPr wrap="square" rtlCol="0">
            <a:spAutoFit/>
          </a:bodyPr>
          <a:lstStyle/>
          <a:p>
            <a:r>
              <a:rPr lang="en-US" b="0" dirty="0">
                <a:latin typeface="Gill Sans Light"/>
                <a:ea typeface="Gill Sans" charset="0"/>
                <a:cs typeface="Gill Sans" charset="0"/>
              </a:rPr>
              <a:t>Free space map</a:t>
            </a:r>
          </a:p>
        </p:txBody>
      </p:sp>
      <p:grpSp>
        <p:nvGrpSpPr>
          <p:cNvPr id="10" name="Group 9">
            <a:extLst>
              <a:ext uri="{FF2B5EF4-FFF2-40B4-BE49-F238E27FC236}">
                <a16:creationId xmlns:a16="http://schemas.microsoft.com/office/drawing/2014/main" id="{DDC406B0-6CDD-4035-A00B-BDD5B5DA982B}"/>
              </a:ext>
            </a:extLst>
          </p:cNvPr>
          <p:cNvGrpSpPr/>
          <p:nvPr/>
        </p:nvGrpSpPr>
        <p:grpSpPr>
          <a:xfrm rot="16200000">
            <a:off x="8780167" y="1905276"/>
            <a:ext cx="415498" cy="1802120"/>
            <a:chOff x="7569977" y="1270135"/>
            <a:chExt cx="415498" cy="1802120"/>
          </a:xfrm>
        </p:grpSpPr>
        <p:sp>
          <p:nvSpPr>
            <p:cNvPr id="11" name="Rectangle 10">
              <a:extLst>
                <a:ext uri="{FF2B5EF4-FFF2-40B4-BE49-F238E27FC236}">
                  <a16:creationId xmlns:a16="http://schemas.microsoft.com/office/drawing/2014/main" id="{8F851CFE-34C0-49AC-83E7-E3A79AE6C633}"/>
                </a:ext>
              </a:extLst>
            </p:cNvPr>
            <p:cNvSpPr/>
            <p:nvPr/>
          </p:nvSpPr>
          <p:spPr>
            <a:xfrm>
              <a:off x="7605706" y="1270135"/>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2" name="Rectangle 11">
              <a:extLst>
                <a:ext uri="{FF2B5EF4-FFF2-40B4-BE49-F238E27FC236}">
                  <a16:creationId xmlns:a16="http://schemas.microsoft.com/office/drawing/2014/main" id="{8644A316-1501-4B33-962C-8DFC11DAE023}"/>
                </a:ext>
              </a:extLst>
            </p:cNvPr>
            <p:cNvSpPr/>
            <p:nvPr/>
          </p:nvSpPr>
          <p:spPr>
            <a:xfrm>
              <a:off x="7605706" y="1591319"/>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3" name="Rectangle 12">
              <a:extLst>
                <a:ext uri="{FF2B5EF4-FFF2-40B4-BE49-F238E27FC236}">
                  <a16:creationId xmlns:a16="http://schemas.microsoft.com/office/drawing/2014/main" id="{A7C7EF1C-0646-42FA-BDCA-578539C2459B}"/>
                </a:ext>
              </a:extLst>
            </p:cNvPr>
            <p:cNvSpPr/>
            <p:nvPr/>
          </p:nvSpPr>
          <p:spPr>
            <a:xfrm>
              <a:off x="7605706" y="189790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4" name="Rectangle 13">
              <a:extLst>
                <a:ext uri="{FF2B5EF4-FFF2-40B4-BE49-F238E27FC236}">
                  <a16:creationId xmlns:a16="http://schemas.microsoft.com/office/drawing/2014/main" id="{85E70A95-395D-4A5D-B23E-9B59714B031D}"/>
                </a:ext>
              </a:extLst>
            </p:cNvPr>
            <p:cNvSpPr/>
            <p:nvPr/>
          </p:nvSpPr>
          <p:spPr>
            <a:xfrm>
              <a:off x="7605706" y="2219088"/>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5" name="Rectangle 14">
              <a:extLst>
                <a:ext uri="{FF2B5EF4-FFF2-40B4-BE49-F238E27FC236}">
                  <a16:creationId xmlns:a16="http://schemas.microsoft.com/office/drawing/2014/main" id="{E150467B-0C02-47C0-AED4-E68BDEFA57FF}"/>
                </a:ext>
              </a:extLst>
            </p:cNvPr>
            <p:cNvSpPr/>
            <p:nvPr/>
          </p:nvSpPr>
          <p:spPr>
            <a:xfrm>
              <a:off x="7605706" y="2751071"/>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6" name="TextBox 15">
              <a:extLst>
                <a:ext uri="{FF2B5EF4-FFF2-40B4-BE49-F238E27FC236}">
                  <a16:creationId xmlns:a16="http://schemas.microsoft.com/office/drawing/2014/main" id="{C90D3554-D304-4C3D-9AA1-977A5AAB8D55}"/>
                </a:ext>
              </a:extLst>
            </p:cNvPr>
            <p:cNvSpPr txBox="1"/>
            <p:nvPr/>
          </p:nvSpPr>
          <p:spPr>
            <a:xfrm>
              <a:off x="7569977" y="2425538"/>
              <a:ext cx="415498" cy="369332"/>
            </a:xfrm>
            <a:prstGeom prst="rect">
              <a:avLst/>
            </a:prstGeom>
            <a:noFill/>
          </p:spPr>
          <p:txBody>
            <a:bodyPr wrap="none" rtlCol="0">
              <a:spAutoFit/>
            </a:bodyPr>
            <a:lstStyle/>
            <a:p>
              <a:r>
                <a:rPr lang="en-US" dirty="0">
                  <a:latin typeface="Gill Sans Light"/>
                  <a:cs typeface="Gill Sans Light"/>
                </a:rPr>
                <a:t>…</a:t>
              </a:r>
            </a:p>
          </p:txBody>
        </p:sp>
      </p:grpSp>
      <p:grpSp>
        <p:nvGrpSpPr>
          <p:cNvPr id="17" name="Group 16">
            <a:extLst>
              <a:ext uri="{FF2B5EF4-FFF2-40B4-BE49-F238E27FC236}">
                <a16:creationId xmlns:a16="http://schemas.microsoft.com/office/drawing/2014/main" id="{74A591AA-366C-46BE-A5DF-855A39CE4581}"/>
              </a:ext>
            </a:extLst>
          </p:cNvPr>
          <p:cNvGrpSpPr/>
          <p:nvPr/>
        </p:nvGrpSpPr>
        <p:grpSpPr>
          <a:xfrm>
            <a:off x="7544110" y="2185219"/>
            <a:ext cx="2561285" cy="121398"/>
            <a:chOff x="64770" y="2031999"/>
            <a:chExt cx="5082551" cy="364957"/>
          </a:xfrm>
        </p:grpSpPr>
        <p:grpSp>
          <p:nvGrpSpPr>
            <p:cNvPr id="18" name="Group 17">
              <a:extLst>
                <a:ext uri="{FF2B5EF4-FFF2-40B4-BE49-F238E27FC236}">
                  <a16:creationId xmlns:a16="http://schemas.microsoft.com/office/drawing/2014/main" id="{F1064C16-A76E-4CA1-98BB-468C2305D70D}"/>
                </a:ext>
              </a:extLst>
            </p:cNvPr>
            <p:cNvGrpSpPr/>
            <p:nvPr/>
          </p:nvGrpSpPr>
          <p:grpSpPr>
            <a:xfrm>
              <a:off x="2607047" y="2031999"/>
              <a:ext cx="1270137" cy="364957"/>
              <a:chOff x="2607047" y="2031999"/>
              <a:chExt cx="1270137" cy="364957"/>
            </a:xfrm>
          </p:grpSpPr>
          <p:sp>
            <p:nvSpPr>
              <p:cNvPr id="34" name="Rectangle 33">
                <a:extLst>
                  <a:ext uri="{FF2B5EF4-FFF2-40B4-BE49-F238E27FC236}">
                    <a16:creationId xmlns:a16="http://schemas.microsoft.com/office/drawing/2014/main" id="{42B2B8F8-9BD5-44CA-AE26-4535A0D2A593}"/>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5" name="Rectangle 34">
                <a:extLst>
                  <a:ext uri="{FF2B5EF4-FFF2-40B4-BE49-F238E27FC236}">
                    <a16:creationId xmlns:a16="http://schemas.microsoft.com/office/drawing/2014/main" id="{7561B0B3-F068-46D1-AB9D-C306DA183EFA}"/>
                  </a:ext>
                </a:extLst>
              </p:cNvPr>
              <p:cNvSpPr/>
              <p:nvPr/>
            </p:nvSpPr>
            <p:spPr>
              <a:xfrm rot="16200000">
                <a:off x="2906344"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6" name="Rectangle 35">
                <a:extLst>
                  <a:ext uri="{FF2B5EF4-FFF2-40B4-BE49-F238E27FC236}">
                    <a16:creationId xmlns:a16="http://schemas.microsoft.com/office/drawing/2014/main" id="{3EFBE795-FF7E-45E9-A7E4-537F1F069AD7}"/>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7" name="Rectangle 36">
                <a:extLst>
                  <a:ext uri="{FF2B5EF4-FFF2-40B4-BE49-F238E27FC236}">
                    <a16:creationId xmlns:a16="http://schemas.microsoft.com/office/drawing/2014/main" id="{12D7FD24-58B9-44F0-88F0-45BB675FB9D2}"/>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19" name="Group 18">
              <a:extLst>
                <a:ext uri="{FF2B5EF4-FFF2-40B4-BE49-F238E27FC236}">
                  <a16:creationId xmlns:a16="http://schemas.microsoft.com/office/drawing/2014/main" id="{2B8B347E-1A20-45C0-8962-31DD8EBBBCD9}"/>
                </a:ext>
              </a:extLst>
            </p:cNvPr>
            <p:cNvGrpSpPr/>
            <p:nvPr/>
          </p:nvGrpSpPr>
          <p:grpSpPr>
            <a:xfrm>
              <a:off x="3877184" y="2031999"/>
              <a:ext cx="1270137" cy="364957"/>
              <a:chOff x="2607047" y="2031999"/>
              <a:chExt cx="1270137" cy="364957"/>
            </a:xfrm>
          </p:grpSpPr>
          <p:sp>
            <p:nvSpPr>
              <p:cNvPr id="30" name="Rectangle 29">
                <a:extLst>
                  <a:ext uri="{FF2B5EF4-FFF2-40B4-BE49-F238E27FC236}">
                    <a16:creationId xmlns:a16="http://schemas.microsoft.com/office/drawing/2014/main" id="{42617352-A108-4C29-A441-32C92A25C9CB}"/>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1" name="Rectangle 30">
                <a:extLst>
                  <a:ext uri="{FF2B5EF4-FFF2-40B4-BE49-F238E27FC236}">
                    <a16:creationId xmlns:a16="http://schemas.microsoft.com/office/drawing/2014/main" id="{2CAB54F2-0CDA-4C5C-8096-BB613FAC457C}"/>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2" name="Rectangle 31">
                <a:extLst>
                  <a:ext uri="{FF2B5EF4-FFF2-40B4-BE49-F238E27FC236}">
                    <a16:creationId xmlns:a16="http://schemas.microsoft.com/office/drawing/2014/main" id="{F28CE80F-B413-43D4-BD27-3A6D98CEDAA3}"/>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3" name="Rectangle 32">
                <a:extLst>
                  <a:ext uri="{FF2B5EF4-FFF2-40B4-BE49-F238E27FC236}">
                    <a16:creationId xmlns:a16="http://schemas.microsoft.com/office/drawing/2014/main" id="{ADFD4869-000B-4A57-83C9-5D5A7DC17F0A}"/>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20" name="Group 19">
              <a:extLst>
                <a:ext uri="{FF2B5EF4-FFF2-40B4-BE49-F238E27FC236}">
                  <a16:creationId xmlns:a16="http://schemas.microsoft.com/office/drawing/2014/main" id="{8C571C2F-A153-40D1-92D0-BB2981ABAEF1}"/>
                </a:ext>
              </a:extLst>
            </p:cNvPr>
            <p:cNvGrpSpPr/>
            <p:nvPr/>
          </p:nvGrpSpPr>
          <p:grpSpPr>
            <a:xfrm>
              <a:off x="64770" y="2031999"/>
              <a:ext cx="1270137" cy="364957"/>
              <a:chOff x="2607047" y="2031999"/>
              <a:chExt cx="1270137" cy="364957"/>
            </a:xfrm>
          </p:grpSpPr>
          <p:sp>
            <p:nvSpPr>
              <p:cNvPr id="26" name="Rectangle 25">
                <a:extLst>
                  <a:ext uri="{FF2B5EF4-FFF2-40B4-BE49-F238E27FC236}">
                    <a16:creationId xmlns:a16="http://schemas.microsoft.com/office/drawing/2014/main" id="{DEB8AD19-F1C9-4759-9B11-088DB12D3FC7}"/>
                  </a:ext>
                </a:extLst>
              </p:cNvPr>
              <p:cNvSpPr/>
              <p:nvPr/>
            </p:nvSpPr>
            <p:spPr>
              <a:xfrm rot="16200000">
                <a:off x="2585160"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7" name="Rectangle 26">
                <a:extLst>
                  <a:ext uri="{FF2B5EF4-FFF2-40B4-BE49-F238E27FC236}">
                    <a16:creationId xmlns:a16="http://schemas.microsoft.com/office/drawing/2014/main" id="{5EA04909-528F-495F-9510-7D3354C1F1EB}"/>
                  </a:ext>
                </a:extLst>
              </p:cNvPr>
              <p:cNvSpPr/>
              <p:nvPr/>
            </p:nvSpPr>
            <p:spPr>
              <a:xfrm rot="16200000">
                <a:off x="2906344"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8" name="Rectangle 27">
                <a:extLst>
                  <a:ext uri="{FF2B5EF4-FFF2-40B4-BE49-F238E27FC236}">
                    <a16:creationId xmlns:a16="http://schemas.microsoft.com/office/drawing/2014/main" id="{E738A646-95A6-4D9C-9DD3-CF07758FE725}"/>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9" name="Rectangle 28">
                <a:extLst>
                  <a:ext uri="{FF2B5EF4-FFF2-40B4-BE49-F238E27FC236}">
                    <a16:creationId xmlns:a16="http://schemas.microsoft.com/office/drawing/2014/main" id="{FA56E242-CAE6-424E-AF44-A24A1260715F}"/>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21" name="Group 20">
              <a:extLst>
                <a:ext uri="{FF2B5EF4-FFF2-40B4-BE49-F238E27FC236}">
                  <a16:creationId xmlns:a16="http://schemas.microsoft.com/office/drawing/2014/main" id="{DA367F94-4DCD-4ED1-93B3-F3BED2144113}"/>
                </a:ext>
              </a:extLst>
            </p:cNvPr>
            <p:cNvGrpSpPr/>
            <p:nvPr/>
          </p:nvGrpSpPr>
          <p:grpSpPr>
            <a:xfrm>
              <a:off x="1334907" y="2031999"/>
              <a:ext cx="1270137" cy="364957"/>
              <a:chOff x="2607047" y="2031999"/>
              <a:chExt cx="1270137" cy="364957"/>
            </a:xfrm>
          </p:grpSpPr>
          <p:sp>
            <p:nvSpPr>
              <p:cNvPr id="22" name="Rectangle 21">
                <a:extLst>
                  <a:ext uri="{FF2B5EF4-FFF2-40B4-BE49-F238E27FC236}">
                    <a16:creationId xmlns:a16="http://schemas.microsoft.com/office/drawing/2014/main" id="{5448E54E-FB36-48DF-AEE2-5A5FDD698BFD}"/>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3" name="Rectangle 22">
                <a:extLst>
                  <a:ext uri="{FF2B5EF4-FFF2-40B4-BE49-F238E27FC236}">
                    <a16:creationId xmlns:a16="http://schemas.microsoft.com/office/drawing/2014/main" id="{9FAD62FA-F9C2-4631-BEF3-9C3BE87E01DB}"/>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4" name="Rectangle 23">
                <a:extLst>
                  <a:ext uri="{FF2B5EF4-FFF2-40B4-BE49-F238E27FC236}">
                    <a16:creationId xmlns:a16="http://schemas.microsoft.com/office/drawing/2014/main" id="{D9608723-42E3-4409-AF51-6D55F470EAE6}"/>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5" name="Rectangle 24">
                <a:extLst>
                  <a:ext uri="{FF2B5EF4-FFF2-40B4-BE49-F238E27FC236}">
                    <a16:creationId xmlns:a16="http://schemas.microsoft.com/office/drawing/2014/main" id="{4111FE68-35BC-457C-9B82-EECCF2E6A08F}"/>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sp>
        <p:nvSpPr>
          <p:cNvPr id="38" name="Rectangle 37">
            <a:extLst>
              <a:ext uri="{FF2B5EF4-FFF2-40B4-BE49-F238E27FC236}">
                <a16:creationId xmlns:a16="http://schemas.microsoft.com/office/drawing/2014/main" id="{5C46EBB3-C81E-437C-841D-A2CD5CE0C109}"/>
              </a:ext>
            </a:extLst>
          </p:cNvPr>
          <p:cNvSpPr/>
          <p:nvPr/>
        </p:nvSpPr>
        <p:spPr>
          <a:xfrm rot="16200000">
            <a:off x="9411896"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9" name="Rectangle 38">
            <a:extLst>
              <a:ext uri="{FF2B5EF4-FFF2-40B4-BE49-F238E27FC236}">
                <a16:creationId xmlns:a16="http://schemas.microsoft.com/office/drawing/2014/main" id="{463B1AC1-0B35-48C6-82E0-0683C22FF04E}"/>
              </a:ext>
            </a:extLst>
          </p:cNvPr>
          <p:cNvSpPr/>
          <p:nvPr/>
        </p:nvSpPr>
        <p:spPr>
          <a:xfrm rot="16200000">
            <a:off x="9652816"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40" name="Rectangle 39">
            <a:extLst>
              <a:ext uri="{FF2B5EF4-FFF2-40B4-BE49-F238E27FC236}">
                <a16:creationId xmlns:a16="http://schemas.microsoft.com/office/drawing/2014/main" id="{095A8FAC-80A4-43C0-A8FD-69C4897EC2AB}"/>
              </a:ext>
            </a:extLst>
          </p:cNvPr>
          <p:cNvSpPr/>
          <p:nvPr/>
        </p:nvSpPr>
        <p:spPr>
          <a:xfrm rot="16200000">
            <a:off x="9882785"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nvGrpSpPr>
          <p:cNvPr id="41" name="Group 40">
            <a:extLst>
              <a:ext uri="{FF2B5EF4-FFF2-40B4-BE49-F238E27FC236}">
                <a16:creationId xmlns:a16="http://schemas.microsoft.com/office/drawing/2014/main" id="{DC28D1A9-D3D3-4496-957C-5E6169842A4A}"/>
              </a:ext>
            </a:extLst>
          </p:cNvPr>
          <p:cNvGrpSpPr/>
          <p:nvPr/>
        </p:nvGrpSpPr>
        <p:grpSpPr>
          <a:xfrm>
            <a:off x="7505653" y="3218581"/>
            <a:ext cx="952728" cy="242349"/>
            <a:chOff x="2607047" y="2031999"/>
            <a:chExt cx="1270137" cy="364957"/>
          </a:xfrm>
        </p:grpSpPr>
        <p:sp>
          <p:nvSpPr>
            <p:cNvPr id="42" name="Rectangle 41">
              <a:extLst>
                <a:ext uri="{FF2B5EF4-FFF2-40B4-BE49-F238E27FC236}">
                  <a16:creationId xmlns:a16="http://schemas.microsoft.com/office/drawing/2014/main" id="{5DEA9427-5A6D-4AEC-BB52-3C809C6B0982}"/>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3" name="Rectangle 42">
              <a:extLst>
                <a:ext uri="{FF2B5EF4-FFF2-40B4-BE49-F238E27FC236}">
                  <a16:creationId xmlns:a16="http://schemas.microsoft.com/office/drawing/2014/main" id="{D3B79423-0383-43E9-900B-9995DCB0DE9D}"/>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4" name="Rectangle 43">
              <a:extLst>
                <a:ext uri="{FF2B5EF4-FFF2-40B4-BE49-F238E27FC236}">
                  <a16:creationId xmlns:a16="http://schemas.microsoft.com/office/drawing/2014/main" id="{91D76AAC-1250-4123-8973-BA552B15424C}"/>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5" name="Rectangle 44">
              <a:extLst>
                <a:ext uri="{FF2B5EF4-FFF2-40B4-BE49-F238E27FC236}">
                  <a16:creationId xmlns:a16="http://schemas.microsoft.com/office/drawing/2014/main" id="{029179B0-FCED-4983-9B2C-B704F9BF3360}"/>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46" name="Group 45">
            <a:extLst>
              <a:ext uri="{FF2B5EF4-FFF2-40B4-BE49-F238E27FC236}">
                <a16:creationId xmlns:a16="http://schemas.microsoft.com/office/drawing/2014/main" id="{406539FF-8EFD-4DD8-AB8F-1EA301BFE4FF}"/>
              </a:ext>
            </a:extLst>
          </p:cNvPr>
          <p:cNvGrpSpPr/>
          <p:nvPr/>
        </p:nvGrpSpPr>
        <p:grpSpPr>
          <a:xfrm>
            <a:off x="8458381" y="3218581"/>
            <a:ext cx="952728" cy="242349"/>
            <a:chOff x="2607047" y="2031999"/>
            <a:chExt cx="1270137" cy="364957"/>
          </a:xfrm>
        </p:grpSpPr>
        <p:sp>
          <p:nvSpPr>
            <p:cNvPr id="47" name="Rectangle 46">
              <a:extLst>
                <a:ext uri="{FF2B5EF4-FFF2-40B4-BE49-F238E27FC236}">
                  <a16:creationId xmlns:a16="http://schemas.microsoft.com/office/drawing/2014/main" id="{18756FC7-B1F2-413B-AD65-07AF71BC94ED}"/>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8" name="Rectangle 47">
              <a:extLst>
                <a:ext uri="{FF2B5EF4-FFF2-40B4-BE49-F238E27FC236}">
                  <a16:creationId xmlns:a16="http://schemas.microsoft.com/office/drawing/2014/main" id="{5FB3C23B-EEC4-4554-BC7A-3F4B0258113D}"/>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9" name="Rectangle 48">
              <a:extLst>
                <a:ext uri="{FF2B5EF4-FFF2-40B4-BE49-F238E27FC236}">
                  <a16:creationId xmlns:a16="http://schemas.microsoft.com/office/drawing/2014/main" id="{B6D3315F-C233-4BF3-8BA8-0BD0E2064DFE}"/>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0" name="Rectangle 49">
              <a:extLst>
                <a:ext uri="{FF2B5EF4-FFF2-40B4-BE49-F238E27FC236}">
                  <a16:creationId xmlns:a16="http://schemas.microsoft.com/office/drawing/2014/main" id="{31AE19C2-EDDC-4D5F-8048-BC4E111087C1}"/>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sp>
        <p:nvSpPr>
          <p:cNvPr id="51" name="TextBox 50">
            <a:extLst>
              <a:ext uri="{FF2B5EF4-FFF2-40B4-BE49-F238E27FC236}">
                <a16:creationId xmlns:a16="http://schemas.microsoft.com/office/drawing/2014/main" id="{27473C36-0ED5-4CB1-A3F0-67AE22F4B9DB}"/>
              </a:ext>
            </a:extLst>
          </p:cNvPr>
          <p:cNvSpPr txBox="1"/>
          <p:nvPr/>
        </p:nvSpPr>
        <p:spPr>
          <a:xfrm>
            <a:off x="10209505" y="3161505"/>
            <a:ext cx="1326004" cy="369332"/>
          </a:xfrm>
          <a:prstGeom prst="rect">
            <a:avLst/>
          </a:prstGeom>
          <a:noFill/>
        </p:spPr>
        <p:txBody>
          <a:bodyPr wrap="none" rtlCol="0">
            <a:spAutoFit/>
          </a:bodyPr>
          <a:lstStyle/>
          <a:p>
            <a:r>
              <a:rPr lang="en-US" b="0" dirty="0" err="1">
                <a:latin typeface="Gill Sans Light"/>
                <a:ea typeface="Gill Sans" charset="0"/>
                <a:cs typeface="Gill Sans" charset="0"/>
              </a:rPr>
              <a:t>Inode</a:t>
            </a:r>
            <a:r>
              <a:rPr lang="en-US" b="0" dirty="0">
                <a:latin typeface="Gill Sans Light"/>
                <a:ea typeface="Gill Sans" charset="0"/>
                <a:cs typeface="Gill Sans" charset="0"/>
              </a:rPr>
              <a:t> table</a:t>
            </a:r>
          </a:p>
        </p:txBody>
      </p:sp>
      <p:grpSp>
        <p:nvGrpSpPr>
          <p:cNvPr id="52" name="Group 51">
            <a:extLst>
              <a:ext uri="{FF2B5EF4-FFF2-40B4-BE49-F238E27FC236}">
                <a16:creationId xmlns:a16="http://schemas.microsoft.com/office/drawing/2014/main" id="{748E4DCD-CF52-41E4-911B-8AFE37ABCC87}"/>
              </a:ext>
            </a:extLst>
          </p:cNvPr>
          <p:cNvGrpSpPr/>
          <p:nvPr/>
        </p:nvGrpSpPr>
        <p:grpSpPr>
          <a:xfrm>
            <a:off x="8270484" y="3585142"/>
            <a:ext cx="1457827" cy="761444"/>
            <a:chOff x="1744000" y="2182577"/>
            <a:chExt cx="1430729" cy="918973"/>
          </a:xfrm>
        </p:grpSpPr>
        <p:sp>
          <p:nvSpPr>
            <p:cNvPr id="53" name="Rectangle 52">
              <a:extLst>
                <a:ext uri="{FF2B5EF4-FFF2-40B4-BE49-F238E27FC236}">
                  <a16:creationId xmlns:a16="http://schemas.microsoft.com/office/drawing/2014/main" id="{56D448C7-21DC-457D-A1FC-EE80B5D6069D}"/>
                </a:ext>
              </a:extLst>
            </p:cNvPr>
            <p:cNvSpPr/>
            <p:nvPr/>
          </p:nvSpPr>
          <p:spPr>
            <a:xfrm rot="16200000">
              <a:off x="1882705"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4" name="Rectangle 53">
              <a:extLst>
                <a:ext uri="{FF2B5EF4-FFF2-40B4-BE49-F238E27FC236}">
                  <a16:creationId xmlns:a16="http://schemas.microsoft.com/office/drawing/2014/main" id="{75CB07E6-7B84-40C0-A51C-0B071E1F1445}"/>
                </a:ext>
              </a:extLst>
            </p:cNvPr>
            <p:cNvSpPr/>
            <p:nvPr/>
          </p:nvSpPr>
          <p:spPr>
            <a:xfrm rot="16200000">
              <a:off x="2203889"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5" name="Rectangle 54">
              <a:extLst>
                <a:ext uri="{FF2B5EF4-FFF2-40B4-BE49-F238E27FC236}">
                  <a16:creationId xmlns:a16="http://schemas.microsoft.com/office/drawing/2014/main" id="{A4A13C24-BAD2-4696-8CE9-99308A4591FF}"/>
                </a:ext>
              </a:extLst>
            </p:cNvPr>
            <p:cNvSpPr/>
            <p:nvPr/>
          </p:nvSpPr>
          <p:spPr>
            <a:xfrm rot="16200000">
              <a:off x="2510474"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6" name="Rectangle 55">
              <a:extLst>
                <a:ext uri="{FF2B5EF4-FFF2-40B4-BE49-F238E27FC236}">
                  <a16:creationId xmlns:a16="http://schemas.microsoft.com/office/drawing/2014/main" id="{D559F166-2E9B-474C-9A06-072571CAE663}"/>
                </a:ext>
              </a:extLst>
            </p:cNvPr>
            <p:cNvSpPr/>
            <p:nvPr/>
          </p:nvSpPr>
          <p:spPr>
            <a:xfrm rot="16200000">
              <a:off x="2831658"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7" name="Rectangle 56">
              <a:extLst>
                <a:ext uri="{FF2B5EF4-FFF2-40B4-BE49-F238E27FC236}">
                  <a16:creationId xmlns:a16="http://schemas.microsoft.com/office/drawing/2014/main" id="{482C97F3-B802-403B-BAE5-FD30E61D873E}"/>
                </a:ext>
              </a:extLst>
            </p:cNvPr>
            <p:cNvSpPr/>
            <p:nvPr/>
          </p:nvSpPr>
          <p:spPr>
            <a:xfrm rot="16200000">
              <a:off x="2781130" y="223454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8" name="Rectangle 57">
              <a:extLst>
                <a:ext uri="{FF2B5EF4-FFF2-40B4-BE49-F238E27FC236}">
                  <a16:creationId xmlns:a16="http://schemas.microsoft.com/office/drawing/2014/main" id="{D5C29844-D6B7-470B-9A7B-7C20FE416642}"/>
                </a:ext>
              </a:extLst>
            </p:cNvPr>
            <p:cNvSpPr/>
            <p:nvPr/>
          </p:nvSpPr>
          <p:spPr>
            <a:xfrm rot="16200000">
              <a:off x="1722113" y="220446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9" name="Rectangle 58">
              <a:extLst>
                <a:ext uri="{FF2B5EF4-FFF2-40B4-BE49-F238E27FC236}">
                  <a16:creationId xmlns:a16="http://schemas.microsoft.com/office/drawing/2014/main" id="{21E699AA-6504-4A94-A351-A36763BF74F7}"/>
                </a:ext>
              </a:extLst>
            </p:cNvPr>
            <p:cNvSpPr/>
            <p:nvPr/>
          </p:nvSpPr>
          <p:spPr>
            <a:xfrm rot="16200000">
              <a:off x="2206034" y="223454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sp>
        <p:nvSpPr>
          <p:cNvPr id="60" name="TextBox 59">
            <a:extLst>
              <a:ext uri="{FF2B5EF4-FFF2-40B4-BE49-F238E27FC236}">
                <a16:creationId xmlns:a16="http://schemas.microsoft.com/office/drawing/2014/main" id="{0386CA2D-374E-492A-9F3F-435FB8923DB4}"/>
              </a:ext>
            </a:extLst>
          </p:cNvPr>
          <p:cNvSpPr txBox="1"/>
          <p:nvPr/>
        </p:nvSpPr>
        <p:spPr>
          <a:xfrm>
            <a:off x="10217437" y="3859522"/>
            <a:ext cx="1107996" cy="646331"/>
          </a:xfrm>
          <a:prstGeom prst="rect">
            <a:avLst/>
          </a:prstGeom>
          <a:noFill/>
        </p:spPr>
        <p:txBody>
          <a:bodyPr wrap="none" rtlCol="0">
            <a:spAutoFit/>
          </a:bodyPr>
          <a:lstStyle/>
          <a:p>
            <a:r>
              <a:rPr lang="en-US" b="0" dirty="0">
                <a:latin typeface="Gill Sans Light"/>
                <a:ea typeface="Gill Sans" charset="0"/>
                <a:cs typeface="Gill Sans" charset="0"/>
              </a:rPr>
              <a:t>Directory</a:t>
            </a:r>
          </a:p>
          <a:p>
            <a:r>
              <a:rPr lang="en-US" b="0" dirty="0">
                <a:latin typeface="Gill Sans Light"/>
                <a:ea typeface="Gill Sans" charset="0"/>
                <a:cs typeface="Gill Sans" charset="0"/>
              </a:rPr>
              <a:t>entries</a:t>
            </a:r>
          </a:p>
        </p:txBody>
      </p:sp>
      <p:sp>
        <p:nvSpPr>
          <p:cNvPr id="61" name="Rectangle 60">
            <a:extLst>
              <a:ext uri="{FF2B5EF4-FFF2-40B4-BE49-F238E27FC236}">
                <a16:creationId xmlns:a16="http://schemas.microsoft.com/office/drawing/2014/main" id="{21855B53-A502-417D-859B-F966609E345E}"/>
              </a:ext>
            </a:extLst>
          </p:cNvPr>
          <p:cNvSpPr/>
          <p:nvPr/>
        </p:nvSpPr>
        <p:spPr>
          <a:xfrm rot="16200000">
            <a:off x="8214098" y="2174700"/>
            <a:ext cx="121398" cy="161856"/>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62" name="Rectangle 61">
            <a:extLst>
              <a:ext uri="{FF2B5EF4-FFF2-40B4-BE49-F238E27FC236}">
                <a16:creationId xmlns:a16="http://schemas.microsoft.com/office/drawing/2014/main" id="{83B39921-B077-4C55-BDCD-A32ED58F01B0}"/>
              </a:ext>
            </a:extLst>
          </p:cNvPr>
          <p:cNvSpPr/>
          <p:nvPr/>
        </p:nvSpPr>
        <p:spPr>
          <a:xfrm rot="16200000">
            <a:off x="8438814" y="3229006"/>
            <a:ext cx="242349" cy="24092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64" name="Rectangle 63">
            <a:extLst>
              <a:ext uri="{FF2B5EF4-FFF2-40B4-BE49-F238E27FC236}">
                <a16:creationId xmlns:a16="http://schemas.microsoft.com/office/drawing/2014/main" id="{70648F6A-322D-42D6-9A0B-A2273E8A1A1B}"/>
              </a:ext>
            </a:extLst>
          </p:cNvPr>
          <p:cNvSpPr/>
          <p:nvPr/>
        </p:nvSpPr>
        <p:spPr>
          <a:xfrm rot="16200000">
            <a:off x="9103272" y="4031753"/>
            <a:ext cx="302397" cy="327267"/>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07" name="Rectangle 106">
            <a:extLst>
              <a:ext uri="{FF2B5EF4-FFF2-40B4-BE49-F238E27FC236}">
                <a16:creationId xmlns:a16="http://schemas.microsoft.com/office/drawing/2014/main" id="{2037F2DD-D730-4C06-BD05-E83B32B16C2F}"/>
              </a:ext>
            </a:extLst>
          </p:cNvPr>
          <p:cNvSpPr/>
          <p:nvPr/>
        </p:nvSpPr>
        <p:spPr>
          <a:xfrm>
            <a:off x="3158624" y="5172056"/>
            <a:ext cx="7930449" cy="623473"/>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08" name="TextBox 107">
            <a:extLst>
              <a:ext uri="{FF2B5EF4-FFF2-40B4-BE49-F238E27FC236}">
                <a16:creationId xmlns:a16="http://schemas.microsoft.com/office/drawing/2014/main" id="{63DD39DB-0D70-4929-80A1-B75E6C27EBA8}"/>
              </a:ext>
            </a:extLst>
          </p:cNvPr>
          <p:cNvSpPr txBox="1"/>
          <p:nvPr/>
        </p:nvSpPr>
        <p:spPr>
          <a:xfrm>
            <a:off x="3123460" y="5815028"/>
            <a:ext cx="5355953" cy="400110"/>
          </a:xfrm>
          <a:prstGeom prst="rect">
            <a:avLst/>
          </a:prstGeom>
          <a:noFill/>
        </p:spPr>
        <p:txBody>
          <a:bodyPr wrap="none" rtlCol="0">
            <a:spAutoFit/>
          </a:bodyPr>
          <a:lstStyle/>
          <a:p>
            <a:r>
              <a:rPr lang="en-US" sz="2000" b="0" dirty="0">
                <a:latin typeface="Gill Sans Light"/>
                <a:ea typeface="Gill Sans" charset="0"/>
                <a:cs typeface="Gill Sans" charset="0"/>
              </a:rPr>
              <a:t>Log: in non-volatile storage (Flash or on Disk)</a:t>
            </a:r>
          </a:p>
        </p:txBody>
      </p:sp>
      <p:sp>
        <p:nvSpPr>
          <p:cNvPr id="109" name="TextBox 108">
            <a:extLst>
              <a:ext uri="{FF2B5EF4-FFF2-40B4-BE49-F238E27FC236}">
                <a16:creationId xmlns:a16="http://schemas.microsoft.com/office/drawing/2014/main" id="{72094700-1992-4B28-B04C-A163F77D347D}"/>
              </a:ext>
            </a:extLst>
          </p:cNvPr>
          <p:cNvSpPr txBox="1"/>
          <p:nvPr/>
        </p:nvSpPr>
        <p:spPr>
          <a:xfrm>
            <a:off x="8703819" y="4528939"/>
            <a:ext cx="697627" cy="369332"/>
          </a:xfrm>
          <a:prstGeom prst="rect">
            <a:avLst/>
          </a:prstGeom>
          <a:noFill/>
        </p:spPr>
        <p:txBody>
          <a:bodyPr wrap="none" rtlCol="0">
            <a:spAutoFit/>
          </a:bodyPr>
          <a:lstStyle/>
          <a:p>
            <a:r>
              <a:rPr lang="en-US" b="0" dirty="0">
                <a:solidFill>
                  <a:srgbClr val="FF0000"/>
                </a:solidFill>
                <a:latin typeface="Gill Sans Light"/>
                <a:ea typeface="Gill Sans" charset="0"/>
                <a:cs typeface="Gill Sans" charset="0"/>
              </a:rPr>
              <a:t>head</a:t>
            </a:r>
          </a:p>
        </p:txBody>
      </p:sp>
      <p:cxnSp>
        <p:nvCxnSpPr>
          <p:cNvPr id="110" name="Straight Arrow Connector 109">
            <a:extLst>
              <a:ext uri="{FF2B5EF4-FFF2-40B4-BE49-F238E27FC236}">
                <a16:creationId xmlns:a16="http://schemas.microsoft.com/office/drawing/2014/main" id="{D29EA594-1F93-43B3-8227-BD885C6BE929}"/>
              </a:ext>
            </a:extLst>
          </p:cNvPr>
          <p:cNvCxnSpPr>
            <a:stCxn id="109" idx="2"/>
          </p:cNvCxnSpPr>
          <p:nvPr/>
        </p:nvCxnSpPr>
        <p:spPr>
          <a:xfrm flipH="1">
            <a:off x="9017777" y="4898271"/>
            <a:ext cx="1321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sp>
        <p:nvSpPr>
          <p:cNvPr id="111" name="TextBox 110">
            <a:extLst>
              <a:ext uri="{FF2B5EF4-FFF2-40B4-BE49-F238E27FC236}">
                <a16:creationId xmlns:a16="http://schemas.microsoft.com/office/drawing/2014/main" id="{ABFDCA36-C9BD-4A65-ABC1-593540A39E3D}"/>
              </a:ext>
            </a:extLst>
          </p:cNvPr>
          <p:cNvSpPr txBox="1"/>
          <p:nvPr/>
        </p:nvSpPr>
        <p:spPr>
          <a:xfrm>
            <a:off x="5200151" y="4505778"/>
            <a:ext cx="475195" cy="369332"/>
          </a:xfrm>
          <a:prstGeom prst="rect">
            <a:avLst/>
          </a:prstGeom>
          <a:noFill/>
        </p:spPr>
        <p:txBody>
          <a:bodyPr wrap="none" rtlCol="0">
            <a:spAutoFit/>
          </a:bodyPr>
          <a:lstStyle/>
          <a:p>
            <a:r>
              <a:rPr lang="en-US" b="0" dirty="0">
                <a:latin typeface="Gill Sans Light"/>
                <a:ea typeface="Gill Sans" charset="0"/>
                <a:cs typeface="Gill Sans" charset="0"/>
              </a:rPr>
              <a:t>tail</a:t>
            </a:r>
          </a:p>
        </p:txBody>
      </p:sp>
      <p:cxnSp>
        <p:nvCxnSpPr>
          <p:cNvPr id="112" name="Straight Arrow Connector 111">
            <a:extLst>
              <a:ext uri="{FF2B5EF4-FFF2-40B4-BE49-F238E27FC236}">
                <a16:creationId xmlns:a16="http://schemas.microsoft.com/office/drawing/2014/main" id="{042BDFA3-E3EB-4EBB-99E1-6C74A0416B5A}"/>
              </a:ext>
            </a:extLst>
          </p:cNvPr>
          <p:cNvCxnSpPr>
            <a:stCxn id="111" idx="2"/>
          </p:cNvCxnSpPr>
          <p:nvPr/>
        </p:nvCxnSpPr>
        <p:spPr>
          <a:xfrm>
            <a:off x="5437749" y="4875110"/>
            <a:ext cx="76360" cy="2969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3" name="Rectangle 112">
            <a:extLst>
              <a:ext uri="{FF2B5EF4-FFF2-40B4-BE49-F238E27FC236}">
                <a16:creationId xmlns:a16="http://schemas.microsoft.com/office/drawing/2014/main" id="{30BFDF86-2705-40F9-B60C-4A746299250F}"/>
              </a:ext>
            </a:extLst>
          </p:cNvPr>
          <p:cNvSpPr/>
          <p:nvPr/>
        </p:nvSpPr>
        <p:spPr>
          <a:xfrm>
            <a:off x="5514108" y="5181767"/>
            <a:ext cx="1583250" cy="613762"/>
          </a:xfrm>
          <a:prstGeom prst="rect">
            <a:avLst/>
          </a:prstGeom>
          <a:solidFill>
            <a:schemeClr val="accent6">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14" name="TextBox 113">
            <a:extLst>
              <a:ext uri="{FF2B5EF4-FFF2-40B4-BE49-F238E27FC236}">
                <a16:creationId xmlns:a16="http://schemas.microsoft.com/office/drawing/2014/main" id="{BCDE84EA-3151-4D6F-AF14-B9FB89F0E1E0}"/>
              </a:ext>
            </a:extLst>
          </p:cNvPr>
          <p:cNvSpPr txBox="1"/>
          <p:nvPr/>
        </p:nvSpPr>
        <p:spPr>
          <a:xfrm>
            <a:off x="5837146" y="5181767"/>
            <a:ext cx="1005403" cy="369332"/>
          </a:xfrm>
          <a:prstGeom prst="rect">
            <a:avLst/>
          </a:prstGeom>
          <a:noFill/>
        </p:spPr>
        <p:txBody>
          <a:bodyPr wrap="none" rtlCol="0">
            <a:spAutoFit/>
          </a:bodyPr>
          <a:lstStyle/>
          <a:p>
            <a:r>
              <a:rPr lang="en-US" b="0" dirty="0">
                <a:latin typeface="Gill Sans Light"/>
                <a:ea typeface="Gill Sans" charset="0"/>
                <a:cs typeface="Gill Sans" charset="0"/>
              </a:rPr>
              <a:t>pending</a:t>
            </a:r>
          </a:p>
        </p:txBody>
      </p:sp>
      <p:sp>
        <p:nvSpPr>
          <p:cNvPr id="115" name="TextBox 114">
            <a:extLst>
              <a:ext uri="{FF2B5EF4-FFF2-40B4-BE49-F238E27FC236}">
                <a16:creationId xmlns:a16="http://schemas.microsoft.com/office/drawing/2014/main" id="{0926CC66-74D6-4FED-A769-534975D10B69}"/>
              </a:ext>
            </a:extLst>
          </p:cNvPr>
          <p:cNvSpPr txBox="1"/>
          <p:nvPr/>
        </p:nvSpPr>
        <p:spPr>
          <a:xfrm>
            <a:off x="4428723" y="5185259"/>
            <a:ext cx="697627" cy="369332"/>
          </a:xfrm>
          <a:prstGeom prst="rect">
            <a:avLst/>
          </a:prstGeom>
          <a:noFill/>
        </p:spPr>
        <p:txBody>
          <a:bodyPr wrap="none" rtlCol="0">
            <a:spAutoFit/>
          </a:bodyPr>
          <a:lstStyle/>
          <a:p>
            <a:r>
              <a:rPr lang="en-US" b="0" dirty="0">
                <a:latin typeface="Gill Sans Light"/>
                <a:ea typeface="Gill Sans" charset="0"/>
                <a:cs typeface="Gill Sans" charset="0"/>
              </a:rPr>
              <a:t>done</a:t>
            </a:r>
          </a:p>
        </p:txBody>
      </p:sp>
      <p:sp>
        <p:nvSpPr>
          <p:cNvPr id="117" name="TextBox 116">
            <a:extLst>
              <a:ext uri="{FF2B5EF4-FFF2-40B4-BE49-F238E27FC236}">
                <a16:creationId xmlns:a16="http://schemas.microsoft.com/office/drawing/2014/main" id="{510A2651-810F-40B8-B10F-42EEBCDC2A5D}"/>
              </a:ext>
            </a:extLst>
          </p:cNvPr>
          <p:cNvSpPr txBox="1"/>
          <p:nvPr/>
        </p:nvSpPr>
        <p:spPr>
          <a:xfrm rot="16200000">
            <a:off x="6977635" y="5300522"/>
            <a:ext cx="633507" cy="369332"/>
          </a:xfrm>
          <a:prstGeom prst="rect">
            <a:avLst/>
          </a:prstGeom>
          <a:solidFill>
            <a:schemeClr val="accent3">
              <a:lumMod val="40000"/>
              <a:lumOff val="60000"/>
            </a:schemeClr>
          </a:solidFill>
          <a:ln>
            <a:solidFill>
              <a:srgbClr val="000090"/>
            </a:solidFill>
          </a:ln>
        </p:spPr>
        <p:txBody>
          <a:bodyPr wrap="none" rtlCol="0">
            <a:spAutoFit/>
          </a:bodyPr>
          <a:lstStyle/>
          <a:p>
            <a:r>
              <a:rPr lang="en-US" b="0" dirty="0">
                <a:latin typeface="Gill Sans Light"/>
                <a:ea typeface="Gill Sans" charset="0"/>
                <a:cs typeface="Gill Sans" charset="0"/>
              </a:rPr>
              <a:t>start</a:t>
            </a:r>
          </a:p>
        </p:txBody>
      </p:sp>
      <p:grpSp>
        <p:nvGrpSpPr>
          <p:cNvPr id="120" name="Group 119">
            <a:extLst>
              <a:ext uri="{FF2B5EF4-FFF2-40B4-BE49-F238E27FC236}">
                <a16:creationId xmlns:a16="http://schemas.microsoft.com/office/drawing/2014/main" id="{EE5291DF-99AB-4DDF-96F0-21D8AD943F39}"/>
              </a:ext>
            </a:extLst>
          </p:cNvPr>
          <p:cNvGrpSpPr/>
          <p:nvPr/>
        </p:nvGrpSpPr>
        <p:grpSpPr>
          <a:xfrm>
            <a:off x="7479055" y="2265294"/>
            <a:ext cx="816104" cy="3530236"/>
            <a:chOff x="5076782" y="2429813"/>
            <a:chExt cx="816104" cy="3530236"/>
          </a:xfrm>
        </p:grpSpPr>
        <p:grpSp>
          <p:nvGrpSpPr>
            <p:cNvPr id="122" name="Group 121">
              <a:extLst>
                <a:ext uri="{FF2B5EF4-FFF2-40B4-BE49-F238E27FC236}">
                  <a16:creationId xmlns:a16="http://schemas.microsoft.com/office/drawing/2014/main" id="{A15D4856-1664-4365-A284-CE5EA912CF8B}"/>
                </a:ext>
              </a:extLst>
            </p:cNvPr>
            <p:cNvGrpSpPr/>
            <p:nvPr/>
          </p:nvGrpSpPr>
          <p:grpSpPr>
            <a:xfrm>
              <a:off x="5135148" y="5628477"/>
              <a:ext cx="640069" cy="131108"/>
              <a:chOff x="5252815" y="1247958"/>
              <a:chExt cx="640069" cy="131108"/>
            </a:xfrm>
          </p:grpSpPr>
          <p:grpSp>
            <p:nvGrpSpPr>
              <p:cNvPr id="125" name="Group 124">
                <a:extLst>
                  <a:ext uri="{FF2B5EF4-FFF2-40B4-BE49-F238E27FC236}">
                    <a16:creationId xmlns:a16="http://schemas.microsoft.com/office/drawing/2014/main" id="{DC6AA099-217F-49FE-A80D-D9DF5748F005}"/>
                  </a:ext>
                </a:extLst>
              </p:cNvPr>
              <p:cNvGrpSpPr/>
              <p:nvPr/>
            </p:nvGrpSpPr>
            <p:grpSpPr>
              <a:xfrm>
                <a:off x="5252815" y="1247958"/>
                <a:ext cx="640069" cy="121398"/>
                <a:chOff x="2607047" y="2031999"/>
                <a:chExt cx="1270137" cy="364957"/>
              </a:xfrm>
            </p:grpSpPr>
            <p:sp>
              <p:nvSpPr>
                <p:cNvPr id="127" name="Rectangle 126">
                  <a:extLst>
                    <a:ext uri="{FF2B5EF4-FFF2-40B4-BE49-F238E27FC236}">
                      <a16:creationId xmlns:a16="http://schemas.microsoft.com/office/drawing/2014/main" id="{3C9B80B8-22B6-4041-80A4-AA7D3746242F}"/>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28" name="Rectangle 127">
                  <a:extLst>
                    <a:ext uri="{FF2B5EF4-FFF2-40B4-BE49-F238E27FC236}">
                      <a16:creationId xmlns:a16="http://schemas.microsoft.com/office/drawing/2014/main" id="{FA689DAD-E539-40C5-B08A-6300C97E5E98}"/>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29" name="Rectangle 128">
                  <a:extLst>
                    <a:ext uri="{FF2B5EF4-FFF2-40B4-BE49-F238E27FC236}">
                      <a16:creationId xmlns:a16="http://schemas.microsoft.com/office/drawing/2014/main" id="{7F78DE5D-A765-463A-BB34-09051B1272DE}"/>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0" name="Rectangle 129">
                  <a:extLst>
                    <a:ext uri="{FF2B5EF4-FFF2-40B4-BE49-F238E27FC236}">
                      <a16:creationId xmlns:a16="http://schemas.microsoft.com/office/drawing/2014/main" id="{68D869F6-09BA-4293-9ADB-EED54DFD61A9}"/>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sp>
            <p:nvSpPr>
              <p:cNvPr id="126" name="Rectangle 125">
                <a:extLst>
                  <a:ext uri="{FF2B5EF4-FFF2-40B4-BE49-F238E27FC236}">
                    <a16:creationId xmlns:a16="http://schemas.microsoft.com/office/drawing/2014/main" id="{95B6CAA1-8C58-4F9C-8DD6-E916E7239991}"/>
                  </a:ext>
                </a:extLst>
              </p:cNvPr>
              <p:cNvSpPr/>
              <p:nvPr/>
            </p:nvSpPr>
            <p:spPr>
              <a:xfrm rot="16200000">
                <a:off x="5282734" y="1237439"/>
                <a:ext cx="121398" cy="161856"/>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sp>
          <p:nvSpPr>
            <p:cNvPr id="123" name="Rectangle 122">
              <a:extLst>
                <a:ext uri="{FF2B5EF4-FFF2-40B4-BE49-F238E27FC236}">
                  <a16:creationId xmlns:a16="http://schemas.microsoft.com/office/drawing/2014/main" id="{DB7AA19F-6283-406E-8BF2-681EF47D0956}"/>
                </a:ext>
              </a:extLst>
            </p:cNvPr>
            <p:cNvSpPr/>
            <p:nvPr/>
          </p:nvSpPr>
          <p:spPr>
            <a:xfrm>
              <a:off x="5076782" y="5349778"/>
              <a:ext cx="698435" cy="61027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24" name="Freeform 97">
              <a:extLst>
                <a:ext uri="{FF2B5EF4-FFF2-40B4-BE49-F238E27FC236}">
                  <a16:creationId xmlns:a16="http://schemas.microsoft.com/office/drawing/2014/main" id="{8E7398A5-E7C0-41D6-9845-62EC377CE8E4}"/>
                </a:ext>
              </a:extLst>
            </p:cNvPr>
            <p:cNvSpPr/>
            <p:nvPr/>
          </p:nvSpPr>
          <p:spPr>
            <a:xfrm>
              <a:off x="5190856" y="2429813"/>
              <a:ext cx="702030" cy="3236095"/>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a:latin typeface="Gill Sans Light"/>
                <a:ea typeface="Gill Sans" charset="0"/>
                <a:cs typeface="Gill Sans" charset="0"/>
              </a:endParaRPr>
            </a:p>
          </p:txBody>
        </p:sp>
      </p:grpSp>
      <p:grpSp>
        <p:nvGrpSpPr>
          <p:cNvPr id="131" name="Group 130">
            <a:extLst>
              <a:ext uri="{FF2B5EF4-FFF2-40B4-BE49-F238E27FC236}">
                <a16:creationId xmlns:a16="http://schemas.microsoft.com/office/drawing/2014/main" id="{B1DEEC6A-D1DC-4296-A5B7-083AE9CC3AD9}"/>
              </a:ext>
            </a:extLst>
          </p:cNvPr>
          <p:cNvGrpSpPr/>
          <p:nvPr/>
        </p:nvGrpSpPr>
        <p:grpSpPr>
          <a:xfrm>
            <a:off x="8188295" y="3387561"/>
            <a:ext cx="818671" cy="2403608"/>
            <a:chOff x="5786022" y="3654034"/>
            <a:chExt cx="818671" cy="2301654"/>
          </a:xfrm>
        </p:grpSpPr>
        <p:grpSp>
          <p:nvGrpSpPr>
            <p:cNvPr id="132" name="Group 131">
              <a:extLst>
                <a:ext uri="{FF2B5EF4-FFF2-40B4-BE49-F238E27FC236}">
                  <a16:creationId xmlns:a16="http://schemas.microsoft.com/office/drawing/2014/main" id="{799509F9-8A0E-4510-A259-2100A13FC74D}"/>
                </a:ext>
              </a:extLst>
            </p:cNvPr>
            <p:cNvGrpSpPr/>
            <p:nvPr/>
          </p:nvGrpSpPr>
          <p:grpSpPr>
            <a:xfrm>
              <a:off x="5892885" y="5589588"/>
              <a:ext cx="711808" cy="242349"/>
              <a:chOff x="2607047" y="2031999"/>
              <a:chExt cx="948953" cy="364957"/>
            </a:xfrm>
          </p:grpSpPr>
          <p:sp>
            <p:nvSpPr>
              <p:cNvPr id="137" name="Rectangle 136">
                <a:extLst>
                  <a:ext uri="{FF2B5EF4-FFF2-40B4-BE49-F238E27FC236}">
                    <a16:creationId xmlns:a16="http://schemas.microsoft.com/office/drawing/2014/main" id="{F8271E38-AB15-4E8F-AFF4-12BCB6C33A13}"/>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8" name="Rectangle 137">
                <a:extLst>
                  <a:ext uri="{FF2B5EF4-FFF2-40B4-BE49-F238E27FC236}">
                    <a16:creationId xmlns:a16="http://schemas.microsoft.com/office/drawing/2014/main" id="{B5276BA1-70C1-4996-9DAB-044D7A483B62}"/>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9" name="Rectangle 138">
                <a:extLst>
                  <a:ext uri="{FF2B5EF4-FFF2-40B4-BE49-F238E27FC236}">
                    <a16:creationId xmlns:a16="http://schemas.microsoft.com/office/drawing/2014/main" id="{B6830592-A408-4202-94D8-19E9C4FF0112}"/>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sp>
          <p:nvSpPr>
            <p:cNvPr id="133" name="Rectangle 132">
              <a:extLst>
                <a:ext uri="{FF2B5EF4-FFF2-40B4-BE49-F238E27FC236}">
                  <a16:creationId xmlns:a16="http://schemas.microsoft.com/office/drawing/2014/main" id="{E6A18F61-E018-49C5-AFAA-6094C6BCC0F8}"/>
                </a:ext>
              </a:extLst>
            </p:cNvPr>
            <p:cNvSpPr/>
            <p:nvPr/>
          </p:nvSpPr>
          <p:spPr>
            <a:xfrm rot="16200000">
              <a:off x="5873319" y="5600013"/>
              <a:ext cx="242349" cy="24092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4" name="Freeform 104">
              <a:extLst>
                <a:ext uri="{FF2B5EF4-FFF2-40B4-BE49-F238E27FC236}">
                  <a16:creationId xmlns:a16="http://schemas.microsoft.com/office/drawing/2014/main" id="{58D67B9B-824B-4155-8BB4-6AC9B1D0EC78}"/>
                </a:ext>
              </a:extLst>
            </p:cNvPr>
            <p:cNvSpPr/>
            <p:nvPr/>
          </p:nvSpPr>
          <p:spPr>
            <a:xfrm>
              <a:off x="5970966" y="3654034"/>
              <a:ext cx="212349" cy="2018098"/>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dirty="0">
                <a:latin typeface="Gill Sans Light"/>
                <a:ea typeface="Gill Sans" charset="0"/>
                <a:cs typeface="Gill Sans" charset="0"/>
              </a:endParaRPr>
            </a:p>
          </p:txBody>
        </p:sp>
        <p:sp>
          <p:nvSpPr>
            <p:cNvPr id="135" name="Rectangle 134">
              <a:extLst>
                <a:ext uri="{FF2B5EF4-FFF2-40B4-BE49-F238E27FC236}">
                  <a16:creationId xmlns:a16="http://schemas.microsoft.com/office/drawing/2014/main" id="{0C2FB111-E9D9-46D4-8169-4BF40B19E598}"/>
                </a:ext>
              </a:extLst>
            </p:cNvPr>
            <p:cNvSpPr/>
            <p:nvPr/>
          </p:nvSpPr>
          <p:spPr>
            <a:xfrm>
              <a:off x="5786022" y="5345417"/>
              <a:ext cx="818671" cy="61027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grpSp>
        <p:nvGrpSpPr>
          <p:cNvPr id="106" name="Group 105">
            <a:extLst>
              <a:ext uri="{FF2B5EF4-FFF2-40B4-BE49-F238E27FC236}">
                <a16:creationId xmlns:a16="http://schemas.microsoft.com/office/drawing/2014/main" id="{AAE57C18-8D04-46D4-B703-D098B3C89817}"/>
              </a:ext>
            </a:extLst>
          </p:cNvPr>
          <p:cNvGrpSpPr/>
          <p:nvPr/>
        </p:nvGrpSpPr>
        <p:grpSpPr>
          <a:xfrm>
            <a:off x="9134889" y="4903253"/>
            <a:ext cx="283215" cy="1175415"/>
            <a:chOff x="6749201" y="5060103"/>
            <a:chExt cx="283215" cy="1175415"/>
          </a:xfrm>
        </p:grpSpPr>
        <p:cxnSp>
          <p:nvCxnSpPr>
            <p:cNvPr id="149" name="Straight Connector 148">
              <a:extLst>
                <a:ext uri="{FF2B5EF4-FFF2-40B4-BE49-F238E27FC236}">
                  <a16:creationId xmlns:a16="http://schemas.microsoft.com/office/drawing/2014/main" id="{33CB96D2-8DB0-4E9F-9683-E70A6D98AE30}"/>
                </a:ext>
              </a:extLst>
            </p:cNvPr>
            <p:cNvCxnSpPr/>
            <p:nvPr/>
          </p:nvCxnSpPr>
          <p:spPr>
            <a:xfrm flipH="1" flipV="1">
              <a:off x="6749201" y="5060103"/>
              <a:ext cx="283215" cy="1175415"/>
            </a:xfrm>
            <a:prstGeom prst="line">
              <a:avLst/>
            </a:prstGeom>
            <a:ln w="38100">
              <a:solidFill>
                <a:srgbClr val="FC230C"/>
              </a:solidFill>
            </a:ln>
          </p:spPr>
          <p:style>
            <a:lnRef idx="2">
              <a:schemeClr val="accent1"/>
            </a:lnRef>
            <a:fillRef idx="0">
              <a:schemeClr val="accent1"/>
            </a:fillRef>
            <a:effectRef idx="1">
              <a:schemeClr val="accent1"/>
            </a:effectRef>
            <a:fontRef idx="minor">
              <a:schemeClr val="tx1"/>
            </a:fontRef>
          </p:style>
        </p:cxnSp>
        <p:cxnSp>
          <p:nvCxnSpPr>
            <p:cNvPr id="150" name="Straight Connector 149">
              <a:extLst>
                <a:ext uri="{FF2B5EF4-FFF2-40B4-BE49-F238E27FC236}">
                  <a16:creationId xmlns:a16="http://schemas.microsoft.com/office/drawing/2014/main" id="{B6732CD6-23F2-4411-BCE8-ABFA3EE9D90C}"/>
                </a:ext>
              </a:extLst>
            </p:cNvPr>
            <p:cNvCxnSpPr/>
            <p:nvPr/>
          </p:nvCxnSpPr>
          <p:spPr>
            <a:xfrm flipV="1">
              <a:off x="6764076" y="5060103"/>
              <a:ext cx="268340" cy="1175415"/>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518973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06"/>
                                        </p:tgtEl>
                                        <p:attrNameLst>
                                          <p:attrName>style.visibility</p:attrName>
                                        </p:attrNameLst>
                                      </p:cBhvr>
                                      <p:to>
                                        <p:strVal val="visible"/>
                                      </p:to>
                                    </p:set>
                                    <p:animEffect transition="in" filter="blinds(horizontal)">
                                      <p:cBhvr>
                                        <p:cTn id="19" dur="500"/>
                                        <p:tgtEl>
                                          <p:spTgt spid="10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par>
                                <p:cTn id="24" presetID="10" presetClass="exit" presetSubtype="0" fill="hold" nodeType="withEffect">
                                  <p:stCondLst>
                                    <p:cond delay="0"/>
                                  </p:stCondLst>
                                  <p:childTnLst>
                                    <p:animEffect transition="out" filter="fade">
                                      <p:cBhvr>
                                        <p:cTn id="25" dur="500"/>
                                        <p:tgtEl>
                                          <p:spTgt spid="131"/>
                                        </p:tgtEl>
                                      </p:cBhvr>
                                    </p:animEffect>
                                    <p:set>
                                      <p:cBhvr>
                                        <p:cTn id="26" dur="1" fill="hold">
                                          <p:stCondLst>
                                            <p:cond delay="499"/>
                                          </p:stCondLst>
                                        </p:cTn>
                                        <p:tgtEl>
                                          <p:spTgt spid="131"/>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500"/>
                                        <p:tgtEl>
                                          <p:spTgt spid="106"/>
                                        </p:tgtEl>
                                      </p:cBhvr>
                                    </p:animEffect>
                                    <p:set>
                                      <p:cBhvr>
                                        <p:cTn id="29" dur="1" fill="hold">
                                          <p:stCondLst>
                                            <p:cond delay="499"/>
                                          </p:stCondLst>
                                        </p:cTn>
                                        <p:tgtEl>
                                          <p:spTgt spid="106"/>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0" nodeType="clickEffect">
                                  <p:stCondLst>
                                    <p:cond delay="0"/>
                                  </p:stCondLst>
                                  <p:childTnLst>
                                    <p:animEffect transition="out" filter="fade">
                                      <p:cBhvr>
                                        <p:cTn id="37" dur="500"/>
                                        <p:tgtEl>
                                          <p:spTgt spid="64"/>
                                        </p:tgtEl>
                                      </p:cBhvr>
                                    </p:animEffect>
                                    <p:set>
                                      <p:cBhvr>
                                        <p:cTn id="38" dur="1" fill="hold">
                                          <p:stCondLst>
                                            <p:cond delay="499"/>
                                          </p:stCondLst>
                                        </p:cTn>
                                        <p:tgtEl>
                                          <p:spTgt spid="64"/>
                                        </p:tgtEl>
                                        <p:attrNameLst>
                                          <p:attrName>style.visibility</p:attrName>
                                        </p:attrNameLst>
                                      </p:cBhvr>
                                      <p:to>
                                        <p:strVal val="hidden"/>
                                      </p:to>
                                    </p:set>
                                  </p:childTnLst>
                                </p:cTn>
                              </p:par>
                              <p:par>
                                <p:cTn id="39" presetID="10" presetClass="exit" presetSubtype="0" fill="hold" grpId="0" nodeType="withEffect">
                                  <p:stCondLst>
                                    <p:cond delay="0"/>
                                  </p:stCondLst>
                                  <p:childTnLst>
                                    <p:animEffect transition="out" filter="fade">
                                      <p:cBhvr>
                                        <p:cTn id="40" dur="500"/>
                                        <p:tgtEl>
                                          <p:spTgt spid="62"/>
                                        </p:tgtEl>
                                      </p:cBhvr>
                                    </p:animEffect>
                                    <p:set>
                                      <p:cBhvr>
                                        <p:cTn id="41" dur="1" fill="hold">
                                          <p:stCondLst>
                                            <p:cond delay="499"/>
                                          </p:stCondLst>
                                        </p:cTn>
                                        <p:tgtEl>
                                          <p:spTgt spid="62"/>
                                        </p:tgtEl>
                                        <p:attrNameLst>
                                          <p:attrName>style.visibility</p:attrName>
                                        </p:attrNameLst>
                                      </p:cBhvr>
                                      <p:to>
                                        <p:strVal val="hidden"/>
                                      </p:to>
                                    </p:set>
                                  </p:childTnLst>
                                </p:cTn>
                              </p:par>
                              <p:par>
                                <p:cTn id="42" presetID="10" presetClass="exit" presetSubtype="0" fill="hold" grpId="0" nodeType="withEffect">
                                  <p:stCondLst>
                                    <p:cond delay="0"/>
                                  </p:stCondLst>
                                  <p:childTnLst>
                                    <p:animEffect transition="out" filter="fade">
                                      <p:cBhvr>
                                        <p:cTn id="43" dur="500"/>
                                        <p:tgtEl>
                                          <p:spTgt spid="61"/>
                                        </p:tgtEl>
                                      </p:cBhvr>
                                    </p:animEffect>
                                    <p:set>
                                      <p:cBhvr>
                                        <p:cTn id="44" dur="1" fill="hold">
                                          <p:stCondLst>
                                            <p:cond delay="499"/>
                                          </p:stCondLst>
                                        </p:cTn>
                                        <p:tgtEl>
                                          <p:spTgt spid="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1" grpId="0" animBg="1"/>
      <p:bldP spid="62" grpId="0" animBg="1"/>
      <p:bldP spid="6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2E7A15-3469-4132-BA54-149F9F9561D9}"/>
              </a:ext>
            </a:extLst>
          </p:cNvPr>
          <p:cNvSpPr>
            <a:spLocks noGrp="1"/>
          </p:cNvSpPr>
          <p:nvPr>
            <p:ph idx="1"/>
          </p:nvPr>
        </p:nvSpPr>
        <p:spPr>
          <a:xfrm>
            <a:off x="838200" y="1621437"/>
            <a:ext cx="6846934" cy="3048000"/>
          </a:xfrm>
        </p:spPr>
        <p:txBody>
          <a:bodyPr>
            <a:normAutofit/>
          </a:bodyPr>
          <a:lstStyle/>
          <a:p>
            <a:r>
              <a:rPr lang="en-US" dirty="0">
                <a:latin typeface="Gill Sans Light"/>
              </a:rPr>
              <a:t>Scan log, find start</a:t>
            </a:r>
          </a:p>
          <a:p>
            <a:endParaRPr lang="en-US" dirty="0">
              <a:latin typeface="Gill Sans Light"/>
            </a:endParaRPr>
          </a:p>
          <a:p>
            <a:r>
              <a:rPr lang="en-US" dirty="0">
                <a:latin typeface="Gill Sans Light"/>
              </a:rPr>
              <a:t>Find matching commit</a:t>
            </a:r>
          </a:p>
          <a:p>
            <a:endParaRPr lang="en-US" dirty="0">
              <a:latin typeface="Gill Sans Light"/>
            </a:endParaRPr>
          </a:p>
          <a:p>
            <a:r>
              <a:rPr lang="en-US" dirty="0">
                <a:latin typeface="Gill Sans Light"/>
              </a:rPr>
              <a:t>Redo it as usual</a:t>
            </a:r>
          </a:p>
          <a:p>
            <a:pPr lvl="1"/>
            <a:r>
              <a:rPr lang="en-US" dirty="0">
                <a:latin typeface="Gill Sans Light"/>
              </a:rPr>
              <a:t>Or just let it happen later</a:t>
            </a:r>
          </a:p>
        </p:txBody>
      </p:sp>
      <p:sp>
        <p:nvSpPr>
          <p:cNvPr id="7" name="Can 9">
            <a:extLst>
              <a:ext uri="{FF2B5EF4-FFF2-40B4-BE49-F238E27FC236}">
                <a16:creationId xmlns:a16="http://schemas.microsoft.com/office/drawing/2014/main" id="{8C387936-60E3-4D10-89EA-640794CD7455}"/>
              </a:ext>
            </a:extLst>
          </p:cNvPr>
          <p:cNvSpPr/>
          <p:nvPr/>
        </p:nvSpPr>
        <p:spPr>
          <a:xfrm>
            <a:off x="7934572" y="1499100"/>
            <a:ext cx="2099734" cy="3048000"/>
          </a:xfrm>
          <a:prstGeom prst="can">
            <a:avLst/>
          </a:prstGeom>
          <a:solidFill>
            <a:schemeClr val="accent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8" name="TextBox 7">
            <a:extLst>
              <a:ext uri="{FF2B5EF4-FFF2-40B4-BE49-F238E27FC236}">
                <a16:creationId xmlns:a16="http://schemas.microsoft.com/office/drawing/2014/main" id="{39C2EAC3-2DEB-44D5-B3A4-D0309D34CF3E}"/>
              </a:ext>
            </a:extLst>
          </p:cNvPr>
          <p:cNvSpPr txBox="1"/>
          <p:nvPr/>
        </p:nvSpPr>
        <p:spPr>
          <a:xfrm>
            <a:off x="10105395" y="2720443"/>
            <a:ext cx="1390124" cy="369332"/>
          </a:xfrm>
          <a:prstGeom prst="rect">
            <a:avLst/>
          </a:prstGeom>
          <a:noFill/>
        </p:spPr>
        <p:txBody>
          <a:bodyPr wrap="none" rtlCol="0">
            <a:spAutoFit/>
          </a:bodyPr>
          <a:lstStyle/>
          <a:p>
            <a:r>
              <a:rPr lang="en-US" b="0" dirty="0">
                <a:latin typeface="Gill Sans Light"/>
                <a:ea typeface="Gill Sans" charset="0"/>
                <a:cs typeface="Gill Sans" charset="0"/>
              </a:rPr>
              <a:t>Data blocks</a:t>
            </a:r>
          </a:p>
        </p:txBody>
      </p:sp>
      <p:sp>
        <p:nvSpPr>
          <p:cNvPr id="9" name="TextBox 8">
            <a:extLst>
              <a:ext uri="{FF2B5EF4-FFF2-40B4-BE49-F238E27FC236}">
                <a16:creationId xmlns:a16="http://schemas.microsoft.com/office/drawing/2014/main" id="{BAC2BF7B-3329-4387-839C-34AB7DC0A120}"/>
              </a:ext>
            </a:extLst>
          </p:cNvPr>
          <p:cNvSpPr txBox="1"/>
          <p:nvPr/>
        </p:nvSpPr>
        <p:spPr>
          <a:xfrm>
            <a:off x="10175430" y="2000553"/>
            <a:ext cx="1293146" cy="923330"/>
          </a:xfrm>
          <a:prstGeom prst="rect">
            <a:avLst/>
          </a:prstGeom>
          <a:noFill/>
        </p:spPr>
        <p:txBody>
          <a:bodyPr wrap="square" rtlCol="0">
            <a:spAutoFit/>
          </a:bodyPr>
          <a:lstStyle/>
          <a:p>
            <a:r>
              <a:rPr lang="en-US" b="0" dirty="0">
                <a:latin typeface="Gill Sans Light"/>
                <a:ea typeface="Gill Sans" charset="0"/>
                <a:cs typeface="Gill Sans" charset="0"/>
              </a:rPr>
              <a:t>Free space map</a:t>
            </a:r>
          </a:p>
        </p:txBody>
      </p:sp>
      <p:grpSp>
        <p:nvGrpSpPr>
          <p:cNvPr id="10" name="Group 9">
            <a:extLst>
              <a:ext uri="{FF2B5EF4-FFF2-40B4-BE49-F238E27FC236}">
                <a16:creationId xmlns:a16="http://schemas.microsoft.com/office/drawing/2014/main" id="{DDC406B0-6CDD-4035-A00B-BDD5B5DA982B}"/>
              </a:ext>
            </a:extLst>
          </p:cNvPr>
          <p:cNvGrpSpPr/>
          <p:nvPr/>
        </p:nvGrpSpPr>
        <p:grpSpPr>
          <a:xfrm rot="16200000">
            <a:off x="8780167" y="1905276"/>
            <a:ext cx="415498" cy="1802120"/>
            <a:chOff x="7569977" y="1270135"/>
            <a:chExt cx="415498" cy="1802120"/>
          </a:xfrm>
        </p:grpSpPr>
        <p:sp>
          <p:nvSpPr>
            <p:cNvPr id="11" name="Rectangle 10">
              <a:extLst>
                <a:ext uri="{FF2B5EF4-FFF2-40B4-BE49-F238E27FC236}">
                  <a16:creationId xmlns:a16="http://schemas.microsoft.com/office/drawing/2014/main" id="{8F851CFE-34C0-49AC-83E7-E3A79AE6C633}"/>
                </a:ext>
              </a:extLst>
            </p:cNvPr>
            <p:cNvSpPr/>
            <p:nvPr/>
          </p:nvSpPr>
          <p:spPr>
            <a:xfrm>
              <a:off x="7605706" y="1270135"/>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2" name="Rectangle 11">
              <a:extLst>
                <a:ext uri="{FF2B5EF4-FFF2-40B4-BE49-F238E27FC236}">
                  <a16:creationId xmlns:a16="http://schemas.microsoft.com/office/drawing/2014/main" id="{8644A316-1501-4B33-962C-8DFC11DAE023}"/>
                </a:ext>
              </a:extLst>
            </p:cNvPr>
            <p:cNvSpPr/>
            <p:nvPr/>
          </p:nvSpPr>
          <p:spPr>
            <a:xfrm>
              <a:off x="7605706" y="1591319"/>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3" name="Rectangle 12">
              <a:extLst>
                <a:ext uri="{FF2B5EF4-FFF2-40B4-BE49-F238E27FC236}">
                  <a16:creationId xmlns:a16="http://schemas.microsoft.com/office/drawing/2014/main" id="{A7C7EF1C-0646-42FA-BDCA-578539C2459B}"/>
                </a:ext>
              </a:extLst>
            </p:cNvPr>
            <p:cNvSpPr/>
            <p:nvPr/>
          </p:nvSpPr>
          <p:spPr>
            <a:xfrm>
              <a:off x="7605706" y="189790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4" name="Rectangle 13">
              <a:extLst>
                <a:ext uri="{FF2B5EF4-FFF2-40B4-BE49-F238E27FC236}">
                  <a16:creationId xmlns:a16="http://schemas.microsoft.com/office/drawing/2014/main" id="{85E70A95-395D-4A5D-B23E-9B59714B031D}"/>
                </a:ext>
              </a:extLst>
            </p:cNvPr>
            <p:cNvSpPr/>
            <p:nvPr/>
          </p:nvSpPr>
          <p:spPr>
            <a:xfrm>
              <a:off x="7605706" y="2219088"/>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5" name="Rectangle 14">
              <a:extLst>
                <a:ext uri="{FF2B5EF4-FFF2-40B4-BE49-F238E27FC236}">
                  <a16:creationId xmlns:a16="http://schemas.microsoft.com/office/drawing/2014/main" id="{E150467B-0C02-47C0-AED4-E68BDEFA57FF}"/>
                </a:ext>
              </a:extLst>
            </p:cNvPr>
            <p:cNvSpPr/>
            <p:nvPr/>
          </p:nvSpPr>
          <p:spPr>
            <a:xfrm>
              <a:off x="7605706" y="2751071"/>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6" name="TextBox 15">
              <a:extLst>
                <a:ext uri="{FF2B5EF4-FFF2-40B4-BE49-F238E27FC236}">
                  <a16:creationId xmlns:a16="http://schemas.microsoft.com/office/drawing/2014/main" id="{C90D3554-D304-4C3D-9AA1-977A5AAB8D55}"/>
                </a:ext>
              </a:extLst>
            </p:cNvPr>
            <p:cNvSpPr txBox="1"/>
            <p:nvPr/>
          </p:nvSpPr>
          <p:spPr>
            <a:xfrm>
              <a:off x="7569977" y="2425538"/>
              <a:ext cx="415498" cy="369332"/>
            </a:xfrm>
            <a:prstGeom prst="rect">
              <a:avLst/>
            </a:prstGeom>
            <a:noFill/>
          </p:spPr>
          <p:txBody>
            <a:bodyPr wrap="none" rtlCol="0">
              <a:spAutoFit/>
            </a:bodyPr>
            <a:lstStyle/>
            <a:p>
              <a:r>
                <a:rPr lang="en-US" dirty="0">
                  <a:latin typeface="Gill Sans Light"/>
                  <a:cs typeface="Gill Sans Light"/>
                </a:rPr>
                <a:t>…</a:t>
              </a:r>
            </a:p>
          </p:txBody>
        </p:sp>
      </p:grpSp>
      <p:grpSp>
        <p:nvGrpSpPr>
          <p:cNvPr id="17" name="Group 16">
            <a:extLst>
              <a:ext uri="{FF2B5EF4-FFF2-40B4-BE49-F238E27FC236}">
                <a16:creationId xmlns:a16="http://schemas.microsoft.com/office/drawing/2014/main" id="{74A591AA-366C-46BE-A5DF-855A39CE4581}"/>
              </a:ext>
            </a:extLst>
          </p:cNvPr>
          <p:cNvGrpSpPr/>
          <p:nvPr/>
        </p:nvGrpSpPr>
        <p:grpSpPr>
          <a:xfrm>
            <a:off x="7544110" y="2185219"/>
            <a:ext cx="2561285" cy="121398"/>
            <a:chOff x="64770" y="2031999"/>
            <a:chExt cx="5082551" cy="364957"/>
          </a:xfrm>
        </p:grpSpPr>
        <p:grpSp>
          <p:nvGrpSpPr>
            <p:cNvPr id="18" name="Group 17">
              <a:extLst>
                <a:ext uri="{FF2B5EF4-FFF2-40B4-BE49-F238E27FC236}">
                  <a16:creationId xmlns:a16="http://schemas.microsoft.com/office/drawing/2014/main" id="{F1064C16-A76E-4CA1-98BB-468C2305D70D}"/>
                </a:ext>
              </a:extLst>
            </p:cNvPr>
            <p:cNvGrpSpPr/>
            <p:nvPr/>
          </p:nvGrpSpPr>
          <p:grpSpPr>
            <a:xfrm>
              <a:off x="2607047" y="2031999"/>
              <a:ext cx="1270137" cy="364957"/>
              <a:chOff x="2607047" y="2031999"/>
              <a:chExt cx="1270137" cy="364957"/>
            </a:xfrm>
          </p:grpSpPr>
          <p:sp>
            <p:nvSpPr>
              <p:cNvPr id="34" name="Rectangle 33">
                <a:extLst>
                  <a:ext uri="{FF2B5EF4-FFF2-40B4-BE49-F238E27FC236}">
                    <a16:creationId xmlns:a16="http://schemas.microsoft.com/office/drawing/2014/main" id="{42B2B8F8-9BD5-44CA-AE26-4535A0D2A593}"/>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5" name="Rectangle 34">
                <a:extLst>
                  <a:ext uri="{FF2B5EF4-FFF2-40B4-BE49-F238E27FC236}">
                    <a16:creationId xmlns:a16="http://schemas.microsoft.com/office/drawing/2014/main" id="{7561B0B3-F068-46D1-AB9D-C306DA183EFA}"/>
                  </a:ext>
                </a:extLst>
              </p:cNvPr>
              <p:cNvSpPr/>
              <p:nvPr/>
            </p:nvSpPr>
            <p:spPr>
              <a:xfrm rot="16200000">
                <a:off x="2906344"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6" name="Rectangle 35">
                <a:extLst>
                  <a:ext uri="{FF2B5EF4-FFF2-40B4-BE49-F238E27FC236}">
                    <a16:creationId xmlns:a16="http://schemas.microsoft.com/office/drawing/2014/main" id="{3EFBE795-FF7E-45E9-A7E4-537F1F069AD7}"/>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7" name="Rectangle 36">
                <a:extLst>
                  <a:ext uri="{FF2B5EF4-FFF2-40B4-BE49-F238E27FC236}">
                    <a16:creationId xmlns:a16="http://schemas.microsoft.com/office/drawing/2014/main" id="{12D7FD24-58B9-44F0-88F0-45BB675FB9D2}"/>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19" name="Group 18">
              <a:extLst>
                <a:ext uri="{FF2B5EF4-FFF2-40B4-BE49-F238E27FC236}">
                  <a16:creationId xmlns:a16="http://schemas.microsoft.com/office/drawing/2014/main" id="{2B8B347E-1A20-45C0-8962-31DD8EBBBCD9}"/>
                </a:ext>
              </a:extLst>
            </p:cNvPr>
            <p:cNvGrpSpPr/>
            <p:nvPr/>
          </p:nvGrpSpPr>
          <p:grpSpPr>
            <a:xfrm>
              <a:off x="3877184" y="2031999"/>
              <a:ext cx="1270137" cy="364957"/>
              <a:chOff x="2607047" y="2031999"/>
              <a:chExt cx="1270137" cy="364957"/>
            </a:xfrm>
          </p:grpSpPr>
          <p:sp>
            <p:nvSpPr>
              <p:cNvPr id="30" name="Rectangle 29">
                <a:extLst>
                  <a:ext uri="{FF2B5EF4-FFF2-40B4-BE49-F238E27FC236}">
                    <a16:creationId xmlns:a16="http://schemas.microsoft.com/office/drawing/2014/main" id="{42617352-A108-4C29-A441-32C92A25C9CB}"/>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1" name="Rectangle 30">
                <a:extLst>
                  <a:ext uri="{FF2B5EF4-FFF2-40B4-BE49-F238E27FC236}">
                    <a16:creationId xmlns:a16="http://schemas.microsoft.com/office/drawing/2014/main" id="{2CAB54F2-0CDA-4C5C-8096-BB613FAC457C}"/>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2" name="Rectangle 31">
                <a:extLst>
                  <a:ext uri="{FF2B5EF4-FFF2-40B4-BE49-F238E27FC236}">
                    <a16:creationId xmlns:a16="http://schemas.microsoft.com/office/drawing/2014/main" id="{F28CE80F-B413-43D4-BD27-3A6D98CEDAA3}"/>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3" name="Rectangle 32">
                <a:extLst>
                  <a:ext uri="{FF2B5EF4-FFF2-40B4-BE49-F238E27FC236}">
                    <a16:creationId xmlns:a16="http://schemas.microsoft.com/office/drawing/2014/main" id="{ADFD4869-000B-4A57-83C9-5D5A7DC17F0A}"/>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20" name="Group 19">
              <a:extLst>
                <a:ext uri="{FF2B5EF4-FFF2-40B4-BE49-F238E27FC236}">
                  <a16:creationId xmlns:a16="http://schemas.microsoft.com/office/drawing/2014/main" id="{8C571C2F-A153-40D1-92D0-BB2981ABAEF1}"/>
                </a:ext>
              </a:extLst>
            </p:cNvPr>
            <p:cNvGrpSpPr/>
            <p:nvPr/>
          </p:nvGrpSpPr>
          <p:grpSpPr>
            <a:xfrm>
              <a:off x="64770" y="2031999"/>
              <a:ext cx="1270137" cy="364957"/>
              <a:chOff x="2607047" y="2031999"/>
              <a:chExt cx="1270137" cy="364957"/>
            </a:xfrm>
          </p:grpSpPr>
          <p:sp>
            <p:nvSpPr>
              <p:cNvPr id="26" name="Rectangle 25">
                <a:extLst>
                  <a:ext uri="{FF2B5EF4-FFF2-40B4-BE49-F238E27FC236}">
                    <a16:creationId xmlns:a16="http://schemas.microsoft.com/office/drawing/2014/main" id="{DEB8AD19-F1C9-4759-9B11-088DB12D3FC7}"/>
                  </a:ext>
                </a:extLst>
              </p:cNvPr>
              <p:cNvSpPr/>
              <p:nvPr/>
            </p:nvSpPr>
            <p:spPr>
              <a:xfrm rot="16200000">
                <a:off x="2585160"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7" name="Rectangle 26">
                <a:extLst>
                  <a:ext uri="{FF2B5EF4-FFF2-40B4-BE49-F238E27FC236}">
                    <a16:creationId xmlns:a16="http://schemas.microsoft.com/office/drawing/2014/main" id="{5EA04909-528F-495F-9510-7D3354C1F1EB}"/>
                  </a:ext>
                </a:extLst>
              </p:cNvPr>
              <p:cNvSpPr/>
              <p:nvPr/>
            </p:nvSpPr>
            <p:spPr>
              <a:xfrm rot="16200000">
                <a:off x="2906344"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8" name="Rectangle 27">
                <a:extLst>
                  <a:ext uri="{FF2B5EF4-FFF2-40B4-BE49-F238E27FC236}">
                    <a16:creationId xmlns:a16="http://schemas.microsoft.com/office/drawing/2014/main" id="{E738A646-95A6-4D9C-9DD3-CF07758FE725}"/>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9" name="Rectangle 28">
                <a:extLst>
                  <a:ext uri="{FF2B5EF4-FFF2-40B4-BE49-F238E27FC236}">
                    <a16:creationId xmlns:a16="http://schemas.microsoft.com/office/drawing/2014/main" id="{FA56E242-CAE6-424E-AF44-A24A1260715F}"/>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21" name="Group 20">
              <a:extLst>
                <a:ext uri="{FF2B5EF4-FFF2-40B4-BE49-F238E27FC236}">
                  <a16:creationId xmlns:a16="http://schemas.microsoft.com/office/drawing/2014/main" id="{DA367F94-4DCD-4ED1-93B3-F3BED2144113}"/>
                </a:ext>
              </a:extLst>
            </p:cNvPr>
            <p:cNvGrpSpPr/>
            <p:nvPr/>
          </p:nvGrpSpPr>
          <p:grpSpPr>
            <a:xfrm>
              <a:off x="1334907" y="2031999"/>
              <a:ext cx="1270137" cy="364957"/>
              <a:chOff x="2607047" y="2031999"/>
              <a:chExt cx="1270137" cy="364957"/>
            </a:xfrm>
          </p:grpSpPr>
          <p:sp>
            <p:nvSpPr>
              <p:cNvPr id="22" name="Rectangle 21">
                <a:extLst>
                  <a:ext uri="{FF2B5EF4-FFF2-40B4-BE49-F238E27FC236}">
                    <a16:creationId xmlns:a16="http://schemas.microsoft.com/office/drawing/2014/main" id="{5448E54E-FB36-48DF-AEE2-5A5FDD698BFD}"/>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3" name="Rectangle 22">
                <a:extLst>
                  <a:ext uri="{FF2B5EF4-FFF2-40B4-BE49-F238E27FC236}">
                    <a16:creationId xmlns:a16="http://schemas.microsoft.com/office/drawing/2014/main" id="{9FAD62FA-F9C2-4631-BEF3-9C3BE87E01DB}"/>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4" name="Rectangle 23">
                <a:extLst>
                  <a:ext uri="{FF2B5EF4-FFF2-40B4-BE49-F238E27FC236}">
                    <a16:creationId xmlns:a16="http://schemas.microsoft.com/office/drawing/2014/main" id="{D9608723-42E3-4409-AF51-6D55F470EAE6}"/>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25" name="Rectangle 24">
                <a:extLst>
                  <a:ext uri="{FF2B5EF4-FFF2-40B4-BE49-F238E27FC236}">
                    <a16:creationId xmlns:a16="http://schemas.microsoft.com/office/drawing/2014/main" id="{4111FE68-35BC-457C-9B82-EECCF2E6A08F}"/>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sp>
        <p:nvSpPr>
          <p:cNvPr id="38" name="Rectangle 37">
            <a:extLst>
              <a:ext uri="{FF2B5EF4-FFF2-40B4-BE49-F238E27FC236}">
                <a16:creationId xmlns:a16="http://schemas.microsoft.com/office/drawing/2014/main" id="{5C46EBB3-C81E-437C-841D-A2CD5CE0C109}"/>
              </a:ext>
            </a:extLst>
          </p:cNvPr>
          <p:cNvSpPr/>
          <p:nvPr/>
        </p:nvSpPr>
        <p:spPr>
          <a:xfrm rot="16200000">
            <a:off x="9411896"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39" name="Rectangle 38">
            <a:extLst>
              <a:ext uri="{FF2B5EF4-FFF2-40B4-BE49-F238E27FC236}">
                <a16:creationId xmlns:a16="http://schemas.microsoft.com/office/drawing/2014/main" id="{463B1AC1-0B35-48C6-82E0-0683C22FF04E}"/>
              </a:ext>
            </a:extLst>
          </p:cNvPr>
          <p:cNvSpPr/>
          <p:nvPr/>
        </p:nvSpPr>
        <p:spPr>
          <a:xfrm rot="16200000">
            <a:off x="9652816"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40" name="Rectangle 39">
            <a:extLst>
              <a:ext uri="{FF2B5EF4-FFF2-40B4-BE49-F238E27FC236}">
                <a16:creationId xmlns:a16="http://schemas.microsoft.com/office/drawing/2014/main" id="{095A8FAC-80A4-43C0-A8FD-69C4897EC2AB}"/>
              </a:ext>
            </a:extLst>
          </p:cNvPr>
          <p:cNvSpPr/>
          <p:nvPr/>
        </p:nvSpPr>
        <p:spPr>
          <a:xfrm rot="16200000">
            <a:off x="9882785" y="3219296"/>
            <a:ext cx="242349" cy="24092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nvGrpSpPr>
          <p:cNvPr id="41" name="Group 40">
            <a:extLst>
              <a:ext uri="{FF2B5EF4-FFF2-40B4-BE49-F238E27FC236}">
                <a16:creationId xmlns:a16="http://schemas.microsoft.com/office/drawing/2014/main" id="{DC28D1A9-D3D3-4496-957C-5E6169842A4A}"/>
              </a:ext>
            </a:extLst>
          </p:cNvPr>
          <p:cNvGrpSpPr/>
          <p:nvPr/>
        </p:nvGrpSpPr>
        <p:grpSpPr>
          <a:xfrm>
            <a:off x="7505653" y="3218581"/>
            <a:ext cx="952728" cy="242349"/>
            <a:chOff x="2607047" y="2031999"/>
            <a:chExt cx="1270137" cy="364957"/>
          </a:xfrm>
        </p:grpSpPr>
        <p:sp>
          <p:nvSpPr>
            <p:cNvPr id="42" name="Rectangle 41">
              <a:extLst>
                <a:ext uri="{FF2B5EF4-FFF2-40B4-BE49-F238E27FC236}">
                  <a16:creationId xmlns:a16="http://schemas.microsoft.com/office/drawing/2014/main" id="{5DEA9427-5A6D-4AEC-BB52-3C809C6B0982}"/>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3" name="Rectangle 42">
              <a:extLst>
                <a:ext uri="{FF2B5EF4-FFF2-40B4-BE49-F238E27FC236}">
                  <a16:creationId xmlns:a16="http://schemas.microsoft.com/office/drawing/2014/main" id="{D3B79423-0383-43E9-900B-9995DCB0DE9D}"/>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4" name="Rectangle 43">
              <a:extLst>
                <a:ext uri="{FF2B5EF4-FFF2-40B4-BE49-F238E27FC236}">
                  <a16:creationId xmlns:a16="http://schemas.microsoft.com/office/drawing/2014/main" id="{91D76AAC-1250-4123-8973-BA552B15424C}"/>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5" name="Rectangle 44">
              <a:extLst>
                <a:ext uri="{FF2B5EF4-FFF2-40B4-BE49-F238E27FC236}">
                  <a16:creationId xmlns:a16="http://schemas.microsoft.com/office/drawing/2014/main" id="{029179B0-FCED-4983-9B2C-B704F9BF3360}"/>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grpSp>
        <p:nvGrpSpPr>
          <p:cNvPr id="46" name="Group 45">
            <a:extLst>
              <a:ext uri="{FF2B5EF4-FFF2-40B4-BE49-F238E27FC236}">
                <a16:creationId xmlns:a16="http://schemas.microsoft.com/office/drawing/2014/main" id="{406539FF-8EFD-4DD8-AB8F-1EA301BFE4FF}"/>
              </a:ext>
            </a:extLst>
          </p:cNvPr>
          <p:cNvGrpSpPr/>
          <p:nvPr/>
        </p:nvGrpSpPr>
        <p:grpSpPr>
          <a:xfrm>
            <a:off x="8458381" y="3218581"/>
            <a:ext cx="952728" cy="242349"/>
            <a:chOff x="2607047" y="2031999"/>
            <a:chExt cx="1270137" cy="364957"/>
          </a:xfrm>
        </p:grpSpPr>
        <p:sp>
          <p:nvSpPr>
            <p:cNvPr id="47" name="Rectangle 46">
              <a:extLst>
                <a:ext uri="{FF2B5EF4-FFF2-40B4-BE49-F238E27FC236}">
                  <a16:creationId xmlns:a16="http://schemas.microsoft.com/office/drawing/2014/main" id="{18756FC7-B1F2-413B-AD65-07AF71BC94ED}"/>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8" name="Rectangle 47">
              <a:extLst>
                <a:ext uri="{FF2B5EF4-FFF2-40B4-BE49-F238E27FC236}">
                  <a16:creationId xmlns:a16="http://schemas.microsoft.com/office/drawing/2014/main" id="{5FB3C23B-EEC4-4554-BC7A-3F4B0258113D}"/>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49" name="Rectangle 48">
              <a:extLst>
                <a:ext uri="{FF2B5EF4-FFF2-40B4-BE49-F238E27FC236}">
                  <a16:creationId xmlns:a16="http://schemas.microsoft.com/office/drawing/2014/main" id="{B6D3315F-C233-4BF3-8BA8-0BD0E2064DFE}"/>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0" name="Rectangle 49">
              <a:extLst>
                <a:ext uri="{FF2B5EF4-FFF2-40B4-BE49-F238E27FC236}">
                  <a16:creationId xmlns:a16="http://schemas.microsoft.com/office/drawing/2014/main" id="{31AE19C2-EDDC-4D5F-8048-BC4E111087C1}"/>
                </a:ext>
              </a:extLst>
            </p:cNvPr>
            <p:cNvSpPr/>
            <p:nvPr/>
          </p:nvSpPr>
          <p:spPr>
            <a:xfrm rot="16200000">
              <a:off x="3534113"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sp>
        <p:nvSpPr>
          <p:cNvPr id="51" name="TextBox 50">
            <a:extLst>
              <a:ext uri="{FF2B5EF4-FFF2-40B4-BE49-F238E27FC236}">
                <a16:creationId xmlns:a16="http://schemas.microsoft.com/office/drawing/2014/main" id="{27473C36-0ED5-4CB1-A3F0-67AE22F4B9DB}"/>
              </a:ext>
            </a:extLst>
          </p:cNvPr>
          <p:cNvSpPr txBox="1"/>
          <p:nvPr/>
        </p:nvSpPr>
        <p:spPr>
          <a:xfrm>
            <a:off x="10209505" y="3161505"/>
            <a:ext cx="1326004" cy="369332"/>
          </a:xfrm>
          <a:prstGeom prst="rect">
            <a:avLst/>
          </a:prstGeom>
          <a:noFill/>
        </p:spPr>
        <p:txBody>
          <a:bodyPr wrap="none" rtlCol="0">
            <a:spAutoFit/>
          </a:bodyPr>
          <a:lstStyle/>
          <a:p>
            <a:r>
              <a:rPr lang="en-US" b="0" dirty="0" err="1">
                <a:latin typeface="Gill Sans Light"/>
                <a:ea typeface="Gill Sans" charset="0"/>
                <a:cs typeface="Gill Sans" charset="0"/>
              </a:rPr>
              <a:t>Inode</a:t>
            </a:r>
            <a:r>
              <a:rPr lang="en-US" b="0" dirty="0">
                <a:latin typeface="Gill Sans Light"/>
                <a:ea typeface="Gill Sans" charset="0"/>
                <a:cs typeface="Gill Sans" charset="0"/>
              </a:rPr>
              <a:t> table</a:t>
            </a:r>
          </a:p>
        </p:txBody>
      </p:sp>
      <p:grpSp>
        <p:nvGrpSpPr>
          <p:cNvPr id="52" name="Group 51">
            <a:extLst>
              <a:ext uri="{FF2B5EF4-FFF2-40B4-BE49-F238E27FC236}">
                <a16:creationId xmlns:a16="http://schemas.microsoft.com/office/drawing/2014/main" id="{748E4DCD-CF52-41E4-911B-8AFE37ABCC87}"/>
              </a:ext>
            </a:extLst>
          </p:cNvPr>
          <p:cNvGrpSpPr/>
          <p:nvPr/>
        </p:nvGrpSpPr>
        <p:grpSpPr>
          <a:xfrm>
            <a:off x="8270484" y="3585142"/>
            <a:ext cx="1457827" cy="761444"/>
            <a:chOff x="1744000" y="2182577"/>
            <a:chExt cx="1430729" cy="918973"/>
          </a:xfrm>
        </p:grpSpPr>
        <p:sp>
          <p:nvSpPr>
            <p:cNvPr id="53" name="Rectangle 52">
              <a:extLst>
                <a:ext uri="{FF2B5EF4-FFF2-40B4-BE49-F238E27FC236}">
                  <a16:creationId xmlns:a16="http://schemas.microsoft.com/office/drawing/2014/main" id="{56D448C7-21DC-457D-A1FC-EE80B5D6069D}"/>
                </a:ext>
              </a:extLst>
            </p:cNvPr>
            <p:cNvSpPr/>
            <p:nvPr/>
          </p:nvSpPr>
          <p:spPr>
            <a:xfrm rot="16200000">
              <a:off x="1882705"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4" name="Rectangle 53">
              <a:extLst>
                <a:ext uri="{FF2B5EF4-FFF2-40B4-BE49-F238E27FC236}">
                  <a16:creationId xmlns:a16="http://schemas.microsoft.com/office/drawing/2014/main" id="{75CB07E6-7B84-40C0-A51C-0B071E1F1445}"/>
                </a:ext>
              </a:extLst>
            </p:cNvPr>
            <p:cNvSpPr/>
            <p:nvPr/>
          </p:nvSpPr>
          <p:spPr>
            <a:xfrm rot="16200000">
              <a:off x="2203889"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5" name="Rectangle 54">
              <a:extLst>
                <a:ext uri="{FF2B5EF4-FFF2-40B4-BE49-F238E27FC236}">
                  <a16:creationId xmlns:a16="http://schemas.microsoft.com/office/drawing/2014/main" id="{A4A13C24-BAD2-4696-8CE9-99308A4591FF}"/>
                </a:ext>
              </a:extLst>
            </p:cNvPr>
            <p:cNvSpPr/>
            <p:nvPr/>
          </p:nvSpPr>
          <p:spPr>
            <a:xfrm rot="16200000">
              <a:off x="2510474"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6" name="Rectangle 55">
              <a:extLst>
                <a:ext uri="{FF2B5EF4-FFF2-40B4-BE49-F238E27FC236}">
                  <a16:creationId xmlns:a16="http://schemas.microsoft.com/office/drawing/2014/main" id="{D559F166-2E9B-474C-9A06-072571CAE663}"/>
                </a:ext>
              </a:extLst>
            </p:cNvPr>
            <p:cNvSpPr/>
            <p:nvPr/>
          </p:nvSpPr>
          <p:spPr>
            <a:xfrm rot="16200000">
              <a:off x="2831658" y="2758480"/>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7" name="Rectangle 56">
              <a:extLst>
                <a:ext uri="{FF2B5EF4-FFF2-40B4-BE49-F238E27FC236}">
                  <a16:creationId xmlns:a16="http://schemas.microsoft.com/office/drawing/2014/main" id="{482C97F3-B802-403B-BAE5-FD30E61D873E}"/>
                </a:ext>
              </a:extLst>
            </p:cNvPr>
            <p:cNvSpPr/>
            <p:nvPr/>
          </p:nvSpPr>
          <p:spPr>
            <a:xfrm rot="16200000">
              <a:off x="2781130" y="223454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8" name="Rectangle 57">
              <a:extLst>
                <a:ext uri="{FF2B5EF4-FFF2-40B4-BE49-F238E27FC236}">
                  <a16:creationId xmlns:a16="http://schemas.microsoft.com/office/drawing/2014/main" id="{D5C29844-D6B7-470B-9A7B-7C20FE416642}"/>
                </a:ext>
              </a:extLst>
            </p:cNvPr>
            <p:cNvSpPr/>
            <p:nvPr/>
          </p:nvSpPr>
          <p:spPr>
            <a:xfrm rot="16200000">
              <a:off x="1722113" y="220446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59" name="Rectangle 58">
              <a:extLst>
                <a:ext uri="{FF2B5EF4-FFF2-40B4-BE49-F238E27FC236}">
                  <a16:creationId xmlns:a16="http://schemas.microsoft.com/office/drawing/2014/main" id="{21E699AA-6504-4A94-A351-A36763BF74F7}"/>
                </a:ext>
              </a:extLst>
            </p:cNvPr>
            <p:cNvSpPr/>
            <p:nvPr/>
          </p:nvSpPr>
          <p:spPr>
            <a:xfrm rot="16200000">
              <a:off x="2206034" y="2234544"/>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grpSp>
      <p:sp>
        <p:nvSpPr>
          <p:cNvPr id="60" name="TextBox 59">
            <a:extLst>
              <a:ext uri="{FF2B5EF4-FFF2-40B4-BE49-F238E27FC236}">
                <a16:creationId xmlns:a16="http://schemas.microsoft.com/office/drawing/2014/main" id="{0386CA2D-374E-492A-9F3F-435FB8923DB4}"/>
              </a:ext>
            </a:extLst>
          </p:cNvPr>
          <p:cNvSpPr txBox="1"/>
          <p:nvPr/>
        </p:nvSpPr>
        <p:spPr>
          <a:xfrm>
            <a:off x="10217437" y="3859522"/>
            <a:ext cx="1107996" cy="646331"/>
          </a:xfrm>
          <a:prstGeom prst="rect">
            <a:avLst/>
          </a:prstGeom>
          <a:noFill/>
        </p:spPr>
        <p:txBody>
          <a:bodyPr wrap="none" rtlCol="0">
            <a:spAutoFit/>
          </a:bodyPr>
          <a:lstStyle/>
          <a:p>
            <a:r>
              <a:rPr lang="en-US" b="0" dirty="0">
                <a:latin typeface="Gill Sans Light"/>
                <a:ea typeface="Gill Sans" charset="0"/>
                <a:cs typeface="Gill Sans" charset="0"/>
              </a:rPr>
              <a:t>Directory</a:t>
            </a:r>
          </a:p>
          <a:p>
            <a:r>
              <a:rPr lang="en-US" b="0" dirty="0">
                <a:latin typeface="Gill Sans Light"/>
                <a:ea typeface="Gill Sans" charset="0"/>
                <a:cs typeface="Gill Sans" charset="0"/>
              </a:rPr>
              <a:t>entries</a:t>
            </a:r>
          </a:p>
        </p:txBody>
      </p:sp>
      <p:sp>
        <p:nvSpPr>
          <p:cNvPr id="61" name="Rectangle 60">
            <a:extLst>
              <a:ext uri="{FF2B5EF4-FFF2-40B4-BE49-F238E27FC236}">
                <a16:creationId xmlns:a16="http://schemas.microsoft.com/office/drawing/2014/main" id="{21855B53-A502-417D-859B-F966609E345E}"/>
              </a:ext>
            </a:extLst>
          </p:cNvPr>
          <p:cNvSpPr/>
          <p:nvPr/>
        </p:nvSpPr>
        <p:spPr>
          <a:xfrm rot="16200000">
            <a:off x="8214098" y="2174700"/>
            <a:ext cx="121398" cy="161856"/>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62" name="Rectangle 61">
            <a:extLst>
              <a:ext uri="{FF2B5EF4-FFF2-40B4-BE49-F238E27FC236}">
                <a16:creationId xmlns:a16="http://schemas.microsoft.com/office/drawing/2014/main" id="{83B39921-B077-4C55-BDCD-A32ED58F01B0}"/>
              </a:ext>
            </a:extLst>
          </p:cNvPr>
          <p:cNvSpPr/>
          <p:nvPr/>
        </p:nvSpPr>
        <p:spPr>
          <a:xfrm rot="16200000">
            <a:off x="8438814" y="3229006"/>
            <a:ext cx="242349" cy="24092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64" name="Rectangle 63">
            <a:extLst>
              <a:ext uri="{FF2B5EF4-FFF2-40B4-BE49-F238E27FC236}">
                <a16:creationId xmlns:a16="http://schemas.microsoft.com/office/drawing/2014/main" id="{70648F6A-322D-42D6-9A0B-A2273E8A1A1B}"/>
              </a:ext>
            </a:extLst>
          </p:cNvPr>
          <p:cNvSpPr/>
          <p:nvPr/>
        </p:nvSpPr>
        <p:spPr>
          <a:xfrm rot="16200000">
            <a:off x="9103272" y="4031753"/>
            <a:ext cx="302397" cy="327267"/>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Gill Sans Light"/>
              <a:cs typeface="Gill Sans Light"/>
            </a:endParaRPr>
          </a:p>
        </p:txBody>
      </p:sp>
      <p:sp>
        <p:nvSpPr>
          <p:cNvPr id="107" name="Rectangle 106">
            <a:extLst>
              <a:ext uri="{FF2B5EF4-FFF2-40B4-BE49-F238E27FC236}">
                <a16:creationId xmlns:a16="http://schemas.microsoft.com/office/drawing/2014/main" id="{2037F2DD-D730-4C06-BD05-E83B32B16C2F}"/>
              </a:ext>
            </a:extLst>
          </p:cNvPr>
          <p:cNvSpPr/>
          <p:nvPr/>
        </p:nvSpPr>
        <p:spPr>
          <a:xfrm>
            <a:off x="3158624" y="5172056"/>
            <a:ext cx="7930449" cy="623473"/>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08" name="TextBox 107">
            <a:extLst>
              <a:ext uri="{FF2B5EF4-FFF2-40B4-BE49-F238E27FC236}">
                <a16:creationId xmlns:a16="http://schemas.microsoft.com/office/drawing/2014/main" id="{63DD39DB-0D70-4929-80A1-B75E6C27EBA8}"/>
              </a:ext>
            </a:extLst>
          </p:cNvPr>
          <p:cNvSpPr txBox="1"/>
          <p:nvPr/>
        </p:nvSpPr>
        <p:spPr>
          <a:xfrm>
            <a:off x="3123460" y="5815028"/>
            <a:ext cx="5355953" cy="400110"/>
          </a:xfrm>
          <a:prstGeom prst="rect">
            <a:avLst/>
          </a:prstGeom>
          <a:noFill/>
        </p:spPr>
        <p:txBody>
          <a:bodyPr wrap="none" rtlCol="0">
            <a:spAutoFit/>
          </a:bodyPr>
          <a:lstStyle/>
          <a:p>
            <a:r>
              <a:rPr lang="en-US" sz="2000" b="0" dirty="0">
                <a:latin typeface="Gill Sans Light"/>
                <a:ea typeface="Gill Sans" charset="0"/>
                <a:cs typeface="Gill Sans" charset="0"/>
              </a:rPr>
              <a:t>Log: in non-volatile storage (Flash or on Disk)</a:t>
            </a:r>
          </a:p>
        </p:txBody>
      </p:sp>
      <p:sp>
        <p:nvSpPr>
          <p:cNvPr id="109" name="TextBox 108">
            <a:extLst>
              <a:ext uri="{FF2B5EF4-FFF2-40B4-BE49-F238E27FC236}">
                <a16:creationId xmlns:a16="http://schemas.microsoft.com/office/drawing/2014/main" id="{72094700-1992-4B28-B04C-A163F77D347D}"/>
              </a:ext>
            </a:extLst>
          </p:cNvPr>
          <p:cNvSpPr txBox="1"/>
          <p:nvPr/>
        </p:nvSpPr>
        <p:spPr>
          <a:xfrm>
            <a:off x="6783401" y="4505778"/>
            <a:ext cx="697627" cy="369332"/>
          </a:xfrm>
          <a:prstGeom prst="rect">
            <a:avLst/>
          </a:prstGeom>
          <a:noFill/>
        </p:spPr>
        <p:txBody>
          <a:bodyPr wrap="none" rtlCol="0">
            <a:spAutoFit/>
          </a:bodyPr>
          <a:lstStyle/>
          <a:p>
            <a:r>
              <a:rPr lang="en-US" b="0" dirty="0">
                <a:solidFill>
                  <a:srgbClr val="FF0000"/>
                </a:solidFill>
                <a:latin typeface="Gill Sans Light"/>
                <a:ea typeface="Gill Sans" charset="0"/>
                <a:cs typeface="Gill Sans" charset="0"/>
              </a:rPr>
              <a:t>head</a:t>
            </a:r>
          </a:p>
        </p:txBody>
      </p:sp>
      <p:cxnSp>
        <p:nvCxnSpPr>
          <p:cNvPr id="110" name="Straight Arrow Connector 109">
            <a:extLst>
              <a:ext uri="{FF2B5EF4-FFF2-40B4-BE49-F238E27FC236}">
                <a16:creationId xmlns:a16="http://schemas.microsoft.com/office/drawing/2014/main" id="{D29EA594-1F93-43B3-8227-BD885C6BE929}"/>
              </a:ext>
            </a:extLst>
          </p:cNvPr>
          <p:cNvCxnSpPr>
            <a:stCxn id="109" idx="2"/>
          </p:cNvCxnSpPr>
          <p:nvPr/>
        </p:nvCxnSpPr>
        <p:spPr>
          <a:xfrm flipH="1">
            <a:off x="7097359" y="4875110"/>
            <a:ext cx="1321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sp>
        <p:nvSpPr>
          <p:cNvPr id="111" name="TextBox 110">
            <a:extLst>
              <a:ext uri="{FF2B5EF4-FFF2-40B4-BE49-F238E27FC236}">
                <a16:creationId xmlns:a16="http://schemas.microsoft.com/office/drawing/2014/main" id="{ABFDCA36-C9BD-4A65-ABC1-593540A39E3D}"/>
              </a:ext>
            </a:extLst>
          </p:cNvPr>
          <p:cNvSpPr txBox="1"/>
          <p:nvPr/>
        </p:nvSpPr>
        <p:spPr>
          <a:xfrm>
            <a:off x="5200151" y="4505778"/>
            <a:ext cx="475195" cy="369332"/>
          </a:xfrm>
          <a:prstGeom prst="rect">
            <a:avLst/>
          </a:prstGeom>
          <a:noFill/>
        </p:spPr>
        <p:txBody>
          <a:bodyPr wrap="none" rtlCol="0">
            <a:spAutoFit/>
          </a:bodyPr>
          <a:lstStyle/>
          <a:p>
            <a:r>
              <a:rPr lang="en-US" b="0" dirty="0">
                <a:latin typeface="Gill Sans Light"/>
                <a:ea typeface="Gill Sans" charset="0"/>
                <a:cs typeface="Gill Sans" charset="0"/>
              </a:rPr>
              <a:t>tail</a:t>
            </a:r>
          </a:p>
        </p:txBody>
      </p:sp>
      <p:cxnSp>
        <p:nvCxnSpPr>
          <p:cNvPr id="112" name="Straight Arrow Connector 111">
            <a:extLst>
              <a:ext uri="{FF2B5EF4-FFF2-40B4-BE49-F238E27FC236}">
                <a16:creationId xmlns:a16="http://schemas.microsoft.com/office/drawing/2014/main" id="{042BDFA3-E3EB-4EBB-99E1-6C74A0416B5A}"/>
              </a:ext>
            </a:extLst>
          </p:cNvPr>
          <p:cNvCxnSpPr>
            <a:stCxn id="111" idx="2"/>
          </p:cNvCxnSpPr>
          <p:nvPr/>
        </p:nvCxnSpPr>
        <p:spPr>
          <a:xfrm>
            <a:off x="5437749" y="4875110"/>
            <a:ext cx="76360" cy="2969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3" name="Rectangle 112">
            <a:extLst>
              <a:ext uri="{FF2B5EF4-FFF2-40B4-BE49-F238E27FC236}">
                <a16:creationId xmlns:a16="http://schemas.microsoft.com/office/drawing/2014/main" id="{30BFDF86-2705-40F9-B60C-4A746299250F}"/>
              </a:ext>
            </a:extLst>
          </p:cNvPr>
          <p:cNvSpPr/>
          <p:nvPr/>
        </p:nvSpPr>
        <p:spPr>
          <a:xfrm>
            <a:off x="5514108" y="5181767"/>
            <a:ext cx="1583250" cy="613762"/>
          </a:xfrm>
          <a:prstGeom prst="rect">
            <a:avLst/>
          </a:prstGeom>
          <a:solidFill>
            <a:schemeClr val="accent6">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14" name="TextBox 113">
            <a:extLst>
              <a:ext uri="{FF2B5EF4-FFF2-40B4-BE49-F238E27FC236}">
                <a16:creationId xmlns:a16="http://schemas.microsoft.com/office/drawing/2014/main" id="{BCDE84EA-3151-4D6F-AF14-B9FB89F0E1E0}"/>
              </a:ext>
            </a:extLst>
          </p:cNvPr>
          <p:cNvSpPr txBox="1"/>
          <p:nvPr/>
        </p:nvSpPr>
        <p:spPr>
          <a:xfrm>
            <a:off x="5837146" y="5181767"/>
            <a:ext cx="1005403" cy="369332"/>
          </a:xfrm>
          <a:prstGeom prst="rect">
            <a:avLst/>
          </a:prstGeom>
          <a:noFill/>
        </p:spPr>
        <p:txBody>
          <a:bodyPr wrap="none" rtlCol="0">
            <a:spAutoFit/>
          </a:bodyPr>
          <a:lstStyle/>
          <a:p>
            <a:r>
              <a:rPr lang="en-US" b="0" dirty="0">
                <a:latin typeface="Gill Sans Light"/>
                <a:ea typeface="Gill Sans" charset="0"/>
                <a:cs typeface="Gill Sans" charset="0"/>
              </a:rPr>
              <a:t>pending</a:t>
            </a:r>
          </a:p>
        </p:txBody>
      </p:sp>
      <p:sp>
        <p:nvSpPr>
          <p:cNvPr id="115" name="TextBox 114">
            <a:extLst>
              <a:ext uri="{FF2B5EF4-FFF2-40B4-BE49-F238E27FC236}">
                <a16:creationId xmlns:a16="http://schemas.microsoft.com/office/drawing/2014/main" id="{0926CC66-74D6-4FED-A769-534975D10B69}"/>
              </a:ext>
            </a:extLst>
          </p:cNvPr>
          <p:cNvSpPr txBox="1"/>
          <p:nvPr/>
        </p:nvSpPr>
        <p:spPr>
          <a:xfrm>
            <a:off x="4428723" y="5185259"/>
            <a:ext cx="697627" cy="369332"/>
          </a:xfrm>
          <a:prstGeom prst="rect">
            <a:avLst/>
          </a:prstGeom>
          <a:noFill/>
        </p:spPr>
        <p:txBody>
          <a:bodyPr wrap="none" rtlCol="0">
            <a:spAutoFit/>
          </a:bodyPr>
          <a:lstStyle/>
          <a:p>
            <a:r>
              <a:rPr lang="en-US" b="0" dirty="0">
                <a:latin typeface="Gill Sans Light"/>
                <a:ea typeface="Gill Sans" charset="0"/>
                <a:cs typeface="Gill Sans" charset="0"/>
              </a:rPr>
              <a:t>done</a:t>
            </a:r>
          </a:p>
        </p:txBody>
      </p:sp>
      <p:grpSp>
        <p:nvGrpSpPr>
          <p:cNvPr id="116" name="Group 115">
            <a:extLst>
              <a:ext uri="{FF2B5EF4-FFF2-40B4-BE49-F238E27FC236}">
                <a16:creationId xmlns:a16="http://schemas.microsoft.com/office/drawing/2014/main" id="{33AD0D5F-9A89-4CCA-A560-56A5D8E1E046}"/>
              </a:ext>
            </a:extLst>
          </p:cNvPr>
          <p:cNvGrpSpPr/>
          <p:nvPr/>
        </p:nvGrpSpPr>
        <p:grpSpPr>
          <a:xfrm>
            <a:off x="7109723" y="4875109"/>
            <a:ext cx="393295" cy="926832"/>
            <a:chOff x="4707450" y="5039628"/>
            <a:chExt cx="393295" cy="926832"/>
          </a:xfrm>
        </p:grpSpPr>
        <p:sp>
          <p:nvSpPr>
            <p:cNvPr id="117" name="TextBox 116">
              <a:extLst>
                <a:ext uri="{FF2B5EF4-FFF2-40B4-BE49-F238E27FC236}">
                  <a16:creationId xmlns:a16="http://schemas.microsoft.com/office/drawing/2014/main" id="{510A2651-810F-40B8-B10F-42EEBCDC2A5D}"/>
                </a:ext>
              </a:extLst>
            </p:cNvPr>
            <p:cNvSpPr txBox="1"/>
            <p:nvPr/>
          </p:nvSpPr>
          <p:spPr>
            <a:xfrm rot="16200000">
              <a:off x="4575362" y="5465041"/>
              <a:ext cx="633507" cy="369332"/>
            </a:xfrm>
            <a:prstGeom prst="rect">
              <a:avLst/>
            </a:prstGeom>
            <a:solidFill>
              <a:schemeClr val="accent3">
                <a:lumMod val="40000"/>
                <a:lumOff val="60000"/>
              </a:schemeClr>
            </a:solidFill>
            <a:ln>
              <a:solidFill>
                <a:srgbClr val="000090"/>
              </a:solidFill>
            </a:ln>
          </p:spPr>
          <p:txBody>
            <a:bodyPr wrap="none" rtlCol="0">
              <a:spAutoFit/>
            </a:bodyPr>
            <a:lstStyle/>
            <a:p>
              <a:r>
                <a:rPr lang="en-US" b="0" dirty="0">
                  <a:latin typeface="Gill Sans Light"/>
                  <a:ea typeface="Gill Sans" charset="0"/>
                  <a:cs typeface="Gill Sans" charset="0"/>
                </a:rPr>
                <a:t>start</a:t>
              </a:r>
            </a:p>
          </p:txBody>
        </p:sp>
        <p:cxnSp>
          <p:nvCxnSpPr>
            <p:cNvPr id="118" name="Straight Arrow Connector 117">
              <a:extLst>
                <a:ext uri="{FF2B5EF4-FFF2-40B4-BE49-F238E27FC236}">
                  <a16:creationId xmlns:a16="http://schemas.microsoft.com/office/drawing/2014/main" id="{38945A8D-4BAC-4A46-A734-761EBE43DF23}"/>
                </a:ext>
              </a:extLst>
            </p:cNvPr>
            <p:cNvCxnSpPr/>
            <p:nvPr/>
          </p:nvCxnSpPr>
          <p:spPr>
            <a:xfrm flipH="1">
              <a:off x="5088380" y="5039628"/>
              <a:ext cx="1236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grpSp>
      <p:grpSp>
        <p:nvGrpSpPr>
          <p:cNvPr id="119" name="Group 118">
            <a:extLst>
              <a:ext uri="{FF2B5EF4-FFF2-40B4-BE49-F238E27FC236}">
                <a16:creationId xmlns:a16="http://schemas.microsoft.com/office/drawing/2014/main" id="{ECEF87FB-4993-4342-A261-9A329D96D7A1}"/>
              </a:ext>
            </a:extLst>
          </p:cNvPr>
          <p:cNvGrpSpPr/>
          <p:nvPr/>
        </p:nvGrpSpPr>
        <p:grpSpPr>
          <a:xfrm>
            <a:off x="7479055" y="2265294"/>
            <a:ext cx="816104" cy="3530236"/>
            <a:chOff x="5076782" y="2429813"/>
            <a:chExt cx="816104" cy="3530236"/>
          </a:xfrm>
        </p:grpSpPr>
        <p:grpSp>
          <p:nvGrpSpPr>
            <p:cNvPr id="120" name="Group 119">
              <a:extLst>
                <a:ext uri="{FF2B5EF4-FFF2-40B4-BE49-F238E27FC236}">
                  <a16:creationId xmlns:a16="http://schemas.microsoft.com/office/drawing/2014/main" id="{EE5291DF-99AB-4DDF-96F0-21D8AD943F39}"/>
                </a:ext>
              </a:extLst>
            </p:cNvPr>
            <p:cNvGrpSpPr/>
            <p:nvPr/>
          </p:nvGrpSpPr>
          <p:grpSpPr>
            <a:xfrm>
              <a:off x="5076782" y="2429813"/>
              <a:ext cx="816104" cy="3530236"/>
              <a:chOff x="5076782" y="2429813"/>
              <a:chExt cx="816104" cy="3530236"/>
            </a:xfrm>
          </p:grpSpPr>
          <p:grpSp>
            <p:nvGrpSpPr>
              <p:cNvPr id="122" name="Group 121">
                <a:extLst>
                  <a:ext uri="{FF2B5EF4-FFF2-40B4-BE49-F238E27FC236}">
                    <a16:creationId xmlns:a16="http://schemas.microsoft.com/office/drawing/2014/main" id="{A15D4856-1664-4365-A284-CE5EA912CF8B}"/>
                  </a:ext>
                </a:extLst>
              </p:cNvPr>
              <p:cNvGrpSpPr/>
              <p:nvPr/>
            </p:nvGrpSpPr>
            <p:grpSpPr>
              <a:xfrm>
                <a:off x="5135148" y="5628477"/>
                <a:ext cx="640069" cy="131108"/>
                <a:chOff x="5252815" y="1247958"/>
                <a:chExt cx="640069" cy="131108"/>
              </a:xfrm>
            </p:grpSpPr>
            <p:grpSp>
              <p:nvGrpSpPr>
                <p:cNvPr id="125" name="Group 124">
                  <a:extLst>
                    <a:ext uri="{FF2B5EF4-FFF2-40B4-BE49-F238E27FC236}">
                      <a16:creationId xmlns:a16="http://schemas.microsoft.com/office/drawing/2014/main" id="{DC6AA099-217F-49FE-A80D-D9DF5748F005}"/>
                    </a:ext>
                  </a:extLst>
                </p:cNvPr>
                <p:cNvGrpSpPr/>
                <p:nvPr/>
              </p:nvGrpSpPr>
              <p:grpSpPr>
                <a:xfrm>
                  <a:off x="5252815" y="1247958"/>
                  <a:ext cx="640069" cy="121398"/>
                  <a:chOff x="2607047" y="2031999"/>
                  <a:chExt cx="1270137" cy="364957"/>
                </a:xfrm>
              </p:grpSpPr>
              <p:sp>
                <p:nvSpPr>
                  <p:cNvPr id="127" name="Rectangle 126">
                    <a:extLst>
                      <a:ext uri="{FF2B5EF4-FFF2-40B4-BE49-F238E27FC236}">
                        <a16:creationId xmlns:a16="http://schemas.microsoft.com/office/drawing/2014/main" id="{3C9B80B8-22B6-4041-80A4-AA7D3746242F}"/>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28" name="Rectangle 127">
                    <a:extLst>
                      <a:ext uri="{FF2B5EF4-FFF2-40B4-BE49-F238E27FC236}">
                        <a16:creationId xmlns:a16="http://schemas.microsoft.com/office/drawing/2014/main" id="{FA689DAD-E539-40C5-B08A-6300C97E5E98}"/>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29" name="Rectangle 128">
                    <a:extLst>
                      <a:ext uri="{FF2B5EF4-FFF2-40B4-BE49-F238E27FC236}">
                        <a16:creationId xmlns:a16="http://schemas.microsoft.com/office/drawing/2014/main" id="{7F78DE5D-A765-463A-BB34-09051B1272DE}"/>
                      </a:ext>
                    </a:extLst>
                  </p:cNvPr>
                  <p:cNvSpPr/>
                  <p:nvPr/>
                </p:nvSpPr>
                <p:spPr>
                  <a:xfrm rot="16200000">
                    <a:off x="3212929"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0" name="Rectangle 129">
                    <a:extLst>
                      <a:ext uri="{FF2B5EF4-FFF2-40B4-BE49-F238E27FC236}">
                        <a16:creationId xmlns:a16="http://schemas.microsoft.com/office/drawing/2014/main" id="{68D869F6-09BA-4293-9ADB-EED54DFD61A9}"/>
                      </a:ext>
                    </a:extLst>
                  </p:cNvPr>
                  <p:cNvSpPr/>
                  <p:nvPr/>
                </p:nvSpPr>
                <p:spPr>
                  <a:xfrm rot="16200000">
                    <a:off x="3534113" y="2053886"/>
                    <a:ext cx="364957" cy="32118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sp>
              <p:nvSpPr>
                <p:cNvPr id="126" name="Rectangle 125">
                  <a:extLst>
                    <a:ext uri="{FF2B5EF4-FFF2-40B4-BE49-F238E27FC236}">
                      <a16:creationId xmlns:a16="http://schemas.microsoft.com/office/drawing/2014/main" id="{95B6CAA1-8C58-4F9C-8DD6-E916E7239991}"/>
                    </a:ext>
                  </a:extLst>
                </p:cNvPr>
                <p:cNvSpPr/>
                <p:nvPr/>
              </p:nvSpPr>
              <p:spPr>
                <a:xfrm rot="16200000">
                  <a:off x="5282734" y="1237439"/>
                  <a:ext cx="121398" cy="161856"/>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sp>
            <p:nvSpPr>
              <p:cNvPr id="123" name="Rectangle 122">
                <a:extLst>
                  <a:ext uri="{FF2B5EF4-FFF2-40B4-BE49-F238E27FC236}">
                    <a16:creationId xmlns:a16="http://schemas.microsoft.com/office/drawing/2014/main" id="{DB7AA19F-6283-406E-8BF2-681EF47D0956}"/>
                  </a:ext>
                </a:extLst>
              </p:cNvPr>
              <p:cNvSpPr/>
              <p:nvPr/>
            </p:nvSpPr>
            <p:spPr>
              <a:xfrm>
                <a:off x="5076782" y="5349778"/>
                <a:ext cx="698435" cy="61027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24" name="Freeform 97">
                <a:extLst>
                  <a:ext uri="{FF2B5EF4-FFF2-40B4-BE49-F238E27FC236}">
                    <a16:creationId xmlns:a16="http://schemas.microsoft.com/office/drawing/2014/main" id="{8E7398A5-E7C0-41D6-9845-62EC377CE8E4}"/>
                  </a:ext>
                </a:extLst>
              </p:cNvPr>
              <p:cNvSpPr/>
              <p:nvPr/>
            </p:nvSpPr>
            <p:spPr>
              <a:xfrm>
                <a:off x="5190856" y="2429813"/>
                <a:ext cx="702030" cy="3236095"/>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a:latin typeface="Gill Sans Light"/>
                  <a:ea typeface="Gill Sans" charset="0"/>
                  <a:cs typeface="Gill Sans" charset="0"/>
                </a:endParaRPr>
              </a:p>
            </p:txBody>
          </p:sp>
        </p:grpSp>
        <p:cxnSp>
          <p:nvCxnSpPr>
            <p:cNvPr id="121" name="Straight Arrow Connector 120">
              <a:extLst>
                <a:ext uri="{FF2B5EF4-FFF2-40B4-BE49-F238E27FC236}">
                  <a16:creationId xmlns:a16="http://schemas.microsoft.com/office/drawing/2014/main" id="{DC1A2F0B-7CDB-4F60-AF11-E8956EC214DB}"/>
                </a:ext>
              </a:extLst>
            </p:cNvPr>
            <p:cNvCxnSpPr/>
            <p:nvPr/>
          </p:nvCxnSpPr>
          <p:spPr>
            <a:xfrm flipH="1">
              <a:off x="5765683" y="5060102"/>
              <a:ext cx="1236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grpSp>
      <p:grpSp>
        <p:nvGrpSpPr>
          <p:cNvPr id="131" name="Group 130">
            <a:extLst>
              <a:ext uri="{FF2B5EF4-FFF2-40B4-BE49-F238E27FC236}">
                <a16:creationId xmlns:a16="http://schemas.microsoft.com/office/drawing/2014/main" id="{B1DEEC6A-D1DC-4296-A5B7-083AE9CC3AD9}"/>
              </a:ext>
            </a:extLst>
          </p:cNvPr>
          <p:cNvGrpSpPr/>
          <p:nvPr/>
        </p:nvGrpSpPr>
        <p:grpSpPr>
          <a:xfrm>
            <a:off x="8188295" y="3387561"/>
            <a:ext cx="818671" cy="2403608"/>
            <a:chOff x="5786022" y="3654034"/>
            <a:chExt cx="818671" cy="2301654"/>
          </a:xfrm>
        </p:grpSpPr>
        <p:grpSp>
          <p:nvGrpSpPr>
            <p:cNvPr id="132" name="Group 131">
              <a:extLst>
                <a:ext uri="{FF2B5EF4-FFF2-40B4-BE49-F238E27FC236}">
                  <a16:creationId xmlns:a16="http://schemas.microsoft.com/office/drawing/2014/main" id="{799509F9-8A0E-4510-A259-2100A13FC74D}"/>
                </a:ext>
              </a:extLst>
            </p:cNvPr>
            <p:cNvGrpSpPr/>
            <p:nvPr/>
          </p:nvGrpSpPr>
          <p:grpSpPr>
            <a:xfrm>
              <a:off x="5892885" y="5589588"/>
              <a:ext cx="711808" cy="242349"/>
              <a:chOff x="2607047" y="2031999"/>
              <a:chExt cx="948953" cy="364957"/>
            </a:xfrm>
          </p:grpSpPr>
          <p:sp>
            <p:nvSpPr>
              <p:cNvPr id="137" name="Rectangle 136">
                <a:extLst>
                  <a:ext uri="{FF2B5EF4-FFF2-40B4-BE49-F238E27FC236}">
                    <a16:creationId xmlns:a16="http://schemas.microsoft.com/office/drawing/2014/main" id="{F8271E38-AB15-4E8F-AFF4-12BCB6C33A13}"/>
                  </a:ext>
                </a:extLst>
              </p:cNvPr>
              <p:cNvSpPr/>
              <p:nvPr/>
            </p:nvSpPr>
            <p:spPr>
              <a:xfrm rot="16200000">
                <a:off x="2585160"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8" name="Rectangle 137">
                <a:extLst>
                  <a:ext uri="{FF2B5EF4-FFF2-40B4-BE49-F238E27FC236}">
                    <a16:creationId xmlns:a16="http://schemas.microsoft.com/office/drawing/2014/main" id="{B5276BA1-70C1-4996-9DAB-044D7A483B62}"/>
                  </a:ext>
                </a:extLst>
              </p:cNvPr>
              <p:cNvSpPr/>
              <p:nvPr/>
            </p:nvSpPr>
            <p:spPr>
              <a:xfrm rot="16200000">
                <a:off x="2906344"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9" name="Rectangle 138">
                <a:extLst>
                  <a:ext uri="{FF2B5EF4-FFF2-40B4-BE49-F238E27FC236}">
                    <a16:creationId xmlns:a16="http://schemas.microsoft.com/office/drawing/2014/main" id="{B6830592-A408-4202-94D8-19E9C4FF0112}"/>
                  </a:ext>
                </a:extLst>
              </p:cNvPr>
              <p:cNvSpPr/>
              <p:nvPr/>
            </p:nvSpPr>
            <p:spPr>
              <a:xfrm rot="16200000">
                <a:off x="3212929" y="2053886"/>
                <a:ext cx="364957" cy="3211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grpSp>
        <p:sp>
          <p:nvSpPr>
            <p:cNvPr id="133" name="Rectangle 132">
              <a:extLst>
                <a:ext uri="{FF2B5EF4-FFF2-40B4-BE49-F238E27FC236}">
                  <a16:creationId xmlns:a16="http://schemas.microsoft.com/office/drawing/2014/main" id="{E6A18F61-E018-49C5-AFAA-6094C6BCC0F8}"/>
                </a:ext>
              </a:extLst>
            </p:cNvPr>
            <p:cNvSpPr/>
            <p:nvPr/>
          </p:nvSpPr>
          <p:spPr>
            <a:xfrm rot="16200000">
              <a:off x="5873319" y="5600013"/>
              <a:ext cx="242349" cy="24092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34" name="Freeform 104">
              <a:extLst>
                <a:ext uri="{FF2B5EF4-FFF2-40B4-BE49-F238E27FC236}">
                  <a16:creationId xmlns:a16="http://schemas.microsoft.com/office/drawing/2014/main" id="{58D67B9B-824B-4155-8BB4-6AC9B1D0EC78}"/>
                </a:ext>
              </a:extLst>
            </p:cNvPr>
            <p:cNvSpPr/>
            <p:nvPr/>
          </p:nvSpPr>
          <p:spPr>
            <a:xfrm>
              <a:off x="5970966" y="3654034"/>
              <a:ext cx="212349" cy="2018098"/>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dirty="0">
                <a:latin typeface="Gill Sans Light"/>
                <a:ea typeface="Gill Sans" charset="0"/>
                <a:cs typeface="Gill Sans" charset="0"/>
              </a:endParaRPr>
            </a:p>
          </p:txBody>
        </p:sp>
        <p:sp>
          <p:nvSpPr>
            <p:cNvPr id="135" name="Rectangle 134">
              <a:extLst>
                <a:ext uri="{FF2B5EF4-FFF2-40B4-BE49-F238E27FC236}">
                  <a16:creationId xmlns:a16="http://schemas.microsoft.com/office/drawing/2014/main" id="{0C2FB111-E9D9-46D4-8169-4BF40B19E598}"/>
                </a:ext>
              </a:extLst>
            </p:cNvPr>
            <p:cNvSpPr/>
            <p:nvPr/>
          </p:nvSpPr>
          <p:spPr>
            <a:xfrm>
              <a:off x="5786022" y="5345417"/>
              <a:ext cx="818671" cy="61027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cxnSp>
          <p:nvCxnSpPr>
            <p:cNvPr id="136" name="Straight Arrow Connector 135">
              <a:extLst>
                <a:ext uri="{FF2B5EF4-FFF2-40B4-BE49-F238E27FC236}">
                  <a16:creationId xmlns:a16="http://schemas.microsoft.com/office/drawing/2014/main" id="{958E9298-8D3C-41F1-A1D4-4B6A829F06D8}"/>
                </a:ext>
              </a:extLst>
            </p:cNvPr>
            <p:cNvCxnSpPr/>
            <p:nvPr/>
          </p:nvCxnSpPr>
          <p:spPr>
            <a:xfrm flipH="1">
              <a:off x="6592328" y="5052831"/>
              <a:ext cx="1236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grpSp>
      <p:grpSp>
        <p:nvGrpSpPr>
          <p:cNvPr id="140" name="Group 139">
            <a:extLst>
              <a:ext uri="{FF2B5EF4-FFF2-40B4-BE49-F238E27FC236}">
                <a16:creationId xmlns:a16="http://schemas.microsoft.com/office/drawing/2014/main" id="{BFBB5CA9-467E-4209-9F1B-729C6F9C31D2}"/>
              </a:ext>
            </a:extLst>
          </p:cNvPr>
          <p:cNvGrpSpPr/>
          <p:nvPr/>
        </p:nvGrpSpPr>
        <p:grpSpPr>
          <a:xfrm>
            <a:off x="9012166" y="4350194"/>
            <a:ext cx="820478" cy="1435913"/>
            <a:chOff x="6609893" y="4514713"/>
            <a:chExt cx="820478" cy="1435913"/>
          </a:xfrm>
        </p:grpSpPr>
        <p:sp>
          <p:nvSpPr>
            <p:cNvPr id="141" name="Rectangle 140">
              <a:extLst>
                <a:ext uri="{FF2B5EF4-FFF2-40B4-BE49-F238E27FC236}">
                  <a16:creationId xmlns:a16="http://schemas.microsoft.com/office/drawing/2014/main" id="{AC14C385-80C3-4EE3-A95A-D43FD199D193}"/>
                </a:ext>
              </a:extLst>
            </p:cNvPr>
            <p:cNvSpPr/>
            <p:nvPr/>
          </p:nvSpPr>
          <p:spPr>
            <a:xfrm rot="16200000">
              <a:off x="6686856" y="5497369"/>
              <a:ext cx="302397" cy="327267"/>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42" name="Rectangle 141">
              <a:extLst>
                <a:ext uri="{FF2B5EF4-FFF2-40B4-BE49-F238E27FC236}">
                  <a16:creationId xmlns:a16="http://schemas.microsoft.com/office/drawing/2014/main" id="{D0C61EA3-0F67-426E-A24B-C41F5585D460}"/>
                </a:ext>
              </a:extLst>
            </p:cNvPr>
            <p:cNvSpPr/>
            <p:nvPr/>
          </p:nvSpPr>
          <p:spPr>
            <a:xfrm rot="16200000">
              <a:off x="7014123" y="5500978"/>
              <a:ext cx="302397" cy="327267"/>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43" name="Rectangle 142">
              <a:extLst>
                <a:ext uri="{FF2B5EF4-FFF2-40B4-BE49-F238E27FC236}">
                  <a16:creationId xmlns:a16="http://schemas.microsoft.com/office/drawing/2014/main" id="{36487C49-E28F-4C47-8735-FC9E6A1CB72A}"/>
                </a:ext>
              </a:extLst>
            </p:cNvPr>
            <p:cNvSpPr/>
            <p:nvPr/>
          </p:nvSpPr>
          <p:spPr>
            <a:xfrm>
              <a:off x="6609893" y="5340355"/>
              <a:ext cx="818671" cy="61027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Light"/>
                <a:ea typeface="Gill Sans" charset="0"/>
                <a:cs typeface="Gill Sans" charset="0"/>
              </a:endParaRPr>
            </a:p>
          </p:txBody>
        </p:sp>
        <p:sp>
          <p:nvSpPr>
            <p:cNvPr id="144" name="Freeform 109">
              <a:extLst>
                <a:ext uri="{FF2B5EF4-FFF2-40B4-BE49-F238E27FC236}">
                  <a16:creationId xmlns:a16="http://schemas.microsoft.com/office/drawing/2014/main" id="{C1B1997B-BF65-41A9-B24B-3B88C3206ACE}"/>
                </a:ext>
              </a:extLst>
            </p:cNvPr>
            <p:cNvSpPr/>
            <p:nvPr/>
          </p:nvSpPr>
          <p:spPr>
            <a:xfrm flipH="1">
              <a:off x="6741788" y="4514713"/>
              <a:ext cx="469611" cy="1074875"/>
            </a:xfrm>
            <a:custGeom>
              <a:avLst/>
              <a:gdLst>
                <a:gd name="connsiteX0" fmla="*/ 14270 w 314088"/>
                <a:gd name="connsiteY0" fmla="*/ 485144 h 485144"/>
                <a:gd name="connsiteX1" fmla="*/ 28541 w 314088"/>
                <a:gd name="connsiteY1" fmla="*/ 242572 h 485144"/>
                <a:gd name="connsiteX2" fmla="*/ 271144 w 314088"/>
                <a:gd name="connsiteY2" fmla="*/ 214034 h 485144"/>
                <a:gd name="connsiteX3" fmla="*/ 313956 w 314088"/>
                <a:gd name="connsiteY3" fmla="*/ 0 h 485144"/>
                <a:gd name="connsiteX4" fmla="*/ 313956 w 314088"/>
                <a:gd name="connsiteY4" fmla="*/ 0 h 485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88" h="485144">
                  <a:moveTo>
                    <a:pt x="14270" y="485144"/>
                  </a:moveTo>
                  <a:cubicBezTo>
                    <a:pt x="-1" y="386450"/>
                    <a:pt x="-14271" y="287757"/>
                    <a:pt x="28541" y="242572"/>
                  </a:cubicBezTo>
                  <a:cubicBezTo>
                    <a:pt x="71353" y="197387"/>
                    <a:pt x="223575" y="254463"/>
                    <a:pt x="271144" y="214034"/>
                  </a:cubicBezTo>
                  <a:cubicBezTo>
                    <a:pt x="318713" y="173605"/>
                    <a:pt x="313956" y="0"/>
                    <a:pt x="313956" y="0"/>
                  </a:cubicBezTo>
                  <a:lnTo>
                    <a:pt x="313956" y="0"/>
                  </a:lnTo>
                </a:path>
              </a:pathLst>
            </a:custGeom>
            <a:ln>
              <a:solidFill>
                <a:srgbClr val="000090"/>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a:latin typeface="Gill Sans Light"/>
                <a:ea typeface="Gill Sans" charset="0"/>
                <a:cs typeface="Gill Sans" charset="0"/>
              </a:endParaRPr>
            </a:p>
          </p:txBody>
        </p:sp>
        <p:cxnSp>
          <p:nvCxnSpPr>
            <p:cNvPr id="145" name="Straight Arrow Connector 144">
              <a:extLst>
                <a:ext uri="{FF2B5EF4-FFF2-40B4-BE49-F238E27FC236}">
                  <a16:creationId xmlns:a16="http://schemas.microsoft.com/office/drawing/2014/main" id="{AB783516-E117-427F-9898-A03D5E022DB3}"/>
                </a:ext>
              </a:extLst>
            </p:cNvPr>
            <p:cNvCxnSpPr/>
            <p:nvPr/>
          </p:nvCxnSpPr>
          <p:spPr>
            <a:xfrm flipH="1">
              <a:off x="7418006" y="5056748"/>
              <a:ext cx="1236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grpSp>
      <p:grpSp>
        <p:nvGrpSpPr>
          <p:cNvPr id="146" name="Group 145">
            <a:extLst>
              <a:ext uri="{FF2B5EF4-FFF2-40B4-BE49-F238E27FC236}">
                <a16:creationId xmlns:a16="http://schemas.microsoft.com/office/drawing/2014/main" id="{148A8301-20C4-436A-BB85-D0E3AF81D1EA}"/>
              </a:ext>
            </a:extLst>
          </p:cNvPr>
          <p:cNvGrpSpPr/>
          <p:nvPr/>
        </p:nvGrpSpPr>
        <p:grpSpPr>
          <a:xfrm>
            <a:off x="9851187" y="4916850"/>
            <a:ext cx="386686" cy="1042980"/>
            <a:chOff x="7448914" y="5081369"/>
            <a:chExt cx="386686" cy="1042980"/>
          </a:xfrm>
        </p:grpSpPr>
        <p:sp>
          <p:nvSpPr>
            <p:cNvPr id="147" name="TextBox 146">
              <a:extLst>
                <a:ext uri="{FF2B5EF4-FFF2-40B4-BE49-F238E27FC236}">
                  <a16:creationId xmlns:a16="http://schemas.microsoft.com/office/drawing/2014/main" id="{F47E697A-B051-4B15-8681-D821F313880D}"/>
                </a:ext>
              </a:extLst>
            </p:cNvPr>
            <p:cNvSpPr txBox="1"/>
            <p:nvPr/>
          </p:nvSpPr>
          <p:spPr>
            <a:xfrm rot="16200000">
              <a:off x="7169350" y="5475454"/>
              <a:ext cx="928459" cy="369332"/>
            </a:xfrm>
            <a:prstGeom prst="rect">
              <a:avLst/>
            </a:prstGeom>
            <a:solidFill>
              <a:schemeClr val="accent3">
                <a:lumMod val="40000"/>
                <a:lumOff val="60000"/>
              </a:schemeClr>
            </a:solidFill>
            <a:ln>
              <a:solidFill>
                <a:srgbClr val="000090"/>
              </a:solidFill>
            </a:ln>
          </p:spPr>
          <p:txBody>
            <a:bodyPr wrap="none" rtlCol="0">
              <a:spAutoFit/>
            </a:bodyPr>
            <a:lstStyle/>
            <a:p>
              <a:r>
                <a:rPr lang="en-US" b="0" dirty="0">
                  <a:latin typeface="Gill Sans Light"/>
                  <a:ea typeface="Gill Sans" charset="0"/>
                  <a:cs typeface="Gill Sans" charset="0"/>
                </a:rPr>
                <a:t>commit</a:t>
              </a:r>
            </a:p>
          </p:txBody>
        </p:sp>
        <p:cxnSp>
          <p:nvCxnSpPr>
            <p:cNvPr id="148" name="Straight Arrow Connector 147">
              <a:extLst>
                <a:ext uri="{FF2B5EF4-FFF2-40B4-BE49-F238E27FC236}">
                  <a16:creationId xmlns:a16="http://schemas.microsoft.com/office/drawing/2014/main" id="{73019753-7D55-430C-B591-B51C5FA5112C}"/>
                </a:ext>
              </a:extLst>
            </p:cNvPr>
            <p:cNvCxnSpPr/>
            <p:nvPr/>
          </p:nvCxnSpPr>
          <p:spPr>
            <a:xfrm flipH="1">
              <a:off x="7823235" y="5081369"/>
              <a:ext cx="12365" cy="296947"/>
            </a:xfrm>
            <a:prstGeom prst="straightConnector1">
              <a:avLst/>
            </a:prstGeom>
            <a:ln>
              <a:solidFill>
                <a:srgbClr val="FC230C"/>
              </a:solidFill>
              <a:tailEnd type="arrow"/>
            </a:ln>
          </p:spPr>
          <p:style>
            <a:lnRef idx="2">
              <a:schemeClr val="accent1"/>
            </a:lnRef>
            <a:fillRef idx="0">
              <a:schemeClr val="accent1"/>
            </a:fillRef>
            <a:effectRef idx="1">
              <a:schemeClr val="accent1"/>
            </a:effectRef>
            <a:fontRef idx="minor">
              <a:schemeClr val="tx1"/>
            </a:fontRef>
          </p:style>
        </p:cxnSp>
      </p:grpSp>
      <p:sp>
        <p:nvSpPr>
          <p:cNvPr id="63" name="Title 62"/>
          <p:cNvSpPr>
            <a:spLocks noGrp="1"/>
          </p:cNvSpPr>
          <p:nvPr>
            <p:ph type="title"/>
          </p:nvPr>
        </p:nvSpPr>
        <p:spPr/>
        <p:txBody>
          <a:bodyPr/>
          <a:lstStyle/>
          <a:p>
            <a:r>
              <a:rPr lang="en-US" dirty="0">
                <a:latin typeface="Gill Sans Light"/>
              </a:rPr>
              <a:t>Crash Recovery: Keep Complete Transactions</a:t>
            </a:r>
          </a:p>
        </p:txBody>
      </p:sp>
    </p:spTree>
    <p:extLst>
      <p:ext uri="{BB962C8B-B14F-4D97-AF65-F5344CB8AC3E}">
        <p14:creationId xmlns:p14="http://schemas.microsoft.com/office/powerpoint/2010/main" val="11370104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2786D-7095-47F4-BB1F-22DD73B5CE70}"/>
              </a:ext>
            </a:extLst>
          </p:cNvPr>
          <p:cNvSpPr>
            <a:spLocks noGrp="1"/>
          </p:cNvSpPr>
          <p:nvPr>
            <p:ph type="title"/>
          </p:nvPr>
        </p:nvSpPr>
        <p:spPr/>
        <p:txBody>
          <a:bodyPr/>
          <a:lstStyle/>
          <a:p>
            <a:r>
              <a:rPr lang="en-US" dirty="0"/>
              <a:t>Journaling Summary</a:t>
            </a:r>
          </a:p>
        </p:txBody>
      </p:sp>
      <p:sp>
        <p:nvSpPr>
          <p:cNvPr id="3" name="Content Placeholder 2">
            <a:extLst>
              <a:ext uri="{FF2B5EF4-FFF2-40B4-BE49-F238E27FC236}">
                <a16:creationId xmlns:a16="http://schemas.microsoft.com/office/drawing/2014/main" id="{A4CAC825-386D-4541-AD94-57B79250E658}"/>
              </a:ext>
            </a:extLst>
          </p:cNvPr>
          <p:cNvSpPr>
            <a:spLocks noGrp="1"/>
          </p:cNvSpPr>
          <p:nvPr>
            <p:ph idx="1"/>
          </p:nvPr>
        </p:nvSpPr>
        <p:spPr/>
        <p:txBody>
          <a:bodyPr>
            <a:normAutofit/>
          </a:bodyPr>
          <a:lstStyle/>
          <a:p>
            <a:pPr marL="0" indent="0">
              <a:buNone/>
            </a:pPr>
            <a:r>
              <a:rPr lang="en-US" dirty="0"/>
              <a:t>Why go through all this trouble?</a:t>
            </a:r>
          </a:p>
          <a:p>
            <a:r>
              <a:rPr lang="en-US" dirty="0"/>
              <a:t>Updates atomic, even if we crash:</a:t>
            </a:r>
          </a:p>
          <a:p>
            <a:pPr lvl="1"/>
            <a:r>
              <a:rPr lang="en-US" dirty="0"/>
              <a:t>Update either gets fully applied or discarded</a:t>
            </a:r>
          </a:p>
          <a:p>
            <a:pPr lvl="1"/>
            <a:r>
              <a:rPr lang="en-US" dirty="0"/>
              <a:t>All physical operations </a:t>
            </a:r>
            <a:r>
              <a:rPr lang="en-US" i="1" dirty="0"/>
              <a:t>treated as a logical unit</a:t>
            </a:r>
            <a:endParaRPr lang="en-US" dirty="0"/>
          </a:p>
          <a:p>
            <a:pPr lvl="1"/>
            <a:endParaRPr lang="en-US" dirty="0"/>
          </a:p>
          <a:p>
            <a:pPr marL="0" indent="0">
              <a:buNone/>
            </a:pPr>
            <a:r>
              <a:rPr lang="en-US" dirty="0"/>
              <a:t>Isn’t this expensive?</a:t>
            </a:r>
          </a:p>
          <a:p>
            <a:r>
              <a:rPr lang="en-US" dirty="0"/>
              <a:t>Yes! We're now writing all data twice (once to log, once to actual data blocks in target file)</a:t>
            </a:r>
          </a:p>
          <a:p>
            <a:r>
              <a:rPr lang="en-US" dirty="0"/>
              <a:t>Modern filesystems journal metadata updates only</a:t>
            </a:r>
          </a:p>
          <a:p>
            <a:pPr lvl="1"/>
            <a:r>
              <a:rPr lang="en-US" dirty="0"/>
              <a:t>Record modifications to file system data structures</a:t>
            </a:r>
          </a:p>
          <a:p>
            <a:pPr lvl="1"/>
            <a:r>
              <a:rPr lang="en-US" dirty="0"/>
              <a:t>But apply updates to a file’s contents directly</a:t>
            </a:r>
          </a:p>
        </p:txBody>
      </p:sp>
    </p:spTree>
    <p:extLst>
      <p:ext uri="{BB962C8B-B14F-4D97-AF65-F5344CB8AC3E}">
        <p14:creationId xmlns:p14="http://schemas.microsoft.com/office/powerpoint/2010/main" val="40167356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0DA0E-FB4E-134B-86BB-F693F1A9EBC7}"/>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6349E288-5F7D-F54C-846C-55CD3C0981BB}"/>
              </a:ext>
            </a:extLst>
          </p:cNvPr>
          <p:cNvSpPr>
            <a:spLocks noGrp="1"/>
          </p:cNvSpPr>
          <p:nvPr>
            <p:ph idx="1"/>
          </p:nvPr>
        </p:nvSpPr>
        <p:spPr>
          <a:xfrm>
            <a:off x="812800" y="914400"/>
            <a:ext cx="10566400" cy="3124200"/>
          </a:xfrm>
        </p:spPr>
        <p:txBody>
          <a:bodyPr>
            <a:noAutofit/>
          </a:bodyPr>
          <a:lstStyle/>
          <a:p>
            <a:pPr>
              <a:lnSpc>
                <a:spcPct val="100000"/>
              </a:lnSpc>
            </a:pPr>
            <a:r>
              <a:rPr lang="en-US" sz="2800" dirty="0"/>
              <a:t>PROJ3 design reviews this week (last round of design reviews!).</a:t>
            </a:r>
          </a:p>
          <a:p>
            <a:pPr>
              <a:lnSpc>
                <a:spcPct val="100000"/>
              </a:lnSpc>
            </a:pPr>
            <a:r>
              <a:rPr lang="en-US" sz="2800" dirty="0"/>
              <a:t>HW5 due </a:t>
            </a:r>
            <a:r>
              <a:rPr lang="en-US" sz="2800" dirty="0">
                <a:solidFill>
                  <a:srgbClr val="FF0000"/>
                </a:solidFill>
              </a:rPr>
              <a:t>Monday, 11/22</a:t>
            </a:r>
          </a:p>
          <a:p>
            <a:pPr>
              <a:lnSpc>
                <a:spcPct val="100000"/>
              </a:lnSpc>
            </a:pPr>
            <a:endParaRPr lang="en-US" sz="2800" dirty="0"/>
          </a:p>
          <a:p>
            <a:pPr marL="0" indent="0">
              <a:lnSpc>
                <a:spcPct val="150000"/>
              </a:lnSpc>
              <a:buNone/>
            </a:pPr>
            <a:endParaRPr lang="en-US" sz="2800" dirty="0"/>
          </a:p>
        </p:txBody>
      </p:sp>
      <p:sp>
        <p:nvSpPr>
          <p:cNvPr id="4" name="AutoShape 2">
            <a:extLst>
              <a:ext uri="{FF2B5EF4-FFF2-40B4-BE49-F238E27FC236}">
                <a16:creationId xmlns:a16="http://schemas.microsoft.com/office/drawing/2014/main" id="{3AE05C49-DCE7-4E49-8CB7-787C66E4B05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9446529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art, histogram&#10;&#10;Description automatically generated">
            <a:extLst>
              <a:ext uri="{FF2B5EF4-FFF2-40B4-BE49-F238E27FC236}">
                <a16:creationId xmlns:a16="http://schemas.microsoft.com/office/drawing/2014/main" id="{07D0EDC1-A3C3-9148-A8B1-8EE9C5DC2C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2846043"/>
            <a:ext cx="12192000" cy="3783357"/>
          </a:xfrm>
          <a:prstGeom prst="rect">
            <a:avLst/>
          </a:prstGeom>
        </p:spPr>
      </p:pic>
      <p:sp>
        <p:nvSpPr>
          <p:cNvPr id="2" name="Title 1">
            <a:extLst>
              <a:ext uri="{FF2B5EF4-FFF2-40B4-BE49-F238E27FC236}">
                <a16:creationId xmlns:a16="http://schemas.microsoft.com/office/drawing/2014/main" id="{25C0DA0E-FB4E-134B-86BB-F693F1A9EBC7}"/>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6349E288-5F7D-F54C-846C-55CD3C0981BB}"/>
              </a:ext>
            </a:extLst>
          </p:cNvPr>
          <p:cNvSpPr>
            <a:spLocks noGrp="1"/>
          </p:cNvSpPr>
          <p:nvPr>
            <p:ph idx="1"/>
          </p:nvPr>
        </p:nvSpPr>
        <p:spPr>
          <a:xfrm>
            <a:off x="812800" y="914400"/>
            <a:ext cx="10566400" cy="3124200"/>
          </a:xfrm>
        </p:spPr>
        <p:txBody>
          <a:bodyPr>
            <a:noAutofit/>
          </a:bodyPr>
          <a:lstStyle/>
          <a:p>
            <a:pPr>
              <a:lnSpc>
                <a:spcPct val="100000"/>
              </a:lnSpc>
            </a:pPr>
            <a:r>
              <a:rPr lang="en-US" sz="2800" dirty="0"/>
              <a:t>PROJ 3 design reviews this week (last round of design reviews!).</a:t>
            </a:r>
          </a:p>
          <a:p>
            <a:pPr>
              <a:lnSpc>
                <a:spcPct val="100000"/>
              </a:lnSpc>
            </a:pPr>
            <a:r>
              <a:rPr lang="en-US" sz="2800" dirty="0"/>
              <a:t>HW 5 due </a:t>
            </a:r>
            <a:r>
              <a:rPr lang="en-US" sz="2800" dirty="0">
                <a:solidFill>
                  <a:srgbClr val="FF0000"/>
                </a:solidFill>
              </a:rPr>
              <a:t>Monday, 11/22</a:t>
            </a:r>
          </a:p>
          <a:p>
            <a:pPr>
              <a:lnSpc>
                <a:spcPct val="100000"/>
              </a:lnSpc>
            </a:pPr>
            <a:r>
              <a:rPr lang="en-US" sz="2800" dirty="0"/>
              <a:t>Midterm 2 grades were released. Please read over the solutions before requesting any regrades</a:t>
            </a:r>
          </a:p>
          <a:p>
            <a:pPr lvl="1">
              <a:lnSpc>
                <a:spcPct val="100000"/>
              </a:lnSpc>
            </a:pPr>
            <a:r>
              <a:rPr lang="en-US" sz="2600" dirty="0"/>
              <a:t>Great job with the exam!</a:t>
            </a:r>
          </a:p>
          <a:p>
            <a:pPr lvl="1">
              <a:lnSpc>
                <a:spcPct val="100000"/>
              </a:lnSpc>
            </a:pPr>
            <a:r>
              <a:rPr lang="en-US" sz="2800" dirty="0"/>
              <a:t>Mean: </a:t>
            </a:r>
            <a:r>
              <a:rPr lang="en-US" sz="2800" dirty="0">
                <a:solidFill>
                  <a:srgbClr val="FF0000"/>
                </a:solidFill>
              </a:rPr>
              <a:t>59.76%</a:t>
            </a:r>
          </a:p>
          <a:p>
            <a:pPr>
              <a:lnSpc>
                <a:spcPct val="100000"/>
              </a:lnSpc>
            </a:pPr>
            <a:endParaRPr lang="en-US" sz="2800" dirty="0"/>
          </a:p>
          <a:p>
            <a:pPr marL="0" indent="0">
              <a:lnSpc>
                <a:spcPct val="150000"/>
              </a:lnSpc>
              <a:buNone/>
            </a:pPr>
            <a:endParaRPr lang="en-US" sz="2800" dirty="0"/>
          </a:p>
        </p:txBody>
      </p:sp>
      <p:sp>
        <p:nvSpPr>
          <p:cNvPr id="4" name="AutoShape 2">
            <a:extLst>
              <a:ext uri="{FF2B5EF4-FFF2-40B4-BE49-F238E27FC236}">
                <a16:creationId xmlns:a16="http://schemas.microsoft.com/office/drawing/2014/main" id="{3AE05C49-DCE7-4E49-8CB7-787C66E4B05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3462785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69" name="Picture 12"/>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867401" y="1676400"/>
            <a:ext cx="1897063" cy="142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62" name="Text Box 10"/>
          <p:cNvSpPr txBox="1">
            <a:spLocks noChangeArrowheads="1"/>
          </p:cNvSpPr>
          <p:nvPr/>
        </p:nvSpPr>
        <p:spPr bwMode="auto">
          <a:xfrm>
            <a:off x="8458201" y="2667000"/>
            <a:ext cx="2311851"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Comic Sans MS" charset="0"/>
                <a:ea typeface="ＭＳ Ｐゴシック" charset="0"/>
                <a:cs typeface="ＭＳ Ｐゴシック" charset="0"/>
              </a:defRPr>
            </a:lvl1pPr>
            <a:lvl2pPr marL="742950" indent="-285750">
              <a:defRPr sz="2400" b="1">
                <a:solidFill>
                  <a:schemeClr val="tx1"/>
                </a:solidFill>
                <a:latin typeface="Comic Sans MS" charset="0"/>
                <a:ea typeface="ＭＳ Ｐゴシック" charset="0"/>
              </a:defRPr>
            </a:lvl2pPr>
            <a:lvl3pPr marL="1143000" indent="-228600">
              <a:defRPr sz="2400" b="1">
                <a:solidFill>
                  <a:schemeClr val="tx1"/>
                </a:solidFill>
                <a:latin typeface="Comic Sans MS" charset="0"/>
                <a:ea typeface="ＭＳ Ｐゴシック" charset="0"/>
              </a:defRPr>
            </a:lvl3pPr>
            <a:lvl4pPr marL="1600200" indent="-228600">
              <a:defRPr sz="2400" b="1">
                <a:solidFill>
                  <a:schemeClr val="tx1"/>
                </a:solidFill>
                <a:latin typeface="Comic Sans MS" charset="0"/>
                <a:ea typeface="ＭＳ Ｐゴシック" charset="0"/>
              </a:defRPr>
            </a:lvl4pPr>
            <a:lvl5pPr marL="2057400" indent="-22860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r>
              <a:rPr lang="en-US" sz="2000" b="0">
                <a:latin typeface="Gill Sans Light"/>
                <a:cs typeface="Gill Sans Light"/>
              </a:rPr>
              <a:t>Scalable, Reliable,</a:t>
            </a:r>
          </a:p>
          <a:p>
            <a:r>
              <a:rPr lang="en-US" sz="2000" b="0">
                <a:latin typeface="Gill Sans Light"/>
                <a:cs typeface="Gill Sans Light"/>
              </a:rPr>
              <a:t>Secure Services</a:t>
            </a:r>
          </a:p>
        </p:txBody>
      </p:sp>
      <p:sp>
        <p:nvSpPr>
          <p:cNvPr id="40963" name="Text Box 13"/>
          <p:cNvSpPr txBox="1">
            <a:spLocks noChangeArrowheads="1"/>
          </p:cNvSpPr>
          <p:nvPr/>
        </p:nvSpPr>
        <p:spPr bwMode="auto">
          <a:xfrm>
            <a:off x="1437547" y="5921375"/>
            <a:ext cx="1595309"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none">
            <a:spAutoFit/>
          </a:bodyPr>
          <a:lstStyle>
            <a:lvl1pPr>
              <a:defRPr sz="2400" b="1">
                <a:solidFill>
                  <a:schemeClr val="tx1"/>
                </a:solidFill>
                <a:latin typeface="Comic Sans MS" charset="0"/>
                <a:ea typeface="ＭＳ Ｐゴシック" charset="0"/>
                <a:cs typeface="ＭＳ Ｐゴシック" charset="0"/>
              </a:defRPr>
            </a:lvl1pPr>
            <a:lvl2pPr marL="742950" indent="-285750">
              <a:defRPr sz="2400" b="1">
                <a:solidFill>
                  <a:schemeClr val="tx1"/>
                </a:solidFill>
                <a:latin typeface="Comic Sans MS" charset="0"/>
                <a:ea typeface="ＭＳ Ｐゴシック" charset="0"/>
              </a:defRPr>
            </a:lvl2pPr>
            <a:lvl3pPr marL="1143000" indent="-228600">
              <a:defRPr sz="2400" b="1">
                <a:solidFill>
                  <a:schemeClr val="tx1"/>
                </a:solidFill>
                <a:latin typeface="Comic Sans MS" charset="0"/>
                <a:ea typeface="ＭＳ Ｐゴシック" charset="0"/>
              </a:defRPr>
            </a:lvl3pPr>
            <a:lvl4pPr marL="1600200" indent="-228600">
              <a:defRPr sz="2400" b="1">
                <a:solidFill>
                  <a:schemeClr val="tx1"/>
                </a:solidFill>
                <a:latin typeface="Comic Sans MS" charset="0"/>
                <a:ea typeface="ＭＳ Ｐゴシック" charset="0"/>
              </a:defRPr>
            </a:lvl4pPr>
            <a:lvl5pPr marL="2057400" indent="-22860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a:r>
              <a:rPr lang="en-US" sz="2000" b="0">
                <a:latin typeface="Gill Sans" charset="0"/>
                <a:cs typeface="Gill Sans" charset="0"/>
              </a:rPr>
              <a:t>MEMS for </a:t>
            </a:r>
          </a:p>
          <a:p>
            <a:pPr algn="ctr"/>
            <a:r>
              <a:rPr lang="en-US" sz="2000" b="0">
                <a:latin typeface="Gill Sans" charset="0"/>
                <a:cs typeface="Gill Sans" charset="0"/>
              </a:rPr>
              <a:t>Sensor Nets</a:t>
            </a:r>
          </a:p>
        </p:txBody>
      </p:sp>
      <p:sp>
        <p:nvSpPr>
          <p:cNvPr id="40964" name="Text Box 14"/>
          <p:cNvSpPr txBox="1">
            <a:spLocks noChangeArrowheads="1"/>
          </p:cNvSpPr>
          <p:nvPr/>
        </p:nvSpPr>
        <p:spPr bwMode="auto">
          <a:xfrm>
            <a:off x="2209800" y="2727325"/>
            <a:ext cx="1582484"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Comic Sans MS" charset="0"/>
                <a:ea typeface="ＭＳ Ｐゴシック" charset="0"/>
                <a:cs typeface="ＭＳ Ｐゴシック" charset="0"/>
              </a:defRPr>
            </a:lvl1pPr>
            <a:lvl2pPr marL="742950" indent="-285750">
              <a:defRPr sz="2400" b="1">
                <a:solidFill>
                  <a:schemeClr val="tx1"/>
                </a:solidFill>
                <a:latin typeface="Comic Sans MS" charset="0"/>
                <a:ea typeface="ＭＳ Ｐゴシック" charset="0"/>
              </a:defRPr>
            </a:lvl2pPr>
            <a:lvl3pPr marL="1143000" indent="-228600">
              <a:defRPr sz="2400" b="1">
                <a:solidFill>
                  <a:schemeClr val="tx1"/>
                </a:solidFill>
                <a:latin typeface="Comic Sans MS" charset="0"/>
                <a:ea typeface="ＭＳ Ｐゴシック" charset="0"/>
              </a:defRPr>
            </a:lvl3pPr>
            <a:lvl4pPr marL="1600200" indent="-228600">
              <a:defRPr sz="2400" b="1">
                <a:solidFill>
                  <a:schemeClr val="tx1"/>
                </a:solidFill>
                <a:latin typeface="Comic Sans MS" charset="0"/>
                <a:ea typeface="ＭＳ Ｐゴシック" charset="0"/>
              </a:defRPr>
            </a:lvl4pPr>
            <a:lvl5pPr marL="2057400" indent="-22860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r>
              <a:rPr lang="en-US" sz="2000" b="0">
                <a:latin typeface="Gill Sans" charset="0"/>
                <a:cs typeface="Gill Sans" charset="0"/>
              </a:rPr>
              <a:t>Internet</a:t>
            </a:r>
            <a:br>
              <a:rPr lang="en-US" sz="2000" b="0">
                <a:latin typeface="Gill Sans" charset="0"/>
                <a:cs typeface="Gill Sans" charset="0"/>
              </a:rPr>
            </a:br>
            <a:r>
              <a:rPr lang="en-US" sz="2000" b="0">
                <a:latin typeface="Gill Sans" charset="0"/>
                <a:cs typeface="Gill Sans" charset="0"/>
              </a:rPr>
              <a:t>Connectivity</a:t>
            </a:r>
          </a:p>
        </p:txBody>
      </p:sp>
      <p:sp>
        <p:nvSpPr>
          <p:cNvPr id="40965" name="Text Box 480"/>
          <p:cNvSpPr txBox="1">
            <a:spLocks noChangeArrowheads="1"/>
          </p:cNvSpPr>
          <p:nvPr/>
        </p:nvSpPr>
        <p:spPr bwMode="auto">
          <a:xfrm>
            <a:off x="8001000" y="3657601"/>
            <a:ext cx="2664512" cy="2246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Comic Sans MS" charset="0"/>
                <a:ea typeface="ＭＳ Ｐゴシック" charset="0"/>
                <a:cs typeface="ＭＳ Ｐゴシック" charset="0"/>
              </a:defRPr>
            </a:lvl1pPr>
            <a:lvl2pPr marL="742950" indent="-285750">
              <a:defRPr sz="2400" b="1">
                <a:solidFill>
                  <a:schemeClr val="tx1"/>
                </a:solidFill>
                <a:latin typeface="Comic Sans MS" charset="0"/>
                <a:ea typeface="ＭＳ Ｐゴシック" charset="0"/>
              </a:defRPr>
            </a:lvl2pPr>
            <a:lvl3pPr marL="1143000" indent="-228600">
              <a:defRPr sz="2400" b="1">
                <a:solidFill>
                  <a:schemeClr val="tx1"/>
                </a:solidFill>
                <a:latin typeface="Comic Sans MS" charset="0"/>
                <a:ea typeface="ＭＳ Ｐゴシック" charset="0"/>
              </a:defRPr>
            </a:lvl3pPr>
            <a:lvl4pPr marL="1600200" indent="-228600">
              <a:defRPr sz="2400" b="1">
                <a:solidFill>
                  <a:schemeClr val="tx1"/>
                </a:solidFill>
                <a:latin typeface="Comic Sans MS" charset="0"/>
                <a:ea typeface="ＭＳ Ｐゴシック" charset="0"/>
              </a:defRPr>
            </a:lvl4pPr>
            <a:lvl5pPr marL="2057400" indent="-22860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r>
              <a:rPr lang="en-US" sz="2000" b="0">
                <a:latin typeface="Gill Sans Light"/>
                <a:cs typeface="Gill Sans Light"/>
              </a:rPr>
              <a:t>Databases</a:t>
            </a:r>
          </a:p>
          <a:p>
            <a:r>
              <a:rPr lang="en-US" sz="2000" b="0">
                <a:latin typeface="Gill Sans Light"/>
                <a:cs typeface="Gill Sans Light"/>
              </a:rPr>
              <a:t>Information Collection</a:t>
            </a:r>
          </a:p>
          <a:p>
            <a:r>
              <a:rPr lang="en-US" sz="2000" b="0">
                <a:latin typeface="Gill Sans Light"/>
                <a:cs typeface="Gill Sans Light"/>
              </a:rPr>
              <a:t>Remote Storage</a:t>
            </a:r>
          </a:p>
          <a:p>
            <a:r>
              <a:rPr lang="en-US" sz="2000" b="0">
                <a:latin typeface="Gill Sans Light"/>
                <a:cs typeface="Gill Sans Light"/>
              </a:rPr>
              <a:t>Online Games</a:t>
            </a:r>
          </a:p>
          <a:p>
            <a:r>
              <a:rPr lang="en-US" sz="2000" b="0">
                <a:latin typeface="Gill Sans Light"/>
                <a:cs typeface="Gill Sans Light"/>
              </a:rPr>
              <a:t>Commerce</a:t>
            </a:r>
          </a:p>
          <a:p>
            <a:r>
              <a:rPr lang="en-US" sz="2000" b="0">
                <a:latin typeface="Gill Sans Light"/>
                <a:cs typeface="Gill Sans Light"/>
              </a:rPr>
              <a:t>	…</a:t>
            </a:r>
          </a:p>
          <a:p>
            <a:endParaRPr lang="en-US" sz="2000" b="0">
              <a:latin typeface="Gill Sans Light"/>
              <a:cs typeface="Gill Sans Light"/>
            </a:endParaRPr>
          </a:p>
        </p:txBody>
      </p:sp>
      <p:sp>
        <p:nvSpPr>
          <p:cNvPr id="30727" name="Rectangle 481"/>
          <p:cNvSpPr>
            <a:spLocks noGrp="1" noChangeArrowheads="1"/>
          </p:cNvSpPr>
          <p:nvPr>
            <p:ph type="body" idx="1"/>
          </p:nvPr>
        </p:nvSpPr>
        <p:spPr>
          <a:xfrm>
            <a:off x="173961" y="842770"/>
            <a:ext cx="5718181" cy="1060450"/>
          </a:xfrm>
        </p:spPr>
        <p:txBody>
          <a:bodyPr/>
          <a:lstStyle/>
          <a:p>
            <a:pPr>
              <a:lnSpc>
                <a:spcPct val="80000"/>
              </a:lnSpc>
              <a:spcBef>
                <a:spcPct val="20000"/>
              </a:spcBef>
              <a:defRPr/>
            </a:pPr>
            <a:r>
              <a:rPr lang="en-US" altLang="en-US" dirty="0">
                <a:ea typeface="ＭＳ Ｐゴシック" charset="-128"/>
              </a:rPr>
              <a:t>The world is a large distributed system</a:t>
            </a:r>
          </a:p>
          <a:p>
            <a:pPr lvl="1">
              <a:lnSpc>
                <a:spcPct val="80000"/>
              </a:lnSpc>
              <a:spcBef>
                <a:spcPct val="20000"/>
              </a:spcBef>
              <a:defRPr/>
            </a:pPr>
            <a:r>
              <a:rPr lang="en-US" altLang="en-US" dirty="0">
                <a:ea typeface="ＭＳ Ｐゴシック" charset="-128"/>
              </a:rPr>
              <a:t>Microprocessors in everything</a:t>
            </a:r>
          </a:p>
          <a:p>
            <a:pPr lvl="1">
              <a:lnSpc>
                <a:spcPct val="80000"/>
              </a:lnSpc>
              <a:spcBef>
                <a:spcPct val="20000"/>
              </a:spcBef>
              <a:defRPr/>
            </a:pPr>
            <a:r>
              <a:rPr lang="en-US" altLang="en-US" dirty="0">
                <a:ea typeface="ＭＳ Ｐゴシック" charset="-128"/>
              </a:rPr>
              <a:t>Vast infrastructure behind them</a:t>
            </a:r>
          </a:p>
        </p:txBody>
      </p:sp>
      <p:sp>
        <p:nvSpPr>
          <p:cNvPr id="40967" name="Line 4"/>
          <p:cNvSpPr>
            <a:spLocks noChangeShapeType="1"/>
          </p:cNvSpPr>
          <p:nvPr/>
        </p:nvSpPr>
        <p:spPr bwMode="auto">
          <a:xfrm flipV="1">
            <a:off x="2514600" y="609600"/>
            <a:ext cx="8153400" cy="5410200"/>
          </a:xfrm>
          <a:prstGeom prst="line">
            <a:avLst/>
          </a:prstGeom>
          <a:noFill/>
          <a:ln w="76200">
            <a:solidFill>
              <a:srgbClr val="33CC33"/>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pic>
        <p:nvPicPr>
          <p:cNvPr id="40968" name="Picture 1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953000" y="4470400"/>
            <a:ext cx="10668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70" name="Picture 1"/>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590800" y="3733801"/>
            <a:ext cx="1219200" cy="777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71" name="Picture 8" descr="bug4"/>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1828801" y="5159375"/>
            <a:ext cx="860425" cy="673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72" name="Picture 11"/>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1524000" y="4244976"/>
            <a:ext cx="1524000" cy="892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73" name="Picture 2"/>
          <p:cNvPicPr>
            <a:picLocks noChangeAspect="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3817938" y="3124200"/>
            <a:ext cx="876300" cy="1460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74" name="Picture 4"/>
          <p:cNvPicPr>
            <a:picLocks noChangeAspect="1"/>
          </p:cNvPicPr>
          <p:nvPr/>
        </p:nvPicPr>
        <p:blipFill>
          <a:blip r:embed="rId10" cstate="email">
            <a:extLst>
              <a:ext uri="{28A0092B-C50C-407E-A947-70E740481C1C}">
                <a14:useLocalDpi xmlns:a14="http://schemas.microsoft.com/office/drawing/2010/main" val="0"/>
              </a:ext>
            </a:extLst>
          </a:blip>
          <a:srcRect/>
          <a:stretch>
            <a:fillRect/>
          </a:stretch>
        </p:blipFill>
        <p:spPr bwMode="auto">
          <a:xfrm>
            <a:off x="4724401" y="2489200"/>
            <a:ext cx="1298575" cy="132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75" name="Picture 6"/>
          <p:cNvPicPr>
            <a:picLocks noChangeAspect="1"/>
          </p:cNvPicPr>
          <p:nvPr/>
        </p:nvPicPr>
        <p:blipFill>
          <a:blip r:embed="rId11" cstate="email">
            <a:extLst>
              <a:ext uri="{28A0092B-C50C-407E-A947-70E740481C1C}">
                <a14:useLocalDpi xmlns:a14="http://schemas.microsoft.com/office/drawing/2010/main" val="0"/>
              </a:ext>
            </a:extLst>
          </a:blip>
          <a:srcRect/>
          <a:stretch>
            <a:fillRect/>
          </a:stretch>
        </p:blipFill>
        <p:spPr bwMode="auto">
          <a:xfrm>
            <a:off x="6096000" y="5029201"/>
            <a:ext cx="838200" cy="1014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76" name="Picture 10"/>
          <p:cNvPicPr>
            <a:picLocks noChangeAspect="1"/>
          </p:cNvPicPr>
          <p:nvPr/>
        </p:nvPicPr>
        <p:blipFill>
          <a:blip r:embed="rId12"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53200" y="3200400"/>
            <a:ext cx="1538288" cy="1155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77" name="Picture 6"/>
          <p:cNvPicPr>
            <a:picLocks noChangeAspect="1" noChangeArrowheads="1"/>
          </p:cNvPicPr>
          <p:nvPr/>
        </p:nvPicPr>
        <p:blipFill>
          <a:blip r:embed="rId13" cstate="email">
            <a:extLst>
              <a:ext uri="{28A0092B-C50C-407E-A947-70E740481C1C}">
                <a14:useLocalDpi xmlns:a14="http://schemas.microsoft.com/office/drawing/2010/main" val="0"/>
              </a:ext>
            </a:extLst>
          </a:blip>
          <a:srcRect l="38983" t="30769" r="3391" b="12088"/>
          <a:stretch>
            <a:fillRect/>
          </a:stretch>
        </p:blipFill>
        <p:spPr bwMode="auto">
          <a:xfrm>
            <a:off x="2895600" y="4930775"/>
            <a:ext cx="2057400" cy="787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pic>
        <p:nvPicPr>
          <p:cNvPr id="40978" name="Picture 479"/>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67376" y="3762376"/>
            <a:ext cx="1419225" cy="1419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grpSp>
        <p:nvGrpSpPr>
          <p:cNvPr id="40979" name="Group 15"/>
          <p:cNvGrpSpPr>
            <a:grpSpLocks/>
          </p:cNvGrpSpPr>
          <p:nvPr/>
        </p:nvGrpSpPr>
        <p:grpSpPr bwMode="auto">
          <a:xfrm>
            <a:off x="7653338" y="114301"/>
            <a:ext cx="4176712" cy="2474913"/>
            <a:chOff x="3676" y="336"/>
            <a:chExt cx="2631" cy="1559"/>
          </a:xfrm>
        </p:grpSpPr>
        <p:graphicFrame>
          <p:nvGraphicFramePr>
            <p:cNvPr id="41442" name="Object 4"/>
            <p:cNvGraphicFramePr>
              <a:graphicFrameLocks noChangeAspect="1"/>
            </p:cNvGraphicFramePr>
            <p:nvPr/>
          </p:nvGraphicFramePr>
          <p:xfrm>
            <a:off x="5335" y="336"/>
            <a:ext cx="972" cy="1033"/>
          </p:xfrm>
          <a:graphic>
            <a:graphicData uri="http://schemas.openxmlformats.org/presentationml/2006/ole">
              <mc:AlternateContent xmlns:mc="http://schemas.openxmlformats.org/markup-compatibility/2006">
                <mc:Choice xmlns:v="urn:schemas-microsoft-com:vml" Requires="v">
                  <p:oleObj spid="_x0000_s1047" name="Image" r:id="rId15" imgW="2007766" imgH="2134839" progId="Photoshop.Image.5">
                    <p:embed/>
                  </p:oleObj>
                </mc:Choice>
                <mc:Fallback>
                  <p:oleObj name="Image" r:id="rId15" imgW="2007766" imgH="2134839" progId="Photoshop.Image.5">
                    <p:embed/>
                    <p:pic>
                      <p:nvPicPr>
                        <p:cNvPr id="41442" name="Object 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35" y="336"/>
                          <a:ext cx="972" cy="1033"/>
                        </a:xfrm>
                        <a:prstGeom prst="rect">
                          <a:avLst/>
                        </a:prstGeom>
                        <a:noFill/>
                        <a:ln>
                          <a:noFill/>
                        </a:ln>
                        <a:effectLst/>
                        <a:extLst>
                          <a:ext uri="{909E8E84-426E-40dd-AFC4-6F175D3DCCD1}">
                            <a14:hiddenFill xmlns:a14="http://schemas.microsoft.com/office/drawing/2010/main" xmlns="">
                              <a:solidFill>
                                <a:schemeClr val="accent2"/>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pic>
                  </p:oleObj>
                </mc:Fallback>
              </mc:AlternateContent>
            </a:graphicData>
          </a:graphic>
        </p:graphicFrame>
        <p:grpSp>
          <p:nvGrpSpPr>
            <p:cNvPr id="41443" name="Group 17"/>
            <p:cNvGrpSpPr>
              <a:grpSpLocks/>
            </p:cNvGrpSpPr>
            <p:nvPr/>
          </p:nvGrpSpPr>
          <p:grpSpPr bwMode="auto">
            <a:xfrm>
              <a:off x="3676" y="1121"/>
              <a:ext cx="1898" cy="774"/>
              <a:chOff x="2796" y="854"/>
              <a:chExt cx="2748" cy="1121"/>
            </a:xfrm>
          </p:grpSpPr>
          <p:grpSp>
            <p:nvGrpSpPr>
              <p:cNvPr id="41444" name="Group 18"/>
              <p:cNvGrpSpPr>
                <a:grpSpLocks/>
              </p:cNvGrpSpPr>
              <p:nvPr/>
            </p:nvGrpSpPr>
            <p:grpSpPr bwMode="auto">
              <a:xfrm>
                <a:off x="3227" y="1844"/>
                <a:ext cx="513" cy="131"/>
                <a:chOff x="2201" y="2688"/>
                <a:chExt cx="1946" cy="577"/>
              </a:xfrm>
            </p:grpSpPr>
            <p:sp>
              <p:nvSpPr>
                <p:cNvPr id="41892" name="AutoShape 19"/>
                <p:cNvSpPr>
                  <a:spLocks noChangeArrowheads="1"/>
                </p:cNvSpPr>
                <p:nvPr/>
              </p:nvSpPr>
              <p:spPr bwMode="auto">
                <a:xfrm>
                  <a:off x="2934" y="3023"/>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93" name="AutoShape 20"/>
                <p:cNvSpPr>
                  <a:spLocks noChangeArrowheads="1"/>
                </p:cNvSpPr>
                <p:nvPr/>
              </p:nvSpPr>
              <p:spPr bwMode="auto">
                <a:xfrm>
                  <a:off x="3030" y="311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94" name="AutoShape 21"/>
                <p:cNvSpPr>
                  <a:spLocks noChangeArrowheads="1"/>
                </p:cNvSpPr>
                <p:nvPr/>
              </p:nvSpPr>
              <p:spPr bwMode="auto">
                <a:xfrm>
                  <a:off x="3329" y="281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95" name="AutoShape 22"/>
                <p:cNvSpPr>
                  <a:spLocks noChangeArrowheads="1"/>
                </p:cNvSpPr>
                <p:nvPr/>
              </p:nvSpPr>
              <p:spPr bwMode="auto">
                <a:xfrm>
                  <a:off x="3425" y="3015"/>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96" name="AutoShape 23"/>
                <p:cNvSpPr>
                  <a:spLocks noChangeArrowheads="1"/>
                </p:cNvSpPr>
                <p:nvPr/>
              </p:nvSpPr>
              <p:spPr bwMode="auto">
                <a:xfrm>
                  <a:off x="3570" y="2688"/>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97" name="AutoShape 24"/>
                <p:cNvSpPr>
                  <a:spLocks noChangeArrowheads="1"/>
                </p:cNvSpPr>
                <p:nvPr/>
              </p:nvSpPr>
              <p:spPr bwMode="auto">
                <a:xfrm>
                  <a:off x="3666" y="2884"/>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98" name="AutoShape 25"/>
                <p:cNvSpPr>
                  <a:spLocks noChangeArrowheads="1"/>
                </p:cNvSpPr>
                <p:nvPr/>
              </p:nvSpPr>
              <p:spPr bwMode="auto">
                <a:xfrm>
                  <a:off x="3026" y="278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99" name="AutoShape 26"/>
                <p:cNvSpPr>
                  <a:spLocks noChangeArrowheads="1"/>
                </p:cNvSpPr>
                <p:nvPr/>
              </p:nvSpPr>
              <p:spPr bwMode="auto">
                <a:xfrm>
                  <a:off x="2201" y="2963"/>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900" name="AutoShape 27"/>
                <p:cNvSpPr>
                  <a:spLocks noChangeArrowheads="1"/>
                </p:cNvSpPr>
                <p:nvPr/>
              </p:nvSpPr>
              <p:spPr bwMode="auto">
                <a:xfrm>
                  <a:off x="2297" y="305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901" name="AutoShape 28"/>
                <p:cNvSpPr>
                  <a:spLocks noChangeArrowheads="1"/>
                </p:cNvSpPr>
                <p:nvPr/>
              </p:nvSpPr>
              <p:spPr bwMode="auto">
                <a:xfrm>
                  <a:off x="2596" y="275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902" name="AutoShape 29"/>
                <p:cNvSpPr>
                  <a:spLocks noChangeArrowheads="1"/>
                </p:cNvSpPr>
                <p:nvPr/>
              </p:nvSpPr>
              <p:spPr bwMode="auto">
                <a:xfrm>
                  <a:off x="2692" y="2955"/>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903" name="AutoShape 30"/>
                <p:cNvSpPr>
                  <a:spLocks noChangeArrowheads="1"/>
                </p:cNvSpPr>
                <p:nvPr/>
              </p:nvSpPr>
              <p:spPr bwMode="auto">
                <a:xfrm>
                  <a:off x="3870" y="2941"/>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904" name="AutoShape 31"/>
                <p:cNvSpPr>
                  <a:spLocks noChangeArrowheads="1"/>
                </p:cNvSpPr>
                <p:nvPr/>
              </p:nvSpPr>
              <p:spPr bwMode="auto">
                <a:xfrm>
                  <a:off x="3966" y="3037"/>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45" name="Group 32"/>
              <p:cNvGrpSpPr>
                <a:grpSpLocks/>
              </p:cNvGrpSpPr>
              <p:nvPr/>
            </p:nvGrpSpPr>
            <p:grpSpPr bwMode="auto">
              <a:xfrm>
                <a:off x="3899" y="1843"/>
                <a:ext cx="513" cy="131"/>
                <a:chOff x="2201" y="2688"/>
                <a:chExt cx="1946" cy="577"/>
              </a:xfrm>
            </p:grpSpPr>
            <p:sp>
              <p:nvSpPr>
                <p:cNvPr id="41879" name="AutoShape 33"/>
                <p:cNvSpPr>
                  <a:spLocks noChangeArrowheads="1"/>
                </p:cNvSpPr>
                <p:nvPr/>
              </p:nvSpPr>
              <p:spPr bwMode="auto">
                <a:xfrm>
                  <a:off x="2934" y="3023"/>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80" name="AutoShape 34"/>
                <p:cNvSpPr>
                  <a:spLocks noChangeArrowheads="1"/>
                </p:cNvSpPr>
                <p:nvPr/>
              </p:nvSpPr>
              <p:spPr bwMode="auto">
                <a:xfrm>
                  <a:off x="3030" y="3119"/>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81" name="AutoShape 35"/>
                <p:cNvSpPr>
                  <a:spLocks noChangeArrowheads="1"/>
                </p:cNvSpPr>
                <p:nvPr/>
              </p:nvSpPr>
              <p:spPr bwMode="auto">
                <a:xfrm>
                  <a:off x="3329" y="2819"/>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82" name="AutoShape 36"/>
                <p:cNvSpPr>
                  <a:spLocks noChangeArrowheads="1"/>
                </p:cNvSpPr>
                <p:nvPr/>
              </p:nvSpPr>
              <p:spPr bwMode="auto">
                <a:xfrm>
                  <a:off x="3425" y="3015"/>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83" name="AutoShape 37"/>
                <p:cNvSpPr>
                  <a:spLocks noChangeArrowheads="1"/>
                </p:cNvSpPr>
                <p:nvPr/>
              </p:nvSpPr>
              <p:spPr bwMode="auto">
                <a:xfrm>
                  <a:off x="3570" y="2688"/>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84" name="AutoShape 38"/>
                <p:cNvSpPr>
                  <a:spLocks noChangeArrowheads="1"/>
                </p:cNvSpPr>
                <p:nvPr/>
              </p:nvSpPr>
              <p:spPr bwMode="auto">
                <a:xfrm>
                  <a:off x="3666" y="2884"/>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85" name="AutoShape 39"/>
                <p:cNvSpPr>
                  <a:spLocks noChangeArrowheads="1"/>
                </p:cNvSpPr>
                <p:nvPr/>
              </p:nvSpPr>
              <p:spPr bwMode="auto">
                <a:xfrm>
                  <a:off x="3026" y="2789"/>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86" name="AutoShape 40"/>
                <p:cNvSpPr>
                  <a:spLocks noChangeArrowheads="1"/>
                </p:cNvSpPr>
                <p:nvPr/>
              </p:nvSpPr>
              <p:spPr bwMode="auto">
                <a:xfrm>
                  <a:off x="2201" y="2963"/>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87" name="AutoShape 41"/>
                <p:cNvSpPr>
                  <a:spLocks noChangeArrowheads="1"/>
                </p:cNvSpPr>
                <p:nvPr/>
              </p:nvSpPr>
              <p:spPr bwMode="auto">
                <a:xfrm>
                  <a:off x="2297" y="3059"/>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88" name="AutoShape 42"/>
                <p:cNvSpPr>
                  <a:spLocks noChangeArrowheads="1"/>
                </p:cNvSpPr>
                <p:nvPr/>
              </p:nvSpPr>
              <p:spPr bwMode="auto">
                <a:xfrm>
                  <a:off x="2596" y="2759"/>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89" name="AutoShape 43"/>
                <p:cNvSpPr>
                  <a:spLocks noChangeArrowheads="1"/>
                </p:cNvSpPr>
                <p:nvPr/>
              </p:nvSpPr>
              <p:spPr bwMode="auto">
                <a:xfrm>
                  <a:off x="2692" y="2955"/>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90" name="AutoShape 44"/>
                <p:cNvSpPr>
                  <a:spLocks noChangeArrowheads="1"/>
                </p:cNvSpPr>
                <p:nvPr/>
              </p:nvSpPr>
              <p:spPr bwMode="auto">
                <a:xfrm>
                  <a:off x="3870" y="2941"/>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91" name="AutoShape 45"/>
                <p:cNvSpPr>
                  <a:spLocks noChangeArrowheads="1"/>
                </p:cNvSpPr>
                <p:nvPr/>
              </p:nvSpPr>
              <p:spPr bwMode="auto">
                <a:xfrm>
                  <a:off x="3966" y="3037"/>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46" name="Group 46"/>
              <p:cNvGrpSpPr>
                <a:grpSpLocks/>
              </p:cNvGrpSpPr>
              <p:nvPr/>
            </p:nvGrpSpPr>
            <p:grpSpPr bwMode="auto">
              <a:xfrm>
                <a:off x="4503" y="1773"/>
                <a:ext cx="513" cy="132"/>
                <a:chOff x="2201" y="2688"/>
                <a:chExt cx="1946" cy="577"/>
              </a:xfrm>
            </p:grpSpPr>
            <p:sp>
              <p:nvSpPr>
                <p:cNvPr id="41866" name="AutoShape 47"/>
                <p:cNvSpPr>
                  <a:spLocks noChangeArrowheads="1"/>
                </p:cNvSpPr>
                <p:nvPr/>
              </p:nvSpPr>
              <p:spPr bwMode="auto">
                <a:xfrm>
                  <a:off x="2934" y="3023"/>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67" name="AutoShape 48"/>
                <p:cNvSpPr>
                  <a:spLocks noChangeArrowheads="1"/>
                </p:cNvSpPr>
                <p:nvPr/>
              </p:nvSpPr>
              <p:spPr bwMode="auto">
                <a:xfrm>
                  <a:off x="3030" y="3119"/>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68" name="AutoShape 49"/>
                <p:cNvSpPr>
                  <a:spLocks noChangeArrowheads="1"/>
                </p:cNvSpPr>
                <p:nvPr/>
              </p:nvSpPr>
              <p:spPr bwMode="auto">
                <a:xfrm>
                  <a:off x="3329" y="2819"/>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69" name="AutoShape 50"/>
                <p:cNvSpPr>
                  <a:spLocks noChangeArrowheads="1"/>
                </p:cNvSpPr>
                <p:nvPr/>
              </p:nvSpPr>
              <p:spPr bwMode="auto">
                <a:xfrm>
                  <a:off x="3425" y="3015"/>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70" name="AutoShape 51"/>
                <p:cNvSpPr>
                  <a:spLocks noChangeArrowheads="1"/>
                </p:cNvSpPr>
                <p:nvPr/>
              </p:nvSpPr>
              <p:spPr bwMode="auto">
                <a:xfrm>
                  <a:off x="3570" y="2688"/>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71" name="AutoShape 52"/>
                <p:cNvSpPr>
                  <a:spLocks noChangeArrowheads="1"/>
                </p:cNvSpPr>
                <p:nvPr/>
              </p:nvSpPr>
              <p:spPr bwMode="auto">
                <a:xfrm>
                  <a:off x="3666" y="2884"/>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72" name="AutoShape 53"/>
                <p:cNvSpPr>
                  <a:spLocks noChangeArrowheads="1"/>
                </p:cNvSpPr>
                <p:nvPr/>
              </p:nvSpPr>
              <p:spPr bwMode="auto">
                <a:xfrm>
                  <a:off x="3026" y="2789"/>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73" name="AutoShape 54"/>
                <p:cNvSpPr>
                  <a:spLocks noChangeArrowheads="1"/>
                </p:cNvSpPr>
                <p:nvPr/>
              </p:nvSpPr>
              <p:spPr bwMode="auto">
                <a:xfrm>
                  <a:off x="2201" y="2963"/>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74" name="AutoShape 55"/>
                <p:cNvSpPr>
                  <a:spLocks noChangeArrowheads="1"/>
                </p:cNvSpPr>
                <p:nvPr/>
              </p:nvSpPr>
              <p:spPr bwMode="auto">
                <a:xfrm>
                  <a:off x="2297" y="3059"/>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75" name="AutoShape 56"/>
                <p:cNvSpPr>
                  <a:spLocks noChangeArrowheads="1"/>
                </p:cNvSpPr>
                <p:nvPr/>
              </p:nvSpPr>
              <p:spPr bwMode="auto">
                <a:xfrm>
                  <a:off x="2596" y="2759"/>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76" name="AutoShape 57"/>
                <p:cNvSpPr>
                  <a:spLocks noChangeArrowheads="1"/>
                </p:cNvSpPr>
                <p:nvPr/>
              </p:nvSpPr>
              <p:spPr bwMode="auto">
                <a:xfrm>
                  <a:off x="2692" y="2955"/>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77" name="AutoShape 58"/>
                <p:cNvSpPr>
                  <a:spLocks noChangeArrowheads="1"/>
                </p:cNvSpPr>
                <p:nvPr/>
              </p:nvSpPr>
              <p:spPr bwMode="auto">
                <a:xfrm>
                  <a:off x="3870" y="2941"/>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78" name="AutoShape 59"/>
                <p:cNvSpPr>
                  <a:spLocks noChangeArrowheads="1"/>
                </p:cNvSpPr>
                <p:nvPr/>
              </p:nvSpPr>
              <p:spPr bwMode="auto">
                <a:xfrm>
                  <a:off x="3966" y="3037"/>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447" name="Line 60"/>
              <p:cNvSpPr>
                <a:spLocks noChangeShapeType="1"/>
              </p:cNvSpPr>
              <p:nvPr/>
            </p:nvSpPr>
            <p:spPr bwMode="auto">
              <a:xfrm flipH="1">
                <a:off x="3290" y="1425"/>
                <a:ext cx="831" cy="424"/>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448" name="Line 61"/>
              <p:cNvSpPr>
                <a:spLocks noChangeShapeType="1"/>
              </p:cNvSpPr>
              <p:nvPr/>
            </p:nvSpPr>
            <p:spPr bwMode="auto">
              <a:xfrm flipH="1">
                <a:off x="3659" y="1431"/>
                <a:ext cx="460" cy="405"/>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449" name="Line 62"/>
              <p:cNvSpPr>
                <a:spLocks noChangeShapeType="1"/>
              </p:cNvSpPr>
              <p:nvPr/>
            </p:nvSpPr>
            <p:spPr bwMode="auto">
              <a:xfrm flipH="1">
                <a:off x="3921" y="1545"/>
                <a:ext cx="277" cy="326"/>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450" name="Line 63"/>
              <p:cNvSpPr>
                <a:spLocks noChangeShapeType="1"/>
              </p:cNvSpPr>
              <p:nvPr/>
            </p:nvSpPr>
            <p:spPr bwMode="auto">
              <a:xfrm>
                <a:off x="4195" y="1551"/>
                <a:ext cx="147" cy="315"/>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grpSp>
            <p:nvGrpSpPr>
              <p:cNvPr id="41451" name="Group 64"/>
              <p:cNvGrpSpPr>
                <a:grpSpLocks/>
              </p:cNvGrpSpPr>
              <p:nvPr/>
            </p:nvGrpSpPr>
            <p:grpSpPr bwMode="auto">
              <a:xfrm>
                <a:off x="2796" y="1732"/>
                <a:ext cx="513" cy="132"/>
                <a:chOff x="2201" y="2688"/>
                <a:chExt cx="1946" cy="577"/>
              </a:xfrm>
            </p:grpSpPr>
            <p:sp>
              <p:nvSpPr>
                <p:cNvPr id="41853" name="AutoShape 65"/>
                <p:cNvSpPr>
                  <a:spLocks noChangeArrowheads="1"/>
                </p:cNvSpPr>
                <p:nvPr/>
              </p:nvSpPr>
              <p:spPr bwMode="auto">
                <a:xfrm>
                  <a:off x="2934" y="3023"/>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54" name="AutoShape 66"/>
                <p:cNvSpPr>
                  <a:spLocks noChangeArrowheads="1"/>
                </p:cNvSpPr>
                <p:nvPr/>
              </p:nvSpPr>
              <p:spPr bwMode="auto">
                <a:xfrm>
                  <a:off x="3030" y="311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55" name="AutoShape 67"/>
                <p:cNvSpPr>
                  <a:spLocks noChangeArrowheads="1"/>
                </p:cNvSpPr>
                <p:nvPr/>
              </p:nvSpPr>
              <p:spPr bwMode="auto">
                <a:xfrm>
                  <a:off x="3329" y="281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56" name="AutoShape 68"/>
                <p:cNvSpPr>
                  <a:spLocks noChangeArrowheads="1"/>
                </p:cNvSpPr>
                <p:nvPr/>
              </p:nvSpPr>
              <p:spPr bwMode="auto">
                <a:xfrm>
                  <a:off x="3425" y="3015"/>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57" name="AutoShape 69"/>
                <p:cNvSpPr>
                  <a:spLocks noChangeArrowheads="1"/>
                </p:cNvSpPr>
                <p:nvPr/>
              </p:nvSpPr>
              <p:spPr bwMode="auto">
                <a:xfrm>
                  <a:off x="3570" y="2688"/>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58" name="AutoShape 70"/>
                <p:cNvSpPr>
                  <a:spLocks noChangeArrowheads="1"/>
                </p:cNvSpPr>
                <p:nvPr/>
              </p:nvSpPr>
              <p:spPr bwMode="auto">
                <a:xfrm>
                  <a:off x="3666" y="2884"/>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59" name="AutoShape 71"/>
                <p:cNvSpPr>
                  <a:spLocks noChangeArrowheads="1"/>
                </p:cNvSpPr>
                <p:nvPr/>
              </p:nvSpPr>
              <p:spPr bwMode="auto">
                <a:xfrm>
                  <a:off x="3026" y="278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60" name="AutoShape 72"/>
                <p:cNvSpPr>
                  <a:spLocks noChangeArrowheads="1"/>
                </p:cNvSpPr>
                <p:nvPr/>
              </p:nvSpPr>
              <p:spPr bwMode="auto">
                <a:xfrm>
                  <a:off x="2201" y="2963"/>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61" name="AutoShape 73"/>
                <p:cNvSpPr>
                  <a:spLocks noChangeArrowheads="1"/>
                </p:cNvSpPr>
                <p:nvPr/>
              </p:nvSpPr>
              <p:spPr bwMode="auto">
                <a:xfrm>
                  <a:off x="2297" y="305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62" name="AutoShape 74"/>
                <p:cNvSpPr>
                  <a:spLocks noChangeArrowheads="1"/>
                </p:cNvSpPr>
                <p:nvPr/>
              </p:nvSpPr>
              <p:spPr bwMode="auto">
                <a:xfrm>
                  <a:off x="2596" y="275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63" name="AutoShape 75"/>
                <p:cNvSpPr>
                  <a:spLocks noChangeArrowheads="1"/>
                </p:cNvSpPr>
                <p:nvPr/>
              </p:nvSpPr>
              <p:spPr bwMode="auto">
                <a:xfrm>
                  <a:off x="2692" y="2955"/>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64" name="AutoShape 76"/>
                <p:cNvSpPr>
                  <a:spLocks noChangeArrowheads="1"/>
                </p:cNvSpPr>
                <p:nvPr/>
              </p:nvSpPr>
              <p:spPr bwMode="auto">
                <a:xfrm>
                  <a:off x="3870" y="2941"/>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65" name="AutoShape 77"/>
                <p:cNvSpPr>
                  <a:spLocks noChangeArrowheads="1"/>
                </p:cNvSpPr>
                <p:nvPr/>
              </p:nvSpPr>
              <p:spPr bwMode="auto">
                <a:xfrm>
                  <a:off x="3966" y="3037"/>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452" name="Line 78"/>
              <p:cNvSpPr>
                <a:spLocks noChangeShapeType="1"/>
              </p:cNvSpPr>
              <p:nvPr/>
            </p:nvSpPr>
            <p:spPr bwMode="auto">
              <a:xfrm flipH="1">
                <a:off x="2896" y="1427"/>
                <a:ext cx="543" cy="366"/>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grpSp>
            <p:nvGrpSpPr>
              <p:cNvPr id="41453" name="Group 79"/>
              <p:cNvGrpSpPr>
                <a:grpSpLocks/>
              </p:cNvGrpSpPr>
              <p:nvPr/>
            </p:nvGrpSpPr>
            <p:grpSpPr bwMode="auto">
              <a:xfrm>
                <a:off x="4878" y="1324"/>
                <a:ext cx="184" cy="73"/>
                <a:chOff x="1024" y="3264"/>
                <a:chExt cx="320" cy="296"/>
              </a:xfrm>
            </p:grpSpPr>
            <p:sp>
              <p:nvSpPr>
                <p:cNvPr id="41849" name="Rectangle 80"/>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50" name="Rectangle 81"/>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51" name="Rectangle 82"/>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52" name="Rectangle 83"/>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54" name="Group 84"/>
              <p:cNvGrpSpPr>
                <a:grpSpLocks/>
              </p:cNvGrpSpPr>
              <p:nvPr/>
            </p:nvGrpSpPr>
            <p:grpSpPr bwMode="auto">
              <a:xfrm>
                <a:off x="3658" y="909"/>
                <a:ext cx="990" cy="315"/>
                <a:chOff x="1832" y="1576"/>
                <a:chExt cx="1720" cy="1272"/>
              </a:xfrm>
            </p:grpSpPr>
            <p:grpSp>
              <p:nvGrpSpPr>
                <p:cNvPr id="41701" name="Group 85"/>
                <p:cNvGrpSpPr>
                  <a:grpSpLocks/>
                </p:cNvGrpSpPr>
                <p:nvPr/>
              </p:nvGrpSpPr>
              <p:grpSpPr bwMode="auto">
                <a:xfrm>
                  <a:off x="1832" y="1992"/>
                  <a:ext cx="888" cy="648"/>
                  <a:chOff x="1752" y="2224"/>
                  <a:chExt cx="888" cy="648"/>
                </a:xfrm>
              </p:grpSpPr>
              <p:grpSp>
                <p:nvGrpSpPr>
                  <p:cNvPr id="41813" name="Group 86"/>
                  <p:cNvGrpSpPr>
                    <a:grpSpLocks/>
                  </p:cNvGrpSpPr>
                  <p:nvPr/>
                </p:nvGrpSpPr>
                <p:grpSpPr bwMode="auto">
                  <a:xfrm>
                    <a:off x="1752" y="2224"/>
                    <a:ext cx="496" cy="528"/>
                    <a:chOff x="2016" y="2000"/>
                    <a:chExt cx="496" cy="528"/>
                  </a:xfrm>
                </p:grpSpPr>
                <p:sp>
                  <p:nvSpPr>
                    <p:cNvPr id="41841" name="Rectangle 87"/>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42" name="Rectangle 88"/>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43" name="Rectangle 89"/>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44" name="Rectangle 90"/>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45" name="Rectangle 91"/>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46" name="Rectangle 92"/>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47" name="Rectangle 93"/>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48" name="Rectangle 94"/>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814" name="Group 95"/>
                  <p:cNvGrpSpPr>
                    <a:grpSpLocks/>
                  </p:cNvGrpSpPr>
                  <p:nvPr/>
                </p:nvGrpSpPr>
                <p:grpSpPr bwMode="auto">
                  <a:xfrm>
                    <a:off x="1896" y="2256"/>
                    <a:ext cx="496" cy="528"/>
                    <a:chOff x="2016" y="2000"/>
                    <a:chExt cx="496" cy="528"/>
                  </a:xfrm>
                </p:grpSpPr>
                <p:sp>
                  <p:nvSpPr>
                    <p:cNvPr id="41833" name="Rectangle 96"/>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34" name="Rectangle 97"/>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35" name="Rectangle 98"/>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36" name="Rectangle 99"/>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37" name="Rectangle 100"/>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38" name="Rectangle 101"/>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39" name="Rectangle 102"/>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40" name="Rectangle 103"/>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815" name="Group 104"/>
                  <p:cNvGrpSpPr>
                    <a:grpSpLocks/>
                  </p:cNvGrpSpPr>
                  <p:nvPr/>
                </p:nvGrpSpPr>
                <p:grpSpPr bwMode="auto">
                  <a:xfrm>
                    <a:off x="2000" y="2312"/>
                    <a:ext cx="496" cy="528"/>
                    <a:chOff x="2016" y="2000"/>
                    <a:chExt cx="496" cy="528"/>
                  </a:xfrm>
                </p:grpSpPr>
                <p:sp>
                  <p:nvSpPr>
                    <p:cNvPr id="41825" name="Rectangle 105"/>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26" name="Rectangle 106"/>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27" name="Rectangle 107"/>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28" name="Rectangle 108"/>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29" name="Rectangle 109"/>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30" name="Rectangle 110"/>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31" name="Rectangle 111"/>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32" name="Rectangle 112"/>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816" name="Group 113"/>
                  <p:cNvGrpSpPr>
                    <a:grpSpLocks/>
                  </p:cNvGrpSpPr>
                  <p:nvPr/>
                </p:nvGrpSpPr>
                <p:grpSpPr bwMode="auto">
                  <a:xfrm>
                    <a:off x="2144" y="2344"/>
                    <a:ext cx="496" cy="528"/>
                    <a:chOff x="2016" y="2000"/>
                    <a:chExt cx="496" cy="528"/>
                  </a:xfrm>
                </p:grpSpPr>
                <p:sp>
                  <p:nvSpPr>
                    <p:cNvPr id="41817" name="Rectangle 114"/>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18" name="Rectangle 115"/>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19" name="Rectangle 116"/>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20" name="Rectangle 117"/>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21" name="Rectangle 118"/>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22" name="Rectangle 119"/>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23" name="Rectangle 120"/>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24" name="Rectangle 121"/>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grpSp>
              <p:nvGrpSpPr>
                <p:cNvPr id="41702" name="Group 122"/>
                <p:cNvGrpSpPr>
                  <a:grpSpLocks/>
                </p:cNvGrpSpPr>
                <p:nvPr/>
              </p:nvGrpSpPr>
              <p:grpSpPr bwMode="auto">
                <a:xfrm>
                  <a:off x="2208" y="1576"/>
                  <a:ext cx="888" cy="648"/>
                  <a:chOff x="1800" y="1552"/>
                  <a:chExt cx="888" cy="648"/>
                </a:xfrm>
              </p:grpSpPr>
              <p:grpSp>
                <p:nvGrpSpPr>
                  <p:cNvPr id="41777" name="Group 123"/>
                  <p:cNvGrpSpPr>
                    <a:grpSpLocks/>
                  </p:cNvGrpSpPr>
                  <p:nvPr/>
                </p:nvGrpSpPr>
                <p:grpSpPr bwMode="auto">
                  <a:xfrm>
                    <a:off x="1800" y="1552"/>
                    <a:ext cx="496" cy="528"/>
                    <a:chOff x="2016" y="2000"/>
                    <a:chExt cx="496" cy="528"/>
                  </a:xfrm>
                </p:grpSpPr>
                <p:sp>
                  <p:nvSpPr>
                    <p:cNvPr id="41805" name="Rectangle 124"/>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06" name="Rectangle 125"/>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07" name="Rectangle 126"/>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08" name="Rectangle 127"/>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09" name="Rectangle 128"/>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10" name="Rectangle 129"/>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11" name="Rectangle 130"/>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12" name="Rectangle 131"/>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778" name="Group 132"/>
                  <p:cNvGrpSpPr>
                    <a:grpSpLocks/>
                  </p:cNvGrpSpPr>
                  <p:nvPr/>
                </p:nvGrpSpPr>
                <p:grpSpPr bwMode="auto">
                  <a:xfrm>
                    <a:off x="1944" y="1584"/>
                    <a:ext cx="496" cy="528"/>
                    <a:chOff x="2016" y="2000"/>
                    <a:chExt cx="496" cy="528"/>
                  </a:xfrm>
                </p:grpSpPr>
                <p:sp>
                  <p:nvSpPr>
                    <p:cNvPr id="41797" name="Rectangle 133"/>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98" name="Rectangle 134"/>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99" name="Rectangle 135"/>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00" name="Rectangle 136"/>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01" name="Rectangle 137"/>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02" name="Rectangle 138"/>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03" name="Rectangle 139"/>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804" name="Rectangle 140"/>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779" name="Group 141"/>
                  <p:cNvGrpSpPr>
                    <a:grpSpLocks/>
                  </p:cNvGrpSpPr>
                  <p:nvPr/>
                </p:nvGrpSpPr>
                <p:grpSpPr bwMode="auto">
                  <a:xfrm>
                    <a:off x="2048" y="1640"/>
                    <a:ext cx="496" cy="528"/>
                    <a:chOff x="2016" y="2000"/>
                    <a:chExt cx="496" cy="528"/>
                  </a:xfrm>
                </p:grpSpPr>
                <p:sp>
                  <p:nvSpPr>
                    <p:cNvPr id="41789" name="Rectangle 142"/>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90" name="Rectangle 143"/>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91" name="Rectangle 144"/>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92" name="Rectangle 145"/>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93" name="Rectangle 146"/>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94" name="Rectangle 147"/>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95" name="Rectangle 148"/>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96" name="Rectangle 149"/>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780" name="Group 150"/>
                  <p:cNvGrpSpPr>
                    <a:grpSpLocks/>
                  </p:cNvGrpSpPr>
                  <p:nvPr/>
                </p:nvGrpSpPr>
                <p:grpSpPr bwMode="auto">
                  <a:xfrm>
                    <a:off x="2192" y="1672"/>
                    <a:ext cx="496" cy="528"/>
                    <a:chOff x="2016" y="2000"/>
                    <a:chExt cx="496" cy="528"/>
                  </a:xfrm>
                </p:grpSpPr>
                <p:sp>
                  <p:nvSpPr>
                    <p:cNvPr id="41781" name="Rectangle 151"/>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82" name="Rectangle 152"/>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83" name="Rectangle 153"/>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84" name="Rectangle 154"/>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85" name="Rectangle 155"/>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86" name="Rectangle 156"/>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87" name="Rectangle 157"/>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88" name="Rectangle 158"/>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grpSp>
              <p:nvGrpSpPr>
                <p:cNvPr id="41703" name="Group 159"/>
                <p:cNvGrpSpPr>
                  <a:grpSpLocks/>
                </p:cNvGrpSpPr>
                <p:nvPr/>
              </p:nvGrpSpPr>
              <p:grpSpPr bwMode="auto">
                <a:xfrm>
                  <a:off x="2288" y="2200"/>
                  <a:ext cx="888" cy="648"/>
                  <a:chOff x="2560" y="2264"/>
                  <a:chExt cx="888" cy="648"/>
                </a:xfrm>
              </p:grpSpPr>
              <p:grpSp>
                <p:nvGrpSpPr>
                  <p:cNvPr id="41741" name="Group 160"/>
                  <p:cNvGrpSpPr>
                    <a:grpSpLocks/>
                  </p:cNvGrpSpPr>
                  <p:nvPr/>
                </p:nvGrpSpPr>
                <p:grpSpPr bwMode="auto">
                  <a:xfrm>
                    <a:off x="2560" y="2264"/>
                    <a:ext cx="496" cy="528"/>
                    <a:chOff x="2016" y="2000"/>
                    <a:chExt cx="496" cy="528"/>
                  </a:xfrm>
                </p:grpSpPr>
                <p:sp>
                  <p:nvSpPr>
                    <p:cNvPr id="41769" name="Rectangle 161"/>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70" name="Rectangle 162"/>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71" name="Rectangle 163"/>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72" name="Rectangle 164"/>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73" name="Rectangle 165"/>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74" name="Rectangle 166"/>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75" name="Rectangle 167"/>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76" name="Rectangle 168"/>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742" name="Group 169"/>
                  <p:cNvGrpSpPr>
                    <a:grpSpLocks/>
                  </p:cNvGrpSpPr>
                  <p:nvPr/>
                </p:nvGrpSpPr>
                <p:grpSpPr bwMode="auto">
                  <a:xfrm>
                    <a:off x="2704" y="2296"/>
                    <a:ext cx="496" cy="528"/>
                    <a:chOff x="2016" y="2000"/>
                    <a:chExt cx="496" cy="528"/>
                  </a:xfrm>
                </p:grpSpPr>
                <p:sp>
                  <p:nvSpPr>
                    <p:cNvPr id="41761" name="Rectangle 170"/>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62" name="Rectangle 171"/>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63" name="Rectangle 172"/>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64" name="Rectangle 173"/>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65" name="Rectangle 174"/>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66" name="Rectangle 175"/>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67" name="Rectangle 176"/>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68" name="Rectangle 177"/>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743" name="Group 178"/>
                  <p:cNvGrpSpPr>
                    <a:grpSpLocks/>
                  </p:cNvGrpSpPr>
                  <p:nvPr/>
                </p:nvGrpSpPr>
                <p:grpSpPr bwMode="auto">
                  <a:xfrm>
                    <a:off x="2808" y="2352"/>
                    <a:ext cx="496" cy="528"/>
                    <a:chOff x="2016" y="2000"/>
                    <a:chExt cx="496" cy="528"/>
                  </a:xfrm>
                </p:grpSpPr>
                <p:sp>
                  <p:nvSpPr>
                    <p:cNvPr id="41753" name="Rectangle 179"/>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54" name="Rectangle 180"/>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55" name="Rectangle 181"/>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56" name="Rectangle 182"/>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57" name="Rectangle 183"/>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58" name="Rectangle 184"/>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59" name="Rectangle 185"/>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60" name="Rectangle 186"/>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744" name="Group 187"/>
                  <p:cNvGrpSpPr>
                    <a:grpSpLocks/>
                  </p:cNvGrpSpPr>
                  <p:nvPr/>
                </p:nvGrpSpPr>
                <p:grpSpPr bwMode="auto">
                  <a:xfrm>
                    <a:off x="2952" y="2384"/>
                    <a:ext cx="496" cy="528"/>
                    <a:chOff x="2016" y="2000"/>
                    <a:chExt cx="496" cy="528"/>
                  </a:xfrm>
                </p:grpSpPr>
                <p:sp>
                  <p:nvSpPr>
                    <p:cNvPr id="41745" name="Rectangle 188"/>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46" name="Rectangle 189"/>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47" name="Rectangle 190"/>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48" name="Rectangle 191"/>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49" name="Rectangle 192"/>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50" name="Rectangle 193"/>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51" name="Rectangle 194"/>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52" name="Rectangle 195"/>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grpSp>
              <p:nvGrpSpPr>
                <p:cNvPr id="41704" name="Group 196"/>
                <p:cNvGrpSpPr>
                  <a:grpSpLocks/>
                </p:cNvGrpSpPr>
                <p:nvPr/>
              </p:nvGrpSpPr>
              <p:grpSpPr bwMode="auto">
                <a:xfrm>
                  <a:off x="2664" y="1736"/>
                  <a:ext cx="888" cy="648"/>
                  <a:chOff x="2608" y="1592"/>
                  <a:chExt cx="888" cy="648"/>
                </a:xfrm>
              </p:grpSpPr>
              <p:grpSp>
                <p:nvGrpSpPr>
                  <p:cNvPr id="41705" name="Group 197"/>
                  <p:cNvGrpSpPr>
                    <a:grpSpLocks/>
                  </p:cNvGrpSpPr>
                  <p:nvPr/>
                </p:nvGrpSpPr>
                <p:grpSpPr bwMode="auto">
                  <a:xfrm>
                    <a:off x="2608" y="1592"/>
                    <a:ext cx="496" cy="528"/>
                    <a:chOff x="2016" y="2000"/>
                    <a:chExt cx="496" cy="528"/>
                  </a:xfrm>
                </p:grpSpPr>
                <p:sp>
                  <p:nvSpPr>
                    <p:cNvPr id="41733" name="Rectangle 198"/>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34" name="Rectangle 199"/>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35" name="Rectangle 200"/>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36" name="Rectangle 201"/>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37" name="Rectangle 202"/>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38" name="Rectangle 203"/>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39" name="Rectangle 204"/>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40" name="Rectangle 205"/>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706" name="Group 206"/>
                  <p:cNvGrpSpPr>
                    <a:grpSpLocks/>
                  </p:cNvGrpSpPr>
                  <p:nvPr/>
                </p:nvGrpSpPr>
                <p:grpSpPr bwMode="auto">
                  <a:xfrm>
                    <a:off x="2752" y="1624"/>
                    <a:ext cx="496" cy="528"/>
                    <a:chOff x="2016" y="2000"/>
                    <a:chExt cx="496" cy="528"/>
                  </a:xfrm>
                </p:grpSpPr>
                <p:sp>
                  <p:nvSpPr>
                    <p:cNvPr id="41725" name="Rectangle 207"/>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26" name="Rectangle 208"/>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27" name="Rectangle 209"/>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28" name="Rectangle 210"/>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29" name="Rectangle 211"/>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30" name="Rectangle 212"/>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31" name="Rectangle 213"/>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32" name="Rectangle 214"/>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707" name="Group 215"/>
                  <p:cNvGrpSpPr>
                    <a:grpSpLocks/>
                  </p:cNvGrpSpPr>
                  <p:nvPr/>
                </p:nvGrpSpPr>
                <p:grpSpPr bwMode="auto">
                  <a:xfrm>
                    <a:off x="2840" y="1664"/>
                    <a:ext cx="496" cy="528"/>
                    <a:chOff x="2016" y="2000"/>
                    <a:chExt cx="496" cy="528"/>
                  </a:xfrm>
                </p:grpSpPr>
                <p:sp>
                  <p:nvSpPr>
                    <p:cNvPr id="41717" name="Rectangle 216"/>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18" name="Rectangle 217"/>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19" name="Rectangle 218"/>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20" name="Rectangle 219"/>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21" name="Rectangle 220"/>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22" name="Rectangle 221"/>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23" name="Rectangle 222"/>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24" name="Rectangle 223"/>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708" name="Group 224"/>
                  <p:cNvGrpSpPr>
                    <a:grpSpLocks/>
                  </p:cNvGrpSpPr>
                  <p:nvPr/>
                </p:nvGrpSpPr>
                <p:grpSpPr bwMode="auto">
                  <a:xfrm>
                    <a:off x="3000" y="1712"/>
                    <a:ext cx="496" cy="528"/>
                    <a:chOff x="2016" y="2000"/>
                    <a:chExt cx="496" cy="528"/>
                  </a:xfrm>
                </p:grpSpPr>
                <p:sp>
                  <p:nvSpPr>
                    <p:cNvPr id="41709" name="Rectangle 225"/>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10" name="Rectangle 226"/>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11" name="Rectangle 227"/>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12" name="Rectangle 228"/>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13" name="Rectangle 229"/>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14" name="Rectangle 230"/>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15" name="Rectangle 231"/>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16" name="Rectangle 232"/>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grpSp>
          <p:grpSp>
            <p:nvGrpSpPr>
              <p:cNvPr id="41455" name="Group 233"/>
              <p:cNvGrpSpPr>
                <a:grpSpLocks/>
              </p:cNvGrpSpPr>
              <p:nvPr/>
            </p:nvGrpSpPr>
            <p:grpSpPr bwMode="auto">
              <a:xfrm>
                <a:off x="3703" y="1382"/>
                <a:ext cx="185" cy="74"/>
                <a:chOff x="1024" y="3264"/>
                <a:chExt cx="320" cy="296"/>
              </a:xfrm>
            </p:grpSpPr>
            <p:sp>
              <p:nvSpPr>
                <p:cNvPr id="41697" name="Rectangle 234"/>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98" name="Rectangle 235"/>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99" name="Rectangle 236"/>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700" name="Rectangle 237"/>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56" name="Group 238"/>
              <p:cNvGrpSpPr>
                <a:grpSpLocks/>
              </p:cNvGrpSpPr>
              <p:nvPr/>
            </p:nvGrpSpPr>
            <p:grpSpPr bwMode="auto">
              <a:xfrm>
                <a:off x="4152" y="1376"/>
                <a:ext cx="184" cy="73"/>
                <a:chOff x="1024" y="3264"/>
                <a:chExt cx="320" cy="296"/>
              </a:xfrm>
            </p:grpSpPr>
            <p:sp>
              <p:nvSpPr>
                <p:cNvPr id="41693" name="Rectangle 239"/>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94" name="Rectangle 240"/>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95" name="Rectangle 241"/>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96" name="Rectangle 242"/>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57" name="Group 243"/>
              <p:cNvGrpSpPr>
                <a:grpSpLocks/>
              </p:cNvGrpSpPr>
              <p:nvPr/>
            </p:nvGrpSpPr>
            <p:grpSpPr bwMode="auto">
              <a:xfrm>
                <a:off x="5005" y="1169"/>
                <a:ext cx="183" cy="73"/>
                <a:chOff x="1024" y="3264"/>
                <a:chExt cx="320" cy="296"/>
              </a:xfrm>
            </p:grpSpPr>
            <p:sp>
              <p:nvSpPr>
                <p:cNvPr id="41689" name="Rectangle 244"/>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90" name="Rectangle 245"/>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91" name="Rectangle 246"/>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92" name="Rectangle 247"/>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58" name="Group 248"/>
              <p:cNvGrpSpPr>
                <a:grpSpLocks/>
              </p:cNvGrpSpPr>
              <p:nvPr/>
            </p:nvGrpSpPr>
            <p:grpSpPr bwMode="auto">
              <a:xfrm>
                <a:off x="4528" y="1367"/>
                <a:ext cx="184" cy="73"/>
                <a:chOff x="1024" y="3264"/>
                <a:chExt cx="320" cy="296"/>
              </a:xfrm>
            </p:grpSpPr>
            <p:sp>
              <p:nvSpPr>
                <p:cNvPr id="41685" name="Rectangle 249"/>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86" name="Rectangle 250"/>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87" name="Rectangle 251"/>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88" name="Rectangle 252"/>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59" name="Group 253"/>
              <p:cNvGrpSpPr>
                <a:grpSpLocks/>
              </p:cNvGrpSpPr>
              <p:nvPr/>
            </p:nvGrpSpPr>
            <p:grpSpPr bwMode="auto">
              <a:xfrm>
                <a:off x="3176" y="1260"/>
                <a:ext cx="185" cy="73"/>
                <a:chOff x="1024" y="3264"/>
                <a:chExt cx="320" cy="296"/>
              </a:xfrm>
            </p:grpSpPr>
            <p:sp>
              <p:nvSpPr>
                <p:cNvPr id="41681" name="Rectangle 254"/>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82" name="Rectangle 255"/>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83" name="Rectangle 256"/>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84" name="Rectangle 257"/>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60" name="Group 258"/>
              <p:cNvGrpSpPr>
                <a:grpSpLocks/>
              </p:cNvGrpSpPr>
              <p:nvPr/>
            </p:nvGrpSpPr>
            <p:grpSpPr bwMode="auto">
              <a:xfrm>
                <a:off x="3158" y="1191"/>
                <a:ext cx="184" cy="73"/>
                <a:chOff x="1024" y="3264"/>
                <a:chExt cx="320" cy="296"/>
              </a:xfrm>
            </p:grpSpPr>
            <p:sp>
              <p:nvSpPr>
                <p:cNvPr id="41677" name="Rectangle 259"/>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78" name="Rectangle 260"/>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79" name="Rectangle 261"/>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80" name="Rectangle 262"/>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61" name="Group 263"/>
              <p:cNvGrpSpPr>
                <a:grpSpLocks/>
              </p:cNvGrpSpPr>
              <p:nvPr/>
            </p:nvGrpSpPr>
            <p:grpSpPr bwMode="auto">
              <a:xfrm>
                <a:off x="3323" y="1395"/>
                <a:ext cx="184" cy="73"/>
                <a:chOff x="1024" y="3264"/>
                <a:chExt cx="320" cy="296"/>
              </a:xfrm>
            </p:grpSpPr>
            <p:sp>
              <p:nvSpPr>
                <p:cNvPr id="41673" name="Rectangle 264"/>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74" name="Rectangle 265"/>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75" name="Rectangle 266"/>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76" name="Rectangle 267"/>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62" name="Group 268"/>
              <p:cNvGrpSpPr>
                <a:grpSpLocks/>
              </p:cNvGrpSpPr>
              <p:nvPr/>
            </p:nvGrpSpPr>
            <p:grpSpPr bwMode="auto">
              <a:xfrm>
                <a:off x="2799" y="1168"/>
                <a:ext cx="154" cy="61"/>
                <a:chOff x="428" y="2146"/>
                <a:chExt cx="268" cy="244"/>
              </a:xfrm>
            </p:grpSpPr>
            <p:sp>
              <p:nvSpPr>
                <p:cNvPr id="41664" name="Rectangle 269"/>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65" name="Rectangle 270"/>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66" name="Rectangle 271"/>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67" name="Rectangle 272"/>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68" name="Rectangle 273"/>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69" name="Rectangle 274"/>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70" name="Rectangle 275"/>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71" name="Rectangle 276"/>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72" name="Rectangle 277"/>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63" name="Group 278"/>
              <p:cNvGrpSpPr>
                <a:grpSpLocks/>
              </p:cNvGrpSpPr>
              <p:nvPr/>
            </p:nvGrpSpPr>
            <p:grpSpPr bwMode="auto">
              <a:xfrm>
                <a:off x="2801" y="1232"/>
                <a:ext cx="154" cy="61"/>
                <a:chOff x="428" y="2146"/>
                <a:chExt cx="268" cy="244"/>
              </a:xfrm>
            </p:grpSpPr>
            <p:sp>
              <p:nvSpPr>
                <p:cNvPr id="41655" name="Rectangle 279"/>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56" name="Rectangle 280"/>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57" name="Rectangle 281"/>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58" name="Rectangle 282"/>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59" name="Rectangle 283"/>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60" name="Rectangle 284"/>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61" name="Rectangle 285"/>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62" name="Rectangle 286"/>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63" name="Rectangle 287"/>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464" name="Rectangle 288"/>
              <p:cNvSpPr>
                <a:spLocks noChangeArrowheads="1"/>
              </p:cNvSpPr>
              <p:nvPr/>
            </p:nvSpPr>
            <p:spPr bwMode="auto">
              <a:xfrm>
                <a:off x="3017" y="1167"/>
                <a:ext cx="93" cy="39"/>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sp>
            <p:nvSpPr>
              <p:cNvPr id="41465" name="Rectangle 289"/>
              <p:cNvSpPr>
                <a:spLocks noChangeArrowheads="1"/>
              </p:cNvSpPr>
              <p:nvPr/>
            </p:nvSpPr>
            <p:spPr bwMode="auto">
              <a:xfrm>
                <a:off x="3020" y="1229"/>
                <a:ext cx="93" cy="38"/>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466" name="Group 290"/>
              <p:cNvGrpSpPr>
                <a:grpSpLocks/>
              </p:cNvGrpSpPr>
              <p:nvPr/>
            </p:nvGrpSpPr>
            <p:grpSpPr bwMode="auto">
              <a:xfrm>
                <a:off x="2932" y="1390"/>
                <a:ext cx="154" cy="61"/>
                <a:chOff x="428" y="2146"/>
                <a:chExt cx="268" cy="244"/>
              </a:xfrm>
            </p:grpSpPr>
            <p:sp>
              <p:nvSpPr>
                <p:cNvPr id="41646" name="Rectangle 291"/>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47" name="Rectangle 292"/>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48" name="Rectangle 293"/>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49" name="Rectangle 294"/>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50" name="Rectangle 295"/>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51" name="Rectangle 296"/>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52" name="Rectangle 297"/>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53" name="Rectangle 298"/>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54" name="Rectangle 299"/>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67" name="Group 300"/>
              <p:cNvGrpSpPr>
                <a:grpSpLocks/>
              </p:cNvGrpSpPr>
              <p:nvPr/>
            </p:nvGrpSpPr>
            <p:grpSpPr bwMode="auto">
              <a:xfrm>
                <a:off x="2945" y="1465"/>
                <a:ext cx="155" cy="60"/>
                <a:chOff x="428" y="2146"/>
                <a:chExt cx="268" cy="244"/>
              </a:xfrm>
            </p:grpSpPr>
            <p:sp>
              <p:nvSpPr>
                <p:cNvPr id="41637" name="Rectangle 301"/>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38" name="Rectangle 302"/>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39" name="Rectangle 303"/>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40" name="Rectangle 304"/>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41" name="Rectangle 305"/>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42" name="Rectangle 306"/>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43" name="Rectangle 307"/>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44" name="Rectangle 308"/>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45" name="Rectangle 309"/>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468" name="Rectangle 310"/>
              <p:cNvSpPr>
                <a:spLocks noChangeArrowheads="1"/>
              </p:cNvSpPr>
              <p:nvPr/>
            </p:nvSpPr>
            <p:spPr bwMode="auto">
              <a:xfrm>
                <a:off x="3127" y="1431"/>
                <a:ext cx="93" cy="39"/>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469" name="Group 311"/>
              <p:cNvGrpSpPr>
                <a:grpSpLocks/>
              </p:cNvGrpSpPr>
              <p:nvPr/>
            </p:nvGrpSpPr>
            <p:grpSpPr bwMode="auto">
              <a:xfrm>
                <a:off x="3466" y="1524"/>
                <a:ext cx="155" cy="60"/>
                <a:chOff x="428" y="2146"/>
                <a:chExt cx="268" cy="244"/>
              </a:xfrm>
            </p:grpSpPr>
            <p:sp>
              <p:nvSpPr>
                <p:cNvPr id="41628" name="Rectangle 312"/>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29" name="Rectangle 313"/>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30" name="Rectangle 314"/>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31" name="Rectangle 315"/>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32" name="Rectangle 316"/>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33" name="Rectangle 317"/>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34" name="Rectangle 318"/>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35" name="Rectangle 319"/>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36" name="Rectangle 320"/>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470" name="Rectangle 321"/>
              <p:cNvSpPr>
                <a:spLocks noChangeArrowheads="1"/>
              </p:cNvSpPr>
              <p:nvPr/>
            </p:nvSpPr>
            <p:spPr bwMode="auto">
              <a:xfrm>
                <a:off x="3680" y="1471"/>
                <a:ext cx="93" cy="39"/>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471" name="Group 322"/>
              <p:cNvGrpSpPr>
                <a:grpSpLocks/>
              </p:cNvGrpSpPr>
              <p:nvPr/>
            </p:nvGrpSpPr>
            <p:grpSpPr bwMode="auto">
              <a:xfrm>
                <a:off x="4133" y="1520"/>
                <a:ext cx="153" cy="41"/>
                <a:chOff x="2378" y="3784"/>
                <a:chExt cx="268" cy="166"/>
              </a:xfrm>
            </p:grpSpPr>
            <p:sp>
              <p:nvSpPr>
                <p:cNvPr id="41622" name="Rectangle 323"/>
                <p:cNvSpPr>
                  <a:spLocks noChangeArrowheads="1"/>
                </p:cNvSpPr>
                <p:nvPr/>
              </p:nvSpPr>
              <p:spPr bwMode="auto">
                <a:xfrm>
                  <a:off x="2582" y="379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23" name="Rectangle 324"/>
                <p:cNvSpPr>
                  <a:spLocks noChangeArrowheads="1"/>
                </p:cNvSpPr>
                <p:nvPr/>
              </p:nvSpPr>
              <p:spPr bwMode="auto">
                <a:xfrm>
                  <a:off x="2486" y="378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24" name="Rectangle 325"/>
                <p:cNvSpPr>
                  <a:spLocks noChangeArrowheads="1"/>
                </p:cNvSpPr>
                <p:nvPr/>
              </p:nvSpPr>
              <p:spPr bwMode="auto">
                <a:xfrm>
                  <a:off x="2576" y="387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25" name="Rectangle 326"/>
                <p:cNvSpPr>
                  <a:spLocks noChangeArrowheads="1"/>
                </p:cNvSpPr>
                <p:nvPr/>
              </p:nvSpPr>
              <p:spPr bwMode="auto">
                <a:xfrm>
                  <a:off x="2480" y="386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26" name="Rectangle 327"/>
                <p:cNvSpPr>
                  <a:spLocks noChangeArrowheads="1"/>
                </p:cNvSpPr>
                <p:nvPr/>
              </p:nvSpPr>
              <p:spPr bwMode="auto">
                <a:xfrm>
                  <a:off x="2384" y="380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27" name="Rectangle 328"/>
                <p:cNvSpPr>
                  <a:spLocks noChangeArrowheads="1"/>
                </p:cNvSpPr>
                <p:nvPr/>
              </p:nvSpPr>
              <p:spPr bwMode="auto">
                <a:xfrm>
                  <a:off x="2378" y="388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472" name="Rectangle 329"/>
              <p:cNvSpPr>
                <a:spLocks noChangeArrowheads="1"/>
              </p:cNvSpPr>
              <p:nvPr/>
            </p:nvSpPr>
            <p:spPr bwMode="auto">
              <a:xfrm>
                <a:off x="4173" y="1470"/>
                <a:ext cx="93" cy="38"/>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473" name="Group 330"/>
              <p:cNvGrpSpPr>
                <a:grpSpLocks/>
              </p:cNvGrpSpPr>
              <p:nvPr/>
            </p:nvGrpSpPr>
            <p:grpSpPr bwMode="auto">
              <a:xfrm>
                <a:off x="4502" y="1510"/>
                <a:ext cx="154" cy="60"/>
                <a:chOff x="428" y="2146"/>
                <a:chExt cx="268" cy="244"/>
              </a:xfrm>
            </p:grpSpPr>
            <p:sp>
              <p:nvSpPr>
                <p:cNvPr id="41613" name="Rectangle 331"/>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14" name="Rectangle 332"/>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15" name="Rectangle 333"/>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16" name="Rectangle 334"/>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17" name="Rectangle 335"/>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18" name="Rectangle 336"/>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19" name="Rectangle 337"/>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20" name="Rectangle 338"/>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21" name="Rectangle 339"/>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74" name="Group 340"/>
              <p:cNvGrpSpPr>
                <a:grpSpLocks/>
              </p:cNvGrpSpPr>
              <p:nvPr/>
            </p:nvGrpSpPr>
            <p:grpSpPr bwMode="auto">
              <a:xfrm>
                <a:off x="4689" y="1540"/>
                <a:ext cx="155" cy="61"/>
                <a:chOff x="428" y="2146"/>
                <a:chExt cx="268" cy="244"/>
              </a:xfrm>
            </p:grpSpPr>
            <p:sp>
              <p:nvSpPr>
                <p:cNvPr id="41604" name="Rectangle 341"/>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05" name="Rectangle 342"/>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06" name="Rectangle 343"/>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07" name="Rectangle 344"/>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08" name="Rectangle 345"/>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09" name="Rectangle 346"/>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10" name="Rectangle 347"/>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11" name="Rectangle 348"/>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12" name="Rectangle 349"/>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475" name="Rectangle 350"/>
              <p:cNvSpPr>
                <a:spLocks noChangeArrowheads="1"/>
              </p:cNvSpPr>
              <p:nvPr/>
            </p:nvSpPr>
            <p:spPr bwMode="auto">
              <a:xfrm>
                <a:off x="4625" y="1455"/>
                <a:ext cx="93" cy="38"/>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sp>
            <p:nvSpPr>
              <p:cNvPr id="41476" name="Rectangle 351"/>
              <p:cNvSpPr>
                <a:spLocks noChangeArrowheads="1"/>
              </p:cNvSpPr>
              <p:nvPr/>
            </p:nvSpPr>
            <p:spPr bwMode="auto">
              <a:xfrm>
                <a:off x="5229" y="1187"/>
                <a:ext cx="93" cy="39"/>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477" name="Group 352"/>
              <p:cNvGrpSpPr>
                <a:grpSpLocks/>
              </p:cNvGrpSpPr>
              <p:nvPr/>
            </p:nvGrpSpPr>
            <p:grpSpPr bwMode="auto">
              <a:xfrm>
                <a:off x="5250" y="1298"/>
                <a:ext cx="155" cy="60"/>
                <a:chOff x="428" y="2146"/>
                <a:chExt cx="268" cy="244"/>
              </a:xfrm>
            </p:grpSpPr>
            <p:sp>
              <p:nvSpPr>
                <p:cNvPr id="41595" name="Rectangle 353"/>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96" name="Rectangle 354"/>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97" name="Rectangle 355"/>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98" name="Rectangle 356"/>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99" name="Rectangle 357"/>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00" name="Rectangle 358"/>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01" name="Rectangle 359"/>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02" name="Rectangle 360"/>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603" name="Rectangle 361"/>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78" name="Group 362"/>
              <p:cNvGrpSpPr>
                <a:grpSpLocks/>
              </p:cNvGrpSpPr>
              <p:nvPr/>
            </p:nvGrpSpPr>
            <p:grpSpPr bwMode="auto">
              <a:xfrm>
                <a:off x="5230" y="1408"/>
                <a:ext cx="154" cy="61"/>
                <a:chOff x="428" y="2146"/>
                <a:chExt cx="268" cy="244"/>
              </a:xfrm>
            </p:grpSpPr>
            <p:sp>
              <p:nvSpPr>
                <p:cNvPr id="41586" name="Rectangle 363"/>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87" name="Rectangle 364"/>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88" name="Rectangle 365"/>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89" name="Rectangle 366"/>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90" name="Rectangle 367"/>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91" name="Rectangle 368"/>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92" name="Rectangle 369"/>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93" name="Rectangle 370"/>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94" name="Rectangle 371"/>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479" name="Rectangle 372"/>
              <p:cNvSpPr>
                <a:spLocks noChangeArrowheads="1"/>
              </p:cNvSpPr>
              <p:nvPr/>
            </p:nvSpPr>
            <p:spPr bwMode="auto">
              <a:xfrm>
                <a:off x="5115" y="1344"/>
                <a:ext cx="93" cy="40"/>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sp>
            <p:nvSpPr>
              <p:cNvPr id="41480" name="Rectangle 373"/>
              <p:cNvSpPr>
                <a:spLocks noChangeArrowheads="1"/>
              </p:cNvSpPr>
              <p:nvPr/>
            </p:nvSpPr>
            <p:spPr bwMode="auto">
              <a:xfrm>
                <a:off x="5094" y="1401"/>
                <a:ext cx="94" cy="39"/>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481" name="Group 374"/>
              <p:cNvGrpSpPr>
                <a:grpSpLocks/>
              </p:cNvGrpSpPr>
              <p:nvPr/>
            </p:nvGrpSpPr>
            <p:grpSpPr bwMode="auto">
              <a:xfrm>
                <a:off x="5171" y="1035"/>
                <a:ext cx="155" cy="60"/>
                <a:chOff x="428" y="2146"/>
                <a:chExt cx="268" cy="244"/>
              </a:xfrm>
            </p:grpSpPr>
            <p:sp>
              <p:nvSpPr>
                <p:cNvPr id="41577" name="Rectangle 375"/>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78" name="Rectangle 376"/>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79" name="Rectangle 377"/>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80" name="Rectangle 378"/>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81" name="Rectangle 379"/>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82" name="Rectangle 380"/>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83" name="Rectangle 381"/>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84" name="Rectangle 382"/>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85" name="Rectangle 383"/>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482" name="Rectangle 384"/>
              <p:cNvSpPr>
                <a:spLocks noChangeArrowheads="1"/>
              </p:cNvSpPr>
              <p:nvPr/>
            </p:nvSpPr>
            <p:spPr bwMode="auto">
              <a:xfrm>
                <a:off x="5025" y="1071"/>
                <a:ext cx="93" cy="38"/>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483" name="Group 385"/>
              <p:cNvGrpSpPr>
                <a:grpSpLocks/>
              </p:cNvGrpSpPr>
              <p:nvPr/>
            </p:nvGrpSpPr>
            <p:grpSpPr bwMode="auto">
              <a:xfrm>
                <a:off x="5030" y="933"/>
                <a:ext cx="154" cy="61"/>
                <a:chOff x="428" y="2146"/>
                <a:chExt cx="268" cy="244"/>
              </a:xfrm>
            </p:grpSpPr>
            <p:sp>
              <p:nvSpPr>
                <p:cNvPr id="41568" name="Rectangle 386"/>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69" name="Rectangle 387"/>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70" name="Rectangle 388"/>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71" name="Rectangle 389"/>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72" name="Rectangle 390"/>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73" name="Rectangle 391"/>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74" name="Rectangle 392"/>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75" name="Rectangle 393"/>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76" name="Rectangle 394"/>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84" name="Group 395"/>
              <p:cNvGrpSpPr>
                <a:grpSpLocks/>
              </p:cNvGrpSpPr>
              <p:nvPr/>
            </p:nvGrpSpPr>
            <p:grpSpPr bwMode="auto">
              <a:xfrm>
                <a:off x="3328" y="911"/>
                <a:ext cx="155" cy="61"/>
                <a:chOff x="428" y="2146"/>
                <a:chExt cx="268" cy="244"/>
              </a:xfrm>
            </p:grpSpPr>
            <p:sp>
              <p:nvSpPr>
                <p:cNvPr id="41559" name="Rectangle 396"/>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60" name="Rectangle 397"/>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61" name="Rectangle 398"/>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62" name="Rectangle 399"/>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63" name="Rectangle 400"/>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64" name="Rectangle 401"/>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65" name="Rectangle 402"/>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66" name="Rectangle 403"/>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67" name="Rectangle 404"/>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85" name="Group 405"/>
              <p:cNvGrpSpPr>
                <a:grpSpLocks/>
              </p:cNvGrpSpPr>
              <p:nvPr/>
            </p:nvGrpSpPr>
            <p:grpSpPr bwMode="auto">
              <a:xfrm>
                <a:off x="3087" y="996"/>
                <a:ext cx="154" cy="60"/>
                <a:chOff x="428" y="2146"/>
                <a:chExt cx="268" cy="244"/>
              </a:xfrm>
            </p:grpSpPr>
            <p:sp>
              <p:nvSpPr>
                <p:cNvPr id="41550" name="Rectangle 406"/>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51" name="Rectangle 407"/>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52" name="Rectangle 408"/>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53" name="Rectangle 409"/>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54" name="Rectangle 410"/>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55" name="Rectangle 411"/>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56" name="Rectangle 412"/>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57" name="Rectangle 413"/>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58" name="Rectangle 414"/>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86" name="Group 415"/>
              <p:cNvGrpSpPr>
                <a:grpSpLocks/>
              </p:cNvGrpSpPr>
              <p:nvPr/>
            </p:nvGrpSpPr>
            <p:grpSpPr bwMode="auto">
              <a:xfrm>
                <a:off x="3136" y="1499"/>
                <a:ext cx="153" cy="61"/>
                <a:chOff x="428" y="2146"/>
                <a:chExt cx="268" cy="244"/>
              </a:xfrm>
            </p:grpSpPr>
            <p:sp>
              <p:nvSpPr>
                <p:cNvPr id="41541" name="Rectangle 416"/>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42" name="Rectangle 417"/>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43" name="Rectangle 418"/>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44" name="Rectangle 419"/>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45" name="Rectangle 420"/>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46" name="Rectangle 421"/>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47" name="Rectangle 422"/>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48" name="Rectangle 423"/>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49" name="Rectangle 424"/>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487" name="Rectangle 425"/>
              <p:cNvSpPr>
                <a:spLocks noChangeArrowheads="1"/>
              </p:cNvSpPr>
              <p:nvPr/>
            </p:nvSpPr>
            <p:spPr bwMode="auto">
              <a:xfrm>
                <a:off x="4915" y="995"/>
                <a:ext cx="93" cy="39"/>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sp>
            <p:nvSpPr>
              <p:cNvPr id="41488" name="Rectangle 426"/>
              <p:cNvSpPr>
                <a:spLocks noChangeArrowheads="1"/>
              </p:cNvSpPr>
              <p:nvPr/>
            </p:nvSpPr>
            <p:spPr bwMode="auto">
              <a:xfrm>
                <a:off x="3258" y="1038"/>
                <a:ext cx="93" cy="38"/>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489" name="Group 427"/>
              <p:cNvGrpSpPr>
                <a:grpSpLocks/>
              </p:cNvGrpSpPr>
              <p:nvPr/>
            </p:nvGrpSpPr>
            <p:grpSpPr bwMode="auto">
              <a:xfrm>
                <a:off x="5227" y="1473"/>
                <a:ext cx="153" cy="60"/>
                <a:chOff x="428" y="2146"/>
                <a:chExt cx="268" cy="244"/>
              </a:xfrm>
            </p:grpSpPr>
            <p:sp>
              <p:nvSpPr>
                <p:cNvPr id="41532" name="Rectangle 428"/>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33" name="Rectangle 429"/>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34" name="Rectangle 430"/>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35" name="Rectangle 431"/>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36" name="Rectangle 432"/>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37" name="Rectangle 433"/>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38" name="Rectangle 434"/>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39" name="Rectangle 435"/>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40" name="Rectangle 436"/>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490" name="Group 437"/>
              <p:cNvGrpSpPr>
                <a:grpSpLocks/>
              </p:cNvGrpSpPr>
              <p:nvPr/>
            </p:nvGrpSpPr>
            <p:grpSpPr bwMode="auto">
              <a:xfrm>
                <a:off x="5357" y="1179"/>
                <a:ext cx="155" cy="60"/>
                <a:chOff x="428" y="2146"/>
                <a:chExt cx="268" cy="244"/>
              </a:xfrm>
            </p:grpSpPr>
            <p:sp>
              <p:nvSpPr>
                <p:cNvPr id="41523" name="Rectangle 438"/>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24" name="Rectangle 439"/>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25" name="Rectangle 440"/>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26" name="Rectangle 441"/>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27" name="Rectangle 442"/>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28" name="Rectangle 443"/>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29" name="Rectangle 444"/>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30" name="Rectangle 445"/>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531" name="Rectangle 446"/>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491" name="Text Box 447"/>
              <p:cNvSpPr txBox="1">
                <a:spLocks noChangeArrowheads="1"/>
              </p:cNvSpPr>
              <p:nvPr/>
            </p:nvSpPr>
            <p:spPr bwMode="auto">
              <a:xfrm>
                <a:off x="4601" y="1105"/>
                <a:ext cx="682"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b="1">
                    <a:solidFill>
                      <a:schemeClr val="tx1"/>
                    </a:solidFill>
                    <a:latin typeface="Comic Sans MS" charset="0"/>
                    <a:ea typeface="ＭＳ Ｐゴシック" charset="0"/>
                    <a:cs typeface="ＭＳ Ｐゴシック" charset="0"/>
                  </a:defRPr>
                </a:lvl1pPr>
                <a:lvl2pPr marL="742950" indent="-285750">
                  <a:defRPr sz="2400" b="1">
                    <a:solidFill>
                      <a:schemeClr val="tx1"/>
                    </a:solidFill>
                    <a:latin typeface="Comic Sans MS" charset="0"/>
                    <a:ea typeface="ＭＳ Ｐゴシック" charset="0"/>
                  </a:defRPr>
                </a:lvl2pPr>
                <a:lvl3pPr marL="1143000" indent="-228600">
                  <a:defRPr sz="2400" b="1">
                    <a:solidFill>
                      <a:schemeClr val="tx1"/>
                    </a:solidFill>
                    <a:latin typeface="Comic Sans MS" charset="0"/>
                    <a:ea typeface="ＭＳ Ｐゴシック" charset="0"/>
                  </a:defRPr>
                </a:lvl3pPr>
                <a:lvl4pPr marL="1600200" indent="-228600">
                  <a:defRPr sz="2400" b="1">
                    <a:solidFill>
                      <a:schemeClr val="tx1"/>
                    </a:solidFill>
                    <a:latin typeface="Comic Sans MS" charset="0"/>
                    <a:ea typeface="ＭＳ Ｐゴシック" charset="0"/>
                  </a:defRPr>
                </a:lvl4pPr>
                <a:lvl5pPr marL="2057400" indent="-22860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r>
                  <a:rPr lang="en-US" sz="1200" b="0">
                    <a:solidFill>
                      <a:schemeClr val="hlink"/>
                    </a:solidFill>
                    <a:latin typeface="Gill Sans" charset="0"/>
                    <a:cs typeface="Gill Sans" charset="0"/>
                  </a:rPr>
                  <a:t>Clusters</a:t>
                </a:r>
              </a:p>
            </p:txBody>
          </p:sp>
          <p:sp>
            <p:nvSpPr>
              <p:cNvPr id="41492" name="Text Box 448"/>
              <p:cNvSpPr txBox="1">
                <a:spLocks noChangeArrowheads="1"/>
              </p:cNvSpPr>
              <p:nvPr/>
            </p:nvSpPr>
            <p:spPr bwMode="auto">
              <a:xfrm>
                <a:off x="4380" y="854"/>
                <a:ext cx="1164"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b="1">
                    <a:solidFill>
                      <a:schemeClr val="tx1"/>
                    </a:solidFill>
                    <a:latin typeface="Comic Sans MS" charset="0"/>
                    <a:ea typeface="ＭＳ Ｐゴシック" charset="0"/>
                    <a:cs typeface="ＭＳ Ｐゴシック" charset="0"/>
                  </a:defRPr>
                </a:lvl1pPr>
                <a:lvl2pPr marL="742950" indent="-285750">
                  <a:defRPr sz="2400" b="1">
                    <a:solidFill>
                      <a:schemeClr val="tx1"/>
                    </a:solidFill>
                    <a:latin typeface="Comic Sans MS" charset="0"/>
                    <a:ea typeface="ＭＳ Ｐゴシック" charset="0"/>
                  </a:defRPr>
                </a:lvl2pPr>
                <a:lvl3pPr marL="1143000" indent="-228600">
                  <a:defRPr sz="2400" b="1">
                    <a:solidFill>
                      <a:schemeClr val="tx1"/>
                    </a:solidFill>
                    <a:latin typeface="Comic Sans MS" charset="0"/>
                    <a:ea typeface="ＭＳ Ｐゴシック" charset="0"/>
                  </a:defRPr>
                </a:lvl3pPr>
                <a:lvl4pPr marL="1600200" indent="-228600">
                  <a:defRPr sz="2400" b="1">
                    <a:solidFill>
                      <a:schemeClr val="tx1"/>
                    </a:solidFill>
                    <a:latin typeface="Comic Sans MS" charset="0"/>
                    <a:ea typeface="ＭＳ Ｐゴシック" charset="0"/>
                  </a:defRPr>
                </a:lvl4pPr>
                <a:lvl5pPr marL="2057400" indent="-22860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r>
                  <a:rPr lang="en-US" sz="1200" b="0">
                    <a:solidFill>
                      <a:schemeClr val="hlink"/>
                    </a:solidFill>
                    <a:latin typeface="Gill Sans" charset="0"/>
                    <a:cs typeface="Gill Sans" charset="0"/>
                  </a:rPr>
                  <a:t>Massive Cluster</a:t>
                </a:r>
              </a:p>
            </p:txBody>
          </p:sp>
          <p:grpSp>
            <p:nvGrpSpPr>
              <p:cNvPr id="41493" name="Group 449"/>
              <p:cNvGrpSpPr>
                <a:grpSpLocks/>
              </p:cNvGrpSpPr>
              <p:nvPr/>
            </p:nvGrpSpPr>
            <p:grpSpPr bwMode="auto">
              <a:xfrm>
                <a:off x="3324" y="987"/>
                <a:ext cx="1708" cy="431"/>
                <a:chOff x="1450" y="1101"/>
                <a:chExt cx="2970" cy="997"/>
              </a:xfrm>
            </p:grpSpPr>
            <p:sp>
              <p:nvSpPr>
                <p:cNvPr id="41494" name="Oval 450"/>
                <p:cNvSpPr>
                  <a:spLocks noChangeArrowheads="1"/>
                </p:cNvSpPr>
                <p:nvPr/>
              </p:nvSpPr>
              <p:spPr bwMode="auto">
                <a:xfrm>
                  <a:off x="1984" y="1682"/>
                  <a:ext cx="1760" cy="119"/>
                </a:xfrm>
                <a:prstGeom prst="ellipse">
                  <a:avLst/>
                </a:prstGeom>
                <a:solidFill>
                  <a:srgbClr val="03FBEF"/>
                </a:solidFill>
                <a:ln w="12700">
                  <a:solidFill>
                    <a:schemeClr val="tx2"/>
                  </a:solidFill>
                  <a:round/>
                  <a:headEnd type="none" w="sm" len="sm"/>
                  <a:tailEnd type="none" w="sm" len="sm"/>
                </a:ln>
              </p:spPr>
              <p:txBody>
                <a:bodyPr wrap="none" anchor="ctr"/>
                <a:lstStyle/>
                <a:p>
                  <a:pPr algn="ctr"/>
                  <a:r>
                    <a:rPr lang="en-US" sz="1200" b="0">
                      <a:solidFill>
                        <a:schemeClr val="hlink"/>
                      </a:solidFill>
                      <a:latin typeface="Gill Sans" charset="0"/>
                      <a:cs typeface="Gill Sans" charset="0"/>
                    </a:rPr>
                    <a:t>Gigabit Ethernet</a:t>
                  </a:r>
                  <a:endParaRPr lang="en-US" sz="1200" b="0">
                    <a:latin typeface="Gill Sans" charset="0"/>
                    <a:cs typeface="Gill Sans" charset="0"/>
                  </a:endParaRPr>
                </a:p>
              </p:txBody>
            </p:sp>
            <p:sp>
              <p:nvSpPr>
                <p:cNvPr id="41495" name="Line 451"/>
                <p:cNvSpPr>
                  <a:spLocks noChangeShapeType="1"/>
                </p:cNvSpPr>
                <p:nvPr/>
              </p:nvSpPr>
              <p:spPr bwMode="auto">
                <a:xfrm>
                  <a:off x="2104" y="1471"/>
                  <a:ext cx="0" cy="238"/>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496" name="Line 452"/>
                <p:cNvSpPr>
                  <a:spLocks noChangeShapeType="1"/>
                </p:cNvSpPr>
                <p:nvPr/>
              </p:nvSpPr>
              <p:spPr bwMode="auto">
                <a:xfrm>
                  <a:off x="2232" y="1485"/>
                  <a:ext cx="0" cy="229"/>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497" name="Line 453"/>
                <p:cNvSpPr>
                  <a:spLocks noChangeShapeType="1"/>
                </p:cNvSpPr>
                <p:nvPr/>
              </p:nvSpPr>
              <p:spPr bwMode="auto">
                <a:xfrm flipH="1">
                  <a:off x="2360" y="1512"/>
                  <a:ext cx="0" cy="17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498" name="Line 454"/>
                <p:cNvSpPr>
                  <a:spLocks noChangeShapeType="1"/>
                </p:cNvSpPr>
                <p:nvPr/>
              </p:nvSpPr>
              <p:spPr bwMode="auto">
                <a:xfrm>
                  <a:off x="2472" y="1531"/>
                  <a:ext cx="0" cy="156"/>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499" name="Line 455"/>
                <p:cNvSpPr>
                  <a:spLocks noChangeShapeType="1"/>
                </p:cNvSpPr>
                <p:nvPr/>
              </p:nvSpPr>
              <p:spPr bwMode="auto">
                <a:xfrm>
                  <a:off x="2560" y="1590"/>
                  <a:ext cx="0" cy="106"/>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00" name="Line 456"/>
                <p:cNvSpPr>
                  <a:spLocks noChangeShapeType="1"/>
                </p:cNvSpPr>
                <p:nvPr/>
              </p:nvSpPr>
              <p:spPr bwMode="auto">
                <a:xfrm>
                  <a:off x="2680" y="1599"/>
                  <a:ext cx="0" cy="88"/>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01" name="Line 457"/>
                <p:cNvSpPr>
                  <a:spLocks noChangeShapeType="1"/>
                </p:cNvSpPr>
                <p:nvPr/>
              </p:nvSpPr>
              <p:spPr bwMode="auto">
                <a:xfrm>
                  <a:off x="2808" y="1636"/>
                  <a:ext cx="0" cy="55"/>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02" name="Line 458"/>
                <p:cNvSpPr>
                  <a:spLocks noChangeShapeType="1"/>
                </p:cNvSpPr>
                <p:nvPr/>
              </p:nvSpPr>
              <p:spPr bwMode="auto">
                <a:xfrm>
                  <a:off x="2944" y="1650"/>
                  <a:ext cx="0" cy="3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03" name="Line 459"/>
                <p:cNvSpPr>
                  <a:spLocks noChangeShapeType="1"/>
                </p:cNvSpPr>
                <p:nvPr/>
              </p:nvSpPr>
              <p:spPr bwMode="auto">
                <a:xfrm>
                  <a:off x="3168" y="1567"/>
                  <a:ext cx="0" cy="115"/>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04" name="Line 460"/>
                <p:cNvSpPr>
                  <a:spLocks noChangeShapeType="1"/>
                </p:cNvSpPr>
                <p:nvPr/>
              </p:nvSpPr>
              <p:spPr bwMode="auto">
                <a:xfrm>
                  <a:off x="3312" y="1480"/>
                  <a:ext cx="0" cy="216"/>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05" name="Line 461"/>
                <p:cNvSpPr>
                  <a:spLocks noChangeShapeType="1"/>
                </p:cNvSpPr>
                <p:nvPr/>
              </p:nvSpPr>
              <p:spPr bwMode="auto">
                <a:xfrm>
                  <a:off x="3448" y="1352"/>
                  <a:ext cx="0" cy="34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06" name="Line 462"/>
                <p:cNvSpPr>
                  <a:spLocks noChangeShapeType="1"/>
                </p:cNvSpPr>
                <p:nvPr/>
              </p:nvSpPr>
              <p:spPr bwMode="auto">
                <a:xfrm>
                  <a:off x="3640" y="1237"/>
                  <a:ext cx="0" cy="48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07" name="Oval 463"/>
                <p:cNvSpPr>
                  <a:spLocks noChangeArrowheads="1"/>
                </p:cNvSpPr>
                <p:nvPr/>
              </p:nvSpPr>
              <p:spPr bwMode="auto">
                <a:xfrm rot="2527473">
                  <a:off x="1450" y="1533"/>
                  <a:ext cx="64"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508" name="Oval 464"/>
                <p:cNvSpPr>
                  <a:spLocks noChangeArrowheads="1"/>
                </p:cNvSpPr>
                <p:nvPr/>
              </p:nvSpPr>
              <p:spPr bwMode="auto">
                <a:xfrm rot="2527473">
                  <a:off x="1450" y="2006"/>
                  <a:ext cx="71"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509" name="Oval 465"/>
                <p:cNvSpPr>
                  <a:spLocks noChangeArrowheads="1"/>
                </p:cNvSpPr>
                <p:nvPr/>
              </p:nvSpPr>
              <p:spPr bwMode="auto">
                <a:xfrm rot="2527473">
                  <a:off x="2114" y="1991"/>
                  <a:ext cx="64"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510" name="Oval 466"/>
                <p:cNvSpPr>
                  <a:spLocks noChangeArrowheads="1"/>
                </p:cNvSpPr>
                <p:nvPr/>
              </p:nvSpPr>
              <p:spPr bwMode="auto">
                <a:xfrm rot="2527473">
                  <a:off x="2884" y="1973"/>
                  <a:ext cx="64"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511" name="Oval 467"/>
                <p:cNvSpPr>
                  <a:spLocks noChangeArrowheads="1"/>
                </p:cNvSpPr>
                <p:nvPr/>
              </p:nvSpPr>
              <p:spPr bwMode="auto">
                <a:xfrm rot="2527473">
                  <a:off x="1500" y="1829"/>
                  <a:ext cx="64" cy="91"/>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512" name="Oval 468"/>
                <p:cNvSpPr>
                  <a:spLocks noChangeArrowheads="1"/>
                </p:cNvSpPr>
                <p:nvPr/>
              </p:nvSpPr>
              <p:spPr bwMode="auto">
                <a:xfrm rot="2527473">
                  <a:off x="3560" y="1951"/>
                  <a:ext cx="64"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513" name="Oval 469"/>
                <p:cNvSpPr>
                  <a:spLocks noChangeArrowheads="1"/>
                </p:cNvSpPr>
                <p:nvPr/>
              </p:nvSpPr>
              <p:spPr bwMode="auto">
                <a:xfrm rot="2527473">
                  <a:off x="4152" y="1834"/>
                  <a:ext cx="64"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514" name="Oval 470"/>
                <p:cNvSpPr>
                  <a:spLocks noChangeArrowheads="1"/>
                </p:cNvSpPr>
                <p:nvPr/>
              </p:nvSpPr>
              <p:spPr bwMode="auto">
                <a:xfrm rot="2527473">
                  <a:off x="4356" y="1485"/>
                  <a:ext cx="64"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515" name="Line 471"/>
                <p:cNvSpPr>
                  <a:spLocks noChangeShapeType="1"/>
                </p:cNvSpPr>
                <p:nvPr/>
              </p:nvSpPr>
              <p:spPr bwMode="auto">
                <a:xfrm>
                  <a:off x="1522" y="1578"/>
                  <a:ext cx="510" cy="141"/>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16" name="Line 472"/>
                <p:cNvSpPr>
                  <a:spLocks noChangeShapeType="1"/>
                </p:cNvSpPr>
                <p:nvPr/>
              </p:nvSpPr>
              <p:spPr bwMode="auto">
                <a:xfrm flipV="1">
                  <a:off x="1546" y="1781"/>
                  <a:ext cx="654" cy="25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17" name="Line 473"/>
                <p:cNvSpPr>
                  <a:spLocks noChangeShapeType="1"/>
                </p:cNvSpPr>
                <p:nvPr/>
              </p:nvSpPr>
              <p:spPr bwMode="auto">
                <a:xfrm flipV="1">
                  <a:off x="2188" y="1791"/>
                  <a:ext cx="228" cy="216"/>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18" name="Line 474"/>
                <p:cNvSpPr>
                  <a:spLocks noChangeShapeType="1"/>
                </p:cNvSpPr>
                <p:nvPr/>
              </p:nvSpPr>
              <p:spPr bwMode="auto">
                <a:xfrm flipH="1" flipV="1">
                  <a:off x="2818" y="1798"/>
                  <a:ext cx="108" cy="20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19" name="Line 475"/>
                <p:cNvSpPr>
                  <a:spLocks noChangeShapeType="1"/>
                </p:cNvSpPr>
                <p:nvPr/>
              </p:nvSpPr>
              <p:spPr bwMode="auto">
                <a:xfrm flipH="1" flipV="1">
                  <a:off x="3388" y="1784"/>
                  <a:ext cx="192" cy="19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20" name="Line 476"/>
                <p:cNvSpPr>
                  <a:spLocks noChangeShapeType="1"/>
                </p:cNvSpPr>
                <p:nvPr/>
              </p:nvSpPr>
              <p:spPr bwMode="auto">
                <a:xfrm flipH="1" flipV="1">
                  <a:off x="3706" y="1743"/>
                  <a:ext cx="462" cy="12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21" name="Line 477"/>
                <p:cNvSpPr>
                  <a:spLocks noChangeShapeType="1"/>
                </p:cNvSpPr>
                <p:nvPr/>
              </p:nvSpPr>
              <p:spPr bwMode="auto">
                <a:xfrm flipH="1">
                  <a:off x="3694" y="1540"/>
                  <a:ext cx="648" cy="179"/>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522" name="Line 478"/>
                <p:cNvSpPr>
                  <a:spLocks noChangeShapeType="1"/>
                </p:cNvSpPr>
                <p:nvPr/>
              </p:nvSpPr>
              <p:spPr bwMode="auto">
                <a:xfrm>
                  <a:off x="1500" y="1101"/>
                  <a:ext cx="582" cy="625"/>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grpSp>
        </p:grpSp>
      </p:grpSp>
      <p:grpSp>
        <p:nvGrpSpPr>
          <p:cNvPr id="40980" name="Group 17"/>
          <p:cNvGrpSpPr>
            <a:grpSpLocks/>
          </p:cNvGrpSpPr>
          <p:nvPr/>
        </p:nvGrpSpPr>
        <p:grpSpPr bwMode="auto">
          <a:xfrm>
            <a:off x="7620000" y="457200"/>
            <a:ext cx="2978150" cy="1428750"/>
            <a:chOff x="2796" y="671"/>
            <a:chExt cx="2716" cy="1304"/>
          </a:xfrm>
        </p:grpSpPr>
        <p:grpSp>
          <p:nvGrpSpPr>
            <p:cNvPr id="40981" name="Group 18"/>
            <p:cNvGrpSpPr>
              <a:grpSpLocks/>
            </p:cNvGrpSpPr>
            <p:nvPr/>
          </p:nvGrpSpPr>
          <p:grpSpPr bwMode="auto">
            <a:xfrm>
              <a:off x="3227" y="1844"/>
              <a:ext cx="513" cy="131"/>
              <a:chOff x="2201" y="2688"/>
              <a:chExt cx="1946" cy="577"/>
            </a:xfrm>
          </p:grpSpPr>
          <p:sp>
            <p:nvSpPr>
              <p:cNvPr id="41429" name="AutoShape 19"/>
              <p:cNvSpPr>
                <a:spLocks noChangeArrowheads="1"/>
              </p:cNvSpPr>
              <p:nvPr/>
            </p:nvSpPr>
            <p:spPr bwMode="auto">
              <a:xfrm>
                <a:off x="2934" y="3023"/>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30" name="AutoShape 20"/>
              <p:cNvSpPr>
                <a:spLocks noChangeArrowheads="1"/>
              </p:cNvSpPr>
              <p:nvPr/>
            </p:nvSpPr>
            <p:spPr bwMode="auto">
              <a:xfrm>
                <a:off x="3030" y="311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31" name="AutoShape 21"/>
              <p:cNvSpPr>
                <a:spLocks noChangeArrowheads="1"/>
              </p:cNvSpPr>
              <p:nvPr/>
            </p:nvSpPr>
            <p:spPr bwMode="auto">
              <a:xfrm>
                <a:off x="3329" y="281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32" name="AutoShape 22"/>
              <p:cNvSpPr>
                <a:spLocks noChangeArrowheads="1"/>
              </p:cNvSpPr>
              <p:nvPr/>
            </p:nvSpPr>
            <p:spPr bwMode="auto">
              <a:xfrm>
                <a:off x="3425" y="3015"/>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33" name="AutoShape 23"/>
              <p:cNvSpPr>
                <a:spLocks noChangeArrowheads="1"/>
              </p:cNvSpPr>
              <p:nvPr/>
            </p:nvSpPr>
            <p:spPr bwMode="auto">
              <a:xfrm>
                <a:off x="3570" y="2688"/>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34" name="AutoShape 24"/>
              <p:cNvSpPr>
                <a:spLocks noChangeArrowheads="1"/>
              </p:cNvSpPr>
              <p:nvPr/>
            </p:nvSpPr>
            <p:spPr bwMode="auto">
              <a:xfrm>
                <a:off x="3666" y="2884"/>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35" name="AutoShape 25"/>
              <p:cNvSpPr>
                <a:spLocks noChangeArrowheads="1"/>
              </p:cNvSpPr>
              <p:nvPr/>
            </p:nvSpPr>
            <p:spPr bwMode="auto">
              <a:xfrm>
                <a:off x="3026" y="278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36" name="AutoShape 26"/>
              <p:cNvSpPr>
                <a:spLocks noChangeArrowheads="1"/>
              </p:cNvSpPr>
              <p:nvPr/>
            </p:nvSpPr>
            <p:spPr bwMode="auto">
              <a:xfrm>
                <a:off x="2201" y="2963"/>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37" name="AutoShape 27"/>
              <p:cNvSpPr>
                <a:spLocks noChangeArrowheads="1"/>
              </p:cNvSpPr>
              <p:nvPr/>
            </p:nvSpPr>
            <p:spPr bwMode="auto">
              <a:xfrm>
                <a:off x="2297" y="305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38" name="AutoShape 28"/>
              <p:cNvSpPr>
                <a:spLocks noChangeArrowheads="1"/>
              </p:cNvSpPr>
              <p:nvPr/>
            </p:nvSpPr>
            <p:spPr bwMode="auto">
              <a:xfrm>
                <a:off x="2596" y="275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39" name="AutoShape 29"/>
              <p:cNvSpPr>
                <a:spLocks noChangeArrowheads="1"/>
              </p:cNvSpPr>
              <p:nvPr/>
            </p:nvSpPr>
            <p:spPr bwMode="auto">
              <a:xfrm>
                <a:off x="2692" y="2955"/>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40" name="AutoShape 30"/>
              <p:cNvSpPr>
                <a:spLocks noChangeArrowheads="1"/>
              </p:cNvSpPr>
              <p:nvPr/>
            </p:nvSpPr>
            <p:spPr bwMode="auto">
              <a:xfrm>
                <a:off x="3870" y="2941"/>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41" name="AutoShape 31"/>
              <p:cNvSpPr>
                <a:spLocks noChangeArrowheads="1"/>
              </p:cNvSpPr>
              <p:nvPr/>
            </p:nvSpPr>
            <p:spPr bwMode="auto">
              <a:xfrm>
                <a:off x="3966" y="3037"/>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0982" name="Group 32"/>
            <p:cNvGrpSpPr>
              <a:grpSpLocks/>
            </p:cNvGrpSpPr>
            <p:nvPr/>
          </p:nvGrpSpPr>
          <p:grpSpPr bwMode="auto">
            <a:xfrm>
              <a:off x="3899" y="1843"/>
              <a:ext cx="513" cy="131"/>
              <a:chOff x="2201" y="2688"/>
              <a:chExt cx="1946" cy="577"/>
            </a:xfrm>
          </p:grpSpPr>
          <p:sp>
            <p:nvSpPr>
              <p:cNvPr id="41416" name="AutoShape 33"/>
              <p:cNvSpPr>
                <a:spLocks noChangeArrowheads="1"/>
              </p:cNvSpPr>
              <p:nvPr/>
            </p:nvSpPr>
            <p:spPr bwMode="auto">
              <a:xfrm>
                <a:off x="2934" y="3023"/>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17" name="AutoShape 34"/>
              <p:cNvSpPr>
                <a:spLocks noChangeArrowheads="1"/>
              </p:cNvSpPr>
              <p:nvPr/>
            </p:nvSpPr>
            <p:spPr bwMode="auto">
              <a:xfrm>
                <a:off x="3030" y="3119"/>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18" name="AutoShape 35"/>
              <p:cNvSpPr>
                <a:spLocks noChangeArrowheads="1"/>
              </p:cNvSpPr>
              <p:nvPr/>
            </p:nvSpPr>
            <p:spPr bwMode="auto">
              <a:xfrm>
                <a:off x="3329" y="2819"/>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19" name="AutoShape 36"/>
              <p:cNvSpPr>
                <a:spLocks noChangeArrowheads="1"/>
              </p:cNvSpPr>
              <p:nvPr/>
            </p:nvSpPr>
            <p:spPr bwMode="auto">
              <a:xfrm>
                <a:off x="3425" y="3015"/>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20" name="AutoShape 37"/>
              <p:cNvSpPr>
                <a:spLocks noChangeArrowheads="1"/>
              </p:cNvSpPr>
              <p:nvPr/>
            </p:nvSpPr>
            <p:spPr bwMode="auto">
              <a:xfrm>
                <a:off x="3570" y="2688"/>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21" name="AutoShape 38"/>
              <p:cNvSpPr>
                <a:spLocks noChangeArrowheads="1"/>
              </p:cNvSpPr>
              <p:nvPr/>
            </p:nvSpPr>
            <p:spPr bwMode="auto">
              <a:xfrm>
                <a:off x="3666" y="2884"/>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22" name="AutoShape 39"/>
              <p:cNvSpPr>
                <a:spLocks noChangeArrowheads="1"/>
              </p:cNvSpPr>
              <p:nvPr/>
            </p:nvSpPr>
            <p:spPr bwMode="auto">
              <a:xfrm>
                <a:off x="3026" y="2789"/>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23" name="AutoShape 40"/>
              <p:cNvSpPr>
                <a:spLocks noChangeArrowheads="1"/>
              </p:cNvSpPr>
              <p:nvPr/>
            </p:nvSpPr>
            <p:spPr bwMode="auto">
              <a:xfrm>
                <a:off x="2201" y="2963"/>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24" name="AutoShape 41"/>
              <p:cNvSpPr>
                <a:spLocks noChangeArrowheads="1"/>
              </p:cNvSpPr>
              <p:nvPr/>
            </p:nvSpPr>
            <p:spPr bwMode="auto">
              <a:xfrm>
                <a:off x="2297" y="3059"/>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25" name="AutoShape 42"/>
              <p:cNvSpPr>
                <a:spLocks noChangeArrowheads="1"/>
              </p:cNvSpPr>
              <p:nvPr/>
            </p:nvSpPr>
            <p:spPr bwMode="auto">
              <a:xfrm>
                <a:off x="2596" y="2759"/>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26" name="AutoShape 43"/>
              <p:cNvSpPr>
                <a:spLocks noChangeArrowheads="1"/>
              </p:cNvSpPr>
              <p:nvPr/>
            </p:nvSpPr>
            <p:spPr bwMode="auto">
              <a:xfrm>
                <a:off x="2692" y="2955"/>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27" name="AutoShape 44"/>
              <p:cNvSpPr>
                <a:spLocks noChangeArrowheads="1"/>
              </p:cNvSpPr>
              <p:nvPr/>
            </p:nvSpPr>
            <p:spPr bwMode="auto">
              <a:xfrm>
                <a:off x="3870" y="2941"/>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28" name="AutoShape 45"/>
              <p:cNvSpPr>
                <a:spLocks noChangeArrowheads="1"/>
              </p:cNvSpPr>
              <p:nvPr/>
            </p:nvSpPr>
            <p:spPr bwMode="auto">
              <a:xfrm>
                <a:off x="3966" y="3037"/>
                <a:ext cx="181" cy="146"/>
              </a:xfrm>
              <a:prstGeom prst="parallelogram">
                <a:avLst>
                  <a:gd name="adj" fmla="val 30993"/>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0983" name="Group 46"/>
            <p:cNvGrpSpPr>
              <a:grpSpLocks/>
            </p:cNvGrpSpPr>
            <p:nvPr/>
          </p:nvGrpSpPr>
          <p:grpSpPr bwMode="auto">
            <a:xfrm>
              <a:off x="4503" y="1773"/>
              <a:ext cx="513" cy="132"/>
              <a:chOff x="2201" y="2688"/>
              <a:chExt cx="1946" cy="577"/>
            </a:xfrm>
          </p:grpSpPr>
          <p:sp>
            <p:nvSpPr>
              <p:cNvPr id="41403" name="AutoShape 47"/>
              <p:cNvSpPr>
                <a:spLocks noChangeArrowheads="1"/>
              </p:cNvSpPr>
              <p:nvPr/>
            </p:nvSpPr>
            <p:spPr bwMode="auto">
              <a:xfrm>
                <a:off x="2934" y="3023"/>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04" name="AutoShape 48"/>
              <p:cNvSpPr>
                <a:spLocks noChangeArrowheads="1"/>
              </p:cNvSpPr>
              <p:nvPr/>
            </p:nvSpPr>
            <p:spPr bwMode="auto">
              <a:xfrm>
                <a:off x="3030" y="3119"/>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05" name="AutoShape 49"/>
              <p:cNvSpPr>
                <a:spLocks noChangeArrowheads="1"/>
              </p:cNvSpPr>
              <p:nvPr/>
            </p:nvSpPr>
            <p:spPr bwMode="auto">
              <a:xfrm>
                <a:off x="3329" y="2819"/>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06" name="AutoShape 50"/>
              <p:cNvSpPr>
                <a:spLocks noChangeArrowheads="1"/>
              </p:cNvSpPr>
              <p:nvPr/>
            </p:nvSpPr>
            <p:spPr bwMode="auto">
              <a:xfrm>
                <a:off x="3425" y="3015"/>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07" name="AutoShape 51"/>
              <p:cNvSpPr>
                <a:spLocks noChangeArrowheads="1"/>
              </p:cNvSpPr>
              <p:nvPr/>
            </p:nvSpPr>
            <p:spPr bwMode="auto">
              <a:xfrm>
                <a:off x="3570" y="2688"/>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08" name="AutoShape 52"/>
              <p:cNvSpPr>
                <a:spLocks noChangeArrowheads="1"/>
              </p:cNvSpPr>
              <p:nvPr/>
            </p:nvSpPr>
            <p:spPr bwMode="auto">
              <a:xfrm>
                <a:off x="3666" y="2884"/>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09" name="AutoShape 53"/>
              <p:cNvSpPr>
                <a:spLocks noChangeArrowheads="1"/>
              </p:cNvSpPr>
              <p:nvPr/>
            </p:nvSpPr>
            <p:spPr bwMode="auto">
              <a:xfrm>
                <a:off x="3026" y="2789"/>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10" name="AutoShape 54"/>
              <p:cNvSpPr>
                <a:spLocks noChangeArrowheads="1"/>
              </p:cNvSpPr>
              <p:nvPr/>
            </p:nvSpPr>
            <p:spPr bwMode="auto">
              <a:xfrm>
                <a:off x="2201" y="2963"/>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11" name="AutoShape 55"/>
              <p:cNvSpPr>
                <a:spLocks noChangeArrowheads="1"/>
              </p:cNvSpPr>
              <p:nvPr/>
            </p:nvSpPr>
            <p:spPr bwMode="auto">
              <a:xfrm>
                <a:off x="2297" y="3059"/>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12" name="AutoShape 56"/>
              <p:cNvSpPr>
                <a:spLocks noChangeArrowheads="1"/>
              </p:cNvSpPr>
              <p:nvPr/>
            </p:nvSpPr>
            <p:spPr bwMode="auto">
              <a:xfrm>
                <a:off x="2596" y="2759"/>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13" name="AutoShape 57"/>
              <p:cNvSpPr>
                <a:spLocks noChangeArrowheads="1"/>
              </p:cNvSpPr>
              <p:nvPr/>
            </p:nvSpPr>
            <p:spPr bwMode="auto">
              <a:xfrm>
                <a:off x="2692" y="2955"/>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14" name="AutoShape 58"/>
              <p:cNvSpPr>
                <a:spLocks noChangeArrowheads="1"/>
              </p:cNvSpPr>
              <p:nvPr/>
            </p:nvSpPr>
            <p:spPr bwMode="auto">
              <a:xfrm>
                <a:off x="3870" y="2941"/>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15" name="AutoShape 59"/>
              <p:cNvSpPr>
                <a:spLocks noChangeArrowheads="1"/>
              </p:cNvSpPr>
              <p:nvPr/>
            </p:nvSpPr>
            <p:spPr bwMode="auto">
              <a:xfrm>
                <a:off x="3966" y="3037"/>
                <a:ext cx="181" cy="146"/>
              </a:xfrm>
              <a:prstGeom prst="parallelogram">
                <a:avLst>
                  <a:gd name="adj" fmla="val 30993"/>
                </a:avLst>
              </a:prstGeom>
              <a:solidFill>
                <a:schemeClr val="hlink"/>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0984" name="Line 60"/>
            <p:cNvSpPr>
              <a:spLocks noChangeShapeType="1"/>
            </p:cNvSpPr>
            <p:nvPr/>
          </p:nvSpPr>
          <p:spPr bwMode="auto">
            <a:xfrm flipH="1">
              <a:off x="3290" y="1425"/>
              <a:ext cx="831" cy="424"/>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0985" name="Line 61"/>
            <p:cNvSpPr>
              <a:spLocks noChangeShapeType="1"/>
            </p:cNvSpPr>
            <p:nvPr/>
          </p:nvSpPr>
          <p:spPr bwMode="auto">
            <a:xfrm flipH="1">
              <a:off x="3659" y="1431"/>
              <a:ext cx="460" cy="405"/>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0986" name="Line 62"/>
            <p:cNvSpPr>
              <a:spLocks noChangeShapeType="1"/>
            </p:cNvSpPr>
            <p:nvPr/>
          </p:nvSpPr>
          <p:spPr bwMode="auto">
            <a:xfrm flipH="1">
              <a:off x="3921" y="1545"/>
              <a:ext cx="277" cy="326"/>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0987" name="Line 63"/>
            <p:cNvSpPr>
              <a:spLocks noChangeShapeType="1"/>
            </p:cNvSpPr>
            <p:nvPr/>
          </p:nvSpPr>
          <p:spPr bwMode="auto">
            <a:xfrm>
              <a:off x="4195" y="1551"/>
              <a:ext cx="147" cy="315"/>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grpSp>
          <p:nvGrpSpPr>
            <p:cNvPr id="40988" name="Group 64"/>
            <p:cNvGrpSpPr>
              <a:grpSpLocks/>
            </p:cNvGrpSpPr>
            <p:nvPr/>
          </p:nvGrpSpPr>
          <p:grpSpPr bwMode="auto">
            <a:xfrm>
              <a:off x="2796" y="1732"/>
              <a:ext cx="513" cy="132"/>
              <a:chOff x="2201" y="2688"/>
              <a:chExt cx="1946" cy="577"/>
            </a:xfrm>
          </p:grpSpPr>
          <p:sp>
            <p:nvSpPr>
              <p:cNvPr id="41390" name="AutoShape 65"/>
              <p:cNvSpPr>
                <a:spLocks noChangeArrowheads="1"/>
              </p:cNvSpPr>
              <p:nvPr/>
            </p:nvSpPr>
            <p:spPr bwMode="auto">
              <a:xfrm>
                <a:off x="2934" y="3023"/>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91" name="AutoShape 66"/>
              <p:cNvSpPr>
                <a:spLocks noChangeArrowheads="1"/>
              </p:cNvSpPr>
              <p:nvPr/>
            </p:nvSpPr>
            <p:spPr bwMode="auto">
              <a:xfrm>
                <a:off x="3030" y="311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92" name="AutoShape 67"/>
              <p:cNvSpPr>
                <a:spLocks noChangeArrowheads="1"/>
              </p:cNvSpPr>
              <p:nvPr/>
            </p:nvSpPr>
            <p:spPr bwMode="auto">
              <a:xfrm>
                <a:off x="3329" y="281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93" name="AutoShape 68"/>
              <p:cNvSpPr>
                <a:spLocks noChangeArrowheads="1"/>
              </p:cNvSpPr>
              <p:nvPr/>
            </p:nvSpPr>
            <p:spPr bwMode="auto">
              <a:xfrm>
                <a:off x="3425" y="3015"/>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94" name="AutoShape 69"/>
              <p:cNvSpPr>
                <a:spLocks noChangeArrowheads="1"/>
              </p:cNvSpPr>
              <p:nvPr/>
            </p:nvSpPr>
            <p:spPr bwMode="auto">
              <a:xfrm>
                <a:off x="3570" y="2688"/>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95" name="AutoShape 70"/>
              <p:cNvSpPr>
                <a:spLocks noChangeArrowheads="1"/>
              </p:cNvSpPr>
              <p:nvPr/>
            </p:nvSpPr>
            <p:spPr bwMode="auto">
              <a:xfrm>
                <a:off x="3666" y="2884"/>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96" name="AutoShape 71"/>
              <p:cNvSpPr>
                <a:spLocks noChangeArrowheads="1"/>
              </p:cNvSpPr>
              <p:nvPr/>
            </p:nvSpPr>
            <p:spPr bwMode="auto">
              <a:xfrm>
                <a:off x="3026" y="278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97" name="AutoShape 72"/>
              <p:cNvSpPr>
                <a:spLocks noChangeArrowheads="1"/>
              </p:cNvSpPr>
              <p:nvPr/>
            </p:nvSpPr>
            <p:spPr bwMode="auto">
              <a:xfrm>
                <a:off x="2201" y="2963"/>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98" name="AutoShape 73"/>
              <p:cNvSpPr>
                <a:spLocks noChangeArrowheads="1"/>
              </p:cNvSpPr>
              <p:nvPr/>
            </p:nvSpPr>
            <p:spPr bwMode="auto">
              <a:xfrm>
                <a:off x="2297" y="305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99" name="AutoShape 74"/>
              <p:cNvSpPr>
                <a:spLocks noChangeArrowheads="1"/>
              </p:cNvSpPr>
              <p:nvPr/>
            </p:nvSpPr>
            <p:spPr bwMode="auto">
              <a:xfrm>
                <a:off x="2596" y="2759"/>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00" name="AutoShape 75"/>
              <p:cNvSpPr>
                <a:spLocks noChangeArrowheads="1"/>
              </p:cNvSpPr>
              <p:nvPr/>
            </p:nvSpPr>
            <p:spPr bwMode="auto">
              <a:xfrm>
                <a:off x="2692" y="2955"/>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01" name="AutoShape 76"/>
              <p:cNvSpPr>
                <a:spLocks noChangeArrowheads="1"/>
              </p:cNvSpPr>
              <p:nvPr/>
            </p:nvSpPr>
            <p:spPr bwMode="auto">
              <a:xfrm>
                <a:off x="3870" y="2941"/>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402" name="AutoShape 77"/>
              <p:cNvSpPr>
                <a:spLocks noChangeArrowheads="1"/>
              </p:cNvSpPr>
              <p:nvPr/>
            </p:nvSpPr>
            <p:spPr bwMode="auto">
              <a:xfrm>
                <a:off x="3966" y="3037"/>
                <a:ext cx="181" cy="146"/>
              </a:xfrm>
              <a:prstGeom prst="parallelogram">
                <a:avLst>
                  <a:gd name="adj" fmla="val 30993"/>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0989" name="Line 78"/>
            <p:cNvSpPr>
              <a:spLocks noChangeShapeType="1"/>
            </p:cNvSpPr>
            <p:nvPr/>
          </p:nvSpPr>
          <p:spPr bwMode="auto">
            <a:xfrm flipH="1">
              <a:off x="2896" y="1427"/>
              <a:ext cx="543" cy="366"/>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grpSp>
          <p:nvGrpSpPr>
            <p:cNvPr id="40990" name="Group 79"/>
            <p:cNvGrpSpPr>
              <a:grpSpLocks/>
            </p:cNvGrpSpPr>
            <p:nvPr/>
          </p:nvGrpSpPr>
          <p:grpSpPr bwMode="auto">
            <a:xfrm>
              <a:off x="4878" y="1324"/>
              <a:ext cx="184" cy="73"/>
              <a:chOff x="1024" y="3264"/>
              <a:chExt cx="320" cy="296"/>
            </a:xfrm>
          </p:grpSpPr>
          <p:sp>
            <p:nvSpPr>
              <p:cNvPr id="41386" name="Rectangle 80"/>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87" name="Rectangle 81"/>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88" name="Rectangle 82"/>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89" name="Rectangle 83"/>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0991" name="Group 84"/>
            <p:cNvGrpSpPr>
              <a:grpSpLocks/>
            </p:cNvGrpSpPr>
            <p:nvPr/>
          </p:nvGrpSpPr>
          <p:grpSpPr bwMode="auto">
            <a:xfrm>
              <a:off x="3658" y="909"/>
              <a:ext cx="990" cy="315"/>
              <a:chOff x="1832" y="1576"/>
              <a:chExt cx="1720" cy="1272"/>
            </a:xfrm>
          </p:grpSpPr>
          <p:grpSp>
            <p:nvGrpSpPr>
              <p:cNvPr id="41238" name="Group 85"/>
              <p:cNvGrpSpPr>
                <a:grpSpLocks/>
              </p:cNvGrpSpPr>
              <p:nvPr/>
            </p:nvGrpSpPr>
            <p:grpSpPr bwMode="auto">
              <a:xfrm>
                <a:off x="1832" y="1992"/>
                <a:ext cx="888" cy="648"/>
                <a:chOff x="1752" y="2224"/>
                <a:chExt cx="888" cy="648"/>
              </a:xfrm>
            </p:grpSpPr>
            <p:grpSp>
              <p:nvGrpSpPr>
                <p:cNvPr id="41350" name="Group 86"/>
                <p:cNvGrpSpPr>
                  <a:grpSpLocks/>
                </p:cNvGrpSpPr>
                <p:nvPr/>
              </p:nvGrpSpPr>
              <p:grpSpPr bwMode="auto">
                <a:xfrm>
                  <a:off x="1752" y="2224"/>
                  <a:ext cx="496" cy="528"/>
                  <a:chOff x="2016" y="2000"/>
                  <a:chExt cx="496" cy="528"/>
                </a:xfrm>
              </p:grpSpPr>
              <p:sp>
                <p:nvSpPr>
                  <p:cNvPr id="41378" name="Rectangle 87"/>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79" name="Rectangle 88"/>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80" name="Rectangle 89"/>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81" name="Rectangle 90"/>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82" name="Rectangle 91"/>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83" name="Rectangle 92"/>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84" name="Rectangle 93"/>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85" name="Rectangle 94"/>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351" name="Group 95"/>
                <p:cNvGrpSpPr>
                  <a:grpSpLocks/>
                </p:cNvGrpSpPr>
                <p:nvPr/>
              </p:nvGrpSpPr>
              <p:grpSpPr bwMode="auto">
                <a:xfrm>
                  <a:off x="1896" y="2256"/>
                  <a:ext cx="496" cy="528"/>
                  <a:chOff x="2016" y="2000"/>
                  <a:chExt cx="496" cy="528"/>
                </a:xfrm>
              </p:grpSpPr>
              <p:sp>
                <p:nvSpPr>
                  <p:cNvPr id="41370" name="Rectangle 96"/>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71" name="Rectangle 97"/>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72" name="Rectangle 98"/>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73" name="Rectangle 99"/>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74" name="Rectangle 100"/>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75" name="Rectangle 101"/>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76" name="Rectangle 102"/>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77" name="Rectangle 103"/>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352" name="Group 104"/>
                <p:cNvGrpSpPr>
                  <a:grpSpLocks/>
                </p:cNvGrpSpPr>
                <p:nvPr/>
              </p:nvGrpSpPr>
              <p:grpSpPr bwMode="auto">
                <a:xfrm>
                  <a:off x="2000" y="2312"/>
                  <a:ext cx="496" cy="528"/>
                  <a:chOff x="2016" y="2000"/>
                  <a:chExt cx="496" cy="528"/>
                </a:xfrm>
              </p:grpSpPr>
              <p:sp>
                <p:nvSpPr>
                  <p:cNvPr id="41362" name="Rectangle 105"/>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63" name="Rectangle 106"/>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64" name="Rectangle 107"/>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65" name="Rectangle 108"/>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66" name="Rectangle 109"/>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67" name="Rectangle 110"/>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68" name="Rectangle 111"/>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69" name="Rectangle 112"/>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353" name="Group 113"/>
                <p:cNvGrpSpPr>
                  <a:grpSpLocks/>
                </p:cNvGrpSpPr>
                <p:nvPr/>
              </p:nvGrpSpPr>
              <p:grpSpPr bwMode="auto">
                <a:xfrm>
                  <a:off x="2144" y="2344"/>
                  <a:ext cx="496" cy="528"/>
                  <a:chOff x="2016" y="2000"/>
                  <a:chExt cx="496" cy="528"/>
                </a:xfrm>
              </p:grpSpPr>
              <p:sp>
                <p:nvSpPr>
                  <p:cNvPr id="41354" name="Rectangle 114"/>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55" name="Rectangle 115"/>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56" name="Rectangle 116"/>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57" name="Rectangle 117"/>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58" name="Rectangle 118"/>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59" name="Rectangle 119"/>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60" name="Rectangle 120"/>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61" name="Rectangle 121"/>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grpSp>
            <p:nvGrpSpPr>
              <p:cNvPr id="41239" name="Group 122"/>
              <p:cNvGrpSpPr>
                <a:grpSpLocks/>
              </p:cNvGrpSpPr>
              <p:nvPr/>
            </p:nvGrpSpPr>
            <p:grpSpPr bwMode="auto">
              <a:xfrm>
                <a:off x="2208" y="1576"/>
                <a:ext cx="888" cy="648"/>
                <a:chOff x="1800" y="1552"/>
                <a:chExt cx="888" cy="648"/>
              </a:xfrm>
            </p:grpSpPr>
            <p:grpSp>
              <p:nvGrpSpPr>
                <p:cNvPr id="41314" name="Group 123"/>
                <p:cNvGrpSpPr>
                  <a:grpSpLocks/>
                </p:cNvGrpSpPr>
                <p:nvPr/>
              </p:nvGrpSpPr>
              <p:grpSpPr bwMode="auto">
                <a:xfrm>
                  <a:off x="1800" y="1552"/>
                  <a:ext cx="496" cy="528"/>
                  <a:chOff x="2016" y="2000"/>
                  <a:chExt cx="496" cy="528"/>
                </a:xfrm>
              </p:grpSpPr>
              <p:sp>
                <p:nvSpPr>
                  <p:cNvPr id="41342" name="Rectangle 124"/>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43" name="Rectangle 125"/>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44" name="Rectangle 126"/>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45" name="Rectangle 127"/>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46" name="Rectangle 128"/>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47" name="Rectangle 129"/>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48" name="Rectangle 130"/>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49" name="Rectangle 131"/>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315" name="Group 132"/>
                <p:cNvGrpSpPr>
                  <a:grpSpLocks/>
                </p:cNvGrpSpPr>
                <p:nvPr/>
              </p:nvGrpSpPr>
              <p:grpSpPr bwMode="auto">
                <a:xfrm>
                  <a:off x="1944" y="1584"/>
                  <a:ext cx="496" cy="528"/>
                  <a:chOff x="2016" y="2000"/>
                  <a:chExt cx="496" cy="528"/>
                </a:xfrm>
              </p:grpSpPr>
              <p:sp>
                <p:nvSpPr>
                  <p:cNvPr id="41334" name="Rectangle 133"/>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35" name="Rectangle 134"/>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36" name="Rectangle 135"/>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37" name="Rectangle 136"/>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38" name="Rectangle 137"/>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39" name="Rectangle 138"/>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40" name="Rectangle 139"/>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41" name="Rectangle 140"/>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316" name="Group 141"/>
                <p:cNvGrpSpPr>
                  <a:grpSpLocks/>
                </p:cNvGrpSpPr>
                <p:nvPr/>
              </p:nvGrpSpPr>
              <p:grpSpPr bwMode="auto">
                <a:xfrm>
                  <a:off x="2048" y="1640"/>
                  <a:ext cx="496" cy="528"/>
                  <a:chOff x="2016" y="2000"/>
                  <a:chExt cx="496" cy="528"/>
                </a:xfrm>
              </p:grpSpPr>
              <p:sp>
                <p:nvSpPr>
                  <p:cNvPr id="41326" name="Rectangle 142"/>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27" name="Rectangle 143"/>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28" name="Rectangle 144"/>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29" name="Rectangle 145"/>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30" name="Rectangle 146"/>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31" name="Rectangle 147"/>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32" name="Rectangle 148"/>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33" name="Rectangle 149"/>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317" name="Group 150"/>
                <p:cNvGrpSpPr>
                  <a:grpSpLocks/>
                </p:cNvGrpSpPr>
                <p:nvPr/>
              </p:nvGrpSpPr>
              <p:grpSpPr bwMode="auto">
                <a:xfrm>
                  <a:off x="2192" y="1672"/>
                  <a:ext cx="496" cy="528"/>
                  <a:chOff x="2016" y="2000"/>
                  <a:chExt cx="496" cy="528"/>
                </a:xfrm>
              </p:grpSpPr>
              <p:sp>
                <p:nvSpPr>
                  <p:cNvPr id="41318" name="Rectangle 151"/>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19" name="Rectangle 152"/>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20" name="Rectangle 153"/>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21" name="Rectangle 154"/>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22" name="Rectangle 155"/>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23" name="Rectangle 156"/>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24" name="Rectangle 157"/>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25" name="Rectangle 158"/>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grpSp>
            <p:nvGrpSpPr>
              <p:cNvPr id="41240" name="Group 159"/>
              <p:cNvGrpSpPr>
                <a:grpSpLocks/>
              </p:cNvGrpSpPr>
              <p:nvPr/>
            </p:nvGrpSpPr>
            <p:grpSpPr bwMode="auto">
              <a:xfrm>
                <a:off x="2288" y="2200"/>
                <a:ext cx="888" cy="648"/>
                <a:chOff x="2560" y="2264"/>
                <a:chExt cx="888" cy="648"/>
              </a:xfrm>
            </p:grpSpPr>
            <p:grpSp>
              <p:nvGrpSpPr>
                <p:cNvPr id="41278" name="Group 160"/>
                <p:cNvGrpSpPr>
                  <a:grpSpLocks/>
                </p:cNvGrpSpPr>
                <p:nvPr/>
              </p:nvGrpSpPr>
              <p:grpSpPr bwMode="auto">
                <a:xfrm>
                  <a:off x="2560" y="2264"/>
                  <a:ext cx="496" cy="528"/>
                  <a:chOff x="2016" y="2000"/>
                  <a:chExt cx="496" cy="528"/>
                </a:xfrm>
              </p:grpSpPr>
              <p:sp>
                <p:nvSpPr>
                  <p:cNvPr id="41306" name="Rectangle 161"/>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07" name="Rectangle 162"/>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08" name="Rectangle 163"/>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09" name="Rectangle 164"/>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10" name="Rectangle 165"/>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11" name="Rectangle 166"/>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12" name="Rectangle 167"/>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13" name="Rectangle 168"/>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279" name="Group 169"/>
                <p:cNvGrpSpPr>
                  <a:grpSpLocks/>
                </p:cNvGrpSpPr>
                <p:nvPr/>
              </p:nvGrpSpPr>
              <p:grpSpPr bwMode="auto">
                <a:xfrm>
                  <a:off x="2704" y="2296"/>
                  <a:ext cx="496" cy="528"/>
                  <a:chOff x="2016" y="2000"/>
                  <a:chExt cx="496" cy="528"/>
                </a:xfrm>
              </p:grpSpPr>
              <p:sp>
                <p:nvSpPr>
                  <p:cNvPr id="41298" name="Rectangle 170"/>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99" name="Rectangle 171"/>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00" name="Rectangle 172"/>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01" name="Rectangle 173"/>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02" name="Rectangle 174"/>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03" name="Rectangle 175"/>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04" name="Rectangle 176"/>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305" name="Rectangle 177"/>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280" name="Group 178"/>
                <p:cNvGrpSpPr>
                  <a:grpSpLocks/>
                </p:cNvGrpSpPr>
                <p:nvPr/>
              </p:nvGrpSpPr>
              <p:grpSpPr bwMode="auto">
                <a:xfrm>
                  <a:off x="2808" y="2352"/>
                  <a:ext cx="496" cy="528"/>
                  <a:chOff x="2016" y="2000"/>
                  <a:chExt cx="496" cy="528"/>
                </a:xfrm>
              </p:grpSpPr>
              <p:sp>
                <p:nvSpPr>
                  <p:cNvPr id="41290" name="Rectangle 179"/>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91" name="Rectangle 180"/>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92" name="Rectangle 181"/>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93" name="Rectangle 182"/>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94" name="Rectangle 183"/>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95" name="Rectangle 184"/>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96" name="Rectangle 185"/>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97" name="Rectangle 186"/>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281" name="Group 187"/>
                <p:cNvGrpSpPr>
                  <a:grpSpLocks/>
                </p:cNvGrpSpPr>
                <p:nvPr/>
              </p:nvGrpSpPr>
              <p:grpSpPr bwMode="auto">
                <a:xfrm>
                  <a:off x="2952" y="2384"/>
                  <a:ext cx="496" cy="528"/>
                  <a:chOff x="2016" y="2000"/>
                  <a:chExt cx="496" cy="528"/>
                </a:xfrm>
              </p:grpSpPr>
              <p:sp>
                <p:nvSpPr>
                  <p:cNvPr id="41282" name="Rectangle 188"/>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83" name="Rectangle 189"/>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84" name="Rectangle 190"/>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85" name="Rectangle 191"/>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86" name="Rectangle 192"/>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87" name="Rectangle 193"/>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88" name="Rectangle 194"/>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89" name="Rectangle 195"/>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grpSp>
            <p:nvGrpSpPr>
              <p:cNvPr id="41241" name="Group 196"/>
              <p:cNvGrpSpPr>
                <a:grpSpLocks/>
              </p:cNvGrpSpPr>
              <p:nvPr/>
            </p:nvGrpSpPr>
            <p:grpSpPr bwMode="auto">
              <a:xfrm>
                <a:off x="2664" y="1736"/>
                <a:ext cx="888" cy="648"/>
                <a:chOff x="2608" y="1592"/>
                <a:chExt cx="888" cy="648"/>
              </a:xfrm>
            </p:grpSpPr>
            <p:grpSp>
              <p:nvGrpSpPr>
                <p:cNvPr id="41242" name="Group 197"/>
                <p:cNvGrpSpPr>
                  <a:grpSpLocks/>
                </p:cNvGrpSpPr>
                <p:nvPr/>
              </p:nvGrpSpPr>
              <p:grpSpPr bwMode="auto">
                <a:xfrm>
                  <a:off x="2608" y="1592"/>
                  <a:ext cx="496" cy="528"/>
                  <a:chOff x="2016" y="2000"/>
                  <a:chExt cx="496" cy="528"/>
                </a:xfrm>
              </p:grpSpPr>
              <p:sp>
                <p:nvSpPr>
                  <p:cNvPr id="41270" name="Rectangle 198"/>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71" name="Rectangle 199"/>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72" name="Rectangle 200"/>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73" name="Rectangle 201"/>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74" name="Rectangle 202"/>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75" name="Rectangle 203"/>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76" name="Rectangle 204"/>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77" name="Rectangle 205"/>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243" name="Group 206"/>
                <p:cNvGrpSpPr>
                  <a:grpSpLocks/>
                </p:cNvGrpSpPr>
                <p:nvPr/>
              </p:nvGrpSpPr>
              <p:grpSpPr bwMode="auto">
                <a:xfrm>
                  <a:off x="2752" y="1624"/>
                  <a:ext cx="496" cy="528"/>
                  <a:chOff x="2016" y="2000"/>
                  <a:chExt cx="496" cy="528"/>
                </a:xfrm>
              </p:grpSpPr>
              <p:sp>
                <p:nvSpPr>
                  <p:cNvPr id="41262" name="Rectangle 207"/>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63" name="Rectangle 208"/>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64" name="Rectangle 209"/>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65" name="Rectangle 210"/>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66" name="Rectangle 211"/>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67" name="Rectangle 212"/>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68" name="Rectangle 213"/>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69" name="Rectangle 214"/>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244" name="Group 215"/>
                <p:cNvGrpSpPr>
                  <a:grpSpLocks/>
                </p:cNvGrpSpPr>
                <p:nvPr/>
              </p:nvGrpSpPr>
              <p:grpSpPr bwMode="auto">
                <a:xfrm>
                  <a:off x="2840" y="1664"/>
                  <a:ext cx="496" cy="528"/>
                  <a:chOff x="2016" y="2000"/>
                  <a:chExt cx="496" cy="528"/>
                </a:xfrm>
              </p:grpSpPr>
              <p:sp>
                <p:nvSpPr>
                  <p:cNvPr id="41254" name="Rectangle 216"/>
                  <p:cNvSpPr>
                    <a:spLocks noChangeArrowheads="1"/>
                  </p:cNvSpPr>
                  <p:nvPr/>
                </p:nvSpPr>
                <p:spPr bwMode="auto">
                  <a:xfrm>
                    <a:off x="2016" y="236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55" name="Rectangle 217"/>
                  <p:cNvSpPr>
                    <a:spLocks noChangeArrowheads="1"/>
                  </p:cNvSpPr>
                  <p:nvPr/>
                </p:nvSpPr>
                <p:spPr bwMode="auto">
                  <a:xfrm>
                    <a:off x="2064" y="2312"/>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56" name="Rectangle 218"/>
                  <p:cNvSpPr>
                    <a:spLocks noChangeArrowheads="1"/>
                  </p:cNvSpPr>
                  <p:nvPr/>
                </p:nvSpPr>
                <p:spPr bwMode="auto">
                  <a:xfrm>
                    <a:off x="2112" y="226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57" name="Rectangle 219"/>
                  <p:cNvSpPr>
                    <a:spLocks noChangeArrowheads="1"/>
                  </p:cNvSpPr>
                  <p:nvPr/>
                </p:nvSpPr>
                <p:spPr bwMode="auto">
                  <a:xfrm>
                    <a:off x="2160" y="2208"/>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58" name="Rectangle 220"/>
                  <p:cNvSpPr>
                    <a:spLocks noChangeArrowheads="1"/>
                  </p:cNvSpPr>
                  <p:nvPr/>
                </p:nvSpPr>
                <p:spPr bwMode="auto">
                  <a:xfrm>
                    <a:off x="2200" y="216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59" name="Rectangle 221"/>
                  <p:cNvSpPr>
                    <a:spLocks noChangeArrowheads="1"/>
                  </p:cNvSpPr>
                  <p:nvPr/>
                </p:nvSpPr>
                <p:spPr bwMode="auto">
                  <a:xfrm>
                    <a:off x="2248" y="2104"/>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60" name="Rectangle 222"/>
                  <p:cNvSpPr>
                    <a:spLocks noChangeArrowheads="1"/>
                  </p:cNvSpPr>
                  <p:nvPr/>
                </p:nvSpPr>
                <p:spPr bwMode="auto">
                  <a:xfrm>
                    <a:off x="2296" y="2056"/>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61" name="Rectangle 223"/>
                  <p:cNvSpPr>
                    <a:spLocks noChangeArrowheads="1"/>
                  </p:cNvSpPr>
                  <p:nvPr/>
                </p:nvSpPr>
                <p:spPr bwMode="auto">
                  <a:xfrm>
                    <a:off x="2344" y="2000"/>
                    <a:ext cx="168" cy="160"/>
                  </a:xfrm>
                  <a:prstGeom prst="rect">
                    <a:avLst/>
                  </a:prstGeom>
                  <a:solidFill>
                    <a:srgbClr val="114FFB"/>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245" name="Group 224"/>
                <p:cNvGrpSpPr>
                  <a:grpSpLocks/>
                </p:cNvGrpSpPr>
                <p:nvPr/>
              </p:nvGrpSpPr>
              <p:grpSpPr bwMode="auto">
                <a:xfrm>
                  <a:off x="3000" y="1712"/>
                  <a:ext cx="496" cy="528"/>
                  <a:chOff x="2016" y="2000"/>
                  <a:chExt cx="496" cy="528"/>
                </a:xfrm>
              </p:grpSpPr>
              <p:sp>
                <p:nvSpPr>
                  <p:cNvPr id="41246" name="Rectangle 225"/>
                  <p:cNvSpPr>
                    <a:spLocks noChangeArrowheads="1"/>
                  </p:cNvSpPr>
                  <p:nvPr/>
                </p:nvSpPr>
                <p:spPr bwMode="auto">
                  <a:xfrm>
                    <a:off x="2016" y="236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47" name="Rectangle 226"/>
                  <p:cNvSpPr>
                    <a:spLocks noChangeArrowheads="1"/>
                  </p:cNvSpPr>
                  <p:nvPr/>
                </p:nvSpPr>
                <p:spPr bwMode="auto">
                  <a:xfrm>
                    <a:off x="2064" y="2312"/>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48" name="Rectangle 227"/>
                  <p:cNvSpPr>
                    <a:spLocks noChangeArrowheads="1"/>
                  </p:cNvSpPr>
                  <p:nvPr/>
                </p:nvSpPr>
                <p:spPr bwMode="auto">
                  <a:xfrm>
                    <a:off x="2112" y="226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49" name="Rectangle 228"/>
                  <p:cNvSpPr>
                    <a:spLocks noChangeArrowheads="1"/>
                  </p:cNvSpPr>
                  <p:nvPr/>
                </p:nvSpPr>
                <p:spPr bwMode="auto">
                  <a:xfrm>
                    <a:off x="2160" y="2208"/>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50" name="Rectangle 229"/>
                  <p:cNvSpPr>
                    <a:spLocks noChangeArrowheads="1"/>
                  </p:cNvSpPr>
                  <p:nvPr/>
                </p:nvSpPr>
                <p:spPr bwMode="auto">
                  <a:xfrm>
                    <a:off x="2200" y="216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51" name="Rectangle 230"/>
                  <p:cNvSpPr>
                    <a:spLocks noChangeArrowheads="1"/>
                  </p:cNvSpPr>
                  <p:nvPr/>
                </p:nvSpPr>
                <p:spPr bwMode="auto">
                  <a:xfrm>
                    <a:off x="2248" y="2104"/>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52" name="Rectangle 231"/>
                  <p:cNvSpPr>
                    <a:spLocks noChangeArrowheads="1"/>
                  </p:cNvSpPr>
                  <p:nvPr/>
                </p:nvSpPr>
                <p:spPr bwMode="auto">
                  <a:xfrm>
                    <a:off x="2296" y="2056"/>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53" name="Rectangle 232"/>
                  <p:cNvSpPr>
                    <a:spLocks noChangeArrowheads="1"/>
                  </p:cNvSpPr>
                  <p:nvPr/>
                </p:nvSpPr>
                <p:spPr bwMode="auto">
                  <a:xfrm>
                    <a:off x="2344" y="2000"/>
                    <a:ext cx="168" cy="160"/>
                  </a:xfrm>
                  <a:prstGeom prst="rect">
                    <a:avLst/>
                  </a:prstGeom>
                  <a:solidFill>
                    <a:srgbClr val="FBBA03"/>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grpSp>
        <p:grpSp>
          <p:nvGrpSpPr>
            <p:cNvPr id="40992" name="Group 233"/>
            <p:cNvGrpSpPr>
              <a:grpSpLocks/>
            </p:cNvGrpSpPr>
            <p:nvPr/>
          </p:nvGrpSpPr>
          <p:grpSpPr bwMode="auto">
            <a:xfrm>
              <a:off x="3703" y="1382"/>
              <a:ext cx="185" cy="74"/>
              <a:chOff x="1024" y="3264"/>
              <a:chExt cx="320" cy="296"/>
            </a:xfrm>
          </p:grpSpPr>
          <p:sp>
            <p:nvSpPr>
              <p:cNvPr id="41234" name="Rectangle 234"/>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35" name="Rectangle 235"/>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36" name="Rectangle 236"/>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37" name="Rectangle 237"/>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0993" name="Group 238"/>
            <p:cNvGrpSpPr>
              <a:grpSpLocks/>
            </p:cNvGrpSpPr>
            <p:nvPr/>
          </p:nvGrpSpPr>
          <p:grpSpPr bwMode="auto">
            <a:xfrm>
              <a:off x="4152" y="1376"/>
              <a:ext cx="184" cy="73"/>
              <a:chOff x="1024" y="3264"/>
              <a:chExt cx="320" cy="296"/>
            </a:xfrm>
          </p:grpSpPr>
          <p:sp>
            <p:nvSpPr>
              <p:cNvPr id="41230" name="Rectangle 239"/>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31" name="Rectangle 240"/>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32" name="Rectangle 241"/>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33" name="Rectangle 242"/>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0994" name="Group 243"/>
            <p:cNvGrpSpPr>
              <a:grpSpLocks/>
            </p:cNvGrpSpPr>
            <p:nvPr/>
          </p:nvGrpSpPr>
          <p:grpSpPr bwMode="auto">
            <a:xfrm>
              <a:off x="5005" y="1169"/>
              <a:ext cx="183" cy="73"/>
              <a:chOff x="1024" y="3264"/>
              <a:chExt cx="320" cy="296"/>
            </a:xfrm>
          </p:grpSpPr>
          <p:sp>
            <p:nvSpPr>
              <p:cNvPr id="41226" name="Rectangle 244"/>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27" name="Rectangle 245"/>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28" name="Rectangle 246"/>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29" name="Rectangle 247"/>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0995" name="Group 248"/>
            <p:cNvGrpSpPr>
              <a:grpSpLocks/>
            </p:cNvGrpSpPr>
            <p:nvPr/>
          </p:nvGrpSpPr>
          <p:grpSpPr bwMode="auto">
            <a:xfrm>
              <a:off x="4528" y="1367"/>
              <a:ext cx="184" cy="73"/>
              <a:chOff x="1024" y="3264"/>
              <a:chExt cx="320" cy="296"/>
            </a:xfrm>
          </p:grpSpPr>
          <p:sp>
            <p:nvSpPr>
              <p:cNvPr id="41222" name="Rectangle 249"/>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23" name="Rectangle 250"/>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24" name="Rectangle 251"/>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25" name="Rectangle 252"/>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0996" name="Group 253"/>
            <p:cNvGrpSpPr>
              <a:grpSpLocks/>
            </p:cNvGrpSpPr>
            <p:nvPr/>
          </p:nvGrpSpPr>
          <p:grpSpPr bwMode="auto">
            <a:xfrm>
              <a:off x="3176" y="1260"/>
              <a:ext cx="185" cy="73"/>
              <a:chOff x="1024" y="3264"/>
              <a:chExt cx="320" cy="296"/>
            </a:xfrm>
          </p:grpSpPr>
          <p:sp>
            <p:nvSpPr>
              <p:cNvPr id="41218" name="Rectangle 254"/>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19" name="Rectangle 255"/>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20" name="Rectangle 256"/>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21" name="Rectangle 257"/>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0997" name="Group 258"/>
            <p:cNvGrpSpPr>
              <a:grpSpLocks/>
            </p:cNvGrpSpPr>
            <p:nvPr/>
          </p:nvGrpSpPr>
          <p:grpSpPr bwMode="auto">
            <a:xfrm>
              <a:off x="3158" y="1191"/>
              <a:ext cx="184" cy="73"/>
              <a:chOff x="1024" y="3264"/>
              <a:chExt cx="320" cy="296"/>
            </a:xfrm>
          </p:grpSpPr>
          <p:sp>
            <p:nvSpPr>
              <p:cNvPr id="41214" name="Rectangle 259"/>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15" name="Rectangle 260"/>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16" name="Rectangle 261"/>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17" name="Rectangle 262"/>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0998" name="Group 263"/>
            <p:cNvGrpSpPr>
              <a:grpSpLocks/>
            </p:cNvGrpSpPr>
            <p:nvPr/>
          </p:nvGrpSpPr>
          <p:grpSpPr bwMode="auto">
            <a:xfrm>
              <a:off x="3323" y="1395"/>
              <a:ext cx="184" cy="73"/>
              <a:chOff x="1024" y="3264"/>
              <a:chExt cx="320" cy="296"/>
            </a:xfrm>
          </p:grpSpPr>
          <p:sp>
            <p:nvSpPr>
              <p:cNvPr id="41210" name="Rectangle 264"/>
              <p:cNvSpPr>
                <a:spLocks noChangeArrowheads="1"/>
              </p:cNvSpPr>
              <p:nvPr/>
            </p:nvSpPr>
            <p:spPr bwMode="auto">
              <a:xfrm>
                <a:off x="1024" y="337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11" name="Rectangle 265"/>
              <p:cNvSpPr>
                <a:spLocks noChangeArrowheads="1"/>
              </p:cNvSpPr>
              <p:nvPr/>
            </p:nvSpPr>
            <p:spPr bwMode="auto">
              <a:xfrm>
                <a:off x="1072" y="333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12" name="Rectangle 266"/>
              <p:cNvSpPr>
                <a:spLocks noChangeArrowheads="1"/>
              </p:cNvSpPr>
              <p:nvPr/>
            </p:nvSpPr>
            <p:spPr bwMode="auto">
              <a:xfrm>
                <a:off x="1112" y="3296"/>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13" name="Rectangle 267"/>
              <p:cNvSpPr>
                <a:spLocks noChangeArrowheads="1"/>
              </p:cNvSpPr>
              <p:nvPr/>
            </p:nvSpPr>
            <p:spPr bwMode="auto">
              <a:xfrm>
                <a:off x="1152" y="3264"/>
                <a:ext cx="192" cy="184"/>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0999" name="Group 268"/>
            <p:cNvGrpSpPr>
              <a:grpSpLocks/>
            </p:cNvGrpSpPr>
            <p:nvPr/>
          </p:nvGrpSpPr>
          <p:grpSpPr bwMode="auto">
            <a:xfrm>
              <a:off x="2799" y="1168"/>
              <a:ext cx="154" cy="61"/>
              <a:chOff x="428" y="2146"/>
              <a:chExt cx="268" cy="244"/>
            </a:xfrm>
          </p:grpSpPr>
          <p:sp>
            <p:nvSpPr>
              <p:cNvPr id="41201" name="Rectangle 269"/>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02" name="Rectangle 270"/>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03" name="Rectangle 271"/>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04" name="Rectangle 272"/>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05" name="Rectangle 273"/>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06" name="Rectangle 274"/>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07" name="Rectangle 275"/>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08" name="Rectangle 276"/>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09" name="Rectangle 277"/>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000" name="Group 278"/>
            <p:cNvGrpSpPr>
              <a:grpSpLocks/>
            </p:cNvGrpSpPr>
            <p:nvPr/>
          </p:nvGrpSpPr>
          <p:grpSpPr bwMode="auto">
            <a:xfrm>
              <a:off x="2801" y="1232"/>
              <a:ext cx="154" cy="61"/>
              <a:chOff x="428" y="2146"/>
              <a:chExt cx="268" cy="244"/>
            </a:xfrm>
          </p:grpSpPr>
          <p:sp>
            <p:nvSpPr>
              <p:cNvPr id="41192" name="Rectangle 279"/>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93" name="Rectangle 280"/>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94" name="Rectangle 281"/>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95" name="Rectangle 282"/>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96" name="Rectangle 283"/>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97" name="Rectangle 284"/>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98" name="Rectangle 285"/>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99" name="Rectangle 286"/>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200" name="Rectangle 287"/>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001" name="Rectangle 288"/>
            <p:cNvSpPr>
              <a:spLocks noChangeArrowheads="1"/>
            </p:cNvSpPr>
            <p:nvPr/>
          </p:nvSpPr>
          <p:spPr bwMode="auto">
            <a:xfrm>
              <a:off x="3017" y="1167"/>
              <a:ext cx="93" cy="39"/>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sp>
          <p:nvSpPr>
            <p:cNvPr id="41002" name="Rectangle 289"/>
            <p:cNvSpPr>
              <a:spLocks noChangeArrowheads="1"/>
            </p:cNvSpPr>
            <p:nvPr/>
          </p:nvSpPr>
          <p:spPr bwMode="auto">
            <a:xfrm>
              <a:off x="3020" y="1229"/>
              <a:ext cx="93" cy="38"/>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003" name="Group 290"/>
            <p:cNvGrpSpPr>
              <a:grpSpLocks/>
            </p:cNvGrpSpPr>
            <p:nvPr/>
          </p:nvGrpSpPr>
          <p:grpSpPr bwMode="auto">
            <a:xfrm>
              <a:off x="2932" y="1390"/>
              <a:ext cx="154" cy="61"/>
              <a:chOff x="428" y="2146"/>
              <a:chExt cx="268" cy="244"/>
            </a:xfrm>
          </p:grpSpPr>
          <p:sp>
            <p:nvSpPr>
              <p:cNvPr id="41183" name="Rectangle 291"/>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84" name="Rectangle 292"/>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85" name="Rectangle 293"/>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86" name="Rectangle 294"/>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87" name="Rectangle 295"/>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88" name="Rectangle 296"/>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89" name="Rectangle 297"/>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90" name="Rectangle 298"/>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91" name="Rectangle 299"/>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004" name="Group 300"/>
            <p:cNvGrpSpPr>
              <a:grpSpLocks/>
            </p:cNvGrpSpPr>
            <p:nvPr/>
          </p:nvGrpSpPr>
          <p:grpSpPr bwMode="auto">
            <a:xfrm>
              <a:off x="2945" y="1465"/>
              <a:ext cx="155" cy="60"/>
              <a:chOff x="428" y="2146"/>
              <a:chExt cx="268" cy="244"/>
            </a:xfrm>
          </p:grpSpPr>
          <p:sp>
            <p:nvSpPr>
              <p:cNvPr id="41174" name="Rectangle 301"/>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75" name="Rectangle 302"/>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76" name="Rectangle 303"/>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77" name="Rectangle 304"/>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78" name="Rectangle 305"/>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79" name="Rectangle 306"/>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80" name="Rectangle 307"/>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81" name="Rectangle 308"/>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82" name="Rectangle 309"/>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005" name="Rectangle 310"/>
            <p:cNvSpPr>
              <a:spLocks noChangeArrowheads="1"/>
            </p:cNvSpPr>
            <p:nvPr/>
          </p:nvSpPr>
          <p:spPr bwMode="auto">
            <a:xfrm>
              <a:off x="3127" y="1431"/>
              <a:ext cx="93" cy="39"/>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006" name="Group 311"/>
            <p:cNvGrpSpPr>
              <a:grpSpLocks/>
            </p:cNvGrpSpPr>
            <p:nvPr/>
          </p:nvGrpSpPr>
          <p:grpSpPr bwMode="auto">
            <a:xfrm>
              <a:off x="3466" y="1524"/>
              <a:ext cx="155" cy="60"/>
              <a:chOff x="428" y="2146"/>
              <a:chExt cx="268" cy="244"/>
            </a:xfrm>
          </p:grpSpPr>
          <p:sp>
            <p:nvSpPr>
              <p:cNvPr id="41165" name="Rectangle 312"/>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66" name="Rectangle 313"/>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67" name="Rectangle 314"/>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68" name="Rectangle 315"/>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69" name="Rectangle 316"/>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70" name="Rectangle 317"/>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71" name="Rectangle 318"/>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72" name="Rectangle 319"/>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73" name="Rectangle 320"/>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007" name="Rectangle 321"/>
            <p:cNvSpPr>
              <a:spLocks noChangeArrowheads="1"/>
            </p:cNvSpPr>
            <p:nvPr/>
          </p:nvSpPr>
          <p:spPr bwMode="auto">
            <a:xfrm>
              <a:off x="3680" y="1471"/>
              <a:ext cx="93" cy="39"/>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008" name="Group 322"/>
            <p:cNvGrpSpPr>
              <a:grpSpLocks/>
            </p:cNvGrpSpPr>
            <p:nvPr/>
          </p:nvGrpSpPr>
          <p:grpSpPr bwMode="auto">
            <a:xfrm>
              <a:off x="4133" y="1520"/>
              <a:ext cx="153" cy="41"/>
              <a:chOff x="2378" y="3784"/>
              <a:chExt cx="268" cy="166"/>
            </a:xfrm>
          </p:grpSpPr>
          <p:sp>
            <p:nvSpPr>
              <p:cNvPr id="41159" name="Rectangle 323"/>
              <p:cNvSpPr>
                <a:spLocks noChangeArrowheads="1"/>
              </p:cNvSpPr>
              <p:nvPr/>
            </p:nvSpPr>
            <p:spPr bwMode="auto">
              <a:xfrm>
                <a:off x="2582" y="379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60" name="Rectangle 324"/>
              <p:cNvSpPr>
                <a:spLocks noChangeArrowheads="1"/>
              </p:cNvSpPr>
              <p:nvPr/>
            </p:nvSpPr>
            <p:spPr bwMode="auto">
              <a:xfrm>
                <a:off x="2486" y="378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61" name="Rectangle 325"/>
              <p:cNvSpPr>
                <a:spLocks noChangeArrowheads="1"/>
              </p:cNvSpPr>
              <p:nvPr/>
            </p:nvSpPr>
            <p:spPr bwMode="auto">
              <a:xfrm>
                <a:off x="2576" y="387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62" name="Rectangle 326"/>
              <p:cNvSpPr>
                <a:spLocks noChangeArrowheads="1"/>
              </p:cNvSpPr>
              <p:nvPr/>
            </p:nvSpPr>
            <p:spPr bwMode="auto">
              <a:xfrm>
                <a:off x="2480" y="386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63" name="Rectangle 327"/>
              <p:cNvSpPr>
                <a:spLocks noChangeArrowheads="1"/>
              </p:cNvSpPr>
              <p:nvPr/>
            </p:nvSpPr>
            <p:spPr bwMode="auto">
              <a:xfrm>
                <a:off x="2384" y="380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64" name="Rectangle 328"/>
              <p:cNvSpPr>
                <a:spLocks noChangeArrowheads="1"/>
              </p:cNvSpPr>
              <p:nvPr/>
            </p:nvSpPr>
            <p:spPr bwMode="auto">
              <a:xfrm>
                <a:off x="2378" y="388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009" name="Rectangle 329"/>
            <p:cNvSpPr>
              <a:spLocks noChangeArrowheads="1"/>
            </p:cNvSpPr>
            <p:nvPr/>
          </p:nvSpPr>
          <p:spPr bwMode="auto">
            <a:xfrm>
              <a:off x="4173" y="1470"/>
              <a:ext cx="93" cy="38"/>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010" name="Group 330"/>
            <p:cNvGrpSpPr>
              <a:grpSpLocks/>
            </p:cNvGrpSpPr>
            <p:nvPr/>
          </p:nvGrpSpPr>
          <p:grpSpPr bwMode="auto">
            <a:xfrm>
              <a:off x="4502" y="1510"/>
              <a:ext cx="154" cy="60"/>
              <a:chOff x="428" y="2146"/>
              <a:chExt cx="268" cy="244"/>
            </a:xfrm>
          </p:grpSpPr>
          <p:sp>
            <p:nvSpPr>
              <p:cNvPr id="41150" name="Rectangle 331"/>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51" name="Rectangle 332"/>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52" name="Rectangle 333"/>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53" name="Rectangle 334"/>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54" name="Rectangle 335"/>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55" name="Rectangle 336"/>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56" name="Rectangle 337"/>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57" name="Rectangle 338"/>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58" name="Rectangle 339"/>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011" name="Group 340"/>
            <p:cNvGrpSpPr>
              <a:grpSpLocks/>
            </p:cNvGrpSpPr>
            <p:nvPr/>
          </p:nvGrpSpPr>
          <p:grpSpPr bwMode="auto">
            <a:xfrm>
              <a:off x="4689" y="1540"/>
              <a:ext cx="155" cy="61"/>
              <a:chOff x="428" y="2146"/>
              <a:chExt cx="268" cy="244"/>
            </a:xfrm>
          </p:grpSpPr>
          <p:sp>
            <p:nvSpPr>
              <p:cNvPr id="41141" name="Rectangle 341"/>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42" name="Rectangle 342"/>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43" name="Rectangle 343"/>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44" name="Rectangle 344"/>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45" name="Rectangle 345"/>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46" name="Rectangle 346"/>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47" name="Rectangle 347"/>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48" name="Rectangle 348"/>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49" name="Rectangle 349"/>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012" name="Rectangle 350"/>
            <p:cNvSpPr>
              <a:spLocks noChangeArrowheads="1"/>
            </p:cNvSpPr>
            <p:nvPr/>
          </p:nvSpPr>
          <p:spPr bwMode="auto">
            <a:xfrm>
              <a:off x="4625" y="1455"/>
              <a:ext cx="93" cy="38"/>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sp>
          <p:nvSpPr>
            <p:cNvPr id="41013" name="Rectangle 351"/>
            <p:cNvSpPr>
              <a:spLocks noChangeArrowheads="1"/>
            </p:cNvSpPr>
            <p:nvPr/>
          </p:nvSpPr>
          <p:spPr bwMode="auto">
            <a:xfrm>
              <a:off x="5229" y="1187"/>
              <a:ext cx="93" cy="39"/>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014" name="Group 352"/>
            <p:cNvGrpSpPr>
              <a:grpSpLocks/>
            </p:cNvGrpSpPr>
            <p:nvPr/>
          </p:nvGrpSpPr>
          <p:grpSpPr bwMode="auto">
            <a:xfrm>
              <a:off x="5250" y="1298"/>
              <a:ext cx="155" cy="60"/>
              <a:chOff x="428" y="2146"/>
              <a:chExt cx="268" cy="244"/>
            </a:xfrm>
          </p:grpSpPr>
          <p:sp>
            <p:nvSpPr>
              <p:cNvPr id="41132" name="Rectangle 353"/>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33" name="Rectangle 354"/>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34" name="Rectangle 355"/>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35" name="Rectangle 356"/>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36" name="Rectangle 357"/>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37" name="Rectangle 358"/>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38" name="Rectangle 359"/>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39" name="Rectangle 360"/>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40" name="Rectangle 361"/>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015" name="Group 362"/>
            <p:cNvGrpSpPr>
              <a:grpSpLocks/>
            </p:cNvGrpSpPr>
            <p:nvPr/>
          </p:nvGrpSpPr>
          <p:grpSpPr bwMode="auto">
            <a:xfrm>
              <a:off x="5230" y="1408"/>
              <a:ext cx="154" cy="61"/>
              <a:chOff x="428" y="2146"/>
              <a:chExt cx="268" cy="244"/>
            </a:xfrm>
          </p:grpSpPr>
          <p:sp>
            <p:nvSpPr>
              <p:cNvPr id="41123" name="Rectangle 363"/>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24" name="Rectangle 364"/>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25" name="Rectangle 365"/>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26" name="Rectangle 366"/>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27" name="Rectangle 367"/>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28" name="Rectangle 368"/>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29" name="Rectangle 369"/>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30" name="Rectangle 370"/>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31" name="Rectangle 371"/>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016" name="Rectangle 372"/>
            <p:cNvSpPr>
              <a:spLocks noChangeArrowheads="1"/>
            </p:cNvSpPr>
            <p:nvPr/>
          </p:nvSpPr>
          <p:spPr bwMode="auto">
            <a:xfrm>
              <a:off x="5115" y="1344"/>
              <a:ext cx="93" cy="40"/>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sp>
          <p:nvSpPr>
            <p:cNvPr id="41017" name="Rectangle 373"/>
            <p:cNvSpPr>
              <a:spLocks noChangeArrowheads="1"/>
            </p:cNvSpPr>
            <p:nvPr/>
          </p:nvSpPr>
          <p:spPr bwMode="auto">
            <a:xfrm>
              <a:off x="5094" y="1401"/>
              <a:ext cx="94" cy="39"/>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018" name="Group 374"/>
            <p:cNvGrpSpPr>
              <a:grpSpLocks/>
            </p:cNvGrpSpPr>
            <p:nvPr/>
          </p:nvGrpSpPr>
          <p:grpSpPr bwMode="auto">
            <a:xfrm>
              <a:off x="5171" y="1035"/>
              <a:ext cx="155" cy="60"/>
              <a:chOff x="428" y="2146"/>
              <a:chExt cx="268" cy="244"/>
            </a:xfrm>
          </p:grpSpPr>
          <p:sp>
            <p:nvSpPr>
              <p:cNvPr id="41114" name="Rectangle 375"/>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15" name="Rectangle 376"/>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16" name="Rectangle 377"/>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17" name="Rectangle 378"/>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18" name="Rectangle 379"/>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19" name="Rectangle 380"/>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20" name="Rectangle 381"/>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21" name="Rectangle 382"/>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22" name="Rectangle 383"/>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019" name="Rectangle 384"/>
            <p:cNvSpPr>
              <a:spLocks noChangeArrowheads="1"/>
            </p:cNvSpPr>
            <p:nvPr/>
          </p:nvSpPr>
          <p:spPr bwMode="auto">
            <a:xfrm>
              <a:off x="5025" y="1071"/>
              <a:ext cx="93" cy="38"/>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020" name="Group 385"/>
            <p:cNvGrpSpPr>
              <a:grpSpLocks/>
            </p:cNvGrpSpPr>
            <p:nvPr/>
          </p:nvGrpSpPr>
          <p:grpSpPr bwMode="auto">
            <a:xfrm>
              <a:off x="5030" y="933"/>
              <a:ext cx="154" cy="61"/>
              <a:chOff x="428" y="2146"/>
              <a:chExt cx="268" cy="244"/>
            </a:xfrm>
          </p:grpSpPr>
          <p:sp>
            <p:nvSpPr>
              <p:cNvPr id="41105" name="Rectangle 386"/>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06" name="Rectangle 387"/>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07" name="Rectangle 388"/>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08" name="Rectangle 389"/>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09" name="Rectangle 390"/>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10" name="Rectangle 391"/>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11" name="Rectangle 392"/>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12" name="Rectangle 393"/>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13" name="Rectangle 394"/>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021" name="Group 395"/>
            <p:cNvGrpSpPr>
              <a:grpSpLocks/>
            </p:cNvGrpSpPr>
            <p:nvPr/>
          </p:nvGrpSpPr>
          <p:grpSpPr bwMode="auto">
            <a:xfrm>
              <a:off x="3328" y="911"/>
              <a:ext cx="155" cy="61"/>
              <a:chOff x="428" y="2146"/>
              <a:chExt cx="268" cy="244"/>
            </a:xfrm>
          </p:grpSpPr>
          <p:sp>
            <p:nvSpPr>
              <p:cNvPr id="41096" name="Rectangle 396"/>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97" name="Rectangle 397"/>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98" name="Rectangle 398"/>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99" name="Rectangle 399"/>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00" name="Rectangle 400"/>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01" name="Rectangle 401"/>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02" name="Rectangle 402"/>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03" name="Rectangle 403"/>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104" name="Rectangle 404"/>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022" name="Group 405"/>
            <p:cNvGrpSpPr>
              <a:grpSpLocks/>
            </p:cNvGrpSpPr>
            <p:nvPr/>
          </p:nvGrpSpPr>
          <p:grpSpPr bwMode="auto">
            <a:xfrm>
              <a:off x="3087" y="996"/>
              <a:ext cx="154" cy="60"/>
              <a:chOff x="428" y="2146"/>
              <a:chExt cx="268" cy="244"/>
            </a:xfrm>
          </p:grpSpPr>
          <p:sp>
            <p:nvSpPr>
              <p:cNvPr id="41087" name="Rectangle 406"/>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88" name="Rectangle 407"/>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89" name="Rectangle 408"/>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90" name="Rectangle 409"/>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91" name="Rectangle 410"/>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92" name="Rectangle 411"/>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93" name="Rectangle 412"/>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94" name="Rectangle 413"/>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95" name="Rectangle 414"/>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023" name="Group 415"/>
            <p:cNvGrpSpPr>
              <a:grpSpLocks/>
            </p:cNvGrpSpPr>
            <p:nvPr/>
          </p:nvGrpSpPr>
          <p:grpSpPr bwMode="auto">
            <a:xfrm>
              <a:off x="3136" y="1499"/>
              <a:ext cx="153" cy="61"/>
              <a:chOff x="428" y="2146"/>
              <a:chExt cx="268" cy="244"/>
            </a:xfrm>
          </p:grpSpPr>
          <p:sp>
            <p:nvSpPr>
              <p:cNvPr id="41078" name="Rectangle 416"/>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79" name="Rectangle 417"/>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80" name="Rectangle 418"/>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81" name="Rectangle 419"/>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82" name="Rectangle 420"/>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83" name="Rectangle 421"/>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84" name="Rectangle 422"/>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85" name="Rectangle 423"/>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86" name="Rectangle 424"/>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024" name="Rectangle 425"/>
            <p:cNvSpPr>
              <a:spLocks noChangeArrowheads="1"/>
            </p:cNvSpPr>
            <p:nvPr/>
          </p:nvSpPr>
          <p:spPr bwMode="auto">
            <a:xfrm>
              <a:off x="4915" y="995"/>
              <a:ext cx="93" cy="39"/>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sp>
          <p:nvSpPr>
            <p:cNvPr id="41025" name="Rectangle 426"/>
            <p:cNvSpPr>
              <a:spLocks noChangeArrowheads="1"/>
            </p:cNvSpPr>
            <p:nvPr/>
          </p:nvSpPr>
          <p:spPr bwMode="auto">
            <a:xfrm>
              <a:off x="3258" y="1038"/>
              <a:ext cx="93" cy="38"/>
            </a:xfrm>
            <a:prstGeom prst="rect">
              <a:avLst/>
            </a:prstGeom>
            <a:solidFill>
              <a:srgbClr val="FFFF00"/>
            </a:solidFill>
            <a:ln w="12700">
              <a:solidFill>
                <a:schemeClr val="tx1"/>
              </a:solidFill>
              <a:miter lim="800000"/>
              <a:headEnd type="none" w="sm" len="sm"/>
              <a:tailEnd type="none" w="sm" len="sm"/>
            </a:ln>
          </p:spPr>
          <p:txBody>
            <a:bodyPr wrap="none" anchor="ctr"/>
            <a:lstStyle/>
            <a:p>
              <a:pPr algn="ctr"/>
              <a:endParaRPr lang="en-US" sz="1200" b="0">
                <a:solidFill>
                  <a:srgbClr val="FFFF00"/>
                </a:solidFill>
                <a:latin typeface="Gill Sans" charset="0"/>
                <a:cs typeface="Gill Sans" charset="0"/>
              </a:endParaRPr>
            </a:p>
          </p:txBody>
        </p:sp>
        <p:grpSp>
          <p:nvGrpSpPr>
            <p:cNvPr id="41026" name="Group 427"/>
            <p:cNvGrpSpPr>
              <a:grpSpLocks/>
            </p:cNvGrpSpPr>
            <p:nvPr/>
          </p:nvGrpSpPr>
          <p:grpSpPr bwMode="auto">
            <a:xfrm>
              <a:off x="5227" y="1473"/>
              <a:ext cx="153" cy="60"/>
              <a:chOff x="428" y="2146"/>
              <a:chExt cx="268" cy="244"/>
            </a:xfrm>
          </p:grpSpPr>
          <p:sp>
            <p:nvSpPr>
              <p:cNvPr id="41069" name="Rectangle 428"/>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70" name="Rectangle 429"/>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71" name="Rectangle 430"/>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72" name="Rectangle 431"/>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73" name="Rectangle 432"/>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74" name="Rectangle 433"/>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75" name="Rectangle 434"/>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76" name="Rectangle 435"/>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77" name="Rectangle 436"/>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grpSp>
          <p:nvGrpSpPr>
            <p:cNvPr id="41027" name="Group 437"/>
            <p:cNvGrpSpPr>
              <a:grpSpLocks/>
            </p:cNvGrpSpPr>
            <p:nvPr/>
          </p:nvGrpSpPr>
          <p:grpSpPr bwMode="auto">
            <a:xfrm>
              <a:off x="5357" y="1179"/>
              <a:ext cx="155" cy="60"/>
              <a:chOff x="428" y="2146"/>
              <a:chExt cx="268" cy="244"/>
            </a:xfrm>
          </p:grpSpPr>
          <p:sp>
            <p:nvSpPr>
              <p:cNvPr id="41060" name="Rectangle 438"/>
              <p:cNvSpPr>
                <a:spLocks noChangeArrowheads="1"/>
              </p:cNvSpPr>
              <p:nvPr/>
            </p:nvSpPr>
            <p:spPr bwMode="auto">
              <a:xfrm>
                <a:off x="632" y="2152"/>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61" name="Rectangle 439"/>
              <p:cNvSpPr>
                <a:spLocks noChangeArrowheads="1"/>
              </p:cNvSpPr>
              <p:nvPr/>
            </p:nvSpPr>
            <p:spPr bwMode="auto">
              <a:xfrm>
                <a:off x="536" y="214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62" name="Rectangle 440"/>
              <p:cNvSpPr>
                <a:spLocks noChangeArrowheads="1"/>
              </p:cNvSpPr>
              <p:nvPr/>
            </p:nvSpPr>
            <p:spPr bwMode="auto">
              <a:xfrm>
                <a:off x="626" y="223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63" name="Rectangle 441"/>
              <p:cNvSpPr>
                <a:spLocks noChangeArrowheads="1"/>
              </p:cNvSpPr>
              <p:nvPr/>
            </p:nvSpPr>
            <p:spPr bwMode="auto">
              <a:xfrm>
                <a:off x="530" y="2230"/>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64" name="Rectangle 442"/>
              <p:cNvSpPr>
                <a:spLocks noChangeArrowheads="1"/>
              </p:cNvSpPr>
              <p:nvPr/>
            </p:nvSpPr>
            <p:spPr bwMode="auto">
              <a:xfrm>
                <a:off x="434" y="216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65" name="Rectangle 443"/>
              <p:cNvSpPr>
                <a:spLocks noChangeArrowheads="1"/>
              </p:cNvSpPr>
              <p:nvPr/>
            </p:nvSpPr>
            <p:spPr bwMode="auto">
              <a:xfrm>
                <a:off x="428" y="224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66" name="Rectangle 444"/>
              <p:cNvSpPr>
                <a:spLocks noChangeArrowheads="1"/>
              </p:cNvSpPr>
              <p:nvPr/>
            </p:nvSpPr>
            <p:spPr bwMode="auto">
              <a:xfrm>
                <a:off x="626" y="2314"/>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67" name="Rectangle 445"/>
              <p:cNvSpPr>
                <a:spLocks noChangeArrowheads="1"/>
              </p:cNvSpPr>
              <p:nvPr/>
            </p:nvSpPr>
            <p:spPr bwMode="auto">
              <a:xfrm>
                <a:off x="530" y="2308"/>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sp>
            <p:nvSpPr>
              <p:cNvPr id="41068" name="Rectangle 446"/>
              <p:cNvSpPr>
                <a:spLocks noChangeArrowheads="1"/>
              </p:cNvSpPr>
              <p:nvPr/>
            </p:nvSpPr>
            <p:spPr bwMode="auto">
              <a:xfrm>
                <a:off x="428" y="2326"/>
                <a:ext cx="64" cy="64"/>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sz="1200" b="0">
                  <a:latin typeface="Gill Sans" charset="0"/>
                  <a:cs typeface="Gill Sans" charset="0"/>
                </a:endParaRPr>
              </a:p>
            </p:txBody>
          </p:sp>
        </p:grpSp>
        <p:sp>
          <p:nvSpPr>
            <p:cNvPr id="41028" name="Text Box 447"/>
            <p:cNvSpPr txBox="1">
              <a:spLocks noChangeArrowheads="1"/>
            </p:cNvSpPr>
            <p:nvPr/>
          </p:nvSpPr>
          <p:spPr bwMode="auto">
            <a:xfrm>
              <a:off x="4675" y="1341"/>
              <a:ext cx="682"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b="1">
                  <a:solidFill>
                    <a:schemeClr val="tx1"/>
                  </a:solidFill>
                  <a:latin typeface="Comic Sans MS" charset="0"/>
                  <a:ea typeface="ＭＳ Ｐゴシック" charset="0"/>
                  <a:cs typeface="ＭＳ Ｐゴシック" charset="0"/>
                </a:defRPr>
              </a:lvl1pPr>
              <a:lvl2pPr marL="742950" indent="-285750">
                <a:defRPr sz="2400" b="1">
                  <a:solidFill>
                    <a:schemeClr val="tx1"/>
                  </a:solidFill>
                  <a:latin typeface="Comic Sans MS" charset="0"/>
                  <a:ea typeface="ＭＳ Ｐゴシック" charset="0"/>
                </a:defRPr>
              </a:lvl2pPr>
              <a:lvl3pPr marL="1143000" indent="-228600">
                <a:defRPr sz="2400" b="1">
                  <a:solidFill>
                    <a:schemeClr val="tx1"/>
                  </a:solidFill>
                  <a:latin typeface="Comic Sans MS" charset="0"/>
                  <a:ea typeface="ＭＳ Ｐゴシック" charset="0"/>
                </a:defRPr>
              </a:lvl3pPr>
              <a:lvl4pPr marL="1600200" indent="-228600">
                <a:defRPr sz="2400" b="1">
                  <a:solidFill>
                    <a:schemeClr val="tx1"/>
                  </a:solidFill>
                  <a:latin typeface="Comic Sans MS" charset="0"/>
                  <a:ea typeface="ＭＳ Ｐゴシック" charset="0"/>
                </a:defRPr>
              </a:lvl4pPr>
              <a:lvl5pPr marL="2057400" indent="-22860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r>
                <a:rPr lang="en-US" sz="1200" b="0">
                  <a:solidFill>
                    <a:schemeClr val="hlink"/>
                  </a:solidFill>
                  <a:latin typeface="Gill Sans" charset="0"/>
                  <a:cs typeface="Gill Sans" charset="0"/>
                </a:rPr>
                <a:t>Clusters</a:t>
              </a:r>
            </a:p>
          </p:txBody>
        </p:sp>
        <p:sp>
          <p:nvSpPr>
            <p:cNvPr id="41029" name="Text Box 448"/>
            <p:cNvSpPr txBox="1">
              <a:spLocks noChangeArrowheads="1"/>
            </p:cNvSpPr>
            <p:nvPr/>
          </p:nvSpPr>
          <p:spPr bwMode="auto">
            <a:xfrm>
              <a:off x="3914" y="671"/>
              <a:ext cx="1164"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b="1">
                  <a:solidFill>
                    <a:schemeClr val="tx1"/>
                  </a:solidFill>
                  <a:latin typeface="Comic Sans MS" charset="0"/>
                  <a:ea typeface="ＭＳ Ｐゴシック" charset="0"/>
                  <a:cs typeface="ＭＳ Ｐゴシック" charset="0"/>
                </a:defRPr>
              </a:lvl1pPr>
              <a:lvl2pPr marL="742950" indent="-285750">
                <a:defRPr sz="2400" b="1">
                  <a:solidFill>
                    <a:schemeClr val="tx1"/>
                  </a:solidFill>
                  <a:latin typeface="Comic Sans MS" charset="0"/>
                  <a:ea typeface="ＭＳ Ｐゴシック" charset="0"/>
                </a:defRPr>
              </a:lvl2pPr>
              <a:lvl3pPr marL="1143000" indent="-228600">
                <a:defRPr sz="2400" b="1">
                  <a:solidFill>
                    <a:schemeClr val="tx1"/>
                  </a:solidFill>
                  <a:latin typeface="Comic Sans MS" charset="0"/>
                  <a:ea typeface="ＭＳ Ｐゴシック" charset="0"/>
                </a:defRPr>
              </a:lvl3pPr>
              <a:lvl4pPr marL="1600200" indent="-228600">
                <a:defRPr sz="2400" b="1">
                  <a:solidFill>
                    <a:schemeClr val="tx1"/>
                  </a:solidFill>
                  <a:latin typeface="Comic Sans MS" charset="0"/>
                  <a:ea typeface="ＭＳ Ｐゴシック" charset="0"/>
                </a:defRPr>
              </a:lvl4pPr>
              <a:lvl5pPr marL="2057400" indent="-22860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r>
                <a:rPr lang="en-US" sz="1200" b="0">
                  <a:solidFill>
                    <a:schemeClr val="hlink"/>
                  </a:solidFill>
                  <a:latin typeface="Gill Sans" charset="0"/>
                  <a:cs typeface="Gill Sans" charset="0"/>
                </a:rPr>
                <a:t>Massive Cluster</a:t>
              </a:r>
            </a:p>
          </p:txBody>
        </p:sp>
        <p:grpSp>
          <p:nvGrpSpPr>
            <p:cNvPr id="41030" name="Group 449"/>
            <p:cNvGrpSpPr>
              <a:grpSpLocks/>
            </p:cNvGrpSpPr>
            <p:nvPr/>
          </p:nvGrpSpPr>
          <p:grpSpPr bwMode="auto">
            <a:xfrm>
              <a:off x="3324" y="987"/>
              <a:ext cx="1708" cy="431"/>
              <a:chOff x="1450" y="1101"/>
              <a:chExt cx="2970" cy="997"/>
            </a:xfrm>
          </p:grpSpPr>
          <p:sp>
            <p:nvSpPr>
              <p:cNvPr id="41031" name="Oval 450"/>
              <p:cNvSpPr>
                <a:spLocks noChangeArrowheads="1"/>
              </p:cNvSpPr>
              <p:nvPr/>
            </p:nvSpPr>
            <p:spPr bwMode="auto">
              <a:xfrm>
                <a:off x="1984" y="1682"/>
                <a:ext cx="1760" cy="119"/>
              </a:xfrm>
              <a:prstGeom prst="ellipse">
                <a:avLst/>
              </a:prstGeom>
              <a:solidFill>
                <a:srgbClr val="03FBEF"/>
              </a:solidFill>
              <a:ln w="12700">
                <a:solidFill>
                  <a:schemeClr val="tx2"/>
                </a:solidFill>
                <a:round/>
                <a:headEnd type="none" w="sm" len="sm"/>
                <a:tailEnd type="none" w="sm" len="sm"/>
              </a:ln>
            </p:spPr>
            <p:txBody>
              <a:bodyPr wrap="none" anchor="ctr"/>
              <a:lstStyle/>
              <a:p>
                <a:pPr algn="ctr"/>
                <a:r>
                  <a:rPr lang="en-US" sz="1200" b="0">
                    <a:solidFill>
                      <a:schemeClr val="hlink"/>
                    </a:solidFill>
                    <a:latin typeface="Gill Sans" charset="0"/>
                    <a:cs typeface="Gill Sans" charset="0"/>
                  </a:rPr>
                  <a:t>Gigabit Ethernet</a:t>
                </a:r>
                <a:endParaRPr lang="en-US" sz="1200" b="0">
                  <a:latin typeface="Gill Sans" charset="0"/>
                  <a:cs typeface="Gill Sans" charset="0"/>
                </a:endParaRPr>
              </a:p>
            </p:txBody>
          </p:sp>
          <p:sp>
            <p:nvSpPr>
              <p:cNvPr id="41032" name="Line 451"/>
              <p:cNvSpPr>
                <a:spLocks noChangeShapeType="1"/>
              </p:cNvSpPr>
              <p:nvPr/>
            </p:nvSpPr>
            <p:spPr bwMode="auto">
              <a:xfrm>
                <a:off x="2104" y="1471"/>
                <a:ext cx="0" cy="238"/>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33" name="Line 452"/>
              <p:cNvSpPr>
                <a:spLocks noChangeShapeType="1"/>
              </p:cNvSpPr>
              <p:nvPr/>
            </p:nvSpPr>
            <p:spPr bwMode="auto">
              <a:xfrm>
                <a:off x="2232" y="1485"/>
                <a:ext cx="0" cy="229"/>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34" name="Line 453"/>
              <p:cNvSpPr>
                <a:spLocks noChangeShapeType="1"/>
              </p:cNvSpPr>
              <p:nvPr/>
            </p:nvSpPr>
            <p:spPr bwMode="auto">
              <a:xfrm flipH="1">
                <a:off x="2360" y="1512"/>
                <a:ext cx="0" cy="17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35" name="Line 454"/>
              <p:cNvSpPr>
                <a:spLocks noChangeShapeType="1"/>
              </p:cNvSpPr>
              <p:nvPr/>
            </p:nvSpPr>
            <p:spPr bwMode="auto">
              <a:xfrm>
                <a:off x="2472" y="1531"/>
                <a:ext cx="0" cy="156"/>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36" name="Line 455"/>
              <p:cNvSpPr>
                <a:spLocks noChangeShapeType="1"/>
              </p:cNvSpPr>
              <p:nvPr/>
            </p:nvSpPr>
            <p:spPr bwMode="auto">
              <a:xfrm>
                <a:off x="2560" y="1590"/>
                <a:ext cx="0" cy="106"/>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37" name="Line 456"/>
              <p:cNvSpPr>
                <a:spLocks noChangeShapeType="1"/>
              </p:cNvSpPr>
              <p:nvPr/>
            </p:nvSpPr>
            <p:spPr bwMode="auto">
              <a:xfrm>
                <a:off x="2680" y="1599"/>
                <a:ext cx="0" cy="88"/>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38" name="Line 457"/>
              <p:cNvSpPr>
                <a:spLocks noChangeShapeType="1"/>
              </p:cNvSpPr>
              <p:nvPr/>
            </p:nvSpPr>
            <p:spPr bwMode="auto">
              <a:xfrm>
                <a:off x="2808" y="1636"/>
                <a:ext cx="0" cy="55"/>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39" name="Line 458"/>
              <p:cNvSpPr>
                <a:spLocks noChangeShapeType="1"/>
              </p:cNvSpPr>
              <p:nvPr/>
            </p:nvSpPr>
            <p:spPr bwMode="auto">
              <a:xfrm>
                <a:off x="2944" y="1650"/>
                <a:ext cx="0" cy="3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40" name="Line 459"/>
              <p:cNvSpPr>
                <a:spLocks noChangeShapeType="1"/>
              </p:cNvSpPr>
              <p:nvPr/>
            </p:nvSpPr>
            <p:spPr bwMode="auto">
              <a:xfrm>
                <a:off x="3168" y="1567"/>
                <a:ext cx="0" cy="115"/>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41" name="Line 460"/>
              <p:cNvSpPr>
                <a:spLocks noChangeShapeType="1"/>
              </p:cNvSpPr>
              <p:nvPr/>
            </p:nvSpPr>
            <p:spPr bwMode="auto">
              <a:xfrm>
                <a:off x="3312" y="1480"/>
                <a:ext cx="0" cy="216"/>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42" name="Line 461"/>
              <p:cNvSpPr>
                <a:spLocks noChangeShapeType="1"/>
              </p:cNvSpPr>
              <p:nvPr/>
            </p:nvSpPr>
            <p:spPr bwMode="auto">
              <a:xfrm>
                <a:off x="3448" y="1352"/>
                <a:ext cx="0" cy="34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43" name="Line 462"/>
              <p:cNvSpPr>
                <a:spLocks noChangeShapeType="1"/>
              </p:cNvSpPr>
              <p:nvPr/>
            </p:nvSpPr>
            <p:spPr bwMode="auto">
              <a:xfrm>
                <a:off x="3640" y="1237"/>
                <a:ext cx="0" cy="48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44" name="Oval 463"/>
              <p:cNvSpPr>
                <a:spLocks noChangeArrowheads="1"/>
              </p:cNvSpPr>
              <p:nvPr/>
            </p:nvSpPr>
            <p:spPr bwMode="auto">
              <a:xfrm rot="2527473">
                <a:off x="1450" y="1533"/>
                <a:ext cx="64"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045" name="Oval 464"/>
              <p:cNvSpPr>
                <a:spLocks noChangeArrowheads="1"/>
              </p:cNvSpPr>
              <p:nvPr/>
            </p:nvSpPr>
            <p:spPr bwMode="auto">
              <a:xfrm rot="2527473">
                <a:off x="1450" y="2006"/>
                <a:ext cx="71"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046" name="Oval 465"/>
              <p:cNvSpPr>
                <a:spLocks noChangeArrowheads="1"/>
              </p:cNvSpPr>
              <p:nvPr/>
            </p:nvSpPr>
            <p:spPr bwMode="auto">
              <a:xfrm rot="2527473">
                <a:off x="2114" y="1991"/>
                <a:ext cx="64"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047" name="Oval 466"/>
              <p:cNvSpPr>
                <a:spLocks noChangeArrowheads="1"/>
              </p:cNvSpPr>
              <p:nvPr/>
            </p:nvSpPr>
            <p:spPr bwMode="auto">
              <a:xfrm rot="2527473">
                <a:off x="2884" y="1973"/>
                <a:ext cx="64"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048" name="Oval 467"/>
              <p:cNvSpPr>
                <a:spLocks noChangeArrowheads="1"/>
              </p:cNvSpPr>
              <p:nvPr/>
            </p:nvSpPr>
            <p:spPr bwMode="auto">
              <a:xfrm rot="2527473">
                <a:off x="1500" y="1829"/>
                <a:ext cx="64" cy="91"/>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049" name="Oval 468"/>
              <p:cNvSpPr>
                <a:spLocks noChangeArrowheads="1"/>
              </p:cNvSpPr>
              <p:nvPr/>
            </p:nvSpPr>
            <p:spPr bwMode="auto">
              <a:xfrm rot="2527473">
                <a:off x="3560" y="1951"/>
                <a:ext cx="64"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050" name="Oval 469"/>
              <p:cNvSpPr>
                <a:spLocks noChangeArrowheads="1"/>
              </p:cNvSpPr>
              <p:nvPr/>
            </p:nvSpPr>
            <p:spPr bwMode="auto">
              <a:xfrm rot="2527473">
                <a:off x="4152" y="1834"/>
                <a:ext cx="64"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051" name="Oval 470"/>
              <p:cNvSpPr>
                <a:spLocks noChangeArrowheads="1"/>
              </p:cNvSpPr>
              <p:nvPr/>
            </p:nvSpPr>
            <p:spPr bwMode="auto">
              <a:xfrm rot="2527473">
                <a:off x="4356" y="1485"/>
                <a:ext cx="64" cy="92"/>
              </a:xfrm>
              <a:prstGeom prst="ellipse">
                <a:avLst/>
              </a:prstGeom>
              <a:solidFill>
                <a:srgbClr val="03FBEF"/>
              </a:solidFill>
              <a:ln w="12700">
                <a:solidFill>
                  <a:schemeClr val="tx2"/>
                </a:solidFill>
                <a:round/>
                <a:headEnd type="none" w="sm" len="sm"/>
                <a:tailEnd type="none" w="sm" len="sm"/>
              </a:ln>
            </p:spPr>
            <p:txBody>
              <a:bodyPr wrap="none" anchor="ctr"/>
              <a:lstStyle/>
              <a:p>
                <a:endParaRPr lang="en-US" sz="1200" b="0">
                  <a:latin typeface="Gill Sans" charset="0"/>
                  <a:cs typeface="Gill Sans" charset="0"/>
                </a:endParaRPr>
              </a:p>
            </p:txBody>
          </p:sp>
          <p:sp>
            <p:nvSpPr>
              <p:cNvPr id="41052" name="Line 471"/>
              <p:cNvSpPr>
                <a:spLocks noChangeShapeType="1"/>
              </p:cNvSpPr>
              <p:nvPr/>
            </p:nvSpPr>
            <p:spPr bwMode="auto">
              <a:xfrm>
                <a:off x="1522" y="1578"/>
                <a:ext cx="510" cy="141"/>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53" name="Line 472"/>
              <p:cNvSpPr>
                <a:spLocks noChangeShapeType="1"/>
              </p:cNvSpPr>
              <p:nvPr/>
            </p:nvSpPr>
            <p:spPr bwMode="auto">
              <a:xfrm flipV="1">
                <a:off x="1546" y="1781"/>
                <a:ext cx="654" cy="25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54" name="Line 473"/>
              <p:cNvSpPr>
                <a:spLocks noChangeShapeType="1"/>
              </p:cNvSpPr>
              <p:nvPr/>
            </p:nvSpPr>
            <p:spPr bwMode="auto">
              <a:xfrm flipV="1">
                <a:off x="2188" y="1791"/>
                <a:ext cx="228" cy="216"/>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55" name="Line 474"/>
              <p:cNvSpPr>
                <a:spLocks noChangeShapeType="1"/>
              </p:cNvSpPr>
              <p:nvPr/>
            </p:nvSpPr>
            <p:spPr bwMode="auto">
              <a:xfrm flipH="1" flipV="1">
                <a:off x="2818" y="1798"/>
                <a:ext cx="108" cy="20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56" name="Line 475"/>
              <p:cNvSpPr>
                <a:spLocks noChangeShapeType="1"/>
              </p:cNvSpPr>
              <p:nvPr/>
            </p:nvSpPr>
            <p:spPr bwMode="auto">
              <a:xfrm flipH="1" flipV="1">
                <a:off x="3388" y="1784"/>
                <a:ext cx="192" cy="19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57" name="Line 476"/>
              <p:cNvSpPr>
                <a:spLocks noChangeShapeType="1"/>
              </p:cNvSpPr>
              <p:nvPr/>
            </p:nvSpPr>
            <p:spPr bwMode="auto">
              <a:xfrm flipH="1" flipV="1">
                <a:off x="3706" y="1743"/>
                <a:ext cx="462" cy="12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58" name="Line 477"/>
              <p:cNvSpPr>
                <a:spLocks noChangeShapeType="1"/>
              </p:cNvSpPr>
              <p:nvPr/>
            </p:nvSpPr>
            <p:spPr bwMode="auto">
              <a:xfrm flipH="1">
                <a:off x="3694" y="1540"/>
                <a:ext cx="648" cy="179"/>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41059" name="Line 478"/>
              <p:cNvSpPr>
                <a:spLocks noChangeShapeType="1"/>
              </p:cNvSpPr>
              <p:nvPr/>
            </p:nvSpPr>
            <p:spPr bwMode="auto">
              <a:xfrm>
                <a:off x="1500" y="1101"/>
                <a:ext cx="582" cy="625"/>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grpSp>
      </p:grpSp>
      <p:sp>
        <p:nvSpPr>
          <p:cNvPr id="2" name="Title 1"/>
          <p:cNvSpPr>
            <a:spLocks noGrp="1"/>
          </p:cNvSpPr>
          <p:nvPr>
            <p:ph type="title"/>
          </p:nvPr>
        </p:nvSpPr>
        <p:spPr/>
        <p:txBody>
          <a:bodyPr/>
          <a:lstStyle/>
          <a:p>
            <a:r>
              <a:rPr lang="en-US" dirty="0">
                <a:latin typeface="Gill Sans Light" charset="0"/>
                <a:ea typeface="ＭＳ Ｐゴシック" charset="0"/>
                <a:cs typeface="Gill Sans Light" charset="0"/>
              </a:rPr>
              <a:t>Recall: Societal Scale Information Systems</a:t>
            </a:r>
            <a:endParaRPr lang="en-US" dirty="0"/>
          </a:p>
        </p:txBody>
      </p:sp>
    </p:spTree>
    <p:extLst>
      <p:ext uri="{BB962C8B-B14F-4D97-AF65-F5344CB8AC3E}">
        <p14:creationId xmlns:p14="http://schemas.microsoft.com/office/powerpoint/2010/main" val="273198416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ko-KR" dirty="0">
                <a:solidFill>
                  <a:srgbClr val="FF0000"/>
                </a:solidFill>
              </a:rPr>
              <a:t>Centralized</a:t>
            </a:r>
            <a:r>
              <a:rPr lang="en-US" altLang="ko-KR" dirty="0"/>
              <a:t> </a:t>
            </a:r>
            <a:r>
              <a:rPr lang="en-US" altLang="ko-KR" dirty="0" err="1"/>
              <a:t>vs</a:t>
            </a:r>
            <a:r>
              <a:rPr lang="en-US" altLang="ko-KR" dirty="0"/>
              <a:t> Distributed Systems</a:t>
            </a:r>
          </a:p>
        </p:txBody>
      </p:sp>
      <p:sp>
        <p:nvSpPr>
          <p:cNvPr id="923651" name="Rectangle 3"/>
          <p:cNvSpPr>
            <a:spLocks noGrp="1" noChangeArrowheads="1"/>
          </p:cNvSpPr>
          <p:nvPr>
            <p:ph type="body" idx="1"/>
          </p:nvPr>
        </p:nvSpPr>
        <p:spPr>
          <a:xfrm>
            <a:off x="1752600" y="4038600"/>
            <a:ext cx="8686800" cy="2895600"/>
          </a:xfrm>
        </p:spPr>
        <p:txBody>
          <a:bodyPr>
            <a:normAutofit/>
          </a:bodyPr>
          <a:lstStyle/>
          <a:p>
            <a:pPr>
              <a:lnSpc>
                <a:spcPct val="100000"/>
              </a:lnSpc>
              <a:spcBef>
                <a:spcPct val="5000"/>
              </a:spcBef>
            </a:pPr>
            <a:r>
              <a:rPr lang="en-US" altLang="ko-KR" dirty="0">
                <a:solidFill>
                  <a:schemeClr val="hlink"/>
                </a:solidFill>
                <a:ea typeface="굴림" panose="020B0600000101010101" pitchFamily="34" charset="-127"/>
              </a:rPr>
              <a:t>Centralized System: </a:t>
            </a:r>
            <a:r>
              <a:rPr lang="en-US" altLang="ko-KR" dirty="0">
                <a:ea typeface="굴림" panose="020B0600000101010101" pitchFamily="34" charset="-127"/>
              </a:rPr>
              <a:t>System in which major functions are performed by a single physical computer</a:t>
            </a:r>
          </a:p>
          <a:p>
            <a:pPr lvl="1">
              <a:lnSpc>
                <a:spcPct val="100000"/>
              </a:lnSpc>
              <a:spcBef>
                <a:spcPct val="5000"/>
              </a:spcBef>
            </a:pPr>
            <a:r>
              <a:rPr lang="en-US" altLang="ko-KR" sz="2400" dirty="0">
                <a:ea typeface="굴림" panose="020B0600000101010101" pitchFamily="34" charset="-127"/>
              </a:rPr>
              <a:t>Originally, everything on single computer</a:t>
            </a:r>
          </a:p>
          <a:p>
            <a:pPr lvl="1">
              <a:lnSpc>
                <a:spcPct val="100000"/>
              </a:lnSpc>
              <a:spcBef>
                <a:spcPct val="5000"/>
              </a:spcBef>
            </a:pPr>
            <a:r>
              <a:rPr lang="en-US" altLang="ko-KR" sz="2400" dirty="0">
                <a:ea typeface="굴림" panose="020B0600000101010101" pitchFamily="34" charset="-127"/>
              </a:rPr>
              <a:t>Later: client/server model</a:t>
            </a:r>
          </a:p>
        </p:txBody>
      </p:sp>
      <p:grpSp>
        <p:nvGrpSpPr>
          <p:cNvPr id="923682" name="Group 34"/>
          <p:cNvGrpSpPr>
            <a:grpSpLocks/>
          </p:cNvGrpSpPr>
          <p:nvPr/>
        </p:nvGrpSpPr>
        <p:grpSpPr bwMode="auto">
          <a:xfrm>
            <a:off x="2057400" y="1295400"/>
            <a:ext cx="3500438" cy="2486026"/>
            <a:chOff x="336" y="528"/>
            <a:chExt cx="2205" cy="1566"/>
          </a:xfrm>
        </p:grpSpPr>
        <p:grpSp>
          <p:nvGrpSpPr>
            <p:cNvPr id="27670" name="Group 16"/>
            <p:cNvGrpSpPr>
              <a:grpSpLocks/>
            </p:cNvGrpSpPr>
            <p:nvPr/>
          </p:nvGrpSpPr>
          <p:grpSpPr bwMode="auto">
            <a:xfrm>
              <a:off x="336" y="528"/>
              <a:ext cx="2205" cy="1268"/>
              <a:chOff x="269" y="533"/>
              <a:chExt cx="2323" cy="1339"/>
            </a:xfrm>
          </p:grpSpPr>
          <p:sp>
            <p:nvSpPr>
              <p:cNvPr id="27672" name="Oval 4"/>
              <p:cNvSpPr>
                <a:spLocks noChangeArrowheads="1"/>
              </p:cNvSpPr>
              <p:nvPr/>
            </p:nvSpPr>
            <p:spPr bwMode="auto">
              <a:xfrm>
                <a:off x="1154" y="606"/>
                <a:ext cx="538" cy="478"/>
              </a:xfrm>
              <a:prstGeom prst="ellipse">
                <a:avLst/>
              </a:prstGeom>
              <a:solidFill>
                <a:srgbClr val="FF66CC"/>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en-US" sz="2000" b="0" dirty="0">
                    <a:latin typeface="Gill Sans" charset="0"/>
                    <a:ea typeface="Gill Sans" charset="0"/>
                    <a:cs typeface="Gill Sans" charset="0"/>
                  </a:rPr>
                  <a:t>Server</a:t>
                </a:r>
              </a:p>
            </p:txBody>
          </p:sp>
          <p:pic>
            <p:nvPicPr>
              <p:cNvPr id="2767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 y="533"/>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7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7" y="1231"/>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75"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3" y="533"/>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7676" name="Line 11"/>
              <p:cNvSpPr>
                <a:spLocks noChangeShapeType="1"/>
              </p:cNvSpPr>
              <p:nvPr/>
            </p:nvSpPr>
            <p:spPr bwMode="auto">
              <a:xfrm>
                <a:off x="1692" y="827"/>
                <a:ext cx="231" cy="0"/>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77" name="Line 12"/>
              <p:cNvSpPr>
                <a:spLocks noChangeShapeType="1"/>
              </p:cNvSpPr>
              <p:nvPr/>
            </p:nvSpPr>
            <p:spPr bwMode="auto">
              <a:xfrm flipV="1">
                <a:off x="1423" y="1084"/>
                <a:ext cx="0" cy="184"/>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78" name="Line 13"/>
              <p:cNvSpPr>
                <a:spLocks noChangeShapeType="1"/>
              </p:cNvSpPr>
              <p:nvPr/>
            </p:nvSpPr>
            <p:spPr bwMode="auto">
              <a:xfrm>
                <a:off x="923" y="827"/>
                <a:ext cx="231" cy="0"/>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7671" name="Text Box 31"/>
            <p:cNvSpPr txBox="1">
              <a:spLocks noChangeArrowheads="1"/>
            </p:cNvSpPr>
            <p:nvPr/>
          </p:nvSpPr>
          <p:spPr bwMode="auto">
            <a:xfrm>
              <a:off x="523" y="1824"/>
              <a:ext cx="1576" cy="27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Client/Server Model</a:t>
              </a:r>
            </a:p>
          </p:txBody>
        </p:sp>
      </p:grpSp>
      <p:grpSp>
        <p:nvGrpSpPr>
          <p:cNvPr id="923681" name="Group 33"/>
          <p:cNvGrpSpPr>
            <a:grpSpLocks/>
          </p:cNvGrpSpPr>
          <p:nvPr/>
        </p:nvGrpSpPr>
        <p:grpSpPr bwMode="auto">
          <a:xfrm>
            <a:off x="6324601" y="914400"/>
            <a:ext cx="4049713" cy="3171826"/>
            <a:chOff x="3024" y="288"/>
            <a:chExt cx="2551" cy="1998"/>
          </a:xfrm>
        </p:grpSpPr>
        <p:grpSp>
          <p:nvGrpSpPr>
            <p:cNvPr id="27654" name="Group 30"/>
            <p:cNvGrpSpPr>
              <a:grpSpLocks/>
            </p:cNvGrpSpPr>
            <p:nvPr/>
          </p:nvGrpSpPr>
          <p:grpSpPr bwMode="auto">
            <a:xfrm>
              <a:off x="3024" y="288"/>
              <a:ext cx="2551" cy="1706"/>
              <a:chOff x="2976" y="336"/>
              <a:chExt cx="2685" cy="1793"/>
            </a:xfrm>
          </p:grpSpPr>
          <p:pic>
            <p:nvPicPr>
              <p:cNvPr id="27656"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6" y="336"/>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57"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2" y="816"/>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58" name="Picture 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2" y="1488"/>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59" name="Picture 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6" y="432"/>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60"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6" y="1104"/>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61" name="Picture 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6" y="1488"/>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7662" name="Line 22"/>
              <p:cNvSpPr>
                <a:spLocks noChangeShapeType="1"/>
              </p:cNvSpPr>
              <p:nvPr/>
            </p:nvSpPr>
            <p:spPr bwMode="auto">
              <a:xfrm>
                <a:off x="3648" y="1824"/>
                <a:ext cx="864" cy="48"/>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3" name="Line 23"/>
              <p:cNvSpPr>
                <a:spLocks noChangeShapeType="1"/>
              </p:cNvSpPr>
              <p:nvPr/>
            </p:nvSpPr>
            <p:spPr bwMode="auto">
              <a:xfrm flipV="1">
                <a:off x="3648" y="624"/>
                <a:ext cx="768" cy="48"/>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4" name="Line 24"/>
              <p:cNvSpPr>
                <a:spLocks noChangeShapeType="1"/>
              </p:cNvSpPr>
              <p:nvPr/>
            </p:nvSpPr>
            <p:spPr bwMode="auto">
              <a:xfrm flipV="1">
                <a:off x="4320" y="1200"/>
                <a:ext cx="720" cy="144"/>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5" name="Line 25"/>
              <p:cNvSpPr>
                <a:spLocks noChangeShapeType="1"/>
              </p:cNvSpPr>
              <p:nvPr/>
            </p:nvSpPr>
            <p:spPr bwMode="auto">
              <a:xfrm flipV="1">
                <a:off x="4224" y="912"/>
                <a:ext cx="336" cy="288"/>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6" name="Line 26"/>
              <p:cNvSpPr>
                <a:spLocks noChangeShapeType="1"/>
              </p:cNvSpPr>
              <p:nvPr/>
            </p:nvSpPr>
            <p:spPr bwMode="auto">
              <a:xfrm flipV="1">
                <a:off x="3312" y="1008"/>
                <a:ext cx="48" cy="480"/>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7" name="Line 27"/>
              <p:cNvSpPr>
                <a:spLocks noChangeShapeType="1"/>
              </p:cNvSpPr>
              <p:nvPr/>
            </p:nvSpPr>
            <p:spPr bwMode="auto">
              <a:xfrm flipH="1" flipV="1">
                <a:off x="3552" y="912"/>
                <a:ext cx="240" cy="288"/>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8" name="Line 28"/>
              <p:cNvSpPr>
                <a:spLocks noChangeShapeType="1"/>
              </p:cNvSpPr>
              <p:nvPr/>
            </p:nvSpPr>
            <p:spPr bwMode="auto">
              <a:xfrm flipH="1" flipV="1">
                <a:off x="4704" y="960"/>
                <a:ext cx="96" cy="528"/>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9" name="Line 29"/>
              <p:cNvSpPr>
                <a:spLocks noChangeShapeType="1"/>
              </p:cNvSpPr>
              <p:nvPr/>
            </p:nvSpPr>
            <p:spPr bwMode="auto">
              <a:xfrm flipV="1">
                <a:off x="5040" y="1392"/>
                <a:ext cx="144" cy="144"/>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7655" name="Text Box 32"/>
            <p:cNvSpPr txBox="1">
              <a:spLocks noChangeArrowheads="1"/>
            </p:cNvSpPr>
            <p:nvPr/>
          </p:nvSpPr>
          <p:spPr bwMode="auto">
            <a:xfrm>
              <a:off x="3386" y="2016"/>
              <a:ext cx="1528" cy="27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Peer-to-Peer Model</a:t>
              </a:r>
            </a:p>
          </p:txBody>
        </p:sp>
      </p:grpSp>
    </p:spTree>
    <p:extLst>
      <p:ext uri="{BB962C8B-B14F-4D97-AF65-F5344CB8AC3E}">
        <p14:creationId xmlns:p14="http://schemas.microsoft.com/office/powerpoint/2010/main" val="19318508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36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365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3651">
                                            <p:txEl>
                                              <p:pRg st="2" end="2"/>
                                            </p:txEl>
                                          </p:spTgt>
                                        </p:tgtEl>
                                        <p:attrNameLst>
                                          <p:attrName>style.visibility</p:attrName>
                                        </p:attrNameLst>
                                      </p:cBhvr>
                                      <p:to>
                                        <p:strVal val="visible"/>
                                      </p:to>
                                    </p:set>
                                  </p:childTnLst>
                                </p:cTn>
                              </p:par>
                              <p:par>
                                <p:cTn id="11" presetID="2" presetClass="entr" presetSubtype="8" fill="hold" nodeType="withEffect">
                                  <p:stCondLst>
                                    <p:cond delay="0"/>
                                  </p:stCondLst>
                                  <p:childTnLst>
                                    <p:set>
                                      <p:cBhvr>
                                        <p:cTn id="12" dur="1" fill="hold">
                                          <p:stCondLst>
                                            <p:cond delay="0"/>
                                          </p:stCondLst>
                                        </p:cTn>
                                        <p:tgtEl>
                                          <p:spTgt spid="923682"/>
                                        </p:tgtEl>
                                        <p:attrNameLst>
                                          <p:attrName>style.visibility</p:attrName>
                                        </p:attrNameLst>
                                      </p:cBhvr>
                                      <p:to>
                                        <p:strVal val="visible"/>
                                      </p:to>
                                    </p:set>
                                    <p:anim calcmode="lin" valueType="num">
                                      <p:cBhvr additive="base">
                                        <p:cTn id="13" dur="500" fill="hold"/>
                                        <p:tgtEl>
                                          <p:spTgt spid="923682"/>
                                        </p:tgtEl>
                                        <p:attrNameLst>
                                          <p:attrName>ppt_x</p:attrName>
                                        </p:attrNameLst>
                                      </p:cBhvr>
                                      <p:tavLst>
                                        <p:tav tm="0">
                                          <p:val>
                                            <p:strVal val="0-#ppt_w/2"/>
                                          </p:val>
                                        </p:tav>
                                        <p:tav tm="100000">
                                          <p:val>
                                            <p:strVal val="#ppt_x"/>
                                          </p:val>
                                        </p:tav>
                                      </p:tavLst>
                                    </p:anim>
                                    <p:anim calcmode="lin" valueType="num">
                                      <p:cBhvr additive="base">
                                        <p:cTn id="14" dur="500" fill="hold"/>
                                        <p:tgtEl>
                                          <p:spTgt spid="923682"/>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923681"/>
                                        </p:tgtEl>
                                        <p:attrNameLst>
                                          <p:attrName>style.visibility</p:attrName>
                                        </p:attrNameLst>
                                      </p:cBhvr>
                                      <p:to>
                                        <p:strVal val="visible"/>
                                      </p:to>
                                    </p:set>
                                    <p:anim calcmode="lin" valueType="num">
                                      <p:cBhvr additive="base">
                                        <p:cTn id="17" dur="500" fill="hold"/>
                                        <p:tgtEl>
                                          <p:spTgt spid="923681"/>
                                        </p:tgtEl>
                                        <p:attrNameLst>
                                          <p:attrName>ppt_x</p:attrName>
                                        </p:attrNameLst>
                                      </p:cBhvr>
                                      <p:tavLst>
                                        <p:tav tm="0">
                                          <p:val>
                                            <p:strVal val="1+#ppt_w/2"/>
                                          </p:val>
                                        </p:tav>
                                        <p:tav tm="100000">
                                          <p:val>
                                            <p:strVal val="#ppt_x"/>
                                          </p:val>
                                        </p:tav>
                                      </p:tavLst>
                                    </p:anim>
                                    <p:anim calcmode="lin" valueType="num">
                                      <p:cBhvr additive="base">
                                        <p:cTn id="18" dur="500" fill="hold"/>
                                        <p:tgtEl>
                                          <p:spTgt spid="9236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ko-KR" dirty="0"/>
              <a:t>Centralized </a:t>
            </a:r>
            <a:r>
              <a:rPr lang="en-US" altLang="ko-KR" dirty="0" err="1"/>
              <a:t>vs</a:t>
            </a:r>
            <a:r>
              <a:rPr lang="en-US" altLang="ko-KR" dirty="0"/>
              <a:t> </a:t>
            </a:r>
            <a:r>
              <a:rPr lang="en-US" altLang="ko-KR" dirty="0">
                <a:solidFill>
                  <a:srgbClr val="FF0000"/>
                </a:solidFill>
              </a:rPr>
              <a:t>Distributed Systems</a:t>
            </a:r>
          </a:p>
        </p:txBody>
      </p:sp>
      <p:sp>
        <p:nvSpPr>
          <p:cNvPr id="923651" name="Rectangle 3"/>
          <p:cNvSpPr>
            <a:spLocks noGrp="1" noChangeArrowheads="1"/>
          </p:cNvSpPr>
          <p:nvPr>
            <p:ph type="body" idx="1"/>
          </p:nvPr>
        </p:nvSpPr>
        <p:spPr>
          <a:xfrm>
            <a:off x="1752600" y="4038600"/>
            <a:ext cx="8686800" cy="2895600"/>
          </a:xfrm>
        </p:spPr>
        <p:txBody>
          <a:bodyPr>
            <a:normAutofit/>
          </a:bodyPr>
          <a:lstStyle/>
          <a:p>
            <a:pPr>
              <a:lnSpc>
                <a:spcPct val="100000"/>
              </a:lnSpc>
              <a:spcBef>
                <a:spcPct val="5000"/>
              </a:spcBef>
            </a:pPr>
            <a:r>
              <a:rPr lang="en-US" altLang="ko-KR" dirty="0">
                <a:solidFill>
                  <a:schemeClr val="hlink"/>
                </a:solidFill>
                <a:ea typeface="굴림" panose="020B0600000101010101" pitchFamily="34" charset="-127"/>
              </a:rPr>
              <a:t>Distributed System:</a:t>
            </a:r>
            <a:r>
              <a:rPr lang="en-US" altLang="ko-KR" dirty="0">
                <a:ea typeface="굴림" panose="020B0600000101010101" pitchFamily="34" charset="-127"/>
              </a:rPr>
              <a:t> physically separate computers working together on some task</a:t>
            </a:r>
          </a:p>
          <a:p>
            <a:pPr lvl="1">
              <a:lnSpc>
                <a:spcPct val="100000"/>
              </a:lnSpc>
              <a:spcBef>
                <a:spcPct val="5000"/>
              </a:spcBef>
            </a:pPr>
            <a:r>
              <a:rPr lang="en-US" altLang="ko-KR" sz="2400" dirty="0">
                <a:ea typeface="굴림" panose="020B0600000101010101" pitchFamily="34" charset="-127"/>
              </a:rPr>
              <a:t>Early model: multiple servers working together</a:t>
            </a:r>
          </a:p>
          <a:p>
            <a:pPr lvl="2">
              <a:lnSpc>
                <a:spcPct val="100000"/>
              </a:lnSpc>
              <a:spcBef>
                <a:spcPct val="5000"/>
              </a:spcBef>
            </a:pPr>
            <a:r>
              <a:rPr lang="en-US" altLang="ko-KR" sz="2400" dirty="0">
                <a:ea typeface="굴림" panose="020B0600000101010101" pitchFamily="34" charset="-127"/>
              </a:rPr>
              <a:t>Probably in the same room or building</a:t>
            </a:r>
          </a:p>
          <a:p>
            <a:pPr lvl="2">
              <a:lnSpc>
                <a:spcPct val="100000"/>
              </a:lnSpc>
              <a:spcBef>
                <a:spcPct val="5000"/>
              </a:spcBef>
            </a:pPr>
            <a:r>
              <a:rPr lang="en-US" altLang="ko-KR" sz="2400" dirty="0">
                <a:ea typeface="굴림" panose="020B0600000101010101" pitchFamily="34" charset="-127"/>
              </a:rPr>
              <a:t>Often called a “cluster”</a:t>
            </a:r>
          </a:p>
          <a:p>
            <a:pPr lvl="1">
              <a:lnSpc>
                <a:spcPct val="100000"/>
              </a:lnSpc>
              <a:spcBef>
                <a:spcPct val="5000"/>
              </a:spcBef>
            </a:pPr>
            <a:r>
              <a:rPr lang="en-US" altLang="ko-KR" sz="2400" dirty="0">
                <a:ea typeface="굴림" panose="020B0600000101010101" pitchFamily="34" charset="-127"/>
              </a:rPr>
              <a:t>Later models: peer-to-peer/wide-spread collaboration</a:t>
            </a:r>
          </a:p>
          <a:p>
            <a:pPr lvl="2">
              <a:lnSpc>
                <a:spcPct val="100000"/>
              </a:lnSpc>
              <a:spcBef>
                <a:spcPct val="5000"/>
              </a:spcBef>
            </a:pPr>
            <a:endParaRPr lang="ko-KR" altLang="en-US" sz="2400" dirty="0">
              <a:ea typeface="굴림" panose="020B0600000101010101" pitchFamily="34" charset="-127"/>
            </a:endParaRPr>
          </a:p>
        </p:txBody>
      </p:sp>
      <p:grpSp>
        <p:nvGrpSpPr>
          <p:cNvPr id="923682" name="Group 34"/>
          <p:cNvGrpSpPr>
            <a:grpSpLocks/>
          </p:cNvGrpSpPr>
          <p:nvPr/>
        </p:nvGrpSpPr>
        <p:grpSpPr bwMode="auto">
          <a:xfrm>
            <a:off x="2057400" y="1295400"/>
            <a:ext cx="3500438" cy="2486026"/>
            <a:chOff x="336" y="528"/>
            <a:chExt cx="2205" cy="1566"/>
          </a:xfrm>
        </p:grpSpPr>
        <p:grpSp>
          <p:nvGrpSpPr>
            <p:cNvPr id="27670" name="Group 16"/>
            <p:cNvGrpSpPr>
              <a:grpSpLocks/>
            </p:cNvGrpSpPr>
            <p:nvPr/>
          </p:nvGrpSpPr>
          <p:grpSpPr bwMode="auto">
            <a:xfrm>
              <a:off x="336" y="528"/>
              <a:ext cx="2205" cy="1268"/>
              <a:chOff x="269" y="533"/>
              <a:chExt cx="2323" cy="1339"/>
            </a:xfrm>
          </p:grpSpPr>
          <p:sp>
            <p:nvSpPr>
              <p:cNvPr id="27672" name="Oval 4"/>
              <p:cNvSpPr>
                <a:spLocks noChangeArrowheads="1"/>
              </p:cNvSpPr>
              <p:nvPr/>
            </p:nvSpPr>
            <p:spPr bwMode="auto">
              <a:xfrm>
                <a:off x="1154" y="606"/>
                <a:ext cx="538" cy="478"/>
              </a:xfrm>
              <a:prstGeom prst="ellipse">
                <a:avLst/>
              </a:prstGeom>
              <a:solidFill>
                <a:srgbClr val="FF66CC"/>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en-US" sz="2000" b="0" dirty="0">
                    <a:latin typeface="Gill Sans" charset="0"/>
                    <a:ea typeface="Gill Sans" charset="0"/>
                    <a:cs typeface="Gill Sans" charset="0"/>
                  </a:rPr>
                  <a:t>Server</a:t>
                </a:r>
              </a:p>
            </p:txBody>
          </p:sp>
          <p:pic>
            <p:nvPicPr>
              <p:cNvPr id="2767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 y="533"/>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7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7" y="1231"/>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75"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3" y="533"/>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7676" name="Line 11"/>
              <p:cNvSpPr>
                <a:spLocks noChangeShapeType="1"/>
              </p:cNvSpPr>
              <p:nvPr/>
            </p:nvSpPr>
            <p:spPr bwMode="auto">
              <a:xfrm>
                <a:off x="1692" y="827"/>
                <a:ext cx="231" cy="0"/>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77" name="Line 12"/>
              <p:cNvSpPr>
                <a:spLocks noChangeShapeType="1"/>
              </p:cNvSpPr>
              <p:nvPr/>
            </p:nvSpPr>
            <p:spPr bwMode="auto">
              <a:xfrm flipV="1">
                <a:off x="1423" y="1084"/>
                <a:ext cx="0" cy="184"/>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78" name="Line 13"/>
              <p:cNvSpPr>
                <a:spLocks noChangeShapeType="1"/>
              </p:cNvSpPr>
              <p:nvPr/>
            </p:nvSpPr>
            <p:spPr bwMode="auto">
              <a:xfrm>
                <a:off x="923" y="827"/>
                <a:ext cx="231" cy="0"/>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7671" name="Text Box 31"/>
            <p:cNvSpPr txBox="1">
              <a:spLocks noChangeArrowheads="1"/>
            </p:cNvSpPr>
            <p:nvPr/>
          </p:nvSpPr>
          <p:spPr bwMode="auto">
            <a:xfrm>
              <a:off x="523" y="1824"/>
              <a:ext cx="1576" cy="27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Client/Server Model</a:t>
              </a:r>
            </a:p>
          </p:txBody>
        </p:sp>
      </p:grpSp>
      <p:grpSp>
        <p:nvGrpSpPr>
          <p:cNvPr id="923681" name="Group 33"/>
          <p:cNvGrpSpPr>
            <a:grpSpLocks/>
          </p:cNvGrpSpPr>
          <p:nvPr/>
        </p:nvGrpSpPr>
        <p:grpSpPr bwMode="auto">
          <a:xfrm>
            <a:off x="6324601" y="914400"/>
            <a:ext cx="4049713" cy="3171826"/>
            <a:chOff x="3024" y="288"/>
            <a:chExt cx="2551" cy="1998"/>
          </a:xfrm>
        </p:grpSpPr>
        <p:grpSp>
          <p:nvGrpSpPr>
            <p:cNvPr id="27654" name="Group 30"/>
            <p:cNvGrpSpPr>
              <a:grpSpLocks/>
            </p:cNvGrpSpPr>
            <p:nvPr/>
          </p:nvGrpSpPr>
          <p:grpSpPr bwMode="auto">
            <a:xfrm>
              <a:off x="3024" y="288"/>
              <a:ext cx="2551" cy="1706"/>
              <a:chOff x="2976" y="336"/>
              <a:chExt cx="2685" cy="1793"/>
            </a:xfrm>
          </p:grpSpPr>
          <p:pic>
            <p:nvPicPr>
              <p:cNvPr id="27656"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6" y="336"/>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57"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2" y="816"/>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58" name="Picture 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2" y="1488"/>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59" name="Picture 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6" y="432"/>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60"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6" y="1104"/>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7661" name="Picture 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6" y="1488"/>
                <a:ext cx="669" cy="64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7662" name="Line 22"/>
              <p:cNvSpPr>
                <a:spLocks noChangeShapeType="1"/>
              </p:cNvSpPr>
              <p:nvPr/>
            </p:nvSpPr>
            <p:spPr bwMode="auto">
              <a:xfrm>
                <a:off x="3648" y="1824"/>
                <a:ext cx="864" cy="48"/>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3" name="Line 23"/>
              <p:cNvSpPr>
                <a:spLocks noChangeShapeType="1"/>
              </p:cNvSpPr>
              <p:nvPr/>
            </p:nvSpPr>
            <p:spPr bwMode="auto">
              <a:xfrm flipV="1">
                <a:off x="3648" y="624"/>
                <a:ext cx="768" cy="48"/>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4" name="Line 24"/>
              <p:cNvSpPr>
                <a:spLocks noChangeShapeType="1"/>
              </p:cNvSpPr>
              <p:nvPr/>
            </p:nvSpPr>
            <p:spPr bwMode="auto">
              <a:xfrm flipV="1">
                <a:off x="4320" y="1200"/>
                <a:ext cx="720" cy="144"/>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5" name="Line 25"/>
              <p:cNvSpPr>
                <a:spLocks noChangeShapeType="1"/>
              </p:cNvSpPr>
              <p:nvPr/>
            </p:nvSpPr>
            <p:spPr bwMode="auto">
              <a:xfrm flipV="1">
                <a:off x="4224" y="912"/>
                <a:ext cx="336" cy="288"/>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6" name="Line 26"/>
              <p:cNvSpPr>
                <a:spLocks noChangeShapeType="1"/>
              </p:cNvSpPr>
              <p:nvPr/>
            </p:nvSpPr>
            <p:spPr bwMode="auto">
              <a:xfrm flipV="1">
                <a:off x="3312" y="1008"/>
                <a:ext cx="48" cy="480"/>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7" name="Line 27"/>
              <p:cNvSpPr>
                <a:spLocks noChangeShapeType="1"/>
              </p:cNvSpPr>
              <p:nvPr/>
            </p:nvSpPr>
            <p:spPr bwMode="auto">
              <a:xfrm flipH="1" flipV="1">
                <a:off x="3552" y="912"/>
                <a:ext cx="240" cy="288"/>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8" name="Line 28"/>
              <p:cNvSpPr>
                <a:spLocks noChangeShapeType="1"/>
              </p:cNvSpPr>
              <p:nvPr/>
            </p:nvSpPr>
            <p:spPr bwMode="auto">
              <a:xfrm flipH="1" flipV="1">
                <a:off x="4704" y="960"/>
                <a:ext cx="96" cy="528"/>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7669" name="Line 29"/>
              <p:cNvSpPr>
                <a:spLocks noChangeShapeType="1"/>
              </p:cNvSpPr>
              <p:nvPr/>
            </p:nvSpPr>
            <p:spPr bwMode="auto">
              <a:xfrm flipV="1">
                <a:off x="5040" y="1392"/>
                <a:ext cx="144" cy="144"/>
              </a:xfrm>
              <a:prstGeom prst="line">
                <a:avLst/>
              </a:prstGeom>
              <a:noFill/>
              <a:ln w="381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7655" name="Text Box 32"/>
            <p:cNvSpPr txBox="1">
              <a:spLocks noChangeArrowheads="1"/>
            </p:cNvSpPr>
            <p:nvPr/>
          </p:nvSpPr>
          <p:spPr bwMode="auto">
            <a:xfrm>
              <a:off x="3386" y="2016"/>
              <a:ext cx="1528" cy="27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Peer-to-Peer Model</a:t>
              </a:r>
            </a:p>
          </p:txBody>
        </p:sp>
      </p:grpSp>
    </p:spTree>
    <p:extLst>
      <p:ext uri="{BB962C8B-B14F-4D97-AF65-F5344CB8AC3E}">
        <p14:creationId xmlns:p14="http://schemas.microsoft.com/office/powerpoint/2010/main" val="10986694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828800" y="152400"/>
            <a:ext cx="8534400" cy="533400"/>
          </a:xfrm>
        </p:spPr>
        <p:txBody>
          <a:bodyPr/>
          <a:lstStyle/>
          <a:p>
            <a:r>
              <a:rPr lang="en-US" altLang="ko-KR" sz="2800" dirty="0">
                <a:ea typeface="굴림" panose="020B0600000101010101" pitchFamily="34" charset="-127"/>
              </a:rPr>
              <a:t>Distributed Systems: Motivation/Issues/Promise</a:t>
            </a:r>
          </a:p>
        </p:txBody>
      </p:sp>
      <p:sp>
        <p:nvSpPr>
          <p:cNvPr id="28675" name="Rectangle 3"/>
          <p:cNvSpPr>
            <a:spLocks noGrp="1" noChangeArrowheads="1"/>
          </p:cNvSpPr>
          <p:nvPr>
            <p:ph type="body" idx="1"/>
          </p:nvPr>
        </p:nvSpPr>
        <p:spPr>
          <a:xfrm>
            <a:off x="533400" y="762000"/>
            <a:ext cx="11125200" cy="5943600"/>
          </a:xfrm>
        </p:spPr>
        <p:txBody>
          <a:bodyPr>
            <a:normAutofit/>
          </a:bodyPr>
          <a:lstStyle/>
          <a:p>
            <a:pPr>
              <a:lnSpc>
                <a:spcPct val="100000"/>
              </a:lnSpc>
              <a:spcBef>
                <a:spcPct val="0"/>
              </a:spcBef>
            </a:pPr>
            <a:r>
              <a:rPr lang="en-US" altLang="ko-KR" sz="2800" dirty="0">
                <a:ea typeface="굴림" panose="020B0600000101010101" pitchFamily="34" charset="-127"/>
              </a:rPr>
              <a:t>Why do we want distributed systems?</a:t>
            </a:r>
          </a:p>
          <a:p>
            <a:pPr lvl="1">
              <a:lnSpc>
                <a:spcPct val="100000"/>
              </a:lnSpc>
              <a:spcBef>
                <a:spcPct val="0"/>
              </a:spcBef>
            </a:pPr>
            <a:r>
              <a:rPr lang="en-US" altLang="ko-KR" sz="2400" dirty="0">
                <a:ea typeface="굴림" panose="020B0600000101010101" pitchFamily="34" charset="-127"/>
              </a:rPr>
              <a:t>Cheaper and easier to build lots of simple computers</a:t>
            </a:r>
          </a:p>
          <a:p>
            <a:pPr lvl="1">
              <a:lnSpc>
                <a:spcPct val="100000"/>
              </a:lnSpc>
              <a:spcBef>
                <a:spcPct val="0"/>
              </a:spcBef>
            </a:pPr>
            <a:r>
              <a:rPr lang="en-US" altLang="ko-KR" sz="2400" dirty="0">
                <a:ea typeface="굴림" panose="020B0600000101010101" pitchFamily="34" charset="-127"/>
              </a:rPr>
              <a:t>Easier to add power incrementally</a:t>
            </a:r>
          </a:p>
          <a:p>
            <a:pPr lvl="1">
              <a:lnSpc>
                <a:spcPct val="100000"/>
              </a:lnSpc>
              <a:spcBef>
                <a:spcPct val="0"/>
              </a:spcBef>
            </a:pPr>
            <a:r>
              <a:rPr lang="en-US" altLang="ko-KR" sz="2400" dirty="0">
                <a:ea typeface="굴림" panose="020B0600000101010101" pitchFamily="34" charset="-127"/>
              </a:rPr>
              <a:t>Users can have complete control over some components</a:t>
            </a:r>
          </a:p>
          <a:p>
            <a:pPr lvl="1">
              <a:lnSpc>
                <a:spcPct val="100000"/>
              </a:lnSpc>
              <a:spcBef>
                <a:spcPct val="0"/>
              </a:spcBef>
            </a:pPr>
            <a:r>
              <a:rPr lang="en-US" altLang="ko-KR" sz="2400" dirty="0">
                <a:ea typeface="굴림" panose="020B0600000101010101" pitchFamily="34" charset="-127"/>
              </a:rPr>
              <a:t>Collaboration: much easier for users to collaborate through network resources (such as network file systems)</a:t>
            </a:r>
          </a:p>
          <a:p>
            <a:pPr lvl="1">
              <a:lnSpc>
                <a:spcPct val="100000"/>
              </a:lnSpc>
              <a:spcBef>
                <a:spcPct val="0"/>
              </a:spcBef>
            </a:pPr>
            <a:endParaRPr lang="en-US" altLang="ko-KR" sz="2400" dirty="0">
              <a:ea typeface="굴림" panose="020B0600000101010101" pitchFamily="34" charset="-127"/>
            </a:endParaRPr>
          </a:p>
          <a:p>
            <a:pPr>
              <a:lnSpc>
                <a:spcPct val="100000"/>
              </a:lnSpc>
              <a:spcBef>
                <a:spcPct val="0"/>
              </a:spcBef>
            </a:pPr>
            <a:r>
              <a:rPr lang="en-US" altLang="ko-KR" sz="2800" dirty="0">
                <a:ea typeface="굴림" panose="020B0600000101010101" pitchFamily="34" charset="-127"/>
              </a:rPr>
              <a:t>The </a:t>
            </a:r>
            <a:r>
              <a:rPr lang="en-US" altLang="ko-KR" sz="2800" i="1" dirty="0">
                <a:solidFill>
                  <a:srgbClr val="FF0000"/>
                </a:solidFill>
                <a:ea typeface="굴림" panose="020B0600000101010101" pitchFamily="34" charset="-127"/>
              </a:rPr>
              <a:t>promise</a:t>
            </a:r>
            <a:r>
              <a:rPr lang="en-US" altLang="ko-KR" sz="2800" dirty="0">
                <a:ea typeface="굴림" panose="020B0600000101010101" pitchFamily="34" charset="-127"/>
              </a:rPr>
              <a:t> of distributed systems:</a:t>
            </a:r>
          </a:p>
          <a:p>
            <a:pPr lvl="1">
              <a:lnSpc>
                <a:spcPct val="100000"/>
              </a:lnSpc>
              <a:spcBef>
                <a:spcPct val="0"/>
              </a:spcBef>
            </a:pPr>
            <a:r>
              <a:rPr lang="en-US" altLang="ko-KR" sz="2400" i="1" dirty="0">
                <a:solidFill>
                  <a:srgbClr val="FF0000"/>
                </a:solidFill>
                <a:ea typeface="굴림" panose="020B0600000101010101" pitchFamily="34" charset="-127"/>
              </a:rPr>
              <a:t>Higher availability</a:t>
            </a:r>
            <a:r>
              <a:rPr lang="en-US" altLang="ko-KR" sz="2400" dirty="0">
                <a:ea typeface="굴림" panose="020B0600000101010101" pitchFamily="34" charset="-127"/>
              </a:rPr>
              <a:t>: one machine goes down, use another</a:t>
            </a:r>
          </a:p>
          <a:p>
            <a:pPr lvl="1">
              <a:lnSpc>
                <a:spcPct val="100000"/>
              </a:lnSpc>
              <a:spcBef>
                <a:spcPct val="0"/>
              </a:spcBef>
            </a:pPr>
            <a:r>
              <a:rPr lang="en-US" altLang="ko-KR" sz="2400" i="1" dirty="0">
                <a:solidFill>
                  <a:srgbClr val="FF0000"/>
                </a:solidFill>
                <a:ea typeface="굴림" panose="020B0600000101010101" pitchFamily="34" charset="-127"/>
              </a:rPr>
              <a:t>Better durability</a:t>
            </a:r>
            <a:r>
              <a:rPr lang="en-US" altLang="ko-KR" sz="2400" dirty="0">
                <a:ea typeface="굴림" panose="020B0600000101010101" pitchFamily="34" charset="-127"/>
              </a:rPr>
              <a:t>: store data in multiple locations</a:t>
            </a:r>
          </a:p>
          <a:p>
            <a:pPr lvl="1">
              <a:lnSpc>
                <a:spcPct val="100000"/>
              </a:lnSpc>
              <a:spcBef>
                <a:spcPct val="0"/>
              </a:spcBef>
            </a:pPr>
            <a:r>
              <a:rPr lang="en-US" altLang="ko-KR" sz="2400" i="1" dirty="0">
                <a:solidFill>
                  <a:srgbClr val="FF0000"/>
                </a:solidFill>
                <a:ea typeface="굴림" panose="020B0600000101010101" pitchFamily="34" charset="-127"/>
              </a:rPr>
              <a:t>More security</a:t>
            </a:r>
            <a:r>
              <a:rPr lang="en-US" altLang="ko-KR" sz="2400" dirty="0">
                <a:ea typeface="굴림" panose="020B0600000101010101" pitchFamily="34" charset="-127"/>
              </a:rPr>
              <a:t>: each piece easier to make secure </a:t>
            </a:r>
          </a:p>
        </p:txBody>
      </p:sp>
    </p:spTree>
    <p:extLst>
      <p:ext uri="{BB962C8B-B14F-4D97-AF65-F5344CB8AC3E}">
        <p14:creationId xmlns:p14="http://schemas.microsoft.com/office/powerpoint/2010/main" val="18826805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67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67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6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3346" name="Rectangle 2"/>
          <p:cNvSpPr>
            <a:spLocks noGrp="1" noChangeArrowheads="1"/>
          </p:cNvSpPr>
          <p:nvPr>
            <p:ph type="body" idx="1"/>
          </p:nvPr>
        </p:nvSpPr>
        <p:spPr>
          <a:xfrm>
            <a:off x="228600" y="787400"/>
            <a:ext cx="10287000" cy="6070600"/>
          </a:xfrm>
        </p:spPr>
        <p:txBody>
          <a:bodyPr>
            <a:normAutofit/>
          </a:bodyPr>
          <a:lstStyle/>
          <a:p>
            <a:pPr>
              <a:lnSpc>
                <a:spcPct val="80000"/>
              </a:lnSpc>
              <a:spcBef>
                <a:spcPct val="20000"/>
              </a:spcBef>
            </a:pPr>
            <a:r>
              <a:rPr lang="en-US" altLang="ko-KR" dirty="0">
                <a:ea typeface="굴림" panose="020B0600000101010101" pitchFamily="34" charset="-127"/>
              </a:rPr>
              <a:t>Data stripped across multiple disks </a:t>
            </a:r>
          </a:p>
          <a:p>
            <a:pPr lvl="1">
              <a:lnSpc>
                <a:spcPct val="80000"/>
              </a:lnSpc>
              <a:spcBef>
                <a:spcPct val="20000"/>
              </a:spcBef>
            </a:pPr>
            <a:r>
              <a:rPr lang="en-US" altLang="ko-KR" dirty="0">
                <a:ea typeface="굴림" panose="020B0600000101010101" pitchFamily="34" charset="-127"/>
              </a:rPr>
              <a:t>Successive blocks stored on successive </a:t>
            </a:r>
            <a:br>
              <a:rPr lang="en-US" altLang="ko-KR" dirty="0">
                <a:ea typeface="굴림" panose="020B0600000101010101" pitchFamily="34" charset="-127"/>
              </a:rPr>
            </a:br>
            <a:r>
              <a:rPr lang="en-US" altLang="ko-KR" dirty="0">
                <a:ea typeface="굴림" panose="020B0600000101010101" pitchFamily="34" charset="-127"/>
              </a:rPr>
              <a:t>(non-parity) disks</a:t>
            </a:r>
          </a:p>
          <a:p>
            <a:pPr lvl="1">
              <a:lnSpc>
                <a:spcPct val="80000"/>
              </a:lnSpc>
              <a:spcBef>
                <a:spcPct val="20000"/>
              </a:spcBef>
            </a:pPr>
            <a:r>
              <a:rPr lang="en-US" altLang="ko-KR" dirty="0">
                <a:ea typeface="굴림" panose="020B0600000101010101" pitchFamily="34" charset="-127"/>
              </a:rPr>
              <a:t>Increased bandwidth over single disk</a:t>
            </a:r>
          </a:p>
          <a:p>
            <a:pPr lvl="1">
              <a:lnSpc>
                <a:spcPct val="80000"/>
              </a:lnSpc>
              <a:spcBef>
                <a:spcPct val="20000"/>
              </a:spcBef>
            </a:pPr>
            <a:endParaRPr lang="en-US" altLang="ko-KR" dirty="0">
              <a:ea typeface="굴림" panose="020B0600000101010101" pitchFamily="34" charset="-127"/>
            </a:endParaRPr>
          </a:p>
          <a:p>
            <a:pPr>
              <a:lnSpc>
                <a:spcPct val="80000"/>
              </a:lnSpc>
              <a:spcBef>
                <a:spcPct val="20000"/>
              </a:spcBef>
            </a:pPr>
            <a:r>
              <a:rPr lang="en-US" altLang="ko-KR" dirty="0">
                <a:ea typeface="굴림" panose="020B0600000101010101" pitchFamily="34" charset="-127"/>
              </a:rPr>
              <a:t>Parity block (in green) constructed </a:t>
            </a:r>
            <a:br>
              <a:rPr lang="en-US" altLang="ko-KR" dirty="0">
                <a:ea typeface="굴림" panose="020B0600000101010101" pitchFamily="34" charset="-127"/>
              </a:rPr>
            </a:br>
            <a:r>
              <a:rPr lang="en-US" altLang="ko-KR" dirty="0">
                <a:ea typeface="굴림" panose="020B0600000101010101" pitchFamily="34" charset="-127"/>
              </a:rPr>
              <a:t>by </a:t>
            </a:r>
            <a:r>
              <a:rPr lang="en-US" altLang="ko-KR" dirty="0" err="1">
                <a:ea typeface="굴림" panose="020B0600000101010101" pitchFamily="34" charset="-127"/>
              </a:rPr>
              <a:t>XORing</a:t>
            </a:r>
            <a:r>
              <a:rPr lang="en-US" altLang="ko-KR" dirty="0">
                <a:ea typeface="굴림" panose="020B0600000101010101" pitchFamily="34" charset="-127"/>
              </a:rPr>
              <a:t> data bocks in stripe</a:t>
            </a:r>
          </a:p>
          <a:p>
            <a:pPr lvl="1">
              <a:lnSpc>
                <a:spcPct val="80000"/>
              </a:lnSpc>
              <a:spcBef>
                <a:spcPct val="20000"/>
              </a:spcBef>
            </a:pPr>
            <a:r>
              <a:rPr lang="en-US" altLang="ko-KR" dirty="0">
                <a:ea typeface="굴림" panose="020B0600000101010101" pitchFamily="34" charset="-127"/>
              </a:rPr>
              <a:t>P0=D0</a:t>
            </a:r>
            <a:r>
              <a:rPr lang="en-US" altLang="ko-KR" dirty="0">
                <a:ea typeface="굴림" panose="020B0600000101010101" pitchFamily="34" charset="-127"/>
                <a:sym typeface="Symbol" panose="05050102010706020507" pitchFamily="18" charset="2"/>
              </a:rPr>
              <a:t>D1D2D3</a:t>
            </a:r>
          </a:p>
          <a:p>
            <a:pPr lvl="1">
              <a:lnSpc>
                <a:spcPct val="80000"/>
              </a:lnSpc>
              <a:spcBef>
                <a:spcPct val="20000"/>
              </a:spcBef>
            </a:pPr>
            <a:r>
              <a:rPr lang="en-US" altLang="ko-KR" dirty="0">
                <a:ea typeface="굴림" panose="020B0600000101010101" pitchFamily="34" charset="-127"/>
              </a:rPr>
              <a:t>Can destroy any one disk and still </a:t>
            </a:r>
            <a:br>
              <a:rPr lang="en-US" altLang="ko-KR" dirty="0">
                <a:ea typeface="굴림" panose="020B0600000101010101" pitchFamily="34" charset="-127"/>
              </a:rPr>
            </a:br>
            <a:r>
              <a:rPr lang="en-US" altLang="ko-KR" dirty="0">
                <a:ea typeface="굴림" panose="020B0600000101010101" pitchFamily="34" charset="-127"/>
              </a:rPr>
              <a:t>reconstruct data</a:t>
            </a:r>
          </a:p>
          <a:p>
            <a:pPr lvl="1">
              <a:lnSpc>
                <a:spcPct val="80000"/>
              </a:lnSpc>
              <a:spcBef>
                <a:spcPct val="20000"/>
              </a:spcBef>
            </a:pPr>
            <a:r>
              <a:rPr lang="en-US" altLang="ko-KR" dirty="0">
                <a:ea typeface="굴림" panose="020B0600000101010101" pitchFamily="34" charset="-127"/>
                <a:sym typeface="Symbol" panose="05050102010706020507" pitchFamily="18" charset="2"/>
              </a:rPr>
              <a:t>Example: </a:t>
            </a:r>
            <a:r>
              <a:rPr lang="en-US" altLang="ko-KR" dirty="0">
                <a:ea typeface="굴림" panose="020B0600000101010101" pitchFamily="34" charset="-127"/>
              </a:rPr>
              <a:t>P0 = 0 </a:t>
            </a:r>
            <a:r>
              <a:rPr lang="en-US" altLang="ko-KR" dirty="0">
                <a:ea typeface="굴림" panose="020B0600000101010101" pitchFamily="34" charset="-127"/>
                <a:sym typeface="Symbol" panose="05050102010706020507" pitchFamily="18" charset="2"/>
              </a:rPr>
              <a:t> 1  0  1 = 0</a:t>
            </a:r>
            <a:endParaRPr lang="en-US" altLang="ko-KR" dirty="0">
              <a:ea typeface="굴림" panose="020B0600000101010101" pitchFamily="34" charset="-127"/>
            </a:endParaRPr>
          </a:p>
          <a:p>
            <a:pPr lvl="1">
              <a:lnSpc>
                <a:spcPct val="80000"/>
              </a:lnSpc>
              <a:spcBef>
                <a:spcPct val="20000"/>
              </a:spcBef>
            </a:pPr>
            <a:endParaRPr lang="en-US" altLang="ko-KR" dirty="0">
              <a:ea typeface="굴림" panose="020B0600000101010101" pitchFamily="34" charset="-127"/>
            </a:endParaRPr>
          </a:p>
          <a:p>
            <a:pPr>
              <a:lnSpc>
                <a:spcPct val="80000"/>
              </a:lnSpc>
              <a:spcBef>
                <a:spcPct val="20000"/>
              </a:spcBef>
            </a:pPr>
            <a:r>
              <a:rPr lang="en-US" altLang="ko-KR" dirty="0">
                <a:ea typeface="굴림" panose="020B0600000101010101" pitchFamily="34" charset="-127"/>
              </a:rPr>
              <a:t>Suppose Disk 2 fails, then can reconstruct:</a:t>
            </a:r>
          </a:p>
          <a:p>
            <a:pPr lvl="1">
              <a:lnSpc>
                <a:spcPct val="80000"/>
              </a:lnSpc>
              <a:spcBef>
                <a:spcPct val="20000"/>
              </a:spcBef>
            </a:pPr>
            <a:r>
              <a:rPr lang="en-US" altLang="ko-KR" dirty="0">
                <a:ea typeface="굴림" panose="020B0600000101010101" pitchFamily="34" charset="-127"/>
              </a:rPr>
              <a:t>D2=D0</a:t>
            </a:r>
            <a:r>
              <a:rPr lang="en-US" altLang="ko-KR" dirty="0">
                <a:ea typeface="굴림" panose="020B0600000101010101" pitchFamily="34" charset="-127"/>
                <a:sym typeface="Symbol" panose="05050102010706020507" pitchFamily="18" charset="2"/>
              </a:rPr>
              <a:t>D1D3P0</a:t>
            </a:r>
          </a:p>
          <a:p>
            <a:pPr lvl="1">
              <a:lnSpc>
                <a:spcPct val="80000"/>
              </a:lnSpc>
              <a:spcBef>
                <a:spcPct val="20000"/>
              </a:spcBef>
            </a:pPr>
            <a:r>
              <a:rPr lang="en-US" altLang="ko-KR" dirty="0">
                <a:ea typeface="굴림" panose="020B0600000101010101" pitchFamily="34" charset="-127"/>
                <a:sym typeface="Symbol" panose="05050102010706020507" pitchFamily="18" charset="2"/>
              </a:rPr>
              <a:t>Example: D2 = </a:t>
            </a:r>
            <a:r>
              <a:rPr lang="en-US" altLang="ko-KR" dirty="0">
                <a:ea typeface="굴림" panose="020B0600000101010101" pitchFamily="34" charset="-127"/>
              </a:rPr>
              <a:t>0 </a:t>
            </a:r>
            <a:r>
              <a:rPr lang="en-US" altLang="ko-KR" dirty="0">
                <a:ea typeface="굴림" panose="020B0600000101010101" pitchFamily="34" charset="-127"/>
                <a:sym typeface="Symbol" panose="05050102010706020507" pitchFamily="18" charset="2"/>
              </a:rPr>
              <a:t> 1  1  0 = 0 </a:t>
            </a:r>
          </a:p>
          <a:p>
            <a:pPr lvl="1">
              <a:lnSpc>
                <a:spcPct val="80000"/>
              </a:lnSpc>
              <a:spcBef>
                <a:spcPct val="20000"/>
              </a:spcBef>
            </a:pPr>
            <a:endParaRPr lang="en-US" altLang="ko-KR" sz="1200" dirty="0">
              <a:ea typeface="굴림" panose="020B0600000101010101" pitchFamily="34" charset="-127"/>
              <a:sym typeface="Symbol" panose="05050102010706020507" pitchFamily="18" charset="2"/>
            </a:endParaRPr>
          </a:p>
          <a:p>
            <a:pPr>
              <a:lnSpc>
                <a:spcPct val="80000"/>
              </a:lnSpc>
              <a:spcBef>
                <a:spcPct val="20000"/>
              </a:spcBef>
            </a:pPr>
            <a:r>
              <a:rPr lang="en-US" altLang="ko-KR" dirty="0">
                <a:solidFill>
                  <a:schemeClr val="hlink"/>
                </a:solidFill>
                <a:ea typeface="굴림" panose="020B0600000101010101" pitchFamily="34" charset="-127"/>
              </a:rPr>
              <a:t>Can spread information widely across internet for durability</a:t>
            </a:r>
          </a:p>
          <a:p>
            <a:pPr lvl="1">
              <a:lnSpc>
                <a:spcPct val="80000"/>
              </a:lnSpc>
              <a:spcBef>
                <a:spcPct val="20000"/>
              </a:spcBef>
            </a:pPr>
            <a:r>
              <a:rPr lang="en-US" altLang="ko-KR" dirty="0">
                <a:solidFill>
                  <a:schemeClr val="hlink"/>
                </a:solidFill>
                <a:ea typeface="굴림" panose="020B0600000101010101" pitchFamily="34" charset="-127"/>
              </a:rPr>
              <a:t>RAID algorithms work over geographic scale</a:t>
            </a:r>
          </a:p>
          <a:p>
            <a:pPr lvl="1">
              <a:lnSpc>
                <a:spcPct val="80000"/>
              </a:lnSpc>
              <a:spcBef>
                <a:spcPct val="20000"/>
              </a:spcBef>
            </a:pPr>
            <a:endParaRPr lang="ko-KR" altLang="en-US" dirty="0">
              <a:solidFill>
                <a:schemeClr val="hlink"/>
              </a:solidFill>
              <a:ea typeface="굴림" panose="020B0600000101010101" pitchFamily="34" charset="-127"/>
            </a:endParaRPr>
          </a:p>
        </p:txBody>
      </p:sp>
      <p:sp>
        <p:nvSpPr>
          <p:cNvPr id="19459" name="Rectangle 3"/>
          <p:cNvSpPr>
            <a:spLocks noGrp="1" noChangeArrowheads="1"/>
          </p:cNvSpPr>
          <p:nvPr>
            <p:ph type="title"/>
          </p:nvPr>
        </p:nvSpPr>
        <p:spPr/>
        <p:txBody>
          <a:bodyPr/>
          <a:lstStyle/>
          <a:p>
            <a:r>
              <a:rPr lang="en-US" altLang="ko-KR">
                <a:ea typeface="굴림" panose="020B0600000101010101" pitchFamily="34" charset="-127"/>
              </a:rPr>
              <a:t>RAID 5+: High I/O Rate Parity</a:t>
            </a:r>
          </a:p>
        </p:txBody>
      </p:sp>
      <p:grpSp>
        <p:nvGrpSpPr>
          <p:cNvPr id="953348" name="Group 4"/>
          <p:cNvGrpSpPr>
            <a:grpSpLocks/>
          </p:cNvGrpSpPr>
          <p:nvPr/>
        </p:nvGrpSpPr>
        <p:grpSpPr bwMode="auto">
          <a:xfrm>
            <a:off x="10864849" y="1679574"/>
            <a:ext cx="1273176" cy="2289175"/>
            <a:chOff x="5127" y="710"/>
            <a:chExt cx="802" cy="1442"/>
          </a:xfrm>
        </p:grpSpPr>
        <p:sp>
          <p:nvSpPr>
            <p:cNvPr id="19502" name="Rectangle 5"/>
            <p:cNvSpPr>
              <a:spLocks noChangeArrowheads="1"/>
            </p:cNvSpPr>
            <p:nvPr/>
          </p:nvSpPr>
          <p:spPr bwMode="auto">
            <a:xfrm>
              <a:off x="5127" y="710"/>
              <a:ext cx="802" cy="65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lnSpc>
                  <a:spcPct val="85000"/>
                </a:lnSpc>
                <a:spcBef>
                  <a:spcPct val="0"/>
                </a:spcBef>
                <a:buSzTx/>
              </a:pPr>
              <a:r>
                <a:rPr lang="en-US" altLang="en-US" sz="1800" b="0" dirty="0">
                  <a:latin typeface="Gill Sans" charset="0"/>
                  <a:ea typeface="Gill Sans" charset="0"/>
                  <a:cs typeface="Gill Sans" charset="0"/>
                </a:rPr>
                <a:t>Increasing</a:t>
              </a:r>
            </a:p>
            <a:p>
              <a:pPr algn="ctr">
                <a:lnSpc>
                  <a:spcPct val="85000"/>
                </a:lnSpc>
                <a:spcBef>
                  <a:spcPct val="0"/>
                </a:spcBef>
                <a:buSzTx/>
              </a:pPr>
              <a:r>
                <a:rPr lang="en-US" altLang="en-US" sz="1800" b="0" dirty="0">
                  <a:latin typeface="Gill Sans" charset="0"/>
                  <a:ea typeface="Gill Sans" charset="0"/>
                  <a:cs typeface="Gill Sans" charset="0"/>
                </a:rPr>
                <a:t>Logical</a:t>
              </a:r>
            </a:p>
            <a:p>
              <a:pPr algn="ctr">
                <a:lnSpc>
                  <a:spcPct val="85000"/>
                </a:lnSpc>
                <a:spcBef>
                  <a:spcPct val="0"/>
                </a:spcBef>
                <a:buSzTx/>
              </a:pPr>
              <a:r>
                <a:rPr lang="en-US" altLang="en-US" sz="1800" b="0" dirty="0">
                  <a:latin typeface="Gill Sans" charset="0"/>
                  <a:ea typeface="Gill Sans" charset="0"/>
                  <a:cs typeface="Gill Sans" charset="0"/>
                </a:rPr>
                <a:t>Disk </a:t>
              </a:r>
            </a:p>
            <a:p>
              <a:pPr algn="ctr">
                <a:lnSpc>
                  <a:spcPct val="85000"/>
                </a:lnSpc>
                <a:spcBef>
                  <a:spcPct val="0"/>
                </a:spcBef>
                <a:buSzTx/>
              </a:pPr>
              <a:r>
                <a:rPr lang="en-US" altLang="en-US" sz="1800" b="0" dirty="0">
                  <a:latin typeface="Gill Sans" charset="0"/>
                  <a:ea typeface="Gill Sans" charset="0"/>
                  <a:cs typeface="Gill Sans" charset="0"/>
                </a:rPr>
                <a:t>Addresses</a:t>
              </a:r>
            </a:p>
          </p:txBody>
        </p:sp>
        <p:sp>
          <p:nvSpPr>
            <p:cNvPr id="19503" name="Line 6"/>
            <p:cNvSpPr>
              <a:spLocks noChangeShapeType="1"/>
            </p:cNvSpPr>
            <p:nvPr/>
          </p:nvSpPr>
          <p:spPr bwMode="auto">
            <a:xfrm>
              <a:off x="5568" y="1408"/>
              <a:ext cx="0" cy="74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b="0">
                <a:latin typeface="Gill Sans" charset="0"/>
                <a:ea typeface="Gill Sans" charset="0"/>
                <a:cs typeface="Gill Sans" charset="0"/>
              </a:endParaRPr>
            </a:p>
          </p:txBody>
        </p:sp>
      </p:grpSp>
      <p:grpSp>
        <p:nvGrpSpPr>
          <p:cNvPr id="953351" name="Group 7"/>
          <p:cNvGrpSpPr>
            <a:grpSpLocks/>
          </p:cNvGrpSpPr>
          <p:nvPr/>
        </p:nvGrpSpPr>
        <p:grpSpPr bwMode="auto">
          <a:xfrm>
            <a:off x="6561136" y="609600"/>
            <a:ext cx="5707064" cy="1020763"/>
            <a:chOff x="2533" y="416"/>
            <a:chExt cx="3595" cy="643"/>
          </a:xfrm>
        </p:grpSpPr>
        <p:sp>
          <p:nvSpPr>
            <p:cNvPr id="19499" name="Rectangle 8"/>
            <p:cNvSpPr>
              <a:spLocks noChangeArrowheads="1"/>
            </p:cNvSpPr>
            <p:nvPr/>
          </p:nvSpPr>
          <p:spPr bwMode="auto">
            <a:xfrm>
              <a:off x="2533" y="640"/>
              <a:ext cx="2465" cy="419"/>
            </a:xfrm>
            <a:prstGeom prst="rect">
              <a:avLst/>
            </a:prstGeom>
            <a:noFill/>
            <a:ln w="25400">
              <a:solidFill>
                <a:srgbClr val="FC0128"/>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19500" name="Line 9"/>
            <p:cNvSpPr>
              <a:spLocks noChangeShapeType="1"/>
            </p:cNvSpPr>
            <p:nvPr/>
          </p:nvSpPr>
          <p:spPr bwMode="auto">
            <a:xfrm flipV="1">
              <a:off x="4992" y="528"/>
              <a:ext cx="240" cy="144"/>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19501" name="Rectangle 10"/>
            <p:cNvSpPr>
              <a:spLocks noChangeArrowheads="1"/>
            </p:cNvSpPr>
            <p:nvPr/>
          </p:nvSpPr>
          <p:spPr bwMode="auto">
            <a:xfrm>
              <a:off x="5218" y="416"/>
              <a:ext cx="910" cy="20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88" tIns="44450" rIns="90488" bIns="44450">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85000"/>
                </a:lnSpc>
                <a:spcBef>
                  <a:spcPct val="0"/>
                </a:spcBef>
                <a:buSzTx/>
              </a:pPr>
              <a:r>
                <a:rPr lang="en-US" altLang="en-US" sz="1800" b="0" dirty="0">
                  <a:latin typeface="Gill Sans" charset="0"/>
                  <a:ea typeface="Gill Sans" charset="0"/>
                  <a:cs typeface="Gill Sans" charset="0"/>
                </a:rPr>
                <a:t>Stripe Unit</a:t>
              </a:r>
            </a:p>
          </p:txBody>
        </p:sp>
      </p:grpSp>
      <p:grpSp>
        <p:nvGrpSpPr>
          <p:cNvPr id="953355" name="Group 11"/>
          <p:cNvGrpSpPr>
            <a:grpSpLocks/>
          </p:cNvGrpSpPr>
          <p:nvPr/>
        </p:nvGrpSpPr>
        <p:grpSpPr bwMode="auto">
          <a:xfrm>
            <a:off x="6496047" y="901699"/>
            <a:ext cx="4127500" cy="4591050"/>
            <a:chOff x="2492" y="600"/>
            <a:chExt cx="2600" cy="2892"/>
          </a:xfrm>
        </p:grpSpPr>
        <p:sp>
          <p:nvSpPr>
            <p:cNvPr id="19463" name="Rectangle 12"/>
            <p:cNvSpPr>
              <a:spLocks noChangeArrowheads="1"/>
            </p:cNvSpPr>
            <p:nvPr/>
          </p:nvSpPr>
          <p:spPr bwMode="auto">
            <a:xfrm>
              <a:off x="2492" y="600"/>
              <a:ext cx="2600" cy="289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19464" name="Rectangle 13"/>
            <p:cNvSpPr>
              <a:spLocks noChangeArrowheads="1"/>
            </p:cNvSpPr>
            <p:nvPr/>
          </p:nvSpPr>
          <p:spPr bwMode="auto">
            <a:xfrm>
              <a:off x="2578" y="684"/>
              <a:ext cx="321" cy="31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D0</a:t>
              </a:r>
            </a:p>
          </p:txBody>
        </p:sp>
        <p:sp>
          <p:nvSpPr>
            <p:cNvPr id="19465" name="Rectangle 14"/>
            <p:cNvSpPr>
              <a:spLocks noChangeArrowheads="1"/>
            </p:cNvSpPr>
            <p:nvPr/>
          </p:nvSpPr>
          <p:spPr bwMode="auto">
            <a:xfrm>
              <a:off x="3071" y="684"/>
              <a:ext cx="321" cy="31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D1</a:t>
              </a:r>
            </a:p>
          </p:txBody>
        </p:sp>
        <p:sp>
          <p:nvSpPr>
            <p:cNvPr id="19466" name="Rectangle 15"/>
            <p:cNvSpPr>
              <a:spLocks noChangeArrowheads="1"/>
            </p:cNvSpPr>
            <p:nvPr/>
          </p:nvSpPr>
          <p:spPr bwMode="auto">
            <a:xfrm>
              <a:off x="3578" y="684"/>
              <a:ext cx="321" cy="31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D2</a:t>
              </a:r>
            </a:p>
          </p:txBody>
        </p:sp>
        <p:sp>
          <p:nvSpPr>
            <p:cNvPr id="19467" name="Rectangle 16"/>
            <p:cNvSpPr>
              <a:spLocks noChangeArrowheads="1"/>
            </p:cNvSpPr>
            <p:nvPr/>
          </p:nvSpPr>
          <p:spPr bwMode="auto">
            <a:xfrm>
              <a:off x="4099" y="691"/>
              <a:ext cx="322" cy="31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D3</a:t>
              </a:r>
            </a:p>
          </p:txBody>
        </p:sp>
        <p:sp>
          <p:nvSpPr>
            <p:cNvPr id="19468" name="Rectangle 17" descr="10%"/>
            <p:cNvSpPr>
              <a:spLocks noChangeArrowheads="1"/>
            </p:cNvSpPr>
            <p:nvPr/>
          </p:nvSpPr>
          <p:spPr bwMode="auto">
            <a:xfrm>
              <a:off x="4635" y="705"/>
              <a:ext cx="321" cy="314"/>
            </a:xfrm>
            <a:prstGeom prst="rect">
              <a:avLst/>
            </a:prstGeom>
            <a:pattFill prst="pct10">
              <a:fgClr>
                <a:srgbClr val="00FF00"/>
              </a:fgClr>
              <a:bgClr>
                <a:schemeClr val="bg1"/>
              </a:bgClr>
            </a:pattFill>
            <a:ln w="25400">
              <a:solidFill>
                <a:srgbClr val="00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P0</a:t>
              </a:r>
            </a:p>
          </p:txBody>
        </p:sp>
        <p:sp>
          <p:nvSpPr>
            <p:cNvPr id="19469" name="Rectangle 18"/>
            <p:cNvSpPr>
              <a:spLocks noChangeArrowheads="1"/>
            </p:cNvSpPr>
            <p:nvPr/>
          </p:nvSpPr>
          <p:spPr bwMode="auto">
            <a:xfrm>
              <a:off x="2578" y="1096"/>
              <a:ext cx="321" cy="31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D4</a:t>
              </a:r>
            </a:p>
          </p:txBody>
        </p:sp>
        <p:sp>
          <p:nvSpPr>
            <p:cNvPr id="19470" name="Rectangle 19"/>
            <p:cNvSpPr>
              <a:spLocks noChangeArrowheads="1"/>
            </p:cNvSpPr>
            <p:nvPr/>
          </p:nvSpPr>
          <p:spPr bwMode="auto">
            <a:xfrm>
              <a:off x="3071" y="1096"/>
              <a:ext cx="321" cy="31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D5</a:t>
              </a:r>
            </a:p>
          </p:txBody>
        </p:sp>
        <p:sp>
          <p:nvSpPr>
            <p:cNvPr id="19471" name="Rectangle 20"/>
            <p:cNvSpPr>
              <a:spLocks noChangeArrowheads="1"/>
            </p:cNvSpPr>
            <p:nvPr/>
          </p:nvSpPr>
          <p:spPr bwMode="auto">
            <a:xfrm>
              <a:off x="3578" y="1096"/>
              <a:ext cx="321" cy="31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D6</a:t>
              </a:r>
            </a:p>
          </p:txBody>
        </p:sp>
        <p:sp>
          <p:nvSpPr>
            <p:cNvPr id="19472" name="Rectangle 21" descr="10%"/>
            <p:cNvSpPr>
              <a:spLocks noChangeArrowheads="1"/>
            </p:cNvSpPr>
            <p:nvPr/>
          </p:nvSpPr>
          <p:spPr bwMode="auto">
            <a:xfrm>
              <a:off x="4099" y="1103"/>
              <a:ext cx="322" cy="314"/>
            </a:xfrm>
            <a:prstGeom prst="rect">
              <a:avLst/>
            </a:prstGeom>
            <a:pattFill prst="pct10">
              <a:fgClr>
                <a:srgbClr val="00FF00"/>
              </a:fgClr>
              <a:bgClr>
                <a:schemeClr val="bg1"/>
              </a:bgClr>
            </a:pattFill>
            <a:ln w="25400">
              <a:solidFill>
                <a:srgbClr val="00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P1</a:t>
              </a:r>
            </a:p>
          </p:txBody>
        </p:sp>
        <p:sp>
          <p:nvSpPr>
            <p:cNvPr id="19473" name="Rectangle 22"/>
            <p:cNvSpPr>
              <a:spLocks noChangeArrowheads="1"/>
            </p:cNvSpPr>
            <p:nvPr/>
          </p:nvSpPr>
          <p:spPr bwMode="auto">
            <a:xfrm>
              <a:off x="4635" y="1117"/>
              <a:ext cx="321" cy="31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D7</a:t>
              </a:r>
            </a:p>
          </p:txBody>
        </p:sp>
        <p:sp>
          <p:nvSpPr>
            <p:cNvPr id="19474" name="Rectangle 23"/>
            <p:cNvSpPr>
              <a:spLocks noChangeArrowheads="1"/>
            </p:cNvSpPr>
            <p:nvPr/>
          </p:nvSpPr>
          <p:spPr bwMode="auto">
            <a:xfrm>
              <a:off x="2578" y="1501"/>
              <a:ext cx="321" cy="31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D8</a:t>
              </a:r>
            </a:p>
          </p:txBody>
        </p:sp>
        <p:sp>
          <p:nvSpPr>
            <p:cNvPr id="19475" name="Rectangle 24"/>
            <p:cNvSpPr>
              <a:spLocks noChangeArrowheads="1"/>
            </p:cNvSpPr>
            <p:nvPr/>
          </p:nvSpPr>
          <p:spPr bwMode="auto">
            <a:xfrm>
              <a:off x="3071" y="1501"/>
              <a:ext cx="321" cy="31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D9</a:t>
              </a:r>
            </a:p>
          </p:txBody>
        </p:sp>
        <p:sp>
          <p:nvSpPr>
            <p:cNvPr id="19476" name="Rectangle 25" descr="10%"/>
            <p:cNvSpPr>
              <a:spLocks noChangeArrowheads="1"/>
            </p:cNvSpPr>
            <p:nvPr/>
          </p:nvSpPr>
          <p:spPr bwMode="auto">
            <a:xfrm>
              <a:off x="3578" y="1501"/>
              <a:ext cx="321" cy="314"/>
            </a:xfrm>
            <a:prstGeom prst="rect">
              <a:avLst/>
            </a:prstGeom>
            <a:pattFill prst="pct10">
              <a:fgClr>
                <a:srgbClr val="00FF00"/>
              </a:fgClr>
              <a:bgClr>
                <a:schemeClr val="bg1"/>
              </a:bgClr>
            </a:pattFill>
            <a:ln w="25400">
              <a:solidFill>
                <a:srgbClr val="00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P2</a:t>
              </a:r>
            </a:p>
          </p:txBody>
        </p:sp>
        <p:sp>
          <p:nvSpPr>
            <p:cNvPr id="19477" name="Rectangle 26"/>
            <p:cNvSpPr>
              <a:spLocks noChangeArrowheads="1"/>
            </p:cNvSpPr>
            <p:nvPr/>
          </p:nvSpPr>
          <p:spPr bwMode="auto">
            <a:xfrm>
              <a:off x="4099" y="1508"/>
              <a:ext cx="322" cy="31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D10</a:t>
              </a:r>
            </a:p>
          </p:txBody>
        </p:sp>
        <p:sp>
          <p:nvSpPr>
            <p:cNvPr id="19478" name="Rectangle 27"/>
            <p:cNvSpPr>
              <a:spLocks noChangeArrowheads="1"/>
            </p:cNvSpPr>
            <p:nvPr/>
          </p:nvSpPr>
          <p:spPr bwMode="auto">
            <a:xfrm>
              <a:off x="4635" y="1522"/>
              <a:ext cx="321" cy="31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D11</a:t>
              </a:r>
            </a:p>
          </p:txBody>
        </p:sp>
        <p:sp>
          <p:nvSpPr>
            <p:cNvPr id="19479" name="Rectangle 28"/>
            <p:cNvSpPr>
              <a:spLocks noChangeArrowheads="1"/>
            </p:cNvSpPr>
            <p:nvPr/>
          </p:nvSpPr>
          <p:spPr bwMode="auto">
            <a:xfrm>
              <a:off x="2578" y="1913"/>
              <a:ext cx="321" cy="31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D12</a:t>
              </a:r>
            </a:p>
          </p:txBody>
        </p:sp>
        <p:sp>
          <p:nvSpPr>
            <p:cNvPr id="19480" name="Rectangle 29" descr="10%"/>
            <p:cNvSpPr>
              <a:spLocks noChangeArrowheads="1"/>
            </p:cNvSpPr>
            <p:nvPr/>
          </p:nvSpPr>
          <p:spPr bwMode="auto">
            <a:xfrm>
              <a:off x="3071" y="1913"/>
              <a:ext cx="321" cy="315"/>
            </a:xfrm>
            <a:prstGeom prst="rect">
              <a:avLst/>
            </a:prstGeom>
            <a:pattFill prst="pct10">
              <a:fgClr>
                <a:srgbClr val="00FF00"/>
              </a:fgClr>
              <a:bgClr>
                <a:schemeClr val="bg1"/>
              </a:bgClr>
            </a:pattFill>
            <a:ln w="25400">
              <a:solidFill>
                <a:srgbClr val="00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P3</a:t>
              </a:r>
            </a:p>
          </p:txBody>
        </p:sp>
        <p:sp>
          <p:nvSpPr>
            <p:cNvPr id="19481" name="Rectangle 30"/>
            <p:cNvSpPr>
              <a:spLocks noChangeArrowheads="1"/>
            </p:cNvSpPr>
            <p:nvPr/>
          </p:nvSpPr>
          <p:spPr bwMode="auto">
            <a:xfrm>
              <a:off x="3578" y="1913"/>
              <a:ext cx="321" cy="31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D13</a:t>
              </a:r>
            </a:p>
          </p:txBody>
        </p:sp>
        <p:sp>
          <p:nvSpPr>
            <p:cNvPr id="19482" name="Rectangle 31"/>
            <p:cNvSpPr>
              <a:spLocks noChangeArrowheads="1"/>
            </p:cNvSpPr>
            <p:nvPr/>
          </p:nvSpPr>
          <p:spPr bwMode="auto">
            <a:xfrm>
              <a:off x="4099" y="1920"/>
              <a:ext cx="322" cy="31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D14</a:t>
              </a:r>
            </a:p>
          </p:txBody>
        </p:sp>
        <p:sp>
          <p:nvSpPr>
            <p:cNvPr id="19483" name="Rectangle 32"/>
            <p:cNvSpPr>
              <a:spLocks noChangeArrowheads="1"/>
            </p:cNvSpPr>
            <p:nvPr/>
          </p:nvSpPr>
          <p:spPr bwMode="auto">
            <a:xfrm>
              <a:off x="4635" y="1934"/>
              <a:ext cx="321" cy="31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D15</a:t>
              </a:r>
            </a:p>
          </p:txBody>
        </p:sp>
        <p:sp>
          <p:nvSpPr>
            <p:cNvPr id="19484" name="Rectangle 33" descr="10%"/>
            <p:cNvSpPr>
              <a:spLocks noChangeArrowheads="1"/>
            </p:cNvSpPr>
            <p:nvPr/>
          </p:nvSpPr>
          <p:spPr bwMode="auto">
            <a:xfrm>
              <a:off x="2578" y="2339"/>
              <a:ext cx="321" cy="315"/>
            </a:xfrm>
            <a:prstGeom prst="rect">
              <a:avLst/>
            </a:prstGeom>
            <a:pattFill prst="pct10">
              <a:fgClr>
                <a:srgbClr val="00FF00"/>
              </a:fgClr>
              <a:bgClr>
                <a:schemeClr val="bg1"/>
              </a:bgClr>
            </a:pattFill>
            <a:ln w="25400">
              <a:solidFill>
                <a:srgbClr val="00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P4</a:t>
              </a:r>
            </a:p>
          </p:txBody>
        </p:sp>
        <p:sp>
          <p:nvSpPr>
            <p:cNvPr id="19485" name="Rectangle 34"/>
            <p:cNvSpPr>
              <a:spLocks noChangeArrowheads="1"/>
            </p:cNvSpPr>
            <p:nvPr/>
          </p:nvSpPr>
          <p:spPr bwMode="auto">
            <a:xfrm>
              <a:off x="3071" y="2339"/>
              <a:ext cx="321" cy="31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D16</a:t>
              </a:r>
            </a:p>
          </p:txBody>
        </p:sp>
        <p:sp>
          <p:nvSpPr>
            <p:cNvPr id="19486" name="Rectangle 35"/>
            <p:cNvSpPr>
              <a:spLocks noChangeArrowheads="1"/>
            </p:cNvSpPr>
            <p:nvPr/>
          </p:nvSpPr>
          <p:spPr bwMode="auto">
            <a:xfrm>
              <a:off x="3578" y="2339"/>
              <a:ext cx="321" cy="31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D17</a:t>
              </a:r>
            </a:p>
          </p:txBody>
        </p:sp>
        <p:sp>
          <p:nvSpPr>
            <p:cNvPr id="19487" name="Rectangle 36"/>
            <p:cNvSpPr>
              <a:spLocks noChangeArrowheads="1"/>
            </p:cNvSpPr>
            <p:nvPr/>
          </p:nvSpPr>
          <p:spPr bwMode="auto">
            <a:xfrm>
              <a:off x="4099" y="2346"/>
              <a:ext cx="322" cy="31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D18</a:t>
              </a:r>
            </a:p>
          </p:txBody>
        </p:sp>
        <p:sp>
          <p:nvSpPr>
            <p:cNvPr id="19488" name="Rectangle 37"/>
            <p:cNvSpPr>
              <a:spLocks noChangeArrowheads="1"/>
            </p:cNvSpPr>
            <p:nvPr/>
          </p:nvSpPr>
          <p:spPr bwMode="auto">
            <a:xfrm>
              <a:off x="4635" y="2360"/>
              <a:ext cx="321" cy="31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D19</a:t>
              </a:r>
            </a:p>
          </p:txBody>
        </p:sp>
        <p:sp>
          <p:nvSpPr>
            <p:cNvPr id="19489" name="Rectangle 38"/>
            <p:cNvSpPr>
              <a:spLocks noChangeArrowheads="1"/>
            </p:cNvSpPr>
            <p:nvPr/>
          </p:nvSpPr>
          <p:spPr bwMode="auto">
            <a:xfrm>
              <a:off x="2585" y="2772"/>
              <a:ext cx="321" cy="31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D20</a:t>
              </a:r>
            </a:p>
          </p:txBody>
        </p:sp>
        <p:sp>
          <p:nvSpPr>
            <p:cNvPr id="19490" name="Rectangle 39"/>
            <p:cNvSpPr>
              <a:spLocks noChangeArrowheads="1"/>
            </p:cNvSpPr>
            <p:nvPr/>
          </p:nvSpPr>
          <p:spPr bwMode="auto">
            <a:xfrm>
              <a:off x="3078" y="2772"/>
              <a:ext cx="321" cy="31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D21</a:t>
              </a:r>
            </a:p>
          </p:txBody>
        </p:sp>
        <p:sp>
          <p:nvSpPr>
            <p:cNvPr id="19491" name="Rectangle 40"/>
            <p:cNvSpPr>
              <a:spLocks noChangeArrowheads="1"/>
            </p:cNvSpPr>
            <p:nvPr/>
          </p:nvSpPr>
          <p:spPr bwMode="auto">
            <a:xfrm>
              <a:off x="3585" y="2772"/>
              <a:ext cx="321" cy="31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D22</a:t>
              </a:r>
            </a:p>
          </p:txBody>
        </p:sp>
        <p:sp>
          <p:nvSpPr>
            <p:cNvPr id="19492" name="Rectangle 41"/>
            <p:cNvSpPr>
              <a:spLocks noChangeArrowheads="1"/>
            </p:cNvSpPr>
            <p:nvPr/>
          </p:nvSpPr>
          <p:spPr bwMode="auto">
            <a:xfrm>
              <a:off x="4106" y="2779"/>
              <a:ext cx="322" cy="31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D23</a:t>
              </a:r>
            </a:p>
          </p:txBody>
        </p:sp>
        <p:sp>
          <p:nvSpPr>
            <p:cNvPr id="19493" name="Rectangle 42" descr="10%"/>
            <p:cNvSpPr>
              <a:spLocks noChangeArrowheads="1"/>
            </p:cNvSpPr>
            <p:nvPr/>
          </p:nvSpPr>
          <p:spPr bwMode="auto">
            <a:xfrm>
              <a:off x="4642" y="2793"/>
              <a:ext cx="322" cy="315"/>
            </a:xfrm>
            <a:prstGeom prst="rect">
              <a:avLst/>
            </a:prstGeom>
            <a:pattFill prst="pct10">
              <a:fgClr>
                <a:srgbClr val="00FF00"/>
              </a:fgClr>
              <a:bgClr>
                <a:schemeClr val="bg1"/>
              </a:bgClr>
            </a:pattFill>
            <a:ln w="25400">
              <a:solidFill>
                <a:srgbClr val="00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en-US" sz="1800" b="0">
                  <a:latin typeface="Gill Sans" charset="0"/>
                  <a:ea typeface="Gill Sans" charset="0"/>
                  <a:cs typeface="Gill Sans" charset="0"/>
                </a:rPr>
                <a:t>P5</a:t>
              </a:r>
            </a:p>
          </p:txBody>
        </p:sp>
        <p:sp>
          <p:nvSpPr>
            <p:cNvPr id="19494" name="Text Box 43"/>
            <p:cNvSpPr txBox="1">
              <a:spLocks noChangeArrowheads="1"/>
            </p:cNvSpPr>
            <p:nvPr/>
          </p:nvSpPr>
          <p:spPr bwMode="auto">
            <a:xfrm>
              <a:off x="2517" y="3216"/>
              <a:ext cx="474" cy="21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Disk 1</a:t>
              </a:r>
            </a:p>
          </p:txBody>
        </p:sp>
        <p:sp>
          <p:nvSpPr>
            <p:cNvPr id="19495" name="Text Box 44"/>
            <p:cNvSpPr txBox="1">
              <a:spLocks noChangeArrowheads="1"/>
            </p:cNvSpPr>
            <p:nvPr/>
          </p:nvSpPr>
          <p:spPr bwMode="auto">
            <a:xfrm>
              <a:off x="2997" y="3216"/>
              <a:ext cx="474" cy="21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Disk 2</a:t>
              </a:r>
            </a:p>
          </p:txBody>
        </p:sp>
        <p:sp>
          <p:nvSpPr>
            <p:cNvPr id="19496" name="Text Box 45"/>
            <p:cNvSpPr txBox="1">
              <a:spLocks noChangeArrowheads="1"/>
            </p:cNvSpPr>
            <p:nvPr/>
          </p:nvSpPr>
          <p:spPr bwMode="auto">
            <a:xfrm>
              <a:off x="3504" y="3216"/>
              <a:ext cx="474" cy="21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Disk 3</a:t>
              </a:r>
            </a:p>
          </p:txBody>
        </p:sp>
        <p:sp>
          <p:nvSpPr>
            <p:cNvPr id="19497" name="Text Box 46"/>
            <p:cNvSpPr txBox="1">
              <a:spLocks noChangeArrowheads="1"/>
            </p:cNvSpPr>
            <p:nvPr/>
          </p:nvSpPr>
          <p:spPr bwMode="auto">
            <a:xfrm>
              <a:off x="4005" y="3216"/>
              <a:ext cx="474" cy="21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Disk 4</a:t>
              </a:r>
            </a:p>
          </p:txBody>
        </p:sp>
        <p:sp>
          <p:nvSpPr>
            <p:cNvPr id="19498" name="Text Box 47"/>
            <p:cNvSpPr txBox="1">
              <a:spLocks noChangeArrowheads="1"/>
            </p:cNvSpPr>
            <p:nvPr/>
          </p:nvSpPr>
          <p:spPr bwMode="auto">
            <a:xfrm>
              <a:off x="4533" y="3216"/>
              <a:ext cx="474" cy="21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Disk 5</a:t>
              </a:r>
            </a:p>
          </p:txBody>
        </p:sp>
      </p:grpSp>
      <p:grpSp>
        <p:nvGrpSpPr>
          <p:cNvPr id="4" name="Group 3"/>
          <p:cNvGrpSpPr/>
          <p:nvPr/>
        </p:nvGrpSpPr>
        <p:grpSpPr>
          <a:xfrm>
            <a:off x="8150222" y="863599"/>
            <a:ext cx="646113" cy="4270248"/>
            <a:chOff x="5610224" y="914400"/>
            <a:chExt cx="646113" cy="4270248"/>
          </a:xfrm>
        </p:grpSpPr>
        <p:cxnSp>
          <p:nvCxnSpPr>
            <p:cNvPr id="3" name="Straight Connector 2"/>
            <p:cNvCxnSpPr/>
            <p:nvPr/>
          </p:nvCxnSpPr>
          <p:spPr bwMode="auto">
            <a:xfrm>
              <a:off x="5610224" y="914400"/>
              <a:ext cx="638176" cy="4267200"/>
            </a:xfrm>
            <a:prstGeom prst="line">
              <a:avLst/>
            </a:prstGeom>
            <a:solidFill>
              <a:schemeClr val="bg1"/>
            </a:solid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0" name="Straight Connector 49"/>
            <p:cNvCxnSpPr/>
            <p:nvPr/>
          </p:nvCxnSpPr>
          <p:spPr bwMode="auto">
            <a:xfrm flipV="1">
              <a:off x="5618161" y="914400"/>
              <a:ext cx="638176" cy="4270248"/>
            </a:xfrm>
            <a:prstGeom prst="line">
              <a:avLst/>
            </a:prstGeom>
            <a:solidFill>
              <a:schemeClr val="bg1"/>
            </a:solid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2" name="TextBox 1">
            <a:extLst>
              <a:ext uri="{FF2B5EF4-FFF2-40B4-BE49-F238E27FC236}">
                <a16:creationId xmlns:a16="http://schemas.microsoft.com/office/drawing/2014/main" id="{27DC61B6-FBC3-D54A-A9C2-384FAE1887B0}"/>
              </a:ext>
            </a:extLst>
          </p:cNvPr>
          <p:cNvSpPr txBox="1"/>
          <p:nvPr/>
        </p:nvSpPr>
        <p:spPr>
          <a:xfrm>
            <a:off x="2530197" y="4211051"/>
            <a:ext cx="2037737" cy="400110"/>
          </a:xfrm>
          <a:prstGeom prst="rect">
            <a:avLst/>
          </a:prstGeom>
          <a:noFill/>
        </p:spPr>
        <p:txBody>
          <a:bodyPr wrap="none" rtlCol="0">
            <a:spAutoFit/>
          </a:bodyPr>
          <a:lstStyle/>
          <a:p>
            <a:r>
              <a:rPr lang="en-US" sz="2000" dirty="0">
                <a:latin typeface="Gill Sans Light"/>
              </a:rPr>
              <a:t>D0   D1  D2   D3</a:t>
            </a:r>
          </a:p>
        </p:txBody>
      </p:sp>
      <p:sp>
        <p:nvSpPr>
          <p:cNvPr id="52" name="TextBox 51">
            <a:extLst>
              <a:ext uri="{FF2B5EF4-FFF2-40B4-BE49-F238E27FC236}">
                <a16:creationId xmlns:a16="http://schemas.microsoft.com/office/drawing/2014/main" id="{23B3F84B-ED74-CB44-BCCF-24BA2027334A}"/>
              </a:ext>
            </a:extLst>
          </p:cNvPr>
          <p:cNvSpPr txBox="1"/>
          <p:nvPr/>
        </p:nvSpPr>
        <p:spPr>
          <a:xfrm>
            <a:off x="2610463" y="5619690"/>
            <a:ext cx="1978427" cy="400110"/>
          </a:xfrm>
          <a:prstGeom prst="rect">
            <a:avLst/>
          </a:prstGeom>
          <a:noFill/>
        </p:spPr>
        <p:txBody>
          <a:bodyPr wrap="none" rtlCol="0">
            <a:spAutoFit/>
          </a:bodyPr>
          <a:lstStyle/>
          <a:p>
            <a:r>
              <a:rPr lang="en-US" sz="2000" dirty="0">
                <a:latin typeface="Gill Sans Light"/>
              </a:rPr>
              <a:t>D0   D1  D3   P0</a:t>
            </a:r>
          </a:p>
        </p:txBody>
      </p:sp>
    </p:spTree>
    <p:extLst>
      <p:ext uri="{BB962C8B-B14F-4D97-AF65-F5344CB8AC3E}">
        <p14:creationId xmlns:p14="http://schemas.microsoft.com/office/powerpoint/2010/main" val="275022068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3346">
                                            <p:txEl>
                                              <p:pRg st="0" end="0"/>
                                            </p:txEl>
                                          </p:spTgt>
                                        </p:tgtEl>
                                        <p:attrNameLst>
                                          <p:attrName>style.visibility</p:attrName>
                                        </p:attrNameLst>
                                      </p:cBhvr>
                                      <p:to>
                                        <p:strVal val="visible"/>
                                      </p:to>
                                    </p:set>
                                  </p:childTnLst>
                                </p:cTn>
                              </p:par>
                              <p:par>
                                <p:cTn id="7" presetID="3" presetClass="entr" presetSubtype="10" fill="hold" nodeType="withEffect">
                                  <p:stCondLst>
                                    <p:cond delay="0"/>
                                  </p:stCondLst>
                                  <p:childTnLst>
                                    <p:set>
                                      <p:cBhvr>
                                        <p:cTn id="8" dur="1" fill="hold">
                                          <p:stCondLst>
                                            <p:cond delay="0"/>
                                          </p:stCondLst>
                                        </p:cTn>
                                        <p:tgtEl>
                                          <p:spTgt spid="953355"/>
                                        </p:tgtEl>
                                        <p:attrNameLst>
                                          <p:attrName>style.visibility</p:attrName>
                                        </p:attrNameLst>
                                      </p:cBhvr>
                                      <p:to>
                                        <p:strVal val="visible"/>
                                      </p:to>
                                    </p:set>
                                    <p:animEffect transition="in" filter="blinds(horizontal)">
                                      <p:cBhvr>
                                        <p:cTn id="9" dur="500"/>
                                        <p:tgtEl>
                                          <p:spTgt spid="953355"/>
                                        </p:tgtEl>
                                      </p:cBhvr>
                                    </p:animEffect>
                                  </p:childTnLst>
                                </p:cTn>
                              </p:par>
                            </p:childTnLst>
                          </p:cTn>
                        </p:par>
                        <p:par>
                          <p:cTn id="10" fill="hold" nodeType="afterGroup">
                            <p:stCondLst>
                              <p:cond delay="500"/>
                            </p:stCondLst>
                            <p:childTnLst>
                              <p:par>
                                <p:cTn id="11" presetID="22" presetClass="entr" presetSubtype="1" fill="hold" nodeType="afterEffect">
                                  <p:stCondLst>
                                    <p:cond delay="0"/>
                                  </p:stCondLst>
                                  <p:childTnLst>
                                    <p:set>
                                      <p:cBhvr>
                                        <p:cTn id="12" dur="1" fill="hold">
                                          <p:stCondLst>
                                            <p:cond delay="0"/>
                                          </p:stCondLst>
                                        </p:cTn>
                                        <p:tgtEl>
                                          <p:spTgt spid="953348"/>
                                        </p:tgtEl>
                                        <p:attrNameLst>
                                          <p:attrName>style.visibility</p:attrName>
                                        </p:attrNameLst>
                                      </p:cBhvr>
                                      <p:to>
                                        <p:strVal val="visible"/>
                                      </p:to>
                                    </p:set>
                                    <p:animEffect transition="in" filter="wipe(up)">
                                      <p:cBhvr>
                                        <p:cTn id="13" dur="500"/>
                                        <p:tgtEl>
                                          <p:spTgt spid="95334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953346">
                                            <p:txEl>
                                              <p:pRg st="1" end="1"/>
                                            </p:txEl>
                                          </p:spTgt>
                                        </p:tgtEl>
                                        <p:attrNameLst>
                                          <p:attrName>style.visibility</p:attrName>
                                        </p:attrNameLst>
                                      </p:cBhvr>
                                      <p:to>
                                        <p:strVal val="visible"/>
                                      </p:to>
                                    </p:set>
                                  </p:childTnLst>
                                </p:cTn>
                              </p:par>
                              <p:par>
                                <p:cTn id="18" presetID="4" presetClass="entr" presetSubtype="32" fill="hold" nodeType="withEffect">
                                  <p:stCondLst>
                                    <p:cond delay="0"/>
                                  </p:stCondLst>
                                  <p:childTnLst>
                                    <p:set>
                                      <p:cBhvr>
                                        <p:cTn id="19" dur="1" fill="hold">
                                          <p:stCondLst>
                                            <p:cond delay="0"/>
                                          </p:stCondLst>
                                        </p:cTn>
                                        <p:tgtEl>
                                          <p:spTgt spid="953351"/>
                                        </p:tgtEl>
                                        <p:attrNameLst>
                                          <p:attrName>style.visibility</p:attrName>
                                        </p:attrNameLst>
                                      </p:cBhvr>
                                      <p:to>
                                        <p:strVal val="visible"/>
                                      </p:to>
                                    </p:set>
                                    <p:animEffect transition="in" filter="box(out)">
                                      <p:cBhvr>
                                        <p:cTn id="20" dur="500"/>
                                        <p:tgtEl>
                                          <p:spTgt spid="953351"/>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53346">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53346">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5334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5334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53346">
                                            <p:txEl>
                                              <p:pRg st="7" end="7"/>
                                            </p:txEl>
                                          </p:spTgt>
                                        </p:tgtEl>
                                        <p:attrNameLst>
                                          <p:attrName>style.visibility</p:attrName>
                                        </p:attrNameLst>
                                      </p:cBhvr>
                                      <p:to>
                                        <p:strVal val="visible"/>
                                      </p:to>
                                    </p:set>
                                  </p:childTnLst>
                                </p:cTn>
                              </p:par>
                              <p:par>
                                <p:cTn id="39" presetID="9"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dissolve">
                                      <p:cBhvr>
                                        <p:cTn id="41" dur="500"/>
                                        <p:tgtEl>
                                          <p:spTgt spid="2"/>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953346">
                                            <p:txEl>
                                              <p:pRg st="9" end="9"/>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953346">
                                            <p:txEl>
                                              <p:pRg st="10" end="10"/>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953346">
                                            <p:txEl>
                                              <p:pRg st="11" end="11"/>
                                            </p:txEl>
                                          </p:spTgt>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4"/>
                                        </p:tgtEl>
                                        <p:attrNameLst>
                                          <p:attrName>style.visibility</p:attrName>
                                        </p:attrNameLst>
                                      </p:cBhvr>
                                      <p:to>
                                        <p:strVal val="visible"/>
                                      </p:to>
                                    </p:set>
                                  </p:childTnLst>
                                </p:cTn>
                              </p:par>
                              <p:par>
                                <p:cTn id="56" presetID="9" presetClass="entr" presetSubtype="0" fill="hold" grpId="0" nodeType="withEffect">
                                  <p:stCondLst>
                                    <p:cond delay="0"/>
                                  </p:stCondLst>
                                  <p:childTnLst>
                                    <p:set>
                                      <p:cBhvr>
                                        <p:cTn id="57" dur="1" fill="hold">
                                          <p:stCondLst>
                                            <p:cond delay="0"/>
                                          </p:stCondLst>
                                        </p:cTn>
                                        <p:tgtEl>
                                          <p:spTgt spid="52"/>
                                        </p:tgtEl>
                                        <p:attrNameLst>
                                          <p:attrName>style.visibility</p:attrName>
                                        </p:attrNameLst>
                                      </p:cBhvr>
                                      <p:to>
                                        <p:strVal val="visible"/>
                                      </p:to>
                                    </p:set>
                                    <p:animEffect transition="in" filter="dissolve">
                                      <p:cBhvr>
                                        <p:cTn id="58" dur="500"/>
                                        <p:tgtEl>
                                          <p:spTgt spid="52"/>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953346">
                                            <p:txEl>
                                              <p:pRg st="13" end="13"/>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95334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ko-KR" dirty="0"/>
              <a:t>Distributed Systems: Reality</a:t>
            </a:r>
          </a:p>
        </p:txBody>
      </p:sp>
      <p:sp>
        <p:nvSpPr>
          <p:cNvPr id="28675" name="Rectangle 3"/>
          <p:cNvSpPr>
            <a:spLocks noGrp="1" noChangeArrowheads="1"/>
          </p:cNvSpPr>
          <p:nvPr>
            <p:ph type="body" idx="1"/>
          </p:nvPr>
        </p:nvSpPr>
        <p:spPr>
          <a:xfrm>
            <a:off x="482600" y="838200"/>
            <a:ext cx="11226800" cy="5852914"/>
          </a:xfrm>
        </p:spPr>
        <p:txBody>
          <a:bodyPr>
            <a:normAutofit lnSpcReduction="10000"/>
          </a:bodyPr>
          <a:lstStyle/>
          <a:p>
            <a:r>
              <a:rPr lang="en-US" altLang="ko-KR" dirty="0"/>
              <a:t>Reality has been disappointing</a:t>
            </a:r>
          </a:p>
          <a:p>
            <a:pPr lvl="1"/>
            <a:r>
              <a:rPr lang="en-US" altLang="ko-KR" i="1" dirty="0">
                <a:solidFill>
                  <a:srgbClr val="FF0000"/>
                </a:solidFill>
              </a:rPr>
              <a:t>Worse availability</a:t>
            </a:r>
            <a:r>
              <a:rPr lang="en-US" altLang="ko-KR" dirty="0"/>
              <a:t>: depend on every machine being up</a:t>
            </a:r>
          </a:p>
          <a:p>
            <a:pPr lvl="2"/>
            <a:r>
              <a:rPr lang="en-US" altLang="ko-KR" dirty="0" err="1"/>
              <a:t>Lamport</a:t>
            </a:r>
            <a:r>
              <a:rPr lang="en-US" altLang="ko-KR" dirty="0"/>
              <a:t>: “</a:t>
            </a:r>
            <a:r>
              <a:rPr lang="en-US" altLang="ko-KR" dirty="0">
                <a:solidFill>
                  <a:srgbClr val="FF0000"/>
                </a:solidFill>
              </a:rPr>
              <a:t>A distributed system is one in which the failure of a computer </a:t>
            </a:r>
            <a:br>
              <a:rPr lang="en-US" altLang="ko-KR" dirty="0">
                <a:solidFill>
                  <a:srgbClr val="FF0000"/>
                </a:solidFill>
              </a:rPr>
            </a:br>
            <a:r>
              <a:rPr lang="en-US" altLang="ko-KR" dirty="0">
                <a:solidFill>
                  <a:srgbClr val="FF0000"/>
                </a:solidFill>
              </a:rPr>
              <a:t>you didn’t even know existed can render your own computer unusable.</a:t>
            </a:r>
            <a:r>
              <a:rPr lang="en-US" altLang="ko-KR" dirty="0"/>
              <a:t>”</a:t>
            </a:r>
          </a:p>
          <a:p>
            <a:pPr lvl="1"/>
            <a:r>
              <a:rPr lang="en-US" altLang="ko-KR" i="1" dirty="0">
                <a:solidFill>
                  <a:srgbClr val="FF0000"/>
                </a:solidFill>
              </a:rPr>
              <a:t>Worse reliability</a:t>
            </a:r>
            <a:r>
              <a:rPr lang="en-US" altLang="ko-KR" dirty="0"/>
              <a:t>: can lose data if any machine crashes</a:t>
            </a:r>
          </a:p>
          <a:p>
            <a:pPr lvl="1"/>
            <a:r>
              <a:rPr lang="en-US" altLang="ko-KR" i="1" dirty="0">
                <a:solidFill>
                  <a:srgbClr val="FF0000"/>
                </a:solidFill>
              </a:rPr>
              <a:t>Worse security</a:t>
            </a:r>
            <a:r>
              <a:rPr lang="en-US" altLang="ko-KR" dirty="0"/>
              <a:t>: anyone in world can break into system</a:t>
            </a:r>
          </a:p>
          <a:p>
            <a:r>
              <a:rPr lang="en-US" altLang="ko-KR" dirty="0"/>
              <a:t>Coordination is more difficult</a:t>
            </a:r>
          </a:p>
          <a:p>
            <a:pPr lvl="1"/>
            <a:r>
              <a:rPr lang="en-US" altLang="ko-KR" dirty="0"/>
              <a:t>Must coordinate multiple copies of shared state information </a:t>
            </a:r>
          </a:p>
          <a:p>
            <a:pPr lvl="1"/>
            <a:r>
              <a:rPr lang="en-US" altLang="ko-KR" dirty="0"/>
              <a:t>What would be easy in a centralized system becomes a lot more difficult</a:t>
            </a:r>
          </a:p>
          <a:p>
            <a:r>
              <a:rPr lang="en-US" altLang="ko-KR" dirty="0"/>
              <a:t>Trust/Security/Privacy/Denial of Service</a:t>
            </a:r>
          </a:p>
          <a:p>
            <a:pPr lvl="1"/>
            <a:r>
              <a:rPr lang="en-US" altLang="ko-KR" dirty="0"/>
              <a:t>Many new variants of problems arise as a result of distribution</a:t>
            </a:r>
          </a:p>
          <a:p>
            <a:pPr lvl="1"/>
            <a:r>
              <a:rPr lang="en-US" altLang="ko-KR" dirty="0"/>
              <a:t>Can you trust the other members of a distributed application enough to even perform a protocol correctly?</a:t>
            </a:r>
          </a:p>
          <a:p>
            <a:pPr lvl="1"/>
            <a:r>
              <a:rPr lang="en-US" altLang="ko-KR" dirty="0"/>
              <a:t>Corollary of </a:t>
            </a:r>
            <a:r>
              <a:rPr lang="en-US" altLang="ko-KR" dirty="0" err="1"/>
              <a:t>Lamport’s</a:t>
            </a:r>
            <a:r>
              <a:rPr lang="en-US" altLang="ko-KR" dirty="0"/>
              <a:t> quote: “</a:t>
            </a:r>
            <a:r>
              <a:rPr lang="en-US" altLang="ko-KR" dirty="0">
                <a:solidFill>
                  <a:srgbClr val="FF0000"/>
                </a:solidFill>
              </a:rPr>
              <a:t>A distributed system is one where you can’t do work because some computer you didn’t even know existed is successfully coordinating an attack on my system!</a:t>
            </a:r>
            <a:r>
              <a:rPr lang="en-US" altLang="ko-KR" dirty="0"/>
              <a:t>”</a:t>
            </a:r>
          </a:p>
        </p:txBody>
      </p:sp>
      <p:grpSp>
        <p:nvGrpSpPr>
          <p:cNvPr id="6" name="Group 7"/>
          <p:cNvGrpSpPr>
            <a:grpSpLocks/>
          </p:cNvGrpSpPr>
          <p:nvPr/>
        </p:nvGrpSpPr>
        <p:grpSpPr bwMode="auto">
          <a:xfrm>
            <a:off x="9829800" y="744415"/>
            <a:ext cx="1778000" cy="2790973"/>
            <a:chOff x="4105" y="1207"/>
            <a:chExt cx="1360" cy="2220"/>
          </a:xfrm>
        </p:grpSpPr>
        <p:pic>
          <p:nvPicPr>
            <p:cNvPr id="7"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138" y="1207"/>
              <a:ext cx="1327" cy="18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 Box 6"/>
            <p:cNvSpPr txBox="1">
              <a:spLocks noChangeArrowheads="1"/>
            </p:cNvSpPr>
            <p:nvPr/>
          </p:nvSpPr>
          <p:spPr bwMode="auto">
            <a:xfrm>
              <a:off x="4105" y="3158"/>
              <a:ext cx="1360"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50000"/>
                </a:spcBef>
              </a:pPr>
              <a:r>
                <a:rPr lang="en-US" sz="1600" dirty="0"/>
                <a:t>Leslie </a:t>
              </a:r>
              <a:r>
                <a:rPr lang="en-US" sz="1600" dirty="0" err="1"/>
                <a:t>Lamport</a:t>
              </a:r>
              <a:endParaRPr lang="en-US" sz="1600" dirty="0"/>
            </a:p>
          </p:txBody>
        </p:sp>
      </p:grpSp>
    </p:spTree>
    <p:extLst>
      <p:ext uri="{BB962C8B-B14F-4D97-AF65-F5344CB8AC3E}">
        <p14:creationId xmlns:p14="http://schemas.microsoft.com/office/powerpoint/2010/main" val="185675911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childTnLst>
                                </p:cTn>
                              </p:par>
                              <p:par>
                                <p:cTn id="15" presetID="39" presetClass="entr" presetSubtype="0" accel="10000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675">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675">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675">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675">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675">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6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81200" y="152400"/>
            <a:ext cx="8229600" cy="533400"/>
          </a:xfrm>
        </p:spPr>
        <p:txBody>
          <a:bodyPr/>
          <a:lstStyle/>
          <a:p>
            <a:r>
              <a:rPr lang="en-US" altLang="ko-KR" dirty="0">
                <a:ea typeface="굴림" panose="020B0600000101010101" pitchFamily="34" charset="-127"/>
              </a:rPr>
              <a:t>Distributed </a:t>
            </a:r>
            <a:r>
              <a:rPr lang="en-US" altLang="ko-KR" sz="2800" dirty="0">
                <a:ea typeface="굴림" panose="020B0600000101010101" pitchFamily="34" charset="-127"/>
              </a:rPr>
              <a:t>Systems</a:t>
            </a:r>
            <a:r>
              <a:rPr lang="en-US" altLang="ko-KR" dirty="0">
                <a:ea typeface="굴림" panose="020B0600000101010101" pitchFamily="34" charset="-127"/>
              </a:rPr>
              <a:t>: Goals/Requirements</a:t>
            </a:r>
          </a:p>
        </p:txBody>
      </p:sp>
      <p:sp>
        <p:nvSpPr>
          <p:cNvPr id="925699" name="Rectangle 3"/>
          <p:cNvSpPr>
            <a:spLocks noGrp="1" noChangeArrowheads="1"/>
          </p:cNvSpPr>
          <p:nvPr>
            <p:ph type="body" idx="1"/>
          </p:nvPr>
        </p:nvSpPr>
        <p:spPr>
          <a:xfrm>
            <a:off x="685800" y="685800"/>
            <a:ext cx="10820400" cy="5562600"/>
          </a:xfrm>
        </p:spPr>
        <p:txBody>
          <a:bodyPr>
            <a:normAutofit/>
          </a:bodyPr>
          <a:lstStyle/>
          <a:p>
            <a:pPr>
              <a:spcBef>
                <a:spcPct val="10000"/>
              </a:spcBef>
            </a:pPr>
            <a:r>
              <a:rPr lang="en-US" altLang="ko-KR" dirty="0">
                <a:solidFill>
                  <a:schemeClr val="hlink"/>
                </a:solidFill>
                <a:ea typeface="굴림" panose="020B0600000101010101" pitchFamily="34" charset="-127"/>
              </a:rPr>
              <a:t>Transparency:</a:t>
            </a:r>
            <a:r>
              <a:rPr lang="en-US" altLang="ko-KR" dirty="0">
                <a:ea typeface="굴림" panose="020B0600000101010101" pitchFamily="34" charset="-127"/>
              </a:rPr>
              <a:t> the ability of the system to mask its complexity behind a simple interface</a:t>
            </a:r>
          </a:p>
          <a:p>
            <a:pPr>
              <a:spcBef>
                <a:spcPct val="10000"/>
              </a:spcBef>
            </a:pPr>
            <a:r>
              <a:rPr lang="en-US" altLang="ko-KR" dirty="0">
                <a:ea typeface="굴림" panose="020B0600000101010101" pitchFamily="34" charset="-127"/>
              </a:rPr>
              <a:t>Possible transparencies:</a:t>
            </a:r>
          </a:p>
          <a:p>
            <a:pPr lvl="1">
              <a:spcBef>
                <a:spcPct val="10000"/>
              </a:spcBef>
            </a:pPr>
            <a:r>
              <a:rPr lang="en-US" altLang="ko-KR" dirty="0">
                <a:solidFill>
                  <a:schemeClr val="hlink"/>
                </a:solidFill>
                <a:ea typeface="굴림" panose="020B0600000101010101" pitchFamily="34" charset="-127"/>
              </a:rPr>
              <a:t>Location:</a:t>
            </a:r>
            <a:r>
              <a:rPr lang="en-US" altLang="ko-KR" dirty="0">
                <a:ea typeface="굴림" panose="020B0600000101010101" pitchFamily="34" charset="-127"/>
              </a:rPr>
              <a:t> Can’t tell where resources are located</a:t>
            </a:r>
          </a:p>
          <a:p>
            <a:pPr lvl="1">
              <a:spcBef>
                <a:spcPct val="10000"/>
              </a:spcBef>
            </a:pPr>
            <a:r>
              <a:rPr lang="en-US" altLang="ko-KR" dirty="0">
                <a:solidFill>
                  <a:schemeClr val="hlink"/>
                </a:solidFill>
                <a:ea typeface="굴림" panose="020B0600000101010101" pitchFamily="34" charset="-127"/>
              </a:rPr>
              <a:t>Migration:</a:t>
            </a:r>
            <a:r>
              <a:rPr lang="en-US" altLang="ko-KR" dirty="0">
                <a:ea typeface="굴림" panose="020B0600000101010101" pitchFamily="34" charset="-127"/>
              </a:rPr>
              <a:t> Resources may move without the user knowing</a:t>
            </a:r>
          </a:p>
          <a:p>
            <a:pPr lvl="1">
              <a:spcBef>
                <a:spcPct val="10000"/>
              </a:spcBef>
            </a:pPr>
            <a:r>
              <a:rPr lang="en-US" altLang="ko-KR" dirty="0">
                <a:solidFill>
                  <a:schemeClr val="hlink"/>
                </a:solidFill>
                <a:ea typeface="굴림" panose="020B0600000101010101" pitchFamily="34" charset="-127"/>
              </a:rPr>
              <a:t>Replication:</a:t>
            </a:r>
            <a:r>
              <a:rPr lang="en-US" altLang="ko-KR" dirty="0">
                <a:ea typeface="굴림" panose="020B0600000101010101" pitchFamily="34" charset="-127"/>
              </a:rPr>
              <a:t> Can’t tell how many copies of resource exist</a:t>
            </a:r>
          </a:p>
          <a:p>
            <a:pPr lvl="1">
              <a:spcBef>
                <a:spcPct val="10000"/>
              </a:spcBef>
            </a:pPr>
            <a:r>
              <a:rPr lang="en-US" altLang="ko-KR" dirty="0">
                <a:solidFill>
                  <a:schemeClr val="hlink"/>
                </a:solidFill>
                <a:ea typeface="굴림" panose="020B0600000101010101" pitchFamily="34" charset="-127"/>
              </a:rPr>
              <a:t>Concurrency:</a:t>
            </a:r>
            <a:r>
              <a:rPr lang="en-US" altLang="ko-KR" dirty="0">
                <a:ea typeface="굴림" panose="020B0600000101010101" pitchFamily="34" charset="-127"/>
              </a:rPr>
              <a:t> Can’t tell how many users there are</a:t>
            </a:r>
          </a:p>
          <a:p>
            <a:pPr lvl="1">
              <a:spcBef>
                <a:spcPct val="10000"/>
              </a:spcBef>
            </a:pPr>
            <a:r>
              <a:rPr lang="en-US" altLang="ko-KR" dirty="0">
                <a:solidFill>
                  <a:schemeClr val="hlink"/>
                </a:solidFill>
                <a:ea typeface="굴림" panose="020B0600000101010101" pitchFamily="34" charset="-127"/>
              </a:rPr>
              <a:t>Parallelism:</a:t>
            </a:r>
            <a:r>
              <a:rPr lang="en-US" altLang="ko-KR" dirty="0">
                <a:ea typeface="굴림" panose="020B0600000101010101" pitchFamily="34" charset="-127"/>
              </a:rPr>
              <a:t> System may speed up large jobs by splitting them into smaller pieces</a:t>
            </a:r>
          </a:p>
          <a:p>
            <a:pPr lvl="1">
              <a:spcBef>
                <a:spcPct val="10000"/>
              </a:spcBef>
            </a:pPr>
            <a:r>
              <a:rPr lang="en-US" altLang="ko-KR" dirty="0">
                <a:solidFill>
                  <a:schemeClr val="hlink"/>
                </a:solidFill>
                <a:ea typeface="굴림" panose="020B0600000101010101" pitchFamily="34" charset="-127"/>
              </a:rPr>
              <a:t>Fault Tolerance</a:t>
            </a:r>
            <a:r>
              <a:rPr lang="en-US" altLang="ko-KR" dirty="0">
                <a:ea typeface="굴림" panose="020B0600000101010101" pitchFamily="34" charset="-127"/>
              </a:rPr>
              <a:t>: System may hide various things that go wrong</a:t>
            </a:r>
          </a:p>
          <a:p>
            <a:pPr>
              <a:spcBef>
                <a:spcPct val="10000"/>
              </a:spcBef>
            </a:pPr>
            <a:r>
              <a:rPr lang="en-US" altLang="ko-KR" dirty="0">
                <a:ea typeface="굴림" panose="020B0600000101010101" pitchFamily="34" charset="-127"/>
              </a:rPr>
              <a:t>Transparency and collaboration require some way for different processors to communicate with one another</a:t>
            </a:r>
          </a:p>
        </p:txBody>
      </p:sp>
      <p:grpSp>
        <p:nvGrpSpPr>
          <p:cNvPr id="925703" name="Group 7"/>
          <p:cNvGrpSpPr>
            <a:grpSpLocks/>
          </p:cNvGrpSpPr>
          <p:nvPr/>
        </p:nvGrpSpPr>
        <p:grpSpPr bwMode="auto">
          <a:xfrm>
            <a:off x="3733800" y="5029200"/>
            <a:ext cx="4496172" cy="1143000"/>
            <a:chOff x="878" y="2928"/>
            <a:chExt cx="3826" cy="1159"/>
          </a:xfrm>
        </p:grpSpPr>
        <p:pic>
          <p:nvPicPr>
            <p:cNvPr id="29702"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64" y="2928"/>
              <a:ext cx="1440" cy="115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9703"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flipH="1">
              <a:off x="878" y="2928"/>
              <a:ext cx="1440" cy="115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925702" name="AutoShape 6"/>
          <p:cNvSpPr>
            <a:spLocks noChangeArrowheads="1"/>
          </p:cNvSpPr>
          <p:nvPr/>
        </p:nvSpPr>
        <p:spPr bwMode="auto">
          <a:xfrm>
            <a:off x="5549330" y="5118090"/>
            <a:ext cx="902525" cy="520711"/>
          </a:xfrm>
          <a:custGeom>
            <a:avLst/>
            <a:gdLst>
              <a:gd name="T0" fmla="*/ 914400 w 21600"/>
              <a:gd name="T1" fmla="*/ 0 h 21600"/>
              <a:gd name="T2" fmla="*/ 0 w 21600"/>
              <a:gd name="T3" fmla="*/ 419100 h 21600"/>
              <a:gd name="T4" fmla="*/ 914400 w 21600"/>
              <a:gd name="T5" fmla="*/ 838200 h 21600"/>
              <a:gd name="T6" fmla="*/ 1219200 w 21600"/>
              <a:gd name="T7" fmla="*/ 4191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a:p>
        </p:txBody>
      </p:sp>
    </p:spTree>
    <p:extLst>
      <p:ext uri="{BB962C8B-B14F-4D97-AF65-F5344CB8AC3E}">
        <p14:creationId xmlns:p14="http://schemas.microsoft.com/office/powerpoint/2010/main" val="50358061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5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5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5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56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56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569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569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2569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25699">
                                            <p:txEl>
                                              <p:pRg st="8" end="8"/>
                                            </p:txEl>
                                          </p:spTgt>
                                        </p:tgtEl>
                                        <p:attrNameLst>
                                          <p:attrName>style.visibility</p:attrName>
                                        </p:attrNameLst>
                                      </p:cBhvr>
                                      <p:to>
                                        <p:strVal val="visible"/>
                                      </p:to>
                                    </p:set>
                                  </p:childTnLst>
                                </p:cTn>
                              </p:par>
                              <p:par>
                                <p:cTn id="39" presetID="2" presetClass="entr" presetSubtype="4" fill="hold" nodeType="withEffect">
                                  <p:stCondLst>
                                    <p:cond delay="0"/>
                                  </p:stCondLst>
                                  <p:childTnLst>
                                    <p:set>
                                      <p:cBhvr>
                                        <p:cTn id="40" dur="1" fill="hold">
                                          <p:stCondLst>
                                            <p:cond delay="0"/>
                                          </p:stCondLst>
                                        </p:cTn>
                                        <p:tgtEl>
                                          <p:spTgt spid="925703"/>
                                        </p:tgtEl>
                                        <p:attrNameLst>
                                          <p:attrName>style.visibility</p:attrName>
                                        </p:attrNameLst>
                                      </p:cBhvr>
                                      <p:to>
                                        <p:strVal val="visible"/>
                                      </p:to>
                                    </p:set>
                                    <p:anim calcmode="lin" valueType="num">
                                      <p:cBhvr additive="base">
                                        <p:cTn id="41" dur="500" fill="hold"/>
                                        <p:tgtEl>
                                          <p:spTgt spid="925703"/>
                                        </p:tgtEl>
                                        <p:attrNameLst>
                                          <p:attrName>ppt_x</p:attrName>
                                        </p:attrNameLst>
                                      </p:cBhvr>
                                      <p:tavLst>
                                        <p:tav tm="0">
                                          <p:val>
                                            <p:strVal val="#ppt_x"/>
                                          </p:val>
                                        </p:tav>
                                        <p:tav tm="100000">
                                          <p:val>
                                            <p:strVal val="#ppt_x"/>
                                          </p:val>
                                        </p:tav>
                                      </p:tavLst>
                                    </p:anim>
                                    <p:anim calcmode="lin" valueType="num">
                                      <p:cBhvr additive="base">
                                        <p:cTn id="42" dur="500" fill="hold"/>
                                        <p:tgtEl>
                                          <p:spTgt spid="925703"/>
                                        </p:tgtEl>
                                        <p:attrNameLst>
                                          <p:attrName>ppt_y</p:attrName>
                                        </p:attrNameLst>
                                      </p:cBhvr>
                                      <p:tavLst>
                                        <p:tav tm="0">
                                          <p:val>
                                            <p:strVal val="1+#ppt_h/2"/>
                                          </p:val>
                                        </p:tav>
                                        <p:tav tm="100000">
                                          <p:val>
                                            <p:strVal val="#ppt_y"/>
                                          </p:val>
                                        </p:tav>
                                      </p:tavLst>
                                    </p:anim>
                                  </p:childTnLst>
                                </p:cTn>
                              </p:par>
                            </p:childTnLst>
                          </p:cTn>
                        </p:par>
                        <p:par>
                          <p:cTn id="43" fill="hold" nodeType="afterGroup">
                            <p:stCondLst>
                              <p:cond delay="500"/>
                            </p:stCondLst>
                            <p:childTnLst>
                              <p:par>
                                <p:cTn id="44" presetID="22" presetClass="entr" presetSubtype="8" repeatCount="indefinite" fill="hold" grpId="0" nodeType="afterEffect">
                                  <p:stCondLst>
                                    <p:cond delay="0"/>
                                  </p:stCondLst>
                                  <p:childTnLst>
                                    <p:set>
                                      <p:cBhvr>
                                        <p:cTn id="45" dur="1" fill="hold">
                                          <p:stCondLst>
                                            <p:cond delay="0"/>
                                          </p:stCondLst>
                                        </p:cTn>
                                        <p:tgtEl>
                                          <p:spTgt spid="925702"/>
                                        </p:tgtEl>
                                        <p:attrNameLst>
                                          <p:attrName>style.visibility</p:attrName>
                                        </p:attrNameLst>
                                      </p:cBhvr>
                                      <p:to>
                                        <p:strVal val="visible"/>
                                      </p:to>
                                    </p:set>
                                    <p:animEffect transition="in" filter="wipe(left)">
                                      <p:cBhvr>
                                        <p:cTn id="46" dur="1000"/>
                                        <p:tgtEl>
                                          <p:spTgt spid="925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699" grpId="0" build="p" bldLvl="2"/>
      <p:bldP spid="92570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1981200" y="152400"/>
            <a:ext cx="8229600" cy="533400"/>
          </a:xfrm>
        </p:spPr>
        <p:txBody>
          <a:bodyPr/>
          <a:lstStyle/>
          <a:p>
            <a:r>
              <a:rPr lang="en-US" dirty="0"/>
              <a:t>How do entities communicate?  A Protocol!</a:t>
            </a:r>
          </a:p>
        </p:txBody>
      </p:sp>
      <p:sp>
        <p:nvSpPr>
          <p:cNvPr id="2" name="Rectangle 3"/>
          <p:cNvSpPr>
            <a:spLocks noGrp="1" noChangeArrowheads="1"/>
          </p:cNvSpPr>
          <p:nvPr>
            <p:ph type="body" idx="1"/>
          </p:nvPr>
        </p:nvSpPr>
        <p:spPr>
          <a:xfrm>
            <a:off x="533400" y="2922999"/>
            <a:ext cx="11277600" cy="3804443"/>
          </a:xfrm>
        </p:spPr>
        <p:txBody>
          <a:bodyPr>
            <a:normAutofit lnSpcReduction="10000"/>
          </a:bodyPr>
          <a:lstStyle/>
          <a:p>
            <a:r>
              <a:rPr lang="en-US" dirty="0"/>
              <a:t>A protocol is </a:t>
            </a:r>
            <a:r>
              <a:rPr lang="en-US" dirty="0">
                <a:solidFill>
                  <a:srgbClr val="FF0000"/>
                </a:solidFill>
              </a:rPr>
              <a:t>an agreement on how to communicate</a:t>
            </a:r>
            <a:r>
              <a:rPr lang="en-US" dirty="0"/>
              <a:t>, including:</a:t>
            </a:r>
          </a:p>
          <a:p>
            <a:pPr lvl="1"/>
            <a:r>
              <a:rPr lang="en-US" dirty="0">
                <a:solidFill>
                  <a:srgbClr val="FF0000"/>
                </a:solidFill>
              </a:rPr>
              <a:t>Syntax:</a:t>
            </a:r>
            <a:r>
              <a:rPr lang="en-US" dirty="0"/>
              <a:t> how a communication is specified &amp; structured</a:t>
            </a:r>
          </a:p>
          <a:p>
            <a:pPr lvl="2"/>
            <a:r>
              <a:rPr lang="en-US" dirty="0"/>
              <a:t>Format, order messages are sent and received</a:t>
            </a:r>
          </a:p>
          <a:p>
            <a:pPr lvl="1"/>
            <a:r>
              <a:rPr lang="en-US" dirty="0">
                <a:solidFill>
                  <a:srgbClr val="FF0000"/>
                </a:solidFill>
              </a:rPr>
              <a:t>Semantics:</a:t>
            </a:r>
            <a:r>
              <a:rPr lang="en-US" dirty="0"/>
              <a:t> what a communication means</a:t>
            </a:r>
          </a:p>
          <a:p>
            <a:pPr lvl="2"/>
            <a:r>
              <a:rPr lang="en-US" dirty="0"/>
              <a:t>Actions taken when transmitting, receiving, or when a timer expires</a:t>
            </a:r>
          </a:p>
          <a:p>
            <a:r>
              <a:rPr lang="en-US" dirty="0"/>
              <a:t>Described formally by a state machine</a:t>
            </a:r>
          </a:p>
          <a:p>
            <a:pPr lvl="1"/>
            <a:r>
              <a:rPr lang="en-US" dirty="0"/>
              <a:t>Often represented as a message transaction diagram</a:t>
            </a:r>
          </a:p>
          <a:p>
            <a:pPr lvl="1"/>
            <a:r>
              <a:rPr lang="en-US" dirty="0"/>
              <a:t>Can be a partitioned state machine: two parties synchronizing duplicate sub-state machines between them</a:t>
            </a:r>
          </a:p>
          <a:p>
            <a:pPr lvl="1"/>
            <a:r>
              <a:rPr lang="en-US" dirty="0"/>
              <a:t>Stability in the face of failures!</a:t>
            </a:r>
          </a:p>
        </p:txBody>
      </p:sp>
      <p:sp>
        <p:nvSpPr>
          <p:cNvPr id="15" name="Cloud 14"/>
          <p:cNvSpPr/>
          <p:nvPr/>
        </p:nvSpPr>
        <p:spPr bwMode="auto">
          <a:xfrm>
            <a:off x="4657706" y="762000"/>
            <a:ext cx="2382227" cy="1624604"/>
          </a:xfrm>
          <a:prstGeom prst="cloud">
            <a:avLst/>
          </a:prstGeom>
          <a:solidFill>
            <a:schemeClr val="accent1">
              <a:lumMod val="40000"/>
              <a:lumOff val="60000"/>
            </a:schemeClr>
          </a:solidFill>
          <a:ln w="28575"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Comic Sans MS" pitchFamily="66" charset="0"/>
            </a:endParaRPr>
          </a:p>
        </p:txBody>
      </p:sp>
      <p:sp>
        <p:nvSpPr>
          <p:cNvPr id="28" name="Up-Down Arrow 27"/>
          <p:cNvSpPr/>
          <p:nvPr/>
        </p:nvSpPr>
        <p:spPr bwMode="auto">
          <a:xfrm rot="5400000">
            <a:off x="5481033" y="204636"/>
            <a:ext cx="886423" cy="2666704"/>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t" anchorCtr="0" compatLnSpc="1">
            <a:prstTxWarp prst="textNoShape">
              <a:avLst/>
            </a:prstTxWarp>
          </a:bodyPr>
          <a:lstStyle/>
          <a:p>
            <a:pPr algn="ctr">
              <a:lnSpc>
                <a:spcPct val="60000"/>
              </a:lnSpc>
            </a:pPr>
            <a:r>
              <a:rPr lang="en-US" dirty="0">
                <a:latin typeface="Gill Sans"/>
              </a:rPr>
              <a:t>Protocol Exchange</a:t>
            </a:r>
          </a:p>
        </p:txBody>
      </p:sp>
      <p:grpSp>
        <p:nvGrpSpPr>
          <p:cNvPr id="51" name="Group 50"/>
          <p:cNvGrpSpPr/>
          <p:nvPr/>
        </p:nvGrpSpPr>
        <p:grpSpPr>
          <a:xfrm>
            <a:off x="2828906" y="817026"/>
            <a:ext cx="6171753" cy="1349497"/>
            <a:chOff x="1304905" y="817025"/>
            <a:chExt cx="6171753" cy="1349497"/>
          </a:xfrm>
        </p:grpSpPr>
        <p:grpSp>
          <p:nvGrpSpPr>
            <p:cNvPr id="12" name="Group 11"/>
            <p:cNvGrpSpPr/>
            <p:nvPr/>
          </p:nvGrpSpPr>
          <p:grpSpPr>
            <a:xfrm>
              <a:off x="1304905" y="817025"/>
              <a:ext cx="1523553" cy="1349497"/>
              <a:chOff x="839166" y="4790136"/>
              <a:chExt cx="1827834" cy="1584954"/>
            </a:xfrm>
          </p:grpSpPr>
          <p:sp>
            <p:nvSpPr>
              <p:cNvPr id="3" name="Oval 2"/>
              <p:cNvSpPr/>
              <p:nvPr/>
            </p:nvSpPr>
            <p:spPr bwMode="auto">
              <a:xfrm>
                <a:off x="839166" y="5652816"/>
                <a:ext cx="457200" cy="381000"/>
              </a:xfrm>
              <a:prstGeom prst="ellips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US" dirty="0">
                    <a:latin typeface="Comic Sans MS" pitchFamily="66" charset="0"/>
                  </a:rPr>
                  <a:t>B</a:t>
                </a:r>
              </a:p>
            </p:txBody>
          </p:sp>
          <p:sp>
            <p:nvSpPr>
              <p:cNvPr id="5" name="Oval 4"/>
              <p:cNvSpPr/>
              <p:nvPr/>
            </p:nvSpPr>
            <p:spPr bwMode="auto">
              <a:xfrm>
                <a:off x="1791666" y="5919516"/>
                <a:ext cx="457200" cy="381000"/>
              </a:xfrm>
              <a:prstGeom prst="ellips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US" dirty="0">
                    <a:latin typeface="Gill Sans"/>
                  </a:rPr>
                  <a:t>A</a:t>
                </a:r>
              </a:p>
            </p:txBody>
          </p:sp>
          <p:sp>
            <p:nvSpPr>
              <p:cNvPr id="6" name="Oval 5"/>
              <p:cNvSpPr/>
              <p:nvPr/>
            </p:nvSpPr>
            <p:spPr bwMode="auto">
              <a:xfrm>
                <a:off x="1639266" y="4890816"/>
                <a:ext cx="457200" cy="381000"/>
              </a:xfrm>
              <a:prstGeom prst="ellips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US" dirty="0">
                    <a:latin typeface="Comic Sans MS" pitchFamily="66" charset="0"/>
                  </a:rPr>
                  <a:t>D</a:t>
                </a:r>
              </a:p>
            </p:txBody>
          </p:sp>
          <p:sp>
            <p:nvSpPr>
              <p:cNvPr id="7" name="Oval 6"/>
              <p:cNvSpPr/>
              <p:nvPr/>
            </p:nvSpPr>
            <p:spPr bwMode="auto">
              <a:xfrm>
                <a:off x="839166" y="5005116"/>
                <a:ext cx="457200" cy="381000"/>
              </a:xfrm>
              <a:prstGeom prst="ellips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US" dirty="0">
                    <a:latin typeface="Comic Sans MS" pitchFamily="66" charset="0"/>
                  </a:rPr>
                  <a:t>C</a:t>
                </a:r>
              </a:p>
            </p:txBody>
          </p:sp>
          <p:sp>
            <p:nvSpPr>
              <p:cNvPr id="8" name="Oval 7"/>
              <p:cNvSpPr/>
              <p:nvPr/>
            </p:nvSpPr>
            <p:spPr bwMode="auto">
              <a:xfrm>
                <a:off x="2209800" y="5410200"/>
                <a:ext cx="457200" cy="381000"/>
              </a:xfrm>
              <a:prstGeom prst="ellips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US" dirty="0">
                    <a:latin typeface="Comic Sans MS" pitchFamily="66" charset="0"/>
                  </a:rPr>
                  <a:t>E</a:t>
                </a:r>
              </a:p>
            </p:txBody>
          </p:sp>
          <p:sp>
            <p:nvSpPr>
              <p:cNvPr id="4" name="Curved Down Arrow 3"/>
              <p:cNvSpPr/>
              <p:nvPr/>
            </p:nvSpPr>
            <p:spPr bwMode="auto">
              <a:xfrm rot="20819810">
                <a:off x="1163015" y="4790136"/>
                <a:ext cx="609600" cy="196006"/>
              </a:xfrm>
              <a:prstGeom prst="curvedDownArrow">
                <a:avLst/>
              </a:prstGeom>
              <a:solidFill>
                <a:schemeClr val="accent2"/>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a:latin typeface="Comic Sans MS" pitchFamily="66" charset="0"/>
                </a:endParaRPr>
              </a:p>
            </p:txBody>
          </p:sp>
          <p:sp>
            <p:nvSpPr>
              <p:cNvPr id="10" name="Curved Down Arrow 9"/>
              <p:cNvSpPr/>
              <p:nvPr/>
            </p:nvSpPr>
            <p:spPr bwMode="auto">
              <a:xfrm rot="7940415">
                <a:off x="2165211" y="5900700"/>
                <a:ext cx="609600" cy="186326"/>
              </a:xfrm>
              <a:prstGeom prst="curvedDownArrow">
                <a:avLst/>
              </a:prstGeom>
              <a:solidFill>
                <a:schemeClr val="accent2"/>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a:latin typeface="Comic Sans MS" pitchFamily="66" charset="0"/>
                </a:endParaRPr>
              </a:p>
            </p:txBody>
          </p:sp>
          <p:sp>
            <p:nvSpPr>
              <p:cNvPr id="11" name="Curved Down Arrow 10"/>
              <p:cNvSpPr/>
              <p:nvPr/>
            </p:nvSpPr>
            <p:spPr bwMode="auto">
              <a:xfrm rot="11751494">
                <a:off x="987137" y="6111904"/>
                <a:ext cx="861157" cy="263186"/>
              </a:xfrm>
              <a:prstGeom prst="curvedDownArrow">
                <a:avLst/>
              </a:prstGeom>
              <a:solidFill>
                <a:schemeClr val="accent2"/>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a:latin typeface="Comic Sans MS" pitchFamily="66" charset="0"/>
                </a:endParaRPr>
              </a:p>
            </p:txBody>
          </p:sp>
          <p:sp>
            <p:nvSpPr>
              <p:cNvPr id="9" name="Down Arrow 8"/>
              <p:cNvSpPr/>
              <p:nvPr/>
            </p:nvSpPr>
            <p:spPr bwMode="auto">
              <a:xfrm rot="13694306">
                <a:off x="1396594" y="5073965"/>
                <a:ext cx="95171" cy="707068"/>
              </a:xfrm>
              <a:prstGeom prst="downArrow">
                <a:avLst/>
              </a:prstGeom>
              <a:solidFill>
                <a:schemeClr val="accent2"/>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a:latin typeface="Comic Sans MS" pitchFamily="66" charset="0"/>
                </a:endParaRPr>
              </a:p>
            </p:txBody>
          </p:sp>
          <p:sp>
            <p:nvSpPr>
              <p:cNvPr id="13" name="Down Arrow 12"/>
              <p:cNvSpPr/>
              <p:nvPr/>
            </p:nvSpPr>
            <p:spPr bwMode="auto">
              <a:xfrm rot="7961161">
                <a:off x="1490748" y="5206761"/>
                <a:ext cx="119056" cy="905084"/>
              </a:xfrm>
              <a:prstGeom prst="downArrow">
                <a:avLst/>
              </a:prstGeom>
              <a:solidFill>
                <a:schemeClr val="accent2"/>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a:latin typeface="Comic Sans MS" pitchFamily="66" charset="0"/>
                </a:endParaRPr>
              </a:p>
            </p:txBody>
          </p:sp>
          <p:sp>
            <p:nvSpPr>
              <p:cNvPr id="14" name="Down Arrow 13"/>
              <p:cNvSpPr/>
              <p:nvPr/>
            </p:nvSpPr>
            <p:spPr bwMode="auto">
              <a:xfrm rot="18286472">
                <a:off x="2180542" y="5086032"/>
                <a:ext cx="122666" cy="395690"/>
              </a:xfrm>
              <a:prstGeom prst="downArrow">
                <a:avLst/>
              </a:prstGeom>
              <a:solidFill>
                <a:schemeClr val="accent2"/>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a:latin typeface="Comic Sans MS" pitchFamily="66" charset="0"/>
                </a:endParaRPr>
              </a:p>
            </p:txBody>
          </p:sp>
        </p:grpSp>
        <p:grpSp>
          <p:nvGrpSpPr>
            <p:cNvPr id="32" name="Group 31"/>
            <p:cNvGrpSpPr/>
            <p:nvPr/>
          </p:nvGrpSpPr>
          <p:grpSpPr>
            <a:xfrm>
              <a:off x="5953105" y="817025"/>
              <a:ext cx="1523553" cy="1349497"/>
              <a:chOff x="839166" y="4790136"/>
              <a:chExt cx="1827834" cy="1584954"/>
            </a:xfrm>
          </p:grpSpPr>
          <p:sp>
            <p:nvSpPr>
              <p:cNvPr id="33" name="Oval 32"/>
              <p:cNvSpPr/>
              <p:nvPr/>
            </p:nvSpPr>
            <p:spPr bwMode="auto">
              <a:xfrm>
                <a:off x="839166" y="5652816"/>
                <a:ext cx="457200" cy="381000"/>
              </a:xfrm>
              <a:prstGeom prst="ellips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US" dirty="0">
                    <a:latin typeface="Comic Sans MS" pitchFamily="66" charset="0"/>
                  </a:rPr>
                  <a:t>B</a:t>
                </a:r>
              </a:p>
            </p:txBody>
          </p:sp>
          <p:sp>
            <p:nvSpPr>
              <p:cNvPr id="34" name="Oval 33"/>
              <p:cNvSpPr/>
              <p:nvPr/>
            </p:nvSpPr>
            <p:spPr bwMode="auto">
              <a:xfrm>
                <a:off x="1791666" y="5919516"/>
                <a:ext cx="457200" cy="381000"/>
              </a:xfrm>
              <a:prstGeom prst="ellips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US" dirty="0">
                    <a:latin typeface="Gill Sans"/>
                  </a:rPr>
                  <a:t>A</a:t>
                </a:r>
              </a:p>
            </p:txBody>
          </p:sp>
          <p:sp>
            <p:nvSpPr>
              <p:cNvPr id="35" name="Oval 34"/>
              <p:cNvSpPr/>
              <p:nvPr/>
            </p:nvSpPr>
            <p:spPr bwMode="auto">
              <a:xfrm>
                <a:off x="1639266" y="4890816"/>
                <a:ext cx="457200" cy="381000"/>
              </a:xfrm>
              <a:prstGeom prst="ellips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US" dirty="0">
                    <a:latin typeface="Comic Sans MS" pitchFamily="66" charset="0"/>
                  </a:rPr>
                  <a:t>D</a:t>
                </a:r>
              </a:p>
            </p:txBody>
          </p:sp>
          <p:sp>
            <p:nvSpPr>
              <p:cNvPr id="36" name="Oval 35"/>
              <p:cNvSpPr/>
              <p:nvPr/>
            </p:nvSpPr>
            <p:spPr bwMode="auto">
              <a:xfrm>
                <a:off x="839166" y="5005116"/>
                <a:ext cx="457200" cy="381000"/>
              </a:xfrm>
              <a:prstGeom prst="ellips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US" dirty="0">
                    <a:latin typeface="Comic Sans MS" pitchFamily="66" charset="0"/>
                  </a:rPr>
                  <a:t>C</a:t>
                </a:r>
              </a:p>
            </p:txBody>
          </p:sp>
          <p:sp>
            <p:nvSpPr>
              <p:cNvPr id="37" name="Oval 36"/>
              <p:cNvSpPr/>
              <p:nvPr/>
            </p:nvSpPr>
            <p:spPr bwMode="auto">
              <a:xfrm>
                <a:off x="2209800" y="5410200"/>
                <a:ext cx="457200" cy="381000"/>
              </a:xfrm>
              <a:prstGeom prst="ellips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US" dirty="0">
                    <a:latin typeface="Comic Sans MS" pitchFamily="66" charset="0"/>
                  </a:rPr>
                  <a:t>E</a:t>
                </a:r>
              </a:p>
            </p:txBody>
          </p:sp>
          <p:sp>
            <p:nvSpPr>
              <p:cNvPr id="38" name="Curved Down Arrow 37"/>
              <p:cNvSpPr/>
              <p:nvPr/>
            </p:nvSpPr>
            <p:spPr bwMode="auto">
              <a:xfrm rot="20819810">
                <a:off x="1163015" y="4790136"/>
                <a:ext cx="609600" cy="196006"/>
              </a:xfrm>
              <a:prstGeom prst="curvedDownArrow">
                <a:avLst/>
              </a:prstGeom>
              <a:solidFill>
                <a:schemeClr val="accent2"/>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a:latin typeface="Comic Sans MS" pitchFamily="66" charset="0"/>
                </a:endParaRPr>
              </a:p>
            </p:txBody>
          </p:sp>
          <p:sp>
            <p:nvSpPr>
              <p:cNvPr id="39" name="Curved Down Arrow 38"/>
              <p:cNvSpPr/>
              <p:nvPr/>
            </p:nvSpPr>
            <p:spPr bwMode="auto">
              <a:xfrm rot="7940415">
                <a:off x="2165211" y="5900700"/>
                <a:ext cx="609600" cy="186326"/>
              </a:xfrm>
              <a:prstGeom prst="curvedDownArrow">
                <a:avLst/>
              </a:prstGeom>
              <a:solidFill>
                <a:schemeClr val="accent2"/>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a:latin typeface="Comic Sans MS" pitchFamily="66" charset="0"/>
                </a:endParaRPr>
              </a:p>
            </p:txBody>
          </p:sp>
          <p:sp>
            <p:nvSpPr>
              <p:cNvPr id="40" name="Curved Down Arrow 39"/>
              <p:cNvSpPr/>
              <p:nvPr/>
            </p:nvSpPr>
            <p:spPr bwMode="auto">
              <a:xfrm rot="11751494">
                <a:off x="987137" y="6111904"/>
                <a:ext cx="861157" cy="263186"/>
              </a:xfrm>
              <a:prstGeom prst="curvedDownArrow">
                <a:avLst/>
              </a:prstGeom>
              <a:solidFill>
                <a:schemeClr val="accent2"/>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a:latin typeface="Comic Sans MS" pitchFamily="66" charset="0"/>
                </a:endParaRPr>
              </a:p>
            </p:txBody>
          </p:sp>
          <p:sp>
            <p:nvSpPr>
              <p:cNvPr id="41" name="Down Arrow 40"/>
              <p:cNvSpPr/>
              <p:nvPr/>
            </p:nvSpPr>
            <p:spPr bwMode="auto">
              <a:xfrm rot="13694306">
                <a:off x="1396594" y="5073965"/>
                <a:ext cx="95171" cy="707068"/>
              </a:xfrm>
              <a:prstGeom prst="downArrow">
                <a:avLst/>
              </a:prstGeom>
              <a:solidFill>
                <a:schemeClr val="accent2"/>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a:latin typeface="Comic Sans MS" pitchFamily="66" charset="0"/>
                </a:endParaRPr>
              </a:p>
            </p:txBody>
          </p:sp>
          <p:sp>
            <p:nvSpPr>
              <p:cNvPr id="42" name="Down Arrow 41"/>
              <p:cNvSpPr/>
              <p:nvPr/>
            </p:nvSpPr>
            <p:spPr bwMode="auto">
              <a:xfrm rot="7961161">
                <a:off x="1490748" y="5206761"/>
                <a:ext cx="119056" cy="905084"/>
              </a:xfrm>
              <a:prstGeom prst="downArrow">
                <a:avLst/>
              </a:prstGeom>
              <a:solidFill>
                <a:schemeClr val="accent2"/>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a:latin typeface="Comic Sans MS" pitchFamily="66" charset="0"/>
                </a:endParaRPr>
              </a:p>
            </p:txBody>
          </p:sp>
          <p:sp>
            <p:nvSpPr>
              <p:cNvPr id="43" name="Down Arrow 42"/>
              <p:cNvSpPr/>
              <p:nvPr/>
            </p:nvSpPr>
            <p:spPr bwMode="auto">
              <a:xfrm rot="18286472">
                <a:off x="2180542" y="5086032"/>
                <a:ext cx="122666" cy="395690"/>
              </a:xfrm>
              <a:prstGeom prst="downArrow">
                <a:avLst/>
              </a:prstGeom>
              <a:solidFill>
                <a:schemeClr val="accent2"/>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a:latin typeface="Comic Sans MS" pitchFamily="66" charset="0"/>
                </a:endParaRPr>
              </a:p>
            </p:txBody>
          </p:sp>
        </p:grpSp>
      </p:grpSp>
      <p:grpSp>
        <p:nvGrpSpPr>
          <p:cNvPr id="55" name="Group 54"/>
          <p:cNvGrpSpPr/>
          <p:nvPr/>
        </p:nvGrpSpPr>
        <p:grpSpPr>
          <a:xfrm>
            <a:off x="2353048" y="1964500"/>
            <a:ext cx="7043049" cy="854901"/>
            <a:chOff x="829047" y="1964499"/>
            <a:chExt cx="7043049" cy="854901"/>
          </a:xfrm>
        </p:grpSpPr>
        <p:grpSp>
          <p:nvGrpSpPr>
            <p:cNvPr id="44" name="Group 43"/>
            <p:cNvGrpSpPr/>
            <p:nvPr/>
          </p:nvGrpSpPr>
          <p:grpSpPr>
            <a:xfrm rot="2238709">
              <a:off x="829047" y="1964499"/>
              <a:ext cx="408162" cy="814545"/>
              <a:chOff x="1725438" y="5814855"/>
              <a:chExt cx="408162" cy="814545"/>
            </a:xfrm>
          </p:grpSpPr>
          <p:sp>
            <p:nvSpPr>
              <p:cNvPr id="29" name="Flowchart: Magnetic Disk 28"/>
              <p:cNvSpPr/>
              <p:nvPr/>
            </p:nvSpPr>
            <p:spPr bwMode="auto">
              <a:xfrm>
                <a:off x="1725438" y="6172200"/>
                <a:ext cx="408162" cy="457200"/>
              </a:xfrm>
              <a:prstGeom prst="flowChartMagneticDisk">
                <a:avLst/>
              </a:prstGeom>
              <a:solidFill>
                <a:srgbClr val="FFC000"/>
              </a:solidFill>
              <a:ln w="190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Comic Sans MS" pitchFamily="66" charset="0"/>
                </a:endParaRPr>
              </a:p>
            </p:txBody>
          </p:sp>
          <p:sp>
            <p:nvSpPr>
              <p:cNvPr id="30" name="Down Arrow 29"/>
              <p:cNvSpPr/>
              <p:nvPr/>
            </p:nvSpPr>
            <p:spPr bwMode="auto">
              <a:xfrm>
                <a:off x="1809799" y="5814855"/>
                <a:ext cx="239441" cy="305479"/>
              </a:xfrm>
              <a:prstGeom prst="downArrow">
                <a:avLst/>
              </a:prstGeom>
              <a:solidFill>
                <a:srgbClr val="FC230C"/>
              </a:solidFill>
              <a:ln w="190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Comic Sans MS" pitchFamily="66" charset="0"/>
                </a:endParaRPr>
              </a:p>
            </p:txBody>
          </p:sp>
        </p:grpSp>
        <p:sp>
          <p:nvSpPr>
            <p:cNvPr id="45" name="TextBox 44"/>
            <p:cNvSpPr txBox="1"/>
            <p:nvPr/>
          </p:nvSpPr>
          <p:spPr>
            <a:xfrm>
              <a:off x="1088865" y="2234625"/>
              <a:ext cx="968535" cy="584775"/>
            </a:xfrm>
            <a:prstGeom prst="rect">
              <a:avLst/>
            </a:prstGeom>
            <a:noFill/>
          </p:spPr>
          <p:txBody>
            <a:bodyPr wrap="none" rtlCol="0">
              <a:spAutoFit/>
            </a:bodyPr>
            <a:lstStyle/>
            <a:p>
              <a:pPr algn="ctr"/>
              <a:r>
                <a:rPr lang="en-US" sz="1600" dirty="0">
                  <a:latin typeface="Gill Sans"/>
                </a:rPr>
                <a:t>Stable</a:t>
              </a:r>
            </a:p>
            <a:p>
              <a:pPr algn="ctr"/>
              <a:r>
                <a:rPr lang="en-US" sz="1600" dirty="0">
                  <a:latin typeface="Gill Sans"/>
                </a:rPr>
                <a:t>Storage</a:t>
              </a:r>
            </a:p>
          </p:txBody>
        </p:sp>
        <p:sp>
          <p:nvSpPr>
            <p:cNvPr id="49" name="TextBox 48"/>
            <p:cNvSpPr txBox="1"/>
            <p:nvPr/>
          </p:nvSpPr>
          <p:spPr>
            <a:xfrm>
              <a:off x="6578664" y="2234625"/>
              <a:ext cx="968535" cy="584775"/>
            </a:xfrm>
            <a:prstGeom prst="rect">
              <a:avLst/>
            </a:prstGeom>
            <a:noFill/>
          </p:spPr>
          <p:txBody>
            <a:bodyPr wrap="none" rtlCol="0">
              <a:spAutoFit/>
            </a:bodyPr>
            <a:lstStyle/>
            <a:p>
              <a:pPr algn="ctr"/>
              <a:r>
                <a:rPr lang="en-US" sz="1600" dirty="0">
                  <a:latin typeface="Gill Sans"/>
                </a:rPr>
                <a:t>Stable</a:t>
              </a:r>
            </a:p>
            <a:p>
              <a:pPr algn="ctr"/>
              <a:r>
                <a:rPr lang="en-US" sz="1600" dirty="0">
                  <a:latin typeface="Gill Sans"/>
                </a:rPr>
                <a:t>Storage</a:t>
              </a:r>
            </a:p>
          </p:txBody>
        </p:sp>
        <p:grpSp>
          <p:nvGrpSpPr>
            <p:cNvPr id="52" name="Group 51"/>
            <p:cNvGrpSpPr/>
            <p:nvPr/>
          </p:nvGrpSpPr>
          <p:grpSpPr>
            <a:xfrm rot="19361291" flipH="1">
              <a:off x="7463934" y="1964499"/>
              <a:ext cx="408162" cy="814545"/>
              <a:chOff x="1725438" y="5814855"/>
              <a:chExt cx="408162" cy="814545"/>
            </a:xfrm>
          </p:grpSpPr>
          <p:sp>
            <p:nvSpPr>
              <p:cNvPr id="53" name="Flowchart: Magnetic Disk 52"/>
              <p:cNvSpPr/>
              <p:nvPr/>
            </p:nvSpPr>
            <p:spPr bwMode="auto">
              <a:xfrm>
                <a:off x="1725438" y="6172200"/>
                <a:ext cx="408162" cy="457200"/>
              </a:xfrm>
              <a:prstGeom prst="flowChartMagneticDisk">
                <a:avLst/>
              </a:prstGeom>
              <a:solidFill>
                <a:srgbClr val="FFC000"/>
              </a:solidFill>
              <a:ln w="190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Comic Sans MS" pitchFamily="66" charset="0"/>
                </a:endParaRPr>
              </a:p>
            </p:txBody>
          </p:sp>
          <p:sp>
            <p:nvSpPr>
              <p:cNvPr id="54" name="Down Arrow 53"/>
              <p:cNvSpPr/>
              <p:nvPr/>
            </p:nvSpPr>
            <p:spPr bwMode="auto">
              <a:xfrm>
                <a:off x="1809799" y="5814855"/>
                <a:ext cx="239441" cy="305479"/>
              </a:xfrm>
              <a:prstGeom prst="downArrow">
                <a:avLst/>
              </a:prstGeom>
              <a:solidFill>
                <a:srgbClr val="FC230C"/>
              </a:solidFill>
              <a:ln w="190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Comic Sans MS" pitchFamily="66" charset="0"/>
                </a:endParaRPr>
              </a:p>
            </p:txBody>
          </p:sp>
        </p:grpSp>
      </p:grpSp>
    </p:spTree>
    <p:extLst>
      <p:ext uri="{BB962C8B-B14F-4D97-AF65-F5344CB8AC3E}">
        <p14:creationId xmlns:p14="http://schemas.microsoft.com/office/powerpoint/2010/main" val="32092853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51"/>
                                        </p:tgtEl>
                                        <p:attrNameLst>
                                          <p:attrName>style.visibility</p:attrName>
                                        </p:attrNameLst>
                                      </p:cBhvr>
                                      <p:to>
                                        <p:strVal val="visible"/>
                                      </p:to>
                                    </p:set>
                                    <p:anim calcmode="lin" valueType="num">
                                      <p:cBhvr>
                                        <p:cTn id="25" dur="500" fill="hold"/>
                                        <p:tgtEl>
                                          <p:spTgt spid="51"/>
                                        </p:tgtEl>
                                        <p:attrNameLst>
                                          <p:attrName>ppt_w</p:attrName>
                                        </p:attrNameLst>
                                      </p:cBhvr>
                                      <p:tavLst>
                                        <p:tav tm="0">
                                          <p:val>
                                            <p:fltVal val="0"/>
                                          </p:val>
                                        </p:tav>
                                        <p:tav tm="100000">
                                          <p:val>
                                            <p:strVal val="#ppt_w"/>
                                          </p:val>
                                        </p:tav>
                                      </p:tavLst>
                                    </p:anim>
                                    <p:anim calcmode="lin" valueType="num">
                                      <p:cBhvr>
                                        <p:cTn id="26" dur="500" fill="hold"/>
                                        <p:tgtEl>
                                          <p:spTgt spid="51"/>
                                        </p:tgtEl>
                                        <p:attrNameLst>
                                          <p:attrName>ppt_h</p:attrName>
                                        </p:attrNameLst>
                                      </p:cBhvr>
                                      <p:tavLst>
                                        <p:tav tm="0">
                                          <p:val>
                                            <p:fltVal val="0"/>
                                          </p:val>
                                        </p:tav>
                                        <p:tav tm="100000">
                                          <p:val>
                                            <p:strVal val="#ppt_h"/>
                                          </p:val>
                                        </p:tav>
                                      </p:tavLst>
                                    </p:anim>
                                    <p:animEffect transition="in" filter="fade">
                                      <p:cBhvr>
                                        <p:cTn id="27" dur="500"/>
                                        <p:tgtEl>
                                          <p:spTgt spid="51"/>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fade">
                                      <p:cBhvr>
                                        <p:cTn id="34" dur="500"/>
                                        <p:tgtEl>
                                          <p:spTgt spid="55"/>
                                        </p:tgtEl>
                                      </p:cBhvr>
                                    </p:animEffect>
                                  </p:childTnLst>
                                </p:cTn>
                              </p:par>
                              <p:par>
                                <p:cTn id="35" presetID="1" presetClass="entr" presetSubtype="0" fill="hold" grpId="0"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1981200" y="50800"/>
            <a:ext cx="8458200" cy="711200"/>
          </a:xfrm>
        </p:spPr>
        <p:txBody>
          <a:bodyPr/>
          <a:lstStyle/>
          <a:p>
            <a:pPr eaLnBrk="1" hangingPunct="1"/>
            <a:r>
              <a:rPr lang="en-US" dirty="0">
                <a:ea typeface="MS PGothic" charset="0"/>
              </a:rPr>
              <a:t>Examples of Protocols in Human Interactions</a:t>
            </a:r>
            <a:endParaRPr lang="en-US" sz="1800" dirty="0">
              <a:ea typeface="MS PGothic" charset="0"/>
            </a:endParaRPr>
          </a:p>
        </p:txBody>
      </p:sp>
      <p:sp>
        <p:nvSpPr>
          <p:cNvPr id="1103875" name="Rectangle 3"/>
          <p:cNvSpPr>
            <a:spLocks noGrp="1" noChangeArrowheads="1"/>
          </p:cNvSpPr>
          <p:nvPr>
            <p:ph type="body" idx="1"/>
          </p:nvPr>
        </p:nvSpPr>
        <p:spPr>
          <a:xfrm>
            <a:off x="1676400" y="1066800"/>
            <a:ext cx="8229600" cy="5257800"/>
          </a:xfrm>
        </p:spPr>
        <p:txBody>
          <a:bodyPr/>
          <a:lstStyle/>
          <a:p>
            <a:pPr marL="533400" indent="-533400" eaLnBrk="1" hangingPunct="1"/>
            <a:r>
              <a:rPr lang="en-US" dirty="0">
                <a:latin typeface="Helvetica" charset="0"/>
                <a:ea typeface="MS PGothic" charset="0"/>
              </a:rPr>
              <a:t>Telephone</a:t>
            </a:r>
          </a:p>
          <a:p>
            <a:pPr marL="914400" lvl="1" indent="-457200" eaLnBrk="1" hangingPunct="1">
              <a:buFontTx/>
              <a:buAutoNum type="arabicPeriod"/>
            </a:pPr>
            <a:r>
              <a:rPr lang="en-US" sz="2000" dirty="0">
                <a:latin typeface="Helvetica" charset="0"/>
                <a:ea typeface="MS PGothic" charset="0"/>
              </a:rPr>
              <a:t>(Pick up / open up the phone)</a:t>
            </a:r>
          </a:p>
          <a:p>
            <a:pPr marL="914400" lvl="1" indent="-457200" eaLnBrk="1" hangingPunct="1">
              <a:buFontTx/>
              <a:buAutoNum type="arabicPeriod"/>
            </a:pPr>
            <a:r>
              <a:rPr lang="en-US" sz="2000" dirty="0">
                <a:latin typeface="Helvetica" charset="0"/>
                <a:ea typeface="MS PGothic" charset="0"/>
              </a:rPr>
              <a:t>Listen for a dial tone / see that you have service</a:t>
            </a:r>
          </a:p>
          <a:p>
            <a:pPr marL="914400" lvl="1" indent="-457200" eaLnBrk="1" hangingPunct="1">
              <a:buFontTx/>
              <a:buAutoNum type="arabicPeriod"/>
            </a:pPr>
            <a:r>
              <a:rPr lang="en-US" sz="2000" dirty="0">
                <a:latin typeface="Helvetica" charset="0"/>
                <a:ea typeface="MS PGothic" charset="0"/>
              </a:rPr>
              <a:t>Dial</a:t>
            </a:r>
          </a:p>
          <a:p>
            <a:pPr marL="914400" lvl="1" indent="-457200" eaLnBrk="1" hangingPunct="1">
              <a:buFontTx/>
              <a:buAutoNum type="arabicPeriod"/>
            </a:pPr>
            <a:r>
              <a:rPr lang="en-US" sz="2000" dirty="0">
                <a:latin typeface="Helvetica" charset="0"/>
                <a:ea typeface="MS PGothic" charset="0"/>
              </a:rPr>
              <a:t>Should hear ringing …</a:t>
            </a:r>
          </a:p>
          <a:p>
            <a:pPr marL="914400" lvl="1" indent="-457200" eaLnBrk="1" hangingPunct="1">
              <a:buFontTx/>
              <a:buAutoNum type="arabicPeriod"/>
            </a:pPr>
            <a:r>
              <a:rPr lang="en-US" sz="2000" dirty="0">
                <a:latin typeface="Helvetica" charset="0"/>
                <a:ea typeface="MS PGothic" charset="0"/>
              </a:rPr>
              <a:t>    					</a:t>
            </a:r>
            <a:r>
              <a:rPr lang="en-US" sz="2000" dirty="0" err="1">
                <a:solidFill>
                  <a:srgbClr val="0000FF"/>
                </a:solidFill>
                <a:latin typeface="Helvetica" charset="0"/>
                <a:ea typeface="MS PGothic" charset="0"/>
              </a:rPr>
              <a:t>Callee</a:t>
            </a:r>
            <a:r>
              <a:rPr lang="en-US" sz="2000" dirty="0">
                <a:solidFill>
                  <a:srgbClr val="0000FF"/>
                </a:solidFill>
                <a:latin typeface="Helvetica" charset="0"/>
                <a:ea typeface="MS PGothic" charset="0"/>
              </a:rPr>
              <a:t>: </a:t>
            </a:r>
            <a:r>
              <a:rPr lang="ja-JP" altLang="en-US" sz="2000" dirty="0">
                <a:solidFill>
                  <a:srgbClr val="0000FF"/>
                </a:solidFill>
                <a:latin typeface="Helvetica" charset="0"/>
                <a:ea typeface="MS PGothic" charset="0"/>
              </a:rPr>
              <a:t>“</a:t>
            </a:r>
            <a:r>
              <a:rPr lang="en-US" altLang="ja-JP" sz="2000" dirty="0">
                <a:solidFill>
                  <a:srgbClr val="0000FF"/>
                </a:solidFill>
                <a:latin typeface="Helvetica" charset="0"/>
                <a:ea typeface="MS PGothic" charset="0"/>
              </a:rPr>
              <a:t>Hello?</a:t>
            </a:r>
            <a:r>
              <a:rPr lang="ja-JP" altLang="en-US" sz="2000" dirty="0">
                <a:solidFill>
                  <a:srgbClr val="0000FF"/>
                </a:solidFill>
                <a:latin typeface="Helvetica" charset="0"/>
                <a:ea typeface="MS PGothic" charset="0"/>
              </a:rPr>
              <a:t>”</a:t>
            </a:r>
            <a:endParaRPr lang="en-US" altLang="ja-JP" sz="2000" dirty="0">
              <a:solidFill>
                <a:srgbClr val="0000FF"/>
              </a:solidFill>
              <a:latin typeface="Helvetica" charset="0"/>
              <a:ea typeface="MS PGothic" charset="0"/>
            </a:endParaRPr>
          </a:p>
          <a:p>
            <a:pPr marL="914400" lvl="1" indent="-457200" eaLnBrk="1" hangingPunct="1">
              <a:buFontTx/>
              <a:buAutoNum type="arabicPeriod"/>
            </a:pPr>
            <a:r>
              <a:rPr lang="en-US" sz="2000" dirty="0">
                <a:latin typeface="Helvetica" charset="0"/>
                <a:ea typeface="MS PGothic" charset="0"/>
              </a:rPr>
              <a:t>Caller: </a:t>
            </a:r>
            <a:r>
              <a:rPr lang="ja-JP" altLang="en-US" sz="2000" dirty="0">
                <a:latin typeface="Helvetica" charset="0"/>
                <a:ea typeface="MS PGothic" charset="0"/>
              </a:rPr>
              <a:t>“</a:t>
            </a:r>
            <a:r>
              <a:rPr lang="en-US" altLang="ja-JP" sz="2000" dirty="0">
                <a:latin typeface="Helvetica" charset="0"/>
                <a:ea typeface="MS PGothic" charset="0"/>
              </a:rPr>
              <a:t>Hi, it’s John….</a:t>
            </a:r>
            <a:r>
              <a:rPr lang="ja-JP" altLang="en-US" sz="2000" dirty="0">
                <a:latin typeface="Helvetica" charset="0"/>
                <a:ea typeface="MS PGothic" charset="0"/>
              </a:rPr>
              <a:t>”</a:t>
            </a:r>
            <a:br>
              <a:rPr lang="en-US" altLang="ja-JP" sz="2000" dirty="0">
                <a:latin typeface="Helvetica" charset="0"/>
                <a:ea typeface="MS PGothic" charset="0"/>
              </a:rPr>
            </a:br>
            <a:r>
              <a:rPr lang="en-US" altLang="ja-JP" sz="2000" dirty="0">
                <a:latin typeface="Helvetica" charset="0"/>
                <a:ea typeface="MS PGothic" charset="0"/>
              </a:rPr>
              <a:t>Or: </a:t>
            </a:r>
            <a:r>
              <a:rPr lang="ja-JP" altLang="en-US" sz="2000" dirty="0">
                <a:latin typeface="Helvetica" charset="0"/>
                <a:ea typeface="MS PGothic" charset="0"/>
              </a:rPr>
              <a:t>“</a:t>
            </a:r>
            <a:r>
              <a:rPr lang="en-US" altLang="ja-JP" sz="2000" dirty="0">
                <a:latin typeface="Helvetica" charset="0"/>
                <a:ea typeface="MS PGothic" charset="0"/>
              </a:rPr>
              <a:t>Hi, it’s me</a:t>
            </a:r>
            <a:r>
              <a:rPr lang="ja-JP" altLang="en-US" sz="2000" dirty="0">
                <a:latin typeface="Helvetica" charset="0"/>
                <a:ea typeface="MS PGothic" charset="0"/>
              </a:rPr>
              <a:t>”</a:t>
            </a:r>
            <a:r>
              <a:rPr lang="en-US" altLang="ja-JP" sz="2000" dirty="0">
                <a:latin typeface="Helvetica" charset="0"/>
                <a:ea typeface="MS PGothic" charset="0"/>
              </a:rPr>
              <a:t>  (</a:t>
            </a:r>
            <a:r>
              <a:rPr lang="en-US" altLang="ja-JP" sz="2000" dirty="0">
                <a:latin typeface="Helvetica" charset="0"/>
                <a:ea typeface="MS PGothic" charset="0"/>
                <a:sym typeface="Symbol" charset="0"/>
              </a:rPr>
              <a:t> what’s </a:t>
            </a:r>
            <a:r>
              <a:rPr lang="en-US" altLang="ja-JP" sz="2000" i="1" dirty="0">
                <a:latin typeface="Helvetica" charset="0"/>
                <a:ea typeface="MS PGothic" charset="0"/>
                <a:sym typeface="Symbol" charset="0"/>
              </a:rPr>
              <a:t>that</a:t>
            </a:r>
            <a:r>
              <a:rPr lang="en-US" altLang="ja-JP" sz="2000" dirty="0">
                <a:latin typeface="Helvetica" charset="0"/>
                <a:ea typeface="MS PGothic" charset="0"/>
                <a:sym typeface="Symbol" charset="0"/>
              </a:rPr>
              <a:t> about?)</a:t>
            </a:r>
          </a:p>
          <a:p>
            <a:pPr marL="914400" lvl="1" indent="-457200" eaLnBrk="1" hangingPunct="1">
              <a:buFontTx/>
              <a:buAutoNum type="arabicPeriod"/>
            </a:pPr>
            <a:r>
              <a:rPr lang="en-US" sz="2000" dirty="0">
                <a:latin typeface="Helvetica" charset="0"/>
                <a:ea typeface="MS PGothic" charset="0"/>
                <a:sym typeface="Symbol" charset="0"/>
              </a:rPr>
              <a:t>Caller: </a:t>
            </a:r>
            <a:r>
              <a:rPr lang="ja-JP" altLang="en-US" sz="2000" dirty="0">
                <a:latin typeface="Helvetica" charset="0"/>
                <a:ea typeface="MS PGothic" charset="0"/>
                <a:sym typeface="Symbol" charset="0"/>
              </a:rPr>
              <a:t>“</a:t>
            </a:r>
            <a:r>
              <a:rPr lang="en-US" altLang="ja-JP" sz="2000" dirty="0">
                <a:latin typeface="Helvetica" charset="0"/>
                <a:ea typeface="MS PGothic" charset="0"/>
                <a:sym typeface="Symbol" charset="0"/>
              </a:rPr>
              <a:t>Hey, do you think … blah blah blah …</a:t>
            </a:r>
            <a:r>
              <a:rPr lang="ja-JP" altLang="en-US" sz="2000" dirty="0">
                <a:latin typeface="Helvetica" charset="0"/>
                <a:ea typeface="MS PGothic" charset="0"/>
                <a:sym typeface="Symbol" charset="0"/>
              </a:rPr>
              <a:t>”</a:t>
            </a:r>
            <a:r>
              <a:rPr lang="en-US" altLang="ja-JP" sz="2000" dirty="0">
                <a:latin typeface="Helvetica" charset="0"/>
                <a:ea typeface="MS PGothic" charset="0"/>
                <a:sym typeface="Symbol" charset="0"/>
              </a:rPr>
              <a:t> </a:t>
            </a:r>
            <a:r>
              <a:rPr lang="en-US" altLang="ja-JP" sz="2000" b="1" dirty="0">
                <a:latin typeface="Helvetica" charset="0"/>
                <a:ea typeface="MS PGothic" charset="0"/>
                <a:sym typeface="Symbol" charset="0"/>
              </a:rPr>
              <a:t>pause</a:t>
            </a:r>
          </a:p>
          <a:p>
            <a:pPr marL="457200" lvl="1" indent="0" eaLnBrk="1" hangingPunct="1">
              <a:buNone/>
            </a:pPr>
            <a:endParaRPr lang="en-US" altLang="ja-JP" sz="2000" dirty="0">
              <a:latin typeface="Helvetica" charset="0"/>
              <a:ea typeface="MS PGothic" charset="0"/>
              <a:sym typeface="Symbol" charset="0"/>
            </a:endParaRPr>
          </a:p>
          <a:p>
            <a:pPr marL="914400" lvl="1" indent="-457200" eaLnBrk="1" hangingPunct="1">
              <a:buFontTx/>
              <a:buAutoNum type="arabicPeriod"/>
            </a:pPr>
            <a:r>
              <a:rPr lang="en-US" sz="2000" dirty="0">
                <a:latin typeface="Helvetica" charset="0"/>
                <a:ea typeface="MS PGothic" charset="0"/>
                <a:sym typeface="Symbol" charset="0"/>
              </a:rPr>
              <a:t> 		</a:t>
            </a:r>
            <a:r>
              <a:rPr lang="en-US" sz="2000" dirty="0" err="1">
                <a:solidFill>
                  <a:srgbClr val="0000FF"/>
                </a:solidFill>
                <a:latin typeface="Helvetica" charset="0"/>
                <a:ea typeface="MS PGothic" charset="0"/>
                <a:sym typeface="Symbol" charset="0"/>
              </a:rPr>
              <a:t>Callee</a:t>
            </a:r>
            <a:r>
              <a:rPr lang="en-US" sz="2000" dirty="0">
                <a:solidFill>
                  <a:srgbClr val="0000FF"/>
                </a:solidFill>
                <a:latin typeface="Helvetica" charset="0"/>
                <a:ea typeface="MS PGothic" charset="0"/>
                <a:sym typeface="Symbol" charset="0"/>
              </a:rPr>
              <a:t>: </a:t>
            </a:r>
            <a:r>
              <a:rPr lang="ja-JP" altLang="en-US" sz="2000" dirty="0">
                <a:solidFill>
                  <a:srgbClr val="0000FF"/>
                </a:solidFill>
                <a:latin typeface="Helvetica" charset="0"/>
                <a:ea typeface="MS PGothic" charset="0"/>
                <a:sym typeface="Symbol" charset="0"/>
              </a:rPr>
              <a:t>“</a:t>
            </a:r>
            <a:r>
              <a:rPr lang="en-US" altLang="ja-JP" sz="2000" dirty="0">
                <a:solidFill>
                  <a:srgbClr val="0000FF"/>
                </a:solidFill>
                <a:latin typeface="Helvetica" charset="0"/>
                <a:ea typeface="MS PGothic" charset="0"/>
                <a:sym typeface="Symbol" charset="0"/>
              </a:rPr>
              <a:t>Yeah, blah blah blah …</a:t>
            </a:r>
            <a:r>
              <a:rPr lang="ja-JP" altLang="en-US" sz="2000" dirty="0">
                <a:solidFill>
                  <a:srgbClr val="0000FF"/>
                </a:solidFill>
                <a:latin typeface="Helvetica" charset="0"/>
                <a:ea typeface="MS PGothic" charset="0"/>
                <a:sym typeface="Symbol" charset="0"/>
              </a:rPr>
              <a:t>”</a:t>
            </a:r>
            <a:r>
              <a:rPr lang="en-US" altLang="ja-JP" sz="2000" dirty="0">
                <a:solidFill>
                  <a:srgbClr val="0000FF"/>
                </a:solidFill>
                <a:latin typeface="Helvetica" charset="0"/>
                <a:ea typeface="MS PGothic" charset="0"/>
                <a:sym typeface="Symbol" charset="0"/>
              </a:rPr>
              <a:t> </a:t>
            </a:r>
            <a:r>
              <a:rPr lang="en-US" altLang="ja-JP" sz="2000" b="1" dirty="0">
                <a:solidFill>
                  <a:srgbClr val="0000FF"/>
                </a:solidFill>
                <a:latin typeface="Helvetica" charset="0"/>
                <a:ea typeface="MS PGothic" charset="0"/>
                <a:sym typeface="Symbol" charset="0"/>
              </a:rPr>
              <a:t>pause</a:t>
            </a:r>
          </a:p>
          <a:p>
            <a:pPr marL="914400" lvl="1" indent="-457200" eaLnBrk="1" hangingPunct="1">
              <a:buFontTx/>
              <a:buAutoNum type="arabicPeriod"/>
            </a:pPr>
            <a:r>
              <a:rPr lang="en-US" sz="2000" dirty="0">
                <a:latin typeface="Helvetica" charset="0"/>
                <a:ea typeface="MS PGothic" charset="0"/>
                <a:sym typeface="Symbol" charset="0"/>
              </a:rPr>
              <a:t>Caller: Bye</a:t>
            </a:r>
          </a:p>
          <a:p>
            <a:pPr marL="914400" lvl="1" indent="-457200" eaLnBrk="1" hangingPunct="1">
              <a:buFontTx/>
              <a:buAutoNum type="arabicPeriod"/>
            </a:pPr>
            <a:r>
              <a:rPr lang="en-US" sz="2000" dirty="0">
                <a:latin typeface="Helvetica" charset="0"/>
                <a:ea typeface="MS PGothic" charset="0"/>
                <a:sym typeface="Symbol" charset="0"/>
              </a:rPr>
              <a:t> 					</a:t>
            </a:r>
            <a:r>
              <a:rPr lang="en-US" sz="2000" dirty="0" err="1">
                <a:solidFill>
                  <a:srgbClr val="0000FF"/>
                </a:solidFill>
                <a:latin typeface="Helvetica" charset="0"/>
                <a:ea typeface="MS PGothic" charset="0"/>
                <a:sym typeface="Symbol" charset="0"/>
              </a:rPr>
              <a:t>Callee</a:t>
            </a:r>
            <a:r>
              <a:rPr lang="en-US" sz="2000" dirty="0">
                <a:solidFill>
                  <a:srgbClr val="0000FF"/>
                </a:solidFill>
                <a:latin typeface="Helvetica" charset="0"/>
                <a:ea typeface="MS PGothic" charset="0"/>
                <a:sym typeface="Symbol" charset="0"/>
              </a:rPr>
              <a:t>: Bye</a:t>
            </a:r>
          </a:p>
          <a:p>
            <a:pPr marL="914400" lvl="1" indent="-457200" eaLnBrk="1" hangingPunct="1">
              <a:buFontTx/>
              <a:buAutoNum type="arabicPeriod"/>
            </a:pPr>
            <a:r>
              <a:rPr lang="en-US" sz="2000" dirty="0">
                <a:latin typeface="Helvetica" charset="0"/>
                <a:ea typeface="MS PGothic" charset="0"/>
                <a:sym typeface="Symbol" charset="0"/>
              </a:rPr>
              <a:t>Hang up</a:t>
            </a:r>
            <a:endParaRPr lang="en-US" sz="2000" dirty="0">
              <a:latin typeface="Helvetica" charset="0"/>
              <a:ea typeface="MS PGothic" charset="0"/>
            </a:endParaRPr>
          </a:p>
        </p:txBody>
      </p:sp>
      <p:cxnSp>
        <p:nvCxnSpPr>
          <p:cNvPr id="3" name="Straight Arrow Connector 2"/>
          <p:cNvCxnSpPr/>
          <p:nvPr/>
        </p:nvCxnSpPr>
        <p:spPr bwMode="auto">
          <a:xfrm>
            <a:off x="5562600" y="2819400"/>
            <a:ext cx="1524000" cy="304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9" name="Straight Arrow Connector 8"/>
          <p:cNvCxnSpPr/>
          <p:nvPr/>
        </p:nvCxnSpPr>
        <p:spPr bwMode="auto">
          <a:xfrm flipH="1">
            <a:off x="5600700" y="3238500"/>
            <a:ext cx="1447800" cy="304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3" name="Straight Arrow Connector 12"/>
          <p:cNvCxnSpPr/>
          <p:nvPr/>
        </p:nvCxnSpPr>
        <p:spPr bwMode="auto">
          <a:xfrm>
            <a:off x="3048000" y="4267200"/>
            <a:ext cx="1447800" cy="52899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4" name="Straight Arrow Connector 13"/>
          <p:cNvCxnSpPr/>
          <p:nvPr/>
        </p:nvCxnSpPr>
        <p:spPr bwMode="auto">
          <a:xfrm flipH="1">
            <a:off x="3048000" y="4796192"/>
            <a:ext cx="1447800" cy="304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5" name="Straight Arrow Connector 14"/>
          <p:cNvCxnSpPr/>
          <p:nvPr/>
        </p:nvCxnSpPr>
        <p:spPr bwMode="auto">
          <a:xfrm>
            <a:off x="4114800" y="5219700"/>
            <a:ext cx="2971800" cy="359746"/>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6" name="Straight Arrow Connector 15"/>
          <p:cNvCxnSpPr/>
          <p:nvPr/>
        </p:nvCxnSpPr>
        <p:spPr bwMode="auto">
          <a:xfrm flipH="1">
            <a:off x="3771900" y="5638800"/>
            <a:ext cx="3314700" cy="364154"/>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Tree>
    <p:extLst>
      <p:ext uri="{BB962C8B-B14F-4D97-AF65-F5344CB8AC3E}">
        <p14:creationId xmlns:p14="http://schemas.microsoft.com/office/powerpoint/2010/main" val="33630742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3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3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3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3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3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038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0387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0387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03875">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03875">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03875">
                                            <p:txEl>
                                              <p:pRg st="11" end="1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03875">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3875" grpId="0" build="p" bldLvl="2"/>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ko-KR" dirty="0">
                <a:latin typeface="Gill Sans Light"/>
                <a:ea typeface="굴림" panose="020B0600000101010101" pitchFamily="34" charset="-127"/>
              </a:rPr>
              <a:t>Distributed Applications</a:t>
            </a:r>
          </a:p>
        </p:txBody>
      </p:sp>
      <p:sp>
        <p:nvSpPr>
          <p:cNvPr id="1016835" name="Rectangle 3"/>
          <p:cNvSpPr>
            <a:spLocks noGrp="1" noChangeArrowheads="1"/>
          </p:cNvSpPr>
          <p:nvPr>
            <p:ph type="body" idx="1"/>
          </p:nvPr>
        </p:nvSpPr>
        <p:spPr>
          <a:xfrm>
            <a:off x="914400" y="685800"/>
            <a:ext cx="10363200" cy="5943600"/>
          </a:xfrm>
        </p:spPr>
        <p:txBody>
          <a:bodyPr/>
          <a:lstStyle/>
          <a:p>
            <a:pPr>
              <a:lnSpc>
                <a:spcPct val="80000"/>
              </a:lnSpc>
              <a:spcBef>
                <a:spcPct val="10000"/>
              </a:spcBef>
            </a:pPr>
            <a:r>
              <a:rPr lang="en-US" altLang="ko-KR" dirty="0">
                <a:latin typeface="Gill Sans Light"/>
                <a:ea typeface="굴림" panose="020B0600000101010101" pitchFamily="34" charset="-127"/>
              </a:rPr>
              <a:t>How do you actually program a distributed application?</a:t>
            </a:r>
          </a:p>
          <a:p>
            <a:pPr lvl="1">
              <a:lnSpc>
                <a:spcPct val="80000"/>
              </a:lnSpc>
              <a:spcBef>
                <a:spcPct val="10000"/>
              </a:spcBef>
            </a:pPr>
            <a:r>
              <a:rPr lang="en-US" altLang="ko-KR" dirty="0">
                <a:latin typeface="Gill Sans Light"/>
                <a:ea typeface="굴림" panose="020B0600000101010101" pitchFamily="34" charset="-127"/>
              </a:rPr>
              <a:t>Need to synchronize multiple threads, running on different machines </a:t>
            </a:r>
          </a:p>
          <a:p>
            <a:pPr lvl="2">
              <a:lnSpc>
                <a:spcPct val="80000"/>
              </a:lnSpc>
              <a:spcBef>
                <a:spcPct val="10000"/>
              </a:spcBef>
            </a:pPr>
            <a:r>
              <a:rPr lang="en-US" altLang="ko-KR" dirty="0">
                <a:latin typeface="Gill Sans Light"/>
                <a:ea typeface="굴림" panose="020B0600000101010101" pitchFamily="34" charset="-127"/>
              </a:rPr>
              <a:t>No shared memory, so cannot use </a:t>
            </a:r>
            <a:r>
              <a:rPr lang="en-US" altLang="ko-KR" dirty="0" err="1">
                <a:latin typeface="Gill Sans Light"/>
                <a:ea typeface="굴림" panose="020B0600000101010101" pitchFamily="34" charset="-127"/>
              </a:rPr>
              <a:t>test&amp;set</a:t>
            </a:r>
            <a:endParaRPr lang="en-US" altLang="ko-KR" dirty="0">
              <a:latin typeface="Gill Sans Light"/>
              <a:ea typeface="굴림" panose="020B0600000101010101" pitchFamily="34" charset="-127"/>
            </a:endParaRPr>
          </a:p>
          <a:p>
            <a:pPr lvl="2">
              <a:lnSpc>
                <a:spcPct val="80000"/>
              </a:lnSpc>
              <a:spcBef>
                <a:spcPct val="10000"/>
              </a:spcBef>
            </a:pPr>
            <a:endParaRPr lang="en-US" altLang="ko-KR" dirty="0">
              <a:latin typeface="Gill Sans Light"/>
              <a:ea typeface="굴림" panose="020B0600000101010101" pitchFamily="34" charset="-127"/>
            </a:endParaRPr>
          </a:p>
          <a:p>
            <a:pPr lvl="2">
              <a:lnSpc>
                <a:spcPct val="80000"/>
              </a:lnSpc>
              <a:spcBef>
                <a:spcPct val="10000"/>
              </a:spcBef>
            </a:pPr>
            <a:endParaRPr lang="en-US" altLang="ko-KR" dirty="0">
              <a:latin typeface="Gill Sans Light"/>
              <a:ea typeface="굴림" panose="020B0600000101010101" pitchFamily="34" charset="-127"/>
            </a:endParaRPr>
          </a:p>
          <a:p>
            <a:pPr lvl="1">
              <a:lnSpc>
                <a:spcPct val="80000"/>
              </a:lnSpc>
              <a:spcBef>
                <a:spcPct val="10000"/>
              </a:spcBef>
            </a:pPr>
            <a:endParaRPr lang="en-US" altLang="ko-KR" dirty="0">
              <a:latin typeface="Gill Sans Light"/>
              <a:ea typeface="굴림" panose="020B0600000101010101" pitchFamily="34" charset="-127"/>
            </a:endParaRPr>
          </a:p>
          <a:p>
            <a:pPr lvl="1">
              <a:lnSpc>
                <a:spcPct val="80000"/>
              </a:lnSpc>
              <a:spcBef>
                <a:spcPct val="10000"/>
              </a:spcBef>
            </a:pPr>
            <a:endParaRPr lang="en-US" altLang="ko-KR" dirty="0">
              <a:latin typeface="Gill Sans Light"/>
              <a:ea typeface="굴림" panose="020B0600000101010101" pitchFamily="34" charset="-127"/>
            </a:endParaRPr>
          </a:p>
          <a:p>
            <a:pPr lvl="1">
              <a:lnSpc>
                <a:spcPct val="80000"/>
              </a:lnSpc>
              <a:spcBef>
                <a:spcPct val="10000"/>
              </a:spcBef>
            </a:pPr>
            <a:endParaRPr lang="en-US" altLang="ko-KR" dirty="0">
              <a:latin typeface="Gill Sans Light"/>
              <a:ea typeface="굴림" panose="020B0600000101010101" pitchFamily="34" charset="-127"/>
            </a:endParaRPr>
          </a:p>
          <a:p>
            <a:pPr lvl="1">
              <a:lnSpc>
                <a:spcPct val="80000"/>
              </a:lnSpc>
              <a:spcBef>
                <a:spcPct val="10000"/>
              </a:spcBef>
            </a:pPr>
            <a:r>
              <a:rPr lang="en-US" altLang="ko-KR" dirty="0">
                <a:latin typeface="Gill Sans Light"/>
                <a:ea typeface="굴림" panose="020B0600000101010101" pitchFamily="34" charset="-127"/>
              </a:rPr>
              <a:t>One Abstraction: send/receive messages</a:t>
            </a:r>
          </a:p>
          <a:p>
            <a:pPr lvl="2">
              <a:lnSpc>
                <a:spcPct val="80000"/>
              </a:lnSpc>
              <a:spcBef>
                <a:spcPct val="10000"/>
              </a:spcBef>
            </a:pPr>
            <a:r>
              <a:rPr lang="en-US" altLang="ko-KR" dirty="0">
                <a:latin typeface="Gill Sans Light"/>
                <a:ea typeface="굴림" panose="020B0600000101010101" pitchFamily="34" charset="-127"/>
              </a:rPr>
              <a:t>Already atomic: no receiver gets portion of a message and two receivers cannot get same message</a:t>
            </a:r>
          </a:p>
          <a:p>
            <a:pPr>
              <a:lnSpc>
                <a:spcPct val="80000"/>
              </a:lnSpc>
              <a:spcBef>
                <a:spcPct val="10000"/>
              </a:spcBef>
            </a:pPr>
            <a:r>
              <a:rPr lang="en-US" altLang="ko-KR" dirty="0">
                <a:latin typeface="Gill Sans Light"/>
                <a:ea typeface="굴림" panose="020B0600000101010101" pitchFamily="34" charset="-127"/>
              </a:rPr>
              <a:t>Interface:</a:t>
            </a:r>
          </a:p>
          <a:p>
            <a:pPr lvl="1">
              <a:lnSpc>
                <a:spcPct val="80000"/>
              </a:lnSpc>
              <a:spcBef>
                <a:spcPct val="10000"/>
              </a:spcBef>
            </a:pPr>
            <a:r>
              <a:rPr lang="en-US" altLang="ko-KR" dirty="0">
                <a:latin typeface="Gill Sans Light"/>
                <a:ea typeface="굴림" panose="020B0600000101010101" pitchFamily="34" charset="-127"/>
              </a:rPr>
              <a:t>Mailbox (</a:t>
            </a:r>
            <a:r>
              <a:rPr lang="en-US" altLang="ko-KR" dirty="0" err="1">
                <a:latin typeface="Gill Sans Light"/>
                <a:ea typeface="굴림" panose="020B0600000101010101" pitchFamily="34" charset="-127"/>
              </a:rPr>
              <a:t>mbox</a:t>
            </a:r>
            <a:r>
              <a:rPr lang="en-US" altLang="ko-KR" dirty="0">
                <a:latin typeface="Gill Sans Light"/>
                <a:ea typeface="굴림" panose="020B0600000101010101" pitchFamily="34" charset="-127"/>
              </a:rPr>
              <a:t>): temporary holding area for messages</a:t>
            </a:r>
          </a:p>
          <a:p>
            <a:pPr lvl="2">
              <a:lnSpc>
                <a:spcPct val="80000"/>
              </a:lnSpc>
              <a:spcBef>
                <a:spcPct val="10000"/>
              </a:spcBef>
            </a:pPr>
            <a:r>
              <a:rPr lang="en-US" altLang="ko-KR" dirty="0">
                <a:latin typeface="Gill Sans Light"/>
                <a:ea typeface="굴림" panose="020B0600000101010101" pitchFamily="34" charset="-127"/>
              </a:rPr>
              <a:t>Includes both destination location and queue</a:t>
            </a:r>
          </a:p>
          <a:p>
            <a:pPr lvl="1">
              <a:lnSpc>
                <a:spcPct val="80000"/>
              </a:lnSpc>
              <a:spcBef>
                <a:spcPct val="10000"/>
              </a:spcBef>
            </a:pPr>
            <a:r>
              <a:rPr lang="en-US" altLang="ko-KR" dirty="0">
                <a:latin typeface="Gill Sans Light"/>
                <a:ea typeface="굴림" panose="020B0600000101010101" pitchFamily="34" charset="-127"/>
              </a:rPr>
              <a:t>Send(</a:t>
            </a:r>
            <a:r>
              <a:rPr lang="en-US" altLang="ko-KR" dirty="0" err="1">
                <a:latin typeface="Gill Sans Light"/>
                <a:ea typeface="굴림" panose="020B0600000101010101" pitchFamily="34" charset="-127"/>
              </a:rPr>
              <a:t>message,mbox</a:t>
            </a:r>
            <a:r>
              <a:rPr lang="en-US" altLang="ko-KR" dirty="0">
                <a:latin typeface="Gill Sans Light"/>
                <a:ea typeface="굴림" panose="020B0600000101010101" pitchFamily="34" charset="-127"/>
              </a:rPr>
              <a:t>)</a:t>
            </a:r>
          </a:p>
          <a:p>
            <a:pPr lvl="2">
              <a:lnSpc>
                <a:spcPct val="80000"/>
              </a:lnSpc>
              <a:spcBef>
                <a:spcPct val="10000"/>
              </a:spcBef>
            </a:pPr>
            <a:r>
              <a:rPr lang="en-US" altLang="ko-KR" dirty="0">
                <a:latin typeface="Gill Sans Light"/>
                <a:ea typeface="굴림" panose="020B0600000101010101" pitchFamily="34" charset="-127"/>
              </a:rPr>
              <a:t>Send message to remote mailbox identified by </a:t>
            </a:r>
            <a:r>
              <a:rPr lang="en-US" altLang="ko-KR" dirty="0" err="1">
                <a:latin typeface="Gill Sans Light"/>
                <a:ea typeface="굴림" panose="020B0600000101010101" pitchFamily="34" charset="-127"/>
              </a:rPr>
              <a:t>mbox</a:t>
            </a:r>
            <a:endParaRPr lang="en-US" altLang="ko-KR" dirty="0">
              <a:latin typeface="Gill Sans Light"/>
              <a:ea typeface="굴림" panose="020B0600000101010101" pitchFamily="34" charset="-127"/>
            </a:endParaRPr>
          </a:p>
          <a:p>
            <a:pPr lvl="1">
              <a:lnSpc>
                <a:spcPct val="80000"/>
              </a:lnSpc>
              <a:spcBef>
                <a:spcPct val="10000"/>
              </a:spcBef>
            </a:pPr>
            <a:r>
              <a:rPr lang="en-US" altLang="ko-KR" dirty="0">
                <a:latin typeface="Gill Sans Light"/>
                <a:ea typeface="굴림" panose="020B0600000101010101" pitchFamily="34" charset="-127"/>
              </a:rPr>
              <a:t>Receive(</a:t>
            </a:r>
            <a:r>
              <a:rPr lang="en-US" altLang="ko-KR" dirty="0" err="1">
                <a:latin typeface="Gill Sans Light"/>
                <a:ea typeface="굴림" panose="020B0600000101010101" pitchFamily="34" charset="-127"/>
              </a:rPr>
              <a:t>buffer,mbox</a:t>
            </a:r>
            <a:r>
              <a:rPr lang="en-US" altLang="ko-KR" dirty="0">
                <a:latin typeface="Gill Sans Light"/>
                <a:ea typeface="굴림" panose="020B0600000101010101" pitchFamily="34" charset="-127"/>
              </a:rPr>
              <a:t>)</a:t>
            </a:r>
          </a:p>
          <a:p>
            <a:pPr lvl="2">
              <a:lnSpc>
                <a:spcPct val="80000"/>
              </a:lnSpc>
              <a:spcBef>
                <a:spcPct val="10000"/>
              </a:spcBef>
            </a:pPr>
            <a:r>
              <a:rPr lang="en-US" altLang="ko-KR" dirty="0">
                <a:latin typeface="Gill Sans Light"/>
                <a:ea typeface="굴림" panose="020B0600000101010101" pitchFamily="34" charset="-127"/>
              </a:rPr>
              <a:t>Wait until </a:t>
            </a:r>
            <a:r>
              <a:rPr lang="en-US" altLang="ko-KR" dirty="0" err="1">
                <a:latin typeface="Gill Sans Light"/>
                <a:ea typeface="굴림" panose="020B0600000101010101" pitchFamily="34" charset="-127"/>
              </a:rPr>
              <a:t>mbox</a:t>
            </a:r>
            <a:r>
              <a:rPr lang="en-US" altLang="ko-KR" dirty="0">
                <a:latin typeface="Gill Sans Light"/>
                <a:ea typeface="굴림" panose="020B0600000101010101" pitchFamily="34" charset="-127"/>
              </a:rPr>
              <a:t> has message, copy into buffer, and return</a:t>
            </a:r>
          </a:p>
          <a:p>
            <a:pPr lvl="2">
              <a:lnSpc>
                <a:spcPct val="80000"/>
              </a:lnSpc>
              <a:spcBef>
                <a:spcPct val="10000"/>
              </a:spcBef>
            </a:pPr>
            <a:r>
              <a:rPr lang="en-US" altLang="ko-KR" dirty="0">
                <a:latin typeface="Gill Sans Light"/>
                <a:ea typeface="굴림" panose="020B0600000101010101" pitchFamily="34" charset="-127"/>
              </a:rPr>
              <a:t>If threads sleeping on this </a:t>
            </a:r>
            <a:r>
              <a:rPr lang="en-US" altLang="ko-KR" dirty="0" err="1">
                <a:latin typeface="Gill Sans Light"/>
                <a:ea typeface="굴림" panose="020B0600000101010101" pitchFamily="34" charset="-127"/>
              </a:rPr>
              <a:t>mbox</a:t>
            </a:r>
            <a:r>
              <a:rPr lang="en-US" altLang="ko-KR" dirty="0">
                <a:latin typeface="Gill Sans Light"/>
                <a:ea typeface="굴림" panose="020B0600000101010101" pitchFamily="34" charset="-127"/>
              </a:rPr>
              <a:t>, wake up one of them</a:t>
            </a:r>
          </a:p>
        </p:txBody>
      </p:sp>
      <p:grpSp>
        <p:nvGrpSpPr>
          <p:cNvPr id="1016836" name="Group 4"/>
          <p:cNvGrpSpPr>
            <a:grpSpLocks/>
          </p:cNvGrpSpPr>
          <p:nvPr/>
        </p:nvGrpSpPr>
        <p:grpSpPr bwMode="auto">
          <a:xfrm>
            <a:off x="2971801" y="1676400"/>
            <a:ext cx="6556375" cy="1304925"/>
            <a:chOff x="576" y="1626"/>
            <a:chExt cx="4130" cy="822"/>
          </a:xfrm>
        </p:grpSpPr>
        <p:sp>
          <p:nvSpPr>
            <p:cNvPr id="19462" name="AutoShape 5"/>
            <p:cNvSpPr>
              <a:spLocks noChangeArrowheads="1"/>
            </p:cNvSpPr>
            <p:nvPr/>
          </p:nvSpPr>
          <p:spPr bwMode="auto">
            <a:xfrm>
              <a:off x="1538" y="1865"/>
              <a:ext cx="360" cy="340"/>
            </a:xfrm>
            <a:prstGeom prst="rightArrow">
              <a:avLst>
                <a:gd name="adj1" fmla="val 50000"/>
                <a:gd name="adj2" fmla="val 26471"/>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latin typeface="Gill Sans Light"/>
              </a:endParaRPr>
            </a:p>
          </p:txBody>
        </p:sp>
        <p:sp>
          <p:nvSpPr>
            <p:cNvPr id="19463" name="AutoShape 6"/>
            <p:cNvSpPr>
              <a:spLocks noChangeArrowheads="1"/>
            </p:cNvSpPr>
            <p:nvPr/>
          </p:nvSpPr>
          <p:spPr bwMode="auto">
            <a:xfrm>
              <a:off x="3382" y="1865"/>
              <a:ext cx="360" cy="340"/>
            </a:xfrm>
            <a:prstGeom prst="rightArrow">
              <a:avLst>
                <a:gd name="adj1" fmla="val 50000"/>
                <a:gd name="adj2" fmla="val 26471"/>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latin typeface="Gill Sans Light"/>
              </a:endParaRPr>
            </a:p>
          </p:txBody>
        </p:sp>
        <p:sp>
          <p:nvSpPr>
            <p:cNvPr id="19464" name="Cloud"/>
            <p:cNvSpPr>
              <a:spLocks noChangeAspect="1" noEditPoints="1" noChangeArrowheads="1"/>
            </p:cNvSpPr>
            <p:nvPr/>
          </p:nvSpPr>
          <p:spPr bwMode="auto">
            <a:xfrm>
              <a:off x="1898" y="1626"/>
              <a:ext cx="1444" cy="822"/>
            </a:xfrm>
            <a:custGeom>
              <a:avLst/>
              <a:gdLst>
                <a:gd name="T0" fmla="*/ 4 w 21600"/>
                <a:gd name="T1" fmla="*/ 411 h 21600"/>
                <a:gd name="T2" fmla="*/ 722 w 21600"/>
                <a:gd name="T3" fmla="*/ 821 h 21600"/>
                <a:gd name="T4" fmla="*/ 1443 w 21600"/>
                <a:gd name="T5" fmla="*/ 411 h 21600"/>
                <a:gd name="T6" fmla="*/ 722 w 21600"/>
                <a:gd name="T7" fmla="*/ 47 h 21600"/>
                <a:gd name="T8" fmla="*/ 0 60000 65536"/>
                <a:gd name="T9" fmla="*/ 0 60000 65536"/>
                <a:gd name="T10" fmla="*/ 0 60000 65536"/>
                <a:gd name="T11" fmla="*/ 0 60000 65536"/>
                <a:gd name="T12" fmla="*/ 2977 w 21600"/>
                <a:gd name="T13" fmla="*/ 3258 h 21600"/>
                <a:gd name="T14" fmla="*/ 17083 w 21600"/>
                <a:gd name="T15" fmla="*/ 1734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9525">
              <a:solidFill>
                <a:srgbClr val="000000"/>
              </a:solidFill>
              <a:miter lim="800000"/>
              <a:headEnd/>
              <a:tailEnd/>
            </a:ln>
            <a:effectLst>
              <a:outerShdw dist="107763" dir="2700000" algn="ctr" rotWithShape="0">
                <a:srgbClr val="808080"/>
              </a:outerShdw>
            </a:effectLst>
          </p:spPr>
          <p:txBody>
            <a:bodyPr anchor="ctr"/>
            <a:lstStyle/>
            <a:p>
              <a:endParaRPr lang="en-US">
                <a:latin typeface="Gill Sans Light"/>
              </a:endParaRPr>
            </a:p>
          </p:txBody>
        </p:sp>
        <p:pic>
          <p:nvPicPr>
            <p:cNvPr id="19465" name="Picture 8"/>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76" y="1776"/>
              <a:ext cx="722" cy="5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6" name="Picture 9"/>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984" y="1782"/>
              <a:ext cx="722" cy="5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7" name="Text Box 10"/>
            <p:cNvSpPr txBox="1">
              <a:spLocks noChangeArrowheads="1"/>
            </p:cNvSpPr>
            <p:nvPr/>
          </p:nvSpPr>
          <p:spPr bwMode="auto">
            <a:xfrm>
              <a:off x="2191" y="1937"/>
              <a:ext cx="839"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rPr>
                <a:t>Network</a:t>
              </a:r>
            </a:p>
          </p:txBody>
        </p:sp>
        <p:sp>
          <p:nvSpPr>
            <p:cNvPr id="19468" name="Text Box 11"/>
            <p:cNvSpPr txBox="1">
              <a:spLocks noChangeArrowheads="1"/>
            </p:cNvSpPr>
            <p:nvPr/>
          </p:nvSpPr>
          <p:spPr bwMode="auto">
            <a:xfrm rot="5400000">
              <a:off x="1148" y="1906"/>
              <a:ext cx="550"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rPr>
                <a:t>Send</a:t>
              </a:r>
            </a:p>
          </p:txBody>
        </p:sp>
        <p:sp>
          <p:nvSpPr>
            <p:cNvPr id="19469" name="Text Box 12"/>
            <p:cNvSpPr txBox="1">
              <a:spLocks noChangeArrowheads="1"/>
            </p:cNvSpPr>
            <p:nvPr/>
          </p:nvSpPr>
          <p:spPr bwMode="auto">
            <a:xfrm rot="5400000">
              <a:off x="3478" y="1892"/>
              <a:ext cx="788"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rPr>
                <a:t>Receive</a:t>
              </a:r>
            </a:p>
          </p:txBody>
        </p:sp>
      </p:grpSp>
      <p:sp>
        <p:nvSpPr>
          <p:cNvPr id="1016845" name="Document"/>
          <p:cNvSpPr>
            <a:spLocks noEditPoints="1" noChangeArrowheads="1"/>
          </p:cNvSpPr>
          <p:nvPr/>
        </p:nvSpPr>
        <p:spPr bwMode="auto">
          <a:xfrm>
            <a:off x="-533400" y="2514600"/>
            <a:ext cx="457200" cy="685800"/>
          </a:xfrm>
          <a:custGeom>
            <a:avLst/>
            <a:gdLst>
              <a:gd name="T0" fmla="*/ 227690 w 21600"/>
              <a:gd name="T1" fmla="*/ 686816 h 21600"/>
              <a:gd name="T2" fmla="*/ 1799 w 21600"/>
              <a:gd name="T3" fmla="*/ 344456 h 21600"/>
              <a:gd name="T4" fmla="*/ 227690 w 21600"/>
              <a:gd name="T5" fmla="*/ 2572 h 21600"/>
              <a:gd name="T6" fmla="*/ 459444 w 21600"/>
              <a:gd name="T7" fmla="*/ 338201 h 21600"/>
              <a:gd name="T8" fmla="*/ 227690 w 21600"/>
              <a:gd name="T9" fmla="*/ 686816 h 21600"/>
              <a:gd name="T10" fmla="*/ 0 w 21600"/>
              <a:gd name="T11" fmla="*/ 0 h 21600"/>
              <a:gd name="T12" fmla="*/ 457200 w 21600"/>
              <a:gd name="T13" fmla="*/ 0 h 21600"/>
              <a:gd name="T14" fmla="*/ 457200 w 21600"/>
              <a:gd name="T15" fmla="*/ 685800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a:latin typeface="Gill Sans Light"/>
            </a:endParaRPr>
          </a:p>
        </p:txBody>
      </p:sp>
    </p:spTree>
    <p:extLst>
      <p:ext uri="{BB962C8B-B14F-4D97-AF65-F5344CB8AC3E}">
        <p14:creationId xmlns:p14="http://schemas.microsoft.com/office/powerpoint/2010/main" val="11911947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68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683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683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1683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1683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0" presetClass="path" presetSubtype="0" accel="50000" decel="50000" fill="hold" grpId="0" nodeType="clickEffect">
                                  <p:stCondLst>
                                    <p:cond delay="0"/>
                                  </p:stCondLst>
                                  <p:childTnLst>
                                    <p:animMotion origin="layout" path="M 0.26666 -0.01015 L 0.45434 -0.012 L 0.48437 -0.08138 L 0.55156 -0.10544 L 0.59809 -0.10544 L 0.66111 -0.05687 L 0.81041 -0.05687 " pathEditMode="fixed" rAng="0" ptsTypes="AAAAAAA">
                                      <p:cBhvr>
                                        <p:cTn id="22" dur="2000" fill="hold"/>
                                        <p:tgtEl>
                                          <p:spTgt spid="1016845"/>
                                        </p:tgtEl>
                                        <p:attrNameLst>
                                          <p:attrName>ppt_x</p:attrName>
                                          <p:attrName>ppt_y</p:attrName>
                                        </p:attrNameLst>
                                      </p:cBhvr>
                                      <p:rCtr x="27187" y="-4764"/>
                                    </p:animMotion>
                                  </p:childTnLst>
                                </p:cTn>
                              </p:par>
                              <p:par>
                                <p:cTn id="23" presetID="1" presetClass="entr" presetSubtype="0" fill="hold" grpId="0" nodeType="withEffect">
                                  <p:stCondLst>
                                    <p:cond delay="0"/>
                                  </p:stCondLst>
                                  <p:childTnLst>
                                    <p:set>
                                      <p:cBhvr>
                                        <p:cTn id="24" dur="1" fill="hold">
                                          <p:stCondLst>
                                            <p:cond delay="0"/>
                                          </p:stCondLst>
                                        </p:cTn>
                                        <p:tgtEl>
                                          <p:spTgt spid="1016835">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16835">
                                            <p:txEl>
                                              <p:pRg st="10" end="1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16835">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16835">
                                            <p:txEl>
                                              <p:pRg st="12" end="1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16835">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16835">
                                            <p:txEl>
                                              <p:pRg st="14" end="14"/>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16835">
                                            <p:txEl>
                                              <p:pRg st="15" end="15"/>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16835">
                                            <p:txEl>
                                              <p:pRg st="16" end="16"/>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16835">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6835" grpId="0" uiExpand="1" build="p"/>
      <p:bldP spid="1016845" grpId="0" uiExpand="1"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A7C6C-BC3D-0848-A5F0-9AE9173FCA09}"/>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B8B3605-5A73-134D-8E8D-D25B52AACF32}"/>
              </a:ext>
            </a:extLst>
          </p:cNvPr>
          <p:cNvSpPr>
            <a:spLocks noGrp="1"/>
          </p:cNvSpPr>
          <p:nvPr>
            <p:ph idx="1"/>
          </p:nvPr>
        </p:nvSpPr>
        <p:spPr>
          <a:xfrm>
            <a:off x="533400" y="762000"/>
            <a:ext cx="10972800" cy="6019800"/>
          </a:xfrm>
        </p:spPr>
        <p:txBody>
          <a:bodyPr>
            <a:normAutofit/>
          </a:bodyPr>
          <a:lstStyle/>
          <a:p>
            <a:pPr>
              <a:spcBef>
                <a:spcPct val="5000"/>
              </a:spcBef>
            </a:pPr>
            <a:r>
              <a:rPr lang="en-US" altLang="ko-KR" dirty="0">
                <a:ea typeface="굴림" panose="020B0600000101010101" pitchFamily="34" charset="-127"/>
              </a:rPr>
              <a:t>Important system properties</a:t>
            </a:r>
          </a:p>
          <a:p>
            <a:pPr lvl="1">
              <a:spcBef>
                <a:spcPct val="5000"/>
              </a:spcBef>
            </a:pPr>
            <a:r>
              <a:rPr lang="en-US" altLang="ko-KR" dirty="0">
                <a:solidFill>
                  <a:srgbClr val="FF0000"/>
                </a:solidFill>
                <a:ea typeface="굴림" panose="020B0600000101010101" pitchFamily="34" charset="-127"/>
              </a:rPr>
              <a:t>Availability</a:t>
            </a:r>
            <a:r>
              <a:rPr lang="en-US" altLang="ko-KR" dirty="0">
                <a:ea typeface="굴림" panose="020B0600000101010101" pitchFamily="34" charset="-127"/>
              </a:rPr>
              <a:t>: how often is the resource available?</a:t>
            </a:r>
          </a:p>
          <a:p>
            <a:pPr lvl="1">
              <a:spcBef>
                <a:spcPct val="5000"/>
              </a:spcBef>
            </a:pPr>
            <a:r>
              <a:rPr lang="en-US" altLang="ko-KR" dirty="0">
                <a:solidFill>
                  <a:srgbClr val="FF0000"/>
                </a:solidFill>
                <a:ea typeface="굴림" panose="020B0600000101010101" pitchFamily="34" charset="-127"/>
              </a:rPr>
              <a:t>Durability</a:t>
            </a:r>
            <a:r>
              <a:rPr lang="en-US" altLang="ko-KR" dirty="0">
                <a:ea typeface="굴림" panose="020B0600000101010101" pitchFamily="34" charset="-127"/>
              </a:rPr>
              <a:t>: how well is data preserved against faults?</a:t>
            </a:r>
          </a:p>
          <a:p>
            <a:pPr lvl="1">
              <a:spcBef>
                <a:spcPct val="5000"/>
              </a:spcBef>
            </a:pPr>
            <a:r>
              <a:rPr lang="en-US" altLang="ko-KR" dirty="0">
                <a:solidFill>
                  <a:srgbClr val="FF0000"/>
                </a:solidFill>
                <a:ea typeface="굴림" panose="020B0600000101010101" pitchFamily="34" charset="-127"/>
              </a:rPr>
              <a:t>Reliability</a:t>
            </a:r>
            <a:r>
              <a:rPr lang="en-US" altLang="ko-KR" dirty="0">
                <a:ea typeface="굴림" panose="020B0600000101010101" pitchFamily="34" charset="-127"/>
              </a:rPr>
              <a:t>: how often is resource performing correctly?</a:t>
            </a:r>
          </a:p>
          <a:p>
            <a:pPr>
              <a:spcBef>
                <a:spcPct val="5000"/>
              </a:spcBef>
            </a:pPr>
            <a:r>
              <a:rPr lang="en-US" altLang="ko-KR" dirty="0">
                <a:solidFill>
                  <a:srgbClr val="FF0000"/>
                </a:solidFill>
                <a:ea typeface="굴림" panose="020B0600000101010101" pitchFamily="34" charset="-127"/>
              </a:rPr>
              <a:t>RAID</a:t>
            </a:r>
            <a:r>
              <a:rPr lang="en-US" altLang="ko-KR" dirty="0">
                <a:ea typeface="굴림" panose="020B0600000101010101" pitchFamily="34" charset="-127"/>
              </a:rPr>
              <a:t>: Redundant Arrays of Inexpensive Disks</a:t>
            </a:r>
          </a:p>
          <a:p>
            <a:pPr lvl="1">
              <a:spcBef>
                <a:spcPct val="5000"/>
              </a:spcBef>
            </a:pPr>
            <a:r>
              <a:rPr lang="en-US" altLang="ko-KR" dirty="0">
                <a:ea typeface="굴림" panose="020B0600000101010101" pitchFamily="34" charset="-127"/>
              </a:rPr>
              <a:t>RAID1: mirroring, RAID5: Parity block</a:t>
            </a:r>
          </a:p>
          <a:p>
            <a:r>
              <a:rPr lang="en-US" dirty="0"/>
              <a:t>Copy-on-write provides richer function (versions) with much simpler recovery</a:t>
            </a:r>
          </a:p>
          <a:p>
            <a:pPr lvl="1"/>
            <a:r>
              <a:rPr lang="en-US" dirty="0"/>
              <a:t>Little performance impact since sequential write to storage device is nearly free</a:t>
            </a:r>
          </a:p>
          <a:p>
            <a:pPr>
              <a:spcBef>
                <a:spcPct val="5000"/>
              </a:spcBef>
            </a:pPr>
            <a:r>
              <a:rPr lang="en-US" altLang="ko-KR" dirty="0">
                <a:ea typeface="굴림" panose="020B0600000101010101" pitchFamily="34" charset="-127"/>
              </a:rPr>
              <a:t>Use of Log to improve Reliability</a:t>
            </a:r>
          </a:p>
          <a:p>
            <a:pPr lvl="1">
              <a:spcBef>
                <a:spcPct val="5000"/>
              </a:spcBef>
            </a:pPr>
            <a:r>
              <a:rPr lang="en-US" altLang="ko-KR" dirty="0" err="1">
                <a:ea typeface="굴림" panose="020B0600000101010101" pitchFamily="34" charset="-127"/>
              </a:rPr>
              <a:t>Journaled</a:t>
            </a:r>
            <a:r>
              <a:rPr lang="en-US" altLang="ko-KR" dirty="0">
                <a:ea typeface="굴림" panose="020B0600000101010101" pitchFamily="34" charset="-127"/>
              </a:rPr>
              <a:t> file systems such as ext3, NTFS</a:t>
            </a:r>
            <a:endParaRPr lang="en-US" dirty="0"/>
          </a:p>
          <a:p>
            <a:r>
              <a:rPr lang="en-US" dirty="0"/>
              <a:t>Transactions over a log provide a general solution</a:t>
            </a:r>
          </a:p>
          <a:p>
            <a:pPr lvl="1"/>
            <a:r>
              <a:rPr lang="en-US" dirty="0"/>
              <a:t>Commit sequence to durable log, then update the disk</a:t>
            </a:r>
          </a:p>
          <a:p>
            <a:pPr lvl="1"/>
            <a:r>
              <a:rPr lang="en-US" dirty="0"/>
              <a:t>Log takes precedence over disk</a:t>
            </a:r>
          </a:p>
          <a:p>
            <a:pPr lvl="1"/>
            <a:r>
              <a:rPr lang="en-US" dirty="0"/>
              <a:t>Replay committed transactions, discard partials</a:t>
            </a:r>
          </a:p>
          <a:p>
            <a:r>
              <a:rPr lang="en-US" altLang="ko-KR" dirty="0"/>
              <a:t>Protocol: Agreement between two parties as to how information is to be transmitted</a:t>
            </a:r>
          </a:p>
        </p:txBody>
      </p:sp>
    </p:spTree>
    <p:extLst>
      <p:ext uri="{BB962C8B-B14F-4D97-AF65-F5344CB8AC3E}">
        <p14:creationId xmlns:p14="http://schemas.microsoft.com/office/powerpoint/2010/main" val="39841323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06D40-125B-4B0E-AFA2-B81E30768E3B}"/>
              </a:ext>
            </a:extLst>
          </p:cNvPr>
          <p:cNvSpPr>
            <a:spLocks noGrp="1"/>
          </p:cNvSpPr>
          <p:nvPr>
            <p:ph type="title"/>
          </p:nvPr>
        </p:nvSpPr>
        <p:spPr/>
        <p:txBody>
          <a:bodyPr/>
          <a:lstStyle/>
          <a:p>
            <a:r>
              <a:rPr lang="en-US" dirty="0"/>
              <a:t>RAID 6 and other Erasure Codes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2DC6396-D54A-4350-A49C-3E1C9398B982}"/>
                  </a:ext>
                </a:extLst>
              </p:cNvPr>
              <p:cNvSpPr>
                <a:spLocks noGrp="1"/>
              </p:cNvSpPr>
              <p:nvPr>
                <p:ph idx="1"/>
              </p:nvPr>
            </p:nvSpPr>
            <p:spPr>
              <a:xfrm>
                <a:off x="457200" y="762000"/>
                <a:ext cx="11582400" cy="5714999"/>
              </a:xfrm>
            </p:spPr>
            <p:txBody>
              <a:bodyPr>
                <a:normAutofit lnSpcReduction="10000"/>
              </a:bodyPr>
              <a:lstStyle/>
              <a:p>
                <a:r>
                  <a:rPr lang="en-US" dirty="0">
                    <a:sym typeface="Symbol" pitchFamily="18" charset="2"/>
                  </a:rPr>
                  <a:t>In general: RAIDX is an “erasure code”</a:t>
                </a:r>
              </a:p>
              <a:p>
                <a:pPr lvl="1"/>
                <a:r>
                  <a:rPr lang="en-US" dirty="0">
                    <a:sym typeface="Symbol" pitchFamily="18" charset="2"/>
                  </a:rPr>
                  <a:t>Must have ability to know which disks are bad</a:t>
                </a:r>
              </a:p>
              <a:p>
                <a:pPr lvl="1"/>
                <a:r>
                  <a:rPr lang="en-US" dirty="0">
                    <a:sym typeface="Symbol" pitchFamily="18" charset="2"/>
                  </a:rPr>
                  <a:t>Treat missing disk as an “Erasure”</a:t>
                </a:r>
              </a:p>
              <a:p>
                <a:r>
                  <a:rPr lang="en-US" dirty="0">
                    <a:solidFill>
                      <a:srgbClr val="FF0000"/>
                    </a:solidFill>
                    <a:sym typeface="Symbol" pitchFamily="18" charset="2"/>
                  </a:rPr>
                  <a:t>Today, disks so big that: RAID 5 not sufficient!</a:t>
                </a:r>
              </a:p>
              <a:p>
                <a:pPr lvl="1"/>
                <a:r>
                  <a:rPr lang="en-US" dirty="0">
                    <a:sym typeface="Symbol" pitchFamily="18" charset="2"/>
                  </a:rPr>
                  <a:t>Time to repair disk </a:t>
                </a:r>
                <a:r>
                  <a:rPr lang="en-US" dirty="0" err="1">
                    <a:sym typeface="Symbol" pitchFamily="18" charset="2"/>
                  </a:rPr>
                  <a:t>sooooo</a:t>
                </a:r>
                <a:r>
                  <a:rPr lang="en-US" dirty="0">
                    <a:sym typeface="Symbol" pitchFamily="18" charset="2"/>
                  </a:rPr>
                  <a:t> long, another disk might fail in process!</a:t>
                </a:r>
              </a:p>
              <a:p>
                <a:pPr lvl="1"/>
                <a:r>
                  <a:rPr lang="en-US" dirty="0">
                    <a:solidFill>
                      <a:srgbClr val="FF0000"/>
                    </a:solidFill>
                    <a:sym typeface="Symbol" pitchFamily="18" charset="2"/>
                  </a:rPr>
                  <a:t>“RAID 6” – allow 2 disks in replication stripe to fail</a:t>
                </a:r>
              </a:p>
              <a:p>
                <a:pPr lvl="1"/>
                <a:r>
                  <a:rPr lang="en-US" dirty="0">
                    <a:sym typeface="Symbol" pitchFamily="18" charset="2"/>
                  </a:rPr>
                  <a:t>Requires more complex erasure code, such as </a:t>
                </a:r>
                <a:r>
                  <a:rPr lang="en-US" dirty="0">
                    <a:solidFill>
                      <a:srgbClr val="FF0000"/>
                    </a:solidFill>
                    <a:sym typeface="Symbol" pitchFamily="18" charset="2"/>
                  </a:rPr>
                  <a:t>EVENODD</a:t>
                </a:r>
                <a:r>
                  <a:rPr lang="en-US" dirty="0">
                    <a:sym typeface="Symbol" pitchFamily="18" charset="2"/>
                  </a:rPr>
                  <a:t> code (see readings)</a:t>
                </a:r>
                <a:endParaRPr lang="en-US" dirty="0">
                  <a:solidFill>
                    <a:srgbClr val="FF0000"/>
                  </a:solidFill>
                  <a:sym typeface="Symbol" pitchFamily="18" charset="2"/>
                </a:endParaRPr>
              </a:p>
              <a:p>
                <a:r>
                  <a:rPr lang="en-US" dirty="0">
                    <a:sym typeface="Symbol" pitchFamily="18" charset="2"/>
                  </a:rPr>
                  <a:t>More general option for general erasure code: </a:t>
                </a:r>
                <a:r>
                  <a:rPr lang="en-US" dirty="0">
                    <a:solidFill>
                      <a:srgbClr val="FF0000"/>
                    </a:solidFill>
                    <a:sym typeface="Symbol" pitchFamily="18" charset="2"/>
                  </a:rPr>
                  <a:t>Reed-Solomon codes</a:t>
                </a:r>
              </a:p>
              <a:p>
                <a:pPr lvl="1"/>
                <a14:m>
                  <m:oMath xmlns:m="http://schemas.openxmlformats.org/officeDocument/2006/math">
                    <m:r>
                      <a:rPr lang="en-US" b="0" i="1" smtClean="0">
                        <a:latin typeface="Cambria Math" panose="02040503050406030204" pitchFamily="18" charset="0"/>
                        <a:sym typeface="Symbol" pitchFamily="18" charset="2"/>
                      </a:rPr>
                      <m:t>𝑚</m:t>
                    </m:r>
                  </m:oMath>
                </a14:m>
                <a:r>
                  <a:rPr lang="en-US" dirty="0">
                    <a:sym typeface="Symbol" pitchFamily="18" charset="2"/>
                  </a:rPr>
                  <a:t> data fragements</a:t>
                </a:r>
              </a:p>
              <a:p>
                <a:pPr lvl="1"/>
                <a:r>
                  <a:rPr lang="en-US" dirty="0">
                    <a:sym typeface="Symbol" pitchFamily="18" charset="2"/>
                  </a:rPr>
                  <a:t>generate </a:t>
                </a:r>
                <a:r>
                  <a:rPr lang="en-US" i="1" dirty="0">
                    <a:latin typeface="Times New Roman" panose="02020603050405020304" pitchFamily="18" charset="0"/>
                    <a:cs typeface="Times New Roman" panose="02020603050405020304" pitchFamily="18" charset="0"/>
                    <a:sym typeface="Symbol" pitchFamily="18" charset="2"/>
                  </a:rPr>
                  <a:t>n - m </a:t>
                </a:r>
                <a:r>
                  <a:rPr lang="en-US" dirty="0">
                    <a:sym typeface="Symbol" pitchFamily="18" charset="2"/>
                  </a:rPr>
                  <a:t>extra fragments</a:t>
                </a:r>
              </a:p>
              <a:p>
                <a:pPr lvl="1"/>
                <a:r>
                  <a:rPr lang="en-US" dirty="0">
                    <a:sym typeface="Symbol" pitchFamily="18" charset="2"/>
                  </a:rPr>
                  <a:t>can tolerate </a:t>
                </a:r>
                <a:r>
                  <a:rPr lang="en-US" i="1" dirty="0">
                    <a:latin typeface="Times New Roman" panose="02020603050405020304" pitchFamily="18" charset="0"/>
                    <a:cs typeface="Times New Roman" panose="02020603050405020304" pitchFamily="18" charset="0"/>
                    <a:sym typeface="Symbol" pitchFamily="18" charset="2"/>
                  </a:rPr>
                  <a:t>n – m</a:t>
                </a:r>
                <a:r>
                  <a:rPr lang="en-US" dirty="0">
                    <a:sym typeface="Symbol" pitchFamily="18" charset="2"/>
                  </a:rPr>
                  <a:t> failures</a:t>
                </a:r>
              </a:p>
              <a:p>
                <a:r>
                  <a:rPr lang="en-US" dirty="0">
                    <a:sym typeface="Symbol" pitchFamily="18" charset="2"/>
                  </a:rPr>
                  <a:t>Erasure codes not just for disk arrays. For example, geographic replication</a:t>
                </a:r>
              </a:p>
              <a:p>
                <a:pPr lvl="1"/>
                <a:r>
                  <a:rPr lang="en-US" dirty="0">
                    <a:sym typeface="Symbol" pitchFamily="18" charset="2"/>
                  </a:rPr>
                  <a:t>E.g., split data into </a:t>
                </a:r>
                <a14:m>
                  <m:oMath xmlns:m="http://schemas.openxmlformats.org/officeDocument/2006/math">
                    <m:r>
                      <a:rPr lang="en-US" b="0" i="1" smtClean="0">
                        <a:latin typeface="Cambria Math" panose="02040503050406030204" pitchFamily="18" charset="0"/>
                        <a:sym typeface="Symbol" pitchFamily="18" charset="2"/>
                      </a:rPr>
                      <m:t>𝑚</m:t>
                    </m:r>
                    <m:r>
                      <a:rPr lang="en-US" b="0" i="1" smtClean="0">
                        <a:latin typeface="Cambria Math" panose="02040503050406030204" pitchFamily="18" charset="0"/>
                        <a:sym typeface="Symbol" pitchFamily="18" charset="2"/>
                      </a:rPr>
                      <m:t>=4</m:t>
                    </m:r>
                  </m:oMath>
                </a14:m>
                <a:r>
                  <a:rPr lang="en-US" dirty="0">
                    <a:sym typeface="Symbol" pitchFamily="18" charset="2"/>
                  </a:rPr>
                  <a:t> fragments, generate </a:t>
                </a:r>
                <a14:m>
                  <m:oMath xmlns:m="http://schemas.openxmlformats.org/officeDocument/2006/math">
                    <m:r>
                      <a:rPr lang="en-US" b="0" i="1" smtClean="0">
                        <a:latin typeface="Cambria Math" panose="02040503050406030204" pitchFamily="18" charset="0"/>
                        <a:sym typeface="Symbol" pitchFamily="18" charset="2"/>
                      </a:rPr>
                      <m:t>𝑛</m:t>
                    </m:r>
                    <m:r>
                      <a:rPr lang="en-US" b="0" i="1" smtClean="0">
                        <a:latin typeface="Cambria Math" panose="02040503050406030204" pitchFamily="18" charset="0"/>
                        <a:sym typeface="Symbol" pitchFamily="18" charset="2"/>
                      </a:rPr>
                      <m:t>=16</m:t>
                    </m:r>
                  </m:oMath>
                </a14:m>
                <a:r>
                  <a:rPr lang="en-US" dirty="0">
                    <a:sym typeface="Symbol" pitchFamily="18" charset="2"/>
                  </a:rPr>
                  <a:t> fragments and distribute across Internet</a:t>
                </a:r>
              </a:p>
              <a:p>
                <a:pPr lvl="1"/>
                <a:r>
                  <a:rPr lang="en-US" dirty="0">
                    <a:sym typeface="Symbol" pitchFamily="18" charset="2"/>
                  </a:rPr>
                  <a:t>Any 4 fragments can be used to recover the original data --- very durable!</a:t>
                </a:r>
              </a:p>
              <a:p>
                <a:endParaRPr lang="en-US" dirty="0"/>
              </a:p>
            </p:txBody>
          </p:sp>
        </mc:Choice>
        <mc:Fallback xmlns="">
          <p:sp>
            <p:nvSpPr>
              <p:cNvPr id="3" name="Content Placeholder 2">
                <a:extLst>
                  <a:ext uri="{FF2B5EF4-FFF2-40B4-BE49-F238E27FC236}">
                    <a16:creationId xmlns:a16="http://schemas.microsoft.com/office/drawing/2014/main" id="{22DC6396-D54A-4350-A49C-3E1C9398B982}"/>
                  </a:ext>
                </a:extLst>
              </p:cNvPr>
              <p:cNvSpPr>
                <a:spLocks noGrp="1" noRot="1" noChangeAspect="1" noMove="1" noResize="1" noEditPoints="1" noAdjustHandles="1" noChangeArrowheads="1" noChangeShapeType="1" noTextEdit="1"/>
              </p:cNvSpPr>
              <p:nvPr>
                <p:ph idx="1"/>
              </p:nvPr>
            </p:nvSpPr>
            <p:spPr>
              <a:xfrm>
                <a:off x="457200" y="762000"/>
                <a:ext cx="11582400" cy="5714999"/>
              </a:xfrm>
              <a:blipFill>
                <a:blip r:embed="rId2"/>
                <a:stretch>
                  <a:fillRect l="-767" t="-2444"/>
                </a:stretch>
              </a:blipFill>
            </p:spPr>
            <p:txBody>
              <a:bodyPr/>
              <a:lstStyle/>
              <a:p>
                <a:r>
                  <a:rPr lang="en-US">
                    <a:noFill/>
                  </a:rPr>
                  <a:t> </a:t>
                </a:r>
              </a:p>
            </p:txBody>
          </p:sp>
        </mc:Fallback>
      </mc:AlternateContent>
    </p:spTree>
    <p:extLst>
      <p:ext uri="{BB962C8B-B14F-4D97-AF65-F5344CB8AC3E}">
        <p14:creationId xmlns:p14="http://schemas.microsoft.com/office/powerpoint/2010/main" val="5365485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819400" y="838200"/>
            <a:ext cx="6096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sp>
        <p:nvSpPr>
          <p:cNvPr id="39940" name="Rectangle 4"/>
          <p:cNvSpPr>
            <a:spLocks noGrp="1" noChangeArrowheads="1"/>
          </p:cNvSpPr>
          <p:nvPr>
            <p:ph type="body" idx="1"/>
          </p:nvPr>
        </p:nvSpPr>
        <p:spPr>
          <a:xfrm>
            <a:off x="1143000" y="4800600"/>
            <a:ext cx="10134600" cy="1752600"/>
          </a:xfrm>
        </p:spPr>
        <p:txBody>
          <a:bodyPr>
            <a:normAutofit/>
          </a:bodyPr>
          <a:lstStyle/>
          <a:p>
            <a:r>
              <a:rPr lang="en-US" dirty="0"/>
              <a:t>Exploit law of large numbers for durability!</a:t>
            </a:r>
          </a:p>
          <a:p>
            <a:r>
              <a:rPr lang="en-US" dirty="0"/>
              <a:t>6 month repair, FBLPY with 4x increase in total size of data:</a:t>
            </a:r>
          </a:p>
          <a:p>
            <a:pPr lvl="1"/>
            <a:r>
              <a:rPr lang="en-US" dirty="0"/>
              <a:t>Replication (4 copies): 0.03 </a:t>
            </a:r>
          </a:p>
          <a:p>
            <a:pPr lvl="1"/>
            <a:r>
              <a:rPr lang="en-US" dirty="0"/>
              <a:t>Fragmentation (16 of 64 fragments needed): 10</a:t>
            </a:r>
            <a:r>
              <a:rPr lang="en-US" baseline="30000" dirty="0"/>
              <a:t>-35</a:t>
            </a:r>
          </a:p>
        </p:txBody>
      </p:sp>
      <p:sp>
        <p:nvSpPr>
          <p:cNvPr id="39941" name="Text Box 6"/>
          <p:cNvSpPr txBox="1">
            <a:spLocks noChangeArrowheads="1"/>
          </p:cNvSpPr>
          <p:nvPr/>
        </p:nvSpPr>
        <p:spPr bwMode="auto">
          <a:xfrm>
            <a:off x="4953000" y="2590800"/>
            <a:ext cx="33121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800" b="1">
                <a:solidFill>
                  <a:schemeClr val="tx1"/>
                </a:solidFill>
                <a:latin typeface="Arial" charset="0"/>
              </a:defRPr>
            </a:lvl1pPr>
            <a:lvl2pPr marL="742950" indent="-285750">
              <a:defRPr sz="2800" b="1">
                <a:solidFill>
                  <a:schemeClr val="tx1"/>
                </a:solidFill>
                <a:latin typeface="Arial" charset="0"/>
              </a:defRPr>
            </a:lvl2pPr>
            <a:lvl3pPr marL="1143000" indent="-228600">
              <a:defRPr sz="2800" b="1">
                <a:solidFill>
                  <a:schemeClr val="tx1"/>
                </a:solidFill>
                <a:latin typeface="Arial" charset="0"/>
              </a:defRPr>
            </a:lvl3pPr>
            <a:lvl4pPr marL="1600200" indent="-228600">
              <a:defRPr sz="2800" b="1">
                <a:solidFill>
                  <a:schemeClr val="tx1"/>
                </a:solidFill>
                <a:latin typeface="Arial" charset="0"/>
              </a:defRPr>
            </a:lvl4pPr>
            <a:lvl5pPr marL="2057400" indent="-228600">
              <a:defRPr sz="2800" b="1">
                <a:solidFill>
                  <a:schemeClr val="tx1"/>
                </a:solidFill>
                <a:latin typeface="Arial" charset="0"/>
              </a:defRPr>
            </a:lvl5pPr>
            <a:lvl6pPr marL="2514600" indent="-228600" algn="ctr" eaLnBrk="0" fontAlgn="base" hangingPunct="0">
              <a:spcBef>
                <a:spcPct val="50000"/>
              </a:spcBef>
              <a:spcAft>
                <a:spcPct val="0"/>
              </a:spcAft>
              <a:defRPr sz="2800" b="1">
                <a:solidFill>
                  <a:schemeClr val="tx1"/>
                </a:solidFill>
                <a:latin typeface="Arial" charset="0"/>
              </a:defRPr>
            </a:lvl6pPr>
            <a:lvl7pPr marL="2971800" indent="-228600" algn="ctr" eaLnBrk="0" fontAlgn="base" hangingPunct="0">
              <a:spcBef>
                <a:spcPct val="50000"/>
              </a:spcBef>
              <a:spcAft>
                <a:spcPct val="0"/>
              </a:spcAft>
              <a:defRPr sz="2800" b="1">
                <a:solidFill>
                  <a:schemeClr val="tx1"/>
                </a:solidFill>
                <a:latin typeface="Arial" charset="0"/>
              </a:defRPr>
            </a:lvl7pPr>
            <a:lvl8pPr marL="3429000" indent="-228600" algn="ctr" eaLnBrk="0" fontAlgn="base" hangingPunct="0">
              <a:spcBef>
                <a:spcPct val="50000"/>
              </a:spcBef>
              <a:spcAft>
                <a:spcPct val="0"/>
              </a:spcAft>
              <a:defRPr sz="2800" b="1">
                <a:solidFill>
                  <a:schemeClr val="tx1"/>
                </a:solidFill>
                <a:latin typeface="Arial" charset="0"/>
              </a:defRPr>
            </a:lvl8pPr>
            <a:lvl9pPr marL="3886200" indent="-228600" algn="ctr" eaLnBrk="0" fontAlgn="base" hangingPunct="0">
              <a:spcBef>
                <a:spcPct val="50000"/>
              </a:spcBef>
              <a:spcAft>
                <a:spcPct val="0"/>
              </a:spcAft>
              <a:defRPr sz="2800" b="1">
                <a:solidFill>
                  <a:schemeClr val="tx1"/>
                </a:solidFill>
                <a:latin typeface="Arial" charset="0"/>
              </a:defRPr>
            </a:lvl9pPr>
          </a:lstStyle>
          <a:p>
            <a:r>
              <a:rPr lang="en-US" sz="2400" dirty="0"/>
              <a:t>Fraction Blocks Lost </a:t>
            </a:r>
          </a:p>
          <a:p>
            <a:r>
              <a:rPr lang="en-US" sz="2400" dirty="0"/>
              <a:t>Per Year (FBLPY)</a:t>
            </a:r>
          </a:p>
        </p:txBody>
      </p:sp>
      <p:sp>
        <p:nvSpPr>
          <p:cNvPr id="2" name="Title 1"/>
          <p:cNvSpPr>
            <a:spLocks noGrp="1"/>
          </p:cNvSpPr>
          <p:nvPr>
            <p:ph type="title"/>
          </p:nvPr>
        </p:nvSpPr>
        <p:spPr>
          <a:xfrm>
            <a:off x="533400" y="152400"/>
            <a:ext cx="11125200" cy="533400"/>
          </a:xfrm>
        </p:spPr>
        <p:txBody>
          <a:bodyPr/>
          <a:lstStyle/>
          <a:p>
            <a:r>
              <a:rPr lang="en-US" dirty="0"/>
              <a:t>Use of Erasure Coding for High Durability/overhead ratio!</a:t>
            </a:r>
          </a:p>
        </p:txBody>
      </p:sp>
    </p:spTree>
    <p:extLst>
      <p:ext uri="{BB962C8B-B14F-4D97-AF65-F5344CB8AC3E}">
        <p14:creationId xmlns:p14="http://schemas.microsoft.com/office/powerpoint/2010/main" val="181430087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idx="1"/>
          </p:nvPr>
        </p:nvSpPr>
        <p:spPr>
          <a:xfrm>
            <a:off x="533400" y="769148"/>
            <a:ext cx="10439400" cy="2602590"/>
          </a:xfrm>
        </p:spPr>
        <p:txBody>
          <a:bodyPr>
            <a:normAutofit fontScale="92500" lnSpcReduction="20000"/>
          </a:bodyPr>
          <a:lstStyle/>
          <a:p>
            <a:r>
              <a:rPr lang="en-US" dirty="0"/>
              <a:t>Highly durable – hard to destroy all copies</a:t>
            </a:r>
          </a:p>
          <a:p>
            <a:r>
              <a:rPr lang="en-US" dirty="0"/>
              <a:t>Highly available for reads</a:t>
            </a:r>
          </a:p>
          <a:p>
            <a:pPr lvl="1"/>
            <a:r>
              <a:rPr lang="en-US" dirty="0"/>
              <a:t>Simple replication: read any copy</a:t>
            </a:r>
          </a:p>
          <a:p>
            <a:pPr lvl="1"/>
            <a:r>
              <a:rPr lang="en-US" dirty="0"/>
              <a:t>Erasure coded: read m of n</a:t>
            </a:r>
          </a:p>
          <a:p>
            <a:r>
              <a:rPr lang="en-US" dirty="0"/>
              <a:t>Low availability for writes</a:t>
            </a:r>
          </a:p>
          <a:p>
            <a:pPr lvl="1"/>
            <a:r>
              <a:rPr lang="en-US" dirty="0"/>
              <a:t>Can’t write if any one replica is not up</a:t>
            </a:r>
          </a:p>
          <a:p>
            <a:pPr lvl="1"/>
            <a:r>
              <a:rPr lang="en-US" dirty="0"/>
              <a:t>Or – need relaxed consistency model</a:t>
            </a:r>
          </a:p>
          <a:p>
            <a:r>
              <a:rPr lang="en-US" dirty="0"/>
              <a:t>Reliability? – availability, security, durability, fault-tolerance</a:t>
            </a:r>
          </a:p>
        </p:txBody>
      </p:sp>
      <p:sp>
        <p:nvSpPr>
          <p:cNvPr id="7" name="Can 6"/>
          <p:cNvSpPr/>
          <p:nvPr/>
        </p:nvSpPr>
        <p:spPr>
          <a:xfrm>
            <a:off x="7268856" y="3595040"/>
            <a:ext cx="682424" cy="587693"/>
          </a:xfrm>
          <a:prstGeom prst="can">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 name="Can 7"/>
          <p:cNvSpPr/>
          <p:nvPr/>
        </p:nvSpPr>
        <p:spPr>
          <a:xfrm>
            <a:off x="7268856" y="4410964"/>
            <a:ext cx="682424" cy="587693"/>
          </a:xfrm>
          <a:prstGeom prst="can">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Can 8"/>
          <p:cNvSpPr/>
          <p:nvPr/>
        </p:nvSpPr>
        <p:spPr>
          <a:xfrm>
            <a:off x="7268856" y="6117907"/>
            <a:ext cx="682424" cy="587693"/>
          </a:xfrm>
          <a:prstGeom prst="can">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 name="Cube 10"/>
          <p:cNvSpPr/>
          <p:nvPr/>
        </p:nvSpPr>
        <p:spPr>
          <a:xfrm>
            <a:off x="2841378" y="3595039"/>
            <a:ext cx="834073" cy="815924"/>
          </a:xfrm>
          <a:prstGeom prst="cub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loud 11"/>
          <p:cNvSpPr/>
          <p:nvPr/>
        </p:nvSpPr>
        <p:spPr>
          <a:xfrm>
            <a:off x="4107869" y="3766397"/>
            <a:ext cx="2601718" cy="2538878"/>
          </a:xfrm>
          <a:prstGeom prst="cloud">
            <a:avLst/>
          </a:prstGeom>
          <a:solidFill>
            <a:srgbClr val="DBEEF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3434745" y="3790815"/>
            <a:ext cx="3937167" cy="640443"/>
          </a:xfrm>
          <a:custGeom>
            <a:avLst/>
            <a:gdLst>
              <a:gd name="connsiteX0" fmla="*/ 145925 w 3937167"/>
              <a:gd name="connsiteY0" fmla="*/ 125772 h 640443"/>
              <a:gd name="connsiteX1" fmla="*/ 145925 w 3937167"/>
              <a:gd name="connsiteY1" fmla="*/ 30983 h 640443"/>
              <a:gd name="connsiteX2" fmla="*/ 1662422 w 3937167"/>
              <a:gd name="connsiteY2" fmla="*/ 599719 h 640443"/>
              <a:gd name="connsiteX3" fmla="*/ 3216831 w 3937167"/>
              <a:gd name="connsiteY3" fmla="*/ 561803 h 640443"/>
              <a:gd name="connsiteX4" fmla="*/ 3937167 w 3937167"/>
              <a:gd name="connsiteY4" fmla="*/ 296393 h 640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7167" h="640443">
                <a:moveTo>
                  <a:pt x="145925" y="125772"/>
                </a:moveTo>
                <a:cubicBezTo>
                  <a:pt x="19550" y="38882"/>
                  <a:pt x="-106825" y="-48008"/>
                  <a:pt x="145925" y="30983"/>
                </a:cubicBezTo>
                <a:cubicBezTo>
                  <a:pt x="398675" y="109974"/>
                  <a:pt x="1150604" y="511249"/>
                  <a:pt x="1662422" y="599719"/>
                </a:cubicBezTo>
                <a:cubicBezTo>
                  <a:pt x="2174240" y="688189"/>
                  <a:pt x="2837707" y="612357"/>
                  <a:pt x="3216831" y="561803"/>
                </a:cubicBezTo>
                <a:cubicBezTo>
                  <a:pt x="3595955" y="511249"/>
                  <a:pt x="3937167" y="296393"/>
                  <a:pt x="3937167" y="296393"/>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Freeform 13"/>
          <p:cNvSpPr/>
          <p:nvPr/>
        </p:nvSpPr>
        <p:spPr>
          <a:xfrm>
            <a:off x="3732319" y="3840756"/>
            <a:ext cx="3468986" cy="1095517"/>
          </a:xfrm>
          <a:custGeom>
            <a:avLst/>
            <a:gdLst>
              <a:gd name="connsiteX0" fmla="*/ 0 w 3468986"/>
              <a:gd name="connsiteY0" fmla="*/ 0 h 1095517"/>
              <a:gd name="connsiteX1" fmla="*/ 1478584 w 3468986"/>
              <a:gd name="connsiteY1" fmla="*/ 606651 h 1095517"/>
              <a:gd name="connsiteX2" fmla="*/ 2559088 w 3468986"/>
              <a:gd name="connsiteY2" fmla="*/ 1080597 h 1095517"/>
              <a:gd name="connsiteX3" fmla="*/ 3468986 w 3468986"/>
              <a:gd name="connsiteY3" fmla="*/ 985808 h 1095517"/>
            </a:gdLst>
            <a:ahLst/>
            <a:cxnLst>
              <a:cxn ang="0">
                <a:pos x="connsiteX0" y="connsiteY0"/>
              </a:cxn>
              <a:cxn ang="0">
                <a:pos x="connsiteX1" y="connsiteY1"/>
              </a:cxn>
              <a:cxn ang="0">
                <a:pos x="connsiteX2" y="connsiteY2"/>
              </a:cxn>
              <a:cxn ang="0">
                <a:pos x="connsiteX3" y="connsiteY3"/>
              </a:cxn>
            </a:cxnLst>
            <a:rect l="l" t="t" r="r" b="b"/>
            <a:pathLst>
              <a:path w="3468986" h="1095517">
                <a:moveTo>
                  <a:pt x="0" y="0"/>
                </a:moveTo>
                <a:lnTo>
                  <a:pt x="1478584" y="606651"/>
                </a:lnTo>
                <a:cubicBezTo>
                  <a:pt x="1905099" y="786750"/>
                  <a:pt x="2227354" y="1017404"/>
                  <a:pt x="2559088" y="1080597"/>
                </a:cubicBezTo>
                <a:cubicBezTo>
                  <a:pt x="2890822" y="1143790"/>
                  <a:pt x="3468986" y="985808"/>
                  <a:pt x="3468986" y="98580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p:cNvSpPr/>
          <p:nvPr/>
        </p:nvSpPr>
        <p:spPr>
          <a:xfrm>
            <a:off x="3789188" y="3897630"/>
            <a:ext cx="3544810" cy="2293899"/>
          </a:xfrm>
          <a:custGeom>
            <a:avLst/>
            <a:gdLst>
              <a:gd name="connsiteX0" fmla="*/ 0 w 3544810"/>
              <a:gd name="connsiteY0" fmla="*/ 0 h 2293899"/>
              <a:gd name="connsiteX1" fmla="*/ 1440671 w 3544810"/>
              <a:gd name="connsiteY1" fmla="*/ 606651 h 2293899"/>
              <a:gd name="connsiteX2" fmla="*/ 2881343 w 3544810"/>
              <a:gd name="connsiteY2" fmla="*/ 1611416 h 2293899"/>
              <a:gd name="connsiteX3" fmla="*/ 3544810 w 3544810"/>
              <a:gd name="connsiteY3" fmla="*/ 2293899 h 2293899"/>
            </a:gdLst>
            <a:ahLst/>
            <a:cxnLst>
              <a:cxn ang="0">
                <a:pos x="connsiteX0" y="connsiteY0"/>
              </a:cxn>
              <a:cxn ang="0">
                <a:pos x="connsiteX1" y="connsiteY1"/>
              </a:cxn>
              <a:cxn ang="0">
                <a:pos x="connsiteX2" y="connsiteY2"/>
              </a:cxn>
              <a:cxn ang="0">
                <a:pos x="connsiteX3" y="connsiteY3"/>
              </a:cxn>
            </a:cxnLst>
            <a:rect l="l" t="t" r="r" b="b"/>
            <a:pathLst>
              <a:path w="3544810" h="2293899">
                <a:moveTo>
                  <a:pt x="0" y="0"/>
                </a:moveTo>
                <a:cubicBezTo>
                  <a:pt x="480223" y="169041"/>
                  <a:pt x="960447" y="338082"/>
                  <a:pt x="1440671" y="606651"/>
                </a:cubicBezTo>
                <a:cubicBezTo>
                  <a:pt x="1920895" y="875220"/>
                  <a:pt x="2530653" y="1330208"/>
                  <a:pt x="2881343" y="1611416"/>
                </a:cubicBezTo>
                <a:cubicBezTo>
                  <a:pt x="3232033" y="1892624"/>
                  <a:pt x="3388421" y="2093261"/>
                  <a:pt x="3544810" y="2293899"/>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Can 15"/>
          <p:cNvSpPr/>
          <p:nvPr/>
        </p:nvSpPr>
        <p:spPr>
          <a:xfrm>
            <a:off x="1905000" y="3603783"/>
            <a:ext cx="682424" cy="587693"/>
          </a:xfrm>
          <a:prstGeom prst="can">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ube 17"/>
          <p:cNvSpPr/>
          <p:nvPr/>
        </p:nvSpPr>
        <p:spPr>
          <a:xfrm>
            <a:off x="2841378" y="5550403"/>
            <a:ext cx="834073" cy="815924"/>
          </a:xfrm>
          <a:prstGeom prst="cub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8092246" y="3745467"/>
            <a:ext cx="1996059" cy="400110"/>
          </a:xfrm>
          <a:prstGeom prst="rect">
            <a:avLst/>
          </a:prstGeom>
          <a:noFill/>
        </p:spPr>
        <p:txBody>
          <a:bodyPr wrap="none" rtlCol="0">
            <a:spAutoFit/>
          </a:bodyPr>
          <a:lstStyle/>
          <a:p>
            <a:r>
              <a:rPr lang="en-US" sz="2000" b="0" dirty="0">
                <a:latin typeface="Gill Sans" charset="0"/>
                <a:ea typeface="Gill Sans" charset="0"/>
                <a:cs typeface="Gill Sans" charset="0"/>
              </a:rPr>
              <a:t>Replica/Frag #1</a:t>
            </a:r>
          </a:p>
        </p:txBody>
      </p:sp>
      <p:sp>
        <p:nvSpPr>
          <p:cNvPr id="19" name="TextBox 18"/>
          <p:cNvSpPr txBox="1"/>
          <p:nvPr/>
        </p:nvSpPr>
        <p:spPr>
          <a:xfrm>
            <a:off x="8092246" y="4507467"/>
            <a:ext cx="1996059" cy="400110"/>
          </a:xfrm>
          <a:prstGeom prst="rect">
            <a:avLst/>
          </a:prstGeom>
          <a:noFill/>
        </p:spPr>
        <p:txBody>
          <a:bodyPr wrap="none" rtlCol="0">
            <a:spAutoFit/>
          </a:bodyPr>
          <a:lstStyle/>
          <a:p>
            <a:r>
              <a:rPr lang="en-US" sz="2000" b="0" dirty="0">
                <a:latin typeface="Gill Sans" charset="0"/>
                <a:ea typeface="Gill Sans" charset="0"/>
                <a:cs typeface="Gill Sans" charset="0"/>
              </a:rPr>
              <a:t>Replica/Frag #2</a:t>
            </a:r>
          </a:p>
        </p:txBody>
      </p:sp>
      <p:sp>
        <p:nvSpPr>
          <p:cNvPr id="20" name="TextBox 19"/>
          <p:cNvSpPr txBox="1"/>
          <p:nvPr/>
        </p:nvSpPr>
        <p:spPr>
          <a:xfrm>
            <a:off x="8092246" y="6183867"/>
            <a:ext cx="1996059" cy="400110"/>
          </a:xfrm>
          <a:prstGeom prst="rect">
            <a:avLst/>
          </a:prstGeom>
          <a:noFill/>
        </p:spPr>
        <p:txBody>
          <a:bodyPr wrap="none" rtlCol="0">
            <a:spAutoFit/>
          </a:bodyPr>
          <a:lstStyle/>
          <a:p>
            <a:r>
              <a:rPr lang="en-US" sz="2000" b="0" dirty="0">
                <a:latin typeface="Gill Sans" charset="0"/>
                <a:ea typeface="Gill Sans" charset="0"/>
                <a:cs typeface="Gill Sans" charset="0"/>
              </a:rPr>
              <a:t>Replica/Frag #n</a:t>
            </a:r>
          </a:p>
        </p:txBody>
      </p:sp>
      <p:sp>
        <p:nvSpPr>
          <p:cNvPr id="4" name="Title 3"/>
          <p:cNvSpPr>
            <a:spLocks noGrp="1"/>
          </p:cNvSpPr>
          <p:nvPr>
            <p:ph type="title"/>
          </p:nvPr>
        </p:nvSpPr>
        <p:spPr/>
        <p:txBody>
          <a:bodyPr/>
          <a:lstStyle/>
          <a:p>
            <a:r>
              <a:rPr lang="en-US" dirty="0"/>
              <a:t>Higher Durability through Geographic Replication</a:t>
            </a:r>
          </a:p>
        </p:txBody>
      </p:sp>
    </p:spTree>
    <p:extLst>
      <p:ext uri="{BB962C8B-B14F-4D97-AF65-F5344CB8AC3E}">
        <p14:creationId xmlns:p14="http://schemas.microsoft.com/office/powerpoint/2010/main" val="5705944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ko-KR" dirty="0">
                <a:ea typeface="굴림" panose="020B0600000101010101" pitchFamily="34" charset="-127"/>
              </a:rPr>
              <a:t>Recall: Important “</a:t>
            </a:r>
            <a:r>
              <a:rPr lang="en-US" altLang="ko-KR" dirty="0" err="1">
                <a:ea typeface="굴림" panose="020B0600000101010101" pitchFamily="34" charset="-127"/>
              </a:rPr>
              <a:t>ilities</a:t>
            </a:r>
            <a:r>
              <a:rPr lang="en-US" altLang="ko-KR" dirty="0">
                <a:ea typeface="굴림" panose="020B0600000101010101" pitchFamily="34" charset="-127"/>
              </a:rPr>
              <a:t>”</a:t>
            </a:r>
          </a:p>
        </p:txBody>
      </p:sp>
      <p:sp>
        <p:nvSpPr>
          <p:cNvPr id="32771" name="Rectangle 3"/>
          <p:cNvSpPr>
            <a:spLocks noGrp="1" noChangeArrowheads="1"/>
          </p:cNvSpPr>
          <p:nvPr>
            <p:ph type="body" idx="1"/>
          </p:nvPr>
        </p:nvSpPr>
        <p:spPr>
          <a:xfrm>
            <a:off x="685800" y="838200"/>
            <a:ext cx="11125200" cy="5943600"/>
          </a:xfrm>
        </p:spPr>
        <p:txBody>
          <a:bodyPr/>
          <a:lstStyle/>
          <a:p>
            <a:pPr>
              <a:lnSpc>
                <a:spcPct val="80000"/>
              </a:lnSpc>
              <a:spcBef>
                <a:spcPct val="15000"/>
              </a:spcBef>
              <a:tabLst>
                <a:tab pos="6288088" algn="l"/>
              </a:tabLst>
            </a:pPr>
            <a:r>
              <a:rPr lang="en-US" altLang="ko-KR" dirty="0">
                <a:solidFill>
                  <a:schemeClr val="hlink"/>
                </a:solidFill>
                <a:ea typeface="굴림" panose="020B0600000101010101" pitchFamily="34" charset="-127"/>
              </a:rPr>
              <a:t>Availability:</a:t>
            </a:r>
            <a:r>
              <a:rPr lang="en-US" altLang="ko-KR" dirty="0">
                <a:ea typeface="굴림" panose="020B0600000101010101" pitchFamily="34" charset="-127"/>
              </a:rPr>
              <a:t> the probability that the system can accept and process requests</a:t>
            </a:r>
          </a:p>
          <a:p>
            <a:pPr lvl="1">
              <a:lnSpc>
                <a:spcPct val="80000"/>
              </a:lnSpc>
              <a:spcBef>
                <a:spcPct val="15000"/>
              </a:spcBef>
              <a:tabLst>
                <a:tab pos="6288088" algn="l"/>
              </a:tabLst>
            </a:pPr>
            <a:r>
              <a:rPr lang="en-US" altLang="ko-KR" dirty="0">
                <a:ea typeface="굴림" panose="020B0600000101010101" pitchFamily="34" charset="-127"/>
              </a:rPr>
              <a:t>Measured in “nines” of probability: e.g. 99.9% probability is “3-nines of availability”</a:t>
            </a:r>
          </a:p>
          <a:p>
            <a:pPr lvl="1">
              <a:lnSpc>
                <a:spcPct val="80000"/>
              </a:lnSpc>
              <a:spcBef>
                <a:spcPct val="15000"/>
              </a:spcBef>
              <a:tabLst>
                <a:tab pos="6288088" algn="l"/>
              </a:tabLst>
            </a:pPr>
            <a:r>
              <a:rPr lang="en-US" altLang="ko-KR" dirty="0">
                <a:ea typeface="굴림" panose="020B0600000101010101" pitchFamily="34" charset="-127"/>
              </a:rPr>
              <a:t>Key idea here is independence of failures</a:t>
            </a:r>
          </a:p>
          <a:p>
            <a:pPr lvl="1">
              <a:lnSpc>
                <a:spcPct val="80000"/>
              </a:lnSpc>
              <a:spcBef>
                <a:spcPct val="15000"/>
              </a:spcBef>
              <a:tabLst>
                <a:tab pos="6288088" algn="l"/>
              </a:tabLst>
            </a:pPr>
            <a:endParaRPr lang="en-US" altLang="ko-KR" dirty="0">
              <a:ea typeface="굴림" panose="020B0600000101010101" pitchFamily="34" charset="-127"/>
            </a:endParaRPr>
          </a:p>
          <a:p>
            <a:pPr>
              <a:lnSpc>
                <a:spcPct val="80000"/>
              </a:lnSpc>
              <a:spcBef>
                <a:spcPct val="15000"/>
              </a:spcBef>
              <a:tabLst>
                <a:tab pos="6288088" algn="l"/>
              </a:tabLst>
            </a:pPr>
            <a:r>
              <a:rPr lang="en-US" altLang="ko-KR" dirty="0">
                <a:solidFill>
                  <a:schemeClr val="hlink"/>
                </a:solidFill>
                <a:ea typeface="굴림" panose="020B0600000101010101" pitchFamily="34" charset="-127"/>
              </a:rPr>
              <a:t>Durability:</a:t>
            </a:r>
            <a:r>
              <a:rPr lang="en-US" altLang="ko-KR" dirty="0">
                <a:ea typeface="굴림" panose="020B0600000101010101" pitchFamily="34" charset="-127"/>
              </a:rPr>
              <a:t> the ability of a system to recover data despite faults</a:t>
            </a:r>
          </a:p>
          <a:p>
            <a:pPr lvl="1">
              <a:lnSpc>
                <a:spcPct val="80000"/>
              </a:lnSpc>
              <a:spcBef>
                <a:spcPct val="15000"/>
              </a:spcBef>
              <a:tabLst>
                <a:tab pos="6288088" algn="l"/>
              </a:tabLst>
            </a:pPr>
            <a:r>
              <a:rPr lang="en-US" altLang="ko-KR" dirty="0">
                <a:ea typeface="굴림" panose="020B0600000101010101" pitchFamily="34" charset="-127"/>
              </a:rPr>
              <a:t>This idea is fault tolerance applied to data</a:t>
            </a:r>
          </a:p>
          <a:p>
            <a:pPr lvl="1">
              <a:lnSpc>
                <a:spcPct val="80000"/>
              </a:lnSpc>
              <a:spcBef>
                <a:spcPct val="15000"/>
              </a:spcBef>
              <a:tabLst>
                <a:tab pos="6288088" algn="l"/>
              </a:tabLst>
            </a:pPr>
            <a:r>
              <a:rPr lang="en-US" altLang="ko-KR" dirty="0">
                <a:ea typeface="굴림" panose="020B0600000101010101" pitchFamily="34" charset="-127"/>
              </a:rPr>
              <a:t>Doesn’t necessarily imply availability: information on pyramids was very durable, but could not be accessed until discovery of Rosetta Stone</a:t>
            </a:r>
          </a:p>
          <a:p>
            <a:pPr lvl="1">
              <a:lnSpc>
                <a:spcPct val="80000"/>
              </a:lnSpc>
              <a:spcBef>
                <a:spcPct val="15000"/>
              </a:spcBef>
              <a:tabLst>
                <a:tab pos="6288088" algn="l"/>
              </a:tabLst>
            </a:pPr>
            <a:endParaRPr lang="en-US" altLang="ko-KR" dirty="0">
              <a:ea typeface="굴림" panose="020B0600000101010101" pitchFamily="34" charset="-127"/>
            </a:endParaRPr>
          </a:p>
          <a:p>
            <a:pPr>
              <a:lnSpc>
                <a:spcPct val="80000"/>
              </a:lnSpc>
              <a:spcBef>
                <a:spcPct val="15000"/>
              </a:spcBef>
              <a:tabLst>
                <a:tab pos="6288088" algn="l"/>
              </a:tabLst>
            </a:pPr>
            <a:r>
              <a:rPr lang="en-US" altLang="ko-KR" dirty="0">
                <a:solidFill>
                  <a:schemeClr val="hlink"/>
                </a:solidFill>
                <a:ea typeface="굴림" panose="020B0600000101010101" pitchFamily="34" charset="-127"/>
              </a:rPr>
              <a:t>Reliability: </a:t>
            </a:r>
            <a:r>
              <a:rPr lang="en-US" altLang="ko-KR" dirty="0">
                <a:ea typeface="굴림" panose="020B0600000101010101" pitchFamily="34" charset="-127"/>
              </a:rPr>
              <a:t>the ability of a system or component to perform its required functions under stated conditions for a specified period of time (IEEE definition)</a:t>
            </a:r>
            <a:endParaRPr lang="en-US" altLang="ko-KR" dirty="0">
              <a:solidFill>
                <a:schemeClr val="hlink"/>
              </a:solidFill>
              <a:ea typeface="굴림" panose="020B0600000101010101" pitchFamily="34" charset="-127"/>
            </a:endParaRPr>
          </a:p>
          <a:p>
            <a:pPr lvl="1">
              <a:lnSpc>
                <a:spcPct val="80000"/>
              </a:lnSpc>
              <a:spcBef>
                <a:spcPct val="15000"/>
              </a:spcBef>
              <a:tabLst>
                <a:tab pos="6288088" algn="l"/>
              </a:tabLst>
            </a:pPr>
            <a:r>
              <a:rPr lang="en-US" altLang="ko-KR" dirty="0">
                <a:ea typeface="굴림" panose="020B0600000101010101" pitchFamily="34" charset="-127"/>
              </a:rPr>
              <a:t>Usually stronger than simply availability: means that the system is not only “up”, but also working correctly</a:t>
            </a:r>
          </a:p>
          <a:p>
            <a:pPr lvl="1">
              <a:lnSpc>
                <a:spcPct val="80000"/>
              </a:lnSpc>
              <a:spcBef>
                <a:spcPct val="15000"/>
              </a:spcBef>
              <a:tabLst>
                <a:tab pos="6288088" algn="l"/>
              </a:tabLst>
            </a:pPr>
            <a:r>
              <a:rPr lang="en-US" altLang="ko-KR" dirty="0">
                <a:ea typeface="굴림" panose="020B0600000101010101" pitchFamily="34" charset="-127"/>
              </a:rPr>
              <a:t>Includes availability, security, fault tolerance/durability</a:t>
            </a:r>
          </a:p>
          <a:p>
            <a:pPr lvl="1">
              <a:lnSpc>
                <a:spcPct val="80000"/>
              </a:lnSpc>
              <a:spcBef>
                <a:spcPct val="15000"/>
              </a:spcBef>
              <a:tabLst>
                <a:tab pos="6288088" algn="l"/>
              </a:tabLst>
            </a:pPr>
            <a:r>
              <a:rPr lang="en-US" altLang="ko-KR" dirty="0">
                <a:ea typeface="굴림" panose="020B0600000101010101" pitchFamily="34" charset="-127"/>
              </a:rPr>
              <a:t>Must make sure data survives system crashes, disk crashes, other problems</a:t>
            </a:r>
          </a:p>
        </p:txBody>
      </p:sp>
      <p:sp>
        <p:nvSpPr>
          <p:cNvPr id="2" name="Rectangle 1">
            <a:extLst>
              <a:ext uri="{FF2B5EF4-FFF2-40B4-BE49-F238E27FC236}">
                <a16:creationId xmlns:a16="http://schemas.microsoft.com/office/drawing/2014/main" id="{07491486-B835-C740-B07C-6FE649943955}"/>
              </a:ext>
            </a:extLst>
          </p:cNvPr>
          <p:cNvSpPr/>
          <p:nvPr/>
        </p:nvSpPr>
        <p:spPr bwMode="auto">
          <a:xfrm>
            <a:off x="685800" y="3733800"/>
            <a:ext cx="10972800" cy="2057400"/>
          </a:xfrm>
          <a:prstGeom prst="rect">
            <a:avLst/>
          </a:prstGeom>
          <a:noFill/>
          <a:ln w="5715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Gill Sans Light"/>
            </a:endParaRPr>
          </a:p>
        </p:txBody>
      </p:sp>
    </p:spTree>
    <p:extLst>
      <p:ext uri="{BB962C8B-B14F-4D97-AF65-F5344CB8AC3E}">
        <p14:creationId xmlns:p14="http://schemas.microsoft.com/office/powerpoint/2010/main" val="38314332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34061-9F36-4F45-A732-7FF44C9C8152}"/>
              </a:ext>
            </a:extLst>
          </p:cNvPr>
          <p:cNvSpPr>
            <a:spLocks noGrp="1"/>
          </p:cNvSpPr>
          <p:nvPr>
            <p:ph type="title"/>
          </p:nvPr>
        </p:nvSpPr>
        <p:spPr/>
        <p:txBody>
          <a:bodyPr/>
          <a:lstStyle/>
          <a:p>
            <a:r>
              <a:rPr lang="en-US" dirty="0"/>
              <a:t>How to make File Systems more </a:t>
            </a:r>
            <a:r>
              <a:rPr lang="en-US" i="1" dirty="0"/>
              <a:t>Reliable</a:t>
            </a:r>
            <a:r>
              <a:rPr lang="en-US" dirty="0"/>
              <a:t>?</a:t>
            </a:r>
          </a:p>
        </p:txBody>
      </p:sp>
      <p:sp>
        <p:nvSpPr>
          <p:cNvPr id="3" name="Text Placeholder 2">
            <a:extLst>
              <a:ext uri="{FF2B5EF4-FFF2-40B4-BE49-F238E27FC236}">
                <a16:creationId xmlns:a16="http://schemas.microsoft.com/office/drawing/2014/main" id="{2662F6EC-E95C-4D30-9CCE-95B8EF2F4F7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40046524"/>
      </p:ext>
    </p:extLst>
  </p:cSld>
  <p:clrMapOvr>
    <a:masterClrMapping/>
  </p:clrMapOvr>
  <p:transition/>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800" b="1" i="0" u="none" strike="noStrike" cap="none" normalizeH="0" baseline="0" dirty="0" smtClean="0">
            <a:ln>
              <a:noFill/>
            </a:ln>
            <a:solidFill>
              <a:schemeClr val="tx1"/>
            </a:solidFill>
            <a:effectLst/>
            <a:latin typeface="Gill Sans Light"/>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txDef>
      <a:spPr>
        <a:noFill/>
      </a:spPr>
      <a:bodyPr wrap="none" rtlCol="0">
        <a:spAutoFit/>
      </a:bodyPr>
      <a:lstStyle>
        <a:defPPr>
          <a:defRPr dirty="0">
            <a:latin typeface="Gill Sans Light"/>
          </a:defRPr>
        </a:defPPr>
      </a:lstStyle>
    </a:tx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105806</TotalTime>
  <Pages>60</Pages>
  <Words>3807</Words>
  <Application>Microsoft Macintosh PowerPoint</Application>
  <PresentationFormat>Widescreen</PresentationFormat>
  <Paragraphs>596</Paragraphs>
  <Slides>45</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6" baseType="lpstr">
      <vt:lpstr>Arial</vt:lpstr>
      <vt:lpstr>Cambria Math</vt:lpstr>
      <vt:lpstr>Comic Sans MS</vt:lpstr>
      <vt:lpstr>Consolas</vt:lpstr>
      <vt:lpstr>Gill Sans</vt:lpstr>
      <vt:lpstr>Gill Sans Light</vt:lpstr>
      <vt:lpstr>GILL SANS SEMIBOLD</vt:lpstr>
      <vt:lpstr>Helvetica</vt:lpstr>
      <vt:lpstr>Times New Roman</vt:lpstr>
      <vt:lpstr>Office</vt:lpstr>
      <vt:lpstr>Image</vt:lpstr>
      <vt:lpstr>CS162 Operating Systems and Systems Programming Lecture 23  Filesystems 4: File Systems Reliability, and Transactions; Networking</vt:lpstr>
      <vt:lpstr>Recall: Important “ilities”</vt:lpstr>
      <vt:lpstr>RAID 1: Disk Mirroring/Shadowing</vt:lpstr>
      <vt:lpstr>RAID 5+: High I/O Rate Parity</vt:lpstr>
      <vt:lpstr>RAID 6 and other Erasure Codes</vt:lpstr>
      <vt:lpstr>Use of Erasure Coding for High Durability/overhead ratio!</vt:lpstr>
      <vt:lpstr>Higher Durability through Geographic Replication</vt:lpstr>
      <vt:lpstr>Recall: Important “ilities”</vt:lpstr>
      <vt:lpstr>How to make File Systems more Reliable?</vt:lpstr>
      <vt:lpstr>File System Reliability: (Difference from Block-level reliability)</vt:lpstr>
      <vt:lpstr>Storage Reliability Problem</vt:lpstr>
      <vt:lpstr>Threats to Reliability</vt:lpstr>
      <vt:lpstr>Two Reliability Approaches</vt:lpstr>
      <vt:lpstr>Reliability Approach #1: Careful Ordering</vt:lpstr>
      <vt:lpstr>Question</vt:lpstr>
      <vt:lpstr>Berkeley FFS: Create a File</vt:lpstr>
      <vt:lpstr>Reliability Approach #2: Copy on Write File Layout</vt:lpstr>
      <vt:lpstr>COW with Smaller-Radix Blocks</vt:lpstr>
      <vt:lpstr>Example: ZFS and OpenZFS</vt:lpstr>
      <vt:lpstr>More General Reliability Solutions</vt:lpstr>
      <vt:lpstr>Transactions</vt:lpstr>
      <vt:lpstr>Key Concept: Transaction</vt:lpstr>
      <vt:lpstr>Typical Structure</vt:lpstr>
      <vt:lpstr>“Classic” Example: Transaction</vt:lpstr>
      <vt:lpstr>Concept of a log</vt:lpstr>
      <vt:lpstr>Transactional File Systems</vt:lpstr>
      <vt:lpstr>Journaling File Systems</vt:lpstr>
      <vt:lpstr>Creating a File (No Journaling Yet)</vt:lpstr>
      <vt:lpstr>Creating a File (With Journaling)</vt:lpstr>
      <vt:lpstr>After Commit, Eventually Replay Transaction</vt:lpstr>
      <vt:lpstr>Crash Recovery: Discard Partial Transactions</vt:lpstr>
      <vt:lpstr>Crash Recovery: Keep Complete Transactions</vt:lpstr>
      <vt:lpstr>Journaling Summary</vt:lpstr>
      <vt:lpstr>Announcements</vt:lpstr>
      <vt:lpstr>Announcements</vt:lpstr>
      <vt:lpstr>Recall: Societal Scale Information Systems</vt:lpstr>
      <vt:lpstr>Centralized vs Distributed Systems</vt:lpstr>
      <vt:lpstr>Centralized vs Distributed Systems</vt:lpstr>
      <vt:lpstr>Distributed Systems: Motivation/Issues/Promise</vt:lpstr>
      <vt:lpstr>Distributed Systems: Reality</vt:lpstr>
      <vt:lpstr>Distributed Systems: Goals/Requirements</vt:lpstr>
      <vt:lpstr>How do entities communicate?  A Protocol!</vt:lpstr>
      <vt:lpstr>Examples of Protocols in Human Interactions</vt:lpstr>
      <vt:lpstr>Distributed Applications</vt:lpstr>
      <vt:lpstr>Summary</vt:lpstr>
    </vt:vector>
  </TitlesOfParts>
  <Company>UC Berkeley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creator>John D. Kubiatowicz</dc:creator>
  <dc:description>Imported some pictures from Silbershatz (c) 2005</dc:description>
  <cp:lastModifiedBy>Microsoft Office User</cp:lastModifiedBy>
  <cp:revision>1192</cp:revision>
  <cp:lastPrinted>2021-11-09T20:37:17Z</cp:lastPrinted>
  <dcterms:created xsi:type="dcterms:W3CDTF">1995-08-12T11:37:26Z</dcterms:created>
  <dcterms:modified xsi:type="dcterms:W3CDTF">2021-11-18T06:38:29Z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