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1797" r:id="rId3"/>
    <p:sldId id="1763" r:id="rId4"/>
    <p:sldId id="2194" r:id="rId5"/>
    <p:sldId id="2195" r:id="rId6"/>
    <p:sldId id="2196" r:id="rId7"/>
    <p:sldId id="2212" r:id="rId8"/>
    <p:sldId id="2168" r:id="rId9"/>
    <p:sldId id="2197" r:id="rId10"/>
    <p:sldId id="2229" r:id="rId11"/>
    <p:sldId id="2198" r:id="rId12"/>
    <p:sldId id="1764" r:id="rId13"/>
    <p:sldId id="1765" r:id="rId14"/>
    <p:sldId id="1766" r:id="rId15"/>
    <p:sldId id="1767" r:id="rId16"/>
    <p:sldId id="1768" r:id="rId17"/>
    <p:sldId id="1769" r:id="rId18"/>
    <p:sldId id="1770" r:id="rId19"/>
    <p:sldId id="1771" r:id="rId20"/>
    <p:sldId id="1772" r:id="rId21"/>
    <p:sldId id="1773" r:id="rId22"/>
    <p:sldId id="1774" r:id="rId23"/>
    <p:sldId id="1775" r:id="rId24"/>
    <p:sldId id="1776" r:id="rId25"/>
    <p:sldId id="1777" r:id="rId26"/>
    <p:sldId id="1778" r:id="rId27"/>
    <p:sldId id="1779" r:id="rId28"/>
    <p:sldId id="1780" r:id="rId29"/>
    <p:sldId id="1781" r:id="rId30"/>
    <p:sldId id="1782" r:id="rId31"/>
    <p:sldId id="1783" r:id="rId32"/>
    <p:sldId id="1784" r:id="rId33"/>
    <p:sldId id="1785" r:id="rId34"/>
    <p:sldId id="1786" r:id="rId35"/>
    <p:sldId id="1787" r:id="rId36"/>
    <p:sldId id="1788" r:id="rId37"/>
    <p:sldId id="1789" r:id="rId38"/>
    <p:sldId id="1790" r:id="rId39"/>
    <p:sldId id="1791" r:id="rId40"/>
    <p:sldId id="1792" r:id="rId41"/>
    <p:sldId id="1793" r:id="rId42"/>
    <p:sldId id="1794" r:id="rId43"/>
    <p:sldId id="2230" r:id="rId44"/>
    <p:sldId id="2200" r:id="rId45"/>
    <p:sldId id="2245" r:id="rId46"/>
    <p:sldId id="2246" r:id="rId47"/>
    <p:sldId id="2243" r:id="rId48"/>
    <p:sldId id="2247" r:id="rId49"/>
    <p:sldId id="2248" r:id="rId50"/>
    <p:sldId id="2249" r:id="rId51"/>
    <p:sldId id="2250" r:id="rId52"/>
    <p:sldId id="1810" r:id="rId53"/>
    <p:sldId id="1811" r:id="rId5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E703"/>
    <a:srgbClr val="FFFFAA"/>
    <a:srgbClr val="FF0000"/>
    <a:srgbClr val="2A40E2"/>
    <a:srgbClr val="BCFFBC"/>
    <a:srgbClr val="F430AB"/>
    <a:srgbClr val="A18623"/>
    <a:srgbClr val="9E7800"/>
    <a:srgbClr val="C49500"/>
    <a:srgbClr val="72A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27"/>
    <p:restoredTop sz="95005" autoAdjust="0"/>
  </p:normalViewPr>
  <p:slideViewPr>
    <p:cSldViewPr>
      <p:cViewPr varScale="1">
        <p:scale>
          <a:sx n="105" d="100"/>
          <a:sy n="105" d="100"/>
        </p:scale>
        <p:origin x="7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8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049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8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049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4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6" tIns="46972" rIns="95616" bIns="46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9D86C51-A1DE-3C46-B80E-9C083011B993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- So how can we ensure delivery of packets over an unreliable network?</a:t>
            </a: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3707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0769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2</a:t>
            </a:r>
            <a:r>
              <a:rPr lang="en-US" altLang="ko-KR" baseline="30000" dirty="0">
                <a:ea typeface="굴림" panose="020B0600000101010101" pitchFamily="34" charset="-127"/>
              </a:rPr>
              <a:t>nd</a:t>
            </a:r>
            <a:r>
              <a:rPr lang="en-US" altLang="ko-KR" dirty="0">
                <a:ea typeface="굴림" panose="020B0600000101010101" pitchFamily="34" charset="-127"/>
              </a:rPr>
              <a:t> thing we use window-based acknowledgment protocol for: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Avoid overwhelming </a:t>
            </a:r>
            <a:r>
              <a:rPr lang="en-US" altLang="ko-KR" b="1" dirty="0">
                <a:ea typeface="굴림" panose="020B0600000101010101" pitchFamily="34" charset="-127"/>
              </a:rPr>
              <a:t>network</a:t>
            </a:r>
            <a:endParaRPr lang="ko-KR" altLang="en-US" b="1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0137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C127004A-0671-874F-BCED-9EFE7823F814}" type="slidenum">
              <a:rPr lang="en-US"/>
              <a:pPr eaLnBrk="1" hangingPunct="1"/>
              <a:t>52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529D642F-E114-A446-B645-09A599166E38}" type="slidenum">
              <a:rPr lang="en-US"/>
              <a:pPr eaLnBrk="1" hangingPunct="1"/>
              <a:t>53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0794523" y="6551613"/>
            <a:ext cx="921708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26.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822639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11/30/21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5121225" y="6545876"/>
            <a:ext cx="194955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Fall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10439400" cy="3200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26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TCP Flow Control (finished)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November 30</a:t>
            </a:r>
            <a:r>
              <a:rPr lang="en-US" altLang="en-US" baseline="30000" dirty="0">
                <a:ea typeface="Gill Sans" charset="0"/>
              </a:rPr>
              <a:t>th</a:t>
            </a:r>
            <a:r>
              <a:rPr lang="en-US" altLang="en-US" dirty="0">
                <a:ea typeface="Gill Sans" charset="0"/>
              </a:rPr>
              <a:t>, 2021</a:t>
            </a: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Ion Stoica</a:t>
            </a: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7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685800" y="743868"/>
            <a:ext cx="10972800" cy="5943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Solution: put sequence number in message to identify re-transmitted packets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Receiver checks for duplicate number’s; Discard if detected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Requirements: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keeps copy of </a:t>
            </a:r>
            <a:r>
              <a:rPr lang="en-US" altLang="ko-KR" dirty="0" err="1">
                <a:ea typeface="굴림" panose="020B0600000101010101" pitchFamily="34" charset="-127"/>
              </a:rPr>
              <a:t>unACK’d</a:t>
            </a:r>
            <a:r>
              <a:rPr lang="en-US" altLang="ko-KR" dirty="0">
                <a:ea typeface="굴림" panose="020B0600000101010101" pitchFamily="34" charset="-127"/>
              </a:rPr>
              <a:t> messages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Easy: only need to buffer messages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Receiver tracks possible duplicate messages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Hard: when ok to forget about received message?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Alternating-bit protocol: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 one message at a time; don’t send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next message until ACK received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keeps last message; receiver tracks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sequence number of last message received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simple, small overhead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Con: doesn’t work if network can delay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or duplicate messages arbitrarily</a:t>
            </a:r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8229599" y="2514601"/>
            <a:ext cx="1981200" cy="3046413"/>
            <a:chOff x="4080" y="951"/>
            <a:chExt cx="1248" cy="2169"/>
          </a:xfrm>
        </p:grpSpPr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4080" y="951"/>
              <a:ext cx="115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ko-KR" sz="2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7178" name="Group 8"/>
            <p:cNvGrpSpPr>
              <a:grpSpLocks/>
            </p:cNvGrpSpPr>
            <p:nvPr/>
          </p:nvGrpSpPr>
          <p:grpSpPr bwMode="auto">
            <a:xfrm>
              <a:off x="4325" y="1208"/>
              <a:ext cx="960" cy="691"/>
              <a:chOff x="4325" y="701"/>
              <a:chExt cx="960" cy="691"/>
            </a:xfrm>
          </p:grpSpPr>
          <p:grpSp>
            <p:nvGrpSpPr>
              <p:cNvPr id="7191" name="Group 9"/>
              <p:cNvGrpSpPr>
                <a:grpSpLocks/>
              </p:cNvGrpSpPr>
              <p:nvPr/>
            </p:nvGrpSpPr>
            <p:grpSpPr bwMode="auto">
              <a:xfrm>
                <a:off x="4325" y="701"/>
                <a:ext cx="960" cy="334"/>
                <a:chOff x="1157" y="689"/>
                <a:chExt cx="960" cy="334"/>
              </a:xfrm>
            </p:grpSpPr>
            <p:sp>
              <p:nvSpPr>
                <p:cNvPr id="7194" name="Line 10"/>
                <p:cNvSpPr>
                  <a:spLocks noChangeShapeType="1"/>
                </p:cNvSpPr>
                <p:nvPr/>
              </p:nvSpPr>
              <p:spPr bwMode="auto">
                <a:xfrm>
                  <a:off x="1157" y="831"/>
                  <a:ext cx="96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7195" name="Text Box 11"/>
                <p:cNvSpPr txBox="1">
                  <a:spLocks noChangeArrowheads="1"/>
                </p:cNvSpPr>
                <p:nvPr/>
              </p:nvSpPr>
              <p:spPr bwMode="auto">
                <a:xfrm rot="736490">
                  <a:off x="1432" y="689"/>
                  <a:ext cx="591" cy="2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 dirty="0" err="1">
                      <a:latin typeface="Gill Sans Light"/>
                      <a:ea typeface="Gill Sans" charset="0"/>
                      <a:cs typeface="Gill Sans" charset="0"/>
                    </a:rPr>
                    <a:t>Pkt</a:t>
                  </a:r>
                  <a:r>
                    <a:rPr lang="en-US" altLang="ko-KR" sz="2000" dirty="0">
                      <a:latin typeface="Gill Sans Light"/>
                      <a:ea typeface="Gill Sans" charset="0"/>
                      <a:cs typeface="Gill Sans" charset="0"/>
                    </a:rPr>
                    <a:t> #0</a:t>
                  </a:r>
                </a:p>
              </p:txBody>
            </p:sp>
          </p:grpSp>
          <p:sp>
            <p:nvSpPr>
              <p:cNvPr id="7192" name="Line 12"/>
              <p:cNvSpPr>
                <a:spLocks noChangeShapeType="1"/>
              </p:cNvSpPr>
              <p:nvPr/>
            </p:nvSpPr>
            <p:spPr bwMode="auto">
              <a:xfrm flipH="1">
                <a:off x="4325" y="1104"/>
                <a:ext cx="96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193" name="Text Box 13"/>
              <p:cNvSpPr txBox="1">
                <a:spLocks noChangeArrowheads="1"/>
              </p:cNvSpPr>
              <p:nvPr/>
            </p:nvSpPr>
            <p:spPr bwMode="auto">
              <a:xfrm rot="20746312">
                <a:off x="4406" y="991"/>
                <a:ext cx="691" cy="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Gill Sans Light"/>
                    <a:ea typeface="Gill Sans" charset="0"/>
                    <a:cs typeface="Gill Sans" charset="0"/>
                  </a:rPr>
                  <a:t>ACK #0</a:t>
                </a:r>
              </a:p>
            </p:txBody>
          </p:sp>
        </p:grpSp>
        <p:grpSp>
          <p:nvGrpSpPr>
            <p:cNvPr id="7179" name="Group 14"/>
            <p:cNvGrpSpPr>
              <a:grpSpLocks/>
            </p:cNvGrpSpPr>
            <p:nvPr/>
          </p:nvGrpSpPr>
          <p:grpSpPr bwMode="auto">
            <a:xfrm>
              <a:off x="4320" y="1805"/>
              <a:ext cx="960" cy="718"/>
              <a:chOff x="4325" y="674"/>
              <a:chExt cx="960" cy="718"/>
            </a:xfrm>
          </p:grpSpPr>
          <p:grpSp>
            <p:nvGrpSpPr>
              <p:cNvPr id="7186" name="Group 15"/>
              <p:cNvGrpSpPr>
                <a:grpSpLocks/>
              </p:cNvGrpSpPr>
              <p:nvPr/>
            </p:nvGrpSpPr>
            <p:grpSpPr bwMode="auto">
              <a:xfrm>
                <a:off x="4325" y="674"/>
                <a:ext cx="960" cy="361"/>
                <a:chOff x="1157" y="662"/>
                <a:chExt cx="960" cy="361"/>
              </a:xfrm>
            </p:grpSpPr>
            <p:sp>
              <p:nvSpPr>
                <p:cNvPr id="7189" name="Line 16"/>
                <p:cNvSpPr>
                  <a:spLocks noChangeShapeType="1"/>
                </p:cNvSpPr>
                <p:nvPr/>
              </p:nvSpPr>
              <p:spPr bwMode="auto">
                <a:xfrm>
                  <a:off x="1157" y="831"/>
                  <a:ext cx="96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7190" name="Text Box 17"/>
                <p:cNvSpPr txBox="1">
                  <a:spLocks noChangeArrowheads="1"/>
                </p:cNvSpPr>
                <p:nvPr/>
              </p:nvSpPr>
              <p:spPr bwMode="auto">
                <a:xfrm rot="736490">
                  <a:off x="1437" y="662"/>
                  <a:ext cx="591" cy="2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 dirty="0" err="1">
                      <a:latin typeface="Gill Sans Light"/>
                      <a:ea typeface="Gill Sans" charset="0"/>
                      <a:cs typeface="Gill Sans" charset="0"/>
                    </a:rPr>
                    <a:t>Pkt</a:t>
                  </a:r>
                  <a:r>
                    <a:rPr lang="en-US" altLang="ko-KR" sz="2000" dirty="0">
                      <a:latin typeface="Gill Sans Light"/>
                      <a:ea typeface="Gill Sans" charset="0"/>
                      <a:cs typeface="Gill Sans" charset="0"/>
                    </a:rPr>
                    <a:t> #1</a:t>
                  </a:r>
                </a:p>
              </p:txBody>
            </p:sp>
          </p:grpSp>
          <p:sp>
            <p:nvSpPr>
              <p:cNvPr id="7187" name="Line 18"/>
              <p:cNvSpPr>
                <a:spLocks noChangeShapeType="1"/>
              </p:cNvSpPr>
              <p:nvPr/>
            </p:nvSpPr>
            <p:spPr bwMode="auto">
              <a:xfrm flipH="1">
                <a:off x="4325" y="1104"/>
                <a:ext cx="96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188" name="Text Box 19"/>
              <p:cNvSpPr txBox="1">
                <a:spLocks noChangeArrowheads="1"/>
              </p:cNvSpPr>
              <p:nvPr/>
            </p:nvSpPr>
            <p:spPr bwMode="auto">
              <a:xfrm rot="20746312">
                <a:off x="4404" y="1017"/>
                <a:ext cx="691" cy="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Gill Sans Light"/>
                    <a:ea typeface="Gill Sans" charset="0"/>
                    <a:cs typeface="Gill Sans" charset="0"/>
                  </a:rPr>
                  <a:t>ACK #1</a:t>
                </a:r>
              </a:p>
            </p:txBody>
          </p:sp>
        </p:grpSp>
        <p:grpSp>
          <p:nvGrpSpPr>
            <p:cNvPr id="7180" name="Group 20"/>
            <p:cNvGrpSpPr>
              <a:grpSpLocks/>
            </p:cNvGrpSpPr>
            <p:nvPr/>
          </p:nvGrpSpPr>
          <p:grpSpPr bwMode="auto">
            <a:xfrm>
              <a:off x="4368" y="2402"/>
              <a:ext cx="960" cy="718"/>
              <a:chOff x="4325" y="674"/>
              <a:chExt cx="960" cy="718"/>
            </a:xfrm>
          </p:grpSpPr>
          <p:grpSp>
            <p:nvGrpSpPr>
              <p:cNvPr id="7181" name="Group 21"/>
              <p:cNvGrpSpPr>
                <a:grpSpLocks/>
              </p:cNvGrpSpPr>
              <p:nvPr/>
            </p:nvGrpSpPr>
            <p:grpSpPr bwMode="auto">
              <a:xfrm>
                <a:off x="4325" y="674"/>
                <a:ext cx="960" cy="361"/>
                <a:chOff x="1157" y="662"/>
                <a:chExt cx="960" cy="361"/>
              </a:xfrm>
            </p:grpSpPr>
            <p:sp>
              <p:nvSpPr>
                <p:cNvPr id="7184" name="Line 22"/>
                <p:cNvSpPr>
                  <a:spLocks noChangeShapeType="1"/>
                </p:cNvSpPr>
                <p:nvPr/>
              </p:nvSpPr>
              <p:spPr bwMode="auto">
                <a:xfrm>
                  <a:off x="1157" y="831"/>
                  <a:ext cx="96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7185" name="Text Box 23"/>
                <p:cNvSpPr txBox="1">
                  <a:spLocks noChangeArrowheads="1"/>
                </p:cNvSpPr>
                <p:nvPr/>
              </p:nvSpPr>
              <p:spPr bwMode="auto">
                <a:xfrm rot="736490">
                  <a:off x="1437" y="662"/>
                  <a:ext cx="591" cy="2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 dirty="0" err="1">
                      <a:latin typeface="Gill Sans Light"/>
                      <a:ea typeface="Gill Sans" charset="0"/>
                      <a:cs typeface="Gill Sans" charset="0"/>
                    </a:rPr>
                    <a:t>Pkt</a:t>
                  </a:r>
                  <a:r>
                    <a:rPr lang="en-US" altLang="ko-KR" sz="2000" dirty="0">
                      <a:latin typeface="Gill Sans Light"/>
                      <a:ea typeface="Gill Sans" charset="0"/>
                      <a:cs typeface="Gill Sans" charset="0"/>
                    </a:rPr>
                    <a:t> #0</a:t>
                  </a:r>
                </a:p>
              </p:txBody>
            </p:sp>
          </p:grpSp>
          <p:sp>
            <p:nvSpPr>
              <p:cNvPr id="7182" name="Line 24"/>
              <p:cNvSpPr>
                <a:spLocks noChangeShapeType="1"/>
              </p:cNvSpPr>
              <p:nvPr/>
            </p:nvSpPr>
            <p:spPr bwMode="auto">
              <a:xfrm flipH="1">
                <a:off x="4325" y="1104"/>
                <a:ext cx="96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183" name="Text Box 25"/>
              <p:cNvSpPr txBox="1">
                <a:spLocks noChangeArrowheads="1"/>
              </p:cNvSpPr>
              <p:nvPr/>
            </p:nvSpPr>
            <p:spPr bwMode="auto">
              <a:xfrm rot="20746312">
                <a:off x="4405" y="1018"/>
                <a:ext cx="691" cy="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Gill Sans Light"/>
                    <a:ea typeface="Gill Sans" charset="0"/>
                    <a:cs typeface="Gill Sans" charset="0"/>
                  </a:rPr>
                  <a:t>ACK #0</a:t>
                </a:r>
              </a:p>
            </p:txBody>
          </p:sp>
        </p:grpSp>
      </p:grpSp>
      <p:sp>
        <p:nvSpPr>
          <p:cNvPr id="7171" name="Rectangle 26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924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to Deal with Message Duplication?</a:t>
            </a:r>
          </a:p>
        </p:txBody>
      </p:sp>
      <p:sp>
        <p:nvSpPr>
          <p:cNvPr id="28" name="Line 3">
            <a:extLst>
              <a:ext uri="{FF2B5EF4-FFF2-40B4-BE49-F238E27FC236}">
                <a16:creationId xmlns:a16="http://schemas.microsoft.com/office/drawing/2014/main" id="{B7B7309E-947B-4A11-B90C-9EA942DF4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9548" y="2361008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29" name="Line 4">
            <a:extLst>
              <a:ext uri="{FF2B5EF4-FFF2-40B4-BE49-F238E27FC236}">
                <a16:creationId xmlns:a16="http://schemas.microsoft.com/office/drawing/2014/main" id="{830AC504-268A-435E-AF2E-2A17E047C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60439" y="2300825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7019C6AA-890A-4DEC-916A-59DAFBE98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903808"/>
            <a:ext cx="1178506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Sender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E50E67C8-7992-433B-B92A-6C1078CBC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1477" y="1900775"/>
            <a:ext cx="1401323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935011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920C-5F7A-406D-9B45-68B72E85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Moving Away From Stop-and-Wait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C3E3-6FBA-4D6C-8C8D-380DC814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80" y="767840"/>
            <a:ext cx="6116692" cy="5785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Larger space of acknowledgements</a:t>
            </a:r>
          </a:p>
          <a:p>
            <a:pPr lvl="1"/>
            <a:r>
              <a:rPr lang="en-US" dirty="0"/>
              <a:t>Pipelining: don’t wait for ACK before sending next packet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ACKs serve dual purpose: 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Reliability: Confirming packet received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Ordering: Packets can be reordered at destination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much data is in flight now?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Bytes in-flight: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dirty="0">
                <a:solidFill>
                  <a:srgbClr val="FF0000"/>
                </a:solidFill>
              </a:rPr>
              <a:t> = RTT × B</a:t>
            </a:r>
          </a:p>
          <a:p>
            <a:pPr lvl="1"/>
            <a:r>
              <a:rPr lang="en-US" dirty="0"/>
              <a:t>Here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is in “bytes/second”</a:t>
            </a:r>
          </a:p>
          <a:p>
            <a:pPr lvl="1"/>
            <a:r>
              <a:rPr lang="en-US" dirty="0" err="1"/>
              <a:t>W</a:t>
            </a:r>
            <a:r>
              <a:rPr lang="en-US" baseline="-25000" dirty="0" err="1"/>
              <a:t>send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 </a:t>
            </a:r>
            <a:r>
              <a:rPr lang="en-US" dirty="0"/>
              <a:t> Sender’s “Window Size”</a:t>
            </a:r>
          </a:p>
          <a:p>
            <a:pPr lvl="1"/>
            <a:r>
              <a:rPr lang="en-US" dirty="0"/>
              <a:t>Packets in flight = (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dirty="0">
                <a:solidFill>
                  <a:srgbClr val="FF0000"/>
                </a:solidFill>
              </a:rPr>
              <a:t> / packet size</a:t>
            </a:r>
            <a:r>
              <a:rPr lang="en-US" dirty="0"/>
              <a:t>)</a:t>
            </a:r>
          </a:p>
          <a:p>
            <a:r>
              <a:rPr lang="en-US" dirty="0"/>
              <a:t>How long does the sender have to keep the packets around?</a:t>
            </a:r>
          </a:p>
          <a:p>
            <a:r>
              <a:rPr lang="en-US" dirty="0"/>
              <a:t>How long does the receiver have to keep the packets’ data?</a:t>
            </a:r>
          </a:p>
          <a:p>
            <a:r>
              <a:rPr lang="en-US" dirty="0"/>
              <a:t>What if sender is sending packets faster than the receiver can process the data?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B7B7309E-947B-4A11-B90C-9EA942DF4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534663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830AC504-268A-435E-AF2E-2A17E047C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53800" y="1534663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2512CA49-A9D1-442E-84D9-81BFE05A3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068063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D30254-ADE4-4CFC-BF1C-CC9DDF534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887463"/>
            <a:ext cx="745823" cy="40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</a:rPr>
              <a:t>Time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7019C6AA-890A-4DEC-916A-59DAFBE98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052" y="1077463"/>
            <a:ext cx="1178506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Sender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50E67C8-7992-433B-B92A-6C1078CBC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4838" y="1134613"/>
            <a:ext cx="1401323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Receiver</a:t>
            </a:r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29E83B5A-50A7-4C9E-9881-C5DDFD29A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610907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193F164-C479-42B3-AD25-E20B8AB8A556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1610863"/>
            <a:ext cx="949325" cy="1066800"/>
            <a:chOff x="498475" y="2362200"/>
            <a:chExt cx="949324" cy="1066800"/>
          </a:xfrm>
        </p:grpSpPr>
        <p:sp>
          <p:nvSpPr>
            <p:cNvPr id="28" name="Line 13">
              <a:extLst>
                <a:ext uri="{FF2B5EF4-FFF2-40B4-BE49-F238E27FC236}">
                  <a16:creationId xmlns:a16="http://schemas.microsoft.com/office/drawing/2014/main" id="{25B9EECA-20FC-4234-A731-29580AE4E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29AF7A42-B695-4502-9BBF-5EA9A3A33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39057E7D-9FFB-416E-A0D8-174EA8065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8CAEA164-AB5C-4186-8FEA-1727A0BF6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FB7D3C-4A9A-41A0-AC50-4EF5D4A0DB5A}"/>
              </a:ext>
            </a:extLst>
          </p:cNvPr>
          <p:cNvGrpSpPr>
            <a:grpSpLocks/>
          </p:cNvGrpSpPr>
          <p:nvPr/>
        </p:nvGrpSpPr>
        <p:grpSpPr bwMode="auto">
          <a:xfrm>
            <a:off x="11347555" y="2317758"/>
            <a:ext cx="914400" cy="457200"/>
            <a:chOff x="1066799" y="2362200"/>
            <a:chExt cx="914401" cy="457201"/>
          </a:xfrm>
        </p:grpSpPr>
        <p:sp>
          <p:nvSpPr>
            <p:cNvPr id="38" name="Line 13">
              <a:extLst>
                <a:ext uri="{FF2B5EF4-FFF2-40B4-BE49-F238E27FC236}">
                  <a16:creationId xmlns:a16="http://schemas.microsoft.com/office/drawing/2014/main" id="{2F3341CC-7588-463F-B2A3-733A7F82EB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28194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9" name="Line 14">
              <a:extLst>
                <a:ext uri="{FF2B5EF4-FFF2-40B4-BE49-F238E27FC236}">
                  <a16:creationId xmlns:a16="http://schemas.microsoft.com/office/drawing/2014/main" id="{6D323A10-8AF1-40F8-A4E0-A2E6F06AB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0473" y="2362201"/>
              <a:ext cx="1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Text Box 15">
              <a:extLst>
                <a:ext uri="{FF2B5EF4-FFF2-40B4-BE49-F238E27FC236}">
                  <a16:creationId xmlns:a16="http://schemas.microsoft.com/office/drawing/2014/main" id="{8ABE7A4D-18F8-4673-919F-0C488AF86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0475" y="23622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latin typeface="Gill Sans Light"/>
                </a:rPr>
                <a:t>d</a:t>
              </a:r>
            </a:p>
          </p:txBody>
        </p:sp>
        <p:sp>
          <p:nvSpPr>
            <p:cNvPr id="41" name="Line 13">
              <a:extLst>
                <a:ext uri="{FF2B5EF4-FFF2-40B4-BE49-F238E27FC236}">
                  <a16:creationId xmlns:a16="http://schemas.microsoft.com/office/drawing/2014/main" id="{ED39496E-529D-4DA0-AB47-90DD5B956D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42" name="Line 5">
            <a:extLst>
              <a:ext uri="{FF2B5EF4-FFF2-40B4-BE49-F238E27FC236}">
                <a16:creationId xmlns:a16="http://schemas.microsoft.com/office/drawing/2014/main" id="{4A469651-BFB0-4877-B4F1-5D1716ADE8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220463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43" name="Line 8">
            <a:extLst>
              <a:ext uri="{FF2B5EF4-FFF2-40B4-BE49-F238E27FC236}">
                <a16:creationId xmlns:a16="http://schemas.microsoft.com/office/drawing/2014/main" id="{8F404322-4143-4459-8101-41003D980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763307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47" name="Line 5">
            <a:extLst>
              <a:ext uri="{FF2B5EF4-FFF2-40B4-BE49-F238E27FC236}">
                <a16:creationId xmlns:a16="http://schemas.microsoft.com/office/drawing/2014/main" id="{E6E9EB3E-3AC7-4623-B9C3-0A4C7CACC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5153" y="2364809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48" name="Line 8">
            <a:extLst>
              <a:ext uri="{FF2B5EF4-FFF2-40B4-BE49-F238E27FC236}">
                <a16:creationId xmlns:a16="http://schemas.microsoft.com/office/drawing/2014/main" id="{383F443F-4D7C-4E47-94B7-744C1223D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153" y="1907653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49" name="Line 5">
            <a:extLst>
              <a:ext uri="{FF2B5EF4-FFF2-40B4-BE49-F238E27FC236}">
                <a16:creationId xmlns:a16="http://schemas.microsoft.com/office/drawing/2014/main" id="{40918D80-79D5-4ECE-9280-44AB622C7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5153" y="2517209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50" name="Line 8">
            <a:extLst>
              <a:ext uri="{FF2B5EF4-FFF2-40B4-BE49-F238E27FC236}">
                <a16:creationId xmlns:a16="http://schemas.microsoft.com/office/drawing/2014/main" id="{BE7B0D31-5914-4405-B453-CA9C46173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153" y="2060053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51" name="Line 5">
            <a:extLst>
              <a:ext uri="{FF2B5EF4-FFF2-40B4-BE49-F238E27FC236}">
                <a16:creationId xmlns:a16="http://schemas.microsoft.com/office/drawing/2014/main" id="{2BFC8BBE-30B6-4915-9C39-E05A60C22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8595" y="2669565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52" name="Line 8">
            <a:extLst>
              <a:ext uri="{FF2B5EF4-FFF2-40B4-BE49-F238E27FC236}">
                <a16:creationId xmlns:a16="http://schemas.microsoft.com/office/drawing/2014/main" id="{9B9703AF-DA64-4C81-8463-84E68DD38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8595" y="2212409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53" name="Line 5">
            <a:extLst>
              <a:ext uri="{FF2B5EF4-FFF2-40B4-BE49-F238E27FC236}">
                <a16:creationId xmlns:a16="http://schemas.microsoft.com/office/drawing/2014/main" id="{B62D2814-2CB0-45FC-B5F4-F576B760B7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8595" y="2821965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54" name="Line 8">
            <a:extLst>
              <a:ext uri="{FF2B5EF4-FFF2-40B4-BE49-F238E27FC236}">
                <a16:creationId xmlns:a16="http://schemas.microsoft.com/office/drawing/2014/main" id="{2760F580-C368-42F3-956B-E661FB097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8595" y="2364809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55" name="Line 5">
            <a:extLst>
              <a:ext uri="{FF2B5EF4-FFF2-40B4-BE49-F238E27FC236}">
                <a16:creationId xmlns:a16="http://schemas.microsoft.com/office/drawing/2014/main" id="{FCAC18B8-114B-4961-B7D1-08AA541378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2348" y="2966311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56" name="Line 8">
            <a:extLst>
              <a:ext uri="{FF2B5EF4-FFF2-40B4-BE49-F238E27FC236}">
                <a16:creationId xmlns:a16="http://schemas.microsoft.com/office/drawing/2014/main" id="{2A535780-1ACF-4BB4-9E18-BC0CAD02E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348" y="2509155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57" name="Line 5">
            <a:extLst>
              <a:ext uri="{FF2B5EF4-FFF2-40B4-BE49-F238E27FC236}">
                <a16:creationId xmlns:a16="http://schemas.microsoft.com/office/drawing/2014/main" id="{2C6E0B23-2BE8-4E5C-B363-3A0F718E60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2348" y="3118711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58" name="Line 8">
            <a:extLst>
              <a:ext uri="{FF2B5EF4-FFF2-40B4-BE49-F238E27FC236}">
                <a16:creationId xmlns:a16="http://schemas.microsoft.com/office/drawing/2014/main" id="{3160658B-F3AE-4B63-AD21-B696E5FF6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348" y="2661555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Gill Sans Light"/>
            </a:endParaRPr>
          </a:p>
        </p:txBody>
      </p:sp>
      <p:sp>
        <p:nvSpPr>
          <p:cNvPr id="59" name="Line 5">
            <a:extLst>
              <a:ext uri="{FF2B5EF4-FFF2-40B4-BE49-F238E27FC236}">
                <a16:creationId xmlns:a16="http://schemas.microsoft.com/office/drawing/2014/main" id="{A4AFB358-5D7F-40FB-8132-40B0AD5F30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252373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60" name="Line 8">
            <a:extLst>
              <a:ext uri="{FF2B5EF4-FFF2-40B4-BE49-F238E27FC236}">
                <a16:creationId xmlns:a16="http://schemas.microsoft.com/office/drawing/2014/main" id="{227448BC-E004-4D7A-A63F-F192186D0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795217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1" name="Line 5">
            <a:extLst>
              <a:ext uri="{FF2B5EF4-FFF2-40B4-BE49-F238E27FC236}">
                <a16:creationId xmlns:a16="http://schemas.microsoft.com/office/drawing/2014/main" id="{D2928C7E-A36A-43D1-84B3-E9737325E9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404773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2D56B4FD-151B-4B86-935F-17B63F732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947617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3" name="Line 5">
            <a:extLst>
              <a:ext uri="{FF2B5EF4-FFF2-40B4-BE49-F238E27FC236}">
                <a16:creationId xmlns:a16="http://schemas.microsoft.com/office/drawing/2014/main" id="{67B5A209-B053-4AD6-A300-43AC1273D7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5153" y="3549119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38DC98AD-4D9B-4832-AE69-91E225C39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153" y="3091963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5" name="Line 5">
            <a:extLst>
              <a:ext uri="{FF2B5EF4-FFF2-40B4-BE49-F238E27FC236}">
                <a16:creationId xmlns:a16="http://schemas.microsoft.com/office/drawing/2014/main" id="{8CA2CA30-7C5F-44ED-B436-9DD439F9B9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5153" y="3701519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66" name="Line 8">
            <a:extLst>
              <a:ext uri="{FF2B5EF4-FFF2-40B4-BE49-F238E27FC236}">
                <a16:creationId xmlns:a16="http://schemas.microsoft.com/office/drawing/2014/main" id="{D486E6E1-A790-4B58-A935-088C3B15C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153" y="3244363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7" name="Line 5">
            <a:extLst>
              <a:ext uri="{FF2B5EF4-FFF2-40B4-BE49-F238E27FC236}">
                <a16:creationId xmlns:a16="http://schemas.microsoft.com/office/drawing/2014/main" id="{B9C548AE-88AD-4FED-B84E-140104F8D2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8595" y="3853875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71A340BB-3815-4ABE-A18F-FA1A0C0B9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8595" y="3396719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9" name="Line 5">
            <a:extLst>
              <a:ext uri="{FF2B5EF4-FFF2-40B4-BE49-F238E27FC236}">
                <a16:creationId xmlns:a16="http://schemas.microsoft.com/office/drawing/2014/main" id="{192AA3B7-414E-44BB-8D72-4DD1720377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8595" y="4006275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0D516A9C-E4A8-4D49-A4DB-ABE1F5942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8595" y="3549119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71" name="Line 5">
            <a:extLst>
              <a:ext uri="{FF2B5EF4-FFF2-40B4-BE49-F238E27FC236}">
                <a16:creationId xmlns:a16="http://schemas.microsoft.com/office/drawing/2014/main" id="{ACA10240-03E0-494C-92C1-2AD72576C4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2348" y="4150621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72" name="Line 8">
            <a:extLst>
              <a:ext uri="{FF2B5EF4-FFF2-40B4-BE49-F238E27FC236}">
                <a16:creationId xmlns:a16="http://schemas.microsoft.com/office/drawing/2014/main" id="{24A0ECF7-A91F-4FDB-95F4-035021B9B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348" y="3693465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73" name="Line 5">
            <a:extLst>
              <a:ext uri="{FF2B5EF4-FFF2-40B4-BE49-F238E27FC236}">
                <a16:creationId xmlns:a16="http://schemas.microsoft.com/office/drawing/2014/main" id="{16B88263-FC37-478E-8649-5133F29D96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2348" y="4303021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74" name="Line 8">
            <a:extLst>
              <a:ext uri="{FF2B5EF4-FFF2-40B4-BE49-F238E27FC236}">
                <a16:creationId xmlns:a16="http://schemas.microsoft.com/office/drawing/2014/main" id="{913AE083-5036-46BE-8F99-E14C8E361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348" y="3845865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Gill Sans Light"/>
            </a:endParaRPr>
          </a:p>
        </p:txBody>
      </p:sp>
      <p:sp>
        <p:nvSpPr>
          <p:cNvPr id="75" name="Line 5">
            <a:extLst>
              <a:ext uri="{FF2B5EF4-FFF2-40B4-BE49-F238E27FC236}">
                <a16:creationId xmlns:a16="http://schemas.microsoft.com/office/drawing/2014/main" id="{62B34D8F-4304-493B-B065-F5EBB6F17D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4435752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76" name="Line 8">
            <a:extLst>
              <a:ext uri="{FF2B5EF4-FFF2-40B4-BE49-F238E27FC236}">
                <a16:creationId xmlns:a16="http://schemas.microsoft.com/office/drawing/2014/main" id="{6EAE59E5-066E-42A9-B70E-52F9E18BA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978596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77" name="Line 5">
            <a:extLst>
              <a:ext uri="{FF2B5EF4-FFF2-40B4-BE49-F238E27FC236}">
                <a16:creationId xmlns:a16="http://schemas.microsoft.com/office/drawing/2014/main" id="{5D00CC31-D2A8-463B-B519-7F68E89276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4588152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78" name="Line 8">
            <a:extLst>
              <a:ext uri="{FF2B5EF4-FFF2-40B4-BE49-F238E27FC236}">
                <a16:creationId xmlns:a16="http://schemas.microsoft.com/office/drawing/2014/main" id="{8ACEC3B5-2984-45F6-96EB-626AD1569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30996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79" name="Line 5">
            <a:extLst>
              <a:ext uri="{FF2B5EF4-FFF2-40B4-BE49-F238E27FC236}">
                <a16:creationId xmlns:a16="http://schemas.microsoft.com/office/drawing/2014/main" id="{1EA16C09-7E96-4BCE-8645-280CCA78A1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5153" y="4732498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3EEBABEE-B03E-43FA-A77F-5C4EB0C35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153" y="4275342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81" name="Line 5">
            <a:extLst>
              <a:ext uri="{FF2B5EF4-FFF2-40B4-BE49-F238E27FC236}">
                <a16:creationId xmlns:a16="http://schemas.microsoft.com/office/drawing/2014/main" id="{F7C33758-E55D-4BAC-9CC9-C230CA2E4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5153" y="4884898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2" name="Line 8">
            <a:extLst>
              <a:ext uri="{FF2B5EF4-FFF2-40B4-BE49-F238E27FC236}">
                <a16:creationId xmlns:a16="http://schemas.microsoft.com/office/drawing/2014/main" id="{FEB6F3CC-B5F2-4D0F-9771-004E94F2F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153" y="4427742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83" name="Line 5">
            <a:extLst>
              <a:ext uri="{FF2B5EF4-FFF2-40B4-BE49-F238E27FC236}">
                <a16:creationId xmlns:a16="http://schemas.microsoft.com/office/drawing/2014/main" id="{882CDF80-B222-4751-95A6-5B55D811A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8595" y="5037254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4" name="Line 8">
            <a:extLst>
              <a:ext uri="{FF2B5EF4-FFF2-40B4-BE49-F238E27FC236}">
                <a16:creationId xmlns:a16="http://schemas.microsoft.com/office/drawing/2014/main" id="{E1265EB5-9393-4F23-89FC-9317E5FAD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8595" y="4580098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85" name="Line 5">
            <a:extLst>
              <a:ext uri="{FF2B5EF4-FFF2-40B4-BE49-F238E27FC236}">
                <a16:creationId xmlns:a16="http://schemas.microsoft.com/office/drawing/2014/main" id="{6F356211-E67C-42D9-A9CD-2915E4A349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8595" y="5189654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6" name="Line 8">
            <a:extLst>
              <a:ext uri="{FF2B5EF4-FFF2-40B4-BE49-F238E27FC236}">
                <a16:creationId xmlns:a16="http://schemas.microsoft.com/office/drawing/2014/main" id="{B9AD4381-448C-4936-99CC-0C2B5EF48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8595" y="4732498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87" name="Line 5">
            <a:extLst>
              <a:ext uri="{FF2B5EF4-FFF2-40B4-BE49-F238E27FC236}">
                <a16:creationId xmlns:a16="http://schemas.microsoft.com/office/drawing/2014/main" id="{503C3E64-25D6-4235-A19B-1BDD0D159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2348" y="5334000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8" name="Line 8">
            <a:extLst>
              <a:ext uri="{FF2B5EF4-FFF2-40B4-BE49-F238E27FC236}">
                <a16:creationId xmlns:a16="http://schemas.microsoft.com/office/drawing/2014/main" id="{E88A0BB0-FE69-458F-8CAC-5B60068E1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348" y="4876844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89" name="Line 5">
            <a:extLst>
              <a:ext uri="{FF2B5EF4-FFF2-40B4-BE49-F238E27FC236}">
                <a16:creationId xmlns:a16="http://schemas.microsoft.com/office/drawing/2014/main" id="{CA159357-3113-47C0-A584-0615882C0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2348" y="5486400"/>
            <a:ext cx="3983038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90" name="Line 8">
            <a:extLst>
              <a:ext uri="{FF2B5EF4-FFF2-40B4-BE49-F238E27FC236}">
                <a16:creationId xmlns:a16="http://schemas.microsoft.com/office/drawing/2014/main" id="{0E578417-F0A5-4B43-A588-E195CE291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348" y="5029244"/>
            <a:ext cx="3962400" cy="4571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81382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4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9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6" grpId="0" animBg="1"/>
      <p:bldP spid="42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TCP Flow Control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3058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TCP: sliding window protocol at byte (not packet) level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Go-back-N: TCP Tahoe, Reno, New Reno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Selective Repeat (SR): TCP Sack 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Receiver tells sender how many more bytes it can receive without overflowing its buffer (i.e.,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AdvertisedWindow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(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nowledgement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 contains sequence number N of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byte the receiver expects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, i.e., receiver has received all bytes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 sequence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up to and including N-1</a:t>
            </a:r>
          </a:p>
        </p:txBody>
      </p:sp>
    </p:spTree>
    <p:extLst>
      <p:ext uri="{BB962C8B-B14F-4D97-AF65-F5344CB8AC3E}">
        <p14:creationId xmlns:p14="http://schemas.microsoft.com/office/powerpoint/2010/main" val="2862415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9"/>
          <p:cNvSpPr>
            <a:spLocks noChangeArrowheads="1"/>
          </p:cNvSpPr>
          <p:nvPr/>
        </p:nvSpPr>
        <p:spPr bwMode="auto">
          <a:xfrm>
            <a:off x="2590800" y="1905000"/>
            <a:ext cx="2514600" cy="15240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18" name="Rectangle 50"/>
          <p:cNvSpPr>
            <a:spLocks noChangeArrowheads="1"/>
          </p:cNvSpPr>
          <p:nvPr/>
        </p:nvSpPr>
        <p:spPr bwMode="auto">
          <a:xfrm>
            <a:off x="7010400" y="1905000"/>
            <a:ext cx="2514600" cy="15240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19" name="Rectangle 31"/>
          <p:cNvSpPr>
            <a:spLocks noChangeArrowheads="1"/>
          </p:cNvSpPr>
          <p:nvPr/>
        </p:nvSpPr>
        <p:spPr bwMode="auto">
          <a:xfrm>
            <a:off x="7010400" y="762000"/>
            <a:ext cx="2514600" cy="2667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2590800" y="762000"/>
            <a:ext cx="2514600" cy="2667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TCP Flow Control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1066800" y="3657600"/>
            <a:ext cx="10668000" cy="2971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TCP/IP implemented by OS (Kernel)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Cannot do context switching on sending/receiving every packet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At 1Gbps, it takes 12 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usec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 to send a 1500 byte packet, and 0.8usec </a:t>
            </a:r>
            <a:br>
              <a:rPr lang="en-US" sz="24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to send a 100 byte packet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Need buffers to match …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app with sending TCP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receiving TCP with receiving app</a:t>
            </a:r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2590800" y="190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743200" y="9144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2879726" y="11430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9226" name="Text Box 26"/>
          <p:cNvSpPr txBox="1">
            <a:spLocks noChangeArrowheads="1"/>
          </p:cNvSpPr>
          <p:nvPr/>
        </p:nvSpPr>
        <p:spPr bwMode="auto">
          <a:xfrm>
            <a:off x="7318375" y="11112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9227" name="Oval 12"/>
          <p:cNvSpPr>
            <a:spLocks noChangeArrowheads="1"/>
          </p:cNvSpPr>
          <p:nvPr/>
        </p:nvSpPr>
        <p:spPr bwMode="auto">
          <a:xfrm>
            <a:off x="7162800" y="9144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 flipH="1" flipV="1">
            <a:off x="3886200" y="1676400"/>
            <a:ext cx="3429000" cy="9144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>
            <a:off x="7010400" y="190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9230" name="Group 2"/>
          <p:cNvGrpSpPr>
            <a:grpSpLocks/>
          </p:cNvGrpSpPr>
          <p:nvPr/>
        </p:nvGrpSpPr>
        <p:grpSpPr bwMode="auto">
          <a:xfrm>
            <a:off x="7086600" y="2362200"/>
            <a:ext cx="1066800" cy="381000"/>
            <a:chOff x="5791200" y="2590800"/>
            <a:chExt cx="1371600" cy="381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6858681" y="2590800"/>
              <a:ext cx="304119" cy="3810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cs typeface="Helvetica"/>
              </a:endParaRPr>
            </a:p>
          </p:txBody>
        </p:sp>
        <p:sp>
          <p:nvSpPr>
            <p:cNvPr id="9235" name="Rectangle 34"/>
            <p:cNvSpPr>
              <a:spLocks noChangeArrowheads="1"/>
            </p:cNvSpPr>
            <p:nvPr/>
          </p:nvSpPr>
          <p:spPr bwMode="auto">
            <a:xfrm>
              <a:off x="6553200" y="2590800"/>
              <a:ext cx="304800" cy="381000"/>
            </a:xfrm>
            <a:prstGeom prst="rect">
              <a:avLst/>
            </a:prstGeom>
            <a:solidFill>
              <a:srgbClr val="8CA4F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6248400" y="2590800"/>
              <a:ext cx="304800" cy="381000"/>
            </a:xfrm>
            <a:prstGeom prst="rect">
              <a:avLst/>
            </a:prstGeom>
            <a:solidFill>
              <a:srgbClr val="8CA4F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cxnSp>
          <p:nvCxnSpPr>
            <p:cNvPr id="9237" name="Straight Connector 36"/>
            <p:cNvCxnSpPr>
              <a:cxnSpLocks noChangeShapeType="1"/>
            </p:cNvCxnSpPr>
            <p:nvPr/>
          </p:nvCxnSpPr>
          <p:spPr bwMode="auto">
            <a:xfrm>
              <a:off x="5791200" y="2590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8" name="Straight Connector 37"/>
            <p:cNvCxnSpPr>
              <a:cxnSpLocks noChangeShapeType="1"/>
            </p:cNvCxnSpPr>
            <p:nvPr/>
          </p:nvCxnSpPr>
          <p:spPr bwMode="auto">
            <a:xfrm>
              <a:off x="5791200" y="2971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31" name="TextBox 51"/>
          <p:cNvSpPr txBox="1">
            <a:spLocks noChangeArrowheads="1"/>
          </p:cNvSpPr>
          <p:nvPr/>
        </p:nvSpPr>
        <p:spPr bwMode="auto">
          <a:xfrm>
            <a:off x="3190876" y="2209801"/>
            <a:ext cx="138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OS</a:t>
            </a:r>
          </a:p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(TCP/IP)</a:t>
            </a:r>
          </a:p>
        </p:txBody>
      </p:sp>
      <p:sp>
        <p:nvSpPr>
          <p:cNvPr id="9232" name="TextBox 51"/>
          <p:cNvSpPr txBox="1">
            <a:spLocks noChangeArrowheads="1"/>
          </p:cNvSpPr>
          <p:nvPr/>
        </p:nvSpPr>
        <p:spPr bwMode="auto">
          <a:xfrm>
            <a:off x="7924801" y="2362201"/>
            <a:ext cx="138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OS</a:t>
            </a:r>
          </a:p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(TCP/IP)</a:t>
            </a:r>
          </a:p>
        </p:txBody>
      </p:sp>
      <p:sp>
        <p:nvSpPr>
          <p:cNvPr id="9233" name="Freeform 14"/>
          <p:cNvSpPr>
            <a:spLocks/>
          </p:cNvSpPr>
          <p:nvPr/>
        </p:nvSpPr>
        <p:spPr bwMode="auto">
          <a:xfrm rot="-5400000" flipH="1" flipV="1">
            <a:off x="7867650" y="1962150"/>
            <a:ext cx="876300" cy="3048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1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0"/>
          <p:cNvSpPr>
            <a:spLocks noChangeArrowheads="1"/>
          </p:cNvSpPr>
          <p:nvPr/>
        </p:nvSpPr>
        <p:spPr bwMode="auto">
          <a:xfrm>
            <a:off x="6324600" y="1981200"/>
            <a:ext cx="42672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0242" name="Rectangle 49"/>
          <p:cNvSpPr>
            <a:spLocks noChangeArrowheads="1"/>
          </p:cNvSpPr>
          <p:nvPr/>
        </p:nvSpPr>
        <p:spPr bwMode="auto">
          <a:xfrm>
            <a:off x="2209800" y="1981200"/>
            <a:ext cx="39624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TCP Flow Control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1905000" y="4038600"/>
            <a:ext cx="8763000" cy="2286000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Three pairs of producer-consumer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’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s</a:t>
            </a: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process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 sending TCP</a:t>
            </a:r>
            <a:endParaRPr lang="en-US" sz="2400" dirty="0">
              <a:latin typeface="Gill Sans Light"/>
              <a:ea typeface="ＭＳ Ｐゴシック" charset="0"/>
              <a:cs typeface="Gill Sans Light"/>
            </a:endParaRP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TCP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 receiving TCP</a:t>
            </a: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receiving TCP  receiving process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0" y="2362200"/>
            <a:ext cx="3733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46" name="Line 11"/>
          <p:cNvSpPr>
            <a:spLocks noChangeShapeType="1"/>
          </p:cNvSpPr>
          <p:nvPr/>
        </p:nvSpPr>
        <p:spPr bwMode="auto">
          <a:xfrm>
            <a:off x="2286000" y="1981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7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0249" name="Freeform 14"/>
          <p:cNvSpPr>
            <a:spLocks/>
          </p:cNvSpPr>
          <p:nvPr/>
        </p:nvSpPr>
        <p:spPr bwMode="auto">
          <a:xfrm flipH="1">
            <a:off x="3733800" y="1752600"/>
            <a:ext cx="2286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>
            <a:off x="62484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53" name="Freeform 14"/>
          <p:cNvSpPr>
            <a:spLocks/>
          </p:cNvSpPr>
          <p:nvPr/>
        </p:nvSpPr>
        <p:spPr bwMode="auto">
          <a:xfrm flipH="1">
            <a:off x="8001000" y="1752600"/>
            <a:ext cx="1524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4" name="Rectangle 5"/>
          <p:cNvSpPr>
            <a:spLocks noChangeArrowheads="1"/>
          </p:cNvSpPr>
          <p:nvPr/>
        </p:nvSpPr>
        <p:spPr bwMode="auto">
          <a:xfrm>
            <a:off x="6477000" y="2362200"/>
            <a:ext cx="3886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772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257" name="Line 11"/>
          <p:cNvSpPr>
            <a:spLocks noChangeShapeType="1"/>
          </p:cNvSpPr>
          <p:nvPr/>
        </p:nvSpPr>
        <p:spPr bwMode="auto">
          <a:xfrm>
            <a:off x="2286000" y="29718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8" name="TextBox 28"/>
          <p:cNvSpPr txBox="1">
            <a:spLocks noChangeArrowheads="1"/>
          </p:cNvSpPr>
          <p:nvPr/>
        </p:nvSpPr>
        <p:spPr bwMode="auto">
          <a:xfrm>
            <a:off x="22098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0259" name="TextBox 29"/>
          <p:cNvSpPr txBox="1">
            <a:spLocks noChangeArrowheads="1"/>
          </p:cNvSpPr>
          <p:nvPr/>
        </p:nvSpPr>
        <p:spPr bwMode="auto">
          <a:xfrm>
            <a:off x="91186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0260" name="TextBox 30"/>
          <p:cNvSpPr txBox="1">
            <a:spLocks noChangeArrowheads="1"/>
          </p:cNvSpPr>
          <p:nvPr/>
        </p:nvSpPr>
        <p:spPr bwMode="auto">
          <a:xfrm>
            <a:off x="22098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0261" name="TextBox 31"/>
          <p:cNvSpPr txBox="1">
            <a:spLocks noChangeArrowheads="1"/>
          </p:cNvSpPr>
          <p:nvPr/>
        </p:nvSpPr>
        <p:spPr bwMode="auto">
          <a:xfrm>
            <a:off x="93726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0262" name="Freeform 40"/>
          <p:cNvSpPr>
            <a:spLocks noChangeArrowheads="1"/>
          </p:cNvSpPr>
          <p:nvPr/>
        </p:nvSpPr>
        <p:spPr bwMode="auto">
          <a:xfrm>
            <a:off x="3276600" y="2667001"/>
            <a:ext cx="5257800" cy="1001713"/>
          </a:xfrm>
          <a:custGeom>
            <a:avLst/>
            <a:gdLst>
              <a:gd name="T0" fmla="*/ 0 w 5689600"/>
              <a:gd name="T1" fmla="*/ 605885 h 857956"/>
              <a:gd name="T2" fmla="*/ 67055 w 5689600"/>
              <a:gd name="T3" fmla="*/ 6058881 h 857956"/>
              <a:gd name="T4" fmla="*/ 354431 w 5689600"/>
              <a:gd name="T5" fmla="*/ 9290303 h 857956"/>
              <a:gd name="T6" fmla="*/ 1384196 w 5689600"/>
              <a:gd name="T7" fmla="*/ 8684410 h 857956"/>
              <a:gd name="T8" fmla="*/ 1609308 w 5689600"/>
              <a:gd name="T9" fmla="*/ 0 h 857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9600"/>
              <a:gd name="T16" fmla="*/ 0 h 857956"/>
              <a:gd name="T17" fmla="*/ 5689600 w 5689600"/>
              <a:gd name="T18" fmla="*/ 857956 h 857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9600" h="857956">
                <a:moveTo>
                  <a:pt x="0" y="50800"/>
                </a:moveTo>
                <a:cubicBezTo>
                  <a:pt x="14111" y="218722"/>
                  <a:pt x="28223" y="386644"/>
                  <a:pt x="237067" y="508000"/>
                </a:cubicBezTo>
                <a:cubicBezTo>
                  <a:pt x="445911" y="629356"/>
                  <a:pt x="476956" y="742245"/>
                  <a:pt x="1253067" y="778934"/>
                </a:cubicBezTo>
                <a:cubicBezTo>
                  <a:pt x="2029178" y="815623"/>
                  <a:pt x="4154312" y="857956"/>
                  <a:pt x="4893734" y="728134"/>
                </a:cubicBezTo>
                <a:cubicBezTo>
                  <a:pt x="5633156" y="598312"/>
                  <a:pt x="5689600" y="0"/>
                  <a:pt x="5689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5715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77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266" name="Line 11"/>
          <p:cNvSpPr>
            <a:spLocks noChangeShapeType="1"/>
          </p:cNvSpPr>
          <p:nvPr/>
        </p:nvSpPr>
        <p:spPr bwMode="auto">
          <a:xfrm>
            <a:off x="6477000" y="1981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67" name="Line 11"/>
          <p:cNvSpPr>
            <a:spLocks noChangeShapeType="1"/>
          </p:cNvSpPr>
          <p:nvPr/>
        </p:nvSpPr>
        <p:spPr bwMode="auto">
          <a:xfrm>
            <a:off x="64770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68" name="TextBox 51"/>
          <p:cNvSpPr txBox="1">
            <a:spLocks noChangeArrowheads="1"/>
          </p:cNvSpPr>
          <p:nvPr/>
        </p:nvSpPr>
        <p:spPr bwMode="auto">
          <a:xfrm>
            <a:off x="1524001" y="264795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OS</a:t>
            </a:r>
          </a:p>
        </p:txBody>
      </p:sp>
      <p:sp>
        <p:nvSpPr>
          <p:cNvPr id="10269" name="Left Brace 52"/>
          <p:cNvSpPr>
            <a:spLocks/>
          </p:cNvSpPr>
          <p:nvPr/>
        </p:nvSpPr>
        <p:spPr bwMode="auto">
          <a:xfrm>
            <a:off x="1981200" y="1981200"/>
            <a:ext cx="228600" cy="1752600"/>
          </a:xfrm>
          <a:prstGeom prst="leftBrace">
            <a:avLst>
              <a:gd name="adj1" fmla="val 8341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10270" name="Group 3"/>
          <p:cNvGrpSpPr>
            <a:grpSpLocks/>
          </p:cNvGrpSpPr>
          <p:nvPr/>
        </p:nvGrpSpPr>
        <p:grpSpPr bwMode="auto">
          <a:xfrm>
            <a:off x="3810000" y="1905000"/>
            <a:ext cx="312738" cy="369888"/>
            <a:chOff x="8602356" y="279400"/>
            <a:chExt cx="313044" cy="369332"/>
          </a:xfrm>
        </p:grpSpPr>
        <p:sp>
          <p:nvSpPr>
            <p:cNvPr id="10277" name="Oval 1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10278" name="TextBox 2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10271" name="Group 33"/>
          <p:cNvGrpSpPr>
            <a:grpSpLocks/>
          </p:cNvGrpSpPr>
          <p:nvPr/>
        </p:nvGrpSpPr>
        <p:grpSpPr bwMode="auto">
          <a:xfrm>
            <a:off x="5867400" y="3657600"/>
            <a:ext cx="312738" cy="369888"/>
            <a:chOff x="8602356" y="279400"/>
            <a:chExt cx="313044" cy="369332"/>
          </a:xfrm>
        </p:grpSpPr>
        <p:sp>
          <p:nvSpPr>
            <p:cNvPr id="10275" name="Oval 34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10276" name="TextBox 35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10272" name="Group 37"/>
          <p:cNvGrpSpPr>
            <a:grpSpLocks/>
          </p:cNvGrpSpPr>
          <p:nvPr/>
        </p:nvGrpSpPr>
        <p:grpSpPr bwMode="auto">
          <a:xfrm>
            <a:off x="7620000" y="1905000"/>
            <a:ext cx="312738" cy="369888"/>
            <a:chOff x="8602356" y="279400"/>
            <a:chExt cx="313044" cy="369332"/>
          </a:xfrm>
        </p:grpSpPr>
        <p:sp>
          <p:nvSpPr>
            <p:cNvPr id="10273" name="Oval 38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10274" name="TextBox 39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784860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0"/>
          <p:cNvSpPr>
            <a:spLocks noChangeArrowheads="1"/>
          </p:cNvSpPr>
          <p:nvPr/>
        </p:nvSpPr>
        <p:spPr bwMode="auto">
          <a:xfrm>
            <a:off x="6324600" y="1981200"/>
            <a:ext cx="42672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1266" name="Rectangle 49"/>
          <p:cNvSpPr>
            <a:spLocks noChangeArrowheads="1"/>
          </p:cNvSpPr>
          <p:nvPr/>
        </p:nvSpPr>
        <p:spPr bwMode="auto">
          <a:xfrm>
            <a:off x="2209800" y="1981200"/>
            <a:ext cx="39624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TCP Flow Control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1905000" y="3962400"/>
            <a:ext cx="8763000" cy="259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 assumptions: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Maximum IP packet size = </a:t>
            </a:r>
            <a:r>
              <a:rPr lang="en-US" sz="24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100 bytes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Size of the receiving buffer (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MaxRcvBuf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) = </a:t>
            </a:r>
            <a:r>
              <a:rPr lang="en-US" sz="2400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300 bytes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Recall,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indicates the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expected byte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in-sequence, not the last received byte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Use circular buffers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86000" y="2362200"/>
            <a:ext cx="3733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0" name="Line 11"/>
          <p:cNvSpPr>
            <a:spLocks noChangeShapeType="1"/>
          </p:cNvSpPr>
          <p:nvPr/>
        </p:nvSpPr>
        <p:spPr bwMode="auto">
          <a:xfrm>
            <a:off x="2286000" y="1981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1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1273" name="Freeform 14"/>
          <p:cNvSpPr>
            <a:spLocks/>
          </p:cNvSpPr>
          <p:nvPr/>
        </p:nvSpPr>
        <p:spPr bwMode="auto">
          <a:xfrm flipH="1">
            <a:off x="3733800" y="1752600"/>
            <a:ext cx="2286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4" name="Line 17"/>
          <p:cNvSpPr>
            <a:spLocks noChangeShapeType="1"/>
          </p:cNvSpPr>
          <p:nvPr/>
        </p:nvSpPr>
        <p:spPr bwMode="auto">
          <a:xfrm>
            <a:off x="62484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7" name="Freeform 14"/>
          <p:cNvSpPr>
            <a:spLocks/>
          </p:cNvSpPr>
          <p:nvPr/>
        </p:nvSpPr>
        <p:spPr bwMode="auto">
          <a:xfrm flipH="1">
            <a:off x="8001000" y="1752600"/>
            <a:ext cx="1524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6477000" y="2362200"/>
            <a:ext cx="3886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772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81" name="Line 11"/>
          <p:cNvSpPr>
            <a:spLocks noChangeShapeType="1"/>
          </p:cNvSpPr>
          <p:nvPr/>
        </p:nvSpPr>
        <p:spPr bwMode="auto">
          <a:xfrm>
            <a:off x="2286000" y="29718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82" name="TextBox 28"/>
          <p:cNvSpPr txBox="1">
            <a:spLocks noChangeArrowheads="1"/>
          </p:cNvSpPr>
          <p:nvPr/>
        </p:nvSpPr>
        <p:spPr bwMode="auto">
          <a:xfrm>
            <a:off x="22098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1283" name="TextBox 29"/>
          <p:cNvSpPr txBox="1">
            <a:spLocks noChangeArrowheads="1"/>
          </p:cNvSpPr>
          <p:nvPr/>
        </p:nvSpPr>
        <p:spPr bwMode="auto">
          <a:xfrm>
            <a:off x="91186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1284" name="TextBox 30"/>
          <p:cNvSpPr txBox="1">
            <a:spLocks noChangeArrowheads="1"/>
          </p:cNvSpPr>
          <p:nvPr/>
        </p:nvSpPr>
        <p:spPr bwMode="auto">
          <a:xfrm>
            <a:off x="22098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1285" name="TextBox 31"/>
          <p:cNvSpPr txBox="1">
            <a:spLocks noChangeArrowheads="1"/>
          </p:cNvSpPr>
          <p:nvPr/>
        </p:nvSpPr>
        <p:spPr bwMode="auto">
          <a:xfrm>
            <a:off x="93726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1286" name="Freeform 40"/>
          <p:cNvSpPr>
            <a:spLocks noChangeArrowheads="1"/>
          </p:cNvSpPr>
          <p:nvPr/>
        </p:nvSpPr>
        <p:spPr bwMode="auto">
          <a:xfrm>
            <a:off x="3276600" y="2667001"/>
            <a:ext cx="5257800" cy="1001713"/>
          </a:xfrm>
          <a:custGeom>
            <a:avLst/>
            <a:gdLst>
              <a:gd name="T0" fmla="*/ 0 w 5689600"/>
              <a:gd name="T1" fmla="*/ 605885 h 857956"/>
              <a:gd name="T2" fmla="*/ 67055 w 5689600"/>
              <a:gd name="T3" fmla="*/ 6058881 h 857956"/>
              <a:gd name="T4" fmla="*/ 354431 w 5689600"/>
              <a:gd name="T5" fmla="*/ 9290303 h 857956"/>
              <a:gd name="T6" fmla="*/ 1384196 w 5689600"/>
              <a:gd name="T7" fmla="*/ 8684410 h 857956"/>
              <a:gd name="T8" fmla="*/ 1609308 w 5689600"/>
              <a:gd name="T9" fmla="*/ 0 h 857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9600"/>
              <a:gd name="T16" fmla="*/ 0 h 857956"/>
              <a:gd name="T17" fmla="*/ 5689600 w 5689600"/>
              <a:gd name="T18" fmla="*/ 857956 h 857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9600" h="857956">
                <a:moveTo>
                  <a:pt x="0" y="50800"/>
                </a:moveTo>
                <a:cubicBezTo>
                  <a:pt x="14111" y="218722"/>
                  <a:pt x="28223" y="386644"/>
                  <a:pt x="237067" y="508000"/>
                </a:cubicBezTo>
                <a:cubicBezTo>
                  <a:pt x="445911" y="629356"/>
                  <a:pt x="476956" y="742245"/>
                  <a:pt x="1253067" y="778934"/>
                </a:cubicBezTo>
                <a:cubicBezTo>
                  <a:pt x="2029178" y="815623"/>
                  <a:pt x="4154312" y="857956"/>
                  <a:pt x="4893734" y="728134"/>
                </a:cubicBezTo>
                <a:cubicBezTo>
                  <a:pt x="5633156" y="598312"/>
                  <a:pt x="5689600" y="0"/>
                  <a:pt x="5689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5715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77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129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6477000" y="2590800"/>
            <a:ext cx="3886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291" name="TextBox 46"/>
          <p:cNvSpPr txBox="1">
            <a:spLocks noChangeArrowheads="1"/>
          </p:cNvSpPr>
          <p:nvPr/>
        </p:nvSpPr>
        <p:spPr bwMode="auto">
          <a:xfrm>
            <a:off x="6926264" y="2286000"/>
            <a:ext cx="10747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300 bytes</a:t>
            </a:r>
          </a:p>
        </p:txBody>
      </p:sp>
      <p:sp>
        <p:nvSpPr>
          <p:cNvPr id="11292" name="Line 11"/>
          <p:cNvSpPr>
            <a:spLocks noChangeShapeType="1"/>
          </p:cNvSpPr>
          <p:nvPr/>
        </p:nvSpPr>
        <p:spPr bwMode="auto">
          <a:xfrm>
            <a:off x="6477000" y="1981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93" name="Line 11"/>
          <p:cNvSpPr>
            <a:spLocks noChangeShapeType="1"/>
          </p:cNvSpPr>
          <p:nvPr/>
        </p:nvSpPr>
        <p:spPr bwMode="auto">
          <a:xfrm>
            <a:off x="64770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94" name="TextBox 51"/>
          <p:cNvSpPr txBox="1">
            <a:spLocks noChangeArrowheads="1"/>
          </p:cNvSpPr>
          <p:nvPr/>
        </p:nvSpPr>
        <p:spPr bwMode="auto">
          <a:xfrm>
            <a:off x="1524001" y="264795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OS</a:t>
            </a:r>
          </a:p>
        </p:txBody>
      </p:sp>
      <p:sp>
        <p:nvSpPr>
          <p:cNvPr id="11295" name="Left Brace 52"/>
          <p:cNvSpPr>
            <a:spLocks/>
          </p:cNvSpPr>
          <p:nvPr/>
        </p:nvSpPr>
        <p:spPr bwMode="auto">
          <a:xfrm>
            <a:off x="1981200" y="1981200"/>
            <a:ext cx="228600" cy="1752600"/>
          </a:xfrm>
          <a:prstGeom prst="leftBrace">
            <a:avLst>
              <a:gd name="adj1" fmla="val 8341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471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Circular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11353800" cy="28956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Assume</a:t>
            </a:r>
          </a:p>
          <a:p>
            <a:pPr lvl="1">
              <a:defRPr/>
            </a:pP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A buffer of size N</a:t>
            </a:r>
          </a:p>
          <a:p>
            <a:pPr lvl="1"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A stream of bytes, where bytes have increasing sequence numbers</a:t>
            </a:r>
          </a:p>
          <a:p>
            <a:pPr lvl="2"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Think of stream as an unbounded array of bytes and of sequence number as indexes in this array</a:t>
            </a:r>
          </a:p>
          <a:p>
            <a:pPr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Buffer stores at most N consecutive bytes from the stream</a:t>
            </a:r>
          </a:p>
          <a:p>
            <a:pPr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Byte k stored at position (k mod N) + 1 in the buffer</a:t>
            </a:r>
          </a:p>
          <a:p>
            <a:pPr marL="457200" lvl="1" indent="0">
              <a:buNone/>
              <a:defRPr/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0" y="4267200"/>
            <a:ext cx="381000" cy="381000"/>
          </a:xfrm>
          <a:prstGeom prst="rect">
            <a:avLst/>
          </a:prstGeom>
          <a:solidFill>
            <a:srgbClr val="D9D9D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H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191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953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334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858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239000" y="426720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cxnSp>
        <p:nvCxnSpPr>
          <p:cNvPr id="12298" name="Straight Connector 12"/>
          <p:cNvCxnSpPr>
            <a:cxnSpLocks noChangeShapeType="1"/>
          </p:cNvCxnSpPr>
          <p:nvPr/>
        </p:nvCxnSpPr>
        <p:spPr bwMode="auto">
          <a:xfrm>
            <a:off x="2514600" y="4267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Straight Connector 13"/>
          <p:cNvCxnSpPr>
            <a:cxnSpLocks noChangeShapeType="1"/>
          </p:cNvCxnSpPr>
          <p:nvPr/>
        </p:nvCxnSpPr>
        <p:spPr bwMode="auto">
          <a:xfrm>
            <a:off x="2514600" y="4648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5715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 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77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O</a:t>
            </a: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381000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27</a:t>
            </a: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415925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28</a:t>
            </a:r>
          </a:p>
        </p:txBody>
      </p:sp>
      <p:sp>
        <p:nvSpPr>
          <p:cNvPr id="12305" name="TextBox 19"/>
          <p:cNvSpPr txBox="1">
            <a:spLocks noChangeArrowheads="1"/>
          </p:cNvSpPr>
          <p:nvPr/>
        </p:nvSpPr>
        <p:spPr bwMode="auto">
          <a:xfrm>
            <a:off x="457200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29</a:t>
            </a:r>
          </a:p>
        </p:txBody>
      </p:sp>
      <p:sp>
        <p:nvSpPr>
          <p:cNvPr id="12306" name="TextBox 20"/>
          <p:cNvSpPr txBox="1">
            <a:spLocks noChangeArrowheads="1"/>
          </p:cNvSpPr>
          <p:nvPr/>
        </p:nvSpPr>
        <p:spPr bwMode="auto">
          <a:xfrm>
            <a:off x="495300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30</a:t>
            </a:r>
          </a:p>
        </p:txBody>
      </p:sp>
      <p:sp>
        <p:nvSpPr>
          <p:cNvPr id="12307" name="TextBox 21"/>
          <p:cNvSpPr txBox="1">
            <a:spLocks noChangeArrowheads="1"/>
          </p:cNvSpPr>
          <p:nvPr/>
        </p:nvSpPr>
        <p:spPr bwMode="auto">
          <a:xfrm>
            <a:off x="530225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31</a:t>
            </a:r>
          </a:p>
        </p:txBody>
      </p:sp>
      <p:sp>
        <p:nvSpPr>
          <p:cNvPr id="12308" name="TextBox 22"/>
          <p:cNvSpPr txBox="1">
            <a:spLocks noChangeArrowheads="1"/>
          </p:cNvSpPr>
          <p:nvPr/>
        </p:nvSpPr>
        <p:spPr bwMode="auto">
          <a:xfrm>
            <a:off x="571500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32</a:t>
            </a:r>
          </a:p>
        </p:txBody>
      </p:sp>
      <p:sp>
        <p:nvSpPr>
          <p:cNvPr id="12309" name="TextBox 23"/>
          <p:cNvSpPr txBox="1">
            <a:spLocks noChangeArrowheads="1"/>
          </p:cNvSpPr>
          <p:nvPr/>
        </p:nvSpPr>
        <p:spPr bwMode="auto">
          <a:xfrm>
            <a:off x="609600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33</a:t>
            </a:r>
          </a:p>
        </p:txBody>
      </p:sp>
      <p:sp>
        <p:nvSpPr>
          <p:cNvPr id="12310" name="TextBox 24"/>
          <p:cNvSpPr txBox="1">
            <a:spLocks noChangeArrowheads="1"/>
          </p:cNvSpPr>
          <p:nvPr/>
        </p:nvSpPr>
        <p:spPr bwMode="auto">
          <a:xfrm>
            <a:off x="644525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34</a:t>
            </a:r>
          </a:p>
        </p:txBody>
      </p:sp>
      <p:sp>
        <p:nvSpPr>
          <p:cNvPr id="12311" name="TextBox 25"/>
          <p:cNvSpPr txBox="1">
            <a:spLocks noChangeArrowheads="1"/>
          </p:cNvSpPr>
          <p:nvPr/>
        </p:nvSpPr>
        <p:spPr bwMode="auto">
          <a:xfrm>
            <a:off x="685800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35</a:t>
            </a:r>
          </a:p>
        </p:txBody>
      </p:sp>
      <p:sp>
        <p:nvSpPr>
          <p:cNvPr id="12312" name="TextBox 26"/>
          <p:cNvSpPr txBox="1">
            <a:spLocks noChangeArrowheads="1"/>
          </p:cNvSpPr>
          <p:nvPr/>
        </p:nvSpPr>
        <p:spPr bwMode="auto">
          <a:xfrm>
            <a:off x="7239001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36</a:t>
            </a:r>
          </a:p>
        </p:txBody>
      </p:sp>
      <p:sp>
        <p:nvSpPr>
          <p:cNvPr id="12313" name="TextBox 29"/>
          <p:cNvSpPr txBox="1">
            <a:spLocks noChangeArrowheads="1"/>
          </p:cNvSpPr>
          <p:nvPr/>
        </p:nvSpPr>
        <p:spPr bwMode="auto">
          <a:xfrm>
            <a:off x="1981200" y="3733800"/>
            <a:ext cx="1443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sequence  #</a:t>
            </a:r>
          </a:p>
        </p:txBody>
      </p:sp>
      <p:cxnSp>
        <p:nvCxnSpPr>
          <p:cNvPr id="12314" name="Straight Arrow Connector 31"/>
          <p:cNvCxnSpPr>
            <a:cxnSpLocks noChangeShapeType="1"/>
            <a:endCxn id="12303" idx="1"/>
          </p:cNvCxnSpPr>
          <p:nvPr/>
        </p:nvCxnSpPr>
        <p:spPr bwMode="auto">
          <a:xfrm>
            <a:off x="3429000" y="3962401"/>
            <a:ext cx="381000" cy="16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315" name="TextBox 64"/>
          <p:cNvSpPr txBox="1">
            <a:spLocks noChangeArrowheads="1"/>
          </p:cNvSpPr>
          <p:nvPr/>
        </p:nvSpPr>
        <p:spPr bwMode="auto">
          <a:xfrm>
            <a:off x="3933825" y="5757864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12316" name="TextBox 101"/>
          <p:cNvSpPr txBox="1">
            <a:spLocks noChangeArrowheads="1"/>
          </p:cNvSpPr>
          <p:nvPr/>
        </p:nvSpPr>
        <p:spPr bwMode="auto">
          <a:xfrm>
            <a:off x="4314825" y="5757864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12317" name="TextBox 102"/>
          <p:cNvSpPr txBox="1">
            <a:spLocks noChangeArrowheads="1"/>
          </p:cNvSpPr>
          <p:nvPr/>
        </p:nvSpPr>
        <p:spPr bwMode="auto">
          <a:xfrm>
            <a:off x="4695825" y="5757864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12318" name="TextBox 103"/>
          <p:cNvSpPr txBox="1">
            <a:spLocks noChangeArrowheads="1"/>
          </p:cNvSpPr>
          <p:nvPr/>
        </p:nvSpPr>
        <p:spPr bwMode="auto">
          <a:xfrm>
            <a:off x="5078413" y="5757864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12319" name="TextBox 104"/>
          <p:cNvSpPr txBox="1">
            <a:spLocks noChangeArrowheads="1"/>
          </p:cNvSpPr>
          <p:nvPr/>
        </p:nvSpPr>
        <p:spPr bwMode="auto">
          <a:xfrm>
            <a:off x="5459414" y="5757864"/>
            <a:ext cx="3000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12320" name="TextBox 105"/>
          <p:cNvSpPr txBox="1">
            <a:spLocks noChangeArrowheads="1"/>
          </p:cNvSpPr>
          <p:nvPr/>
        </p:nvSpPr>
        <p:spPr bwMode="auto">
          <a:xfrm>
            <a:off x="5838825" y="5757864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12321" name="TextBox 106"/>
          <p:cNvSpPr txBox="1">
            <a:spLocks noChangeArrowheads="1"/>
          </p:cNvSpPr>
          <p:nvPr/>
        </p:nvSpPr>
        <p:spPr bwMode="auto">
          <a:xfrm>
            <a:off x="6137275" y="5757864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7</a:t>
            </a:r>
          </a:p>
        </p:txBody>
      </p:sp>
      <p:sp>
        <p:nvSpPr>
          <p:cNvPr id="12322" name="TextBox 107"/>
          <p:cNvSpPr txBox="1">
            <a:spLocks noChangeArrowheads="1"/>
          </p:cNvSpPr>
          <p:nvPr/>
        </p:nvSpPr>
        <p:spPr bwMode="auto">
          <a:xfrm>
            <a:off x="6518275" y="5757864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8</a:t>
            </a:r>
          </a:p>
        </p:txBody>
      </p:sp>
      <p:sp>
        <p:nvSpPr>
          <p:cNvPr id="12323" name="TextBox 108"/>
          <p:cNvSpPr txBox="1">
            <a:spLocks noChangeArrowheads="1"/>
          </p:cNvSpPr>
          <p:nvPr/>
        </p:nvSpPr>
        <p:spPr bwMode="auto">
          <a:xfrm>
            <a:off x="6981825" y="5757864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9</a:t>
            </a:r>
          </a:p>
        </p:txBody>
      </p:sp>
      <p:sp>
        <p:nvSpPr>
          <p:cNvPr id="12324" name="TextBox 109"/>
          <p:cNvSpPr txBox="1">
            <a:spLocks noChangeArrowheads="1"/>
          </p:cNvSpPr>
          <p:nvPr/>
        </p:nvSpPr>
        <p:spPr bwMode="auto">
          <a:xfrm>
            <a:off x="7280276" y="5757864"/>
            <a:ext cx="415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10</a:t>
            </a:r>
          </a:p>
        </p:txBody>
      </p:sp>
      <p:sp>
        <p:nvSpPr>
          <p:cNvPr id="12325" name="TextBox 112"/>
          <p:cNvSpPr txBox="1">
            <a:spLocks noChangeArrowheads="1"/>
          </p:cNvSpPr>
          <p:nvPr/>
        </p:nvSpPr>
        <p:spPr bwMode="auto">
          <a:xfrm>
            <a:off x="2057400" y="5257801"/>
            <a:ext cx="1790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Circular buffer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(N = 10)</a:t>
            </a:r>
          </a:p>
        </p:txBody>
      </p:sp>
      <p:sp>
        <p:nvSpPr>
          <p:cNvPr id="12326" name="Right Brace 121"/>
          <p:cNvSpPr>
            <a:spLocks/>
          </p:cNvSpPr>
          <p:nvPr/>
        </p:nvSpPr>
        <p:spPr bwMode="auto">
          <a:xfrm rot="-5400000">
            <a:off x="5638800" y="2362200"/>
            <a:ext cx="228600" cy="2971800"/>
          </a:xfrm>
          <a:prstGeom prst="rightBrace">
            <a:avLst>
              <a:gd name="adj1" fmla="val 8306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2327" name="TextBox 122"/>
          <p:cNvSpPr txBox="1">
            <a:spLocks noChangeArrowheads="1"/>
          </p:cNvSpPr>
          <p:nvPr/>
        </p:nvSpPr>
        <p:spPr bwMode="auto">
          <a:xfrm>
            <a:off x="5029201" y="335280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buffered data</a:t>
            </a:r>
          </a:p>
        </p:txBody>
      </p:sp>
      <p:grpSp>
        <p:nvGrpSpPr>
          <p:cNvPr id="12328" name="Group 134"/>
          <p:cNvGrpSpPr>
            <a:grpSpLocks/>
          </p:cNvGrpSpPr>
          <p:nvPr/>
        </p:nvGrpSpPr>
        <p:grpSpPr bwMode="auto">
          <a:xfrm>
            <a:off x="3886200" y="5410200"/>
            <a:ext cx="3810000" cy="381000"/>
            <a:chOff x="2362200" y="6172200"/>
            <a:chExt cx="3810000" cy="381000"/>
          </a:xfrm>
        </p:grpSpPr>
        <p:sp>
          <p:nvSpPr>
            <p:cNvPr id="12351" name="Rectangle 123"/>
            <p:cNvSpPr>
              <a:spLocks noChangeArrowheads="1"/>
            </p:cNvSpPr>
            <p:nvPr/>
          </p:nvSpPr>
          <p:spPr bwMode="auto">
            <a:xfrm>
              <a:off x="4267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2" name="Rectangle 124"/>
            <p:cNvSpPr>
              <a:spLocks noChangeArrowheads="1"/>
            </p:cNvSpPr>
            <p:nvPr/>
          </p:nvSpPr>
          <p:spPr bwMode="auto">
            <a:xfrm>
              <a:off x="3886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3" name="Rectangle 125"/>
            <p:cNvSpPr>
              <a:spLocks noChangeArrowheads="1"/>
            </p:cNvSpPr>
            <p:nvPr/>
          </p:nvSpPr>
          <p:spPr bwMode="auto">
            <a:xfrm>
              <a:off x="3505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4" name="Rectangle 126"/>
            <p:cNvSpPr>
              <a:spLocks noChangeArrowheads="1"/>
            </p:cNvSpPr>
            <p:nvPr/>
          </p:nvSpPr>
          <p:spPr bwMode="auto">
            <a:xfrm>
              <a:off x="3124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5" name="Rectangle 127"/>
            <p:cNvSpPr>
              <a:spLocks noChangeArrowheads="1"/>
            </p:cNvSpPr>
            <p:nvPr/>
          </p:nvSpPr>
          <p:spPr bwMode="auto">
            <a:xfrm>
              <a:off x="2743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6" name="Rectangle 128"/>
            <p:cNvSpPr>
              <a:spLocks noChangeArrowheads="1"/>
            </p:cNvSpPr>
            <p:nvPr/>
          </p:nvSpPr>
          <p:spPr bwMode="auto">
            <a:xfrm>
              <a:off x="2362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7" name="Rectangle 129"/>
            <p:cNvSpPr>
              <a:spLocks noChangeArrowheads="1"/>
            </p:cNvSpPr>
            <p:nvPr/>
          </p:nvSpPr>
          <p:spPr bwMode="auto">
            <a:xfrm>
              <a:off x="5791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8" name="Rectangle 130"/>
            <p:cNvSpPr>
              <a:spLocks noChangeArrowheads="1"/>
            </p:cNvSpPr>
            <p:nvPr/>
          </p:nvSpPr>
          <p:spPr bwMode="auto">
            <a:xfrm>
              <a:off x="5410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9" name="Rectangle 132"/>
            <p:cNvSpPr>
              <a:spLocks noChangeArrowheads="1"/>
            </p:cNvSpPr>
            <p:nvPr/>
          </p:nvSpPr>
          <p:spPr bwMode="auto">
            <a:xfrm>
              <a:off x="5029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60" name="Rectangle 133"/>
            <p:cNvSpPr>
              <a:spLocks noChangeArrowheads="1"/>
            </p:cNvSpPr>
            <p:nvPr/>
          </p:nvSpPr>
          <p:spPr bwMode="auto">
            <a:xfrm>
              <a:off x="4648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cxnSp>
        <p:nvCxnSpPr>
          <p:cNvPr id="138" name="Straight Arrow Connector 137"/>
          <p:cNvCxnSpPr>
            <a:cxnSpLocks noChangeShapeType="1"/>
          </p:cNvCxnSpPr>
          <p:nvPr/>
        </p:nvCxnSpPr>
        <p:spPr bwMode="auto">
          <a:xfrm>
            <a:off x="4381501" y="4648200"/>
            <a:ext cx="2708275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95600" y="4735513"/>
            <a:ext cx="2274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(28 mod 10) + 1 = 9 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6934200" y="54102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E</a:t>
            </a:r>
          </a:p>
        </p:txBody>
      </p:sp>
      <p:grpSp>
        <p:nvGrpSpPr>
          <p:cNvPr id="142" name="Group 141"/>
          <p:cNvGrpSpPr>
            <a:grpSpLocks/>
          </p:cNvGrpSpPr>
          <p:nvPr/>
        </p:nvGrpSpPr>
        <p:grpSpPr bwMode="auto">
          <a:xfrm>
            <a:off x="3886200" y="5410200"/>
            <a:ext cx="3810000" cy="381000"/>
            <a:chOff x="2327702" y="5410200"/>
            <a:chExt cx="3810000" cy="381000"/>
          </a:xfrm>
        </p:grpSpPr>
        <p:sp>
          <p:nvSpPr>
            <p:cNvPr id="143" name="Rectangle 142"/>
            <p:cNvSpPr/>
            <p:nvPr/>
          </p:nvSpPr>
          <p:spPr bwMode="auto">
            <a:xfrm>
              <a:off x="5756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L</a:t>
              </a: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708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O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4232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R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3089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  </a:t>
              </a: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3470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W</a:t>
              </a: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851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O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5375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E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327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L</a:t>
              </a:r>
            </a:p>
          </p:txBody>
        </p:sp>
        <p:sp>
          <p:nvSpPr>
            <p:cNvPr id="12349" name="Rectangle 150"/>
            <p:cNvSpPr>
              <a:spLocks noChangeArrowheads="1"/>
            </p:cNvSpPr>
            <p:nvPr/>
          </p:nvSpPr>
          <p:spPr bwMode="auto">
            <a:xfrm>
              <a:off x="4613702" y="5410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0" name="Rectangle 151"/>
            <p:cNvSpPr>
              <a:spLocks noChangeArrowheads="1"/>
            </p:cNvSpPr>
            <p:nvPr/>
          </p:nvSpPr>
          <p:spPr bwMode="auto">
            <a:xfrm>
              <a:off x="4994702" y="5410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164" name="Group 163"/>
          <p:cNvGrpSpPr>
            <a:grpSpLocks/>
          </p:cNvGrpSpPr>
          <p:nvPr/>
        </p:nvGrpSpPr>
        <p:grpSpPr bwMode="auto">
          <a:xfrm>
            <a:off x="5946776" y="4648200"/>
            <a:ext cx="3033304" cy="762000"/>
            <a:chOff x="4423202" y="4648200"/>
            <a:chExt cx="3033609" cy="762000"/>
          </a:xfrm>
        </p:grpSpPr>
        <p:cxnSp>
          <p:nvCxnSpPr>
            <p:cNvPr id="12339" name="Straight Arrow Connector 164"/>
            <p:cNvCxnSpPr>
              <a:cxnSpLocks noChangeShapeType="1"/>
            </p:cNvCxnSpPr>
            <p:nvPr/>
          </p:nvCxnSpPr>
          <p:spPr bwMode="auto">
            <a:xfrm flipH="1">
              <a:off x="4423202" y="4648200"/>
              <a:ext cx="1101298" cy="7620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0" name="TextBox 165"/>
            <p:cNvSpPr txBox="1">
              <a:spLocks noChangeArrowheads="1"/>
            </p:cNvSpPr>
            <p:nvPr/>
          </p:nvSpPr>
          <p:spPr bwMode="auto">
            <a:xfrm>
              <a:off x="5181600" y="4724400"/>
              <a:ext cx="22752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(35 mod 10) + 1 = 6 </a:t>
              </a:r>
            </a:p>
          </p:txBody>
        </p:sp>
      </p:grpSp>
      <p:grpSp>
        <p:nvGrpSpPr>
          <p:cNvPr id="176" name="Group 175"/>
          <p:cNvGrpSpPr>
            <a:grpSpLocks/>
          </p:cNvGrpSpPr>
          <p:nvPr/>
        </p:nvGrpSpPr>
        <p:grpSpPr bwMode="auto">
          <a:xfrm>
            <a:off x="5716589" y="6019800"/>
            <a:ext cx="1825625" cy="476250"/>
            <a:chOff x="4193325" y="6019800"/>
            <a:chExt cx="1824150" cy="476310"/>
          </a:xfrm>
        </p:grpSpPr>
        <p:cxnSp>
          <p:nvCxnSpPr>
            <p:cNvPr id="12335" name="Straight Arrow Connector 167"/>
            <p:cNvCxnSpPr>
              <a:cxnSpLocks noChangeShapeType="1"/>
            </p:cNvCxnSpPr>
            <p:nvPr/>
          </p:nvCxnSpPr>
          <p:spPr bwMode="auto">
            <a:xfrm flipV="1">
              <a:off x="5638799" y="6019800"/>
              <a:ext cx="1" cy="228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6" name="Straight Arrow Connector 172"/>
            <p:cNvCxnSpPr>
              <a:cxnSpLocks noChangeShapeType="1"/>
            </p:cNvCxnSpPr>
            <p:nvPr/>
          </p:nvCxnSpPr>
          <p:spPr bwMode="auto">
            <a:xfrm flipV="1">
              <a:off x="4495799" y="6019800"/>
              <a:ext cx="1" cy="228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37" name="TextBox 173"/>
            <p:cNvSpPr txBox="1">
              <a:spLocks noChangeArrowheads="1"/>
            </p:cNvSpPr>
            <p:nvPr/>
          </p:nvSpPr>
          <p:spPr bwMode="auto">
            <a:xfrm>
              <a:off x="5334000" y="6096000"/>
              <a:ext cx="683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start</a:t>
              </a:r>
            </a:p>
          </p:txBody>
        </p:sp>
        <p:sp>
          <p:nvSpPr>
            <p:cNvPr id="12338" name="TextBox 174"/>
            <p:cNvSpPr txBox="1">
              <a:spLocks noChangeArrowheads="1"/>
            </p:cNvSpPr>
            <p:nvPr/>
          </p:nvSpPr>
          <p:spPr bwMode="auto">
            <a:xfrm>
              <a:off x="4193325" y="6096000"/>
              <a:ext cx="6125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982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905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sent by sender to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LastByteAcked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received by sender from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LastByteRcvd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received by receiver from sender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NextByteExpected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in-sequence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byte expected by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LastByteRead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read by the receiving process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555751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409951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1828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7924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NextByteExpected(1)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172201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6545263" y="2178050"/>
            <a:ext cx="180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 flipV="1">
            <a:off x="64770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1828801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2" name="Freeform 14"/>
          <p:cNvSpPr>
            <a:spLocks/>
          </p:cNvSpPr>
          <p:nvPr/>
        </p:nvSpPr>
        <p:spPr bwMode="auto">
          <a:xfrm flipH="1">
            <a:off x="6477000" y="1676400"/>
            <a:ext cx="12192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1828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6477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 flipV="1">
            <a:off x="6477000" y="2895600"/>
            <a:ext cx="1905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1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39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4340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1" name="Text Box 19"/>
          <p:cNvSpPr txBox="1">
            <a:spLocks noChangeArrowheads="1"/>
          </p:cNvSpPr>
          <p:nvPr/>
        </p:nvSpPr>
        <p:spPr bwMode="auto">
          <a:xfrm>
            <a:off x="6405564" y="3124200"/>
            <a:ext cx="205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4342" name="Text Box 20"/>
          <p:cNvSpPr txBox="1">
            <a:spLocks noChangeArrowheads="1"/>
          </p:cNvSpPr>
          <p:nvPr/>
        </p:nvSpPr>
        <p:spPr bwMode="auto">
          <a:xfrm>
            <a:off x="8736014" y="3124200"/>
            <a:ext cx="1550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 flipH="1" flipV="1">
            <a:off x="8915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4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6477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 flipV="1">
            <a:off x="7543800" y="28956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7" name="Rectangle 56"/>
          <p:cNvSpPr>
            <a:spLocks noChangeArrowheads="1"/>
          </p:cNvSpPr>
          <p:nvPr/>
        </p:nvSpPr>
        <p:spPr bwMode="auto">
          <a:xfrm>
            <a:off x="7653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8" name="Text Box 21"/>
          <p:cNvSpPr txBox="1">
            <a:spLocks noChangeArrowheads="1"/>
          </p:cNvSpPr>
          <p:nvPr/>
        </p:nvSpPr>
        <p:spPr bwMode="auto">
          <a:xfrm>
            <a:off x="7620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4349" name="Freeform 14"/>
          <p:cNvSpPr>
            <a:spLocks/>
          </p:cNvSpPr>
          <p:nvPr/>
        </p:nvSpPr>
        <p:spPr bwMode="auto">
          <a:xfrm flipH="1">
            <a:off x="7670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76200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5625" name="Content Placeholder 2"/>
          <p:cNvSpPr>
            <a:spLocks noGrp="1"/>
          </p:cNvSpPr>
          <p:nvPr>
            <p:ph idx="1"/>
          </p:nvPr>
        </p:nvSpPr>
        <p:spPr>
          <a:xfrm>
            <a:off x="1524000" y="3810000"/>
            <a:ext cx="9144000" cy="1905000"/>
          </a:xfrm>
        </p:spPr>
        <p:txBody>
          <a:bodyPr/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AdvertisedWindow: number of bytes TCP receiver can receive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SenderWindow: number of bytes TCP sender can send</a:t>
            </a:r>
          </a:p>
          <a:p>
            <a:pPr>
              <a:buFontTx/>
              <a:buNone/>
            </a:pPr>
            <a:endParaRPr lang="en-US">
              <a:latin typeface="Gill Sans Light"/>
              <a:ea typeface="ＭＳ Ｐゴシック" charset="0"/>
              <a:cs typeface="Gill Sans Light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33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4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MaxRcvBuffer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LastByteRcvd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LastByteRead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33600" y="5562600"/>
            <a:ext cx="7924800" cy="457200"/>
            <a:chOff x="609600" y="5562600"/>
            <a:chExt cx="7924492" cy="762000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492" cy="762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2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544492" cy="66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SenderWindow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AdvertisedWindow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LastByteSent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LastByteAcked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90700" y="990600"/>
            <a:ext cx="4229100" cy="2470150"/>
            <a:chOff x="266733" y="990600"/>
            <a:chExt cx="4229067" cy="2469954"/>
          </a:xfrm>
        </p:grpSpPr>
        <p:sp>
          <p:nvSpPr>
            <p:cNvPr id="14360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4361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14362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63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4364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14365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66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14367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14369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14370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cxnSp>
        <p:nvCxnSpPr>
          <p:cNvPr id="14355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6477000" y="2741614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56" name="TextBox 46"/>
          <p:cNvSpPr txBox="1">
            <a:spLocks noChangeArrowheads="1"/>
          </p:cNvSpPr>
          <p:nvPr/>
        </p:nvSpPr>
        <p:spPr bwMode="auto">
          <a:xfrm>
            <a:off x="8901114" y="2438400"/>
            <a:ext cx="1470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828800" y="2438400"/>
            <a:ext cx="4267200" cy="342900"/>
            <a:chOff x="304767" y="2438400"/>
            <a:chExt cx="4267233" cy="342824"/>
          </a:xfrm>
        </p:grpSpPr>
        <p:cxnSp>
          <p:nvCxnSpPr>
            <p:cNvPr id="14358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9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0573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5362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5364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65" name="Text Box 19"/>
          <p:cNvSpPr txBox="1">
            <a:spLocks noChangeArrowheads="1"/>
          </p:cNvSpPr>
          <p:nvPr/>
        </p:nvSpPr>
        <p:spPr bwMode="auto">
          <a:xfrm>
            <a:off x="6376989" y="3124200"/>
            <a:ext cx="205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5366" name="Text Box 20"/>
          <p:cNvSpPr txBox="1">
            <a:spLocks noChangeArrowheads="1"/>
          </p:cNvSpPr>
          <p:nvPr/>
        </p:nvSpPr>
        <p:spPr bwMode="auto">
          <a:xfrm>
            <a:off x="8686800" y="312420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5367" name="Line 22"/>
          <p:cNvSpPr>
            <a:spLocks noChangeShapeType="1"/>
          </p:cNvSpPr>
          <p:nvPr/>
        </p:nvSpPr>
        <p:spPr bwMode="auto">
          <a:xfrm flipH="1" flipV="1">
            <a:off x="8915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8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6477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70" name="Line 22"/>
          <p:cNvSpPr>
            <a:spLocks noChangeShapeType="1"/>
          </p:cNvSpPr>
          <p:nvPr/>
        </p:nvSpPr>
        <p:spPr bwMode="auto">
          <a:xfrm flipV="1">
            <a:off x="7543800" y="2895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71" name="Rectangle 56"/>
          <p:cNvSpPr>
            <a:spLocks noChangeArrowheads="1"/>
          </p:cNvSpPr>
          <p:nvPr/>
        </p:nvSpPr>
        <p:spPr bwMode="auto">
          <a:xfrm>
            <a:off x="7653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7620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5373" name="Freeform 14"/>
          <p:cNvSpPr>
            <a:spLocks/>
          </p:cNvSpPr>
          <p:nvPr/>
        </p:nvSpPr>
        <p:spPr bwMode="auto">
          <a:xfrm flipH="1">
            <a:off x="7670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8305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27" name="Content Placeholder 2"/>
          <p:cNvSpPr>
            <a:spLocks noGrp="1"/>
          </p:cNvSpPr>
          <p:nvPr>
            <p:ph idx="1"/>
          </p:nvPr>
        </p:nvSpPr>
        <p:spPr>
          <a:xfrm>
            <a:off x="1524000" y="3810000"/>
            <a:ext cx="9144000" cy="1905000"/>
          </a:xfrm>
        </p:spPr>
        <p:txBody>
          <a:bodyPr/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Still true if receiver missed data….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WriteWindow: number of bytes sending process can write</a:t>
            </a:r>
          </a:p>
        </p:txBody>
      </p:sp>
      <p:grpSp>
        <p:nvGrpSpPr>
          <p:cNvPr id="15376" name="Group 1"/>
          <p:cNvGrpSpPr>
            <a:grpSpLocks/>
          </p:cNvGrpSpPr>
          <p:nvPr/>
        </p:nvGrpSpPr>
        <p:grpSpPr bwMode="auto">
          <a:xfrm>
            <a:off x="2133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MaxRcvBuffer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LastByteRcvd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LastByteRead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13329" name="Group 2"/>
          <p:cNvGrpSpPr>
            <a:grpSpLocks/>
          </p:cNvGrpSpPr>
          <p:nvPr/>
        </p:nvGrpSpPr>
        <p:grpSpPr bwMode="auto">
          <a:xfrm>
            <a:off x="2133600" y="5562600"/>
            <a:ext cx="7924800" cy="457200"/>
            <a:chOff x="609600" y="5562600"/>
            <a:chExt cx="7924800" cy="653146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800" cy="65314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399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348041" cy="567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WriteWindow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MaxSendBuffer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LastByteWritten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LastByteAcked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15378" name="Group 3"/>
          <p:cNvGrpSpPr>
            <a:grpSpLocks/>
          </p:cNvGrpSpPr>
          <p:nvPr/>
        </p:nvGrpSpPr>
        <p:grpSpPr bwMode="auto">
          <a:xfrm>
            <a:off x="1790700" y="990600"/>
            <a:ext cx="4229100" cy="2470150"/>
            <a:chOff x="266733" y="990600"/>
            <a:chExt cx="4229067" cy="2469954"/>
          </a:xfrm>
        </p:grpSpPr>
        <p:sp>
          <p:nvSpPr>
            <p:cNvPr id="15385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5386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15387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88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5389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15390" name="Freeform 14"/>
            <p:cNvSpPr>
              <a:spLocks/>
            </p:cNvSpPr>
            <p:nvPr/>
          </p:nvSpPr>
          <p:spPr bwMode="auto">
            <a:xfrm>
              <a:off x="2332038" y="1752600"/>
              <a:ext cx="792162" cy="762000"/>
            </a:xfrm>
            <a:custGeom>
              <a:avLst/>
              <a:gdLst>
                <a:gd name="T0" fmla="*/ 0 w 480"/>
                <a:gd name="T1" fmla="*/ 0 h 528"/>
                <a:gd name="T2" fmla="*/ 2147483647 w 480"/>
                <a:gd name="T3" fmla="*/ 2147483647 h 528"/>
                <a:gd name="T4" fmla="*/ 2147483647 w 480"/>
                <a:gd name="T5" fmla="*/ 2147483647 h 528"/>
                <a:gd name="T6" fmla="*/ 2147483647 w 480"/>
                <a:gd name="T7" fmla="*/ 2147483647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528"/>
                <a:gd name="T14" fmla="*/ 480 w 48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528">
                  <a:moveTo>
                    <a:pt x="0" y="0"/>
                  </a:moveTo>
                  <a:cubicBezTo>
                    <a:pt x="108" y="44"/>
                    <a:pt x="216" y="88"/>
                    <a:pt x="288" y="144"/>
                  </a:cubicBezTo>
                  <a:cubicBezTo>
                    <a:pt x="360" y="200"/>
                    <a:pt x="400" y="272"/>
                    <a:pt x="432" y="336"/>
                  </a:cubicBezTo>
                  <a:cubicBezTo>
                    <a:pt x="464" y="400"/>
                    <a:pt x="472" y="464"/>
                    <a:pt x="480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91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92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15393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15396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15397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14" y="2514479"/>
              <a:ext cx="380997" cy="3809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7620000" y="2514600"/>
            <a:ext cx="228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538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6477000" y="2741614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381" name="TextBox 46"/>
          <p:cNvSpPr txBox="1">
            <a:spLocks noChangeArrowheads="1"/>
          </p:cNvSpPr>
          <p:nvPr/>
        </p:nvSpPr>
        <p:spPr bwMode="auto">
          <a:xfrm>
            <a:off x="8901114" y="2481264"/>
            <a:ext cx="1470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grpSp>
        <p:nvGrpSpPr>
          <p:cNvPr id="15382" name="Group 39"/>
          <p:cNvGrpSpPr>
            <a:grpSpLocks/>
          </p:cNvGrpSpPr>
          <p:nvPr/>
        </p:nvGrpSpPr>
        <p:grpSpPr bwMode="auto">
          <a:xfrm>
            <a:off x="1828800" y="2438400"/>
            <a:ext cx="4267200" cy="342900"/>
            <a:chOff x="304767" y="2438400"/>
            <a:chExt cx="4267233" cy="342824"/>
          </a:xfrm>
        </p:grpSpPr>
        <p:cxnSp>
          <p:nvCxnSpPr>
            <p:cNvPr id="15383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4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  <p:sp>
        <p:nvSpPr>
          <p:cNvPr id="43" name="Line 22">
            <a:extLst>
              <a:ext uri="{FF2B5EF4-FFF2-40B4-BE49-F238E27FC236}">
                <a16:creationId xmlns:a16="http://schemas.microsoft.com/office/drawing/2014/main" id="{0A640B04-A37C-3345-B1D0-7B1B9A3FA2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01000" y="2819400"/>
            <a:ext cx="761998" cy="820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" name="Text Box 20">
            <a:extLst>
              <a:ext uri="{FF2B5EF4-FFF2-40B4-BE49-F238E27FC236}">
                <a16:creationId xmlns:a16="http://schemas.microsoft.com/office/drawing/2014/main" id="{B0B890BC-B046-5940-9044-1F382C8D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389" y="3626411"/>
            <a:ext cx="353622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0" dirty="0">
                <a:solidFill>
                  <a:srgbClr val="FF0000"/>
                </a:solidFill>
                <a:latin typeface="Helvetica" charset="0"/>
                <a:cs typeface="Helvetica" charset="0"/>
              </a:rPr>
              <a:t>missing data (maybe lost or delayed)</a:t>
            </a:r>
          </a:p>
        </p:txBody>
      </p:sp>
    </p:spTree>
    <p:extLst>
      <p:ext uri="{BB962C8B-B14F-4D97-AF65-F5344CB8AC3E}">
        <p14:creationId xmlns:p14="http://schemas.microsoft.com/office/powerpoint/2010/main" val="472164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Transport Layer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838199"/>
            <a:ext cx="9982200" cy="2432049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Only implemented at end-hosts (not in the network)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UDP and TCP: provide multiplexing/demultiplexing to processes using port numbers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 only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Flow control: don’t over-flow the receiver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Congestion control: don’t over-flow the network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2590800" y="4038599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2757488" y="40227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2590800" y="4419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2" name="Text Box 7"/>
          <p:cNvSpPr txBox="1">
            <a:spLocks noChangeArrowheads="1"/>
          </p:cNvSpPr>
          <p:nvPr/>
        </p:nvSpPr>
        <p:spPr bwMode="auto">
          <a:xfrm>
            <a:off x="2849563" y="44037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2590800" y="4800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2855914" y="47847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2590800" y="5181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2835275" y="51657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60427" name="Rectangle 12"/>
          <p:cNvSpPr>
            <a:spLocks noChangeArrowheads="1"/>
          </p:cNvSpPr>
          <p:nvPr/>
        </p:nvSpPr>
        <p:spPr bwMode="auto">
          <a:xfrm>
            <a:off x="8001000" y="4038599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8167688" y="40227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60429" name="Rectangle 14"/>
          <p:cNvSpPr>
            <a:spLocks noChangeArrowheads="1"/>
          </p:cNvSpPr>
          <p:nvPr/>
        </p:nvSpPr>
        <p:spPr bwMode="auto">
          <a:xfrm>
            <a:off x="8001000" y="4419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0" name="Text Box 15"/>
          <p:cNvSpPr txBox="1">
            <a:spLocks noChangeArrowheads="1"/>
          </p:cNvSpPr>
          <p:nvPr/>
        </p:nvSpPr>
        <p:spPr bwMode="auto">
          <a:xfrm>
            <a:off x="8259763" y="44037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60431" name="Rectangle 16"/>
          <p:cNvSpPr>
            <a:spLocks noChangeArrowheads="1"/>
          </p:cNvSpPr>
          <p:nvPr/>
        </p:nvSpPr>
        <p:spPr bwMode="auto">
          <a:xfrm>
            <a:off x="8001000" y="4800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2" name="Text Box 17"/>
          <p:cNvSpPr txBox="1">
            <a:spLocks noChangeArrowheads="1"/>
          </p:cNvSpPr>
          <p:nvPr/>
        </p:nvSpPr>
        <p:spPr bwMode="auto">
          <a:xfrm>
            <a:off x="8266114" y="47847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60433" name="Rectangle 18"/>
          <p:cNvSpPr>
            <a:spLocks noChangeArrowheads="1"/>
          </p:cNvSpPr>
          <p:nvPr/>
        </p:nvSpPr>
        <p:spPr bwMode="auto">
          <a:xfrm>
            <a:off x="8001000" y="5181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4" name="Text Box 19"/>
          <p:cNvSpPr txBox="1">
            <a:spLocks noChangeArrowheads="1"/>
          </p:cNvSpPr>
          <p:nvPr/>
        </p:nvSpPr>
        <p:spPr bwMode="auto">
          <a:xfrm>
            <a:off x="8245475" y="51657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sp>
        <p:nvSpPr>
          <p:cNvPr id="60435" name="Rectangle 20"/>
          <p:cNvSpPr>
            <a:spLocks noChangeArrowheads="1"/>
          </p:cNvSpPr>
          <p:nvPr/>
        </p:nvSpPr>
        <p:spPr bwMode="auto">
          <a:xfrm>
            <a:off x="5321300" y="4419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6" name="Text Box 21"/>
          <p:cNvSpPr txBox="1">
            <a:spLocks noChangeArrowheads="1"/>
          </p:cNvSpPr>
          <p:nvPr/>
        </p:nvSpPr>
        <p:spPr bwMode="auto">
          <a:xfrm>
            <a:off x="5580063" y="44037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60437" name="Rectangle 22"/>
          <p:cNvSpPr>
            <a:spLocks noChangeArrowheads="1"/>
          </p:cNvSpPr>
          <p:nvPr/>
        </p:nvSpPr>
        <p:spPr bwMode="auto">
          <a:xfrm>
            <a:off x="5321300" y="4800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38" name="Text Box 23"/>
          <p:cNvSpPr txBox="1">
            <a:spLocks noChangeArrowheads="1"/>
          </p:cNvSpPr>
          <p:nvPr/>
        </p:nvSpPr>
        <p:spPr bwMode="auto">
          <a:xfrm>
            <a:off x="5588001" y="47847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Datalink</a:t>
            </a:r>
          </a:p>
        </p:txBody>
      </p:sp>
      <p:sp>
        <p:nvSpPr>
          <p:cNvPr id="60439" name="Rectangle 24"/>
          <p:cNvSpPr>
            <a:spLocks noChangeArrowheads="1"/>
          </p:cNvSpPr>
          <p:nvPr/>
        </p:nvSpPr>
        <p:spPr bwMode="auto">
          <a:xfrm>
            <a:off x="5321300" y="5181599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0440" name="Text Box 25"/>
          <p:cNvSpPr txBox="1">
            <a:spLocks noChangeArrowheads="1"/>
          </p:cNvSpPr>
          <p:nvPr/>
        </p:nvSpPr>
        <p:spPr bwMode="auto">
          <a:xfrm>
            <a:off x="5565775" y="51657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Physical</a:t>
            </a:r>
          </a:p>
        </p:txBody>
      </p:sp>
      <p:cxnSp>
        <p:nvCxnSpPr>
          <p:cNvPr id="60441" name="AutoShape 26"/>
          <p:cNvCxnSpPr>
            <a:cxnSpLocks noChangeShapeType="1"/>
            <a:stCxn id="60425" idx="3"/>
            <a:endCxn id="60439" idx="1"/>
          </p:cNvCxnSpPr>
          <p:nvPr/>
        </p:nvCxnSpPr>
        <p:spPr bwMode="auto">
          <a:xfrm>
            <a:off x="4306888" y="5372099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2" name="AutoShape 27"/>
          <p:cNvCxnSpPr>
            <a:cxnSpLocks noChangeShapeType="1"/>
            <a:stCxn id="60423" idx="3"/>
            <a:endCxn id="60437" idx="1"/>
          </p:cNvCxnSpPr>
          <p:nvPr/>
        </p:nvCxnSpPr>
        <p:spPr bwMode="auto">
          <a:xfrm>
            <a:off x="4306888" y="4991099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3" name="AutoShape 28"/>
          <p:cNvCxnSpPr>
            <a:cxnSpLocks noChangeShapeType="1"/>
            <a:stCxn id="60421" idx="3"/>
            <a:endCxn id="60435" idx="1"/>
          </p:cNvCxnSpPr>
          <p:nvPr/>
        </p:nvCxnSpPr>
        <p:spPr bwMode="auto">
          <a:xfrm>
            <a:off x="4306888" y="4610099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4" name="AutoShape 29"/>
          <p:cNvCxnSpPr>
            <a:cxnSpLocks noChangeShapeType="1"/>
            <a:stCxn id="60439" idx="3"/>
            <a:endCxn id="60433" idx="1"/>
          </p:cNvCxnSpPr>
          <p:nvPr/>
        </p:nvCxnSpPr>
        <p:spPr bwMode="auto">
          <a:xfrm>
            <a:off x="7037388" y="5372099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5" name="AutoShape 30"/>
          <p:cNvCxnSpPr>
            <a:cxnSpLocks noChangeShapeType="1"/>
            <a:stCxn id="60437" idx="3"/>
            <a:endCxn id="60431" idx="1"/>
          </p:cNvCxnSpPr>
          <p:nvPr/>
        </p:nvCxnSpPr>
        <p:spPr bwMode="auto">
          <a:xfrm>
            <a:off x="7037388" y="4991099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6" name="AutoShape 31"/>
          <p:cNvCxnSpPr>
            <a:cxnSpLocks noChangeShapeType="1"/>
            <a:stCxn id="60435" idx="3"/>
            <a:endCxn id="60429" idx="1"/>
          </p:cNvCxnSpPr>
          <p:nvPr/>
        </p:nvCxnSpPr>
        <p:spPr bwMode="auto">
          <a:xfrm>
            <a:off x="7037388" y="4610099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47" name="AutoShape 32"/>
          <p:cNvCxnSpPr>
            <a:cxnSpLocks noChangeShapeType="1"/>
            <a:stCxn id="60419" idx="3"/>
            <a:endCxn id="60427" idx="1"/>
          </p:cNvCxnSpPr>
          <p:nvPr/>
        </p:nvCxnSpPr>
        <p:spPr bwMode="auto">
          <a:xfrm>
            <a:off x="4306888" y="4229099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60448" name="Group 33"/>
          <p:cNvGrpSpPr>
            <a:grpSpLocks/>
          </p:cNvGrpSpPr>
          <p:nvPr/>
        </p:nvGrpSpPr>
        <p:grpSpPr bwMode="auto">
          <a:xfrm>
            <a:off x="2590800" y="3657600"/>
            <a:ext cx="7113588" cy="396875"/>
            <a:chOff x="647" y="2280"/>
            <a:chExt cx="4481" cy="250"/>
          </a:xfrm>
        </p:grpSpPr>
        <p:sp>
          <p:nvSpPr>
            <p:cNvPr id="6045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6045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cs typeface="Helvetica" charset="0"/>
                </a:rPr>
                <a:t>Application</a:t>
              </a:r>
            </a:p>
          </p:txBody>
        </p:sp>
        <p:sp>
          <p:nvSpPr>
            <p:cNvPr id="6045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6045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cs typeface="Helvetica" charset="0"/>
                </a:rPr>
                <a:t>Application</a:t>
              </a:r>
            </a:p>
          </p:txBody>
        </p:sp>
        <p:cxnSp>
          <p:nvCxnSpPr>
            <p:cNvPr id="60457" name="AutoShape 38"/>
            <p:cNvCxnSpPr>
              <a:cxnSpLocks noChangeShapeType="1"/>
              <a:stCxn id="60453" idx="3"/>
              <a:endCxn id="6045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60449" name="Text Box 39"/>
          <p:cNvSpPr txBox="1">
            <a:spLocks noChangeArrowheads="1"/>
          </p:cNvSpPr>
          <p:nvPr/>
        </p:nvSpPr>
        <p:spPr bwMode="auto">
          <a:xfrm>
            <a:off x="2940050" y="57150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Host A</a:t>
            </a:r>
          </a:p>
        </p:txBody>
      </p:sp>
      <p:sp>
        <p:nvSpPr>
          <p:cNvPr id="60450" name="Text Box 40"/>
          <p:cNvSpPr txBox="1">
            <a:spLocks noChangeArrowheads="1"/>
          </p:cNvSpPr>
          <p:nvPr/>
        </p:nvSpPr>
        <p:spPr bwMode="auto">
          <a:xfrm>
            <a:off x="8348663" y="57150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Host B</a:t>
            </a:r>
          </a:p>
        </p:txBody>
      </p:sp>
      <p:sp>
        <p:nvSpPr>
          <p:cNvPr id="60451" name="Text Box 41"/>
          <p:cNvSpPr txBox="1">
            <a:spLocks noChangeArrowheads="1"/>
          </p:cNvSpPr>
          <p:nvPr/>
        </p:nvSpPr>
        <p:spPr bwMode="auto">
          <a:xfrm>
            <a:off x="5576888" y="57150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cs typeface="Helvetica" charset="0"/>
              </a:rPr>
              <a:t>Router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4B208E55-AE9B-FA41-B49C-C79B6BEB9082}"/>
              </a:ext>
            </a:extLst>
          </p:cNvPr>
          <p:cNvSpPr/>
          <p:nvPr/>
        </p:nvSpPr>
        <p:spPr bwMode="auto">
          <a:xfrm>
            <a:off x="3401568" y="4114799"/>
            <a:ext cx="5205984" cy="1280160"/>
          </a:xfrm>
          <a:custGeom>
            <a:avLst/>
            <a:gdLst>
              <a:gd name="connsiteX0" fmla="*/ 0 w 5205984"/>
              <a:gd name="connsiteY0" fmla="*/ 207264 h 1280160"/>
              <a:gd name="connsiteX1" fmla="*/ 12192 w 5205984"/>
              <a:gd name="connsiteY1" fmla="*/ 890016 h 1280160"/>
              <a:gd name="connsiteX2" fmla="*/ 12192 w 5205984"/>
              <a:gd name="connsiteY2" fmla="*/ 1170432 h 1280160"/>
              <a:gd name="connsiteX3" fmla="*/ 207264 w 5205984"/>
              <a:gd name="connsiteY3" fmla="*/ 1280160 h 1280160"/>
              <a:gd name="connsiteX4" fmla="*/ 2206752 w 5205984"/>
              <a:gd name="connsiteY4" fmla="*/ 1267968 h 1280160"/>
              <a:gd name="connsiteX5" fmla="*/ 2218944 w 5205984"/>
              <a:gd name="connsiteY5" fmla="*/ 451104 h 1280160"/>
              <a:gd name="connsiteX6" fmla="*/ 3352800 w 5205984"/>
              <a:gd name="connsiteY6" fmla="*/ 463296 h 1280160"/>
              <a:gd name="connsiteX7" fmla="*/ 3377184 w 5205984"/>
              <a:gd name="connsiteY7" fmla="*/ 1255776 h 1280160"/>
              <a:gd name="connsiteX8" fmla="*/ 5047488 w 5205984"/>
              <a:gd name="connsiteY8" fmla="*/ 1219200 h 1280160"/>
              <a:gd name="connsiteX9" fmla="*/ 5205984 w 5205984"/>
              <a:gd name="connsiteY9" fmla="*/ 1121664 h 1280160"/>
              <a:gd name="connsiteX10" fmla="*/ 5181600 w 5205984"/>
              <a:gd name="connsiteY10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5984" h="1280160">
                <a:moveTo>
                  <a:pt x="0" y="207264"/>
                </a:moveTo>
                <a:lnTo>
                  <a:pt x="12192" y="890016"/>
                </a:lnTo>
                <a:lnTo>
                  <a:pt x="12192" y="1170432"/>
                </a:lnTo>
                <a:lnTo>
                  <a:pt x="207264" y="1280160"/>
                </a:lnTo>
                <a:lnTo>
                  <a:pt x="2206752" y="1267968"/>
                </a:lnTo>
                <a:lnTo>
                  <a:pt x="2218944" y="451104"/>
                </a:lnTo>
                <a:lnTo>
                  <a:pt x="3352800" y="463296"/>
                </a:lnTo>
                <a:lnTo>
                  <a:pt x="3377184" y="1255776"/>
                </a:lnTo>
                <a:lnTo>
                  <a:pt x="5047488" y="1219200"/>
                </a:lnTo>
                <a:lnTo>
                  <a:pt x="5205984" y="1121664"/>
                </a:lnTo>
                <a:lnTo>
                  <a:pt x="5181600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8442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676400" y="4114800"/>
            <a:ext cx="8991600" cy="2209800"/>
          </a:xfrm>
        </p:spPr>
        <p:txBody>
          <a:bodyPr>
            <a:normAutofit/>
          </a:bodyPr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Sending app sends 350 bytes</a:t>
            </a: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Recall: </a:t>
            </a:r>
          </a:p>
          <a:p>
            <a:pPr lvl="1"/>
            <a:r>
              <a:rPr lang="en-US" sz="2400">
                <a:latin typeface="Gill Sans Light"/>
                <a:ea typeface="ＭＳ Ｐゴシック" charset="0"/>
                <a:cs typeface="Gill Sans Light"/>
              </a:rPr>
              <a:t>We assume IP only accepts packets no larger than 100 bytes</a:t>
            </a:r>
          </a:p>
          <a:p>
            <a:pPr lvl="1"/>
            <a:r>
              <a:rPr lang="en-US" sz="2400">
                <a:latin typeface="Gill Sans Light"/>
                <a:ea typeface="ＭＳ Ｐゴシック" charset="0"/>
                <a:cs typeface="Gill Sans Light"/>
              </a:rPr>
              <a:t>MaxRcvBuf = 300 bytes, so initial Advertised Window = 300 byets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555751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409951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6390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6392" name="Line 17"/>
          <p:cNvSpPr>
            <a:spLocks noChangeShapeType="1"/>
          </p:cNvSpPr>
          <p:nvPr/>
        </p:nvSpPr>
        <p:spPr bwMode="auto">
          <a:xfrm>
            <a:off x="6172200" y="10668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3" name="Text Box 19"/>
          <p:cNvSpPr txBox="1">
            <a:spLocks noChangeArrowheads="1"/>
          </p:cNvSpPr>
          <p:nvPr/>
        </p:nvSpPr>
        <p:spPr bwMode="auto">
          <a:xfrm>
            <a:off x="7924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NextByteExpected(1)</a:t>
            </a:r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6172201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6395" name="Text Box 21"/>
          <p:cNvSpPr txBox="1">
            <a:spLocks noChangeArrowheads="1"/>
          </p:cNvSpPr>
          <p:nvPr/>
        </p:nvSpPr>
        <p:spPr bwMode="auto">
          <a:xfrm>
            <a:off x="7340600" y="2178050"/>
            <a:ext cx="180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 flipV="1">
            <a:off x="6477000" y="28956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8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0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035176" y="1752600"/>
            <a:ext cx="2232025" cy="762000"/>
            <a:chOff x="511659" y="1752600"/>
            <a:chExt cx="2231541" cy="762000"/>
          </a:xfrm>
        </p:grpSpPr>
        <p:sp>
          <p:nvSpPr>
            <p:cNvPr id="16408" name="Freeform 14"/>
            <p:cNvSpPr>
              <a:spLocks/>
            </p:cNvSpPr>
            <p:nvPr/>
          </p:nvSpPr>
          <p:spPr bwMode="auto">
            <a:xfrm>
              <a:off x="2332038" y="1752600"/>
              <a:ext cx="411162" cy="762000"/>
            </a:xfrm>
            <a:custGeom>
              <a:avLst/>
              <a:gdLst>
                <a:gd name="T0" fmla="*/ 0 w 480"/>
                <a:gd name="T1" fmla="*/ 0 h 528"/>
                <a:gd name="T2" fmla="*/ 2147483647 w 480"/>
                <a:gd name="T3" fmla="*/ 2147483647 h 528"/>
                <a:gd name="T4" fmla="*/ 2147483647 w 480"/>
                <a:gd name="T5" fmla="*/ 2147483647 h 528"/>
                <a:gd name="T6" fmla="*/ 2147483647 w 480"/>
                <a:gd name="T7" fmla="*/ 2147483647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528"/>
                <a:gd name="T14" fmla="*/ 480 w 48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528">
                  <a:moveTo>
                    <a:pt x="0" y="0"/>
                  </a:moveTo>
                  <a:cubicBezTo>
                    <a:pt x="108" y="44"/>
                    <a:pt x="216" y="88"/>
                    <a:pt x="288" y="144"/>
                  </a:cubicBezTo>
                  <a:cubicBezTo>
                    <a:pt x="360" y="200"/>
                    <a:pt x="400" y="272"/>
                    <a:pt x="432" y="336"/>
                  </a:cubicBezTo>
                  <a:cubicBezTo>
                    <a:pt x="464" y="400"/>
                    <a:pt x="472" y="464"/>
                    <a:pt x="480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6409" name="Text Box 8"/>
            <p:cNvSpPr txBox="1">
              <a:spLocks noChangeArrowheads="1"/>
            </p:cNvSpPr>
            <p:nvPr/>
          </p:nvSpPr>
          <p:spPr bwMode="auto">
            <a:xfrm>
              <a:off x="511659" y="2178050"/>
              <a:ext cx="223105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</p:grpSp>
      <p:sp>
        <p:nvSpPr>
          <p:cNvPr id="16402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403" name="Freeform 14"/>
          <p:cNvSpPr>
            <a:spLocks/>
          </p:cNvSpPr>
          <p:nvPr/>
        </p:nvSpPr>
        <p:spPr bwMode="auto">
          <a:xfrm flipH="1">
            <a:off x="7315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 flipH="1" flipV="1">
            <a:off x="7315200" y="2895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1828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1828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7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8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1828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7413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4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7416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7342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7419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7421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2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7423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24" name="Freeform 14"/>
          <p:cNvSpPr>
            <a:spLocks/>
          </p:cNvSpPr>
          <p:nvPr/>
        </p:nvSpPr>
        <p:spPr bwMode="auto">
          <a:xfrm flipH="1">
            <a:off x="7315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    101, 350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38400" y="2895600"/>
            <a:ext cx="3124200" cy="565150"/>
            <a:chOff x="914400" y="2895600"/>
            <a:chExt cx="3124054" cy="564255"/>
          </a:xfrm>
        </p:grpSpPr>
        <p:sp>
          <p:nvSpPr>
            <p:cNvPr id="17445" name="Text Box 7"/>
            <p:cNvSpPr txBox="1">
              <a:spLocks noChangeArrowheads="1"/>
            </p:cNvSpPr>
            <p:nvPr/>
          </p:nvSpPr>
          <p:spPr bwMode="auto">
            <a:xfrm>
              <a:off x="2065483" y="3124200"/>
              <a:ext cx="197297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6" name="Line 22"/>
            <p:cNvSpPr>
              <a:spLocks noChangeShapeType="1"/>
            </p:cNvSpPr>
            <p:nvPr/>
          </p:nvSpPr>
          <p:spPr bwMode="auto">
            <a:xfrm flipH="1" flipV="1">
              <a:off x="914400" y="2895600"/>
              <a:ext cx="1295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1828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cxnSp>
        <p:nvCxnSpPr>
          <p:cNvPr id="17428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430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190" y="2895599"/>
            <a:chExt cx="4392211" cy="564256"/>
          </a:xfrm>
        </p:grpSpPr>
        <p:sp>
          <p:nvSpPr>
            <p:cNvPr id="17441" name="Text Box 19"/>
            <p:cNvSpPr txBox="1">
              <a:spLocks noChangeArrowheads="1"/>
            </p:cNvSpPr>
            <p:nvPr/>
          </p:nvSpPr>
          <p:spPr bwMode="auto">
            <a:xfrm>
              <a:off x="6528000" y="3124200"/>
              <a:ext cx="246340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101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2" name="Text Box 20"/>
            <p:cNvSpPr txBox="1">
              <a:spLocks noChangeArrowheads="1"/>
            </p:cNvSpPr>
            <p:nvPr/>
          </p:nvSpPr>
          <p:spPr bwMode="auto">
            <a:xfrm>
              <a:off x="4599190" y="3124200"/>
              <a:ext cx="2030009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3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838237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7444" name="Line 22"/>
            <p:cNvSpPr>
              <a:spLocks noChangeShapeType="1"/>
            </p:cNvSpPr>
            <p:nvPr/>
          </p:nvSpPr>
          <p:spPr bwMode="auto">
            <a:xfrm flipH="1" flipV="1">
              <a:off x="6400838" y="2895599"/>
              <a:ext cx="457162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740026" y="3638550"/>
            <a:ext cx="6621463" cy="628650"/>
            <a:chOff x="1216025" y="3638550"/>
            <a:chExt cx="6621240" cy="628650"/>
          </a:xfrm>
        </p:grpSpPr>
        <p:cxnSp>
          <p:nvCxnSpPr>
            <p:cNvPr id="1743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743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744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cxnSp>
        <p:nvCxnSpPr>
          <p:cNvPr id="17434" name="Straight Arrow Connector 5"/>
          <p:cNvCxnSpPr>
            <a:cxnSpLocks noChangeShapeType="1"/>
          </p:cNvCxnSpPr>
          <p:nvPr/>
        </p:nvCxnSpPr>
        <p:spPr bwMode="auto">
          <a:xfrm>
            <a:off x="3752850" y="5867400"/>
            <a:ext cx="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435" name="TextBox 7"/>
          <p:cNvSpPr txBox="1">
            <a:spLocks noChangeArrowheads="1"/>
          </p:cNvSpPr>
          <p:nvPr/>
        </p:nvSpPr>
        <p:spPr bwMode="auto">
          <a:xfrm rot="-5400000">
            <a:off x="3217069" y="5926932"/>
            <a:ext cx="671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29718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first packet (i.e., first 100 bytes) and receiver gets the packet</a:t>
            </a:r>
          </a:p>
        </p:txBody>
      </p:sp>
    </p:spTree>
    <p:extLst>
      <p:ext uri="{BB962C8B-B14F-4D97-AF65-F5344CB8AC3E}">
        <p14:creationId xmlns:p14="http://schemas.microsoft.com/office/powerpoint/2010/main" val="978989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8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cxnSp>
        <p:nvCxnSpPr>
          <p:cNvPr id="18434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35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18436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1846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8470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2133600" y="5562600"/>
            <a:ext cx="8229600" cy="1066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Receiver sends </a:t>
            </a:r>
            <a:r>
              <a:rPr lang="en-US" b="0" dirty="0" err="1">
                <a:latin typeface="Gill Sans Light"/>
                <a:cs typeface="Gill Sans Light"/>
              </a:rPr>
              <a:t>ack</a:t>
            </a:r>
            <a:r>
              <a:rPr lang="en-US" b="0" dirty="0">
                <a:latin typeface="Gill Sans Light"/>
                <a:cs typeface="Gill Sans Light"/>
              </a:rPr>
              <a:t> for 1</a:t>
            </a:r>
            <a:r>
              <a:rPr lang="en-US" b="0" baseline="30000" dirty="0">
                <a:latin typeface="Gill Sans Light"/>
                <a:cs typeface="Gill Sans Light"/>
              </a:rPr>
              <a:t>st</a:t>
            </a:r>
            <a:r>
              <a:rPr lang="en-US" b="0" dirty="0">
                <a:latin typeface="Gill Sans Light"/>
                <a:cs typeface="Gill Sans Light"/>
              </a:rPr>
              <a:t> packet</a:t>
            </a:r>
          </a:p>
          <a:p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MaxRcvBuffer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LastByteRcvd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LastByteRead</a:t>
            </a:r>
            <a:r>
              <a:rPr lang="en-US" sz="22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b="0" dirty="0">
                <a:solidFill>
                  <a:srgbClr val="000000"/>
                </a:solidFill>
                <a:latin typeface="Gill Sans Light"/>
                <a:cs typeface="Gill Sans Light"/>
              </a:rPr>
              <a:t>             = 300 – (100 – 0) = 200</a:t>
            </a:r>
          </a:p>
        </p:txBody>
      </p:sp>
      <p:grpSp>
        <p:nvGrpSpPr>
          <p:cNvPr id="55" name="Group 36"/>
          <p:cNvGrpSpPr>
            <a:grpSpLocks/>
          </p:cNvGrpSpPr>
          <p:nvPr/>
        </p:nvGrpSpPr>
        <p:grpSpPr bwMode="auto">
          <a:xfrm>
            <a:off x="4379914" y="4178300"/>
            <a:ext cx="3773487" cy="706438"/>
            <a:chOff x="2855747" y="4191000"/>
            <a:chExt cx="3773653" cy="706615"/>
          </a:xfrm>
        </p:grpSpPr>
        <p:sp>
          <p:nvSpPr>
            <p:cNvPr id="18466" name="TextBox 46"/>
            <p:cNvSpPr txBox="1">
              <a:spLocks noChangeArrowheads="1"/>
            </p:cNvSpPr>
            <p:nvPr/>
          </p:nvSpPr>
          <p:spPr bwMode="auto">
            <a:xfrm rot="-713230">
              <a:off x="2855747" y="4497505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1846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715000" y="4191000"/>
              <a:ext cx="914400" cy="241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Rectangle 53"/>
          <p:cNvSpPr/>
          <p:nvPr/>
        </p:nvSpPr>
        <p:spPr bwMode="auto">
          <a:xfrm>
            <a:off x="1828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8445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6" name="Text Box 21"/>
          <p:cNvSpPr txBox="1">
            <a:spLocks noChangeArrowheads="1"/>
          </p:cNvSpPr>
          <p:nvPr/>
        </p:nvSpPr>
        <p:spPr bwMode="auto">
          <a:xfrm>
            <a:off x="7342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8447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8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8449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50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8451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52" name="Freeform 14"/>
          <p:cNvSpPr>
            <a:spLocks/>
          </p:cNvSpPr>
          <p:nvPr/>
        </p:nvSpPr>
        <p:spPr bwMode="auto">
          <a:xfrm flipH="1">
            <a:off x="7315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    101, 350</a:t>
            </a:r>
          </a:p>
        </p:txBody>
      </p:sp>
      <p:grpSp>
        <p:nvGrpSpPr>
          <p:cNvPr id="18454" name="Group 34"/>
          <p:cNvGrpSpPr>
            <a:grpSpLocks/>
          </p:cNvGrpSpPr>
          <p:nvPr/>
        </p:nvGrpSpPr>
        <p:grpSpPr bwMode="auto">
          <a:xfrm>
            <a:off x="2438400" y="2895600"/>
            <a:ext cx="3124200" cy="565150"/>
            <a:chOff x="914400" y="2895600"/>
            <a:chExt cx="3124054" cy="564255"/>
          </a:xfrm>
        </p:grpSpPr>
        <p:sp>
          <p:nvSpPr>
            <p:cNvPr id="18464" name="Text Box 7"/>
            <p:cNvSpPr txBox="1">
              <a:spLocks noChangeArrowheads="1"/>
            </p:cNvSpPr>
            <p:nvPr/>
          </p:nvSpPr>
          <p:spPr bwMode="auto">
            <a:xfrm>
              <a:off x="2065483" y="3124200"/>
              <a:ext cx="197297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5" name="Line 22"/>
            <p:cNvSpPr>
              <a:spLocks noChangeShapeType="1"/>
            </p:cNvSpPr>
            <p:nvPr/>
          </p:nvSpPr>
          <p:spPr bwMode="auto">
            <a:xfrm flipH="1" flipV="1">
              <a:off x="914400" y="2895600"/>
              <a:ext cx="1295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4" name="Rectangle 73"/>
          <p:cNvSpPr/>
          <p:nvPr/>
        </p:nvSpPr>
        <p:spPr bwMode="auto">
          <a:xfrm>
            <a:off x="1828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sp>
        <p:nvSpPr>
          <p:cNvPr id="18456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18457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190" y="2895599"/>
            <a:chExt cx="4392211" cy="564256"/>
          </a:xfrm>
        </p:grpSpPr>
        <p:sp>
          <p:nvSpPr>
            <p:cNvPr id="18460" name="Text Box 19"/>
            <p:cNvSpPr txBox="1">
              <a:spLocks noChangeArrowheads="1"/>
            </p:cNvSpPr>
            <p:nvPr/>
          </p:nvSpPr>
          <p:spPr bwMode="auto">
            <a:xfrm>
              <a:off x="6528000" y="3124200"/>
              <a:ext cx="246340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101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1" name="Text Box 20"/>
            <p:cNvSpPr txBox="1">
              <a:spLocks noChangeArrowheads="1"/>
            </p:cNvSpPr>
            <p:nvPr/>
          </p:nvSpPr>
          <p:spPr bwMode="auto">
            <a:xfrm>
              <a:off x="4599190" y="3124200"/>
              <a:ext cx="2030009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2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838237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8463" name="Line 22"/>
            <p:cNvSpPr>
              <a:spLocks noChangeShapeType="1"/>
            </p:cNvSpPr>
            <p:nvPr/>
          </p:nvSpPr>
          <p:spPr bwMode="auto">
            <a:xfrm flipH="1" flipV="1">
              <a:off x="6400838" y="2895599"/>
              <a:ext cx="457162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1" name="Rectangle 80"/>
          <p:cNvSpPr/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sp>
        <p:nvSpPr>
          <p:cNvPr id="18459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56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9460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1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9463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4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5" name="Text Box 21"/>
          <p:cNvSpPr txBox="1">
            <a:spLocks noChangeArrowheads="1"/>
          </p:cNvSpPr>
          <p:nvPr/>
        </p:nvSpPr>
        <p:spPr bwMode="auto">
          <a:xfrm>
            <a:off x="7342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9466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7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9468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9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9470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71" name="Freeform 14"/>
          <p:cNvSpPr>
            <a:spLocks/>
          </p:cNvSpPr>
          <p:nvPr/>
        </p:nvSpPr>
        <p:spPr bwMode="auto">
          <a:xfrm flipH="1">
            <a:off x="7315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48000" y="2895600"/>
            <a:ext cx="2514600" cy="565150"/>
            <a:chOff x="1523971" y="2895599"/>
            <a:chExt cx="2514450" cy="564058"/>
          </a:xfrm>
        </p:grpSpPr>
        <p:sp>
          <p:nvSpPr>
            <p:cNvPr id="1950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502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19473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9"/>
            <a:chExt cx="4392112" cy="564058"/>
          </a:xfrm>
        </p:grpSpPr>
        <p:sp>
          <p:nvSpPr>
            <p:cNvPr id="19497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498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499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9500" name="Line 22"/>
            <p:cNvSpPr>
              <a:spLocks noChangeShapeType="1"/>
            </p:cNvSpPr>
            <p:nvPr/>
          </p:nvSpPr>
          <p:spPr bwMode="auto">
            <a:xfrm flipH="1" flipV="1">
              <a:off x="7010382" y="2895599"/>
              <a:ext cx="304772" cy="228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3124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(i.e., next 100 bytes) and receiver gets the packet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1949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9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1949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1949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1828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    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384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19484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1948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9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949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949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grpSp>
        <p:nvGrpSpPr>
          <p:cNvPr id="19486" name="Group 36"/>
          <p:cNvGrpSpPr>
            <a:grpSpLocks/>
          </p:cNvGrpSpPr>
          <p:nvPr/>
        </p:nvGrpSpPr>
        <p:grpSpPr bwMode="auto">
          <a:xfrm>
            <a:off x="3925888" y="4178301"/>
            <a:ext cx="4227512" cy="862013"/>
            <a:chOff x="2401831" y="4191000"/>
            <a:chExt cx="4227569" cy="861895"/>
          </a:xfrm>
        </p:grpSpPr>
        <p:sp>
          <p:nvSpPr>
            <p:cNvPr id="19487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1948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29988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  <p:bldP spid="26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1508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9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1511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2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3" name="Text Box 21"/>
          <p:cNvSpPr txBox="1">
            <a:spLocks noChangeArrowheads="1"/>
          </p:cNvSpPr>
          <p:nvPr/>
        </p:nvSpPr>
        <p:spPr bwMode="auto">
          <a:xfrm>
            <a:off x="7342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21514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1516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7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21518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19" name="Freeform 14"/>
          <p:cNvSpPr>
            <a:spLocks/>
          </p:cNvSpPr>
          <p:nvPr/>
        </p:nvSpPr>
        <p:spPr bwMode="auto">
          <a:xfrm flipH="1">
            <a:off x="7315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1520" name="Group 34"/>
          <p:cNvGrpSpPr>
            <a:grpSpLocks/>
          </p:cNvGrpSpPr>
          <p:nvPr/>
        </p:nvGrpSpPr>
        <p:grpSpPr bwMode="auto">
          <a:xfrm>
            <a:off x="3048000" y="2895600"/>
            <a:ext cx="2514600" cy="565150"/>
            <a:chOff x="1523971" y="2895599"/>
            <a:chExt cx="2514450" cy="564058"/>
          </a:xfrm>
        </p:grpSpPr>
        <p:sp>
          <p:nvSpPr>
            <p:cNvPr id="21547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1548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1521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23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1524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9"/>
            <a:chExt cx="4392112" cy="564058"/>
          </a:xfrm>
        </p:grpSpPr>
        <p:sp>
          <p:nvSpPr>
            <p:cNvPr id="21543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1544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LastByteRcvd(200)</a:t>
              </a:r>
            </a:p>
          </p:txBody>
        </p:sp>
        <p:sp>
          <p:nvSpPr>
            <p:cNvPr id="21545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1546" name="Line 22"/>
            <p:cNvSpPr>
              <a:spLocks noChangeShapeType="1"/>
            </p:cNvSpPr>
            <p:nvPr/>
          </p:nvSpPr>
          <p:spPr bwMode="auto">
            <a:xfrm flipH="1" flipV="1">
              <a:off x="7010382" y="2895599"/>
              <a:ext cx="304772" cy="228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73152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grpSp>
        <p:nvGrpSpPr>
          <p:cNvPr id="21526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153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1541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154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828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1530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153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1537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153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1531" name="Rounded Rectangle 45"/>
          <p:cNvSpPr>
            <a:spLocks noChangeArrowheads="1"/>
          </p:cNvSpPr>
          <p:nvPr/>
        </p:nvSpPr>
        <p:spPr bwMode="auto">
          <a:xfrm>
            <a:off x="3124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(i.e., next 100 bytes) and receiver gets the packet</a:t>
            </a:r>
          </a:p>
        </p:txBody>
      </p:sp>
      <p:grpSp>
        <p:nvGrpSpPr>
          <p:cNvPr id="21532" name="Group 36"/>
          <p:cNvGrpSpPr>
            <a:grpSpLocks/>
          </p:cNvGrpSpPr>
          <p:nvPr/>
        </p:nvGrpSpPr>
        <p:grpSpPr bwMode="auto">
          <a:xfrm>
            <a:off x="3925888" y="4178301"/>
            <a:ext cx="4227512" cy="862013"/>
            <a:chOff x="2401831" y="4191000"/>
            <a:chExt cx="4227569" cy="861895"/>
          </a:xfrm>
        </p:grpSpPr>
        <p:sp>
          <p:nvSpPr>
            <p:cNvPr id="21533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153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690514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2532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3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2535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6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7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2539" name="Group 34"/>
          <p:cNvGrpSpPr>
            <a:grpSpLocks/>
          </p:cNvGrpSpPr>
          <p:nvPr/>
        </p:nvGrpSpPr>
        <p:grpSpPr bwMode="auto">
          <a:xfrm>
            <a:off x="3048000" y="2895600"/>
            <a:ext cx="2514600" cy="565150"/>
            <a:chOff x="1523971" y="2895599"/>
            <a:chExt cx="2514450" cy="564058"/>
          </a:xfrm>
        </p:grpSpPr>
        <p:sp>
          <p:nvSpPr>
            <p:cNvPr id="22572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2573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2540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2542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256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2570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257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828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2546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256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2566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256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2547" name="Rounded Rectangle 45"/>
          <p:cNvSpPr>
            <a:spLocks noChangeArrowheads="1"/>
          </p:cNvSpPr>
          <p:nvPr/>
        </p:nvSpPr>
        <p:spPr bwMode="auto">
          <a:xfrm>
            <a:off x="3124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Receiving TCP delivers first 100 bytes to recienving process</a:t>
            </a:r>
          </a:p>
        </p:txBody>
      </p:sp>
      <p:grpSp>
        <p:nvGrpSpPr>
          <p:cNvPr id="22548" name="Group 36"/>
          <p:cNvGrpSpPr>
            <a:grpSpLocks/>
          </p:cNvGrpSpPr>
          <p:nvPr/>
        </p:nvGrpSpPr>
        <p:grpSpPr bwMode="auto">
          <a:xfrm>
            <a:off x="3925888" y="4178301"/>
            <a:ext cx="4227512" cy="862013"/>
            <a:chOff x="2401831" y="4191000"/>
            <a:chExt cx="4227569" cy="861895"/>
          </a:xfrm>
        </p:grpSpPr>
        <p:sp>
          <p:nvSpPr>
            <p:cNvPr id="22562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2563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2552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53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54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2555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2558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2559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2560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2561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315200" y="18288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59226166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3556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7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3559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0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1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3563" name="Group 34"/>
          <p:cNvGrpSpPr>
            <a:grpSpLocks/>
          </p:cNvGrpSpPr>
          <p:nvPr/>
        </p:nvGrpSpPr>
        <p:grpSpPr bwMode="auto">
          <a:xfrm>
            <a:off x="3048000" y="2895600"/>
            <a:ext cx="2514600" cy="565150"/>
            <a:chOff x="1523971" y="2895599"/>
            <a:chExt cx="2514450" cy="564058"/>
          </a:xfrm>
        </p:grpSpPr>
        <p:sp>
          <p:nvSpPr>
            <p:cNvPr id="23598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3599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3564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3566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359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3596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359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828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3570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3590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3592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3593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grpSp>
        <p:nvGrpSpPr>
          <p:cNvPr id="23571" name="Group 36"/>
          <p:cNvGrpSpPr>
            <a:grpSpLocks/>
          </p:cNvGrpSpPr>
          <p:nvPr/>
        </p:nvGrpSpPr>
        <p:grpSpPr bwMode="auto">
          <a:xfrm>
            <a:off x="3925888" y="4178301"/>
            <a:ext cx="4227512" cy="862013"/>
            <a:chOff x="2401831" y="4191000"/>
            <a:chExt cx="4227569" cy="861895"/>
          </a:xfrm>
        </p:grpSpPr>
        <p:sp>
          <p:nvSpPr>
            <p:cNvPr id="23588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358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6" name="Group 36"/>
          <p:cNvGrpSpPr>
            <a:grpSpLocks/>
          </p:cNvGrpSpPr>
          <p:nvPr/>
        </p:nvGrpSpPr>
        <p:grpSpPr bwMode="auto">
          <a:xfrm>
            <a:off x="4379914" y="4572000"/>
            <a:ext cx="3773487" cy="706438"/>
            <a:chOff x="2855747" y="4191000"/>
            <a:chExt cx="3773653" cy="706615"/>
          </a:xfrm>
        </p:grpSpPr>
        <p:sp>
          <p:nvSpPr>
            <p:cNvPr id="23586" name="TextBox 46"/>
            <p:cNvSpPr txBox="1">
              <a:spLocks noChangeArrowheads="1"/>
            </p:cNvSpPr>
            <p:nvPr/>
          </p:nvSpPr>
          <p:spPr bwMode="auto">
            <a:xfrm rot="-713230">
              <a:off x="2855747" y="449750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cxnSp>
          <p:nvCxnSpPr>
            <p:cNvPr id="2358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715000" y="4191000"/>
              <a:ext cx="914400" cy="241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0" name="Rounded Rectangle 49"/>
          <p:cNvSpPr>
            <a:spLocks noChangeArrowheads="1"/>
          </p:cNvSpPr>
          <p:nvPr/>
        </p:nvSpPr>
        <p:spPr bwMode="auto">
          <a:xfrm>
            <a:off x="2133600" y="5562600"/>
            <a:ext cx="8229600" cy="1066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Receiver sends </a:t>
            </a:r>
            <a:r>
              <a:rPr lang="en-US" b="0" dirty="0" err="1">
                <a:latin typeface="Gill Sans Light"/>
                <a:cs typeface="Gill Sans Light"/>
              </a:rPr>
              <a:t>ack</a:t>
            </a:r>
            <a:r>
              <a:rPr lang="en-US" b="0" dirty="0">
                <a:latin typeface="Gill Sans Light"/>
                <a:cs typeface="Gill Sans Light"/>
              </a:rPr>
              <a:t> for 2</a:t>
            </a:r>
            <a:r>
              <a:rPr lang="en-US" b="0" baseline="30000" dirty="0">
                <a:latin typeface="Gill Sans Light"/>
                <a:cs typeface="Gill Sans Light"/>
              </a:rPr>
              <a:t>nd</a:t>
            </a:r>
            <a:r>
              <a:rPr lang="en-US" b="0" dirty="0">
                <a:latin typeface="Gill Sans Light"/>
                <a:cs typeface="Gill Sans Light"/>
              </a:rPr>
              <a:t> packet</a:t>
            </a:r>
          </a:p>
          <a:p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MaxRcvBuffer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LastByteRcvd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LastByteRead</a:t>
            </a:r>
            <a:r>
              <a:rPr lang="en-US" sz="22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b="0" dirty="0">
                <a:solidFill>
                  <a:srgbClr val="000000"/>
                </a:solidFill>
                <a:latin typeface="Gill Sans Light"/>
                <a:cs typeface="Gill Sans Light"/>
              </a:rPr>
              <a:t>             = 300 – (200 – 100) = 200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76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3577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78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79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3580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3582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3583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3584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3585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2045708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4580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1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4583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4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5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6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24627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4628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4588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4590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462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462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462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828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4594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461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462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462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3124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 (i.e., next 100 bytes) and the packet is </a:t>
            </a:r>
            <a:r>
              <a:rPr lang="en-US" sz="2400" b="0">
                <a:solidFill>
                  <a:srgbClr val="FF0000"/>
                </a:solidFill>
                <a:latin typeface="Gill Sans Light"/>
                <a:cs typeface="Gill Sans Light"/>
              </a:rPr>
              <a:t>lost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0480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300</a:t>
            </a:r>
          </a:p>
        </p:txBody>
      </p:sp>
      <p:grpSp>
        <p:nvGrpSpPr>
          <p:cNvPr id="54" name="Group 48"/>
          <p:cNvGrpSpPr>
            <a:grpSpLocks/>
          </p:cNvGrpSpPr>
          <p:nvPr/>
        </p:nvGrpSpPr>
        <p:grpSpPr bwMode="auto">
          <a:xfrm>
            <a:off x="2841626" y="4419600"/>
            <a:ext cx="4854575" cy="628650"/>
            <a:chOff x="1317425" y="4629150"/>
            <a:chExt cx="4854775" cy="628650"/>
          </a:xfrm>
        </p:grpSpPr>
        <p:sp>
          <p:nvSpPr>
            <p:cNvPr id="24613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4614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5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4616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4617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18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cxnSp>
        <p:nvCxnSpPr>
          <p:cNvPr id="24599" name="Straight Arrow Connector 37"/>
          <p:cNvCxnSpPr>
            <a:cxnSpLocks noChangeShapeType="1"/>
          </p:cNvCxnSpPr>
          <p:nvPr/>
        </p:nvCxnSpPr>
        <p:spPr bwMode="auto">
          <a:xfrm flipH="1">
            <a:off x="5334000" y="4178300"/>
            <a:ext cx="2819400" cy="698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00" name="Straight Arrow Connector 37"/>
          <p:cNvCxnSpPr>
            <a:cxnSpLocks noChangeShapeType="1"/>
          </p:cNvCxnSpPr>
          <p:nvPr/>
        </p:nvCxnSpPr>
        <p:spPr bwMode="auto">
          <a:xfrm flipH="1">
            <a:off x="6172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01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4602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4604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605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606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4607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4609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4610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4611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4612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3958448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5604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5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5607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8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9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5611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25650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5651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5612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5614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564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4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5648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564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5617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5642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43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5644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5645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5618" name="Rounded Rectangle 45"/>
          <p:cNvSpPr>
            <a:spLocks noChangeArrowheads="1"/>
          </p:cNvSpPr>
          <p:nvPr/>
        </p:nvSpPr>
        <p:spPr bwMode="auto">
          <a:xfrm>
            <a:off x="2743200" y="5715000"/>
            <a:ext cx="69342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stops sending as window full </a:t>
            </a:r>
            <a:endParaRPr lang="en-US" sz="2200" b="0" dirty="0">
              <a:latin typeface="Gill Sans Light"/>
              <a:cs typeface="Gill Sans Light"/>
            </a:endParaRPr>
          </a:p>
          <a:p>
            <a:r>
              <a:rPr lang="en-US" sz="2200" b="0" dirty="0" err="1">
                <a:latin typeface="Gill Sans Light"/>
                <a:cs typeface="Gill Sans Light"/>
              </a:rPr>
              <a:t>SndWin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LastByteSent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LastByteAcked</a:t>
            </a:r>
            <a:r>
              <a:rPr lang="en-US" sz="22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b="0" dirty="0">
                <a:latin typeface="Gill Sans Light"/>
                <a:cs typeface="Gill Sans Light"/>
              </a:rPr>
              <a:t>             = 300 – (300 – 0) = 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828800" y="2514600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1,300</a:t>
            </a:r>
          </a:p>
        </p:txBody>
      </p:sp>
      <p:grpSp>
        <p:nvGrpSpPr>
          <p:cNvPr id="25620" name="Group 48"/>
          <p:cNvGrpSpPr>
            <a:grpSpLocks/>
          </p:cNvGrpSpPr>
          <p:nvPr/>
        </p:nvGrpSpPr>
        <p:grpSpPr bwMode="auto">
          <a:xfrm>
            <a:off x="2841626" y="4419600"/>
            <a:ext cx="4854575" cy="628650"/>
            <a:chOff x="1317425" y="4629150"/>
            <a:chExt cx="4854775" cy="628650"/>
          </a:xfrm>
        </p:grpSpPr>
        <p:sp>
          <p:nvSpPr>
            <p:cNvPr id="25636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5637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38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5639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5640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41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cxnSp>
        <p:nvCxnSpPr>
          <p:cNvPr id="25622" name="Straight Arrow Connector 37"/>
          <p:cNvCxnSpPr>
            <a:cxnSpLocks noChangeShapeType="1"/>
          </p:cNvCxnSpPr>
          <p:nvPr/>
        </p:nvCxnSpPr>
        <p:spPr bwMode="auto">
          <a:xfrm flipH="1">
            <a:off x="5334000" y="4178300"/>
            <a:ext cx="2819400" cy="698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Straight Arrow Connector 37"/>
          <p:cNvCxnSpPr>
            <a:cxnSpLocks noChangeShapeType="1"/>
          </p:cNvCxnSpPr>
          <p:nvPr/>
        </p:nvCxnSpPr>
        <p:spPr bwMode="auto">
          <a:xfrm flipH="1">
            <a:off x="6172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5625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5627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28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29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5630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5632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5633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5634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35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36116132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5" name="Straight Arrow Connector 37"/>
          <p:cNvCxnSpPr>
            <a:cxnSpLocks noChangeShapeType="1"/>
          </p:cNvCxnSpPr>
          <p:nvPr/>
        </p:nvCxnSpPr>
        <p:spPr bwMode="auto">
          <a:xfrm flipH="1">
            <a:off x="6172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524001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6629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0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6632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3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4" name="Line 22"/>
          <p:cNvSpPr>
            <a:spLocks noChangeShapeType="1"/>
          </p:cNvSpPr>
          <p:nvPr/>
        </p:nvSpPr>
        <p:spPr bwMode="auto">
          <a:xfrm flipV="1">
            <a:off x="1828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6636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26676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6677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6637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6641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6672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73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6674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6675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3352800" y="5638800"/>
            <a:ext cx="5181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Sender gets ack for 1</a:t>
            </a:r>
            <a:r>
              <a:rPr lang="en-US" sz="2400" b="0" baseline="30000">
                <a:latin typeface="Gill Sans Light"/>
                <a:cs typeface="Gill Sans Light"/>
              </a:rPr>
              <a:t>st</a:t>
            </a:r>
            <a:r>
              <a:rPr lang="en-US" sz="2400" b="0">
                <a:latin typeface="Gill Sans Light"/>
                <a:cs typeface="Gill Sans Light"/>
              </a:rPr>
              <a:t> packet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AdWin = 200</a:t>
            </a:r>
            <a:endParaRPr lang="en-US" sz="240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828800" y="2514600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1,300</a:t>
            </a:r>
          </a:p>
        </p:txBody>
      </p:sp>
      <p:grpSp>
        <p:nvGrpSpPr>
          <p:cNvPr id="26644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26666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6667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8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6669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6670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71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55" name="Group 36"/>
          <p:cNvGrpSpPr>
            <a:grpSpLocks/>
          </p:cNvGrpSpPr>
          <p:nvPr/>
        </p:nvGrpSpPr>
        <p:grpSpPr bwMode="auto">
          <a:xfrm>
            <a:off x="3886200" y="4178300"/>
            <a:ext cx="4267200" cy="1079500"/>
            <a:chOff x="2362200" y="4191000"/>
            <a:chExt cx="4267200" cy="1079500"/>
          </a:xfrm>
        </p:grpSpPr>
        <p:cxnSp>
          <p:nvCxnSpPr>
            <p:cNvPr id="2666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5" name="TextBox 46"/>
            <p:cNvSpPr txBox="1">
              <a:spLocks noChangeArrowheads="1"/>
            </p:cNvSpPr>
            <p:nvPr/>
          </p:nvSpPr>
          <p:spPr bwMode="auto">
            <a:xfrm>
              <a:off x="2667000" y="4870390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</p:grpSp>
      <p:grpSp>
        <p:nvGrpSpPr>
          <p:cNvPr id="26647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6660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1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6662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6663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6648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6649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6651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52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3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6654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6656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6657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6658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6659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101944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Recall: Flow Control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10134600" cy="3200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Recall: Flow control ensures a fast sender does not  overwhelm a slow receiver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Example: Producer-consumer with bounded buffer (Lecture 5)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 buffer between producer and consumer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Producer puts items into buffer as long as buffer </a:t>
            </a:r>
            <a:r>
              <a:rPr lang="en-US" sz="2400" b="1" dirty="0">
                <a:latin typeface="Gill Sans Light"/>
                <a:ea typeface="ＭＳ Ｐゴシック" charset="0"/>
                <a:cs typeface="Gill Sans Light"/>
              </a:rPr>
              <a:t>not full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Consumer consumes items from buffer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7171" name="Oval 1"/>
          <p:cNvSpPr>
            <a:spLocks noChangeArrowheads="1"/>
          </p:cNvSpPr>
          <p:nvPr/>
        </p:nvSpPr>
        <p:spPr bwMode="auto">
          <a:xfrm>
            <a:off x="2590800" y="4267200"/>
            <a:ext cx="1371600" cy="12192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Produ-cer</a:t>
            </a:r>
            <a:endParaRPr lang="en-US" sz="2000">
              <a:latin typeface="Helvetica" charset="0"/>
              <a:cs typeface="Helvetica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8077200" y="4267200"/>
            <a:ext cx="1295400" cy="12192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Con-sumer</a:t>
            </a:r>
            <a:endParaRPr lang="en-US" sz="2000">
              <a:latin typeface="Helvetica" charset="0"/>
              <a:cs typeface="Helvetica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72390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9342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6294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cxnSp>
        <p:nvCxnSpPr>
          <p:cNvPr id="7176" name="Straight Connector 5"/>
          <p:cNvCxnSpPr>
            <a:cxnSpLocks noChangeShapeType="1"/>
          </p:cNvCxnSpPr>
          <p:nvPr/>
        </p:nvCxnSpPr>
        <p:spPr bwMode="auto">
          <a:xfrm>
            <a:off x="6172200" y="4648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Connector 12"/>
          <p:cNvCxnSpPr>
            <a:cxnSpLocks noChangeShapeType="1"/>
          </p:cNvCxnSpPr>
          <p:nvPr/>
        </p:nvCxnSpPr>
        <p:spPr bwMode="auto">
          <a:xfrm>
            <a:off x="6172200" y="5029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11"/>
          <p:cNvCxnSpPr>
            <a:cxnSpLocks noChangeShapeType="1"/>
          </p:cNvCxnSpPr>
          <p:nvPr/>
        </p:nvCxnSpPr>
        <p:spPr bwMode="auto">
          <a:xfrm>
            <a:off x="7543800" y="4876800"/>
            <a:ext cx="533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traight Arrow Connector 20"/>
          <p:cNvCxnSpPr>
            <a:cxnSpLocks noChangeShapeType="1"/>
            <a:stCxn id="7171" idx="6"/>
          </p:cNvCxnSpPr>
          <p:nvPr/>
        </p:nvCxnSpPr>
        <p:spPr bwMode="auto">
          <a:xfrm>
            <a:off x="3962400" y="4876800"/>
            <a:ext cx="2286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80" name="TextBox 22"/>
          <p:cNvSpPr txBox="1">
            <a:spLocks noChangeArrowheads="1"/>
          </p:cNvSpPr>
          <p:nvPr/>
        </p:nvSpPr>
        <p:spPr bwMode="auto">
          <a:xfrm>
            <a:off x="6477001" y="4114800"/>
            <a:ext cx="836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Helvetica" charset="0"/>
                <a:cs typeface="Helvetica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244144027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649" name="Straight Arrow Connector 37"/>
          <p:cNvCxnSpPr>
            <a:cxnSpLocks noChangeShapeType="1"/>
          </p:cNvCxnSpPr>
          <p:nvPr/>
        </p:nvCxnSpPr>
        <p:spPr bwMode="auto">
          <a:xfrm flipH="1">
            <a:off x="6172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3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4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7656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7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8" name="Line 22"/>
          <p:cNvSpPr>
            <a:spLocks noChangeShapeType="1"/>
          </p:cNvSpPr>
          <p:nvPr/>
        </p:nvSpPr>
        <p:spPr bwMode="auto">
          <a:xfrm flipV="1">
            <a:off x="2438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7660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2770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770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7661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7665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769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9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769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770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2438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7667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2769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769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9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769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769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9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7669" name="Group 36"/>
          <p:cNvGrpSpPr>
            <a:grpSpLocks/>
          </p:cNvGrpSpPr>
          <p:nvPr/>
        </p:nvGrpSpPr>
        <p:grpSpPr bwMode="auto">
          <a:xfrm>
            <a:off x="2514600" y="4178300"/>
            <a:ext cx="5638800" cy="1098550"/>
            <a:chOff x="990600" y="4191000"/>
            <a:chExt cx="5638800" cy="1098632"/>
          </a:xfrm>
        </p:grpSpPr>
        <p:cxnSp>
          <p:nvCxnSpPr>
            <p:cNvPr id="2768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9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sp>
          <p:nvSpPr>
            <p:cNvPr id="2769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7670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768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7686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768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7671" name="Rounded Rectangle 67"/>
          <p:cNvSpPr>
            <a:spLocks noChangeArrowheads="1"/>
          </p:cNvSpPr>
          <p:nvPr/>
        </p:nvSpPr>
        <p:spPr bwMode="auto">
          <a:xfrm>
            <a:off x="2971800" y="5562600"/>
            <a:ext cx="6248400" cy="1143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Ack for 1</a:t>
            </a:r>
            <a:r>
              <a:rPr lang="en-US" sz="2400" b="0" baseline="30000">
                <a:latin typeface="Gill Sans Light"/>
                <a:cs typeface="Gill Sans Light"/>
              </a:rPr>
              <a:t>st</a:t>
            </a:r>
            <a:r>
              <a:rPr lang="en-US" sz="2400" b="0">
                <a:latin typeface="Gill Sans Light"/>
                <a:cs typeface="Gill Sans Light"/>
              </a:rPr>
              <a:t> packet (ack indicates next byte expected by receiver)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Receiver no longer needs first 100 bytes</a:t>
            </a:r>
          </a:p>
        </p:txBody>
      </p:sp>
      <p:sp>
        <p:nvSpPr>
          <p:cNvPr id="27672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7673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7675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76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77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7678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7680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7681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7682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7683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159822534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3" name="Straight Arrow Connector 37"/>
          <p:cNvCxnSpPr>
            <a:cxnSpLocks noChangeShapeType="1"/>
          </p:cNvCxnSpPr>
          <p:nvPr/>
        </p:nvCxnSpPr>
        <p:spPr bwMode="auto">
          <a:xfrm flipH="1">
            <a:off x="6172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78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8680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1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2" name="Line 22"/>
          <p:cNvSpPr>
            <a:spLocks noChangeShapeType="1"/>
          </p:cNvSpPr>
          <p:nvPr/>
        </p:nvSpPr>
        <p:spPr bwMode="auto">
          <a:xfrm flipV="1">
            <a:off x="2438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8684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28725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8726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8685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8689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872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2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8723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872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2438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8691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28715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8716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7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8718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8719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20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8693" name="Group 36"/>
          <p:cNvGrpSpPr>
            <a:grpSpLocks/>
          </p:cNvGrpSpPr>
          <p:nvPr/>
        </p:nvGrpSpPr>
        <p:grpSpPr bwMode="auto">
          <a:xfrm>
            <a:off x="2514600" y="4178300"/>
            <a:ext cx="5638800" cy="1098550"/>
            <a:chOff x="990600" y="4191000"/>
            <a:chExt cx="5638800" cy="1098640"/>
          </a:xfrm>
        </p:grpSpPr>
        <p:cxnSp>
          <p:nvCxnSpPr>
            <p:cNvPr id="28712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3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sp>
          <p:nvSpPr>
            <p:cNvPr id="28714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8694" name="Group 39"/>
          <p:cNvGrpSpPr>
            <a:grpSpLocks/>
          </p:cNvGrpSpPr>
          <p:nvPr/>
        </p:nvGrpSpPr>
        <p:grpSpPr bwMode="auto">
          <a:xfrm>
            <a:off x="2740026" y="4019550"/>
            <a:ext cx="6621463" cy="628650"/>
            <a:chOff x="1215732" y="3638550"/>
            <a:chExt cx="6621495" cy="628650"/>
          </a:xfrm>
        </p:grpSpPr>
        <p:cxnSp>
          <p:nvCxnSpPr>
            <p:cNvPr id="2870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8710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871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8695" name="Rounded Rectangle 45"/>
          <p:cNvSpPr>
            <a:spLocks noChangeArrowheads="1"/>
          </p:cNvSpPr>
          <p:nvPr/>
        </p:nvSpPr>
        <p:spPr bwMode="auto">
          <a:xfrm>
            <a:off x="2514600" y="5715000"/>
            <a:ext cx="69342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still cannot send as window full</a:t>
            </a:r>
          </a:p>
          <a:p>
            <a:r>
              <a:rPr lang="en-US" sz="2400" b="0" dirty="0" err="1">
                <a:latin typeface="Gill Sans Light"/>
                <a:cs typeface="Gill Sans Light"/>
              </a:rPr>
              <a:t>SndWin</a:t>
            </a:r>
            <a:r>
              <a:rPr lang="en-US" sz="2400" b="0" dirty="0">
                <a:latin typeface="Gill Sans Light"/>
                <a:cs typeface="Gill Sans Light"/>
              </a:rPr>
              <a:t> = </a:t>
            </a:r>
            <a:r>
              <a:rPr lang="en-US" sz="2400" b="0" dirty="0" err="1">
                <a:latin typeface="Gill Sans Light"/>
                <a:cs typeface="Gill Sans Light"/>
              </a:rPr>
              <a:t>AdvWin</a:t>
            </a:r>
            <a:r>
              <a:rPr lang="en-US" sz="2400" b="0" dirty="0">
                <a:latin typeface="Gill Sans Light"/>
                <a:cs typeface="Gill Sans Light"/>
              </a:rPr>
              <a:t> – (</a:t>
            </a:r>
            <a:r>
              <a:rPr lang="en-US" sz="2400" b="0" dirty="0" err="1">
                <a:latin typeface="Gill Sans Light"/>
                <a:cs typeface="Gill Sans Light"/>
              </a:rPr>
              <a:t>LastByteSent</a:t>
            </a:r>
            <a:r>
              <a:rPr lang="en-US" sz="2400" b="0" dirty="0">
                <a:latin typeface="Gill Sans Light"/>
                <a:cs typeface="Gill Sans Light"/>
              </a:rPr>
              <a:t> – </a:t>
            </a:r>
            <a:r>
              <a:rPr lang="en-US" sz="2400" b="0" dirty="0" err="1">
                <a:latin typeface="Gill Sans Light"/>
                <a:cs typeface="Gill Sans Light"/>
              </a:rPr>
              <a:t>LastByteAcked</a:t>
            </a:r>
            <a:r>
              <a:rPr lang="en-US" sz="24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400" b="0" dirty="0">
                <a:latin typeface="Gill Sans Light"/>
                <a:cs typeface="Gill Sans Light"/>
              </a:rPr>
              <a:t>             = 200 – (300 – 100) = 0</a:t>
            </a:r>
          </a:p>
        </p:txBody>
      </p:sp>
      <p:sp>
        <p:nvSpPr>
          <p:cNvPr id="28696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8699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700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701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8702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8704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8705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8706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8707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360342144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LastByteAcked(100)</a:t>
            </a:r>
          </a:p>
        </p:txBody>
      </p:sp>
      <p:sp>
        <p:nvSpPr>
          <p:cNvPr id="29700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1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9703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4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5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9706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7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9708" name="Line 22"/>
          <p:cNvSpPr>
            <a:spLocks noChangeShapeType="1"/>
          </p:cNvSpPr>
          <p:nvPr/>
        </p:nvSpPr>
        <p:spPr bwMode="auto">
          <a:xfrm flipV="1">
            <a:off x="2438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9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29710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711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9712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2975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975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9713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15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9716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29747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9748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9749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9750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438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9720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2974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4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9745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974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9721" name="Rounded Rectangle 45"/>
          <p:cNvSpPr>
            <a:spLocks noChangeArrowheads="1"/>
          </p:cNvSpPr>
          <p:nvPr/>
        </p:nvSpPr>
        <p:spPr bwMode="auto">
          <a:xfrm>
            <a:off x="2971800" y="5791200"/>
            <a:ext cx="62484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Receiver gets ack for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200 bytes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438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9723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29737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9738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9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9740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9741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42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9725" name="Group 36"/>
          <p:cNvGrpSpPr>
            <a:grpSpLocks/>
          </p:cNvGrpSpPr>
          <p:nvPr/>
        </p:nvGrpSpPr>
        <p:grpSpPr bwMode="auto">
          <a:xfrm>
            <a:off x="2514600" y="4178300"/>
            <a:ext cx="5638800" cy="1098550"/>
            <a:chOff x="990600" y="4191000"/>
            <a:chExt cx="5638800" cy="1098610"/>
          </a:xfrm>
        </p:grpSpPr>
        <p:cxnSp>
          <p:nvCxnSpPr>
            <p:cNvPr id="29735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6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9726" name="Group 39"/>
          <p:cNvGrpSpPr>
            <a:grpSpLocks/>
          </p:cNvGrpSpPr>
          <p:nvPr/>
        </p:nvGrpSpPr>
        <p:grpSpPr bwMode="auto">
          <a:xfrm>
            <a:off x="2740025" y="4019550"/>
            <a:ext cx="6904038" cy="628650"/>
            <a:chOff x="1215732" y="3638550"/>
            <a:chExt cx="6903613" cy="628650"/>
          </a:xfrm>
        </p:grpSpPr>
        <p:cxnSp>
          <p:nvCxnSpPr>
            <p:cNvPr id="2973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9733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973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grpSp>
        <p:nvGrpSpPr>
          <p:cNvPr id="66" name="Group 36"/>
          <p:cNvGrpSpPr>
            <a:grpSpLocks/>
          </p:cNvGrpSpPr>
          <p:nvPr/>
        </p:nvGrpSpPr>
        <p:grpSpPr bwMode="auto">
          <a:xfrm>
            <a:off x="2514600" y="4572000"/>
            <a:ext cx="5638800" cy="1098550"/>
            <a:chOff x="990600" y="4191000"/>
            <a:chExt cx="5638800" cy="1098632"/>
          </a:xfrm>
        </p:grpSpPr>
        <p:cxnSp>
          <p:nvCxnSpPr>
            <p:cNvPr id="2972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9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sp>
          <p:nvSpPr>
            <p:cNvPr id="2973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300}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217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0724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5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0727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8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0730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31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0732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33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0734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35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0736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738" name="Rectangle 5"/>
          <p:cNvSpPr>
            <a:spLocks noChangeArrowheads="1"/>
          </p:cNvSpPr>
          <p:nvPr/>
        </p:nvSpPr>
        <p:spPr bwMode="auto">
          <a:xfrm>
            <a:off x="7315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0739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8"/>
            <a:chExt cx="4392112" cy="564059"/>
          </a:xfrm>
        </p:grpSpPr>
        <p:sp>
          <p:nvSpPr>
            <p:cNvPr id="30773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0774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0775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0776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0742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3076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077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077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0744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30763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0764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5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0766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0767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68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0746" name="Group 36"/>
          <p:cNvGrpSpPr>
            <a:grpSpLocks/>
          </p:cNvGrpSpPr>
          <p:nvPr/>
        </p:nvGrpSpPr>
        <p:grpSpPr bwMode="auto">
          <a:xfrm>
            <a:off x="2514600" y="4178300"/>
            <a:ext cx="5638800" cy="1098550"/>
            <a:chOff x="990600" y="4191000"/>
            <a:chExt cx="5638800" cy="1098610"/>
          </a:xfrm>
        </p:grpSpPr>
        <p:cxnSp>
          <p:nvCxnSpPr>
            <p:cNvPr id="3076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2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0747" name="Group 39"/>
          <p:cNvGrpSpPr>
            <a:grpSpLocks/>
          </p:cNvGrpSpPr>
          <p:nvPr/>
        </p:nvGrpSpPr>
        <p:grpSpPr bwMode="auto">
          <a:xfrm>
            <a:off x="2740025" y="4019550"/>
            <a:ext cx="6904038" cy="628650"/>
            <a:chOff x="1215732" y="3638550"/>
            <a:chExt cx="6903613" cy="628650"/>
          </a:xfrm>
        </p:grpSpPr>
        <p:cxnSp>
          <p:nvCxnSpPr>
            <p:cNvPr id="3075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0759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076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grpSp>
        <p:nvGrpSpPr>
          <p:cNvPr id="30748" name="Group 36"/>
          <p:cNvGrpSpPr>
            <a:grpSpLocks/>
          </p:cNvGrpSpPr>
          <p:nvPr/>
        </p:nvGrpSpPr>
        <p:grpSpPr bwMode="auto">
          <a:xfrm>
            <a:off x="2514600" y="4572000"/>
            <a:ext cx="5638800" cy="1098550"/>
            <a:chOff x="990600" y="4191000"/>
            <a:chExt cx="5638800" cy="1098610"/>
          </a:xfrm>
        </p:grpSpPr>
        <p:cxnSp>
          <p:nvCxnSpPr>
            <p:cNvPr id="3075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5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sp>
          <p:nvSpPr>
            <p:cNvPr id="30756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300}</a:t>
              </a:r>
            </a:p>
          </p:txBody>
        </p:sp>
      </p:grpSp>
      <p:sp>
        <p:nvSpPr>
          <p:cNvPr id="30749" name="Rounded Rectangle 69"/>
          <p:cNvSpPr>
            <a:spLocks noChangeArrowheads="1"/>
          </p:cNvSpPr>
          <p:nvPr/>
        </p:nvSpPr>
        <p:spPr bwMode="auto">
          <a:xfrm>
            <a:off x="2286000" y="5791200"/>
            <a:ext cx="7315200" cy="838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can now send new data! </a:t>
            </a:r>
          </a:p>
          <a:p>
            <a:pPr algn="ctr"/>
            <a:r>
              <a:rPr lang="en-US" sz="2200" b="0" dirty="0" err="1">
                <a:latin typeface="Gill Sans Light"/>
                <a:cs typeface="Gill Sans Light"/>
              </a:rPr>
              <a:t>SndWin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LasByteSent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LastByteAcked</a:t>
            </a:r>
            <a:r>
              <a:rPr lang="en-US" sz="2200" b="0" dirty="0">
                <a:latin typeface="Gill Sans Light"/>
                <a:cs typeface="Gill Sans Light"/>
              </a:rPr>
              <a:t>) = 100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grpSp>
        <p:nvGrpSpPr>
          <p:cNvPr id="30751" name="Group 34"/>
          <p:cNvGrpSpPr>
            <a:grpSpLocks/>
          </p:cNvGrpSpPr>
          <p:nvPr/>
        </p:nvGrpSpPr>
        <p:grpSpPr bwMode="auto">
          <a:xfrm>
            <a:off x="3589338" y="2895600"/>
            <a:ext cx="1973262" cy="565150"/>
            <a:chOff x="2065516" y="2895598"/>
            <a:chExt cx="1972904" cy="564059"/>
          </a:xfrm>
        </p:grpSpPr>
        <p:sp>
          <p:nvSpPr>
            <p:cNvPr id="30752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30753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935001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49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1751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2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1754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5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1756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7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1758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59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1760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762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7"/>
            <a:chExt cx="4392112" cy="564060"/>
          </a:xfrm>
        </p:grpSpPr>
        <p:sp>
          <p:nvSpPr>
            <p:cNvPr id="31801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1802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1803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1804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1766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3179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179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180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1768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3179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179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179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179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1770" name="Group 36"/>
          <p:cNvGrpSpPr>
            <a:grpSpLocks/>
          </p:cNvGrpSpPr>
          <p:nvPr/>
        </p:nvGrpSpPr>
        <p:grpSpPr bwMode="auto">
          <a:xfrm>
            <a:off x="2514600" y="4178300"/>
            <a:ext cx="5638800" cy="1098550"/>
            <a:chOff x="990600" y="4191000"/>
            <a:chExt cx="5638800" cy="1098610"/>
          </a:xfrm>
        </p:grpSpPr>
        <p:cxnSp>
          <p:nvCxnSpPr>
            <p:cNvPr id="3178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1771" name="Group 39"/>
          <p:cNvGrpSpPr>
            <a:grpSpLocks/>
          </p:cNvGrpSpPr>
          <p:nvPr/>
        </p:nvGrpSpPr>
        <p:grpSpPr bwMode="auto">
          <a:xfrm>
            <a:off x="2740025" y="4019550"/>
            <a:ext cx="6904038" cy="628650"/>
            <a:chOff x="1215732" y="3638550"/>
            <a:chExt cx="6903613" cy="628650"/>
          </a:xfrm>
        </p:grpSpPr>
        <p:cxnSp>
          <p:nvCxnSpPr>
            <p:cNvPr id="3178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1787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178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31772" name="Straight Arrow Connector 37"/>
          <p:cNvCxnSpPr>
            <a:cxnSpLocks noChangeShapeType="1"/>
          </p:cNvCxnSpPr>
          <p:nvPr/>
        </p:nvCxnSpPr>
        <p:spPr bwMode="auto">
          <a:xfrm flipH="1">
            <a:off x="3886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1774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2438400" y="5314950"/>
            <a:ext cx="8350250" cy="628650"/>
            <a:chOff x="911237" y="3638550"/>
            <a:chExt cx="8349406" cy="628650"/>
          </a:xfrm>
        </p:grpSpPr>
        <p:cxnSp>
          <p:nvCxnSpPr>
            <p:cNvPr id="3178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1783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178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79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1779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1780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9144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</p:spTree>
    <p:extLst>
      <p:ext uri="{BB962C8B-B14F-4D97-AF65-F5344CB8AC3E}">
        <p14:creationId xmlns:p14="http://schemas.microsoft.com/office/powerpoint/2010/main" val="3825724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2772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3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2775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6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2778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9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2780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81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2782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83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2784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2785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2787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7"/>
            <a:chExt cx="4392112" cy="564060"/>
          </a:xfrm>
        </p:grpSpPr>
        <p:sp>
          <p:nvSpPr>
            <p:cNvPr id="32829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2830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2831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2832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2790" name="Group 39"/>
          <p:cNvGrpSpPr>
            <a:grpSpLocks/>
          </p:cNvGrpSpPr>
          <p:nvPr/>
        </p:nvGrpSpPr>
        <p:grpSpPr bwMode="auto">
          <a:xfrm>
            <a:off x="2743201" y="3638550"/>
            <a:ext cx="6621463" cy="628650"/>
            <a:chOff x="1216025" y="3638550"/>
            <a:chExt cx="6621240" cy="628650"/>
          </a:xfrm>
        </p:grpSpPr>
        <p:cxnSp>
          <p:nvCxnSpPr>
            <p:cNvPr id="3282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2827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282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2792" name="Group 48"/>
          <p:cNvGrpSpPr>
            <a:grpSpLocks/>
          </p:cNvGrpSpPr>
          <p:nvPr/>
        </p:nvGrpSpPr>
        <p:grpSpPr bwMode="auto">
          <a:xfrm>
            <a:off x="2841626" y="4400550"/>
            <a:ext cx="4854575" cy="628650"/>
            <a:chOff x="1317425" y="4629150"/>
            <a:chExt cx="4854775" cy="628650"/>
          </a:xfrm>
        </p:grpSpPr>
        <p:sp>
          <p:nvSpPr>
            <p:cNvPr id="32819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2820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1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2822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2823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824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2794" name="Group 36"/>
          <p:cNvGrpSpPr>
            <a:grpSpLocks/>
          </p:cNvGrpSpPr>
          <p:nvPr/>
        </p:nvGrpSpPr>
        <p:grpSpPr bwMode="auto">
          <a:xfrm>
            <a:off x="2514600" y="4178300"/>
            <a:ext cx="5638800" cy="1098550"/>
            <a:chOff x="990600" y="4191000"/>
            <a:chExt cx="5638800" cy="1098610"/>
          </a:xfrm>
        </p:grpSpPr>
        <p:cxnSp>
          <p:nvCxnSpPr>
            <p:cNvPr id="3281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2795" name="Group 39"/>
          <p:cNvGrpSpPr>
            <a:grpSpLocks/>
          </p:cNvGrpSpPr>
          <p:nvPr/>
        </p:nvGrpSpPr>
        <p:grpSpPr bwMode="auto">
          <a:xfrm>
            <a:off x="2740025" y="4019550"/>
            <a:ext cx="6904038" cy="628650"/>
            <a:chOff x="1215732" y="3638550"/>
            <a:chExt cx="6903613" cy="628650"/>
          </a:xfrm>
        </p:grpSpPr>
        <p:cxnSp>
          <p:nvCxnSpPr>
            <p:cNvPr id="3281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281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281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32796" name="Straight Arrow Connector 37"/>
          <p:cNvCxnSpPr>
            <a:cxnSpLocks noChangeShapeType="1"/>
          </p:cNvCxnSpPr>
          <p:nvPr/>
        </p:nvCxnSpPr>
        <p:spPr bwMode="auto">
          <a:xfrm flipH="1">
            <a:off x="3886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2798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2799" name="Group 72"/>
          <p:cNvGrpSpPr>
            <a:grpSpLocks/>
          </p:cNvGrpSpPr>
          <p:nvPr/>
        </p:nvGrpSpPr>
        <p:grpSpPr bwMode="auto">
          <a:xfrm>
            <a:off x="2438400" y="5314950"/>
            <a:ext cx="8350250" cy="628650"/>
            <a:chOff x="911237" y="3638550"/>
            <a:chExt cx="8349406" cy="628650"/>
          </a:xfrm>
        </p:grpSpPr>
        <p:cxnSp>
          <p:nvCxnSpPr>
            <p:cNvPr id="3280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2811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281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2801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2807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2808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9144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84" name="Group 36"/>
          <p:cNvGrpSpPr>
            <a:grpSpLocks/>
          </p:cNvGrpSpPr>
          <p:nvPr/>
        </p:nvGrpSpPr>
        <p:grpSpPr bwMode="auto">
          <a:xfrm>
            <a:off x="2514600" y="5867400"/>
            <a:ext cx="5638800" cy="476250"/>
            <a:chOff x="990600" y="4191000"/>
            <a:chExt cx="5638800" cy="476310"/>
          </a:xfrm>
        </p:grpSpPr>
        <p:cxnSp>
          <p:nvCxnSpPr>
            <p:cNvPr id="3280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05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2000" b="0">
                  <a:latin typeface="Helvetica" charset="0"/>
                  <a:cs typeface="Helvetica" charset="0"/>
                </a:rPr>
                <a:t>, AdvWin = 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50</a:t>
              </a:r>
            </a:p>
          </p:txBody>
        </p:sp>
        <p:sp>
          <p:nvSpPr>
            <p:cNvPr id="32806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898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3796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797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3799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0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3802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3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3804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3806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807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3808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3810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3811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7"/>
            <a:chExt cx="4392112" cy="564060"/>
          </a:xfrm>
        </p:grpSpPr>
        <p:sp>
          <p:nvSpPr>
            <p:cNvPr id="33834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3835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3836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837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3819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3832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3833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9144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438400" y="5295900"/>
            <a:ext cx="8350250" cy="1028700"/>
            <a:chOff x="914400" y="3771840"/>
            <a:chExt cx="8349692" cy="1028760"/>
          </a:xfrm>
        </p:grpSpPr>
        <p:grpSp>
          <p:nvGrpSpPr>
            <p:cNvPr id="33823" name="Group 72"/>
            <p:cNvGrpSpPr>
              <a:grpSpLocks/>
            </p:cNvGrpSpPr>
            <p:nvPr/>
          </p:nvGrpSpPr>
          <p:grpSpPr bwMode="auto">
            <a:xfrm>
              <a:off x="914400" y="3771840"/>
              <a:ext cx="8349692" cy="628650"/>
              <a:chOff x="911237" y="3638550"/>
              <a:chExt cx="8349406" cy="628650"/>
            </a:xfrm>
          </p:grpSpPr>
          <p:cxnSp>
            <p:nvCxnSpPr>
              <p:cNvPr id="33828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2362200" y="3886200"/>
                <a:ext cx="4267200" cy="2286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29" name="TextBox 45"/>
              <p:cNvSpPr txBox="1">
                <a:spLocks noChangeArrowheads="1"/>
              </p:cNvSpPr>
              <p:nvPr/>
            </p:nvSpPr>
            <p:spPr bwMode="auto">
              <a:xfrm>
                <a:off x="3978275" y="3638550"/>
                <a:ext cx="1796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Data[301,350]</a:t>
                </a:r>
              </a:p>
            </p:txBody>
          </p:sp>
          <p:sp>
            <p:nvSpPr>
              <p:cNvPr id="33830" name="TextBox 48"/>
              <p:cNvSpPr txBox="1">
                <a:spLocks noChangeArrowheads="1"/>
              </p:cNvSpPr>
              <p:nvPr/>
            </p:nvSpPr>
            <p:spPr bwMode="auto">
              <a:xfrm>
                <a:off x="911237" y="3657600"/>
                <a:ext cx="142854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{[201,350]}</a:t>
                </a:r>
              </a:p>
            </p:txBody>
          </p:sp>
          <p:sp>
            <p:nvSpPr>
              <p:cNvPr id="33831" name="TextBox 48"/>
              <p:cNvSpPr txBox="1">
                <a:spLocks noChangeArrowheads="1"/>
              </p:cNvSpPr>
              <p:nvPr/>
            </p:nvSpPr>
            <p:spPr bwMode="auto">
              <a:xfrm>
                <a:off x="6690797" y="3867090"/>
                <a:ext cx="25698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{[101,200],[301,350]}</a:t>
                </a:r>
              </a:p>
            </p:txBody>
          </p:sp>
        </p:grpSp>
        <p:grpSp>
          <p:nvGrpSpPr>
            <p:cNvPr id="33824" name="Group 36"/>
            <p:cNvGrpSpPr>
              <a:grpSpLocks/>
            </p:cNvGrpSpPr>
            <p:nvPr/>
          </p:nvGrpSpPr>
          <p:grpSpPr bwMode="auto">
            <a:xfrm>
              <a:off x="990600" y="4324290"/>
              <a:ext cx="5638800" cy="476310"/>
              <a:chOff x="990600" y="4191000"/>
              <a:chExt cx="5638800" cy="476310"/>
            </a:xfrm>
          </p:grpSpPr>
          <p:cxnSp>
            <p:nvCxnSpPr>
              <p:cNvPr id="33825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2362200" y="4191000"/>
                <a:ext cx="4267200" cy="3048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26" name="TextBox 46"/>
              <p:cNvSpPr txBox="1">
                <a:spLocks noChangeArrowheads="1"/>
              </p:cNvSpPr>
              <p:nvPr/>
            </p:nvSpPr>
            <p:spPr bwMode="auto">
              <a:xfrm>
                <a:off x="2868906" y="4191000"/>
                <a:ext cx="2779652" cy="400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Ack=201, AdvWin = 50</a:t>
                </a:r>
              </a:p>
            </p:txBody>
          </p:sp>
          <p:sp>
            <p:nvSpPr>
              <p:cNvPr id="33827" name="TextBox 49"/>
              <p:cNvSpPr txBox="1">
                <a:spLocks noChangeArrowheads="1"/>
              </p:cNvSpPr>
              <p:nvPr/>
            </p:nvSpPr>
            <p:spPr bwMode="auto">
              <a:xfrm>
                <a:off x="990600" y="4267200"/>
                <a:ext cx="13644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{201, 350}</a:t>
                </a:r>
              </a:p>
            </p:txBody>
          </p:sp>
        </p:grpSp>
      </p:grpSp>
      <p:sp>
        <p:nvSpPr>
          <p:cNvPr id="66" name="Rounded Rectangle 65"/>
          <p:cNvSpPr>
            <a:spLocks noChangeArrowheads="1"/>
          </p:cNvSpPr>
          <p:nvPr/>
        </p:nvSpPr>
        <p:spPr bwMode="auto">
          <a:xfrm>
            <a:off x="2438400" y="5791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 dirty="0" err="1">
                <a:latin typeface="Gill Sans Light"/>
                <a:cs typeface="Gill Sans Light"/>
              </a:rPr>
              <a:t>Ack</a:t>
            </a:r>
            <a:r>
              <a:rPr lang="en-US" sz="2400" b="0" dirty="0">
                <a:latin typeface="Gill Sans Light"/>
                <a:cs typeface="Gill Sans Light"/>
              </a:rPr>
              <a:t> still specifies 201 (first byte out of sequence)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 err="1">
                <a:latin typeface="Gill Sans Light"/>
                <a:cs typeface="Gill Sans Light"/>
              </a:rPr>
              <a:t>AdvWin</a:t>
            </a:r>
            <a:r>
              <a:rPr lang="en-US" sz="2400" b="0" dirty="0">
                <a:latin typeface="Gill Sans Light"/>
                <a:cs typeface="Gill Sans Light"/>
              </a:rPr>
              <a:t> = 50, so can sender re-send 3</a:t>
            </a:r>
            <a:r>
              <a:rPr lang="en-US" sz="2400" b="0" baseline="30000" dirty="0">
                <a:latin typeface="Gill Sans Light"/>
                <a:cs typeface="Gill Sans Light"/>
              </a:rPr>
              <a:t>rd</a:t>
            </a:r>
            <a:r>
              <a:rPr lang="en-US" sz="2400" b="0" dirty="0">
                <a:latin typeface="Gill Sans Light"/>
                <a:cs typeface="Gill Sans Light"/>
              </a:rPr>
              <a:t> packet?</a:t>
            </a:r>
          </a:p>
        </p:txBody>
      </p:sp>
    </p:spTree>
    <p:extLst>
      <p:ext uri="{BB962C8B-B14F-4D97-AF65-F5344CB8AC3E}">
        <p14:creationId xmlns:p14="http://schemas.microsoft.com/office/powerpoint/2010/main" val="3607472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11111E-6 L -6.11111E-6 -0.2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1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4823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4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5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4826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7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4828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9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4830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31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4832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4833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834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4835" name="Group 37"/>
          <p:cNvGrpSpPr>
            <a:grpSpLocks/>
          </p:cNvGrpSpPr>
          <p:nvPr/>
        </p:nvGrpSpPr>
        <p:grpSpPr bwMode="auto">
          <a:xfrm>
            <a:off x="6122988" y="2895600"/>
            <a:ext cx="4392612" cy="565150"/>
            <a:chOff x="4599235" y="2895597"/>
            <a:chExt cx="4392112" cy="564060"/>
          </a:xfrm>
        </p:grpSpPr>
        <p:sp>
          <p:nvSpPr>
            <p:cNvPr id="34858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4859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4860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61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4841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4843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4856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4857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9144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34845" name="Group 1"/>
          <p:cNvGrpSpPr>
            <a:grpSpLocks/>
          </p:cNvGrpSpPr>
          <p:nvPr/>
        </p:nvGrpSpPr>
        <p:grpSpPr bwMode="auto">
          <a:xfrm>
            <a:off x="2438400" y="3619500"/>
            <a:ext cx="8350250" cy="1028700"/>
            <a:chOff x="914400" y="3771840"/>
            <a:chExt cx="8349692" cy="1028760"/>
          </a:xfrm>
        </p:grpSpPr>
        <p:grpSp>
          <p:nvGrpSpPr>
            <p:cNvPr id="34847" name="Group 72"/>
            <p:cNvGrpSpPr>
              <a:grpSpLocks/>
            </p:cNvGrpSpPr>
            <p:nvPr/>
          </p:nvGrpSpPr>
          <p:grpSpPr bwMode="auto">
            <a:xfrm>
              <a:off x="914400" y="3771840"/>
              <a:ext cx="8349692" cy="628650"/>
              <a:chOff x="911237" y="3638550"/>
              <a:chExt cx="8349406" cy="628650"/>
            </a:xfrm>
          </p:grpSpPr>
          <p:cxnSp>
            <p:nvCxnSpPr>
              <p:cNvPr id="34852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2362200" y="3886200"/>
                <a:ext cx="4267200" cy="2286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53" name="TextBox 45"/>
              <p:cNvSpPr txBox="1">
                <a:spLocks noChangeArrowheads="1"/>
              </p:cNvSpPr>
              <p:nvPr/>
            </p:nvSpPr>
            <p:spPr bwMode="auto">
              <a:xfrm>
                <a:off x="3978275" y="3638550"/>
                <a:ext cx="1796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Data[301,350]</a:t>
                </a:r>
              </a:p>
            </p:txBody>
          </p:sp>
          <p:sp>
            <p:nvSpPr>
              <p:cNvPr id="34854" name="TextBox 48"/>
              <p:cNvSpPr txBox="1">
                <a:spLocks noChangeArrowheads="1"/>
              </p:cNvSpPr>
              <p:nvPr/>
            </p:nvSpPr>
            <p:spPr bwMode="auto">
              <a:xfrm>
                <a:off x="911237" y="3657600"/>
                <a:ext cx="142854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{[201,350]}</a:t>
                </a:r>
              </a:p>
            </p:txBody>
          </p:sp>
          <p:sp>
            <p:nvSpPr>
              <p:cNvPr id="34855" name="TextBox 48"/>
              <p:cNvSpPr txBox="1">
                <a:spLocks noChangeArrowheads="1"/>
              </p:cNvSpPr>
              <p:nvPr/>
            </p:nvSpPr>
            <p:spPr bwMode="auto">
              <a:xfrm>
                <a:off x="6690797" y="3867090"/>
                <a:ext cx="25698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{[101,200],[301,350]}</a:t>
                </a:r>
              </a:p>
            </p:txBody>
          </p:sp>
        </p:grpSp>
        <p:grpSp>
          <p:nvGrpSpPr>
            <p:cNvPr id="34848" name="Group 36"/>
            <p:cNvGrpSpPr>
              <a:grpSpLocks/>
            </p:cNvGrpSpPr>
            <p:nvPr/>
          </p:nvGrpSpPr>
          <p:grpSpPr bwMode="auto">
            <a:xfrm>
              <a:off x="990600" y="4324290"/>
              <a:ext cx="5638800" cy="476310"/>
              <a:chOff x="990600" y="4191000"/>
              <a:chExt cx="5638800" cy="476310"/>
            </a:xfrm>
          </p:grpSpPr>
          <p:cxnSp>
            <p:nvCxnSpPr>
              <p:cNvPr id="34849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2362200" y="4191000"/>
                <a:ext cx="4267200" cy="3048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50" name="TextBox 46"/>
              <p:cNvSpPr txBox="1">
                <a:spLocks noChangeArrowheads="1"/>
              </p:cNvSpPr>
              <p:nvPr/>
            </p:nvSpPr>
            <p:spPr bwMode="auto">
              <a:xfrm>
                <a:off x="2868906" y="4191000"/>
                <a:ext cx="2779652" cy="400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Ack=201, AdvWin = 50</a:t>
                </a:r>
              </a:p>
            </p:txBody>
          </p:sp>
          <p:sp>
            <p:nvSpPr>
              <p:cNvPr id="34851" name="TextBox 49"/>
              <p:cNvSpPr txBox="1">
                <a:spLocks noChangeArrowheads="1"/>
              </p:cNvSpPr>
              <p:nvPr/>
            </p:nvSpPr>
            <p:spPr bwMode="auto">
              <a:xfrm>
                <a:off x="990600" y="4267200"/>
                <a:ext cx="13644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{201, 350}</a:t>
                </a:r>
              </a:p>
            </p:txBody>
          </p:sp>
        </p:grpSp>
      </p:grpSp>
      <p:sp>
        <p:nvSpPr>
          <p:cNvPr id="34846" name="Rounded Rectangle 65"/>
          <p:cNvSpPr>
            <a:spLocks noChangeArrowheads="1"/>
          </p:cNvSpPr>
          <p:nvPr/>
        </p:nvSpPr>
        <p:spPr bwMode="auto">
          <a:xfrm>
            <a:off x="2438400" y="5791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Ack still specifies 201 (first byte out of sequence)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50, so can sender re-send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packet?</a:t>
            </a:r>
          </a:p>
        </p:txBody>
      </p:sp>
    </p:spTree>
    <p:extLst>
      <p:ext uri="{BB962C8B-B14F-4D97-AF65-F5344CB8AC3E}">
        <p14:creationId xmlns:p14="http://schemas.microsoft.com/office/powerpoint/2010/main" val="309287254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5844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5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5847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8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9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5850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51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53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5854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55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5856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5857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858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6122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5860" name="Line 22"/>
          <p:cNvSpPr>
            <a:spLocks noChangeShapeType="1"/>
          </p:cNvSpPr>
          <p:nvPr/>
        </p:nvSpPr>
        <p:spPr bwMode="auto">
          <a:xfrm flipV="1">
            <a:off x="7086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051800" y="2895600"/>
            <a:ext cx="2463800" cy="565150"/>
            <a:chOff x="6528030" y="2895600"/>
            <a:chExt cx="2463516" cy="564954"/>
          </a:xfrm>
        </p:grpSpPr>
        <p:sp>
          <p:nvSpPr>
            <p:cNvPr id="35889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5890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5867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5868" name="Group 72"/>
          <p:cNvGrpSpPr>
            <a:grpSpLocks/>
          </p:cNvGrpSpPr>
          <p:nvPr/>
        </p:nvGrpSpPr>
        <p:grpSpPr bwMode="auto">
          <a:xfrm>
            <a:off x="2438400" y="3600450"/>
            <a:ext cx="8350250" cy="628650"/>
            <a:chOff x="911237" y="3638550"/>
            <a:chExt cx="8349406" cy="628650"/>
          </a:xfrm>
        </p:grpSpPr>
        <p:cxnSp>
          <p:nvCxnSpPr>
            <p:cNvPr id="3588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8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5887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588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5870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5883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5884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9144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35872" name="Group 36"/>
          <p:cNvGrpSpPr>
            <a:grpSpLocks/>
          </p:cNvGrpSpPr>
          <p:nvPr/>
        </p:nvGrpSpPr>
        <p:grpSpPr bwMode="auto">
          <a:xfrm>
            <a:off x="2514600" y="4152900"/>
            <a:ext cx="5638800" cy="476250"/>
            <a:chOff x="990600" y="4191000"/>
            <a:chExt cx="5638800" cy="476310"/>
          </a:xfrm>
        </p:grpSpPr>
        <p:cxnSp>
          <p:nvCxnSpPr>
            <p:cNvPr id="35880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81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5882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5873" name="Rounded Rectangle 65"/>
          <p:cNvSpPr>
            <a:spLocks noChangeArrowheads="1"/>
          </p:cNvSpPr>
          <p:nvPr/>
        </p:nvSpPr>
        <p:spPr bwMode="auto">
          <a:xfrm>
            <a:off x="2209800" y="5791200"/>
            <a:ext cx="7848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400" b="0">
                <a:latin typeface="Gill Sans Light"/>
                <a:cs typeface="Gill Sans Light"/>
              </a:rPr>
              <a:t>Yes! Sender can re-send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since it’s in existing window – won’t cause receiver window to grow  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470150" y="4476750"/>
            <a:ext cx="7208838" cy="628650"/>
            <a:chOff x="911237" y="3638550"/>
            <a:chExt cx="7208107" cy="628650"/>
          </a:xfrm>
        </p:grpSpPr>
        <p:cxnSp>
          <p:nvCxnSpPr>
            <p:cNvPr id="3587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5878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587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sp>
        <p:nvSpPr>
          <p:cNvPr id="52" name="Rectangle 51"/>
          <p:cNvSpPr/>
          <p:nvPr/>
        </p:nvSpPr>
        <p:spPr bwMode="auto">
          <a:xfrm>
            <a:off x="85344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201, 300</a:t>
            </a:r>
          </a:p>
        </p:txBody>
      </p:sp>
    </p:spTree>
    <p:extLst>
      <p:ext uri="{BB962C8B-B14F-4D97-AF65-F5344CB8AC3E}">
        <p14:creationId xmlns:p14="http://schemas.microsoft.com/office/powerpoint/2010/main" val="3426753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6868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6871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2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6874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5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6876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7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6878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79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6880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881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882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6122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6884" name="Line 22"/>
          <p:cNvSpPr>
            <a:spLocks noChangeShapeType="1"/>
          </p:cNvSpPr>
          <p:nvPr/>
        </p:nvSpPr>
        <p:spPr bwMode="auto">
          <a:xfrm flipV="1">
            <a:off x="7086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6885" name="Group 1"/>
          <p:cNvGrpSpPr>
            <a:grpSpLocks/>
          </p:cNvGrpSpPr>
          <p:nvPr/>
        </p:nvGrpSpPr>
        <p:grpSpPr bwMode="auto">
          <a:xfrm>
            <a:off x="8051800" y="2895600"/>
            <a:ext cx="2463800" cy="565150"/>
            <a:chOff x="6528030" y="2895600"/>
            <a:chExt cx="2463516" cy="564954"/>
          </a:xfrm>
        </p:grpSpPr>
        <p:sp>
          <p:nvSpPr>
            <p:cNvPr id="36911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6912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971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48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6891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6892" name="Group 72"/>
          <p:cNvGrpSpPr>
            <a:grpSpLocks/>
          </p:cNvGrpSpPr>
          <p:nvPr/>
        </p:nvGrpSpPr>
        <p:grpSpPr bwMode="auto">
          <a:xfrm>
            <a:off x="2438400" y="3581400"/>
            <a:ext cx="8350250" cy="628650"/>
            <a:chOff x="911237" y="3638550"/>
            <a:chExt cx="8349406" cy="628650"/>
          </a:xfrm>
        </p:grpSpPr>
        <p:cxnSp>
          <p:nvCxnSpPr>
            <p:cNvPr id="3690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0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6909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691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6894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6905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6906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6895" name="Group 36"/>
          <p:cNvGrpSpPr>
            <a:grpSpLocks/>
          </p:cNvGrpSpPr>
          <p:nvPr/>
        </p:nvGrpSpPr>
        <p:grpSpPr bwMode="auto">
          <a:xfrm>
            <a:off x="2514600" y="4133850"/>
            <a:ext cx="5638800" cy="476250"/>
            <a:chOff x="990600" y="4191000"/>
            <a:chExt cx="5638800" cy="476310"/>
          </a:xfrm>
        </p:grpSpPr>
        <p:cxnSp>
          <p:nvCxnSpPr>
            <p:cNvPr id="36902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03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6904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6896" name="Rounded Rectangle 65"/>
          <p:cNvSpPr>
            <a:spLocks noChangeArrowheads="1"/>
          </p:cNvSpPr>
          <p:nvPr/>
        </p:nvSpPr>
        <p:spPr bwMode="auto">
          <a:xfrm>
            <a:off x="2209800" y="5791200"/>
            <a:ext cx="7848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400" b="0">
                <a:latin typeface="Gill Sans Light"/>
                <a:cs typeface="Gill Sans Light"/>
              </a:rPr>
              <a:t>Yes! Sender can re-send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since it’s in existing window – won’t cause receiver window to grow  </a:t>
            </a:r>
          </a:p>
        </p:txBody>
      </p:sp>
      <p:grpSp>
        <p:nvGrpSpPr>
          <p:cNvPr id="36897" name="Group 45"/>
          <p:cNvGrpSpPr>
            <a:grpSpLocks/>
          </p:cNvGrpSpPr>
          <p:nvPr/>
        </p:nvGrpSpPr>
        <p:grpSpPr bwMode="auto">
          <a:xfrm>
            <a:off x="2470150" y="4457700"/>
            <a:ext cx="7208838" cy="628650"/>
            <a:chOff x="911237" y="3638550"/>
            <a:chExt cx="7208107" cy="628650"/>
          </a:xfrm>
        </p:grpSpPr>
        <p:cxnSp>
          <p:nvCxnSpPr>
            <p:cNvPr id="3689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6900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690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3107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833C-A31B-4DF9-8725-945E941C1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Stop-and-Wait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45E3CA-0D20-45F7-B7E9-B7DA520F3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18035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Gill Sans Light"/>
                  </a:rPr>
                  <a:t>Send; wait for ACK; repeat</a:t>
                </a:r>
              </a:p>
              <a:p>
                <a:r>
                  <a:rPr lang="en-US" dirty="0">
                    <a:latin typeface="Gill Sans Light"/>
                  </a:rPr>
                  <a:t>Round Trip Time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0" dirty="0" smtClean="0">
                        <a:latin typeface="Gill Sans Light"/>
                      </a:rPr>
                      <m:t>RTT</m:t>
                    </m:r>
                  </m:oMath>
                </a14:m>
                <a:r>
                  <a:rPr lang="en-US" dirty="0">
                    <a:latin typeface="Gill Sans Light"/>
                  </a:rPr>
                  <a:t>): time it takes a packet to travel from sender to receiver and back</a:t>
                </a:r>
              </a:p>
              <a:p>
                <a:pPr lvl="1"/>
                <a:r>
                  <a:rPr lang="en-US" dirty="0">
                    <a:latin typeface="Gill Sans Light"/>
                  </a:rPr>
                  <a:t>One-way latency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>
                    <a:latin typeface="Gill Sans Light"/>
                  </a:rPr>
                  <a:t>): one way delay from sender and receiver</a:t>
                </a:r>
              </a:p>
              <a:p>
                <a:pPr lvl="1"/>
                <a:endParaRPr lang="en-US" dirty="0">
                  <a:latin typeface="Gill Sans Light"/>
                </a:endParaRPr>
              </a:p>
              <a:p>
                <a:r>
                  <a:rPr lang="en-US" dirty="0">
                    <a:latin typeface="Gill Sans Light"/>
                  </a:rPr>
                  <a:t>For symmetric latency,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𝑅𝑇𝑇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>
                  <a:latin typeface="Gill Sans Ligh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45E3CA-0D20-45F7-B7E9-B7DA520F3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180351" cy="4351338"/>
              </a:xfrm>
              <a:blipFill>
                <a:blip r:embed="rId2"/>
                <a:stretch>
                  <a:fillRect l="-1649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ine 3">
            <a:extLst>
              <a:ext uri="{FF2B5EF4-FFF2-40B4-BE49-F238E27FC236}">
                <a16:creationId xmlns:a16="http://schemas.microsoft.com/office/drawing/2014/main" id="{7B1781CE-11B5-4973-8C55-842051483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41602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DAF2A237-F72F-4330-A25B-4BE383BDDE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53800" y="2241602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CB37EB-7694-452E-9DB6-0D29C3BF871D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698802"/>
            <a:ext cx="3983038" cy="685800"/>
            <a:chOff x="1447800" y="2743200"/>
            <a:chExt cx="3983522" cy="685800"/>
          </a:xfrm>
        </p:grpSpPr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49E04F92-6AAA-4B69-A66E-33B979FEC0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D1A2A68-EA9F-4B90-8203-76DE1041A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48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1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B2549AF7-F41F-4F6B-B235-19A03A084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94402"/>
            <a:ext cx="745823" cy="40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</a:rPr>
              <a:t>Time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37F19BA8-3A16-44C4-909A-73949233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052" y="1784402"/>
            <a:ext cx="1178506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</a:rPr>
              <a:t>Sender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1651B32-6EDA-4EB4-B224-372A28F2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4838" y="1841552"/>
            <a:ext cx="1401323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Receiver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9BEECF-4A41-4F20-8B58-DD8EEAD44B44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146352"/>
            <a:ext cx="3962400" cy="628650"/>
            <a:chOff x="1447800" y="2190690"/>
            <a:chExt cx="3962400" cy="628710"/>
          </a:xfrm>
        </p:grpSpPr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5062BB81-AEDA-427F-AB68-7D893F8B9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3F3089EF-04EE-4C49-8512-11CDD4277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1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A079003-F699-4165-823E-D1A36EABC9F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232202"/>
            <a:ext cx="3962400" cy="628650"/>
            <a:chOff x="1447800" y="2190690"/>
            <a:chExt cx="3962400" cy="628710"/>
          </a:xfrm>
        </p:grpSpPr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D7D27E5B-BC00-4D23-AA4B-B381CF6DF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TextBox 32">
              <a:extLst>
                <a:ext uri="{FF2B5EF4-FFF2-40B4-BE49-F238E27FC236}">
                  <a16:creationId xmlns:a16="http://schemas.microsoft.com/office/drawing/2014/main" id="{FD7273B8-A325-470A-B456-B3A18A5F7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AAED95-0C52-4F69-BC3A-ABF709A5E2F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765602"/>
            <a:ext cx="3983038" cy="685800"/>
            <a:chOff x="1447800" y="2743200"/>
            <a:chExt cx="3983522" cy="685800"/>
          </a:xfrm>
        </p:grpSpPr>
        <p:sp>
          <p:nvSpPr>
            <p:cNvPr id="22" name="Line 5">
              <a:extLst>
                <a:ext uri="{FF2B5EF4-FFF2-40B4-BE49-F238E27FC236}">
                  <a16:creationId xmlns:a16="http://schemas.microsoft.com/office/drawing/2014/main" id="{282E9867-5CA1-4EEC-9034-1DB217F17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869CBAB6-6DB0-4FF0-87DD-3EF31BB20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48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E9D46E-1C77-49DD-9055-A767FF418749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4279952"/>
            <a:ext cx="3962400" cy="628650"/>
            <a:chOff x="1447800" y="2190690"/>
            <a:chExt cx="3962400" cy="628710"/>
          </a:xfrm>
        </p:grpSpPr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EAE27CEB-79FB-47B9-8DAB-C04A3A7F4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TextBox 38">
              <a:extLst>
                <a:ext uri="{FF2B5EF4-FFF2-40B4-BE49-F238E27FC236}">
                  <a16:creationId xmlns:a16="http://schemas.microsoft.com/office/drawing/2014/main" id="{70CC8749-2D69-401D-9D4A-A6925B3C3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3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C21E7E-127D-4FEE-B37F-0C2572318C9F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2317802"/>
            <a:ext cx="949325" cy="1066800"/>
            <a:chOff x="498475" y="2362200"/>
            <a:chExt cx="949324" cy="1066800"/>
          </a:xfrm>
        </p:grpSpPr>
        <p:sp>
          <p:nvSpPr>
            <p:cNvPr id="28" name="Line 13">
              <a:extLst>
                <a:ext uri="{FF2B5EF4-FFF2-40B4-BE49-F238E27FC236}">
                  <a16:creationId xmlns:a16="http://schemas.microsoft.com/office/drawing/2014/main" id="{A7C25D76-EA89-4FE1-A564-B67717300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EDF9466F-69B7-401E-9C7E-F46F7B024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A2E881A7-A208-4748-B557-24028AABB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D26BA7EE-6397-48F9-BD22-036645273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C61EFC2-EE97-4611-8514-3029EC6F0EF8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3384602"/>
            <a:ext cx="949325" cy="1066800"/>
            <a:chOff x="498475" y="2362200"/>
            <a:chExt cx="949324" cy="1066800"/>
          </a:xfrm>
        </p:grpSpPr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291B7A48-6D00-4445-8997-6EC7FFA28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28C56617-E919-44AC-A982-667C6BC77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id="{F1FAABD3-DD27-4F07-A753-3B495AD6D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6" name="Line 13">
              <a:extLst>
                <a:ext uri="{FF2B5EF4-FFF2-40B4-BE49-F238E27FC236}">
                  <a16:creationId xmlns:a16="http://schemas.microsoft.com/office/drawing/2014/main" id="{5EA67A66-E09F-42D3-9759-DA0A82FB97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48232A-A6BE-485F-8430-239E9804D4A9}"/>
              </a:ext>
            </a:extLst>
          </p:cNvPr>
          <p:cNvGrpSpPr>
            <a:grpSpLocks/>
          </p:cNvGrpSpPr>
          <p:nvPr/>
        </p:nvGrpSpPr>
        <p:grpSpPr bwMode="auto">
          <a:xfrm>
            <a:off x="11347555" y="2317758"/>
            <a:ext cx="914400" cy="457200"/>
            <a:chOff x="1066799" y="2362200"/>
            <a:chExt cx="914401" cy="457201"/>
          </a:xfrm>
        </p:grpSpPr>
        <p:sp>
          <p:nvSpPr>
            <p:cNvPr id="39" name="Line 13">
              <a:extLst>
                <a:ext uri="{FF2B5EF4-FFF2-40B4-BE49-F238E27FC236}">
                  <a16:creationId xmlns:a16="http://schemas.microsoft.com/office/drawing/2014/main" id="{38B31520-3751-4F16-AF96-C32800FA86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28194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Line 14">
              <a:extLst>
                <a:ext uri="{FF2B5EF4-FFF2-40B4-BE49-F238E27FC236}">
                  <a16:creationId xmlns:a16="http://schemas.microsoft.com/office/drawing/2014/main" id="{5C08EFD6-FB34-41A2-8AAE-2F0DF0706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0473" y="2362201"/>
              <a:ext cx="1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Text Box 15">
              <a:extLst>
                <a:ext uri="{FF2B5EF4-FFF2-40B4-BE49-F238E27FC236}">
                  <a16:creationId xmlns:a16="http://schemas.microsoft.com/office/drawing/2014/main" id="{8B64228D-B274-4238-831F-ED7465518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0475" y="23622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latin typeface="Gill Sans Light"/>
                </a:rPr>
                <a:t>d</a:t>
              </a:r>
            </a:p>
          </p:txBody>
        </p:sp>
        <p:sp>
          <p:nvSpPr>
            <p:cNvPr id="42" name="Line 13">
              <a:extLst>
                <a:ext uri="{FF2B5EF4-FFF2-40B4-BE49-F238E27FC236}">
                  <a16:creationId xmlns:a16="http://schemas.microsoft.com/office/drawing/2014/main" id="{583BD4A4-37AE-4958-9FD9-F0D5966D1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959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11"/>
          <p:cNvSpPr>
            <a:spLocks noChangeShapeType="1"/>
          </p:cNvSpPr>
          <p:nvPr/>
        </p:nvSpPr>
        <p:spPr bwMode="auto">
          <a:xfrm>
            <a:off x="42672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7893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4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7896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7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8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7899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900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V="1">
            <a:off x="2438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902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7903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904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7905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907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6122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7909" name="Line 22"/>
          <p:cNvSpPr>
            <a:spLocks noChangeShapeType="1"/>
          </p:cNvSpPr>
          <p:nvPr/>
        </p:nvSpPr>
        <p:spPr bwMode="auto">
          <a:xfrm flipV="1">
            <a:off x="7086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7910" name="Group 1"/>
          <p:cNvGrpSpPr>
            <a:grpSpLocks/>
          </p:cNvGrpSpPr>
          <p:nvPr/>
        </p:nvGrpSpPr>
        <p:grpSpPr bwMode="auto">
          <a:xfrm>
            <a:off x="8051800" y="2895600"/>
            <a:ext cx="2463800" cy="565150"/>
            <a:chOff x="6528030" y="2895600"/>
            <a:chExt cx="2463516" cy="564954"/>
          </a:xfrm>
        </p:grpSpPr>
        <p:sp>
          <p:nvSpPr>
            <p:cNvPr id="37937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7938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7912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7913" name="Group 72"/>
          <p:cNvGrpSpPr>
            <a:grpSpLocks/>
          </p:cNvGrpSpPr>
          <p:nvPr/>
        </p:nvGrpSpPr>
        <p:grpSpPr bwMode="auto">
          <a:xfrm>
            <a:off x="2438400" y="3581400"/>
            <a:ext cx="8350250" cy="628650"/>
            <a:chOff x="911237" y="3638550"/>
            <a:chExt cx="8349406" cy="628650"/>
          </a:xfrm>
        </p:grpSpPr>
        <p:cxnSp>
          <p:nvCxnSpPr>
            <p:cNvPr id="3793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3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7935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793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grpSp>
        <p:nvGrpSpPr>
          <p:cNvPr id="37914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7931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793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7915" name="Group 36"/>
          <p:cNvGrpSpPr>
            <a:grpSpLocks/>
          </p:cNvGrpSpPr>
          <p:nvPr/>
        </p:nvGrpSpPr>
        <p:grpSpPr bwMode="auto">
          <a:xfrm>
            <a:off x="2514600" y="4133850"/>
            <a:ext cx="5638800" cy="476250"/>
            <a:chOff x="990600" y="4191000"/>
            <a:chExt cx="5638800" cy="476310"/>
          </a:xfrm>
        </p:grpSpPr>
        <p:cxnSp>
          <p:nvCxnSpPr>
            <p:cNvPr id="3792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9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7930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7916" name="Rounded Rectangle 65"/>
          <p:cNvSpPr>
            <a:spLocks noChangeArrowheads="1"/>
          </p:cNvSpPr>
          <p:nvPr/>
        </p:nvSpPr>
        <p:spPr bwMode="auto">
          <a:xfrm>
            <a:off x="2057400" y="5791200"/>
            <a:ext cx="7696200" cy="838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Sender gets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 and sends Ack for 351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50</a:t>
            </a:r>
          </a:p>
        </p:txBody>
      </p:sp>
      <p:grpSp>
        <p:nvGrpSpPr>
          <p:cNvPr id="37917" name="Group 45"/>
          <p:cNvGrpSpPr>
            <a:grpSpLocks/>
          </p:cNvGrpSpPr>
          <p:nvPr/>
        </p:nvGrpSpPr>
        <p:grpSpPr bwMode="auto">
          <a:xfrm>
            <a:off x="2470150" y="4457700"/>
            <a:ext cx="7208838" cy="628650"/>
            <a:chOff x="911237" y="3638550"/>
            <a:chExt cx="7208107" cy="628650"/>
          </a:xfrm>
        </p:grpSpPr>
        <p:cxnSp>
          <p:nvCxnSpPr>
            <p:cNvPr id="3792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7926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792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3446464" y="5010150"/>
            <a:ext cx="4706937" cy="476250"/>
            <a:chOff x="1921798" y="4191000"/>
            <a:chExt cx="4707602" cy="476360"/>
          </a:xfrm>
        </p:grpSpPr>
        <p:cxnSp>
          <p:nvCxnSpPr>
            <p:cNvPr id="3792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2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Ack=351, AdvWin = 50</a:t>
              </a:r>
            </a:p>
          </p:txBody>
        </p:sp>
        <p:sp>
          <p:nvSpPr>
            <p:cNvPr id="37923" name="TextBox 49"/>
            <p:cNvSpPr txBox="1">
              <a:spLocks noChangeArrowheads="1"/>
            </p:cNvSpPr>
            <p:nvPr/>
          </p:nvSpPr>
          <p:spPr bwMode="auto">
            <a:xfrm>
              <a:off x="1921798" y="4267200"/>
              <a:ext cx="364202" cy="40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2971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581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</p:spTree>
    <p:extLst>
      <p:ext uri="{BB962C8B-B14F-4D97-AF65-F5344CB8AC3E}">
        <p14:creationId xmlns:p14="http://schemas.microsoft.com/office/powerpoint/2010/main" val="2528870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1828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1589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LastByteAcked(350)</a:t>
            </a:r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1981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2743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2879726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8919" name="Freeform 14"/>
          <p:cNvSpPr>
            <a:spLocks/>
          </p:cNvSpPr>
          <p:nvPr/>
        </p:nvSpPr>
        <p:spPr bwMode="auto">
          <a:xfrm>
            <a:off x="3856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0" name="Line 17"/>
          <p:cNvSpPr>
            <a:spLocks noChangeShapeType="1"/>
          </p:cNvSpPr>
          <p:nvPr/>
        </p:nvSpPr>
        <p:spPr bwMode="auto">
          <a:xfrm>
            <a:off x="6172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1" name="Text Box 21"/>
          <p:cNvSpPr txBox="1">
            <a:spLocks noChangeArrowheads="1"/>
          </p:cNvSpPr>
          <p:nvPr/>
        </p:nvSpPr>
        <p:spPr bwMode="auto">
          <a:xfrm>
            <a:off x="7848601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8922" name="Line 24"/>
          <p:cNvSpPr>
            <a:spLocks noChangeShapeType="1"/>
          </p:cNvSpPr>
          <p:nvPr/>
        </p:nvSpPr>
        <p:spPr bwMode="auto">
          <a:xfrm>
            <a:off x="6553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>
            <a:off x="7318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8924" name="Line 22"/>
          <p:cNvSpPr>
            <a:spLocks noChangeShapeType="1"/>
          </p:cNvSpPr>
          <p:nvPr/>
        </p:nvSpPr>
        <p:spPr bwMode="auto">
          <a:xfrm flipV="1">
            <a:off x="2438400" y="2895600"/>
            <a:ext cx="1828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5" name="Text Box 8"/>
          <p:cNvSpPr txBox="1">
            <a:spLocks noChangeArrowheads="1"/>
          </p:cNvSpPr>
          <p:nvPr/>
        </p:nvSpPr>
        <p:spPr bwMode="auto">
          <a:xfrm>
            <a:off x="2035176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8926" name="Oval 12"/>
          <p:cNvSpPr>
            <a:spLocks noChangeArrowheads="1"/>
          </p:cNvSpPr>
          <p:nvPr/>
        </p:nvSpPr>
        <p:spPr bwMode="auto">
          <a:xfrm>
            <a:off x="7162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27" name="Freeform 14"/>
          <p:cNvSpPr>
            <a:spLocks/>
          </p:cNvSpPr>
          <p:nvPr/>
        </p:nvSpPr>
        <p:spPr bwMode="auto">
          <a:xfrm>
            <a:off x="7696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8928" name="Straight Connector 31"/>
          <p:cNvCxnSpPr>
            <a:cxnSpLocks noChangeShapeType="1"/>
          </p:cNvCxnSpPr>
          <p:nvPr/>
        </p:nvCxnSpPr>
        <p:spPr bwMode="auto">
          <a:xfrm rot="5400000">
            <a:off x="25130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929" name="Straight Connector 34"/>
          <p:cNvCxnSpPr>
            <a:cxnSpLocks noChangeShapeType="1"/>
          </p:cNvCxnSpPr>
          <p:nvPr/>
        </p:nvCxnSpPr>
        <p:spPr bwMode="auto">
          <a:xfrm rot="5400000">
            <a:off x="6780213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8930" name="Rectangle 5"/>
          <p:cNvSpPr>
            <a:spLocks noChangeArrowheads="1"/>
          </p:cNvSpPr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6122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8932" name="Line 22"/>
          <p:cNvSpPr>
            <a:spLocks noChangeShapeType="1"/>
          </p:cNvSpPr>
          <p:nvPr/>
        </p:nvSpPr>
        <p:spPr bwMode="auto">
          <a:xfrm flipV="1">
            <a:off x="7086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8933" name="Group 1"/>
          <p:cNvGrpSpPr>
            <a:grpSpLocks/>
          </p:cNvGrpSpPr>
          <p:nvPr/>
        </p:nvGrpSpPr>
        <p:grpSpPr bwMode="auto">
          <a:xfrm>
            <a:off x="8051800" y="2895600"/>
            <a:ext cx="2463800" cy="565150"/>
            <a:chOff x="6528030" y="2895600"/>
            <a:chExt cx="2463516" cy="564954"/>
          </a:xfrm>
        </p:grpSpPr>
        <p:sp>
          <p:nvSpPr>
            <p:cNvPr id="38959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8960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7924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8935" name="Rectangle 5"/>
          <p:cNvSpPr>
            <a:spLocks noChangeArrowheads="1"/>
          </p:cNvSpPr>
          <p:nvPr/>
        </p:nvSpPr>
        <p:spPr bwMode="auto">
          <a:xfrm>
            <a:off x="7315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8936" name="Group 72"/>
          <p:cNvGrpSpPr>
            <a:grpSpLocks/>
          </p:cNvGrpSpPr>
          <p:nvPr/>
        </p:nvGrpSpPr>
        <p:grpSpPr bwMode="auto">
          <a:xfrm>
            <a:off x="2438400" y="3581400"/>
            <a:ext cx="8350250" cy="628650"/>
            <a:chOff x="911237" y="3638550"/>
            <a:chExt cx="8349406" cy="628650"/>
          </a:xfrm>
        </p:grpSpPr>
        <p:cxnSp>
          <p:nvCxnSpPr>
            <p:cNvPr id="3895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8957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895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grpSp>
        <p:nvGrpSpPr>
          <p:cNvPr id="38937" name="Group 34"/>
          <p:cNvGrpSpPr>
            <a:grpSpLocks/>
          </p:cNvGrpSpPr>
          <p:nvPr/>
        </p:nvGrpSpPr>
        <p:grpSpPr bwMode="auto">
          <a:xfrm>
            <a:off x="4191001" y="2895600"/>
            <a:ext cx="1973263" cy="565150"/>
            <a:chOff x="2065649" y="2895598"/>
            <a:chExt cx="1972638" cy="563942"/>
          </a:xfrm>
        </p:grpSpPr>
        <p:sp>
          <p:nvSpPr>
            <p:cNvPr id="38953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8954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8938" name="Group 36"/>
          <p:cNvGrpSpPr>
            <a:grpSpLocks/>
          </p:cNvGrpSpPr>
          <p:nvPr/>
        </p:nvGrpSpPr>
        <p:grpSpPr bwMode="auto">
          <a:xfrm>
            <a:off x="2514600" y="4133850"/>
            <a:ext cx="5638800" cy="476250"/>
            <a:chOff x="990600" y="4191000"/>
            <a:chExt cx="5638800" cy="476310"/>
          </a:xfrm>
        </p:grpSpPr>
        <p:cxnSp>
          <p:nvCxnSpPr>
            <p:cNvPr id="38950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1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8952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8939" name="Rounded Rectangle 65"/>
          <p:cNvSpPr>
            <a:spLocks noChangeArrowheads="1"/>
          </p:cNvSpPr>
          <p:nvPr/>
        </p:nvSpPr>
        <p:spPr bwMode="auto">
          <a:xfrm>
            <a:off x="3276600" y="5791200"/>
            <a:ext cx="5943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DONE with sending all bytes! </a:t>
            </a:r>
          </a:p>
        </p:txBody>
      </p:sp>
      <p:grpSp>
        <p:nvGrpSpPr>
          <p:cNvPr id="38940" name="Group 45"/>
          <p:cNvGrpSpPr>
            <a:grpSpLocks/>
          </p:cNvGrpSpPr>
          <p:nvPr/>
        </p:nvGrpSpPr>
        <p:grpSpPr bwMode="auto">
          <a:xfrm>
            <a:off x="2470150" y="4457700"/>
            <a:ext cx="7208838" cy="628650"/>
            <a:chOff x="911237" y="3638550"/>
            <a:chExt cx="7208107" cy="628650"/>
          </a:xfrm>
        </p:grpSpPr>
        <p:cxnSp>
          <p:nvCxnSpPr>
            <p:cNvPr id="3894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4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8948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894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3446464" y="5010150"/>
            <a:ext cx="4706937" cy="476250"/>
            <a:chOff x="1921798" y="4191000"/>
            <a:chExt cx="4707602" cy="476360"/>
          </a:xfrm>
        </p:grpSpPr>
        <p:cxnSp>
          <p:nvCxnSpPr>
            <p:cNvPr id="38943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44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Ack=351, AdvWin = 50</a:t>
              </a:r>
            </a:p>
          </p:txBody>
        </p:sp>
        <p:sp>
          <p:nvSpPr>
            <p:cNvPr id="38945" name="TextBox 49"/>
            <p:cNvSpPr txBox="1">
              <a:spLocks noChangeArrowheads="1"/>
            </p:cNvSpPr>
            <p:nvPr/>
          </p:nvSpPr>
          <p:spPr bwMode="auto">
            <a:xfrm>
              <a:off x="1921798" y="4267200"/>
              <a:ext cx="364202" cy="40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38942" name="Line 11"/>
          <p:cNvSpPr>
            <a:spLocks noChangeShapeType="1"/>
          </p:cNvSpPr>
          <p:nvPr/>
        </p:nvSpPr>
        <p:spPr bwMode="auto">
          <a:xfrm>
            <a:off x="42672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5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Why not have a huge buffer at the receiver (memory is cheap!)?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Sending window (</a:t>
            </a:r>
            <a:r>
              <a:rPr lang="en-US" dirty="0" err="1"/>
              <a:t>SndWnd</a:t>
            </a:r>
            <a:r>
              <a:rPr lang="en-US" dirty="0"/>
              <a:t>) also depends on network congestion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b="1" dirty="0"/>
              <a:t>Congestion control</a:t>
            </a:r>
            <a:r>
              <a:rPr lang="en-US" dirty="0"/>
              <a:t>: ensure that  a fast receiver doesn’t overwhelm a router in the network (see next; discussed in detail in cs168)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In practice there is another set of buffers in the protocol stack, at the </a:t>
            </a:r>
            <a:r>
              <a:rPr lang="en-US" b="1" dirty="0"/>
              <a:t>link layer</a:t>
            </a:r>
            <a:r>
              <a:rPr lang="en-US" dirty="0"/>
              <a:t> (i.e., Network Interface Card)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1663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2A09-D256-F14B-9156-EF7533D4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E8786-EB21-444D-AC28-8A61EBB2E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Midterm 3 on </a:t>
            </a:r>
            <a:r>
              <a:rPr lang="en-US" dirty="0">
                <a:solidFill>
                  <a:srgbClr val="FF0000"/>
                </a:solidFill>
              </a:rPr>
              <a:t>Wed 12/1 from 7-9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Project 3 Party on </a:t>
            </a:r>
            <a:r>
              <a:rPr lang="en-US" dirty="0">
                <a:solidFill>
                  <a:srgbClr val="FF0000"/>
                </a:solidFill>
              </a:rPr>
              <a:t>Sunday 12/5 from 10AM-2PM at Woz Lounge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Discussions converted to office hours this week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Office hours will continue into dead week (with possibly modified schedule)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Homework 6 due </a:t>
            </a:r>
            <a:r>
              <a:rPr lang="en-US" dirty="0">
                <a:solidFill>
                  <a:srgbClr val="FF0000"/>
                </a:solidFill>
              </a:rPr>
              <a:t>Friday 12/3 11:59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Project 3 due </a:t>
            </a:r>
            <a:r>
              <a:rPr lang="en-US" dirty="0">
                <a:solidFill>
                  <a:srgbClr val="FF0000"/>
                </a:solidFill>
              </a:rPr>
              <a:t>Wednesday 12/8 11:59 PM</a:t>
            </a:r>
          </a:p>
        </p:txBody>
      </p:sp>
    </p:spTree>
    <p:extLst>
      <p:ext uri="{BB962C8B-B14F-4D97-AF65-F5344CB8AC3E}">
        <p14:creationId xmlns:p14="http://schemas.microsoft.com/office/powerpoint/2010/main" val="310955366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A2788-6C14-4720-A1FB-FA45D43B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Too much data trying to flow through some part of the network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 you detect congestion?</a:t>
            </a:r>
          </a:p>
          <a:p>
            <a:pPr lvl="1"/>
            <a:r>
              <a:rPr lang="en-US" b="1" dirty="0"/>
              <a:t>Dropped packets</a:t>
            </a:r>
            <a:r>
              <a:rPr lang="en-US" dirty="0"/>
              <a:t>: routers drop packets when their buffers overflow (most used)</a:t>
            </a:r>
          </a:p>
          <a:p>
            <a:pPr lvl="1"/>
            <a:r>
              <a:rPr lang="en-US" b="1" dirty="0"/>
              <a:t>Early Congestion Notification (ECN)</a:t>
            </a:r>
            <a:r>
              <a:rPr lang="en-US" dirty="0"/>
              <a:t>: Set a bit in the packet if the buffer is about to overflow, e.g., buffer occupancy exceed some threshold</a:t>
            </a:r>
          </a:p>
          <a:p>
            <a:pPr lvl="1"/>
            <a:r>
              <a:rPr lang="en-US" b="1" dirty="0"/>
              <a:t>Delayed packets</a:t>
            </a:r>
            <a:r>
              <a:rPr lang="en-US" dirty="0"/>
              <a:t>: when the router buffers are becoming large it takes longer to the packet to get to the destination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FA1CB-CAE2-4FC6-A3C1-ED942181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0AC0279C-2C73-4571-8149-5715B0625897}"/>
              </a:ext>
            </a:extLst>
          </p:cNvPr>
          <p:cNvSpPr/>
          <p:nvPr/>
        </p:nvSpPr>
        <p:spPr bwMode="auto">
          <a:xfrm>
            <a:off x="3477128" y="1595021"/>
            <a:ext cx="4343400" cy="16002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E104C3-4261-45CB-B0B3-4D3D385344C3}"/>
              </a:ext>
            </a:extLst>
          </p:cNvPr>
          <p:cNvCxnSpPr/>
          <p:nvPr/>
        </p:nvCxnSpPr>
        <p:spPr bwMode="auto">
          <a:xfrm flipV="1">
            <a:off x="2895600" y="2395121"/>
            <a:ext cx="152400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8271A7-DCC2-4D55-94B0-CAA31EA3AFE7}"/>
              </a:ext>
            </a:extLst>
          </p:cNvPr>
          <p:cNvCxnSpPr/>
          <p:nvPr/>
        </p:nvCxnSpPr>
        <p:spPr bwMode="auto">
          <a:xfrm flipV="1">
            <a:off x="6944230" y="1695284"/>
            <a:ext cx="152400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6B275D-F830-44F4-A85B-711A69507227}"/>
              </a:ext>
            </a:extLst>
          </p:cNvPr>
          <p:cNvCxnSpPr>
            <a:cxnSpLocks/>
          </p:cNvCxnSpPr>
          <p:nvPr/>
        </p:nvCxnSpPr>
        <p:spPr bwMode="auto">
          <a:xfrm>
            <a:off x="4452690" y="2395121"/>
            <a:ext cx="1158038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834317-6B83-487B-A0B3-0FD49E52D8F1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0020" y="1961984"/>
            <a:ext cx="843208" cy="7950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75FDCC-69DA-4F24-935C-BD9C448AA901}"/>
              </a:ext>
            </a:extLst>
          </p:cNvPr>
          <p:cNvCxnSpPr>
            <a:cxnSpLocks/>
          </p:cNvCxnSpPr>
          <p:nvPr/>
        </p:nvCxnSpPr>
        <p:spPr bwMode="auto">
          <a:xfrm>
            <a:off x="6563228" y="1941766"/>
            <a:ext cx="381002" cy="2869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76D0F5A-2CC0-4D71-90C9-BD3DA911E2A3}"/>
              </a:ext>
            </a:extLst>
          </p:cNvPr>
          <p:cNvCxnSpPr>
            <a:cxnSpLocks/>
          </p:cNvCxnSpPr>
          <p:nvPr/>
        </p:nvCxnSpPr>
        <p:spPr bwMode="auto">
          <a:xfrm>
            <a:off x="3261562" y="1885784"/>
            <a:ext cx="1091865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201441-2F97-43DA-9F55-C777CF0CFEE7}"/>
              </a:ext>
            </a:extLst>
          </p:cNvPr>
          <p:cNvCxnSpPr>
            <a:cxnSpLocks/>
          </p:cNvCxnSpPr>
          <p:nvPr/>
        </p:nvCxnSpPr>
        <p:spPr bwMode="auto">
          <a:xfrm flipH="1">
            <a:off x="6565991" y="1371600"/>
            <a:ext cx="872789" cy="4711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3A733A6-7DEB-4269-9351-86D962BF0859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2719" y="1867989"/>
            <a:ext cx="876299" cy="3606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DE5A95-6E3D-405B-9773-816FD62EB969}"/>
              </a:ext>
            </a:extLst>
          </p:cNvPr>
          <p:cNvCxnSpPr>
            <a:cxnSpLocks/>
          </p:cNvCxnSpPr>
          <p:nvPr/>
        </p:nvCxnSpPr>
        <p:spPr bwMode="auto">
          <a:xfrm flipV="1">
            <a:off x="4762500" y="2870079"/>
            <a:ext cx="876299" cy="3606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7399D6-83AC-4476-BC43-FFA8FC5123DF}"/>
              </a:ext>
            </a:extLst>
          </p:cNvPr>
          <p:cNvCxnSpPr>
            <a:cxnSpLocks/>
          </p:cNvCxnSpPr>
          <p:nvPr/>
        </p:nvCxnSpPr>
        <p:spPr bwMode="auto">
          <a:xfrm>
            <a:off x="5465856" y="1843276"/>
            <a:ext cx="990597" cy="984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D39C907-1175-4373-8267-4635091BD551}"/>
              </a:ext>
            </a:extLst>
          </p:cNvPr>
          <p:cNvCxnSpPr>
            <a:cxnSpLocks/>
          </p:cNvCxnSpPr>
          <p:nvPr/>
        </p:nvCxnSpPr>
        <p:spPr bwMode="auto">
          <a:xfrm>
            <a:off x="7020432" y="2327696"/>
            <a:ext cx="909388" cy="5423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6E7191A-E441-4DFF-879C-C836034A8791}"/>
              </a:ext>
            </a:extLst>
          </p:cNvPr>
          <p:cNvCxnSpPr>
            <a:cxnSpLocks/>
          </p:cNvCxnSpPr>
          <p:nvPr/>
        </p:nvCxnSpPr>
        <p:spPr bwMode="auto">
          <a:xfrm>
            <a:off x="5765641" y="2845803"/>
            <a:ext cx="909388" cy="5423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8910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AA3F-CB8A-F441-B0B1-CF44159C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you detect dropped packets?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15D4D-D8BC-DF44-B6FB-F6108AA0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05664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Timeout</a:t>
            </a:r>
            <a:r>
              <a:rPr lang="en-US" dirty="0"/>
              <a:t>: An ack was not received</a:t>
            </a:r>
            <a:br>
              <a:rPr lang="en-US" dirty="0"/>
            </a:br>
            <a:r>
              <a:rPr lang="en-US" dirty="0"/>
              <a:t>for a time much longer than expected, </a:t>
            </a:r>
            <a:br>
              <a:rPr lang="en-US" dirty="0"/>
            </a:br>
            <a:r>
              <a:rPr lang="en-US" dirty="0"/>
              <a:t>i.e., RTT 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0918277-6F9E-2E4C-97CD-41D0E74ECF5E}"/>
              </a:ext>
            </a:extLst>
          </p:cNvPr>
          <p:cNvGrpSpPr/>
          <p:nvPr/>
        </p:nvGrpSpPr>
        <p:grpSpPr>
          <a:xfrm>
            <a:off x="6004920" y="790534"/>
            <a:ext cx="5022349" cy="2762960"/>
            <a:chOff x="5771821" y="1690688"/>
            <a:chExt cx="6301423" cy="4397853"/>
          </a:xfrm>
        </p:grpSpPr>
        <p:sp>
          <p:nvSpPr>
            <p:cNvPr id="37" name="Line 3">
              <a:extLst>
                <a:ext uri="{FF2B5EF4-FFF2-40B4-BE49-F238E27FC236}">
                  <a16:creationId xmlns:a16="http://schemas.microsoft.com/office/drawing/2014/main" id="{41762483-D682-8146-9BD2-97CE17127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2716" y="2147888"/>
              <a:ext cx="0" cy="3581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38" name="Line 4">
              <a:extLst>
                <a:ext uri="{FF2B5EF4-FFF2-40B4-BE49-F238E27FC236}">
                  <a16:creationId xmlns:a16="http://schemas.microsoft.com/office/drawing/2014/main" id="{7576D7BF-35DF-5D4E-8E58-C25FCEB4B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25116" y="2147888"/>
              <a:ext cx="0" cy="3581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grpSp>
          <p:nvGrpSpPr>
            <p:cNvPr id="39" name="Group 4">
              <a:extLst>
                <a:ext uri="{FF2B5EF4-FFF2-40B4-BE49-F238E27FC236}">
                  <a16:creationId xmlns:a16="http://schemas.microsoft.com/office/drawing/2014/main" id="{294D2040-127F-BD4E-B5B2-C4AA4EEFFB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48516" y="2516792"/>
              <a:ext cx="3297238" cy="646640"/>
              <a:chOff x="2133600" y="2654904"/>
              <a:chExt cx="3297722" cy="646640"/>
            </a:xfrm>
          </p:grpSpPr>
          <p:sp>
            <p:nvSpPr>
              <p:cNvPr id="40" name="Line 5">
                <a:extLst>
                  <a:ext uri="{FF2B5EF4-FFF2-40B4-BE49-F238E27FC236}">
                    <a16:creationId xmlns:a16="http://schemas.microsoft.com/office/drawing/2014/main" id="{8232B77C-D08E-314F-8ADA-CA7EE0636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3600" y="2819400"/>
                <a:ext cx="3297722" cy="476250"/>
              </a:xfrm>
              <a:prstGeom prst="line">
                <a:avLst/>
              </a:prstGeom>
              <a:noFill/>
              <a:ln w="38100">
                <a:solidFill>
                  <a:srgbClr val="33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41" name="Text Box 7">
                <a:extLst>
                  <a:ext uri="{FF2B5EF4-FFF2-40B4-BE49-F238E27FC236}">
                    <a16:creationId xmlns:a16="http://schemas.microsoft.com/office/drawing/2014/main" id="{C54E0493-6CD9-2F41-A130-835FC48F03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331958">
                <a:off x="2764068" y="2654904"/>
                <a:ext cx="1068505" cy="64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solidFill>
                      <a:schemeClr val="accent1"/>
                    </a:solidFill>
                    <a:latin typeface="Helvetica" pitchFamily="2" charset="0"/>
                  </a:rPr>
                  <a:t>ACK 1</a:t>
                </a:r>
              </a:p>
            </p:txBody>
          </p:sp>
        </p:grpSp>
        <p:sp>
          <p:nvSpPr>
            <p:cNvPr id="42" name="Text Box 10">
              <a:extLst>
                <a:ext uri="{FF2B5EF4-FFF2-40B4-BE49-F238E27FC236}">
                  <a16:creationId xmlns:a16="http://schemas.microsoft.com/office/drawing/2014/main" id="{8C701257-BC25-2843-A761-FE6A1EFD8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0717" y="5500688"/>
              <a:ext cx="864649" cy="587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pitchFamily="2" charset="0"/>
                </a:rPr>
                <a:t>Time</a:t>
              </a:r>
            </a:p>
          </p:txBody>
        </p:sp>
        <p:sp>
          <p:nvSpPr>
            <p:cNvPr id="43" name="Text Box 11">
              <a:extLst>
                <a:ext uri="{FF2B5EF4-FFF2-40B4-BE49-F238E27FC236}">
                  <a16:creationId xmlns:a16="http://schemas.microsoft.com/office/drawing/2014/main" id="{FC297BC5-921E-AE47-9BC6-B719A2B87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369" y="1690688"/>
              <a:ext cx="1164888" cy="587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latin typeface="Helvetica" pitchFamily="2" charset="0"/>
                </a:rPr>
                <a:t>Sender</a:t>
              </a:r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B3D1B5E3-64E8-2B4E-BB2B-3C1BCCA00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9186" y="1747839"/>
              <a:ext cx="1374058" cy="587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latin typeface="Helvetica" pitchFamily="2" charset="0"/>
                </a:rPr>
                <a:t>Receiver</a:t>
              </a:r>
            </a:p>
          </p:txBody>
        </p:sp>
        <p:grpSp>
          <p:nvGrpSpPr>
            <p:cNvPr id="45" name="Group 3">
              <a:extLst>
                <a:ext uri="{FF2B5EF4-FFF2-40B4-BE49-F238E27FC236}">
                  <a16:creationId xmlns:a16="http://schemas.microsoft.com/office/drawing/2014/main" id="{2164B343-389E-4E41-8591-BEB481DD4C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2716" y="1904260"/>
              <a:ext cx="3962400" cy="777024"/>
              <a:chOff x="1447800" y="2042301"/>
              <a:chExt cx="3962400" cy="777099"/>
            </a:xfrm>
          </p:grpSpPr>
          <p:sp>
            <p:nvSpPr>
              <p:cNvPr id="46" name="Line 8">
                <a:extLst>
                  <a:ext uri="{FF2B5EF4-FFF2-40B4-BE49-F238E27FC236}">
                    <a16:creationId xmlns:a16="http://schemas.microsoft.com/office/drawing/2014/main" id="{93A02132-C2FA-F84D-8C1A-1FA5CD164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2362200"/>
                <a:ext cx="396240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47" name="TextBox 2">
                <a:extLst>
                  <a:ext uri="{FF2B5EF4-FFF2-40B4-BE49-F238E27FC236}">
                    <a16:creationId xmlns:a16="http://schemas.microsoft.com/office/drawing/2014/main" id="{8B06F24A-A38A-9D49-9AD7-B36FE2EF85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2042301"/>
                <a:ext cx="392596" cy="711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latin typeface="Helvetica" pitchFamily="2" charset="0"/>
                    <a:cs typeface="Helvetica" charset="0"/>
                  </a:rPr>
                  <a:t>1</a:t>
                </a:r>
              </a:p>
            </p:txBody>
          </p:sp>
        </p:grpSp>
        <p:grpSp>
          <p:nvGrpSpPr>
            <p:cNvPr id="48" name="Group 5">
              <a:extLst>
                <a:ext uri="{FF2B5EF4-FFF2-40B4-BE49-F238E27FC236}">
                  <a16:creationId xmlns:a16="http://schemas.microsoft.com/office/drawing/2014/main" id="{D6F15F43-0DED-2B41-871C-64B18BC9A9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4909" y="2224088"/>
              <a:ext cx="1226532" cy="1066800"/>
              <a:chOff x="221268" y="2362200"/>
              <a:chExt cx="1226531" cy="1066800"/>
            </a:xfrm>
          </p:grpSpPr>
          <p:sp>
            <p:nvSpPr>
              <p:cNvPr id="49" name="Line 13">
                <a:extLst>
                  <a:ext uri="{FF2B5EF4-FFF2-40B4-BE49-F238E27FC236}">
                    <a16:creationId xmlns:a16="http://schemas.microsoft.com/office/drawing/2014/main" id="{EC223D9E-EC7E-9940-9A1F-2995D8011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6799" y="3429000"/>
                <a:ext cx="38099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0" name="Line 14">
                <a:extLst>
                  <a:ext uri="{FF2B5EF4-FFF2-40B4-BE49-F238E27FC236}">
                    <a16:creationId xmlns:a16="http://schemas.microsoft.com/office/drawing/2014/main" id="{2BAB9F08-0551-474F-A798-B0210CB28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19200" y="2362200"/>
                <a:ext cx="0" cy="106680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1" name="Text Box 15">
                <a:extLst>
                  <a:ext uri="{FF2B5EF4-FFF2-40B4-BE49-F238E27FC236}">
                    <a16:creationId xmlns:a16="http://schemas.microsoft.com/office/drawing/2014/main" id="{CC19FEBE-C7A1-FF4B-8CE6-DA9BEB846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268" y="2667000"/>
                <a:ext cx="1074132" cy="5878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latin typeface="Helvetica" pitchFamily="2" charset="0"/>
                  </a:rPr>
                  <a:t>RTT</a:t>
                </a:r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86FDB682-A896-7843-A88C-12B5CF68C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6800" y="2362200"/>
                <a:ext cx="38099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</p:grpSp>
        <p:sp>
          <p:nvSpPr>
            <p:cNvPr id="53" name="Line 41">
              <a:extLst>
                <a:ext uri="{FF2B5EF4-FFF2-40B4-BE49-F238E27FC236}">
                  <a16:creationId xmlns:a16="http://schemas.microsoft.com/office/drawing/2014/main" id="{0621E677-E99A-3A45-AB02-2DE483162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72316" y="3005138"/>
              <a:ext cx="15240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54" name="Line 40">
              <a:extLst>
                <a:ext uri="{FF2B5EF4-FFF2-40B4-BE49-F238E27FC236}">
                  <a16:creationId xmlns:a16="http://schemas.microsoft.com/office/drawing/2014/main" id="{EF90DE09-D524-A146-9646-290D2ED4B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72316" y="3005138"/>
              <a:ext cx="15240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Helvetica" pitchFamily="2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511DBFA-FE37-8546-B386-8B572C0882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1821" y="2243139"/>
              <a:ext cx="1590895" cy="2092759"/>
              <a:chOff x="-143095" y="2667000"/>
              <a:chExt cx="1590894" cy="2092541"/>
            </a:xfrm>
          </p:grpSpPr>
          <p:sp>
            <p:nvSpPr>
              <p:cNvPr id="56" name="Line 14">
                <a:extLst>
                  <a:ext uri="{FF2B5EF4-FFF2-40B4-BE49-F238E27FC236}">
                    <a16:creationId xmlns:a16="http://schemas.microsoft.com/office/drawing/2014/main" id="{A79E045F-B17D-124E-A7E9-0A483C602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5400" y="2667000"/>
                <a:ext cx="0" cy="182880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7" name="Line 13">
                <a:extLst>
                  <a:ext uri="{FF2B5EF4-FFF2-40B4-BE49-F238E27FC236}">
                    <a16:creationId xmlns:a16="http://schemas.microsoft.com/office/drawing/2014/main" id="{4D971DE7-7FB7-D440-B9D3-4E9E44DF5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6800" y="4495800"/>
                <a:ext cx="38099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8" name="Text Box 15">
                <a:extLst>
                  <a:ext uri="{FF2B5EF4-FFF2-40B4-BE49-F238E27FC236}">
                    <a16:creationId xmlns:a16="http://schemas.microsoft.com/office/drawing/2014/main" id="{18D1CCF3-2577-334D-A512-17BD7C1F39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43095" y="4171749"/>
                <a:ext cx="1438495" cy="587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latin typeface="Helvetica" pitchFamily="2" charset="0"/>
                  </a:rPr>
                  <a:t>timeout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F44D27E-FE35-BE49-9475-5E79B48E9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2716" y="3707180"/>
              <a:ext cx="3962400" cy="821956"/>
              <a:chOff x="1447800" y="1997365"/>
              <a:chExt cx="3962400" cy="822035"/>
            </a:xfrm>
          </p:grpSpPr>
          <p:sp>
            <p:nvSpPr>
              <p:cNvPr id="60" name="Line 8">
                <a:extLst>
                  <a:ext uri="{FF2B5EF4-FFF2-40B4-BE49-F238E27FC236}">
                    <a16:creationId xmlns:a16="http://schemas.microsoft.com/office/drawing/2014/main" id="{91CC6279-23A7-1F42-95C4-DDBB4F23A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2362200"/>
                <a:ext cx="396240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61" name="TextBox 53">
                <a:extLst>
                  <a:ext uri="{FF2B5EF4-FFF2-40B4-BE49-F238E27FC236}">
                    <a16:creationId xmlns:a16="http://schemas.microsoft.com/office/drawing/2014/main" id="{1EA7313F-F393-C049-94E6-A580E9D31F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1997365"/>
                <a:ext cx="392596" cy="587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Helvetica" pitchFamily="2" charset="0"/>
                    <a:cs typeface="Helvetica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2356396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AA3F-CB8A-F441-B0B1-CF44159C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you detect dropped packets?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15D4D-D8BC-DF44-B6FB-F6108AA0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05664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Timeout</a:t>
            </a:r>
            <a:r>
              <a:rPr lang="en-US" dirty="0"/>
              <a:t>: An ack was not received</a:t>
            </a:r>
            <a:br>
              <a:rPr lang="en-US" dirty="0"/>
            </a:br>
            <a:r>
              <a:rPr lang="en-US" dirty="0"/>
              <a:t>for a time much longer than expected, </a:t>
            </a:r>
            <a:br>
              <a:rPr lang="en-US" dirty="0"/>
            </a:br>
            <a:r>
              <a:rPr lang="en-US" dirty="0"/>
              <a:t>i.e., RTT 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Duplicate acknowledgement</a:t>
            </a:r>
            <a:r>
              <a:rPr lang="en-US" dirty="0"/>
              <a:t>:</a:t>
            </a:r>
          </a:p>
          <a:p>
            <a:pPr>
              <a:lnSpc>
                <a:spcPct val="100000"/>
              </a:lnSpc>
            </a:pPr>
            <a:r>
              <a:rPr lang="en-US" dirty="0"/>
              <a:t>Recall receiver acks with the # of the next</a:t>
            </a:r>
            <a:br>
              <a:rPr lang="en-US" dirty="0"/>
            </a:br>
            <a:r>
              <a:rPr lang="en-US" dirty="0"/>
              <a:t>expected byte in sequence</a:t>
            </a:r>
          </a:p>
          <a:p>
            <a:pPr>
              <a:lnSpc>
                <a:spcPct val="100000"/>
              </a:lnSpc>
            </a:pPr>
            <a:r>
              <a:rPr lang="en-US" dirty="0"/>
              <a:t>If there is a gap, the receiver will </a:t>
            </a:r>
            <a:br>
              <a:rPr lang="en-US" dirty="0"/>
            </a:br>
            <a:r>
              <a:rPr lang="en-US" dirty="0"/>
              <a:t>always sent back the same ack #</a:t>
            </a:r>
            <a:br>
              <a:rPr lang="en-US" dirty="0"/>
            </a:br>
            <a:r>
              <a:rPr lang="en-US" dirty="0"/>
              <a:t>(201 in our example)</a:t>
            </a:r>
          </a:p>
          <a:p>
            <a:pPr>
              <a:lnSpc>
                <a:spcPct val="100000"/>
              </a:lnSpc>
            </a:pPr>
            <a:r>
              <a:rPr lang="en-US" b="1" dirty="0"/>
              <a:t>3 Duplicate Acks </a:t>
            </a:r>
            <a:r>
              <a:rPr lang="en-US" dirty="0"/>
              <a:t>== Loss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cxnSp>
        <p:nvCxnSpPr>
          <p:cNvPr id="4" name="Straight Connector 31">
            <a:extLst>
              <a:ext uri="{FF2B5EF4-FFF2-40B4-BE49-F238E27FC236}">
                <a16:creationId xmlns:a16="http://schemas.microsoft.com/office/drawing/2014/main" id="{487FAC31-F980-D94E-B031-F1A197AD5EA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637212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34">
            <a:extLst>
              <a:ext uri="{FF2B5EF4-FFF2-40B4-BE49-F238E27FC236}">
                <a16:creationId xmlns:a16="http://schemas.microsoft.com/office/drawing/2014/main" id="{D2D45068-C3FE-8A41-A3CA-70A564B455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404350" y="5029201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36">
            <a:extLst>
              <a:ext uri="{FF2B5EF4-FFF2-40B4-BE49-F238E27FC236}">
                <a16:creationId xmlns:a16="http://schemas.microsoft.com/office/drawing/2014/main" id="{26A4D996-5265-4444-828E-4AF45EDB50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08812" y="3886200"/>
            <a:ext cx="3772084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" name="TextBox 45">
            <a:extLst>
              <a:ext uri="{FF2B5EF4-FFF2-40B4-BE49-F238E27FC236}">
                <a16:creationId xmlns:a16="http://schemas.microsoft.com/office/drawing/2014/main" id="{9F2CBCD6-A30D-BA47-9CF6-0E5AB71715AA}"/>
              </a:ext>
            </a:extLst>
          </p:cNvPr>
          <p:cNvSpPr txBox="1">
            <a:spLocks noChangeArrowheads="1"/>
          </p:cNvSpPr>
          <p:nvPr/>
        </p:nvSpPr>
        <p:spPr bwMode="auto">
          <a:xfrm rot="203607">
            <a:off x="8129681" y="3694176"/>
            <a:ext cx="12458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Data[1,100]</a:t>
            </a:r>
          </a:p>
        </p:txBody>
      </p:sp>
      <p:sp>
        <p:nvSpPr>
          <p:cNvPr id="9" name="TextBox 48">
            <a:extLst>
              <a:ext uri="{FF2B5EF4-FFF2-40B4-BE49-F238E27FC236}">
                <a16:creationId xmlns:a16="http://schemas.microsoft.com/office/drawing/2014/main" id="{72C3EC99-EF80-8147-8E34-9D63041B3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99" y="3657600"/>
            <a:ext cx="9509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{[1,100]}</a:t>
            </a:r>
          </a:p>
        </p:txBody>
      </p:sp>
      <p:sp>
        <p:nvSpPr>
          <p:cNvPr id="10" name="TextBox 48">
            <a:extLst>
              <a:ext uri="{FF2B5EF4-FFF2-40B4-BE49-F238E27FC236}">
                <a16:creationId xmlns:a16="http://schemas.microsoft.com/office/drawing/2014/main" id="{C7C4E568-DCE4-F24D-A2BD-36DE7EC3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294" y="3867090"/>
            <a:ext cx="9509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{[1,100]}</a:t>
            </a:r>
          </a:p>
        </p:txBody>
      </p:sp>
      <p:sp>
        <p:nvSpPr>
          <p:cNvPr id="12" name="TextBox 44">
            <a:extLst>
              <a:ext uri="{FF2B5EF4-FFF2-40B4-BE49-F238E27FC236}">
                <a16:creationId xmlns:a16="http://schemas.microsoft.com/office/drawing/2014/main" id="{C78E6CF1-B37E-7D4A-8183-D79AD8ED5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998" y="4431268"/>
            <a:ext cx="9509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{[1,300]}</a:t>
            </a:r>
          </a:p>
        </p:txBody>
      </p:sp>
      <p:cxnSp>
        <p:nvCxnSpPr>
          <p:cNvPr id="13" name="Straight Arrow Connector 50">
            <a:extLst>
              <a:ext uri="{FF2B5EF4-FFF2-40B4-BE49-F238E27FC236}">
                <a16:creationId xmlns:a16="http://schemas.microsoft.com/office/drawing/2014/main" id="{D7DF8F6C-58FE-0D4A-8359-C46EB7F365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08812" y="4724400"/>
            <a:ext cx="315913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" name="TextBox 51">
            <a:extLst>
              <a:ext uri="{FF2B5EF4-FFF2-40B4-BE49-F238E27FC236}">
                <a16:creationId xmlns:a16="http://schemas.microsoft.com/office/drawing/2014/main" id="{F1D2F567-DE99-5D4C-B36B-33042E0491D4}"/>
              </a:ext>
            </a:extLst>
          </p:cNvPr>
          <p:cNvSpPr txBox="1">
            <a:spLocks noChangeArrowheads="1"/>
          </p:cNvSpPr>
          <p:nvPr/>
        </p:nvSpPr>
        <p:spPr bwMode="auto">
          <a:xfrm rot="204746">
            <a:off x="8143966" y="4494693"/>
            <a:ext cx="1473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Data[201,300]</a:t>
            </a:r>
          </a:p>
        </p:txBody>
      </p:sp>
      <p:grpSp>
        <p:nvGrpSpPr>
          <p:cNvPr id="15" name="Group 59">
            <a:extLst>
              <a:ext uri="{FF2B5EF4-FFF2-40B4-BE49-F238E27FC236}">
                <a16:creationId xmlns:a16="http://schemas.microsoft.com/office/drawing/2014/main" id="{5C260872-585B-8B4C-AD32-73FB2CE2629F}"/>
              </a:ext>
            </a:extLst>
          </p:cNvPr>
          <p:cNvGrpSpPr>
            <a:grpSpLocks/>
          </p:cNvGrpSpPr>
          <p:nvPr/>
        </p:nvGrpSpPr>
        <p:grpSpPr bwMode="auto">
          <a:xfrm>
            <a:off x="10091747" y="4724400"/>
            <a:ext cx="228591" cy="304800"/>
            <a:chOff x="7467600" y="4267200"/>
            <a:chExt cx="228600" cy="304800"/>
          </a:xfrm>
        </p:grpSpPr>
        <p:cxnSp>
          <p:nvCxnSpPr>
            <p:cNvPr id="16" name="Straight Connector 54">
              <a:extLst>
                <a:ext uri="{FF2B5EF4-FFF2-40B4-BE49-F238E27FC236}">
                  <a16:creationId xmlns:a16="http://schemas.microsoft.com/office/drawing/2014/main" id="{202F6A4B-450F-9348-B7E8-B715077B8B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7429500" y="4305300"/>
              <a:ext cx="304800" cy="2286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7">
              <a:extLst>
                <a:ext uri="{FF2B5EF4-FFF2-40B4-BE49-F238E27FC236}">
                  <a16:creationId xmlns:a16="http://schemas.microsoft.com/office/drawing/2014/main" id="{9037D849-EC8C-4B4A-9608-137A235AC1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429500" y="4305300"/>
              <a:ext cx="304800" cy="2286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Straight Arrow Connector 37">
            <a:extLst>
              <a:ext uri="{FF2B5EF4-FFF2-40B4-BE49-F238E27FC236}">
                <a16:creationId xmlns:a16="http://schemas.microsoft.com/office/drawing/2014/main" id="{C794EF3E-8624-E04F-80EF-F18CFD83C69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996397" y="4178299"/>
            <a:ext cx="3781140" cy="85090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" name="TextBox 49">
            <a:extLst>
              <a:ext uri="{FF2B5EF4-FFF2-40B4-BE49-F238E27FC236}">
                <a16:creationId xmlns:a16="http://schemas.microsoft.com/office/drawing/2014/main" id="{B29A8705-DC5F-8042-A2F4-6ED8A4555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3079" y="4876761"/>
            <a:ext cx="1120820" cy="33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{101, 300}</a:t>
            </a:r>
          </a:p>
        </p:txBody>
      </p:sp>
      <p:cxnSp>
        <p:nvCxnSpPr>
          <p:cNvPr id="22" name="Straight Arrow Connector 36">
            <a:extLst>
              <a:ext uri="{FF2B5EF4-FFF2-40B4-BE49-F238E27FC236}">
                <a16:creationId xmlns:a16="http://schemas.microsoft.com/office/drawing/2014/main" id="{D9A0E4F2-B726-C649-AA01-582106D93B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57797" y="4267200"/>
            <a:ext cx="3720367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3" name="TextBox 45">
            <a:extLst>
              <a:ext uri="{FF2B5EF4-FFF2-40B4-BE49-F238E27FC236}">
                <a16:creationId xmlns:a16="http://schemas.microsoft.com/office/drawing/2014/main" id="{B0AD1C43-8EF1-F44B-B191-F68634996980}"/>
              </a:ext>
            </a:extLst>
          </p:cNvPr>
          <p:cNvSpPr txBox="1">
            <a:spLocks noChangeArrowheads="1"/>
          </p:cNvSpPr>
          <p:nvPr/>
        </p:nvSpPr>
        <p:spPr bwMode="auto">
          <a:xfrm rot="232093">
            <a:off x="8126875" y="4107929"/>
            <a:ext cx="1473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Data[101,200]</a:t>
            </a:r>
          </a:p>
        </p:txBody>
      </p:sp>
      <p:sp>
        <p:nvSpPr>
          <p:cNvPr id="24" name="TextBox 48">
            <a:extLst>
              <a:ext uri="{FF2B5EF4-FFF2-40B4-BE49-F238E27FC236}">
                <a16:creationId xmlns:a16="http://schemas.microsoft.com/office/drawing/2014/main" id="{D7B898DB-86FD-994B-AFCA-07101580A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23" y="4038600"/>
            <a:ext cx="9509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{[1,200]}</a:t>
            </a:r>
          </a:p>
        </p:txBody>
      </p:sp>
      <p:sp>
        <p:nvSpPr>
          <p:cNvPr id="25" name="TextBox 48">
            <a:extLst>
              <a:ext uri="{FF2B5EF4-FFF2-40B4-BE49-F238E27FC236}">
                <a16:creationId xmlns:a16="http://schemas.microsoft.com/office/drawing/2014/main" id="{6BA5FC78-E80C-F845-AC17-5A4D4C701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9564" y="424809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{[101,200]}</a:t>
            </a:r>
          </a:p>
        </p:txBody>
      </p:sp>
      <p:cxnSp>
        <p:nvCxnSpPr>
          <p:cNvPr id="26" name="Straight Arrow Connector 37">
            <a:extLst>
              <a:ext uri="{FF2B5EF4-FFF2-40B4-BE49-F238E27FC236}">
                <a16:creationId xmlns:a16="http://schemas.microsoft.com/office/drawing/2014/main" id="{4538C591-236A-1E48-A0FB-303797ABE2C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969229" y="4572000"/>
            <a:ext cx="3808308" cy="87311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36">
            <a:extLst>
              <a:ext uri="{FF2B5EF4-FFF2-40B4-BE49-F238E27FC236}">
                <a16:creationId xmlns:a16="http://schemas.microsoft.com/office/drawing/2014/main" id="{CDECC8B5-D986-CC49-AC65-085A62D3BA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96397" y="5486438"/>
            <a:ext cx="3784882" cy="30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" name="TextBox 45">
            <a:extLst>
              <a:ext uri="{FF2B5EF4-FFF2-40B4-BE49-F238E27FC236}">
                <a16:creationId xmlns:a16="http://schemas.microsoft.com/office/drawing/2014/main" id="{78FFA6E1-51D1-D741-B062-55031E2B4B19}"/>
              </a:ext>
            </a:extLst>
          </p:cNvPr>
          <p:cNvSpPr txBox="1">
            <a:spLocks noChangeArrowheads="1"/>
          </p:cNvSpPr>
          <p:nvPr/>
        </p:nvSpPr>
        <p:spPr bwMode="auto">
          <a:xfrm rot="302899">
            <a:off x="8129885" y="5314950"/>
            <a:ext cx="1473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Data[301,350]</a:t>
            </a:r>
          </a:p>
        </p:txBody>
      </p:sp>
      <p:sp>
        <p:nvSpPr>
          <p:cNvPr id="30" name="TextBox 48">
            <a:extLst>
              <a:ext uri="{FF2B5EF4-FFF2-40B4-BE49-F238E27FC236}">
                <a16:creationId xmlns:a16="http://schemas.microsoft.com/office/drawing/2014/main" id="{FA8A43F2-596C-534A-8592-66C28376A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698" y="5334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{[201,350]}</a:t>
            </a:r>
          </a:p>
        </p:txBody>
      </p:sp>
      <p:sp>
        <p:nvSpPr>
          <p:cNvPr id="31" name="TextBox 48">
            <a:extLst>
              <a:ext uri="{FF2B5EF4-FFF2-40B4-BE49-F238E27FC236}">
                <a16:creationId xmlns:a16="http://schemas.microsoft.com/office/drawing/2014/main" id="{693B39DA-44E0-354E-8002-F3FB78643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82" y="5543490"/>
            <a:ext cx="11673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{[101,200],</a:t>
            </a:r>
          </a:p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 [301,350]}</a:t>
            </a:r>
          </a:p>
        </p:txBody>
      </p:sp>
      <p:cxnSp>
        <p:nvCxnSpPr>
          <p:cNvPr id="33" name="Straight Arrow Connector 37">
            <a:extLst>
              <a:ext uri="{FF2B5EF4-FFF2-40B4-BE49-F238E27FC236}">
                <a16:creationId xmlns:a16="http://schemas.microsoft.com/office/drawing/2014/main" id="{F4D0D65C-624F-D245-B9DF-1AF37758038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969229" y="5867400"/>
            <a:ext cx="3808308" cy="30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Box 46">
            <a:extLst>
              <a:ext uri="{FF2B5EF4-FFF2-40B4-BE49-F238E27FC236}">
                <a16:creationId xmlns:a16="http://schemas.microsoft.com/office/drawing/2014/main" id="{102C3A57-E274-BB40-AF6D-93D99861CB69}"/>
              </a:ext>
            </a:extLst>
          </p:cNvPr>
          <p:cNvSpPr txBox="1">
            <a:spLocks noChangeArrowheads="1"/>
          </p:cNvSpPr>
          <p:nvPr/>
        </p:nvSpPr>
        <p:spPr bwMode="auto">
          <a:xfrm rot="21205320">
            <a:off x="7713432" y="5914023"/>
            <a:ext cx="9877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Ack=</a:t>
            </a:r>
            <a:r>
              <a:rPr lang="en-US" sz="1600" b="0" dirty="0">
                <a:solidFill>
                  <a:srgbClr val="FF0000"/>
                </a:solidFill>
                <a:latin typeface="Helvetica" charset="0"/>
                <a:cs typeface="Helvetica" charset="0"/>
              </a:rPr>
              <a:t>201</a:t>
            </a:r>
          </a:p>
        </p:txBody>
      </p:sp>
      <p:sp>
        <p:nvSpPr>
          <p:cNvPr id="35" name="TextBox 49">
            <a:extLst>
              <a:ext uri="{FF2B5EF4-FFF2-40B4-BE49-F238E27FC236}">
                <a16:creationId xmlns:a16="http://schemas.microsoft.com/office/drawing/2014/main" id="{F3BB1062-D301-A248-8572-E7AE34FDE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98" y="5943590"/>
            <a:ext cx="11208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{201, 350}</a:t>
            </a: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CECF7706-EBC5-F648-AD4A-820147C32E0E}"/>
              </a:ext>
            </a:extLst>
          </p:cNvPr>
          <p:cNvSpPr txBox="1">
            <a:spLocks noChangeArrowheads="1"/>
          </p:cNvSpPr>
          <p:nvPr/>
        </p:nvSpPr>
        <p:spPr bwMode="auto">
          <a:xfrm rot="20720959">
            <a:off x="7598915" y="4973113"/>
            <a:ext cx="9877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dirty="0">
                <a:latin typeface="Helvetica" charset="0"/>
                <a:cs typeface="Helvetica" charset="0"/>
              </a:rPr>
              <a:t>Ack=</a:t>
            </a:r>
            <a:r>
              <a:rPr lang="en-US" sz="1600" b="0" dirty="0">
                <a:solidFill>
                  <a:srgbClr val="FF0000"/>
                </a:solidFill>
                <a:latin typeface="Helvetica" charset="0"/>
                <a:cs typeface="Helvetica" charset="0"/>
              </a:rPr>
              <a:t>201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0918277-6F9E-2E4C-97CD-41D0E74ECF5E}"/>
              </a:ext>
            </a:extLst>
          </p:cNvPr>
          <p:cNvGrpSpPr/>
          <p:nvPr/>
        </p:nvGrpSpPr>
        <p:grpSpPr>
          <a:xfrm>
            <a:off x="6004920" y="790534"/>
            <a:ext cx="5022349" cy="2762960"/>
            <a:chOff x="5771821" y="1690688"/>
            <a:chExt cx="6301423" cy="4397853"/>
          </a:xfrm>
        </p:grpSpPr>
        <p:sp>
          <p:nvSpPr>
            <p:cNvPr id="37" name="Line 3">
              <a:extLst>
                <a:ext uri="{FF2B5EF4-FFF2-40B4-BE49-F238E27FC236}">
                  <a16:creationId xmlns:a16="http://schemas.microsoft.com/office/drawing/2014/main" id="{41762483-D682-8146-9BD2-97CE17127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2716" y="2147888"/>
              <a:ext cx="0" cy="3581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38" name="Line 4">
              <a:extLst>
                <a:ext uri="{FF2B5EF4-FFF2-40B4-BE49-F238E27FC236}">
                  <a16:creationId xmlns:a16="http://schemas.microsoft.com/office/drawing/2014/main" id="{7576D7BF-35DF-5D4E-8E58-C25FCEB4B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25116" y="2147888"/>
              <a:ext cx="0" cy="3581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grpSp>
          <p:nvGrpSpPr>
            <p:cNvPr id="39" name="Group 4">
              <a:extLst>
                <a:ext uri="{FF2B5EF4-FFF2-40B4-BE49-F238E27FC236}">
                  <a16:creationId xmlns:a16="http://schemas.microsoft.com/office/drawing/2014/main" id="{294D2040-127F-BD4E-B5B2-C4AA4EEFFB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48516" y="2516792"/>
              <a:ext cx="3297238" cy="646640"/>
              <a:chOff x="2133600" y="2654904"/>
              <a:chExt cx="3297722" cy="646640"/>
            </a:xfrm>
          </p:grpSpPr>
          <p:sp>
            <p:nvSpPr>
              <p:cNvPr id="40" name="Line 5">
                <a:extLst>
                  <a:ext uri="{FF2B5EF4-FFF2-40B4-BE49-F238E27FC236}">
                    <a16:creationId xmlns:a16="http://schemas.microsoft.com/office/drawing/2014/main" id="{8232B77C-D08E-314F-8ADA-CA7EE0636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3600" y="2819400"/>
                <a:ext cx="3297722" cy="476250"/>
              </a:xfrm>
              <a:prstGeom prst="line">
                <a:avLst/>
              </a:prstGeom>
              <a:noFill/>
              <a:ln w="38100">
                <a:solidFill>
                  <a:srgbClr val="33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41" name="Text Box 7">
                <a:extLst>
                  <a:ext uri="{FF2B5EF4-FFF2-40B4-BE49-F238E27FC236}">
                    <a16:creationId xmlns:a16="http://schemas.microsoft.com/office/drawing/2014/main" id="{C54E0493-6CD9-2F41-A130-835FC48F03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331958">
                <a:off x="2764068" y="2654904"/>
                <a:ext cx="1068505" cy="64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solidFill>
                      <a:schemeClr val="accent1"/>
                    </a:solidFill>
                    <a:latin typeface="Helvetica" pitchFamily="2" charset="0"/>
                  </a:rPr>
                  <a:t>ACK 1</a:t>
                </a:r>
              </a:p>
            </p:txBody>
          </p:sp>
        </p:grpSp>
        <p:sp>
          <p:nvSpPr>
            <p:cNvPr id="42" name="Text Box 10">
              <a:extLst>
                <a:ext uri="{FF2B5EF4-FFF2-40B4-BE49-F238E27FC236}">
                  <a16:creationId xmlns:a16="http://schemas.microsoft.com/office/drawing/2014/main" id="{8C701257-BC25-2843-A761-FE6A1EFD8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0717" y="5500688"/>
              <a:ext cx="864649" cy="587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pitchFamily="2" charset="0"/>
                </a:rPr>
                <a:t>Time</a:t>
              </a:r>
            </a:p>
          </p:txBody>
        </p:sp>
        <p:sp>
          <p:nvSpPr>
            <p:cNvPr id="43" name="Text Box 11">
              <a:extLst>
                <a:ext uri="{FF2B5EF4-FFF2-40B4-BE49-F238E27FC236}">
                  <a16:creationId xmlns:a16="http://schemas.microsoft.com/office/drawing/2014/main" id="{FC297BC5-921E-AE47-9BC6-B719A2B87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369" y="1690688"/>
              <a:ext cx="1164888" cy="587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latin typeface="Helvetica" pitchFamily="2" charset="0"/>
                </a:rPr>
                <a:t>Sender</a:t>
              </a:r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B3D1B5E3-64E8-2B4E-BB2B-3C1BCCA00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9186" y="1747839"/>
              <a:ext cx="1374058" cy="587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latin typeface="Helvetica" pitchFamily="2" charset="0"/>
                </a:rPr>
                <a:t>Receiver</a:t>
              </a:r>
            </a:p>
          </p:txBody>
        </p:sp>
        <p:grpSp>
          <p:nvGrpSpPr>
            <p:cNvPr id="45" name="Group 3">
              <a:extLst>
                <a:ext uri="{FF2B5EF4-FFF2-40B4-BE49-F238E27FC236}">
                  <a16:creationId xmlns:a16="http://schemas.microsoft.com/office/drawing/2014/main" id="{2164B343-389E-4E41-8591-BEB481DD4C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2716" y="1904260"/>
              <a:ext cx="3962400" cy="777024"/>
              <a:chOff x="1447800" y="2042301"/>
              <a:chExt cx="3962400" cy="777099"/>
            </a:xfrm>
          </p:grpSpPr>
          <p:sp>
            <p:nvSpPr>
              <p:cNvPr id="46" name="Line 8">
                <a:extLst>
                  <a:ext uri="{FF2B5EF4-FFF2-40B4-BE49-F238E27FC236}">
                    <a16:creationId xmlns:a16="http://schemas.microsoft.com/office/drawing/2014/main" id="{93A02132-C2FA-F84D-8C1A-1FA5CD164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2362200"/>
                <a:ext cx="396240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47" name="TextBox 2">
                <a:extLst>
                  <a:ext uri="{FF2B5EF4-FFF2-40B4-BE49-F238E27FC236}">
                    <a16:creationId xmlns:a16="http://schemas.microsoft.com/office/drawing/2014/main" id="{8B06F24A-A38A-9D49-9AD7-B36FE2EF85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2042301"/>
                <a:ext cx="392596" cy="711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latin typeface="Helvetica" pitchFamily="2" charset="0"/>
                    <a:cs typeface="Helvetica" charset="0"/>
                  </a:rPr>
                  <a:t>1</a:t>
                </a:r>
              </a:p>
            </p:txBody>
          </p:sp>
        </p:grpSp>
        <p:grpSp>
          <p:nvGrpSpPr>
            <p:cNvPr id="48" name="Group 5">
              <a:extLst>
                <a:ext uri="{FF2B5EF4-FFF2-40B4-BE49-F238E27FC236}">
                  <a16:creationId xmlns:a16="http://schemas.microsoft.com/office/drawing/2014/main" id="{D6F15F43-0DED-2B41-871C-64B18BC9A9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4909" y="2224088"/>
              <a:ext cx="1226532" cy="1066800"/>
              <a:chOff x="221268" y="2362200"/>
              <a:chExt cx="1226531" cy="1066800"/>
            </a:xfrm>
          </p:grpSpPr>
          <p:sp>
            <p:nvSpPr>
              <p:cNvPr id="49" name="Line 13">
                <a:extLst>
                  <a:ext uri="{FF2B5EF4-FFF2-40B4-BE49-F238E27FC236}">
                    <a16:creationId xmlns:a16="http://schemas.microsoft.com/office/drawing/2014/main" id="{EC223D9E-EC7E-9940-9A1F-2995D8011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6799" y="3429000"/>
                <a:ext cx="38099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0" name="Line 14">
                <a:extLst>
                  <a:ext uri="{FF2B5EF4-FFF2-40B4-BE49-F238E27FC236}">
                    <a16:creationId xmlns:a16="http://schemas.microsoft.com/office/drawing/2014/main" id="{2BAB9F08-0551-474F-A798-B0210CB28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19200" y="2362200"/>
                <a:ext cx="0" cy="106680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1" name="Text Box 15">
                <a:extLst>
                  <a:ext uri="{FF2B5EF4-FFF2-40B4-BE49-F238E27FC236}">
                    <a16:creationId xmlns:a16="http://schemas.microsoft.com/office/drawing/2014/main" id="{CC19FEBE-C7A1-FF4B-8CE6-DA9BEB846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268" y="2667000"/>
                <a:ext cx="1074132" cy="5878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latin typeface="Helvetica" pitchFamily="2" charset="0"/>
                  </a:rPr>
                  <a:t>RTT</a:t>
                </a:r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86FDB682-A896-7843-A88C-12B5CF68C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6800" y="2362200"/>
                <a:ext cx="38099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</p:grpSp>
        <p:sp>
          <p:nvSpPr>
            <p:cNvPr id="53" name="Line 41">
              <a:extLst>
                <a:ext uri="{FF2B5EF4-FFF2-40B4-BE49-F238E27FC236}">
                  <a16:creationId xmlns:a16="http://schemas.microsoft.com/office/drawing/2014/main" id="{0621E677-E99A-3A45-AB02-2DE483162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72316" y="3005138"/>
              <a:ext cx="15240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54" name="Line 40">
              <a:extLst>
                <a:ext uri="{FF2B5EF4-FFF2-40B4-BE49-F238E27FC236}">
                  <a16:creationId xmlns:a16="http://schemas.microsoft.com/office/drawing/2014/main" id="{EF90DE09-D524-A146-9646-290D2ED4B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72316" y="3005138"/>
              <a:ext cx="15240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Helvetica" pitchFamily="2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511DBFA-FE37-8546-B386-8B572C0882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1821" y="2243139"/>
              <a:ext cx="1590895" cy="2092759"/>
              <a:chOff x="-143095" y="2667000"/>
              <a:chExt cx="1590894" cy="2092541"/>
            </a:xfrm>
          </p:grpSpPr>
          <p:sp>
            <p:nvSpPr>
              <p:cNvPr id="56" name="Line 14">
                <a:extLst>
                  <a:ext uri="{FF2B5EF4-FFF2-40B4-BE49-F238E27FC236}">
                    <a16:creationId xmlns:a16="http://schemas.microsoft.com/office/drawing/2014/main" id="{A79E045F-B17D-124E-A7E9-0A483C602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5400" y="2667000"/>
                <a:ext cx="0" cy="182880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7" name="Line 13">
                <a:extLst>
                  <a:ext uri="{FF2B5EF4-FFF2-40B4-BE49-F238E27FC236}">
                    <a16:creationId xmlns:a16="http://schemas.microsoft.com/office/drawing/2014/main" id="{4D971DE7-7FB7-D440-B9D3-4E9E44DF5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6800" y="4495800"/>
                <a:ext cx="38099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58" name="Text Box 15">
                <a:extLst>
                  <a:ext uri="{FF2B5EF4-FFF2-40B4-BE49-F238E27FC236}">
                    <a16:creationId xmlns:a16="http://schemas.microsoft.com/office/drawing/2014/main" id="{18D1CCF3-2577-334D-A512-17BD7C1F39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43095" y="4171749"/>
                <a:ext cx="1438495" cy="587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dirty="0">
                    <a:latin typeface="Helvetica" pitchFamily="2" charset="0"/>
                  </a:rPr>
                  <a:t>timeout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F44D27E-FE35-BE49-9475-5E79B48E9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2716" y="3707180"/>
              <a:ext cx="3962400" cy="821956"/>
              <a:chOff x="1447800" y="1997365"/>
              <a:chExt cx="3962400" cy="822035"/>
            </a:xfrm>
          </p:grpSpPr>
          <p:sp>
            <p:nvSpPr>
              <p:cNvPr id="60" name="Line 8">
                <a:extLst>
                  <a:ext uri="{FF2B5EF4-FFF2-40B4-BE49-F238E27FC236}">
                    <a16:creationId xmlns:a16="http://schemas.microsoft.com/office/drawing/2014/main" id="{91CC6279-23A7-1F42-95C4-DDBB4F23A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2362200"/>
                <a:ext cx="396240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61" name="TextBox 53">
                <a:extLst>
                  <a:ext uri="{FF2B5EF4-FFF2-40B4-BE49-F238E27FC236}">
                    <a16:creationId xmlns:a16="http://schemas.microsoft.com/office/drawing/2014/main" id="{1EA7313F-F393-C049-94E6-A580E9D31F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1997365"/>
                <a:ext cx="392596" cy="587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Helvetica" pitchFamily="2" charset="0"/>
                    <a:cs typeface="Helvetica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314154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Congestion Control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760476"/>
            <a:ext cx="11220450" cy="47259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Key idea: sender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Increase sending rate until congestion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Reduce sending rate if the network is congested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100000"/>
              </a:lnSpc>
              <a:spcBef>
                <a:spcPct val="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does the sender control sending rate? Sender (congestion) window size!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Must be less than receiver’s advertised buffer size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Increase size of window until congestion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Reduce size of the window if congestion</a:t>
            </a:r>
          </a:p>
        </p:txBody>
      </p:sp>
    </p:spTree>
    <p:extLst>
      <p:ext uri="{BB962C8B-B14F-4D97-AF65-F5344CB8AC3E}">
        <p14:creationId xmlns:p14="http://schemas.microsoft.com/office/powerpoint/2010/main" val="329761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2648-CA6C-F74D-8927-F515903C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 at a glance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384C13-684B-D345-96A7-A0FF4D606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966154"/>
            <a:ext cx="9164637" cy="57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F7F48EF0-491B-3F44-8971-E3EC2E8A4A58}"/>
              </a:ext>
            </a:extLst>
          </p:cNvPr>
          <p:cNvSpPr/>
          <p:nvPr/>
        </p:nvSpPr>
        <p:spPr bwMode="auto">
          <a:xfrm>
            <a:off x="228600" y="838200"/>
            <a:ext cx="3810000" cy="1676400"/>
          </a:xfrm>
          <a:prstGeom prst="wedgeRectCallout">
            <a:avLst>
              <a:gd name="adj1" fmla="val 34243"/>
              <a:gd name="adj2" fmla="val 6294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SEMIBOLD" panose="020B0502020104020203" pitchFamily="34" charset="-79"/>
                <a:cs typeface="GILL SANS SEMIBOLD" panose="020B0502020104020203" pitchFamily="34" charset="-79"/>
              </a:rPr>
              <a:t>Slow Start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Initially, no idea how much we can send, so </a:t>
            </a:r>
            <a:r>
              <a:rPr lang="en-US" dirty="0">
                <a:latin typeface="Gill Sans Light"/>
              </a:rPr>
              <a:t>ramp-up quickly until loss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Gill Sans Light"/>
              </a:rPr>
              <a:t>Increase CW size by 1 every ACK </a:t>
            </a:r>
            <a:r>
              <a:rPr lang="en-US" dirty="0">
                <a:latin typeface="Gill Sans Light"/>
                <a:sym typeface="Wingdings" pitchFamily="2" charset="2"/>
              </a:rPr>
              <a:t> double CW size every RTT</a:t>
            </a:r>
            <a:r>
              <a:rPr lang="en-US" dirty="0">
                <a:latin typeface="Gill Sans Light"/>
              </a:rPr>
              <a:t> 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6332168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2648-CA6C-F74D-8927-F515903C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 at a glance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384C13-684B-D345-96A7-A0FF4D606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966154"/>
            <a:ext cx="9164637" cy="57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F7F48EF0-491B-3F44-8971-E3EC2E8A4A58}"/>
              </a:ext>
            </a:extLst>
          </p:cNvPr>
          <p:cNvSpPr/>
          <p:nvPr/>
        </p:nvSpPr>
        <p:spPr bwMode="auto">
          <a:xfrm>
            <a:off x="457200" y="4776154"/>
            <a:ext cx="4710176" cy="1167446"/>
          </a:xfrm>
          <a:prstGeom prst="wedgeRectCallout">
            <a:avLst>
              <a:gd name="adj1" fmla="val 73057"/>
              <a:gd name="adj2" fmla="val -12541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SEMIBOLD" panose="020B0502020104020203" pitchFamily="34" charset="-79"/>
                <a:cs typeface="GILL SANS SEMIBOLD" panose="020B0502020104020203" pitchFamily="34" charset="-79"/>
              </a:rPr>
              <a:t>Congestion avoidance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Use slow start up to </a:t>
            </a:r>
            <a:r>
              <a:rPr kumimoji="0" 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SEMIBOLD" panose="020B0502020104020203" pitchFamily="34" charset="-79"/>
                <a:cs typeface="GILL SANS SEMIBOLD" panose="020B0502020104020203" pitchFamily="34" charset="-79"/>
              </a:rPr>
              <a:t>threshold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 (last CW size at which no packets were lost) </a:t>
            </a:r>
          </a:p>
        </p:txBody>
      </p:sp>
    </p:spTree>
    <p:extLst>
      <p:ext uri="{BB962C8B-B14F-4D97-AF65-F5344CB8AC3E}">
        <p14:creationId xmlns:p14="http://schemas.microsoft.com/office/powerpoint/2010/main" val="3245977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833C-A31B-4DF9-8725-945E941C1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Stop-and-Wait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45E3CA-0D20-45F7-B7E9-B7DA520F3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41644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Gill Sans Light"/>
                  </a:rPr>
                  <a:t>How fast can you send data?</a:t>
                </a:r>
              </a:p>
              <a:p>
                <a:r>
                  <a:rPr lang="en-US" dirty="0">
                    <a:latin typeface="Gill Sans Light"/>
                  </a:rPr>
                  <a:t>Little’s Law applied to the network: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en-US" b="0" i="0" smtClean="0">
                          <a:latin typeface="Gill Sans Light"/>
                        </a:rPr>
                        <m:t>RTT</m:t>
                      </m:r>
                    </m:oMath>
                  </m:oMathPara>
                </a14:m>
                <a:endParaRPr lang="en-US" b="0" dirty="0">
                  <a:latin typeface="Gill Sans Light"/>
                </a:endParaRPr>
              </a:p>
              <a:p>
                <a:r>
                  <a:rPr lang="en-US" dirty="0">
                    <a:latin typeface="Gill Sans Light"/>
                  </a:rPr>
                  <a:t>For Stop-and-Wait,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0" dirty="0">
                    <a:latin typeface="Gill Sans Light"/>
                  </a:rPr>
                  <a:t> packet</a:t>
                </a:r>
              </a:p>
              <a:p>
                <a:endParaRPr lang="en-US" dirty="0">
                  <a:latin typeface="Gill Sans Light"/>
                </a:endParaRPr>
              </a:p>
              <a:p>
                <a:r>
                  <a:rPr lang="en-US" b="0" dirty="0">
                    <a:solidFill>
                      <a:srgbClr val="FF0000"/>
                    </a:solidFill>
                    <a:latin typeface="Gill Sans Light"/>
                  </a:rPr>
                  <a:t>So bandwidth is 1 packet per RTT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  <a:latin typeface="Gill Sans Light"/>
                  </a:rPr>
                  <a:t>Depends only on latency, not network capacity (!)</a:t>
                </a:r>
                <a:endParaRPr lang="en-US" b="0" dirty="0">
                  <a:solidFill>
                    <a:srgbClr val="FF0000"/>
                  </a:solidFill>
                  <a:latin typeface="Gill Sans Light"/>
                </a:endParaRPr>
              </a:p>
              <a:p>
                <a:pPr marL="0" indent="0">
                  <a:buNone/>
                </a:pPr>
                <a:endParaRPr lang="en-US" dirty="0">
                  <a:latin typeface="Gill Sans Light"/>
                </a:endParaRPr>
              </a:p>
              <a:p>
                <a:endParaRPr lang="en-US" dirty="0">
                  <a:latin typeface="Gill Sans Ligh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45E3CA-0D20-45F7-B7E9-B7DA520F3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416443" cy="4351338"/>
              </a:xfrm>
              <a:blipFill>
                <a:blip r:embed="rId2"/>
                <a:stretch>
                  <a:fillRect l="-1577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ine 3">
            <a:extLst>
              <a:ext uri="{FF2B5EF4-FFF2-40B4-BE49-F238E27FC236}">
                <a16:creationId xmlns:a16="http://schemas.microsoft.com/office/drawing/2014/main" id="{7B1781CE-11B5-4973-8C55-842051483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41602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DAF2A237-F72F-4330-A25B-4BE383BDDE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53800" y="2241602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CB37EB-7694-452E-9DB6-0D29C3BF871D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698802"/>
            <a:ext cx="3983038" cy="685800"/>
            <a:chOff x="1447800" y="2743200"/>
            <a:chExt cx="3983522" cy="685800"/>
          </a:xfrm>
        </p:grpSpPr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49E04F92-6AAA-4B69-A66E-33B979FEC0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D1A2A68-EA9F-4B90-8203-76DE1041A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48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1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B2549AF7-F41F-4F6B-B235-19A03A084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94402"/>
            <a:ext cx="745823" cy="40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</a:rPr>
              <a:t>Time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37F19BA8-3A16-44C4-909A-73949233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052" y="1784402"/>
            <a:ext cx="1178506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</a:rPr>
              <a:t>Sender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1651B32-6EDA-4EB4-B224-372A28F2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4838" y="1841552"/>
            <a:ext cx="1401323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Receiver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9BEECF-4A41-4F20-8B58-DD8EEAD44B44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146352"/>
            <a:ext cx="3962400" cy="628650"/>
            <a:chOff x="1447800" y="2190690"/>
            <a:chExt cx="3962400" cy="628710"/>
          </a:xfrm>
        </p:grpSpPr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5062BB81-AEDA-427F-AB68-7D893F8B9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3F3089EF-04EE-4C49-8512-11CDD4277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1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A079003-F699-4165-823E-D1A36EABC9F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232202"/>
            <a:ext cx="3962400" cy="628650"/>
            <a:chOff x="1447800" y="2190690"/>
            <a:chExt cx="3962400" cy="628710"/>
          </a:xfrm>
        </p:grpSpPr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D7D27E5B-BC00-4D23-AA4B-B381CF6DF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TextBox 32">
              <a:extLst>
                <a:ext uri="{FF2B5EF4-FFF2-40B4-BE49-F238E27FC236}">
                  <a16:creationId xmlns:a16="http://schemas.microsoft.com/office/drawing/2014/main" id="{FD7273B8-A325-470A-B456-B3A18A5F7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AAED95-0C52-4F69-BC3A-ABF709A5E2F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765602"/>
            <a:ext cx="3983038" cy="685800"/>
            <a:chOff x="1447800" y="2743200"/>
            <a:chExt cx="3983522" cy="685800"/>
          </a:xfrm>
        </p:grpSpPr>
        <p:sp>
          <p:nvSpPr>
            <p:cNvPr id="22" name="Line 5">
              <a:extLst>
                <a:ext uri="{FF2B5EF4-FFF2-40B4-BE49-F238E27FC236}">
                  <a16:creationId xmlns:a16="http://schemas.microsoft.com/office/drawing/2014/main" id="{282E9867-5CA1-4EEC-9034-1DB217F17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869CBAB6-6DB0-4FF0-87DD-3EF31BB20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48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E9D46E-1C77-49DD-9055-A767FF418749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4279952"/>
            <a:ext cx="3962400" cy="628650"/>
            <a:chOff x="1447800" y="2190690"/>
            <a:chExt cx="3962400" cy="628710"/>
          </a:xfrm>
        </p:grpSpPr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EAE27CEB-79FB-47B9-8DAB-C04A3A7F4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TextBox 38">
              <a:extLst>
                <a:ext uri="{FF2B5EF4-FFF2-40B4-BE49-F238E27FC236}">
                  <a16:creationId xmlns:a16="http://schemas.microsoft.com/office/drawing/2014/main" id="{70CC8749-2D69-401D-9D4A-A6925B3C3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3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C21E7E-127D-4FEE-B37F-0C2572318C9F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2317802"/>
            <a:ext cx="949325" cy="1066800"/>
            <a:chOff x="498475" y="2362200"/>
            <a:chExt cx="949324" cy="1066800"/>
          </a:xfrm>
        </p:grpSpPr>
        <p:sp>
          <p:nvSpPr>
            <p:cNvPr id="28" name="Line 13">
              <a:extLst>
                <a:ext uri="{FF2B5EF4-FFF2-40B4-BE49-F238E27FC236}">
                  <a16:creationId xmlns:a16="http://schemas.microsoft.com/office/drawing/2014/main" id="{A7C25D76-EA89-4FE1-A564-B67717300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EDF9466F-69B7-401E-9C7E-F46F7B024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A2E881A7-A208-4748-B557-24028AABB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D26BA7EE-6397-48F9-BD22-036645273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C61EFC2-EE97-4611-8514-3029EC6F0EF8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3384602"/>
            <a:ext cx="949325" cy="1066800"/>
            <a:chOff x="498475" y="2362200"/>
            <a:chExt cx="949324" cy="1066800"/>
          </a:xfrm>
        </p:grpSpPr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291B7A48-6D00-4445-8997-6EC7FFA28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28C56617-E919-44AC-A982-667C6BC77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id="{F1FAABD3-DD27-4F07-A753-3B495AD6D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6" name="Line 13">
              <a:extLst>
                <a:ext uri="{FF2B5EF4-FFF2-40B4-BE49-F238E27FC236}">
                  <a16:creationId xmlns:a16="http://schemas.microsoft.com/office/drawing/2014/main" id="{5EA67A66-E09F-42D3-9759-DA0A82FB97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48232A-A6BE-485F-8430-239E9804D4A9}"/>
              </a:ext>
            </a:extLst>
          </p:cNvPr>
          <p:cNvGrpSpPr>
            <a:grpSpLocks/>
          </p:cNvGrpSpPr>
          <p:nvPr/>
        </p:nvGrpSpPr>
        <p:grpSpPr bwMode="auto">
          <a:xfrm>
            <a:off x="11347555" y="2317758"/>
            <a:ext cx="914400" cy="457200"/>
            <a:chOff x="1066799" y="2362200"/>
            <a:chExt cx="914401" cy="457201"/>
          </a:xfrm>
        </p:grpSpPr>
        <p:sp>
          <p:nvSpPr>
            <p:cNvPr id="39" name="Line 13">
              <a:extLst>
                <a:ext uri="{FF2B5EF4-FFF2-40B4-BE49-F238E27FC236}">
                  <a16:creationId xmlns:a16="http://schemas.microsoft.com/office/drawing/2014/main" id="{38B31520-3751-4F16-AF96-C32800FA86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28194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Line 14">
              <a:extLst>
                <a:ext uri="{FF2B5EF4-FFF2-40B4-BE49-F238E27FC236}">
                  <a16:creationId xmlns:a16="http://schemas.microsoft.com/office/drawing/2014/main" id="{5C08EFD6-FB34-41A2-8AAE-2F0DF0706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0473" y="2362201"/>
              <a:ext cx="1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Text Box 15">
              <a:extLst>
                <a:ext uri="{FF2B5EF4-FFF2-40B4-BE49-F238E27FC236}">
                  <a16:creationId xmlns:a16="http://schemas.microsoft.com/office/drawing/2014/main" id="{8B64228D-B274-4238-831F-ED7465518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0475" y="23622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latin typeface="Gill Sans Light"/>
                </a:rPr>
                <a:t>d</a:t>
              </a:r>
            </a:p>
          </p:txBody>
        </p:sp>
        <p:sp>
          <p:nvSpPr>
            <p:cNvPr id="42" name="Line 13">
              <a:extLst>
                <a:ext uri="{FF2B5EF4-FFF2-40B4-BE49-F238E27FC236}">
                  <a16:creationId xmlns:a16="http://schemas.microsoft.com/office/drawing/2014/main" id="{583BD4A4-37AE-4958-9FD9-F0D5966D1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3103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2648-CA6C-F74D-8927-F515903C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 at a glance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384C13-684B-D345-96A7-A0FF4D606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966154"/>
            <a:ext cx="9164637" cy="57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F7F48EF0-491B-3F44-8971-E3EC2E8A4A58}"/>
              </a:ext>
            </a:extLst>
          </p:cNvPr>
          <p:cNvSpPr/>
          <p:nvPr/>
        </p:nvSpPr>
        <p:spPr bwMode="auto">
          <a:xfrm>
            <a:off x="1092041" y="3435096"/>
            <a:ext cx="4710176" cy="1167446"/>
          </a:xfrm>
          <a:prstGeom prst="wedgeRectCallout">
            <a:avLst>
              <a:gd name="adj1" fmla="val 78752"/>
              <a:gd name="adj2" fmla="val -8886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SEMIBOLD" panose="020B0502020104020203" pitchFamily="34" charset="-79"/>
                <a:cs typeface="GILL SANS SEMIBOLD" panose="020B0502020104020203" pitchFamily="34" charset="-79"/>
              </a:rPr>
              <a:t>Congestion avoidance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Increase CW size by 1 packet every RTT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sym typeface="Wingdings" pitchFamily="2" charset="2"/>
              </a:rPr>
              <a:t> increase CW by 1/N on receiving an ACK, where N is the current CW size in packets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20826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2648-CA6C-F74D-8927-F515903C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 at a glance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384C13-684B-D345-96A7-A0FF4D606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966154"/>
            <a:ext cx="9164637" cy="57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F7F48EF0-491B-3F44-8971-E3EC2E8A4A58}"/>
              </a:ext>
            </a:extLst>
          </p:cNvPr>
          <p:cNvSpPr/>
          <p:nvPr/>
        </p:nvSpPr>
        <p:spPr bwMode="auto">
          <a:xfrm>
            <a:off x="1828800" y="4876800"/>
            <a:ext cx="5029200" cy="1167446"/>
          </a:xfrm>
          <a:prstGeom prst="wedgeRectCallout">
            <a:avLst>
              <a:gd name="adj1" fmla="val 78752"/>
              <a:gd name="adj2" fmla="val -8886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SEMIBOLD" panose="020B0502020104020203" pitchFamily="34" charset="-79"/>
                <a:cs typeface="GILL SANS SEMIBOLD" panose="020B0502020104020203" pitchFamily="34" charset="-79"/>
              </a:rPr>
              <a:t>Congestion avoidance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Detect packet loss after receiving 3 duplicate ACKs;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Gill Sans Light"/>
              </a:rPr>
              <a:t>No need to start from CW = 1; start from threshold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599338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Networking Summary (1/2)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0" y="1066800"/>
            <a:ext cx="9728200" cy="50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Layered architecture powerful abstraction for organizing complex networks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Internet: 5 layers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Physical: send bits</a:t>
            </a:r>
          </a:p>
          <a:p>
            <a:pPr lvl="1">
              <a:lnSpc>
                <a:spcPct val="100000"/>
              </a:lnSpc>
            </a:pP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Datalink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: Connect two hosts on same physical media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Network: Connect two hosts in a wide area network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Transport: Connect two processes on (remote) hosts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Applications: Enable applications running on remote hosts to interact 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Unified Internet layering (Application/Transport/ Internetwork/Link/Physical) decouples apps from networking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3707426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Networking Summary (2/2)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11049000" cy="5334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E2E argument encourages us to keep IP simple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If higher layer can implement functionality correctly, implement it in a lower layer </a:t>
            </a:r>
            <a:r>
              <a:rPr lang="en-US" dirty="0">
                <a:solidFill>
                  <a:srgbClr val="FF3300"/>
                </a:solidFill>
                <a:latin typeface="Gill Sans Light"/>
                <a:ea typeface="ＭＳ Ｐゴシック" charset="0"/>
                <a:cs typeface="Gill Sans Light"/>
              </a:rPr>
              <a:t>only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if</a:t>
            </a:r>
          </a:p>
          <a:p>
            <a:pPr lvl="1"/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it improves the performance significantly for application that need that functionality, and</a:t>
            </a:r>
          </a:p>
          <a:p>
            <a:pPr lvl="1"/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it </a:t>
            </a:r>
            <a:r>
              <a:rPr lang="en-US" sz="24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does not impose burden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 on applications that do not require that functionality</a:t>
            </a:r>
          </a:p>
          <a:p>
            <a:pPr>
              <a:defRPr/>
            </a:pPr>
            <a:r>
              <a:rPr lang="en-US" altLang="ko-KR" dirty="0"/>
              <a:t>Flow control</a:t>
            </a:r>
          </a:p>
          <a:p>
            <a:pPr lvl="1">
              <a:defRPr/>
            </a:pPr>
            <a:r>
              <a:rPr lang="en-US" altLang="ko-KR" dirty="0"/>
              <a:t>Avoid the sender over-flowing the receiver buffer</a:t>
            </a:r>
          </a:p>
          <a:p>
            <a:pPr lvl="1">
              <a:defRPr/>
            </a:pPr>
            <a:r>
              <a:rPr lang="en-US" altLang="ko-KR" dirty="0"/>
              <a:t>Receiver only reads in-sequence data, and acks with the next sequence number is waiting for</a:t>
            </a:r>
          </a:p>
          <a:p>
            <a:pPr lvl="1">
              <a:defRPr/>
            </a:pPr>
            <a:r>
              <a:rPr lang="en-US" altLang="ko-KR" dirty="0"/>
              <a:t>Sender never sends more data than the receiver can hold in its buffer </a:t>
            </a:r>
          </a:p>
          <a:p>
            <a:pPr>
              <a:defRPr/>
            </a:pPr>
            <a:r>
              <a:rPr lang="en-US" altLang="ko-KR" dirty="0"/>
              <a:t>Congestion control:</a:t>
            </a:r>
          </a:p>
          <a:p>
            <a:pPr lvl="1">
              <a:defRPr/>
            </a:pPr>
            <a:r>
              <a:rPr lang="en-US" altLang="ko-KR" dirty="0"/>
              <a:t>Avoid server over-flowing the network</a:t>
            </a:r>
          </a:p>
          <a:p>
            <a:pPr lvl="1">
              <a:defRPr/>
            </a:pPr>
            <a:r>
              <a:rPr lang="en-US" altLang="ko-KR" dirty="0"/>
              <a:t>Increase sending rate until congestion; reduce sending rate when congestion</a:t>
            </a:r>
          </a:p>
          <a:p>
            <a:pPr lvl="1">
              <a:defRPr/>
            </a:pPr>
            <a:r>
              <a:rPr lang="en-US" altLang="ko-KR" dirty="0"/>
              <a:t>Use packet loss to detect congestion in the network</a:t>
            </a:r>
          </a:p>
          <a:p>
            <a:pPr lvl="1">
              <a:defRPr/>
            </a:pPr>
            <a:endParaRPr lang="en-US" altLang="ko-KR" dirty="0"/>
          </a:p>
          <a:p>
            <a:pPr marL="0" indent="0">
              <a:buNone/>
            </a:pPr>
            <a:endParaRPr lang="en-US" sz="26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224553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833C-A31B-4DF9-8725-945E941C1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Stop-and-Wait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45E3CA-0D20-45F7-B7E9-B7DA520F3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416443" cy="4351338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>
                    <a:solidFill>
                      <a:srgbClr val="FF0000"/>
                    </a:solidFill>
                    <a:latin typeface="Gill Sans Light"/>
                  </a:rPr>
                  <a:t>So bandwidth is 1 packet per RTT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  <a:latin typeface="Gill Sans Light"/>
                  </a:rPr>
                  <a:t>Depends only on latency, not network capacity (!)</a:t>
                </a:r>
              </a:p>
              <a:p>
                <a:pPr lvl="1"/>
                <a:endParaRPr lang="en-US" b="0" dirty="0">
                  <a:solidFill>
                    <a:srgbClr val="FF0000"/>
                  </a:solidFill>
                  <a:latin typeface="Gill Sans Light"/>
                </a:endParaRPr>
              </a:p>
              <a:p>
                <a:r>
                  <a:rPr lang="en-US" b="0" dirty="0">
                    <a:latin typeface="Gill Sans Light"/>
                  </a:rPr>
                  <a:t>Suppose RTT = 100 </a:t>
                </a:r>
                <a:r>
                  <a:rPr lang="en-US" b="0" dirty="0" err="1">
                    <a:latin typeface="Gill Sans Light"/>
                  </a:rPr>
                  <a:t>ms</a:t>
                </a:r>
                <a:r>
                  <a:rPr lang="en-US" b="0" dirty="0">
                    <a:latin typeface="Gill Sans Light"/>
                  </a:rPr>
                  <a:t> and</a:t>
                </a:r>
                <a:br>
                  <a:rPr lang="en-US" b="0" dirty="0">
                    <a:latin typeface="Gill Sans Light"/>
                  </a:rPr>
                </a:br>
                <a:r>
                  <a:rPr lang="en-US" b="0" dirty="0">
                    <a:latin typeface="Gill Sans Light"/>
                  </a:rPr>
                  <a:t>1 packet is 1500 bytes</a:t>
                </a:r>
              </a:p>
              <a:p>
                <a:r>
                  <a:rPr lang="en-US" dirty="0">
                    <a:latin typeface="Gill Sans Light"/>
                  </a:rPr>
                  <a:t>Throughput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1500⋅8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0.1</m:t>
                        </m:r>
                      </m:den>
                    </m:f>
                  </m:oMath>
                </a14:m>
                <a:r>
                  <a:rPr lang="en-US" b="0" dirty="0">
                    <a:latin typeface="Gill Sans Light"/>
                  </a:rPr>
                  <a:t> = 120 Kbps</a:t>
                </a:r>
              </a:p>
              <a:p>
                <a:endParaRPr lang="en-US" dirty="0">
                  <a:latin typeface="Gill Sans Light"/>
                </a:endParaRPr>
              </a:p>
              <a:p>
                <a:r>
                  <a:rPr lang="en-US" b="0" dirty="0">
                    <a:latin typeface="Gill Sans Light"/>
                  </a:rPr>
                  <a:t>Very inefficient if we have a 100 Mbps link!</a:t>
                </a:r>
              </a:p>
              <a:p>
                <a:pPr marL="0" indent="0">
                  <a:buNone/>
                </a:pPr>
                <a:endParaRPr lang="en-US" dirty="0">
                  <a:latin typeface="Gill Sans Light"/>
                </a:endParaRPr>
              </a:p>
              <a:p>
                <a:endParaRPr lang="en-US" dirty="0">
                  <a:latin typeface="Gill Sans Ligh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45E3CA-0D20-45F7-B7E9-B7DA520F3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416443" cy="4351338"/>
              </a:xfrm>
              <a:blipFill>
                <a:blip r:embed="rId2"/>
                <a:stretch>
                  <a:fillRect l="-1577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ine 3">
            <a:extLst>
              <a:ext uri="{FF2B5EF4-FFF2-40B4-BE49-F238E27FC236}">
                <a16:creationId xmlns:a16="http://schemas.microsoft.com/office/drawing/2014/main" id="{7B1781CE-11B5-4973-8C55-842051483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41602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DAF2A237-F72F-4330-A25B-4BE383BDDE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53800" y="2241602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CB37EB-7694-452E-9DB6-0D29C3BF871D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698802"/>
            <a:ext cx="3983038" cy="685800"/>
            <a:chOff x="1447800" y="2743200"/>
            <a:chExt cx="3983522" cy="685800"/>
          </a:xfrm>
        </p:grpSpPr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49E04F92-6AAA-4B69-A66E-33B979FEC0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D1A2A68-EA9F-4B90-8203-76DE1041A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48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1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B2549AF7-F41F-4F6B-B235-19A03A084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94402"/>
            <a:ext cx="745823" cy="40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</a:rPr>
              <a:t>Time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37F19BA8-3A16-44C4-909A-73949233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052" y="1784402"/>
            <a:ext cx="1178506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</a:rPr>
              <a:t>Sender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1651B32-6EDA-4EB4-B224-372A28F2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4838" y="1841552"/>
            <a:ext cx="1401323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Receiver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9BEECF-4A41-4F20-8B58-DD8EEAD44B44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146352"/>
            <a:ext cx="3962400" cy="628650"/>
            <a:chOff x="1447800" y="2190690"/>
            <a:chExt cx="3962400" cy="628710"/>
          </a:xfrm>
        </p:grpSpPr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5062BB81-AEDA-427F-AB68-7D893F8B9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3F3089EF-04EE-4C49-8512-11CDD4277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1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A079003-F699-4165-823E-D1A36EABC9F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232202"/>
            <a:ext cx="3962400" cy="628650"/>
            <a:chOff x="1447800" y="2190690"/>
            <a:chExt cx="3962400" cy="628710"/>
          </a:xfrm>
        </p:grpSpPr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D7D27E5B-BC00-4D23-AA4B-B381CF6DF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TextBox 32">
              <a:extLst>
                <a:ext uri="{FF2B5EF4-FFF2-40B4-BE49-F238E27FC236}">
                  <a16:creationId xmlns:a16="http://schemas.microsoft.com/office/drawing/2014/main" id="{FD7273B8-A325-470A-B456-B3A18A5F7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AAED95-0C52-4F69-BC3A-ABF709A5E2F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765602"/>
            <a:ext cx="3983038" cy="685800"/>
            <a:chOff x="1447800" y="2743200"/>
            <a:chExt cx="3983522" cy="685800"/>
          </a:xfrm>
        </p:grpSpPr>
        <p:sp>
          <p:nvSpPr>
            <p:cNvPr id="22" name="Line 5">
              <a:extLst>
                <a:ext uri="{FF2B5EF4-FFF2-40B4-BE49-F238E27FC236}">
                  <a16:creationId xmlns:a16="http://schemas.microsoft.com/office/drawing/2014/main" id="{282E9867-5CA1-4EEC-9034-1DB217F17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869CBAB6-6DB0-4FF0-87DD-3EF31BB20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48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E9D46E-1C77-49DD-9055-A767FF418749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4279952"/>
            <a:ext cx="3962400" cy="628650"/>
            <a:chOff x="1447800" y="2190690"/>
            <a:chExt cx="3962400" cy="628710"/>
          </a:xfrm>
        </p:grpSpPr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EAE27CEB-79FB-47B9-8DAB-C04A3A7F4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TextBox 38">
              <a:extLst>
                <a:ext uri="{FF2B5EF4-FFF2-40B4-BE49-F238E27FC236}">
                  <a16:creationId xmlns:a16="http://schemas.microsoft.com/office/drawing/2014/main" id="{70CC8749-2D69-401D-9D4A-A6925B3C3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3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C21E7E-127D-4FEE-B37F-0C2572318C9F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2317802"/>
            <a:ext cx="949325" cy="1066800"/>
            <a:chOff x="498475" y="2362200"/>
            <a:chExt cx="949324" cy="1066800"/>
          </a:xfrm>
        </p:grpSpPr>
        <p:sp>
          <p:nvSpPr>
            <p:cNvPr id="28" name="Line 13">
              <a:extLst>
                <a:ext uri="{FF2B5EF4-FFF2-40B4-BE49-F238E27FC236}">
                  <a16:creationId xmlns:a16="http://schemas.microsoft.com/office/drawing/2014/main" id="{A7C25D76-EA89-4FE1-A564-B67717300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EDF9466F-69B7-401E-9C7E-F46F7B024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A2E881A7-A208-4748-B557-24028AABB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D26BA7EE-6397-48F9-BD22-036645273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C61EFC2-EE97-4611-8514-3029EC6F0EF8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3384602"/>
            <a:ext cx="949325" cy="1066800"/>
            <a:chOff x="498475" y="2362200"/>
            <a:chExt cx="949324" cy="1066800"/>
          </a:xfrm>
        </p:grpSpPr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291B7A48-6D00-4445-8997-6EC7FFA28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28C56617-E919-44AC-A982-667C6BC77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id="{F1FAABD3-DD27-4F07-A753-3B495AD6D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36" name="Line 13">
              <a:extLst>
                <a:ext uri="{FF2B5EF4-FFF2-40B4-BE49-F238E27FC236}">
                  <a16:creationId xmlns:a16="http://schemas.microsoft.com/office/drawing/2014/main" id="{5EA67A66-E09F-42D3-9759-DA0A82FB97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48232A-A6BE-485F-8430-239E9804D4A9}"/>
              </a:ext>
            </a:extLst>
          </p:cNvPr>
          <p:cNvGrpSpPr>
            <a:grpSpLocks/>
          </p:cNvGrpSpPr>
          <p:nvPr/>
        </p:nvGrpSpPr>
        <p:grpSpPr bwMode="auto">
          <a:xfrm>
            <a:off x="11347555" y="2317758"/>
            <a:ext cx="914400" cy="457200"/>
            <a:chOff x="1066799" y="2362200"/>
            <a:chExt cx="914401" cy="457201"/>
          </a:xfrm>
        </p:grpSpPr>
        <p:sp>
          <p:nvSpPr>
            <p:cNvPr id="39" name="Line 13">
              <a:extLst>
                <a:ext uri="{FF2B5EF4-FFF2-40B4-BE49-F238E27FC236}">
                  <a16:creationId xmlns:a16="http://schemas.microsoft.com/office/drawing/2014/main" id="{38B31520-3751-4F16-AF96-C32800FA86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28194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Line 14">
              <a:extLst>
                <a:ext uri="{FF2B5EF4-FFF2-40B4-BE49-F238E27FC236}">
                  <a16:creationId xmlns:a16="http://schemas.microsoft.com/office/drawing/2014/main" id="{5C08EFD6-FB34-41A2-8AAE-2F0DF0706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0473" y="2362201"/>
              <a:ext cx="1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Text Box 15">
              <a:extLst>
                <a:ext uri="{FF2B5EF4-FFF2-40B4-BE49-F238E27FC236}">
                  <a16:creationId xmlns:a16="http://schemas.microsoft.com/office/drawing/2014/main" id="{8B64228D-B274-4238-831F-ED7465518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0475" y="23622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latin typeface="Gill Sans Light"/>
                </a:rPr>
                <a:t>d</a:t>
              </a:r>
            </a:p>
          </p:txBody>
        </p:sp>
        <p:sp>
          <p:nvSpPr>
            <p:cNvPr id="42" name="Line 13">
              <a:extLst>
                <a:ext uri="{FF2B5EF4-FFF2-40B4-BE49-F238E27FC236}">
                  <a16:creationId xmlns:a16="http://schemas.microsoft.com/office/drawing/2014/main" id="{583BD4A4-37AE-4958-9FD9-F0D5966D1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750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4DD1-E47C-405C-AB79-FFF94B77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Dropped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8ACD-CCAF-4AB0-9C14-79D1DCF5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physical networks can garble or drop packets</a:t>
            </a:r>
          </a:p>
          <a:p>
            <a:pPr lvl="1"/>
            <a:r>
              <a:rPr lang="en-US" dirty="0"/>
              <a:t>Physical hardware problems (bad wire, bad signal)</a:t>
            </a:r>
          </a:p>
          <a:p>
            <a:r>
              <a:rPr lang="en-US" dirty="0"/>
              <a:t>Therefore, IP can garble or drop packets</a:t>
            </a:r>
          </a:p>
          <a:p>
            <a:pPr lvl="1"/>
            <a:r>
              <a:rPr lang="en-US" dirty="0"/>
              <a:t>It doesn't repair this itself (end-to-end principle!)</a:t>
            </a:r>
          </a:p>
          <a:p>
            <a:r>
              <a:rPr lang="en-US" dirty="0"/>
              <a:t>Building reliable message delivery</a:t>
            </a:r>
          </a:p>
          <a:p>
            <a:pPr lvl="1"/>
            <a:r>
              <a:rPr lang="en-US" dirty="0"/>
              <a:t>Confirm that packets aren't garbled</a:t>
            </a:r>
          </a:p>
          <a:p>
            <a:pPr lvl="1"/>
            <a:r>
              <a:rPr lang="en-US" dirty="0"/>
              <a:t>Confirm that packets arrive </a:t>
            </a:r>
            <a:r>
              <a:rPr lang="en-US" b="1" dirty="0"/>
              <a:t>exactly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14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Using Acknowledgements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10896600" cy="383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to ensure transmission of packets?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Detect garbling at receiver via checksum, discard if bad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Receiver acknowledges (by sending “ACK”) when packet received properly at destination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Timeout at sender:  if no ACK, retransmit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questions: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If the sender doesn’t get an ACK, does that mean the receiver didn’t get the original message?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ACK gets dropped?  Or if message gets delayed?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Sender doesn’t get ACK, retransmits, Receiver gets message twice, ACK each</a:t>
            </a:r>
          </a:p>
        </p:txBody>
      </p:sp>
      <p:grpSp>
        <p:nvGrpSpPr>
          <p:cNvPr id="1079300" name="Group 4"/>
          <p:cNvGrpSpPr>
            <a:grpSpLocks/>
          </p:cNvGrpSpPr>
          <p:nvPr/>
        </p:nvGrpSpPr>
        <p:grpSpPr bwMode="auto">
          <a:xfrm>
            <a:off x="2971801" y="850900"/>
            <a:ext cx="2265363" cy="1500189"/>
            <a:chOff x="912" y="424"/>
            <a:chExt cx="1427" cy="945"/>
          </a:xfrm>
        </p:grpSpPr>
        <p:sp>
          <p:nvSpPr>
            <p:cNvPr id="6164" name="Rectangle 5" descr="Wide downward diagonal"/>
            <p:cNvSpPr>
              <a:spLocks noChangeArrowheads="1"/>
            </p:cNvSpPr>
            <p:nvPr/>
          </p:nvSpPr>
          <p:spPr bwMode="auto">
            <a:xfrm>
              <a:off x="1173" y="496"/>
              <a:ext cx="912" cy="137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65" name="Text Box 6"/>
            <p:cNvSpPr txBox="1">
              <a:spLocks noChangeArrowheads="1"/>
            </p:cNvSpPr>
            <p:nvPr/>
          </p:nvSpPr>
          <p:spPr bwMode="auto">
            <a:xfrm>
              <a:off x="2073" y="424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6166" name="Text Box 7"/>
            <p:cNvSpPr txBox="1">
              <a:spLocks noChangeArrowheads="1"/>
            </p:cNvSpPr>
            <p:nvPr/>
          </p:nvSpPr>
          <p:spPr bwMode="auto">
            <a:xfrm>
              <a:off x="912" y="424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grpSp>
          <p:nvGrpSpPr>
            <p:cNvPr id="6167" name="Group 8"/>
            <p:cNvGrpSpPr>
              <a:grpSpLocks/>
            </p:cNvGrpSpPr>
            <p:nvPr/>
          </p:nvGrpSpPr>
          <p:grpSpPr bwMode="auto">
            <a:xfrm>
              <a:off x="1157" y="622"/>
              <a:ext cx="960" cy="747"/>
              <a:chOff x="1157" y="670"/>
              <a:chExt cx="960" cy="747"/>
            </a:xfrm>
          </p:grpSpPr>
          <p:grpSp>
            <p:nvGrpSpPr>
              <p:cNvPr id="6168" name="Group 9"/>
              <p:cNvGrpSpPr>
                <a:grpSpLocks/>
              </p:cNvGrpSpPr>
              <p:nvPr/>
            </p:nvGrpSpPr>
            <p:grpSpPr bwMode="auto">
              <a:xfrm>
                <a:off x="1157" y="670"/>
                <a:ext cx="960" cy="353"/>
                <a:chOff x="1157" y="670"/>
                <a:chExt cx="960" cy="353"/>
              </a:xfrm>
            </p:grpSpPr>
            <p:sp>
              <p:nvSpPr>
                <p:cNvPr id="6172" name="Line 10"/>
                <p:cNvSpPr>
                  <a:spLocks noChangeShapeType="1"/>
                </p:cNvSpPr>
                <p:nvPr/>
              </p:nvSpPr>
              <p:spPr bwMode="auto">
                <a:xfrm>
                  <a:off x="1157" y="831"/>
                  <a:ext cx="96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6173" name="Text Box 11"/>
                <p:cNvSpPr txBox="1">
                  <a:spLocks noChangeArrowheads="1"/>
                </p:cNvSpPr>
                <p:nvPr/>
              </p:nvSpPr>
              <p:spPr bwMode="auto">
                <a:xfrm rot="736490">
                  <a:off x="1283" y="670"/>
                  <a:ext cx="708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Packet</a:t>
                  </a:r>
                </a:p>
              </p:txBody>
            </p:sp>
          </p:grpSp>
          <p:grpSp>
            <p:nvGrpSpPr>
              <p:cNvPr id="6169" name="Group 12"/>
              <p:cNvGrpSpPr>
                <a:grpSpLocks/>
              </p:cNvGrpSpPr>
              <p:nvPr/>
            </p:nvGrpSpPr>
            <p:grpSpPr bwMode="auto">
              <a:xfrm>
                <a:off x="1157" y="1023"/>
                <a:ext cx="960" cy="394"/>
                <a:chOff x="1157" y="1023"/>
                <a:chExt cx="960" cy="394"/>
              </a:xfrm>
            </p:grpSpPr>
            <p:sp>
              <p:nvSpPr>
                <p:cNvPr id="617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157" y="1023"/>
                  <a:ext cx="96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6171" name="Text Box 14"/>
                <p:cNvSpPr txBox="1">
                  <a:spLocks noChangeArrowheads="1"/>
                </p:cNvSpPr>
                <p:nvPr/>
              </p:nvSpPr>
              <p:spPr bwMode="auto">
                <a:xfrm rot="20746312">
                  <a:off x="1388" y="1128"/>
                  <a:ext cx="514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400" b="0" dirty="0">
                      <a:latin typeface="Gill Sans" charset="0"/>
                      <a:ea typeface="Gill Sans" charset="0"/>
                      <a:cs typeface="Gill Sans" charset="0"/>
                    </a:rPr>
                    <a:t>ACK</a:t>
                  </a:r>
                </a:p>
              </p:txBody>
            </p:sp>
          </p:grpSp>
        </p:grpSp>
      </p:grpSp>
      <p:grpSp>
        <p:nvGrpSpPr>
          <p:cNvPr id="1079311" name="Group 15"/>
          <p:cNvGrpSpPr>
            <a:grpSpLocks/>
          </p:cNvGrpSpPr>
          <p:nvPr/>
        </p:nvGrpSpPr>
        <p:grpSpPr bwMode="auto">
          <a:xfrm>
            <a:off x="5556252" y="838200"/>
            <a:ext cx="3484563" cy="2274889"/>
            <a:chOff x="2448" y="416"/>
            <a:chExt cx="2195" cy="1433"/>
          </a:xfrm>
        </p:grpSpPr>
        <p:sp>
          <p:nvSpPr>
            <p:cNvPr id="6150" name="Text Box 16"/>
            <p:cNvSpPr txBox="1">
              <a:spLocks noChangeArrowheads="1"/>
            </p:cNvSpPr>
            <p:nvPr/>
          </p:nvSpPr>
          <p:spPr bwMode="auto">
            <a:xfrm>
              <a:off x="4377" y="416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6151" name="Text Box 17"/>
            <p:cNvSpPr txBox="1">
              <a:spLocks noChangeArrowheads="1"/>
            </p:cNvSpPr>
            <p:nvPr/>
          </p:nvSpPr>
          <p:spPr bwMode="auto">
            <a:xfrm>
              <a:off x="3216" y="416"/>
              <a:ext cx="26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6152" name="Rectangle 18" descr="Wide downward diagonal"/>
            <p:cNvSpPr>
              <a:spLocks noChangeArrowheads="1"/>
            </p:cNvSpPr>
            <p:nvPr/>
          </p:nvSpPr>
          <p:spPr bwMode="auto">
            <a:xfrm>
              <a:off x="3477" y="508"/>
              <a:ext cx="912" cy="137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6153" name="Group 19"/>
            <p:cNvGrpSpPr>
              <a:grpSpLocks/>
            </p:cNvGrpSpPr>
            <p:nvPr/>
          </p:nvGrpSpPr>
          <p:grpSpPr bwMode="auto">
            <a:xfrm>
              <a:off x="3504" y="1102"/>
              <a:ext cx="960" cy="353"/>
              <a:chOff x="1157" y="670"/>
              <a:chExt cx="960" cy="353"/>
            </a:xfrm>
          </p:grpSpPr>
          <p:sp>
            <p:nvSpPr>
              <p:cNvPr id="6162" name="Line 20"/>
              <p:cNvSpPr>
                <a:spLocks noChangeShapeType="1"/>
              </p:cNvSpPr>
              <p:nvPr/>
            </p:nvSpPr>
            <p:spPr bwMode="auto">
              <a:xfrm>
                <a:off x="1157" y="831"/>
                <a:ext cx="96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163" name="Text Box 21"/>
              <p:cNvSpPr txBox="1">
                <a:spLocks noChangeArrowheads="1"/>
              </p:cNvSpPr>
              <p:nvPr/>
            </p:nvSpPr>
            <p:spPr bwMode="auto">
              <a:xfrm rot="736490">
                <a:off x="1283" y="670"/>
                <a:ext cx="708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Packet</a:t>
                </a:r>
              </a:p>
            </p:txBody>
          </p:sp>
        </p:grpSp>
        <p:grpSp>
          <p:nvGrpSpPr>
            <p:cNvPr id="6154" name="Group 22"/>
            <p:cNvGrpSpPr>
              <a:grpSpLocks/>
            </p:cNvGrpSpPr>
            <p:nvPr/>
          </p:nvGrpSpPr>
          <p:grpSpPr bwMode="auto">
            <a:xfrm>
              <a:off x="3504" y="1455"/>
              <a:ext cx="960" cy="394"/>
              <a:chOff x="1157" y="1023"/>
              <a:chExt cx="960" cy="394"/>
            </a:xfrm>
          </p:grpSpPr>
          <p:sp>
            <p:nvSpPr>
              <p:cNvPr id="6160" name="Line 23"/>
              <p:cNvSpPr>
                <a:spLocks noChangeShapeType="1"/>
              </p:cNvSpPr>
              <p:nvPr/>
            </p:nvSpPr>
            <p:spPr bwMode="auto">
              <a:xfrm flipH="1">
                <a:off x="1157" y="1023"/>
                <a:ext cx="96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161" name="Text Box 24"/>
              <p:cNvSpPr txBox="1">
                <a:spLocks noChangeArrowheads="1"/>
              </p:cNvSpPr>
              <p:nvPr/>
            </p:nvSpPr>
            <p:spPr bwMode="auto">
              <a:xfrm rot="20746312">
                <a:off x="1388" y="1128"/>
                <a:ext cx="514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ACK</a:t>
                </a:r>
              </a:p>
            </p:txBody>
          </p:sp>
        </p:grpSp>
        <p:grpSp>
          <p:nvGrpSpPr>
            <p:cNvPr id="6155" name="Group 25"/>
            <p:cNvGrpSpPr>
              <a:grpSpLocks/>
            </p:cNvGrpSpPr>
            <p:nvPr/>
          </p:nvGrpSpPr>
          <p:grpSpPr bwMode="auto">
            <a:xfrm>
              <a:off x="3504" y="622"/>
              <a:ext cx="960" cy="353"/>
              <a:chOff x="3504" y="703"/>
              <a:chExt cx="960" cy="353"/>
            </a:xfrm>
          </p:grpSpPr>
          <p:sp>
            <p:nvSpPr>
              <p:cNvPr id="6158" name="Line 26"/>
              <p:cNvSpPr>
                <a:spLocks noChangeShapeType="1"/>
              </p:cNvSpPr>
              <p:nvPr/>
            </p:nvSpPr>
            <p:spPr bwMode="auto">
              <a:xfrm>
                <a:off x="3504" y="864"/>
                <a:ext cx="96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159" name="Text Box 27"/>
              <p:cNvSpPr txBox="1">
                <a:spLocks noChangeArrowheads="1"/>
              </p:cNvSpPr>
              <p:nvPr/>
            </p:nvSpPr>
            <p:spPr bwMode="auto">
              <a:xfrm rot="736490">
                <a:off x="3630" y="703"/>
                <a:ext cx="708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Packet</a:t>
                </a:r>
              </a:p>
            </p:txBody>
          </p:sp>
        </p:grpSp>
        <p:sp>
          <p:nvSpPr>
            <p:cNvPr id="6156" name="AutoShape 28"/>
            <p:cNvSpPr>
              <a:spLocks/>
            </p:cNvSpPr>
            <p:nvPr/>
          </p:nvSpPr>
          <p:spPr bwMode="auto">
            <a:xfrm>
              <a:off x="3264" y="783"/>
              <a:ext cx="192" cy="48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57" name="Text Box 29"/>
            <p:cNvSpPr txBox="1">
              <a:spLocks noChangeArrowheads="1"/>
            </p:cNvSpPr>
            <p:nvPr/>
          </p:nvSpPr>
          <p:spPr bwMode="auto">
            <a:xfrm>
              <a:off x="2448" y="879"/>
              <a:ext cx="80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Timeout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9158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7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9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833C-A31B-4DF9-8725-945E941C1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Stop-and-Wait with Packet Loss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3837BC51-84FE-4E59-96F9-686DFCDE0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29116" cy="4351338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Loss recovery relies on timeouts</a:t>
            </a:r>
          </a:p>
          <a:p>
            <a:r>
              <a:rPr lang="en-US" dirty="0">
                <a:latin typeface="Gill Sans Light"/>
              </a:rPr>
              <a:t>How to choose a good timeout?</a:t>
            </a:r>
          </a:p>
          <a:p>
            <a:pPr lvl="1"/>
            <a:r>
              <a:rPr lang="en-US" dirty="0">
                <a:latin typeface="Gill Sans Light"/>
              </a:rPr>
              <a:t>Too short – lots of duplication</a:t>
            </a:r>
          </a:p>
          <a:p>
            <a:pPr lvl="1"/>
            <a:r>
              <a:rPr lang="en-US" dirty="0">
                <a:latin typeface="Gill Sans Light"/>
              </a:rPr>
              <a:t>Too long – packet loss is really disruptive!</a:t>
            </a:r>
          </a:p>
          <a:p>
            <a:r>
              <a:rPr lang="en-US" dirty="0">
                <a:latin typeface="Gill Sans Light"/>
              </a:rPr>
              <a:t>How to deal with duplication?</a:t>
            </a:r>
          </a:p>
          <a:p>
            <a:pPr lvl="1"/>
            <a:r>
              <a:rPr lang="en-US" dirty="0">
                <a:latin typeface="Gill Sans Light"/>
              </a:rPr>
              <a:t>Retransmission certainly opens up the possibility for </a:t>
            </a:r>
          </a:p>
        </p:txBody>
      </p:sp>
      <p:sp>
        <p:nvSpPr>
          <p:cNvPr id="44" name="Line 3">
            <a:extLst>
              <a:ext uri="{FF2B5EF4-FFF2-40B4-BE49-F238E27FC236}">
                <a16:creationId xmlns:a16="http://schemas.microsoft.com/office/drawing/2014/main" id="{F438C968-E6B0-464C-82C4-EA0FDF39B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2716" y="2147888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sp>
        <p:nvSpPr>
          <p:cNvPr id="45" name="Line 4">
            <a:extLst>
              <a:ext uri="{FF2B5EF4-FFF2-40B4-BE49-F238E27FC236}">
                <a16:creationId xmlns:a16="http://schemas.microsoft.com/office/drawing/2014/main" id="{E842FBF7-C221-4085-B57E-79D105C22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25116" y="2147888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Gill Sans Light"/>
            </a:endParaRPr>
          </a:p>
        </p:txBody>
      </p:sp>
      <p:grpSp>
        <p:nvGrpSpPr>
          <p:cNvPr id="46" name="Group 4">
            <a:extLst>
              <a:ext uri="{FF2B5EF4-FFF2-40B4-BE49-F238E27FC236}">
                <a16:creationId xmlns:a16="http://schemas.microsoft.com/office/drawing/2014/main" id="{BA1CCFC9-F12A-44A7-A48C-31A1ED486456}"/>
              </a:ext>
            </a:extLst>
          </p:cNvPr>
          <p:cNvGrpSpPr>
            <a:grpSpLocks/>
          </p:cNvGrpSpPr>
          <p:nvPr/>
        </p:nvGrpSpPr>
        <p:grpSpPr bwMode="auto">
          <a:xfrm>
            <a:off x="8048516" y="2605088"/>
            <a:ext cx="3297238" cy="552450"/>
            <a:chOff x="2133600" y="2743200"/>
            <a:chExt cx="3297722" cy="552450"/>
          </a:xfrm>
        </p:grpSpPr>
        <p:sp>
          <p:nvSpPr>
            <p:cNvPr id="47" name="Line 5">
              <a:extLst>
                <a:ext uri="{FF2B5EF4-FFF2-40B4-BE49-F238E27FC236}">
                  <a16:creationId xmlns:a16="http://schemas.microsoft.com/office/drawing/2014/main" id="{B66E7F2B-D83A-4FB6-A7F9-85FB27C245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3600" y="2819400"/>
              <a:ext cx="3297722" cy="47625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8" name="Text Box 7">
              <a:extLst>
                <a:ext uri="{FF2B5EF4-FFF2-40B4-BE49-F238E27FC236}">
                  <a16:creationId xmlns:a16="http://schemas.microsoft.com/office/drawing/2014/main" id="{1DCF2234-18D1-4027-B479-BB12F24C0B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926971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Gill Sans Light"/>
                </a:rPr>
                <a:t>ACK 1</a:t>
              </a:r>
            </a:p>
          </p:txBody>
        </p:sp>
      </p:grpSp>
      <p:sp>
        <p:nvSpPr>
          <p:cNvPr id="49" name="Text Box 10">
            <a:extLst>
              <a:ext uri="{FF2B5EF4-FFF2-40B4-BE49-F238E27FC236}">
                <a16:creationId xmlns:a16="http://schemas.microsoft.com/office/drawing/2014/main" id="{6602CD63-925B-4EAE-82EC-58780F1F2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716" y="5500688"/>
            <a:ext cx="745823" cy="40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</a:rPr>
              <a:t>Time</a:t>
            </a:r>
          </a:p>
        </p:txBody>
      </p:sp>
      <p:sp>
        <p:nvSpPr>
          <p:cNvPr id="50" name="Text Box 11">
            <a:extLst>
              <a:ext uri="{FF2B5EF4-FFF2-40B4-BE49-F238E27FC236}">
                <a16:creationId xmlns:a16="http://schemas.microsoft.com/office/drawing/2014/main" id="{849D9313-DAFC-4BEA-81DA-46CF6EAAB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369" y="1690688"/>
            <a:ext cx="1178506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Sender</a:t>
            </a:r>
          </a:p>
        </p:txBody>
      </p:sp>
      <p:sp>
        <p:nvSpPr>
          <p:cNvPr id="51" name="Text Box 12">
            <a:extLst>
              <a:ext uri="{FF2B5EF4-FFF2-40B4-BE49-F238E27FC236}">
                <a16:creationId xmlns:a16="http://schemas.microsoft.com/office/drawing/2014/main" id="{06726C0F-AE6F-4AF3-BD76-AB3404BF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186" y="1747838"/>
            <a:ext cx="1401323" cy="461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</a:rPr>
              <a:t>Receiver</a:t>
            </a:r>
          </a:p>
        </p:txBody>
      </p:sp>
      <p:grpSp>
        <p:nvGrpSpPr>
          <p:cNvPr id="52" name="Group 3">
            <a:extLst>
              <a:ext uri="{FF2B5EF4-FFF2-40B4-BE49-F238E27FC236}">
                <a16:creationId xmlns:a16="http://schemas.microsoft.com/office/drawing/2014/main" id="{3497287D-2B22-42C7-8B0D-5B39ACC9FC20}"/>
              </a:ext>
            </a:extLst>
          </p:cNvPr>
          <p:cNvGrpSpPr>
            <a:grpSpLocks/>
          </p:cNvGrpSpPr>
          <p:nvPr/>
        </p:nvGrpSpPr>
        <p:grpSpPr bwMode="auto">
          <a:xfrm>
            <a:off x="7362716" y="2052638"/>
            <a:ext cx="3962400" cy="628650"/>
            <a:chOff x="1447800" y="2190690"/>
            <a:chExt cx="3962400" cy="628710"/>
          </a:xfrm>
        </p:grpSpPr>
        <p:sp>
          <p:nvSpPr>
            <p:cNvPr id="53" name="Line 8">
              <a:extLst>
                <a:ext uri="{FF2B5EF4-FFF2-40B4-BE49-F238E27FC236}">
                  <a16:creationId xmlns:a16="http://schemas.microsoft.com/office/drawing/2014/main" id="{D0BB8151-F88A-4322-A262-4CDE1372F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4" name="TextBox 2">
              <a:extLst>
                <a:ext uri="{FF2B5EF4-FFF2-40B4-BE49-F238E27FC236}">
                  <a16:creationId xmlns:a16="http://schemas.microsoft.com/office/drawing/2014/main" id="{A7B1EB6A-885C-435C-A885-95B2EAF10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1</a:t>
              </a:r>
            </a:p>
          </p:txBody>
        </p:sp>
      </p:grpSp>
      <p:grpSp>
        <p:nvGrpSpPr>
          <p:cNvPr id="55" name="Group 5">
            <a:extLst>
              <a:ext uri="{FF2B5EF4-FFF2-40B4-BE49-F238E27FC236}">
                <a16:creationId xmlns:a16="http://schemas.microsoft.com/office/drawing/2014/main" id="{E946FB38-642B-4E2D-8667-E1D56B9BB839}"/>
              </a:ext>
            </a:extLst>
          </p:cNvPr>
          <p:cNvGrpSpPr>
            <a:grpSpLocks/>
          </p:cNvGrpSpPr>
          <p:nvPr/>
        </p:nvGrpSpPr>
        <p:grpSpPr bwMode="auto">
          <a:xfrm>
            <a:off x="6448316" y="2224088"/>
            <a:ext cx="873125" cy="1066800"/>
            <a:chOff x="574675" y="2362200"/>
            <a:chExt cx="873124" cy="1066800"/>
          </a:xfrm>
        </p:grpSpPr>
        <p:sp>
          <p:nvSpPr>
            <p:cNvPr id="56" name="Line 13">
              <a:extLst>
                <a:ext uri="{FF2B5EF4-FFF2-40B4-BE49-F238E27FC236}">
                  <a16:creationId xmlns:a16="http://schemas.microsoft.com/office/drawing/2014/main" id="{D5288411-B4EE-4FB0-84BB-350D993653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7" name="Line 14">
              <a:extLst>
                <a:ext uri="{FF2B5EF4-FFF2-40B4-BE49-F238E27FC236}">
                  <a16:creationId xmlns:a16="http://schemas.microsoft.com/office/drawing/2014/main" id="{744959B5-EEA0-4A4D-8408-5E324ED5F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Text Box 15">
              <a:extLst>
                <a:ext uri="{FF2B5EF4-FFF2-40B4-BE49-F238E27FC236}">
                  <a16:creationId xmlns:a16="http://schemas.microsoft.com/office/drawing/2014/main" id="{BDD7A0D6-BE54-483D-B01B-1B78972AF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6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RTT</a:t>
              </a:r>
            </a:p>
          </p:txBody>
        </p:sp>
        <p:sp>
          <p:nvSpPr>
            <p:cNvPr id="59" name="Line 13">
              <a:extLst>
                <a:ext uri="{FF2B5EF4-FFF2-40B4-BE49-F238E27FC236}">
                  <a16:creationId xmlns:a16="http://schemas.microsoft.com/office/drawing/2014/main" id="{B22CB228-E024-48DF-B5D4-EBDC45FDAE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60" name="Line 41">
            <a:extLst>
              <a:ext uri="{FF2B5EF4-FFF2-40B4-BE49-F238E27FC236}">
                <a16:creationId xmlns:a16="http://schemas.microsoft.com/office/drawing/2014/main" id="{FBCBE4D1-A483-4C12-A7B0-263FCB9BD6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72316" y="3005138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1" name="Line 40">
            <a:extLst>
              <a:ext uri="{FF2B5EF4-FFF2-40B4-BE49-F238E27FC236}">
                <a16:creationId xmlns:a16="http://schemas.microsoft.com/office/drawing/2014/main" id="{13F0FA94-9408-4AF6-8B29-25D44C34B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2316" y="3005138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03846B8-F7C2-4504-B04E-A553B8ED08FA}"/>
              </a:ext>
            </a:extLst>
          </p:cNvPr>
          <p:cNvGrpSpPr>
            <a:grpSpLocks/>
          </p:cNvGrpSpPr>
          <p:nvPr/>
        </p:nvGrpSpPr>
        <p:grpSpPr bwMode="auto">
          <a:xfrm>
            <a:off x="6067316" y="2243138"/>
            <a:ext cx="1295400" cy="1905000"/>
            <a:chOff x="152400" y="2667000"/>
            <a:chExt cx="1295399" cy="1904802"/>
          </a:xfrm>
        </p:grpSpPr>
        <p:sp>
          <p:nvSpPr>
            <p:cNvPr id="63" name="Line 14">
              <a:extLst>
                <a:ext uri="{FF2B5EF4-FFF2-40B4-BE49-F238E27FC236}">
                  <a16:creationId xmlns:a16="http://schemas.microsoft.com/office/drawing/2014/main" id="{FE7EF825-B6C1-456F-A59C-848F49CC7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5400" y="2667000"/>
              <a:ext cx="0" cy="1828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4" name="Line 13">
              <a:extLst>
                <a:ext uri="{FF2B5EF4-FFF2-40B4-BE49-F238E27FC236}">
                  <a16:creationId xmlns:a16="http://schemas.microsoft.com/office/drawing/2014/main" id="{4FA60DDA-CE13-4477-8025-E3495C378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44958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5" name="Text Box 15">
              <a:extLst>
                <a:ext uri="{FF2B5EF4-FFF2-40B4-BE49-F238E27FC236}">
                  <a16:creationId xmlns:a16="http://schemas.microsoft.com/office/drawing/2014/main" id="{DACE7DE7-A506-4FE4-B4B2-026CA6963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171747"/>
              <a:ext cx="1143000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</a:rPr>
                <a:t>timeout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889C32D-0A30-4DD2-86ED-446BC6CAA976}"/>
              </a:ext>
            </a:extLst>
          </p:cNvPr>
          <p:cNvGrpSpPr>
            <a:grpSpLocks/>
          </p:cNvGrpSpPr>
          <p:nvPr/>
        </p:nvGrpSpPr>
        <p:grpSpPr bwMode="auto">
          <a:xfrm>
            <a:off x="7362716" y="3900488"/>
            <a:ext cx="3962400" cy="628650"/>
            <a:chOff x="1447800" y="2190690"/>
            <a:chExt cx="3962400" cy="628710"/>
          </a:xfrm>
        </p:grpSpPr>
        <p:sp>
          <p:nvSpPr>
            <p:cNvPr id="67" name="Line 8">
              <a:extLst>
                <a:ext uri="{FF2B5EF4-FFF2-40B4-BE49-F238E27FC236}">
                  <a16:creationId xmlns:a16="http://schemas.microsoft.com/office/drawing/2014/main" id="{E863E5EA-2920-43C6-8744-AA85D89E8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8" name="TextBox 53">
              <a:extLst>
                <a:ext uri="{FF2B5EF4-FFF2-40B4-BE49-F238E27FC236}">
                  <a16:creationId xmlns:a16="http://schemas.microsoft.com/office/drawing/2014/main" id="{9103FBF6-D92B-4BA9-8CA1-9A7A825ED3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34" cy="40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Gill Sans Light"/>
                  <a:cs typeface="Helvetica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655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107052</TotalTime>
  <Pages>60</Pages>
  <Words>4225</Words>
  <Application>Microsoft Macintosh PowerPoint</Application>
  <PresentationFormat>Widescreen</PresentationFormat>
  <Paragraphs>976</Paragraphs>
  <Slides>53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</vt:lpstr>
      <vt:lpstr>Cambria Math</vt:lpstr>
      <vt:lpstr>Comic Sans MS</vt:lpstr>
      <vt:lpstr>Gill Sans</vt:lpstr>
      <vt:lpstr>Gill Sans Light</vt:lpstr>
      <vt:lpstr>GILL SANS SEMIBOLD</vt:lpstr>
      <vt:lpstr>Helvetica</vt:lpstr>
      <vt:lpstr>Times New Roman</vt:lpstr>
      <vt:lpstr>Office</vt:lpstr>
      <vt:lpstr>CS162 Operating Systems and Systems Programming Lecture 26  TCP Flow Control (finished)</vt:lpstr>
      <vt:lpstr>Recall: Transport Layer</vt:lpstr>
      <vt:lpstr>Recall: Flow Control</vt:lpstr>
      <vt:lpstr>Stop-and-Wait</vt:lpstr>
      <vt:lpstr>Stop-and-Wait</vt:lpstr>
      <vt:lpstr>Stop-and-Wait</vt:lpstr>
      <vt:lpstr>Problem: Dropped Packets</vt:lpstr>
      <vt:lpstr>Using Acknowledgements</vt:lpstr>
      <vt:lpstr>Stop-and-Wait with Packet Loss</vt:lpstr>
      <vt:lpstr>How to Deal with Message Duplication?</vt:lpstr>
      <vt:lpstr>Advantages of Moving Away From Stop-and-Wait</vt:lpstr>
      <vt:lpstr>Recall: TCP Flow Control</vt:lpstr>
      <vt:lpstr>Recall: TCP Flow Control</vt:lpstr>
      <vt:lpstr>Recall: TCP Flow Control</vt:lpstr>
      <vt:lpstr>Recall: TCP Flow Control</vt:lpstr>
      <vt:lpstr>Recall: Circular Buffer</vt:lpstr>
      <vt:lpstr>Recall: 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Discussion</vt:lpstr>
      <vt:lpstr>Announcements</vt:lpstr>
      <vt:lpstr>Congestion</vt:lpstr>
      <vt:lpstr>How do you detect dropped packets?</vt:lpstr>
      <vt:lpstr>How do you detect dropped packets?</vt:lpstr>
      <vt:lpstr>Congestion Control</vt:lpstr>
      <vt:lpstr>Congestion Control at a glance</vt:lpstr>
      <vt:lpstr>Congestion Control at a glance</vt:lpstr>
      <vt:lpstr>Congestion Control at a glance</vt:lpstr>
      <vt:lpstr>Congestion Control at a glance</vt:lpstr>
      <vt:lpstr>Networking Summary (1/2)</vt:lpstr>
      <vt:lpstr>Networking Summary (2/2)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Microsoft Office User</cp:lastModifiedBy>
  <cp:revision>1225</cp:revision>
  <cp:lastPrinted>2021-11-30T20:15:11Z</cp:lastPrinted>
  <dcterms:created xsi:type="dcterms:W3CDTF">1995-08-12T11:37:26Z</dcterms:created>
  <dcterms:modified xsi:type="dcterms:W3CDTF">2021-11-30T22:19:57Z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