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4"/>
  </p:notesMasterIdLst>
  <p:handoutMasterIdLst>
    <p:handoutMasterId r:id="rId85"/>
  </p:handoutMasterIdLst>
  <p:sldIdLst>
    <p:sldId id="256" r:id="rId2"/>
    <p:sldId id="1180" r:id="rId3"/>
    <p:sldId id="1181" r:id="rId4"/>
    <p:sldId id="1182" r:id="rId5"/>
    <p:sldId id="1183" r:id="rId6"/>
    <p:sldId id="1184" r:id="rId7"/>
    <p:sldId id="1185" r:id="rId8"/>
    <p:sldId id="1186" r:id="rId9"/>
    <p:sldId id="1187" r:id="rId10"/>
    <p:sldId id="1188" r:id="rId11"/>
    <p:sldId id="1189" r:id="rId12"/>
    <p:sldId id="1190" r:id="rId13"/>
    <p:sldId id="1191" r:id="rId14"/>
    <p:sldId id="1192" r:id="rId15"/>
    <p:sldId id="1193" r:id="rId16"/>
    <p:sldId id="1194" r:id="rId17"/>
    <p:sldId id="1195" r:id="rId18"/>
    <p:sldId id="1196" r:id="rId19"/>
    <p:sldId id="1102" r:id="rId20"/>
    <p:sldId id="1101" r:id="rId21"/>
    <p:sldId id="1067" r:id="rId22"/>
    <p:sldId id="1068" r:id="rId23"/>
    <p:sldId id="1069" r:id="rId24"/>
    <p:sldId id="1070" r:id="rId25"/>
    <p:sldId id="1071" r:id="rId26"/>
    <p:sldId id="1072" r:id="rId27"/>
    <p:sldId id="1104" r:id="rId28"/>
    <p:sldId id="1197" r:id="rId29"/>
    <p:sldId id="1077" r:id="rId30"/>
    <p:sldId id="1073" r:id="rId31"/>
    <p:sldId id="1074" r:id="rId32"/>
    <p:sldId id="1107" r:id="rId33"/>
    <p:sldId id="1099" r:id="rId34"/>
    <p:sldId id="1110" r:id="rId35"/>
    <p:sldId id="1111" r:id="rId36"/>
    <p:sldId id="1112" r:id="rId37"/>
    <p:sldId id="1113" r:id="rId38"/>
    <p:sldId id="1114" r:id="rId39"/>
    <p:sldId id="1115" r:id="rId40"/>
    <p:sldId id="1198" r:id="rId41"/>
    <p:sldId id="1117" r:id="rId42"/>
    <p:sldId id="1118" r:id="rId43"/>
    <p:sldId id="1119" r:id="rId44"/>
    <p:sldId id="1120" r:id="rId45"/>
    <p:sldId id="1200" r:id="rId46"/>
    <p:sldId id="1201" r:id="rId47"/>
    <p:sldId id="1202" r:id="rId48"/>
    <p:sldId id="1203" r:id="rId49"/>
    <p:sldId id="1204" r:id="rId50"/>
    <p:sldId id="1205" r:id="rId51"/>
    <p:sldId id="1206" r:id="rId52"/>
    <p:sldId id="1207" r:id="rId53"/>
    <p:sldId id="1208" r:id="rId54"/>
    <p:sldId id="1209" r:id="rId55"/>
    <p:sldId id="1210" r:id="rId56"/>
    <p:sldId id="1211" r:id="rId57"/>
    <p:sldId id="1212" r:id="rId58"/>
    <p:sldId id="1213" r:id="rId59"/>
    <p:sldId id="1214" r:id="rId60"/>
    <p:sldId id="1215" r:id="rId61"/>
    <p:sldId id="1216" r:id="rId62"/>
    <p:sldId id="1217" r:id="rId63"/>
    <p:sldId id="1219" r:id="rId64"/>
    <p:sldId id="1220" r:id="rId65"/>
    <p:sldId id="1221" r:id="rId66"/>
    <p:sldId id="1222" r:id="rId67"/>
    <p:sldId id="1223" r:id="rId68"/>
    <p:sldId id="1224" r:id="rId69"/>
    <p:sldId id="1225" r:id="rId70"/>
    <p:sldId id="1226" r:id="rId71"/>
    <p:sldId id="1227" r:id="rId72"/>
    <p:sldId id="1228" r:id="rId73"/>
    <p:sldId id="1229" r:id="rId74"/>
    <p:sldId id="1230" r:id="rId75"/>
    <p:sldId id="1231" r:id="rId76"/>
    <p:sldId id="1159" r:id="rId77"/>
    <p:sldId id="1160" r:id="rId78"/>
    <p:sldId id="1161" r:id="rId79"/>
    <p:sldId id="1162" r:id="rId80"/>
    <p:sldId id="1163" r:id="rId81"/>
    <p:sldId id="1164" r:id="rId82"/>
    <p:sldId id="1127" r:id="rId83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BCFFBC"/>
    <a:srgbClr val="2A40E2"/>
    <a:srgbClr val="F430AB"/>
    <a:srgbClr val="A18623"/>
    <a:srgbClr val="9E7800"/>
    <a:srgbClr val="C49500"/>
    <a:srgbClr val="E6E703"/>
    <a:srgbClr val="72AAAE"/>
    <a:srgbClr val="233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65"/>
    <p:restoredTop sz="95005" autoAdjust="0"/>
  </p:normalViewPr>
  <p:slideViewPr>
    <p:cSldViewPr>
      <p:cViewPr varScale="1">
        <p:scale>
          <a:sx n="112" d="100"/>
          <a:sy n="112" d="100"/>
        </p:scale>
        <p:origin x="576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63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89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496" y="6956426"/>
            <a:ext cx="8478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81" tIns="46981" rIns="92281" bIns="46981">
            <a:spAutoFit/>
          </a:bodyPr>
          <a:lstStyle/>
          <a:p>
            <a:pPr algn="ctr" defTabSz="917242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242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594" y="6956426"/>
            <a:ext cx="8776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81" tIns="46981" rIns="92281" bIns="46981">
            <a:spAutoFit/>
          </a:bodyPr>
          <a:lstStyle/>
          <a:p>
            <a:pPr algn="ctr" defTabSz="917242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242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5" y="3475041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36" tIns="46981" rIns="95636" bIns="469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86452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2022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3109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3395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1060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2418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1417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1871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7338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37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368622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X could be (13, 5, 3)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858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2283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181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650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6556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5679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8073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50092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1407" tIns="45705" rIns="91407" bIns="45705"/>
          <a:lstStyle/>
          <a:p>
            <a:fld id="{BB7440CD-BA39-A148-AE3A-F33EF3E7FD3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65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1407" tIns="45705" rIns="91407" bIns="45705"/>
          <a:lstStyle/>
          <a:p>
            <a:fld id="{BB7440CD-BA39-A148-AE3A-F33EF3E7FD3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74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85951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1407" tIns="45705" rIns="91407" bIns="45705"/>
          <a:lstStyle/>
          <a:p>
            <a:fld id="{BB7440CD-BA39-A148-AE3A-F33EF3E7FD3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244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8553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0973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0263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25485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50795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26814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68894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83039" y="8763001"/>
            <a:ext cx="3038475" cy="409575"/>
          </a:xfrm>
          <a:prstGeom prst="rect">
            <a:avLst/>
          </a:prstGeom>
        </p:spPr>
        <p:txBody>
          <a:bodyPr lIns="91427" tIns="45714" rIns="91427" bIns="45714"/>
          <a:lstStyle/>
          <a:p>
            <a:pPr>
              <a:defRPr/>
            </a:pPr>
            <a:fld id="{7DAEA246-AA45-9741-BAF0-58C69264CAE3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586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534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053959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You’re sitting in class, hot day, milk does a body good. Go home, no milk, so go to store</a:t>
            </a:r>
          </a:p>
          <a:p>
            <a:r>
              <a:rPr lang="en-US" altLang="en-US"/>
              <a:t>Roommate leaves class late because prof is more long-winded than I am. Has same idea, but result is too much milk!</a:t>
            </a:r>
          </a:p>
          <a:p>
            <a:r>
              <a:rPr lang="en-US" altLang="en-US"/>
              <a:t>Problem: two cooperating threads, not cooperating properly</a:t>
            </a:r>
          </a:p>
        </p:txBody>
      </p:sp>
    </p:spTree>
    <p:extLst>
      <p:ext uri="{BB962C8B-B14F-4D97-AF65-F5344CB8AC3E}">
        <p14:creationId xmlns:p14="http://schemas.microsoft.com/office/powerpoint/2010/main" val="145899876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60928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9444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* This</a:t>
            </a:r>
            <a:r>
              <a:rPr lang="en-US" altLang="en-US" baseline="0" dirty="0"/>
              <a:t> is a fate worse than failure! Code that usually works is way worse than outright broken code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91278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* This</a:t>
            </a:r>
            <a:r>
              <a:rPr lang="en-US" altLang="en-US" baseline="0" dirty="0"/>
              <a:t> is a fate worse than failure! Code that usually works is way worse than outright broken code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839855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* This</a:t>
            </a:r>
            <a:r>
              <a:rPr lang="en-US" altLang="en-US" baseline="0" dirty="0"/>
              <a:t> is a fate worse than failure! Code that usually works is way worse than outright broken code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463563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88412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18760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953161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5081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655113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57447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38224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25323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51710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379441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48197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45166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15516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62828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213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Comic Sans MS" panose="030F0702030302020204" pitchFamily="66" charset="0"/>
              </a:rPr>
              <a:t>Intel seems to be discarding SMT in Silvermont because of power problems</a:t>
            </a:r>
          </a:p>
        </p:txBody>
      </p:sp>
    </p:spTree>
    <p:extLst>
      <p:ext uri="{BB962C8B-B14F-4D97-AF65-F5344CB8AC3E}">
        <p14:creationId xmlns:p14="http://schemas.microsoft.com/office/powerpoint/2010/main" val="2681736626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92012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041443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368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71733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Patterson’s a nice guy, so he gives up the body after using it for awhile and let’s John </a:t>
            </a:r>
            <a:r>
              <a:rPr lang="en-US" altLang="ko-KR" dirty="0" err="1">
                <a:ea typeface="Gulim" panose="020B0600000101010101" pitchFamily="34" charset="-127"/>
              </a:rPr>
              <a:t>Kubitowicz</a:t>
            </a:r>
            <a:r>
              <a:rPr lang="en-US" altLang="ko-KR" dirty="0">
                <a:ea typeface="Gulim" panose="020B0600000101010101" pitchFamily="34" charset="-127"/>
              </a:rPr>
              <a:t> have it.</a:t>
            </a:r>
          </a:p>
          <a:p>
            <a:r>
              <a:rPr lang="en-US" altLang="ko-KR" dirty="0">
                <a:ea typeface="Gulim" panose="020B0600000101010101" pitchFamily="34" charset="-127"/>
              </a:rPr>
              <a:t>But </a:t>
            </a:r>
            <a:r>
              <a:rPr lang="en-US" altLang="ko-KR" dirty="0" err="1">
                <a:ea typeface="Gulim" panose="020B0600000101010101" pitchFamily="34" charset="-127"/>
              </a:rPr>
              <a:t>Kubi’s</a:t>
            </a:r>
            <a:r>
              <a:rPr lang="en-US" altLang="ko-KR" dirty="0">
                <a:ea typeface="Gulim" panose="020B0600000101010101" pitchFamily="34" charset="-127"/>
              </a:rPr>
              <a:t> not so nice, so he won’t give up control…</a:t>
            </a:r>
          </a:p>
          <a:p>
            <a:endParaRPr lang="en-US" altLang="ko-KR" dirty="0">
              <a:ea typeface="Gulim" panose="020B0600000101010101" pitchFamily="34" charset="-127"/>
            </a:endParaRPr>
          </a:p>
          <a:p>
            <a:r>
              <a:rPr lang="en-US" altLang="ko-KR" dirty="0">
                <a:ea typeface="Gulim" panose="020B0600000101010101" pitchFamily="34" charset="-127"/>
              </a:rPr>
              <a:t>If you want to wake up for a final, you set your clock, or ask your roommate to pour water over your head – OS does the same</a:t>
            </a:r>
          </a:p>
        </p:txBody>
      </p:sp>
    </p:spTree>
    <p:extLst>
      <p:ext uri="{BB962C8B-B14F-4D97-AF65-F5344CB8AC3E}">
        <p14:creationId xmlns:p14="http://schemas.microsoft.com/office/powerpoint/2010/main" val="4111807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9262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  <a:lvl2pPr>
              <a:defRPr b="0" i="0">
                <a:latin typeface="Gill Sans Light" charset="0"/>
                <a:ea typeface="Gill Sans Light" charset="0"/>
                <a:cs typeface="Gill Sans Light" charset="0"/>
              </a:defRPr>
            </a:lvl2pPr>
            <a:lvl3pPr>
              <a:defRPr b="0" i="0">
                <a:latin typeface="Gill Sans Light" charset="0"/>
                <a:ea typeface="Gill Sans Light" charset="0"/>
                <a:cs typeface="Gill Sans Light" charset="0"/>
              </a:defRPr>
            </a:lvl3pPr>
            <a:lvl4pPr>
              <a:defRPr b="0" i="0">
                <a:latin typeface="Gill Sans Light" charset="0"/>
                <a:ea typeface="Gill Sans Light" charset="0"/>
                <a:cs typeface="Gill Sans Light" charset="0"/>
              </a:defRPr>
            </a:lvl4pPr>
            <a:lvl5pPr>
              <a:defRPr b="0" i="0">
                <a:latin typeface="Gill Sans Light" charset="0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0811354" y="6551613"/>
            <a:ext cx="888045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 err="1">
                <a:solidFill>
                  <a:srgbClr val="2A40E2"/>
                </a:solidFill>
                <a:latin typeface="Gill Sans" charset="0"/>
                <a:cs typeface="Gill Sans" charset="0"/>
              </a:rPr>
              <a:t>Lec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 7.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" y="6550025"/>
            <a:ext cx="732871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9/16/21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679850" y="6550025"/>
            <a:ext cx="1949550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CS162 © UCB Fall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Gill Sans" charset="0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betterembsw.blogspot.com/2014/09/a-case-study-of-toyota-unintended.html" TargetMode="External"/><Relationship Id="rId2" Type="http://schemas.openxmlformats.org/officeDocument/2006/relationships/hyperlink" Target="https://www.cs.unc.edu/~anderson/teach/comp790/papers/mars_pathfinder_long_versio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6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research/smt/index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10439400" cy="2057400"/>
          </a:xfrm>
        </p:spPr>
        <p:txBody>
          <a:bodyPr/>
          <a:lstStyle/>
          <a:p>
            <a:pPr>
              <a:defRPr/>
            </a:pPr>
            <a:r>
              <a:rPr lang="en-US" sz="3000" dirty="0"/>
              <a:t>CS162</a:t>
            </a:r>
            <a:br>
              <a:rPr lang="en-US" sz="3000" dirty="0"/>
            </a:br>
            <a:r>
              <a:rPr lang="en-US" sz="3000" dirty="0"/>
              <a:t>Operating Systems and</a:t>
            </a:r>
            <a:br>
              <a:rPr lang="en-US" sz="3000" dirty="0"/>
            </a:br>
            <a:r>
              <a:rPr lang="en-US" sz="3000" dirty="0"/>
              <a:t>Systems Programming</a:t>
            </a:r>
            <a:br>
              <a:rPr lang="en-US" sz="3000" dirty="0"/>
            </a:br>
            <a:r>
              <a:rPr lang="en-US" sz="3000" dirty="0"/>
              <a:t>Lecture 7</a:t>
            </a:r>
            <a:br>
              <a:rPr lang="en-US" sz="3000" dirty="0"/>
            </a:br>
            <a:br>
              <a:rPr lang="en-US" sz="3000" dirty="0"/>
            </a:br>
            <a:r>
              <a:rPr lang="en-US" sz="3200" dirty="0"/>
              <a:t>Synchronization 1: Concurrency (cont’d), </a:t>
            </a:r>
            <a:br>
              <a:rPr lang="en-US" sz="3200" dirty="0"/>
            </a:br>
            <a:r>
              <a:rPr lang="en-US" sz="3200" dirty="0"/>
              <a:t>Lock Implementation</a:t>
            </a:r>
            <a:endParaRPr lang="en-US" sz="3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September 16</a:t>
            </a:r>
            <a:r>
              <a:rPr lang="en-US" altLang="en-US" baseline="30000" dirty="0">
                <a:ea typeface="Gill Sans" charset="0"/>
              </a:rPr>
              <a:t>th</a:t>
            </a:r>
            <a:r>
              <a:rPr lang="en-US" altLang="en-US" dirty="0">
                <a:ea typeface="Gill Sans" charset="0"/>
              </a:rPr>
              <a:t>, 2021</a:t>
            </a: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Prof. Ion Stoica</a:t>
            </a: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http://cs162.eecs.Berkeley.edu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891" name="Group 11"/>
          <p:cNvGrpSpPr>
            <a:grpSpLocks/>
          </p:cNvGrpSpPr>
          <p:nvPr/>
        </p:nvGrpSpPr>
        <p:grpSpPr bwMode="auto">
          <a:xfrm>
            <a:off x="4043104" y="1828801"/>
            <a:ext cx="3870585" cy="1522413"/>
            <a:chOff x="1202" y="1056"/>
            <a:chExt cx="2446" cy="1056"/>
          </a:xfrm>
        </p:grpSpPr>
        <p:sp>
          <p:nvSpPr>
            <p:cNvPr id="26634" name="Rectangle 12"/>
            <p:cNvSpPr>
              <a:spLocks noChangeArrowheads="1"/>
            </p:cNvSpPr>
            <p:nvPr/>
          </p:nvSpPr>
          <p:spPr bwMode="auto">
            <a:xfrm flipV="1">
              <a:off x="2400" y="1584"/>
              <a:ext cx="1248" cy="24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6635" name="Rectangle 13"/>
            <p:cNvSpPr>
              <a:spLocks noChangeArrowheads="1"/>
            </p:cNvSpPr>
            <p:nvPr/>
          </p:nvSpPr>
          <p:spPr bwMode="auto">
            <a:xfrm flipV="1">
              <a:off x="2400" y="1248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kernel_read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6636" name="Arc 14"/>
            <p:cNvSpPr>
              <a:spLocks/>
            </p:cNvSpPr>
            <p:nvPr/>
          </p:nvSpPr>
          <p:spPr bwMode="auto">
            <a:xfrm flipH="1">
              <a:off x="2112" y="1056"/>
              <a:ext cx="288" cy="384"/>
            </a:xfrm>
            <a:custGeom>
              <a:avLst/>
              <a:gdLst>
                <a:gd name="T0" fmla="*/ 0 w 21600"/>
                <a:gd name="T1" fmla="*/ 0 h 43068"/>
                <a:gd name="T2" fmla="*/ 0 w 21600"/>
                <a:gd name="T3" fmla="*/ 3 h 43068"/>
                <a:gd name="T4" fmla="*/ 0 w 21600"/>
                <a:gd name="T5" fmla="*/ 2 h 430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7"/>
                    <a:pt x="13322" y="41853"/>
                    <a:pt x="2383" y="43068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7"/>
                    <a:pt x="13322" y="41853"/>
                    <a:pt x="2383" y="4306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6637" name="Text Box 15"/>
            <p:cNvSpPr txBox="1">
              <a:spLocks noChangeArrowheads="1"/>
            </p:cNvSpPr>
            <p:nvPr/>
          </p:nvSpPr>
          <p:spPr bwMode="auto">
            <a:xfrm>
              <a:off x="1202" y="1152"/>
              <a:ext cx="824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Trap to OS</a:t>
              </a:r>
            </a:p>
          </p:txBody>
        </p:sp>
        <p:sp>
          <p:nvSpPr>
            <p:cNvPr id="26638" name="Rectangle 16"/>
            <p:cNvSpPr>
              <a:spLocks noChangeArrowheads="1"/>
            </p:cNvSpPr>
            <p:nvPr/>
          </p:nvSpPr>
          <p:spPr bwMode="auto">
            <a:xfrm>
              <a:off x="2400" y="1824"/>
              <a:ext cx="1248" cy="288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</p:grp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153400" cy="533400"/>
          </a:xfrm>
        </p:spPr>
        <p:txBody>
          <a:bodyPr/>
          <a:lstStyle/>
          <a:p>
            <a:r>
              <a:rPr lang="en-US" altLang="ko-KR">
                <a:ea typeface="Gulim" panose="020B0600000101010101" pitchFamily="34" charset="-127"/>
              </a:rPr>
              <a:t>What happens when thread blocks on I/O?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3505200"/>
            <a:ext cx="80772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>
                <a:ea typeface="Gulim" panose="020B0600000101010101" pitchFamily="34" charset="-127"/>
              </a:rPr>
              <a:t>What happens when a thread requests a block of data from the file system?</a:t>
            </a:r>
          </a:p>
          <a:p>
            <a:pPr lvl="1">
              <a:lnSpc>
                <a:spcPct val="80000"/>
              </a:lnSpc>
            </a:pPr>
            <a:r>
              <a:rPr lang="en-US" altLang="ko-KR">
                <a:ea typeface="Gulim" panose="020B0600000101010101" pitchFamily="34" charset="-127"/>
              </a:rPr>
              <a:t>User code invokes a system call</a:t>
            </a:r>
          </a:p>
          <a:p>
            <a:pPr lvl="1">
              <a:lnSpc>
                <a:spcPct val="80000"/>
              </a:lnSpc>
            </a:pPr>
            <a:r>
              <a:rPr lang="en-US" altLang="ko-KR">
                <a:ea typeface="Gulim" panose="020B0600000101010101" pitchFamily="34" charset="-127"/>
              </a:rPr>
              <a:t>Read operation is initiated</a:t>
            </a:r>
          </a:p>
          <a:p>
            <a:pPr lvl="1">
              <a:lnSpc>
                <a:spcPct val="80000"/>
              </a:lnSpc>
            </a:pPr>
            <a:r>
              <a:rPr lang="en-US" altLang="ko-KR">
                <a:ea typeface="Gulim" panose="020B0600000101010101" pitchFamily="34" charset="-127"/>
              </a:rPr>
              <a:t>Run new thread/switch</a:t>
            </a:r>
          </a:p>
          <a:p>
            <a:pPr>
              <a:lnSpc>
                <a:spcPct val="80000"/>
              </a:lnSpc>
            </a:pPr>
            <a:r>
              <a:rPr lang="en-US" altLang="ko-KR">
                <a:ea typeface="Gulim" panose="020B0600000101010101" pitchFamily="34" charset="-127"/>
              </a:rPr>
              <a:t>Thread communication similar</a:t>
            </a:r>
          </a:p>
          <a:p>
            <a:pPr lvl="1">
              <a:lnSpc>
                <a:spcPct val="80000"/>
              </a:lnSpc>
            </a:pPr>
            <a:r>
              <a:rPr lang="en-US" altLang="ko-KR">
                <a:ea typeface="Gulim" panose="020B0600000101010101" pitchFamily="34" charset="-127"/>
              </a:rPr>
              <a:t>Wait for Signal/Join</a:t>
            </a:r>
          </a:p>
          <a:p>
            <a:pPr lvl="1">
              <a:lnSpc>
                <a:spcPct val="80000"/>
              </a:lnSpc>
            </a:pPr>
            <a:r>
              <a:rPr lang="en-US" altLang="ko-KR">
                <a:ea typeface="Gulim" panose="020B0600000101010101" pitchFamily="34" charset="-127"/>
              </a:rPr>
              <a:t>Networking</a:t>
            </a:r>
          </a:p>
          <a:p>
            <a:pPr lvl="1">
              <a:lnSpc>
                <a:spcPct val="80000"/>
              </a:lnSpc>
            </a:pPr>
            <a:endParaRPr lang="ko-KR" altLang="en-US">
              <a:ea typeface="Gulim" panose="020B0600000101010101" pitchFamily="34" charset="-127"/>
            </a:endParaRP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5932488" y="965200"/>
            <a:ext cx="1981200" cy="6096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CopyFile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5932488" y="1574800"/>
            <a:ext cx="1981200" cy="5334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read</a:t>
            </a:r>
          </a:p>
        </p:txBody>
      </p:sp>
      <p:grpSp>
        <p:nvGrpSpPr>
          <p:cNvPr id="26631" name="Group 18"/>
          <p:cNvGrpSpPr>
            <a:grpSpLocks/>
          </p:cNvGrpSpPr>
          <p:nvPr/>
        </p:nvGrpSpPr>
        <p:grpSpPr bwMode="auto">
          <a:xfrm>
            <a:off x="8075613" y="1377369"/>
            <a:ext cx="369874" cy="1661107"/>
            <a:chOff x="4606" y="816"/>
            <a:chExt cx="234" cy="1152"/>
          </a:xfrm>
        </p:grpSpPr>
        <p:sp>
          <p:nvSpPr>
            <p:cNvPr id="26632" name="Text Box 19"/>
            <p:cNvSpPr txBox="1">
              <a:spLocks noChangeArrowheads="1"/>
            </p:cNvSpPr>
            <p:nvPr/>
          </p:nvSpPr>
          <p:spPr bwMode="auto">
            <a:xfrm rot="5400000">
              <a:off x="4196" y="1273"/>
              <a:ext cx="1053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Stack growth</a:t>
              </a:r>
            </a:p>
          </p:txBody>
        </p:sp>
        <p:sp>
          <p:nvSpPr>
            <p:cNvPr id="26633" name="Line 20"/>
            <p:cNvSpPr>
              <a:spLocks noChangeShapeType="1"/>
            </p:cNvSpPr>
            <p:nvPr/>
          </p:nvSpPr>
          <p:spPr bwMode="auto">
            <a:xfrm>
              <a:off x="4608" y="816"/>
              <a:ext cx="0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93559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8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8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Gulim" panose="020B0600000101010101" pitchFamily="34" charset="-127"/>
              </a:rPr>
              <a:t>External Events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914400"/>
            <a:ext cx="7924800" cy="5791200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Gulim" panose="020B0600000101010101" pitchFamily="34" charset="-127"/>
              </a:rPr>
              <a:t>What happens if thread never does any I/O, never waits, and never yields control?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Could the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ComputePI</a:t>
            </a:r>
            <a:r>
              <a:rPr lang="en-US" altLang="ko-KR" dirty="0">
                <a:ea typeface="Gulim" panose="020B0600000101010101" pitchFamily="34" charset="-127"/>
              </a:rPr>
              <a:t> program grab all resources and never release the processor?</a:t>
            </a:r>
          </a:p>
          <a:p>
            <a:pPr lvl="2"/>
            <a:r>
              <a:rPr lang="en-US" altLang="ko-KR" dirty="0">
                <a:ea typeface="Gulim" panose="020B0600000101010101" pitchFamily="34" charset="-127"/>
              </a:rPr>
              <a:t>What if it didn’t print to console?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Must find way that dispatcher can regain control!</a:t>
            </a:r>
          </a:p>
          <a:p>
            <a:pPr lvl="4"/>
            <a:endParaRPr lang="en-US" altLang="ko-KR" dirty="0">
              <a:ea typeface="Gulim" panose="020B0600000101010101" pitchFamily="34" charset="-127"/>
            </a:endParaRPr>
          </a:p>
          <a:p>
            <a:r>
              <a:rPr lang="en-US" altLang="ko-KR" dirty="0">
                <a:ea typeface="Gulim" panose="020B0600000101010101" pitchFamily="34" charset="-127"/>
              </a:rPr>
              <a:t>Answer: utilize external events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Interrupts: signals from hardware or software that stop the running code and jump to kernel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Timer: like an alarm clock that goes off every some milliseconds</a:t>
            </a:r>
          </a:p>
          <a:p>
            <a:pPr lvl="4"/>
            <a:endParaRPr lang="en-US" altLang="ko-KR" dirty="0">
              <a:ea typeface="Gulim" panose="020B0600000101010101" pitchFamily="34" charset="-127"/>
            </a:endParaRPr>
          </a:p>
          <a:p>
            <a:r>
              <a:rPr lang="en-US" altLang="ko-KR" dirty="0">
                <a:ea typeface="Gulim" panose="020B0600000101010101" pitchFamily="34" charset="-127"/>
              </a:rPr>
              <a:t>If we make sure that external events occur frequently enough, can ensure dispatcher runs</a:t>
            </a:r>
          </a:p>
          <a:p>
            <a:pPr lvl="1"/>
            <a:endParaRPr lang="ko-KR" altLang="en-US" dirty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6932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1" y="1524000"/>
            <a:ext cx="1749425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Interrupt Controller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843338"/>
            <a:ext cx="8839200" cy="2913062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>
                <a:ea typeface="굴림" panose="020B0600000101010101" pitchFamily="34" charset="-127"/>
              </a:rPr>
              <a:t>Interrupts invoked with interrupt lines from devices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>
                <a:ea typeface="굴림" panose="020B0600000101010101" pitchFamily="34" charset="-127"/>
              </a:rPr>
              <a:t>Interrupt controller chooses interrupt request to honor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Interrupt identity specified with ID line 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Mask enables/disables interrupts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Priority encoder picks highest enabled interrupt 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Software Interrupt Set/Cleared by Software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>
                <a:ea typeface="굴림" panose="020B0600000101010101" pitchFamily="34" charset="-127"/>
              </a:rPr>
              <a:t>CPU can disable all interrupts with internal flag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>
                <a:ea typeface="굴림" panose="020B0600000101010101" pitchFamily="34" charset="-127"/>
              </a:rPr>
              <a:t>Non-</a:t>
            </a:r>
            <a:r>
              <a:rPr lang="en-US" altLang="ko-KR" sz="2200" dirty="0" err="1">
                <a:ea typeface="굴림" panose="020B0600000101010101" pitchFamily="34" charset="-127"/>
              </a:rPr>
              <a:t>Maskable</a:t>
            </a:r>
            <a:r>
              <a:rPr lang="en-US" altLang="ko-KR" sz="2200" dirty="0">
                <a:ea typeface="굴림" panose="020B0600000101010101" pitchFamily="34" charset="-127"/>
              </a:rPr>
              <a:t> Interrupt line (NMI) can’t be disabled</a:t>
            </a:r>
          </a:p>
        </p:txBody>
      </p:sp>
      <p:sp>
        <p:nvSpPr>
          <p:cNvPr id="9221" name="Text Box 55"/>
          <p:cNvSpPr txBox="1">
            <a:spLocks noChangeArrowheads="1"/>
          </p:cNvSpPr>
          <p:nvPr/>
        </p:nvSpPr>
        <p:spPr bwMode="auto">
          <a:xfrm>
            <a:off x="1828801" y="3429000"/>
            <a:ext cx="10424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 dirty="0">
                <a:latin typeface="Gill Sans" charset="0"/>
                <a:ea typeface="Gill Sans" charset="0"/>
                <a:cs typeface="Gill Sans" charset="0"/>
              </a:rPr>
              <a:t>Network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4805364" y="1993384"/>
            <a:ext cx="2503487" cy="369332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9223" name="Group 60"/>
          <p:cNvGrpSpPr>
            <a:grpSpLocks/>
          </p:cNvGrpSpPr>
          <p:nvPr/>
        </p:nvGrpSpPr>
        <p:grpSpPr bwMode="auto">
          <a:xfrm>
            <a:off x="7202488" y="1465264"/>
            <a:ext cx="1155700" cy="293687"/>
            <a:chOff x="3527" y="1190"/>
            <a:chExt cx="710" cy="178"/>
          </a:xfrm>
        </p:grpSpPr>
        <p:sp>
          <p:nvSpPr>
            <p:cNvPr id="9251" name="Line 11"/>
            <p:cNvSpPr>
              <a:spLocks noChangeShapeType="1"/>
            </p:cNvSpPr>
            <p:nvPr/>
          </p:nvSpPr>
          <p:spPr bwMode="auto">
            <a:xfrm>
              <a:off x="3527" y="1190"/>
              <a:ext cx="71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52" name="Line 12"/>
            <p:cNvSpPr>
              <a:spLocks noChangeShapeType="1"/>
            </p:cNvSpPr>
            <p:nvPr/>
          </p:nvSpPr>
          <p:spPr bwMode="auto">
            <a:xfrm>
              <a:off x="3527" y="1368"/>
              <a:ext cx="66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9224" name="Line 13"/>
          <p:cNvSpPr>
            <a:spLocks noChangeShapeType="1"/>
          </p:cNvSpPr>
          <p:nvPr/>
        </p:nvSpPr>
        <p:spPr bwMode="auto">
          <a:xfrm flipH="1">
            <a:off x="7720014" y="1335088"/>
            <a:ext cx="130175" cy="258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25" name="Text Box 14"/>
          <p:cNvSpPr txBox="1">
            <a:spLocks noChangeArrowheads="1"/>
          </p:cNvSpPr>
          <p:nvPr/>
        </p:nvSpPr>
        <p:spPr bwMode="auto">
          <a:xfrm>
            <a:off x="7381876" y="1011238"/>
            <a:ext cx="6655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IntID</a:t>
            </a:r>
          </a:p>
        </p:txBody>
      </p:sp>
      <p:sp>
        <p:nvSpPr>
          <p:cNvPr id="9226" name="Text Box 15"/>
          <p:cNvSpPr txBox="1">
            <a:spLocks noChangeArrowheads="1"/>
          </p:cNvSpPr>
          <p:nvPr/>
        </p:nvSpPr>
        <p:spPr bwMode="auto">
          <a:xfrm>
            <a:off x="7178676" y="1828800"/>
            <a:ext cx="10338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</a:t>
            </a:r>
          </a:p>
        </p:txBody>
      </p:sp>
      <p:sp>
        <p:nvSpPr>
          <p:cNvPr id="9227" name="Rectangle 16"/>
          <p:cNvSpPr>
            <a:spLocks noChangeArrowheads="1"/>
          </p:cNvSpPr>
          <p:nvPr/>
        </p:nvSpPr>
        <p:spPr bwMode="auto">
          <a:xfrm>
            <a:off x="6327776" y="779464"/>
            <a:ext cx="455613" cy="18129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 Mask</a:t>
            </a:r>
          </a:p>
        </p:txBody>
      </p:sp>
      <p:sp>
        <p:nvSpPr>
          <p:cNvPr id="9228" name="Freeform 36"/>
          <p:cNvSpPr>
            <a:spLocks/>
          </p:cNvSpPr>
          <p:nvPr/>
        </p:nvSpPr>
        <p:spPr bwMode="auto">
          <a:xfrm>
            <a:off x="6021389" y="2303464"/>
            <a:ext cx="306387" cy="714375"/>
          </a:xfrm>
          <a:custGeom>
            <a:avLst/>
            <a:gdLst>
              <a:gd name="T0" fmla="*/ 0 w 240"/>
              <a:gd name="T1" fmla="*/ 714375 h 624"/>
              <a:gd name="T2" fmla="*/ 0 w 240"/>
              <a:gd name="T3" fmla="*/ 0 h 624"/>
              <a:gd name="T4" fmla="*/ 306387 w 240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0" h="624">
                <a:moveTo>
                  <a:pt x="0" y="624"/>
                </a:move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29" name="AutoShape 41"/>
          <p:cNvSpPr>
            <a:spLocks noChangeArrowheads="1"/>
          </p:cNvSpPr>
          <p:nvPr/>
        </p:nvSpPr>
        <p:spPr bwMode="auto">
          <a:xfrm rot="-8552390">
            <a:off x="7308851" y="2039939"/>
            <a:ext cx="1133475" cy="1011237"/>
          </a:xfrm>
          <a:custGeom>
            <a:avLst/>
            <a:gdLst>
              <a:gd name="T0" fmla="*/ 756122 w 21600"/>
              <a:gd name="T1" fmla="*/ 0 h 21600"/>
              <a:gd name="T2" fmla="*/ 756122 w 21600"/>
              <a:gd name="T3" fmla="*/ 569195 h 21600"/>
              <a:gd name="T4" fmla="*/ 76877 w 21600"/>
              <a:gd name="T5" fmla="*/ 1011237 h 21600"/>
              <a:gd name="T6" fmla="*/ 1133475 w 21600"/>
              <a:gd name="T7" fmla="*/ 28459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646 h 21600"/>
              <a:gd name="T14" fmla="*/ 19905 w 21600"/>
              <a:gd name="T15" fmla="*/ 751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409" y="0"/>
                </a:lnTo>
                <a:lnTo>
                  <a:pt x="14409" y="4646"/>
                </a:lnTo>
                <a:lnTo>
                  <a:pt x="12427" y="4646"/>
                </a:lnTo>
                <a:cubicBezTo>
                  <a:pt x="5564" y="4646"/>
                  <a:pt x="0" y="8009"/>
                  <a:pt x="0" y="12158"/>
                </a:cubicBezTo>
                <a:lnTo>
                  <a:pt x="0" y="21600"/>
                </a:lnTo>
                <a:lnTo>
                  <a:pt x="2929" y="21600"/>
                </a:lnTo>
                <a:lnTo>
                  <a:pt x="2929" y="12158"/>
                </a:lnTo>
                <a:cubicBezTo>
                  <a:pt x="2929" y="9592"/>
                  <a:pt x="7181" y="7512"/>
                  <a:pt x="12427" y="7512"/>
                </a:cubicBezTo>
                <a:lnTo>
                  <a:pt x="14409" y="7512"/>
                </a:lnTo>
                <a:lnTo>
                  <a:pt x="14409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0" name="Text Box 42"/>
          <p:cNvSpPr txBox="1">
            <a:spLocks noChangeArrowheads="1"/>
          </p:cNvSpPr>
          <p:nvPr/>
        </p:nvSpPr>
        <p:spPr bwMode="auto">
          <a:xfrm>
            <a:off x="7620000" y="2949575"/>
            <a:ext cx="9309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Control</a:t>
            </a:r>
          </a:p>
        </p:txBody>
      </p:sp>
      <p:sp>
        <p:nvSpPr>
          <p:cNvPr id="9231" name="Rectangle 44"/>
          <p:cNvSpPr>
            <a:spLocks noChangeArrowheads="1"/>
          </p:cNvSpPr>
          <p:nvPr/>
        </p:nvSpPr>
        <p:spPr bwMode="auto">
          <a:xfrm>
            <a:off x="5656264" y="3021013"/>
            <a:ext cx="1271587" cy="646112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Software</a:t>
            </a:r>
          </a:p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</a:t>
            </a:r>
          </a:p>
        </p:txBody>
      </p:sp>
      <p:grpSp>
        <p:nvGrpSpPr>
          <p:cNvPr id="9232" name="Group 61"/>
          <p:cNvGrpSpPr>
            <a:grpSpLocks/>
          </p:cNvGrpSpPr>
          <p:nvPr/>
        </p:nvGrpSpPr>
        <p:grpSpPr bwMode="auto">
          <a:xfrm>
            <a:off x="8893176" y="2670177"/>
            <a:ext cx="602032" cy="950659"/>
            <a:chOff x="4578" y="2034"/>
            <a:chExt cx="413" cy="651"/>
          </a:xfrm>
        </p:grpSpPr>
        <p:sp>
          <p:nvSpPr>
            <p:cNvPr id="9249" name="Line 46"/>
            <p:cNvSpPr>
              <a:spLocks noChangeShapeType="1"/>
            </p:cNvSpPr>
            <p:nvPr/>
          </p:nvSpPr>
          <p:spPr bwMode="auto">
            <a:xfrm flipV="1">
              <a:off x="4815" y="2034"/>
              <a:ext cx="0" cy="39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50" name="Text Box 47"/>
            <p:cNvSpPr txBox="1">
              <a:spLocks noChangeArrowheads="1"/>
            </p:cNvSpPr>
            <p:nvPr/>
          </p:nvSpPr>
          <p:spPr bwMode="auto">
            <a:xfrm>
              <a:off x="4578" y="2432"/>
              <a:ext cx="413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NMI</a:t>
              </a:r>
            </a:p>
          </p:txBody>
        </p:sp>
      </p:grpSp>
      <p:sp>
        <p:nvSpPr>
          <p:cNvPr id="9233" name="Oval 8"/>
          <p:cNvSpPr>
            <a:spLocks noChangeArrowheads="1"/>
          </p:cNvSpPr>
          <p:nvPr/>
        </p:nvSpPr>
        <p:spPr bwMode="auto">
          <a:xfrm>
            <a:off x="8288338" y="685801"/>
            <a:ext cx="1922462" cy="2036763"/>
          </a:xfrm>
          <a:prstGeom prst="ellipse">
            <a:avLst/>
          </a:prstGeom>
          <a:solidFill>
            <a:srgbClr val="00FFFF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4" name="Text Box 6"/>
          <p:cNvSpPr txBox="1">
            <a:spLocks noChangeArrowheads="1"/>
          </p:cNvSpPr>
          <p:nvPr/>
        </p:nvSpPr>
        <p:spPr bwMode="auto">
          <a:xfrm>
            <a:off x="8839200" y="1143001"/>
            <a:ext cx="685800" cy="4476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32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</p:txBody>
      </p:sp>
      <p:sp>
        <p:nvSpPr>
          <p:cNvPr id="9235" name="Line 40"/>
          <p:cNvSpPr>
            <a:spLocks noChangeShapeType="1"/>
          </p:cNvSpPr>
          <p:nvPr/>
        </p:nvSpPr>
        <p:spPr bwMode="auto">
          <a:xfrm>
            <a:off x="5116513" y="1982788"/>
            <a:ext cx="12001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6" name="Line 37"/>
          <p:cNvSpPr>
            <a:spLocks noChangeShapeType="1"/>
          </p:cNvSpPr>
          <p:nvPr/>
        </p:nvSpPr>
        <p:spPr bwMode="auto">
          <a:xfrm>
            <a:off x="4495801" y="1012825"/>
            <a:ext cx="18208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7" name="Line 38"/>
          <p:cNvSpPr>
            <a:spLocks noChangeShapeType="1"/>
          </p:cNvSpPr>
          <p:nvPr/>
        </p:nvSpPr>
        <p:spPr bwMode="auto">
          <a:xfrm>
            <a:off x="3962401" y="1336675"/>
            <a:ext cx="2354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8" name="Line 39"/>
          <p:cNvSpPr>
            <a:spLocks noChangeShapeType="1"/>
          </p:cNvSpPr>
          <p:nvPr/>
        </p:nvSpPr>
        <p:spPr bwMode="auto">
          <a:xfrm>
            <a:off x="4038601" y="1658938"/>
            <a:ext cx="22780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9" name="Line 52"/>
          <p:cNvSpPr>
            <a:spLocks noChangeShapeType="1"/>
          </p:cNvSpPr>
          <p:nvPr/>
        </p:nvSpPr>
        <p:spPr bwMode="auto">
          <a:xfrm>
            <a:off x="2362200" y="457200"/>
            <a:ext cx="0" cy="294163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0" name="Line 53"/>
          <p:cNvSpPr>
            <a:spLocks noChangeShapeType="1"/>
          </p:cNvSpPr>
          <p:nvPr/>
        </p:nvSpPr>
        <p:spPr bwMode="auto">
          <a:xfrm flipV="1">
            <a:off x="2362200" y="2112963"/>
            <a:ext cx="533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1" name="Rectangle 59"/>
          <p:cNvSpPr>
            <a:spLocks noChangeArrowheads="1"/>
          </p:cNvSpPr>
          <p:nvPr/>
        </p:nvSpPr>
        <p:spPr bwMode="auto">
          <a:xfrm>
            <a:off x="6748464" y="779464"/>
            <a:ext cx="454025" cy="18129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Priority Encoder</a:t>
            </a:r>
          </a:p>
        </p:txBody>
      </p:sp>
      <p:sp>
        <p:nvSpPr>
          <p:cNvPr id="9242" name="Rectangle 45"/>
          <p:cNvSpPr>
            <a:spLocks noChangeArrowheads="1"/>
          </p:cNvSpPr>
          <p:nvPr/>
        </p:nvSpPr>
        <p:spPr bwMode="auto">
          <a:xfrm rot="5400000">
            <a:off x="4546601" y="2244726"/>
            <a:ext cx="1358900" cy="4540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Timer</a:t>
            </a:r>
          </a:p>
        </p:txBody>
      </p:sp>
      <p:sp>
        <p:nvSpPr>
          <p:cNvPr id="9243" name="cddrive"/>
          <p:cNvSpPr>
            <a:spLocks noEditPoints="1" noChangeArrowheads="1"/>
          </p:cNvSpPr>
          <p:nvPr/>
        </p:nvSpPr>
        <p:spPr bwMode="auto">
          <a:xfrm>
            <a:off x="2971800" y="228600"/>
            <a:ext cx="1295400" cy="647700"/>
          </a:xfrm>
          <a:custGeom>
            <a:avLst/>
            <a:gdLst>
              <a:gd name="T0" fmla="*/ 647700 w 21600"/>
              <a:gd name="T1" fmla="*/ 0 h 21600"/>
              <a:gd name="T2" fmla="*/ 1295400 w 21600"/>
              <a:gd name="T3" fmla="*/ 323850 h 21600"/>
              <a:gd name="T4" fmla="*/ 647700 w 21600"/>
              <a:gd name="T5" fmla="*/ 647700 h 21600"/>
              <a:gd name="T6" fmla="*/ 0 w 21600"/>
              <a:gd name="T7" fmla="*/ 323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686 w 21600"/>
              <a:gd name="T13" fmla="*/ 23059 h 21600"/>
              <a:gd name="T14" fmla="*/ 21005 w 21600"/>
              <a:gd name="T15" fmla="*/ 3050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563" y="12259"/>
                </a:moveTo>
                <a:lnTo>
                  <a:pt x="2563" y="12843"/>
                </a:lnTo>
                <a:lnTo>
                  <a:pt x="2746" y="13427"/>
                </a:lnTo>
                <a:lnTo>
                  <a:pt x="2929" y="14303"/>
                </a:lnTo>
                <a:lnTo>
                  <a:pt x="3112" y="14886"/>
                </a:lnTo>
                <a:lnTo>
                  <a:pt x="3478" y="15470"/>
                </a:lnTo>
                <a:lnTo>
                  <a:pt x="3844" y="16054"/>
                </a:lnTo>
                <a:lnTo>
                  <a:pt x="4393" y="16638"/>
                </a:lnTo>
                <a:lnTo>
                  <a:pt x="4942" y="17222"/>
                </a:lnTo>
                <a:lnTo>
                  <a:pt x="5492" y="17514"/>
                </a:lnTo>
                <a:lnTo>
                  <a:pt x="6224" y="18097"/>
                </a:lnTo>
                <a:lnTo>
                  <a:pt x="6773" y="18389"/>
                </a:lnTo>
                <a:lnTo>
                  <a:pt x="7505" y="18681"/>
                </a:lnTo>
                <a:lnTo>
                  <a:pt x="8237" y="18973"/>
                </a:lnTo>
                <a:lnTo>
                  <a:pt x="9153" y="18973"/>
                </a:lnTo>
                <a:lnTo>
                  <a:pt x="9885" y="19265"/>
                </a:lnTo>
                <a:lnTo>
                  <a:pt x="10800" y="19265"/>
                </a:lnTo>
                <a:lnTo>
                  <a:pt x="11532" y="19265"/>
                </a:lnTo>
                <a:lnTo>
                  <a:pt x="12447" y="18973"/>
                </a:lnTo>
                <a:lnTo>
                  <a:pt x="13180" y="18973"/>
                </a:lnTo>
                <a:lnTo>
                  <a:pt x="13912" y="18681"/>
                </a:lnTo>
                <a:lnTo>
                  <a:pt x="14644" y="18389"/>
                </a:lnTo>
                <a:lnTo>
                  <a:pt x="15376" y="18097"/>
                </a:lnTo>
                <a:lnTo>
                  <a:pt x="16108" y="17514"/>
                </a:lnTo>
                <a:lnTo>
                  <a:pt x="16658" y="17222"/>
                </a:lnTo>
                <a:lnTo>
                  <a:pt x="17207" y="16638"/>
                </a:lnTo>
                <a:lnTo>
                  <a:pt x="17573" y="16054"/>
                </a:lnTo>
                <a:lnTo>
                  <a:pt x="18122" y="15470"/>
                </a:lnTo>
                <a:lnTo>
                  <a:pt x="18305" y="14886"/>
                </a:lnTo>
                <a:lnTo>
                  <a:pt x="18671" y="14303"/>
                </a:lnTo>
                <a:lnTo>
                  <a:pt x="18854" y="13427"/>
                </a:lnTo>
                <a:lnTo>
                  <a:pt x="19037" y="12843"/>
                </a:lnTo>
                <a:lnTo>
                  <a:pt x="19037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563" y="12259"/>
                </a:moveTo>
                <a:lnTo>
                  <a:pt x="9153" y="12259"/>
                </a:lnTo>
                <a:lnTo>
                  <a:pt x="9153" y="12551"/>
                </a:lnTo>
                <a:lnTo>
                  <a:pt x="9336" y="12843"/>
                </a:lnTo>
                <a:lnTo>
                  <a:pt x="9519" y="13135"/>
                </a:lnTo>
                <a:lnTo>
                  <a:pt x="9702" y="13135"/>
                </a:lnTo>
                <a:lnTo>
                  <a:pt x="9885" y="13427"/>
                </a:lnTo>
                <a:lnTo>
                  <a:pt x="10068" y="13719"/>
                </a:lnTo>
                <a:lnTo>
                  <a:pt x="10434" y="13719"/>
                </a:lnTo>
                <a:lnTo>
                  <a:pt x="10800" y="13719"/>
                </a:lnTo>
                <a:lnTo>
                  <a:pt x="10983" y="13719"/>
                </a:lnTo>
                <a:lnTo>
                  <a:pt x="11349" y="13719"/>
                </a:lnTo>
                <a:lnTo>
                  <a:pt x="11715" y="13427"/>
                </a:lnTo>
                <a:lnTo>
                  <a:pt x="11898" y="13135"/>
                </a:lnTo>
                <a:lnTo>
                  <a:pt x="12081" y="13135"/>
                </a:lnTo>
                <a:lnTo>
                  <a:pt x="12264" y="12843"/>
                </a:lnTo>
                <a:lnTo>
                  <a:pt x="12264" y="12551"/>
                </a:lnTo>
                <a:lnTo>
                  <a:pt x="12264" y="12259"/>
                </a:lnTo>
                <a:lnTo>
                  <a:pt x="9153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1600" y="7589"/>
                </a:moveTo>
                <a:lnTo>
                  <a:pt x="17756" y="0"/>
                </a:lnTo>
                <a:lnTo>
                  <a:pt x="10800" y="0"/>
                </a:lnTo>
                <a:lnTo>
                  <a:pt x="3844" y="0"/>
                </a:lnTo>
                <a:lnTo>
                  <a:pt x="0" y="7589"/>
                </a:lnTo>
                <a:lnTo>
                  <a:pt x="0" y="10800"/>
                </a:lnTo>
                <a:lnTo>
                  <a:pt x="0" y="18097"/>
                </a:lnTo>
                <a:lnTo>
                  <a:pt x="1464" y="18097"/>
                </a:lnTo>
                <a:lnTo>
                  <a:pt x="1464" y="21600"/>
                </a:lnTo>
                <a:lnTo>
                  <a:pt x="10800" y="21600"/>
                </a:lnTo>
                <a:lnTo>
                  <a:pt x="19953" y="21600"/>
                </a:lnTo>
                <a:lnTo>
                  <a:pt x="19953" y="18097"/>
                </a:lnTo>
                <a:lnTo>
                  <a:pt x="21600" y="18097"/>
                </a:lnTo>
                <a:lnTo>
                  <a:pt x="21600" y="11092"/>
                </a:lnTo>
                <a:lnTo>
                  <a:pt x="21600" y="7589"/>
                </a:lnTo>
              </a:path>
              <a:path w="21600" h="21600" extrusionOk="0">
                <a:moveTo>
                  <a:pt x="1647" y="18097"/>
                </a:moveTo>
                <a:lnTo>
                  <a:pt x="6407" y="18097"/>
                </a:lnTo>
                <a:moveTo>
                  <a:pt x="19953" y="18097"/>
                </a:moveTo>
                <a:lnTo>
                  <a:pt x="15010" y="18097"/>
                </a:lnTo>
                <a:moveTo>
                  <a:pt x="0" y="7589"/>
                </a:moveTo>
                <a:lnTo>
                  <a:pt x="21417" y="7589"/>
                </a:lnTo>
                <a:lnTo>
                  <a:pt x="21600" y="7589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9244" name="Line 64"/>
          <p:cNvSpPr>
            <a:spLocks noChangeShapeType="1"/>
          </p:cNvSpPr>
          <p:nvPr/>
        </p:nvSpPr>
        <p:spPr bwMode="auto">
          <a:xfrm flipH="1" flipV="1">
            <a:off x="4203700" y="785813"/>
            <a:ext cx="3048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5" name="printer2"/>
          <p:cNvSpPr>
            <a:spLocks noEditPoints="1" noChangeArrowheads="1"/>
          </p:cNvSpPr>
          <p:nvPr/>
        </p:nvSpPr>
        <p:spPr bwMode="auto">
          <a:xfrm>
            <a:off x="2667001" y="990600"/>
            <a:ext cx="1285875" cy="604838"/>
          </a:xfrm>
          <a:custGeom>
            <a:avLst/>
            <a:gdLst>
              <a:gd name="T0" fmla="*/ 635377 w 21600"/>
              <a:gd name="T1" fmla="*/ 0 h 21600"/>
              <a:gd name="T2" fmla="*/ 1142167 w 21600"/>
              <a:gd name="T3" fmla="*/ 0 h 21600"/>
              <a:gd name="T4" fmla="*/ 1285875 w 21600"/>
              <a:gd name="T5" fmla="*/ 131692 h 21600"/>
              <a:gd name="T6" fmla="*/ 1285875 w 21600"/>
              <a:gd name="T7" fmla="*/ 302419 h 21600"/>
              <a:gd name="T8" fmla="*/ 1285875 w 21600"/>
              <a:gd name="T9" fmla="*/ 463373 h 21600"/>
              <a:gd name="T10" fmla="*/ 1074063 w 21600"/>
              <a:gd name="T11" fmla="*/ 604838 h 21600"/>
              <a:gd name="T12" fmla="*/ 635377 w 21600"/>
              <a:gd name="T13" fmla="*/ 604838 h 21600"/>
              <a:gd name="T14" fmla="*/ 189071 w 21600"/>
              <a:gd name="T15" fmla="*/ 604838 h 21600"/>
              <a:gd name="T16" fmla="*/ 0 w 21600"/>
              <a:gd name="T17" fmla="*/ 463373 h 21600"/>
              <a:gd name="T18" fmla="*/ 0 w 21600"/>
              <a:gd name="T19" fmla="*/ 302419 h 21600"/>
              <a:gd name="T20" fmla="*/ 0 w 21600"/>
              <a:gd name="T21" fmla="*/ 131692 h 21600"/>
              <a:gd name="T22" fmla="*/ 143708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397 w 21600"/>
              <a:gd name="T37" fmla="*/ 23298 h 21600"/>
              <a:gd name="T38" fmla="*/ 20266 w 21600"/>
              <a:gd name="T39" fmla="*/ 31137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 extrusionOk="0">
                <a:moveTo>
                  <a:pt x="10673" y="0"/>
                </a:moveTo>
                <a:lnTo>
                  <a:pt x="19186" y="0"/>
                </a:lnTo>
                <a:lnTo>
                  <a:pt x="21600" y="4703"/>
                </a:lnTo>
                <a:lnTo>
                  <a:pt x="21600" y="10800"/>
                </a:lnTo>
                <a:lnTo>
                  <a:pt x="21600" y="16548"/>
                </a:lnTo>
                <a:lnTo>
                  <a:pt x="18042" y="16548"/>
                </a:lnTo>
                <a:lnTo>
                  <a:pt x="18042" y="21600"/>
                </a:lnTo>
                <a:lnTo>
                  <a:pt x="10673" y="21600"/>
                </a:lnTo>
                <a:lnTo>
                  <a:pt x="3176" y="21600"/>
                </a:lnTo>
                <a:lnTo>
                  <a:pt x="3176" y="16548"/>
                </a:lnTo>
                <a:lnTo>
                  <a:pt x="0" y="16548"/>
                </a:lnTo>
                <a:lnTo>
                  <a:pt x="0" y="10800"/>
                </a:lnTo>
                <a:lnTo>
                  <a:pt x="0" y="4703"/>
                </a:lnTo>
                <a:lnTo>
                  <a:pt x="2414" y="0"/>
                </a:lnTo>
                <a:lnTo>
                  <a:pt x="10673" y="0"/>
                </a:lnTo>
                <a:close/>
              </a:path>
              <a:path w="21600" h="21600" extrusionOk="0">
                <a:moveTo>
                  <a:pt x="0" y="4703"/>
                </a:moveTo>
                <a:lnTo>
                  <a:pt x="3558" y="4703"/>
                </a:lnTo>
                <a:lnTo>
                  <a:pt x="17026" y="4703"/>
                </a:lnTo>
                <a:lnTo>
                  <a:pt x="21600" y="4703"/>
                </a:lnTo>
                <a:lnTo>
                  <a:pt x="0" y="4703"/>
                </a:lnTo>
                <a:moveTo>
                  <a:pt x="16518" y="4703"/>
                </a:moveTo>
                <a:lnTo>
                  <a:pt x="16518" y="10452"/>
                </a:lnTo>
                <a:lnTo>
                  <a:pt x="0" y="10452"/>
                </a:lnTo>
                <a:moveTo>
                  <a:pt x="4320" y="16548"/>
                </a:moveTo>
                <a:lnTo>
                  <a:pt x="4320" y="17419"/>
                </a:lnTo>
                <a:lnTo>
                  <a:pt x="4320" y="20555"/>
                </a:lnTo>
                <a:lnTo>
                  <a:pt x="4320" y="21600"/>
                </a:lnTo>
                <a:lnTo>
                  <a:pt x="4320" y="16548"/>
                </a:lnTo>
                <a:moveTo>
                  <a:pt x="16899" y="16548"/>
                </a:moveTo>
                <a:lnTo>
                  <a:pt x="16899" y="17419"/>
                </a:lnTo>
                <a:lnTo>
                  <a:pt x="16899" y="20555"/>
                </a:lnTo>
                <a:lnTo>
                  <a:pt x="16899" y="21600"/>
                </a:lnTo>
                <a:lnTo>
                  <a:pt x="16899" y="16548"/>
                </a:lnTo>
                <a:moveTo>
                  <a:pt x="15247" y="14981"/>
                </a:moveTo>
                <a:lnTo>
                  <a:pt x="15247" y="10452"/>
                </a:lnTo>
                <a:lnTo>
                  <a:pt x="16899" y="16548"/>
                </a:lnTo>
                <a:lnTo>
                  <a:pt x="18042" y="16548"/>
                </a:lnTo>
                <a:lnTo>
                  <a:pt x="16518" y="10452"/>
                </a:lnTo>
                <a:moveTo>
                  <a:pt x="15247" y="14981"/>
                </a:moveTo>
                <a:lnTo>
                  <a:pt x="15247" y="14981"/>
                </a:lnTo>
                <a:lnTo>
                  <a:pt x="16772" y="17942"/>
                </a:lnTo>
                <a:lnTo>
                  <a:pt x="4447" y="17942"/>
                </a:lnTo>
                <a:lnTo>
                  <a:pt x="5972" y="14981"/>
                </a:lnTo>
                <a:lnTo>
                  <a:pt x="5972" y="10452"/>
                </a:lnTo>
                <a:lnTo>
                  <a:pt x="4320" y="16548"/>
                </a:lnTo>
                <a:lnTo>
                  <a:pt x="3176" y="16548"/>
                </a:lnTo>
                <a:lnTo>
                  <a:pt x="4701" y="10452"/>
                </a:lnTo>
                <a:moveTo>
                  <a:pt x="20202" y="5574"/>
                </a:moveTo>
                <a:lnTo>
                  <a:pt x="20711" y="5574"/>
                </a:lnTo>
                <a:lnTo>
                  <a:pt x="20711" y="7839"/>
                </a:lnTo>
                <a:lnTo>
                  <a:pt x="20202" y="7839"/>
                </a:lnTo>
                <a:lnTo>
                  <a:pt x="20202" y="5574"/>
                </a:lnTo>
                <a:moveTo>
                  <a:pt x="5972" y="14981"/>
                </a:moveTo>
                <a:lnTo>
                  <a:pt x="7496" y="14981"/>
                </a:lnTo>
                <a:lnTo>
                  <a:pt x="13341" y="14981"/>
                </a:lnTo>
                <a:lnTo>
                  <a:pt x="15247" y="14981"/>
                </a:ln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9246" name="Group 68"/>
          <p:cNvGrpSpPr>
            <a:grpSpLocks/>
          </p:cNvGrpSpPr>
          <p:nvPr/>
        </p:nvGrpSpPr>
        <p:grpSpPr bwMode="auto">
          <a:xfrm>
            <a:off x="8458206" y="1828800"/>
            <a:ext cx="1479551" cy="369888"/>
            <a:chOff x="4377" y="758"/>
            <a:chExt cx="932" cy="233"/>
          </a:xfrm>
        </p:grpSpPr>
        <p:sp>
          <p:nvSpPr>
            <p:cNvPr id="9247" name="Rectangle 66"/>
            <p:cNvSpPr>
              <a:spLocks noChangeArrowheads="1"/>
            </p:cNvSpPr>
            <p:nvPr/>
          </p:nvSpPr>
          <p:spPr bwMode="auto">
            <a:xfrm>
              <a:off x="4377" y="807"/>
              <a:ext cx="144" cy="14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48" name="Text Box 67"/>
            <p:cNvSpPr txBox="1">
              <a:spLocks noChangeArrowheads="1"/>
            </p:cNvSpPr>
            <p:nvPr/>
          </p:nvSpPr>
          <p:spPr bwMode="auto">
            <a:xfrm>
              <a:off x="4506" y="758"/>
              <a:ext cx="80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Int Disable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35459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Text Box 3"/>
          <p:cNvSpPr txBox="1">
            <a:spLocks noChangeArrowheads="1"/>
          </p:cNvSpPr>
          <p:nvPr/>
        </p:nvSpPr>
        <p:spPr bwMode="auto">
          <a:xfrm>
            <a:off x="2693989" y="1227943"/>
            <a:ext cx="2657475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pPr algn="l"/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	...</a:t>
            </a:r>
          </a:p>
          <a:p>
            <a:pPr algn="l"/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add 	$r1,$r2,$r3</a:t>
            </a:r>
          </a:p>
          <a:p>
            <a:pPr algn="l"/>
            <a:r>
              <a:rPr lang="en-US" altLang="ko-KR" b="0" dirty="0" err="1">
                <a:latin typeface="Consolas" charset="0"/>
                <a:ea typeface="Consolas" charset="0"/>
                <a:cs typeface="Consolas" charset="0"/>
              </a:rPr>
              <a:t>subi</a:t>
            </a:r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 	$r4,$r1,#4</a:t>
            </a:r>
          </a:p>
          <a:p>
            <a:pPr algn="l"/>
            <a:r>
              <a:rPr lang="en-US" altLang="ko-KR" b="0" dirty="0" err="1">
                <a:latin typeface="Consolas" charset="0"/>
                <a:ea typeface="Consolas" charset="0"/>
                <a:cs typeface="Consolas" charset="0"/>
              </a:rPr>
              <a:t>slli</a:t>
            </a:r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 	$r4,$r4,#2</a:t>
            </a:r>
          </a:p>
          <a:p>
            <a:pPr algn="l"/>
            <a:r>
              <a:rPr lang="en-US" altLang="ko-KR" sz="2000" b="0" dirty="0">
                <a:latin typeface="Consolas" charset="0"/>
                <a:ea typeface="Consolas" charset="0"/>
                <a:cs typeface="Consolas" charset="0"/>
              </a:rPr>
              <a:t>	...</a:t>
            </a:r>
          </a:p>
        </p:txBody>
      </p:sp>
      <p:grpSp>
        <p:nvGrpSpPr>
          <p:cNvPr id="380945" name="Group 17"/>
          <p:cNvGrpSpPr>
            <a:grpSpLocks/>
          </p:cNvGrpSpPr>
          <p:nvPr/>
        </p:nvGrpSpPr>
        <p:grpSpPr bwMode="auto">
          <a:xfrm rot="-391188">
            <a:off x="4946319" y="1213342"/>
            <a:ext cx="2219325" cy="1016000"/>
            <a:chOff x="2093" y="908"/>
            <a:chExt cx="1398" cy="640"/>
          </a:xfrm>
        </p:grpSpPr>
        <p:sp>
          <p:nvSpPr>
            <p:cNvPr id="28691" name="Line 9"/>
            <p:cNvSpPr>
              <a:spLocks noChangeShapeType="1"/>
            </p:cNvSpPr>
            <p:nvPr/>
          </p:nvSpPr>
          <p:spPr bwMode="auto">
            <a:xfrm rot="-2286349">
              <a:off x="2093" y="1301"/>
              <a:ext cx="1398" cy="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8692" name="Text Box 10"/>
            <p:cNvSpPr txBox="1">
              <a:spLocks noChangeArrowheads="1"/>
            </p:cNvSpPr>
            <p:nvPr/>
          </p:nvSpPr>
          <p:spPr bwMode="auto">
            <a:xfrm rot="19313651">
              <a:off x="2140" y="908"/>
              <a:ext cx="1177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PC saved</a:t>
              </a:r>
            </a:p>
            <a:p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Disable All </a:t>
              </a:r>
              <a:r>
                <a:rPr lang="en-US" altLang="ko-KR" sz="2000" b="0" dirty="0" err="1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Ints</a:t>
              </a:r>
              <a:endParaRPr lang="en-US" altLang="ko-KR" sz="2000" b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endParaRPr>
            </a:p>
            <a:p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Kernel Mode</a:t>
              </a:r>
            </a:p>
          </p:txBody>
        </p:sp>
      </p:grpSp>
      <p:grpSp>
        <p:nvGrpSpPr>
          <p:cNvPr id="380946" name="Group 18"/>
          <p:cNvGrpSpPr>
            <a:grpSpLocks/>
          </p:cNvGrpSpPr>
          <p:nvPr/>
        </p:nvGrpSpPr>
        <p:grpSpPr bwMode="auto">
          <a:xfrm rot="483410">
            <a:off x="4851760" y="3721036"/>
            <a:ext cx="2286000" cy="923926"/>
            <a:chOff x="2064" y="2472"/>
            <a:chExt cx="1440" cy="582"/>
          </a:xfrm>
        </p:grpSpPr>
        <p:sp>
          <p:nvSpPr>
            <p:cNvPr id="28689" name="Line 11"/>
            <p:cNvSpPr>
              <a:spLocks noChangeShapeType="1"/>
            </p:cNvSpPr>
            <p:nvPr/>
          </p:nvSpPr>
          <p:spPr bwMode="auto">
            <a:xfrm rot="2461539" flipH="1">
              <a:off x="2064" y="2686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8690" name="Text Box 12"/>
            <p:cNvSpPr txBox="1">
              <a:spLocks noChangeArrowheads="1"/>
            </p:cNvSpPr>
            <p:nvPr/>
          </p:nvSpPr>
          <p:spPr bwMode="auto">
            <a:xfrm rot="2461539">
              <a:off x="2190" y="2472"/>
              <a:ext cx="1131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Restore PC</a:t>
              </a:r>
            </a:p>
            <a:p>
              <a:pPr>
                <a:lnSpc>
                  <a:spcPct val="90000"/>
                </a:lnSpc>
              </a:pPr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Enable all </a:t>
              </a:r>
              <a:r>
                <a:rPr lang="en-US" altLang="ko-KR" sz="2000" b="0" dirty="0" err="1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Ints</a:t>
              </a:r>
              <a:endParaRPr lang="en-US" altLang="ko-KR" sz="2000" b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endParaRPr>
            </a:p>
            <a:p>
              <a:pPr>
                <a:lnSpc>
                  <a:spcPct val="90000"/>
                </a:lnSpc>
              </a:pPr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User Mode</a:t>
              </a:r>
            </a:p>
          </p:txBody>
        </p:sp>
      </p:grpSp>
      <p:grpSp>
        <p:nvGrpSpPr>
          <p:cNvPr id="380952" name="Group 24"/>
          <p:cNvGrpSpPr>
            <a:grpSpLocks/>
          </p:cNvGrpSpPr>
          <p:nvPr/>
        </p:nvGrpSpPr>
        <p:grpSpPr bwMode="auto">
          <a:xfrm>
            <a:off x="6838953" y="587375"/>
            <a:ext cx="3670302" cy="4770438"/>
            <a:chOff x="3398" y="380"/>
            <a:chExt cx="2312" cy="3005"/>
          </a:xfrm>
        </p:grpSpPr>
        <p:sp>
          <p:nvSpPr>
            <p:cNvPr id="28686" name="Text Box 4"/>
            <p:cNvSpPr txBox="1">
              <a:spLocks noChangeArrowheads="1"/>
            </p:cNvSpPr>
            <p:nvPr/>
          </p:nvSpPr>
          <p:spPr bwMode="auto">
            <a:xfrm>
              <a:off x="3398" y="380"/>
              <a:ext cx="1980" cy="30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Raise priority </a:t>
              </a: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	(set mask)</a:t>
              </a:r>
            </a:p>
            <a:p>
              <a:pPr algn="l"/>
              <a:r>
                <a:rPr lang="en-US" altLang="ko-KR" sz="20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Reenable</a:t>
              </a:r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 All </a:t>
              </a:r>
              <a:r>
                <a:rPr lang="en-US" altLang="ko-KR" sz="20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Ints</a:t>
              </a:r>
              <a:endParaRPr lang="en-US" altLang="ko-KR" sz="20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Save registers</a:t>
              </a: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Dispatch to Handler</a:t>
              </a:r>
            </a:p>
            <a:p>
              <a:pPr>
                <a:lnSpc>
                  <a:spcPct val="50000"/>
                </a:lnSpc>
              </a:pPr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  <a:sym typeface="Symbol" panose="05050102010706020507" pitchFamily="18" charset="2"/>
                </a:rPr>
                <a:t></a:t>
              </a:r>
            </a:p>
            <a:p>
              <a:pPr algn="l"/>
              <a:r>
                <a:rPr lang="en-US" altLang="ko-KR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Transfer Network Packet 	from hardware</a:t>
              </a:r>
              <a:br>
                <a:rPr lang="en-US" altLang="ko-KR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ko-KR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to Kernel Buffers</a:t>
              </a:r>
            </a:p>
            <a:p>
              <a:pPr>
                <a:lnSpc>
                  <a:spcPct val="50000"/>
                </a:lnSpc>
              </a:pPr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  <a:sym typeface="Symbol" panose="05050102010706020507" pitchFamily="18" charset="2"/>
                </a:rPr>
                <a:t></a:t>
              </a:r>
              <a:endParaRPr lang="en-US" altLang="ko-KR" sz="20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Restore registers</a:t>
              </a: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Clear current </a:t>
              </a:r>
              <a:r>
                <a:rPr lang="en-US" altLang="ko-KR" sz="20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endParaRPr lang="en-US" altLang="ko-KR" sz="20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Disable All </a:t>
              </a:r>
              <a:r>
                <a:rPr lang="en-US" altLang="ko-KR" sz="20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Ints</a:t>
              </a:r>
              <a:endParaRPr lang="en-US" altLang="ko-KR" sz="20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Restore priority </a:t>
              </a: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	(clear Mask)</a:t>
              </a: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RTI</a:t>
              </a:r>
            </a:p>
          </p:txBody>
        </p:sp>
        <p:sp>
          <p:nvSpPr>
            <p:cNvPr id="28687" name="AutoShape 13"/>
            <p:cNvSpPr>
              <a:spLocks/>
            </p:cNvSpPr>
            <p:nvPr/>
          </p:nvSpPr>
          <p:spPr bwMode="auto">
            <a:xfrm>
              <a:off x="5182" y="605"/>
              <a:ext cx="288" cy="2496"/>
            </a:xfrm>
            <a:prstGeom prst="rightBrace">
              <a:avLst>
                <a:gd name="adj1" fmla="val 72222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88" name="Text Box 14"/>
            <p:cNvSpPr txBox="1">
              <a:spLocks noChangeArrowheads="1"/>
            </p:cNvSpPr>
            <p:nvPr/>
          </p:nvSpPr>
          <p:spPr bwMode="auto">
            <a:xfrm rot="16200000">
              <a:off x="4714" y="1765"/>
              <a:ext cx="17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ko-KR" altLang="en-US" sz="2400" b="0" dirty="0">
                  <a:solidFill>
                    <a:schemeClr val="accent1"/>
                  </a:solidFill>
                  <a:latin typeface="Gill Sans" charset="0"/>
                  <a:ea typeface="Gill Sans" charset="0"/>
                  <a:cs typeface="Gill Sans" charset="0"/>
                </a:rPr>
                <a:t>“</a:t>
              </a:r>
              <a:r>
                <a:rPr lang="en-US" altLang="ko-KR" sz="2400" b="0" dirty="0">
                  <a:solidFill>
                    <a:schemeClr val="accent1"/>
                  </a:solidFill>
                  <a:latin typeface="Gill Sans" charset="0"/>
                  <a:ea typeface="Gill Sans" charset="0"/>
                  <a:cs typeface="Gill Sans" charset="0"/>
                </a:rPr>
                <a:t>Interrupt Handler”</a:t>
              </a:r>
            </a:p>
          </p:txBody>
        </p:sp>
      </p:grpSp>
      <p:sp>
        <p:nvSpPr>
          <p:cNvPr id="28678" name="Rectangle 15"/>
          <p:cNvSpPr>
            <a:spLocks noGrp="1" noChangeArrowheads="1"/>
          </p:cNvSpPr>
          <p:nvPr>
            <p:ph type="title"/>
          </p:nvPr>
        </p:nvSpPr>
        <p:spPr>
          <a:xfrm>
            <a:off x="2289176" y="227013"/>
            <a:ext cx="7540625" cy="368300"/>
          </a:xfrm>
        </p:spPr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Example: Network Interrupt</a:t>
            </a:r>
          </a:p>
        </p:txBody>
      </p:sp>
      <p:sp>
        <p:nvSpPr>
          <p:cNvPr id="380947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1844675" y="5221288"/>
            <a:ext cx="8534400" cy="1524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An interrupt is a hardware-invoked context switch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No separate step to choose what to run next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Always run the interrupt handler immediately</a:t>
            </a:r>
          </a:p>
          <a:p>
            <a:endParaRPr lang="ko-KR" altLang="en-US" dirty="0">
              <a:ea typeface="굴림" panose="020B0600000101010101" pitchFamily="34" charset="-127"/>
            </a:endParaRPr>
          </a:p>
        </p:txBody>
      </p:sp>
      <p:grpSp>
        <p:nvGrpSpPr>
          <p:cNvPr id="380954" name="Group 26"/>
          <p:cNvGrpSpPr>
            <a:grpSpLocks/>
          </p:cNvGrpSpPr>
          <p:nvPr/>
        </p:nvGrpSpPr>
        <p:grpSpPr bwMode="auto">
          <a:xfrm>
            <a:off x="1600201" y="1541463"/>
            <a:ext cx="3794127" cy="2546352"/>
            <a:chOff x="100" y="971"/>
            <a:chExt cx="2390" cy="1604"/>
          </a:xfrm>
        </p:grpSpPr>
        <p:grpSp>
          <p:nvGrpSpPr>
            <p:cNvPr id="28682" name="Group 20"/>
            <p:cNvGrpSpPr>
              <a:grpSpLocks/>
            </p:cNvGrpSpPr>
            <p:nvPr/>
          </p:nvGrpSpPr>
          <p:grpSpPr bwMode="auto">
            <a:xfrm>
              <a:off x="100" y="971"/>
              <a:ext cx="725" cy="1604"/>
              <a:chOff x="121" y="971"/>
              <a:chExt cx="725" cy="1604"/>
            </a:xfrm>
          </p:grpSpPr>
          <p:sp>
            <p:nvSpPr>
              <p:cNvPr id="28684" name="AutoShape 5"/>
              <p:cNvSpPr>
                <a:spLocks noChangeArrowheads="1"/>
              </p:cNvSpPr>
              <p:nvPr/>
            </p:nvSpPr>
            <p:spPr bwMode="auto">
              <a:xfrm>
                <a:off x="396" y="1565"/>
                <a:ext cx="450" cy="480"/>
              </a:xfrm>
              <a:prstGeom prst="rightArrow">
                <a:avLst>
                  <a:gd name="adj1" fmla="val 37500"/>
                  <a:gd name="adj2" fmla="val 59333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8685" name="Text Box 6"/>
              <p:cNvSpPr txBox="1">
                <a:spLocks noChangeArrowheads="1"/>
              </p:cNvSpPr>
              <p:nvPr/>
            </p:nvSpPr>
            <p:spPr bwMode="auto">
              <a:xfrm rot="16200000">
                <a:off x="-535" y="1627"/>
                <a:ext cx="160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2400" b="0" dirty="0">
                    <a:solidFill>
                      <a:srgbClr val="2A40E2"/>
                    </a:solidFill>
                    <a:latin typeface="Gill Sans" charset="0"/>
                    <a:ea typeface="Gill Sans" charset="0"/>
                    <a:cs typeface="Gill Sans" charset="0"/>
                  </a:rPr>
                  <a:t>External Interrupt</a:t>
                </a:r>
              </a:p>
            </p:txBody>
          </p:sp>
        </p:grpSp>
        <p:sp>
          <p:nvSpPr>
            <p:cNvPr id="28683" name="Text Box 23"/>
            <p:cNvSpPr txBox="1">
              <a:spLocks noChangeArrowheads="1"/>
            </p:cNvSpPr>
            <p:nvPr/>
          </p:nvSpPr>
          <p:spPr bwMode="auto">
            <a:xfrm>
              <a:off x="816" y="1638"/>
              <a:ext cx="167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/>
              <a:r>
                <a:rPr lang="en-US" altLang="ko-KR" sz="28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Pipeline Flush</a:t>
              </a:r>
            </a:p>
          </p:txBody>
        </p:sp>
      </p:grpSp>
      <p:sp>
        <p:nvSpPr>
          <p:cNvPr id="380950" name="Text Box 22"/>
          <p:cNvSpPr txBox="1">
            <a:spLocks noChangeArrowheads="1"/>
          </p:cNvSpPr>
          <p:nvPr/>
        </p:nvSpPr>
        <p:spPr bwMode="auto">
          <a:xfrm>
            <a:off x="2693989" y="2967281"/>
            <a:ext cx="2657475" cy="165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pPr algn="l"/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	...</a:t>
            </a:r>
          </a:p>
          <a:p>
            <a:pPr algn="l"/>
            <a:r>
              <a:rPr lang="en-US" altLang="ko-KR" b="0" dirty="0" err="1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	$r2,0($r4)</a:t>
            </a:r>
          </a:p>
          <a:p>
            <a:pPr algn="l"/>
            <a:r>
              <a:rPr lang="en-US" altLang="ko-KR" b="0" dirty="0" err="1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	$r3,4($r4)</a:t>
            </a:r>
          </a:p>
          <a:p>
            <a:pPr algn="l"/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add	$r2,$r2,$r3</a:t>
            </a:r>
          </a:p>
          <a:p>
            <a:pPr algn="l"/>
            <a:r>
              <a:rPr lang="en-US" altLang="ko-KR" b="0" dirty="0" err="1">
                <a:latin typeface="Consolas" charset="0"/>
                <a:ea typeface="Consolas" charset="0"/>
                <a:cs typeface="Consolas" charset="0"/>
              </a:rPr>
              <a:t>sw</a:t>
            </a:r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	8($r4),$r2</a:t>
            </a:r>
          </a:p>
          <a:p>
            <a:pPr>
              <a:lnSpc>
                <a:spcPct val="50000"/>
              </a:lnSpc>
            </a:pPr>
            <a:r>
              <a:rPr lang="en-US" altLang="ko-KR" sz="2000" b="0" dirty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...</a:t>
            </a:r>
            <a:endParaRPr lang="en-US" altLang="ko-KR" sz="2000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1742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8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/>
      <p:bldP spid="380947" grpId="0" build="p"/>
      <p:bldP spid="3809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Use of Timer Interrupt to Return Control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3575" y="838200"/>
            <a:ext cx="8229600" cy="5773738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Solution to our dispatcher problem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Use the timer interrupt to force scheduling decisions</a:t>
            </a: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r>
              <a:rPr lang="en-US" altLang="ko-KR" dirty="0">
                <a:ea typeface="굴림" panose="020B0600000101010101" pitchFamily="34" charset="-127"/>
              </a:rPr>
              <a:t>Timer Interrupt routine:</a:t>
            </a:r>
          </a:p>
          <a:p>
            <a:pPr marL="0" indent="0">
              <a:buNone/>
            </a:pP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TimerInterrupt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DoPeriodicHouseKeeping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run_new_thread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  <p:grpSp>
        <p:nvGrpSpPr>
          <p:cNvPr id="381966" name="Group 14"/>
          <p:cNvGrpSpPr>
            <a:grpSpLocks/>
          </p:cNvGrpSpPr>
          <p:nvPr/>
        </p:nvGrpSpPr>
        <p:grpSpPr bwMode="auto">
          <a:xfrm>
            <a:off x="3448052" y="1752601"/>
            <a:ext cx="4330702" cy="1776413"/>
            <a:chOff x="1104" y="576"/>
            <a:chExt cx="2728" cy="1119"/>
          </a:xfrm>
        </p:grpSpPr>
        <p:sp>
          <p:nvSpPr>
            <p:cNvPr id="29701" name="Rectangle 4"/>
            <p:cNvSpPr>
              <a:spLocks noChangeArrowheads="1"/>
            </p:cNvSpPr>
            <p:nvPr/>
          </p:nvSpPr>
          <p:spPr bwMode="auto">
            <a:xfrm>
              <a:off x="2208" y="576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Some Routine</a:t>
              </a:r>
            </a:p>
          </p:txBody>
        </p:sp>
        <p:grpSp>
          <p:nvGrpSpPr>
            <p:cNvPr id="29702" name="Group 5"/>
            <p:cNvGrpSpPr>
              <a:grpSpLocks/>
            </p:cNvGrpSpPr>
            <p:nvPr/>
          </p:nvGrpSpPr>
          <p:grpSpPr bwMode="auto">
            <a:xfrm>
              <a:off x="1104" y="736"/>
              <a:ext cx="2352" cy="959"/>
              <a:chOff x="1289" y="1056"/>
              <a:chExt cx="2359" cy="1056"/>
            </a:xfrm>
          </p:grpSpPr>
          <p:sp>
            <p:nvSpPr>
              <p:cNvPr id="29706" name="Rectangle 6"/>
              <p:cNvSpPr>
                <a:spLocks noChangeArrowheads="1"/>
              </p:cNvSpPr>
              <p:nvPr/>
            </p:nvSpPr>
            <p:spPr bwMode="auto">
              <a:xfrm flipV="1">
                <a:off x="2400" y="1584"/>
                <a:ext cx="1248" cy="240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dirty="0" err="1">
                    <a:latin typeface="Consolas" charset="0"/>
                    <a:ea typeface="Consolas" charset="0"/>
                    <a:cs typeface="Consolas" charset="0"/>
                  </a:rPr>
                  <a:t>run_new_thread</a:t>
                </a:r>
                <a:endParaRPr lang="en-US" altLang="ko-KR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29707" name="Rectangle 7"/>
              <p:cNvSpPr>
                <a:spLocks noChangeArrowheads="1"/>
              </p:cNvSpPr>
              <p:nvPr/>
            </p:nvSpPr>
            <p:spPr bwMode="auto">
              <a:xfrm flipV="1">
                <a:off x="2400" y="1248"/>
                <a:ext cx="1248" cy="336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dirty="0" err="1">
                    <a:latin typeface="Consolas" charset="0"/>
                    <a:ea typeface="Consolas" charset="0"/>
                    <a:cs typeface="Consolas" charset="0"/>
                  </a:rPr>
                  <a:t>TimerInterrupt</a:t>
                </a:r>
                <a:endParaRPr lang="en-US" altLang="ko-KR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29708" name="Arc 8"/>
              <p:cNvSpPr>
                <a:spLocks/>
              </p:cNvSpPr>
              <p:nvPr/>
            </p:nvSpPr>
            <p:spPr bwMode="auto">
              <a:xfrm flipH="1">
                <a:off x="2112" y="1056"/>
                <a:ext cx="288" cy="384"/>
              </a:xfrm>
              <a:custGeom>
                <a:avLst/>
                <a:gdLst>
                  <a:gd name="T0" fmla="*/ 0 w 21600"/>
                  <a:gd name="T1" fmla="*/ 0 h 43068"/>
                  <a:gd name="T2" fmla="*/ 0 w 21600"/>
                  <a:gd name="T3" fmla="*/ 3 h 43068"/>
                  <a:gd name="T4" fmla="*/ 0 w 21600"/>
                  <a:gd name="T5" fmla="*/ 2 h 43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7"/>
                      <a:pt x="13322" y="41853"/>
                      <a:pt x="2383" y="43068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7"/>
                      <a:pt x="13322" y="41853"/>
                      <a:pt x="2383" y="43068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9" name="Text Box 9"/>
              <p:cNvSpPr txBox="1">
                <a:spLocks noChangeArrowheads="1"/>
              </p:cNvSpPr>
              <p:nvPr/>
            </p:nvSpPr>
            <p:spPr bwMode="auto">
              <a:xfrm>
                <a:off x="1289" y="1152"/>
                <a:ext cx="660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Interrupt</a:t>
                </a:r>
              </a:p>
            </p:txBody>
          </p:sp>
          <p:sp>
            <p:nvSpPr>
              <p:cNvPr id="29710" name="Rectangle 10"/>
              <p:cNvSpPr>
                <a:spLocks noChangeArrowheads="1"/>
              </p:cNvSpPr>
              <p:nvPr/>
            </p:nvSpPr>
            <p:spPr bwMode="auto">
              <a:xfrm>
                <a:off x="2400" y="1824"/>
                <a:ext cx="1248" cy="288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>
                    <a:latin typeface="Consolas" charset="0"/>
                    <a:ea typeface="Consolas" charset="0"/>
                    <a:cs typeface="Consolas" charset="0"/>
                  </a:rPr>
                  <a:t>switch</a:t>
                </a:r>
              </a:p>
            </p:txBody>
          </p:sp>
        </p:grpSp>
        <p:grpSp>
          <p:nvGrpSpPr>
            <p:cNvPr id="29703" name="Group 11"/>
            <p:cNvGrpSpPr>
              <a:grpSpLocks/>
            </p:cNvGrpSpPr>
            <p:nvPr/>
          </p:nvGrpSpPr>
          <p:grpSpPr bwMode="auto">
            <a:xfrm>
              <a:off x="3599" y="627"/>
              <a:ext cx="233" cy="1046"/>
              <a:chOff x="4606" y="816"/>
              <a:chExt cx="234" cy="1152"/>
            </a:xfrm>
          </p:grpSpPr>
          <p:sp>
            <p:nvSpPr>
              <p:cNvPr id="29704" name="Text Box 12"/>
              <p:cNvSpPr txBox="1">
                <a:spLocks noChangeArrowheads="1"/>
              </p:cNvSpPr>
              <p:nvPr/>
            </p:nvSpPr>
            <p:spPr bwMode="auto">
              <a:xfrm rot="5400000">
                <a:off x="4196" y="1273"/>
                <a:ext cx="1053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29705" name="Line 13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22494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7772400" cy="533400"/>
          </a:xfrm>
        </p:spPr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How do we initialize TCB and Stack?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1488" y="762000"/>
            <a:ext cx="8839200" cy="3581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Initialize Register fields of TCB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Stack pointer made to point at stack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PC return address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 OS (</a:t>
            </a:r>
            <a:r>
              <a:rPr lang="en-US" altLang="ko-KR" dirty="0" err="1">
                <a:ea typeface="굴림" panose="020B0600000101010101" pitchFamily="34" charset="-127"/>
                <a:sym typeface="Symbol" panose="05050102010706020507" pitchFamily="18" charset="2"/>
              </a:rPr>
              <a:t>asm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) routine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ThreadRoot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()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Two </a:t>
            </a:r>
            <a:r>
              <a:rPr lang="en-US" altLang="ko-KR" dirty="0" err="1">
                <a:ea typeface="굴림" panose="020B0600000101010101" pitchFamily="34" charset="-127"/>
                <a:sym typeface="Symbol" panose="05050102010706020507" pitchFamily="18" charset="2"/>
              </a:rPr>
              <a:t>arg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 registers (a0 and a1) initialized to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fcnPtr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 and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fcnArgPtr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, respectively</a:t>
            </a:r>
          </a:p>
          <a:p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Initialize stack data?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No. Important part of stack frame is in registers (</a:t>
            </a:r>
            <a:r>
              <a:rPr lang="en-US" altLang="ko-KR" dirty="0" err="1">
                <a:ea typeface="굴림" panose="020B0600000101010101" pitchFamily="34" charset="-127"/>
                <a:sym typeface="Symbol" panose="05050102010706020507" pitchFamily="18" charset="2"/>
              </a:rPr>
              <a:t>ra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Think of stack frame as just before body of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ThreadRoot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()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really gets started</a:t>
            </a:r>
          </a:p>
        </p:txBody>
      </p:sp>
      <p:grpSp>
        <p:nvGrpSpPr>
          <p:cNvPr id="392213" name="Group 21"/>
          <p:cNvGrpSpPr>
            <a:grpSpLocks/>
          </p:cNvGrpSpPr>
          <p:nvPr/>
        </p:nvGrpSpPr>
        <p:grpSpPr bwMode="auto">
          <a:xfrm>
            <a:off x="3657602" y="4056061"/>
            <a:ext cx="3819027" cy="2287585"/>
            <a:chOff x="2169" y="2658"/>
            <a:chExt cx="1705" cy="1441"/>
          </a:xfrm>
        </p:grpSpPr>
        <p:sp>
          <p:nvSpPr>
            <p:cNvPr id="15365" name="Rectangle 4"/>
            <p:cNvSpPr>
              <a:spLocks noChangeArrowheads="1"/>
            </p:cNvSpPr>
            <p:nvPr/>
          </p:nvSpPr>
          <p:spPr bwMode="auto">
            <a:xfrm>
              <a:off x="2169" y="2752"/>
              <a:ext cx="1344" cy="224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dirty="0" err="1"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r>
                <a:rPr lang="en-US" altLang="ko-KR" sz="2400" dirty="0">
                  <a:latin typeface="Consolas" charset="0"/>
                  <a:ea typeface="Consolas" charset="0"/>
                  <a:cs typeface="Consolas" charset="0"/>
                </a:rPr>
                <a:t> stub</a:t>
              </a:r>
            </a:p>
          </p:txBody>
        </p:sp>
        <p:sp>
          <p:nvSpPr>
            <p:cNvPr id="15366" name="Text Box 5"/>
            <p:cNvSpPr txBox="1">
              <a:spLocks noChangeArrowheads="1"/>
            </p:cNvSpPr>
            <p:nvPr/>
          </p:nvSpPr>
          <p:spPr bwMode="auto">
            <a:xfrm>
              <a:off x="2361" y="3808"/>
              <a:ext cx="78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Initial Stack</a:t>
              </a:r>
            </a:p>
          </p:txBody>
        </p:sp>
        <p:grpSp>
          <p:nvGrpSpPr>
            <p:cNvPr id="15367" name="Group 6"/>
            <p:cNvGrpSpPr>
              <a:grpSpLocks/>
            </p:cNvGrpSpPr>
            <p:nvPr/>
          </p:nvGrpSpPr>
          <p:grpSpPr bwMode="auto">
            <a:xfrm>
              <a:off x="3657" y="2658"/>
              <a:ext cx="217" cy="1238"/>
              <a:chOff x="4608" y="709"/>
              <a:chExt cx="218" cy="1363"/>
            </a:xfrm>
          </p:grpSpPr>
          <p:sp>
            <p:nvSpPr>
              <p:cNvPr id="15368" name="Text Box 7"/>
              <p:cNvSpPr txBox="1">
                <a:spLocks noChangeArrowheads="1"/>
              </p:cNvSpPr>
              <p:nvPr/>
            </p:nvSpPr>
            <p:spPr bwMode="auto">
              <a:xfrm rot="5400000">
                <a:off x="4041" y="1287"/>
                <a:ext cx="1363" cy="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4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15369" name="Line 8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85308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How does Thread get started?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1525" y="5203825"/>
            <a:ext cx="8305800" cy="1524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Eventually,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run_new_thread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()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will select this TCB and return into beginning of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ThreadRoot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()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This really starts the new thread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0" y="4489450"/>
            <a:ext cx="1828800" cy="533400"/>
          </a:xfrm>
          <a:prstGeom prst="curvedUpArrow">
            <a:avLst>
              <a:gd name="adj1" fmla="val 101429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5125" name="Group 32"/>
          <p:cNvGrpSpPr>
            <a:grpSpLocks/>
          </p:cNvGrpSpPr>
          <p:nvPr/>
        </p:nvGrpSpPr>
        <p:grpSpPr bwMode="auto">
          <a:xfrm>
            <a:off x="3348040" y="757238"/>
            <a:ext cx="2700339" cy="3732212"/>
            <a:chOff x="1149" y="505"/>
            <a:chExt cx="1701" cy="2351"/>
          </a:xfrm>
        </p:grpSpPr>
        <p:grpSp>
          <p:nvGrpSpPr>
            <p:cNvPr id="5129" name="Group 7"/>
            <p:cNvGrpSpPr>
              <a:grpSpLocks/>
            </p:cNvGrpSpPr>
            <p:nvPr/>
          </p:nvGrpSpPr>
          <p:grpSpPr bwMode="auto">
            <a:xfrm flipH="1">
              <a:off x="1149" y="1274"/>
              <a:ext cx="291" cy="1237"/>
              <a:chOff x="4599" y="770"/>
              <a:chExt cx="291" cy="1237"/>
            </a:xfrm>
          </p:grpSpPr>
          <p:sp>
            <p:nvSpPr>
              <p:cNvPr id="5137" name="Text Box 8"/>
              <p:cNvSpPr txBox="1">
                <a:spLocks noChangeArrowheads="1"/>
              </p:cNvSpPr>
              <p:nvPr/>
            </p:nvSpPr>
            <p:spPr bwMode="auto">
              <a:xfrm rot="5400000">
                <a:off x="4126" y="1243"/>
                <a:ext cx="1237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5138" name="Line 9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536" y="1176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1536" y="156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1536" y="1896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536" y="2232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en-US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1536" y="2520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  <p:sp>
          <p:nvSpPr>
            <p:cNvPr id="5135" name="Rectangle 23"/>
            <p:cNvSpPr>
              <a:spLocks noChangeArrowheads="1"/>
            </p:cNvSpPr>
            <p:nvPr/>
          </p:nvSpPr>
          <p:spPr bwMode="auto">
            <a:xfrm>
              <a:off x="1536" y="816"/>
              <a:ext cx="1248" cy="384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endParaRPr lang="en-US" altLang="en-US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5136" name="Text Box 24"/>
            <p:cNvSpPr txBox="1">
              <a:spLocks noChangeArrowheads="1"/>
            </p:cNvSpPr>
            <p:nvPr/>
          </p:nvSpPr>
          <p:spPr bwMode="auto">
            <a:xfrm>
              <a:off x="1584" y="505"/>
              <a:ext cx="12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Other Thread</a:t>
              </a:r>
            </a:p>
          </p:txBody>
        </p:sp>
      </p:grpSp>
      <p:grpSp>
        <p:nvGrpSpPr>
          <p:cNvPr id="5126" name="Group 33"/>
          <p:cNvGrpSpPr>
            <a:grpSpLocks/>
          </p:cNvGrpSpPr>
          <p:nvPr/>
        </p:nvGrpSpPr>
        <p:grpSpPr bwMode="auto">
          <a:xfrm>
            <a:off x="6692900" y="3505200"/>
            <a:ext cx="2146300" cy="965200"/>
            <a:chOff x="3256" y="2208"/>
            <a:chExt cx="1352" cy="608"/>
          </a:xfrm>
        </p:grpSpPr>
        <p:sp>
          <p:nvSpPr>
            <p:cNvPr id="5127" name="Rectangle 16"/>
            <p:cNvSpPr>
              <a:spLocks noChangeArrowheads="1"/>
            </p:cNvSpPr>
            <p:nvPr/>
          </p:nvSpPr>
          <p:spPr bwMode="auto">
            <a:xfrm>
              <a:off x="3256" y="2564"/>
              <a:ext cx="1352" cy="252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 stub</a:t>
              </a:r>
            </a:p>
          </p:txBody>
        </p:sp>
        <p:sp>
          <p:nvSpPr>
            <p:cNvPr id="5128" name="Text Box 25"/>
            <p:cNvSpPr txBox="1">
              <a:spLocks noChangeArrowheads="1"/>
            </p:cNvSpPr>
            <p:nvPr/>
          </p:nvSpPr>
          <p:spPr bwMode="auto">
            <a:xfrm>
              <a:off x="3394" y="2208"/>
              <a:ext cx="11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New Thread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434434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886700" cy="372904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How does a thread get started?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0DDEA-CFF4-C541-8E65-D191EC87D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4727085"/>
            <a:ext cx="11201400" cy="197653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How do we make a </a:t>
            </a:r>
            <a:r>
              <a:rPr lang="en-US" b="1" i="1" dirty="0"/>
              <a:t>new</a:t>
            </a:r>
            <a:r>
              <a:rPr lang="en-US" i="1" dirty="0"/>
              <a:t> </a:t>
            </a:r>
            <a:r>
              <a:rPr lang="en-US" dirty="0"/>
              <a:t>thread?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Setup TCB/kernel thread to point at new user stack and </a:t>
            </a:r>
            <a:r>
              <a:rPr lang="en-US" dirty="0" err="1">
                <a:solidFill>
                  <a:srgbClr val="FF0000"/>
                </a:solidFill>
              </a:rPr>
              <a:t>ThreadRoot</a:t>
            </a:r>
            <a:r>
              <a:rPr lang="en-US" dirty="0">
                <a:solidFill>
                  <a:srgbClr val="FF0000"/>
                </a:solidFill>
              </a:rPr>
              <a:t> code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Put pointers to start function and </a:t>
            </a:r>
            <a:r>
              <a:rPr lang="en-US" dirty="0" err="1">
                <a:solidFill>
                  <a:srgbClr val="FF0000"/>
                </a:solidFill>
              </a:rPr>
              <a:t>args</a:t>
            </a:r>
            <a:r>
              <a:rPr lang="en-US" dirty="0">
                <a:solidFill>
                  <a:srgbClr val="FF0000"/>
                </a:solidFill>
              </a:rPr>
              <a:t> in registers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This depends heavily on the calling convention (i.e. RISC-V vs x86)</a:t>
            </a:r>
          </a:p>
          <a:p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Eventually,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run_new_thread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()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will select this TCB and return into beginning of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ThreadRoot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()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This really starts the new thread</a:t>
            </a:r>
          </a:p>
          <a:p>
            <a:endParaRPr lang="en-US" dirty="0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3793329" y="4112821"/>
            <a:ext cx="1438274" cy="533400"/>
          </a:xfrm>
          <a:prstGeom prst="curvedUpArrow">
            <a:avLst>
              <a:gd name="adj1" fmla="val 101429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5125" name="Group 32"/>
          <p:cNvGrpSpPr>
            <a:grpSpLocks/>
          </p:cNvGrpSpPr>
          <p:nvPr/>
        </p:nvGrpSpPr>
        <p:grpSpPr bwMode="auto">
          <a:xfrm>
            <a:off x="1881188" y="661597"/>
            <a:ext cx="2624139" cy="3451225"/>
            <a:chOff x="1149" y="682"/>
            <a:chExt cx="1653" cy="2174"/>
          </a:xfrm>
        </p:grpSpPr>
        <p:grpSp>
          <p:nvGrpSpPr>
            <p:cNvPr id="5129" name="Group 7"/>
            <p:cNvGrpSpPr>
              <a:grpSpLocks/>
            </p:cNvGrpSpPr>
            <p:nvPr/>
          </p:nvGrpSpPr>
          <p:grpSpPr bwMode="auto">
            <a:xfrm flipH="1">
              <a:off x="1149" y="1274"/>
              <a:ext cx="291" cy="1237"/>
              <a:chOff x="4599" y="770"/>
              <a:chExt cx="291" cy="1237"/>
            </a:xfrm>
          </p:grpSpPr>
          <p:sp>
            <p:nvSpPr>
              <p:cNvPr id="5137" name="Text Box 8"/>
              <p:cNvSpPr txBox="1">
                <a:spLocks noChangeArrowheads="1"/>
              </p:cNvSpPr>
              <p:nvPr/>
            </p:nvSpPr>
            <p:spPr bwMode="auto">
              <a:xfrm rot="5400000">
                <a:off x="4126" y="1243"/>
                <a:ext cx="1237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5138" name="Line 9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536" y="1176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1536" y="156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1536" y="1896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536" y="2232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en-US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1536" y="2520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  <p:sp>
          <p:nvSpPr>
            <p:cNvPr id="5136" name="Text Box 24"/>
            <p:cNvSpPr txBox="1">
              <a:spLocks noChangeArrowheads="1"/>
            </p:cNvSpPr>
            <p:nvPr/>
          </p:nvSpPr>
          <p:spPr bwMode="auto">
            <a:xfrm>
              <a:off x="1536" y="682"/>
              <a:ext cx="12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Other Thread</a:t>
              </a:r>
            </a:p>
          </p:txBody>
        </p:sp>
      </p:grpSp>
      <p:grpSp>
        <p:nvGrpSpPr>
          <p:cNvPr id="5126" name="Group 33"/>
          <p:cNvGrpSpPr>
            <a:grpSpLocks/>
          </p:cNvGrpSpPr>
          <p:nvPr/>
        </p:nvGrpSpPr>
        <p:grpSpPr bwMode="auto">
          <a:xfrm>
            <a:off x="4639471" y="3346864"/>
            <a:ext cx="2146300" cy="782638"/>
            <a:chOff x="3256" y="2323"/>
            <a:chExt cx="1352" cy="493"/>
          </a:xfrm>
        </p:grpSpPr>
        <p:sp>
          <p:nvSpPr>
            <p:cNvPr id="5127" name="Rectangle 16"/>
            <p:cNvSpPr>
              <a:spLocks noChangeArrowheads="1"/>
            </p:cNvSpPr>
            <p:nvPr/>
          </p:nvSpPr>
          <p:spPr bwMode="auto">
            <a:xfrm>
              <a:off x="3256" y="2564"/>
              <a:ext cx="1352" cy="252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 stub</a:t>
              </a:r>
            </a:p>
          </p:txBody>
        </p:sp>
        <p:sp>
          <p:nvSpPr>
            <p:cNvPr id="5128" name="Text Box 25"/>
            <p:cNvSpPr txBox="1">
              <a:spLocks noChangeArrowheads="1"/>
            </p:cNvSpPr>
            <p:nvPr/>
          </p:nvSpPr>
          <p:spPr bwMode="auto">
            <a:xfrm>
              <a:off x="3309" y="2323"/>
              <a:ext cx="11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New Thread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8F9976A-0395-424C-B799-10A712ADA530}"/>
              </a:ext>
            </a:extLst>
          </p:cNvPr>
          <p:cNvSpPr txBox="1"/>
          <p:nvPr/>
        </p:nvSpPr>
        <p:spPr>
          <a:xfrm>
            <a:off x="5089526" y="885095"/>
            <a:ext cx="5562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SetupNewThread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newStackPtr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TCB[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].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regs.sp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&amp;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ThreadRoot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TCB[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].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regs.retpc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fcnPtr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TCB[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].regs.r0;</a:t>
            </a:r>
            <a:b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fcnArgPtr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TCB[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].regs.r1;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EFFA1B5B-26C4-B84D-808E-53EE555A2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1" y="1048148"/>
            <a:ext cx="1981201" cy="40005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ThreadRoot</a:t>
            </a: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675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83058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What does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ThreadRoot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>
                <a:ea typeface="굴림" panose="020B0600000101010101" pitchFamily="34" charset="-127"/>
              </a:rPr>
              <a:t> look like?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60426"/>
            <a:ext cx="11430000" cy="58451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ThreadRoot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() </a:t>
            </a:r>
            <a:r>
              <a:rPr lang="en-US" altLang="ko-KR" dirty="0">
                <a:ea typeface="굴림" panose="020B0600000101010101" pitchFamily="34" charset="-127"/>
              </a:rPr>
              <a:t>is the root for the thread routine: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	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ThreadRoot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fcnPTR,fcnArgPtr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DoStartupHousekeeping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UserModeSwitch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 /* enter user mode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  Call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fcnPtr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fcnArgPtr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ThreadFinish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}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Startup Housekeeping 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Includes things like recording start time of thread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Other statistics</a:t>
            </a:r>
            <a:endParaRPr lang="en-US" altLang="ko-KR" sz="14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Stack will grow and shrink with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execution of thread</a:t>
            </a:r>
            <a:endParaRPr lang="en-US" altLang="ko-KR" sz="16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Final return from thread returns into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ThreadRoot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>
                <a:ea typeface="굴림" panose="020B0600000101010101" pitchFamily="34" charset="-127"/>
              </a:rPr>
              <a:t> which calls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ThreadFinish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lvl="1">
              <a:lnSpc>
                <a:spcPct val="80000"/>
              </a:lnSpc>
            </a:pP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ThreadFinish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() </a:t>
            </a:r>
            <a:r>
              <a:rPr lang="en-US" altLang="ko-KR" dirty="0">
                <a:ea typeface="굴림" panose="020B0600000101010101" pitchFamily="34" charset="-127"/>
              </a:rPr>
              <a:t>wake up sleeping threads</a:t>
            </a:r>
          </a:p>
        </p:txBody>
      </p:sp>
      <p:grpSp>
        <p:nvGrpSpPr>
          <p:cNvPr id="393227" name="Group 11"/>
          <p:cNvGrpSpPr>
            <a:grpSpLocks/>
          </p:cNvGrpSpPr>
          <p:nvPr/>
        </p:nvGrpSpPr>
        <p:grpSpPr bwMode="auto">
          <a:xfrm>
            <a:off x="7924800" y="1219200"/>
            <a:ext cx="2835276" cy="2235202"/>
            <a:chOff x="2136" y="2657"/>
            <a:chExt cx="1786" cy="1408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2160" y="2752"/>
              <a:ext cx="1344" cy="272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endParaRPr lang="en-US" altLang="en-US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2136" y="3774"/>
              <a:ext cx="13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Running Stack</a:t>
              </a:r>
            </a:p>
          </p:txBody>
        </p:sp>
        <p:grpSp>
          <p:nvGrpSpPr>
            <p:cNvPr id="6151" name="Group 7"/>
            <p:cNvGrpSpPr>
              <a:grpSpLocks/>
            </p:cNvGrpSpPr>
            <p:nvPr/>
          </p:nvGrpSpPr>
          <p:grpSpPr bwMode="auto">
            <a:xfrm>
              <a:off x="3631" y="2657"/>
              <a:ext cx="291" cy="1238"/>
              <a:chOff x="4577" y="708"/>
              <a:chExt cx="292" cy="1363"/>
            </a:xfrm>
          </p:grpSpPr>
          <p:sp>
            <p:nvSpPr>
              <p:cNvPr id="6153" name="Text Box 8"/>
              <p:cNvSpPr txBox="1">
                <a:spLocks noChangeArrowheads="1"/>
              </p:cNvSpPr>
              <p:nvPr/>
            </p:nvSpPr>
            <p:spPr bwMode="auto">
              <a:xfrm rot="5400000">
                <a:off x="4041" y="1244"/>
                <a:ext cx="1363" cy="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6154" name="Line 9"/>
              <p:cNvSpPr>
                <a:spLocks noChangeShapeType="1"/>
              </p:cNvSpPr>
              <p:nvPr/>
            </p:nvSpPr>
            <p:spPr bwMode="auto">
              <a:xfrm>
                <a:off x="4579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52" name="Rectangle 10"/>
            <p:cNvSpPr>
              <a:spLocks noChangeArrowheads="1"/>
            </p:cNvSpPr>
            <p:nvPr/>
          </p:nvSpPr>
          <p:spPr bwMode="auto">
            <a:xfrm>
              <a:off x="2160" y="3024"/>
              <a:ext cx="1344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Thread Code</a:t>
              </a:r>
              <a:b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*</a:t>
              </a:r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fcnPtr</a:t>
              </a:r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7877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1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B4080-7A91-4777-BB80-B3BEAE711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with Concurrent Threads?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FC161-BF1C-4843-A836-CF22453C1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Non-determinism:</a:t>
            </a:r>
          </a:p>
          <a:p>
            <a:pPr lvl="1"/>
            <a:r>
              <a:rPr lang="en-US" dirty="0"/>
              <a:t>Scheduler can run threads in </a:t>
            </a:r>
            <a:r>
              <a:rPr lang="en-US" b="1" dirty="0"/>
              <a:t>any order</a:t>
            </a:r>
          </a:p>
          <a:p>
            <a:pPr lvl="1"/>
            <a:r>
              <a:rPr lang="en-US" dirty="0"/>
              <a:t>Scheduler can switch threads </a:t>
            </a:r>
            <a:r>
              <a:rPr lang="en-US" b="1" dirty="0"/>
              <a:t>at any time</a:t>
            </a:r>
          </a:p>
          <a:p>
            <a:pPr lvl="1"/>
            <a:r>
              <a:rPr lang="en-US" dirty="0"/>
              <a:t>This can make testing very difficult</a:t>
            </a:r>
          </a:p>
          <a:p>
            <a:r>
              <a:rPr lang="en-US" i="1" dirty="0"/>
              <a:t>Independent Threads</a:t>
            </a:r>
          </a:p>
          <a:p>
            <a:pPr lvl="1"/>
            <a:r>
              <a:rPr lang="en-US" dirty="0"/>
              <a:t>No state shared with other threads</a:t>
            </a:r>
          </a:p>
          <a:p>
            <a:pPr lvl="1"/>
            <a:r>
              <a:rPr lang="en-US" dirty="0"/>
              <a:t>Deterministic, reproducible conditions</a:t>
            </a:r>
          </a:p>
          <a:p>
            <a:r>
              <a:rPr lang="en-US" i="1" dirty="0"/>
              <a:t>Cooperating Threads</a:t>
            </a:r>
          </a:p>
          <a:p>
            <a:pPr lvl="1"/>
            <a:r>
              <a:rPr lang="en-US" dirty="0"/>
              <a:t>Shared state between multiple threads</a:t>
            </a:r>
          </a:p>
          <a:p>
            <a:r>
              <a:rPr lang="en-US" b="1" dirty="0"/>
              <a:t>Goal: Correctness by Design</a:t>
            </a:r>
          </a:p>
        </p:txBody>
      </p:sp>
    </p:spTree>
    <p:extLst>
      <p:ext uri="{BB962C8B-B14F-4D97-AF65-F5344CB8AC3E}">
        <p14:creationId xmlns:p14="http://schemas.microsoft.com/office/powerpoint/2010/main" val="25889547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Recall: Stack for Yielding Thread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3900" y="3049588"/>
            <a:ext cx="8674100" cy="350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How do we run a new thread?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>
                <a:ea typeface="Gulim" panose="020B0600000101010101" pitchFamily="34" charset="-127"/>
              </a:rPr>
              <a:t>		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run_new_thread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newThread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= 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PickNewThread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switch(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curThread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, 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newThread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ThreadHouseKeeping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(); /* Do any cleanup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}</a:t>
            </a:r>
          </a:p>
          <a:p>
            <a:pPr>
              <a:lnSpc>
                <a:spcPct val="80000"/>
              </a:lnSpc>
            </a:pPr>
            <a:r>
              <a:rPr lang="en-US" altLang="ko-KR" sz="2600" dirty="0">
                <a:ea typeface="Gulim" panose="020B0600000101010101" pitchFamily="34" charset="-127"/>
              </a:rPr>
              <a:t>How does dispatcher switch to a new thread?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Save anything next thread may trash: PC, </a:t>
            </a:r>
            <a:r>
              <a:rPr lang="en-US" altLang="ko-KR" dirty="0" err="1">
                <a:ea typeface="Gulim" panose="020B0600000101010101" pitchFamily="34" charset="-127"/>
              </a:rPr>
              <a:t>regs</a:t>
            </a:r>
            <a:r>
              <a:rPr lang="en-US" altLang="ko-KR" dirty="0">
                <a:ea typeface="Gulim" panose="020B0600000101010101" pitchFamily="34" charset="-127"/>
              </a:rPr>
              <a:t>, stack pointer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Gulim" panose="020B0600000101010101" pitchFamily="34" charset="-127"/>
              </a:rPr>
              <a:t>Maintain isolation for each thread</a:t>
            </a:r>
          </a:p>
        </p:txBody>
      </p:sp>
      <p:sp>
        <p:nvSpPr>
          <p:cNvPr id="21508" name="Rectangle 7"/>
          <p:cNvSpPr>
            <a:spLocks noChangeArrowheads="1"/>
          </p:cNvSpPr>
          <p:nvPr/>
        </p:nvSpPr>
        <p:spPr bwMode="auto">
          <a:xfrm flipV="1">
            <a:off x="5334000" y="1219200"/>
            <a:ext cx="1974850" cy="484188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yield</a:t>
            </a:r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 flipV="1">
            <a:off x="5335588" y="762000"/>
            <a:ext cx="1974850" cy="484188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ComputePI</a:t>
            </a:r>
          </a:p>
        </p:txBody>
      </p:sp>
      <p:grpSp>
        <p:nvGrpSpPr>
          <p:cNvPr id="21510" name="Group 15"/>
          <p:cNvGrpSpPr>
            <a:grpSpLocks/>
          </p:cNvGrpSpPr>
          <p:nvPr/>
        </p:nvGrpSpPr>
        <p:grpSpPr bwMode="auto">
          <a:xfrm>
            <a:off x="7542213" y="1066218"/>
            <a:ext cx="369874" cy="1661108"/>
            <a:chOff x="4606" y="816"/>
            <a:chExt cx="234" cy="1152"/>
          </a:xfrm>
        </p:grpSpPr>
        <p:sp>
          <p:nvSpPr>
            <p:cNvPr id="21517" name="Text Box 11"/>
            <p:cNvSpPr txBox="1">
              <a:spLocks noChangeArrowheads="1"/>
            </p:cNvSpPr>
            <p:nvPr/>
          </p:nvSpPr>
          <p:spPr bwMode="auto">
            <a:xfrm rot="5400000">
              <a:off x="4196" y="1273"/>
              <a:ext cx="1053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Stack growth</a:t>
              </a:r>
            </a:p>
          </p:txBody>
        </p:sp>
        <p:sp>
          <p:nvSpPr>
            <p:cNvPr id="21518" name="Line 10"/>
            <p:cNvSpPr>
              <a:spLocks noChangeShapeType="1"/>
            </p:cNvSpPr>
            <p:nvPr/>
          </p:nvSpPr>
          <p:spPr bwMode="auto">
            <a:xfrm>
              <a:off x="4608" y="816"/>
              <a:ext cx="0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urier New"/>
                <a:cs typeface="Courier New"/>
              </a:endParaRPr>
            </a:p>
          </p:txBody>
        </p:sp>
      </p:grpSp>
      <p:grpSp>
        <p:nvGrpSpPr>
          <p:cNvPr id="364565" name="Group 21"/>
          <p:cNvGrpSpPr>
            <a:grpSpLocks/>
          </p:cNvGrpSpPr>
          <p:nvPr/>
        </p:nvGrpSpPr>
        <p:grpSpPr bwMode="auto">
          <a:xfrm>
            <a:off x="3433505" y="1435101"/>
            <a:ext cx="3870585" cy="1522413"/>
            <a:chOff x="1202" y="1056"/>
            <a:chExt cx="2446" cy="1056"/>
          </a:xfrm>
        </p:grpSpPr>
        <p:sp>
          <p:nvSpPr>
            <p:cNvPr id="21512" name="Rectangle 5"/>
            <p:cNvSpPr>
              <a:spLocks noChangeArrowheads="1"/>
            </p:cNvSpPr>
            <p:nvPr/>
          </p:nvSpPr>
          <p:spPr bwMode="auto">
            <a:xfrm flipV="1">
              <a:off x="2400" y="1584"/>
              <a:ext cx="1248" cy="24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1513" name="Rectangle 6"/>
            <p:cNvSpPr>
              <a:spLocks noChangeArrowheads="1"/>
            </p:cNvSpPr>
            <p:nvPr/>
          </p:nvSpPr>
          <p:spPr bwMode="auto">
            <a:xfrm flipV="1">
              <a:off x="2400" y="1248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kernel_yield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1514" name="Arc 13"/>
            <p:cNvSpPr>
              <a:spLocks/>
            </p:cNvSpPr>
            <p:nvPr/>
          </p:nvSpPr>
          <p:spPr bwMode="auto">
            <a:xfrm flipH="1">
              <a:off x="2112" y="1056"/>
              <a:ext cx="288" cy="384"/>
            </a:xfrm>
            <a:custGeom>
              <a:avLst/>
              <a:gdLst>
                <a:gd name="T0" fmla="*/ 0 w 21600"/>
                <a:gd name="T1" fmla="*/ 0 h 43068"/>
                <a:gd name="T2" fmla="*/ 0 w 21600"/>
                <a:gd name="T3" fmla="*/ 3 h 43068"/>
                <a:gd name="T4" fmla="*/ 0 w 21600"/>
                <a:gd name="T5" fmla="*/ 2 h 430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7"/>
                    <a:pt x="13322" y="41853"/>
                    <a:pt x="2383" y="43068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7"/>
                    <a:pt x="13322" y="41853"/>
                    <a:pt x="2383" y="4306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1515" name="Text Box 14"/>
            <p:cNvSpPr txBox="1">
              <a:spLocks noChangeArrowheads="1"/>
            </p:cNvSpPr>
            <p:nvPr/>
          </p:nvSpPr>
          <p:spPr bwMode="auto">
            <a:xfrm>
              <a:off x="1202" y="1152"/>
              <a:ext cx="824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Trap to OS</a:t>
              </a:r>
            </a:p>
          </p:txBody>
        </p:sp>
        <p:sp>
          <p:nvSpPr>
            <p:cNvPr id="21516" name="Rectangle 19"/>
            <p:cNvSpPr>
              <a:spLocks noChangeArrowheads="1"/>
            </p:cNvSpPr>
            <p:nvPr/>
          </p:nvSpPr>
          <p:spPr bwMode="auto">
            <a:xfrm>
              <a:off x="2400" y="1824"/>
              <a:ext cx="1248" cy="288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3658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96DEF-6CAD-48AA-9008-B957712DE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Possible Executions</a:t>
            </a:r>
          </a:p>
        </p:txBody>
      </p:sp>
      <p:pic>
        <p:nvPicPr>
          <p:cNvPr id="6" name="Content Placeholder 5" descr="unpredictableSpeed.pdf">
            <a:extLst>
              <a:ext uri="{FF2B5EF4-FFF2-40B4-BE49-F238E27FC236}">
                <a16:creationId xmlns:a16="http://schemas.microsoft.com/office/drawing/2014/main" id="{AEF04A6A-88C7-4EF8-881B-76C4E52F38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33" r="4148"/>
          <a:stretch/>
        </p:blipFill>
        <p:spPr>
          <a:xfrm>
            <a:off x="2286000" y="1066800"/>
            <a:ext cx="7520921" cy="486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80156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ATM Bank Server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8988" y="4897438"/>
            <a:ext cx="79248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>
                <a:ea typeface="굴림" panose="020B0600000101010101" pitchFamily="34" charset="-127"/>
              </a:rPr>
              <a:t>ATM server problem:</a:t>
            </a:r>
          </a:p>
          <a:p>
            <a:pPr lvl="1">
              <a:lnSpc>
                <a:spcPct val="80000"/>
              </a:lnSpc>
            </a:pPr>
            <a:r>
              <a:rPr lang="en-US" altLang="ko-KR">
                <a:ea typeface="굴림" panose="020B0600000101010101" pitchFamily="34" charset="-127"/>
              </a:rPr>
              <a:t>Service a set of requests</a:t>
            </a:r>
          </a:p>
          <a:p>
            <a:pPr lvl="1">
              <a:lnSpc>
                <a:spcPct val="80000"/>
              </a:lnSpc>
            </a:pPr>
            <a:r>
              <a:rPr lang="en-US" altLang="ko-KR">
                <a:ea typeface="굴림" panose="020B0600000101010101" pitchFamily="34" charset="-127"/>
              </a:rPr>
              <a:t>Do so without corrupting database</a:t>
            </a:r>
          </a:p>
          <a:p>
            <a:pPr lvl="1">
              <a:lnSpc>
                <a:spcPct val="80000"/>
              </a:lnSpc>
            </a:pPr>
            <a:r>
              <a:rPr lang="en-US" altLang="ko-KR">
                <a:ea typeface="굴림" panose="020B0600000101010101" pitchFamily="34" charset="-127"/>
              </a:rPr>
              <a:t>Don’t hand out too much money</a:t>
            </a:r>
          </a:p>
        </p:txBody>
      </p:sp>
      <p:grpSp>
        <p:nvGrpSpPr>
          <p:cNvPr id="14340" name="Group 11"/>
          <p:cNvGrpSpPr>
            <a:grpSpLocks/>
          </p:cNvGrpSpPr>
          <p:nvPr/>
        </p:nvGrpSpPr>
        <p:grpSpPr bwMode="auto">
          <a:xfrm>
            <a:off x="2743200" y="838200"/>
            <a:ext cx="1219200" cy="1219200"/>
            <a:chOff x="3456" y="960"/>
            <a:chExt cx="1056" cy="1056"/>
          </a:xfrm>
        </p:grpSpPr>
        <p:sp>
          <p:nvSpPr>
            <p:cNvPr id="14380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Rectangle 8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2" name="Rectangle 10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341" name="Group 16"/>
          <p:cNvGrpSpPr>
            <a:grpSpLocks/>
          </p:cNvGrpSpPr>
          <p:nvPr/>
        </p:nvGrpSpPr>
        <p:grpSpPr bwMode="auto">
          <a:xfrm>
            <a:off x="3200400" y="3276600"/>
            <a:ext cx="1219200" cy="1219200"/>
            <a:chOff x="3456" y="960"/>
            <a:chExt cx="1056" cy="1056"/>
          </a:xfrm>
        </p:grpSpPr>
        <p:sp>
          <p:nvSpPr>
            <p:cNvPr id="14377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Rectangle 18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9" name="Rectangle 19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342" name="Group 20"/>
          <p:cNvGrpSpPr>
            <a:grpSpLocks/>
          </p:cNvGrpSpPr>
          <p:nvPr/>
        </p:nvGrpSpPr>
        <p:grpSpPr bwMode="auto">
          <a:xfrm>
            <a:off x="8763000" y="2286000"/>
            <a:ext cx="1219200" cy="1219200"/>
            <a:chOff x="3456" y="960"/>
            <a:chExt cx="1056" cy="1056"/>
          </a:xfrm>
        </p:grpSpPr>
        <p:sp>
          <p:nvSpPr>
            <p:cNvPr id="14374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Rectangle 22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6" name="Rectangle 23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4343" name="tower"/>
          <p:cNvSpPr>
            <a:spLocks noEditPoints="1" noChangeArrowheads="1"/>
          </p:cNvSpPr>
          <p:nvPr/>
        </p:nvSpPr>
        <p:spPr bwMode="auto">
          <a:xfrm>
            <a:off x="5638801" y="914400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tower"/>
          <p:cNvSpPr>
            <a:spLocks noEditPoints="1" noChangeArrowheads="1"/>
          </p:cNvSpPr>
          <p:nvPr/>
        </p:nvSpPr>
        <p:spPr bwMode="auto">
          <a:xfrm>
            <a:off x="6096001" y="1066800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tower"/>
          <p:cNvSpPr>
            <a:spLocks noEditPoints="1" noChangeArrowheads="1"/>
          </p:cNvSpPr>
          <p:nvPr/>
        </p:nvSpPr>
        <p:spPr bwMode="auto">
          <a:xfrm>
            <a:off x="6553201" y="914400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346" name="Group 40"/>
          <p:cNvGrpSpPr>
            <a:grpSpLocks/>
          </p:cNvGrpSpPr>
          <p:nvPr/>
        </p:nvGrpSpPr>
        <p:grpSpPr bwMode="auto">
          <a:xfrm>
            <a:off x="6096000" y="3962400"/>
            <a:ext cx="1219200" cy="1219200"/>
            <a:chOff x="3456" y="960"/>
            <a:chExt cx="1056" cy="1056"/>
          </a:xfrm>
        </p:grpSpPr>
        <p:sp>
          <p:nvSpPr>
            <p:cNvPr id="14371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Rectangle 42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3" name="Rectangle 43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4347" name="Freeform 44"/>
          <p:cNvSpPr>
            <a:spLocks/>
          </p:cNvSpPr>
          <p:nvPr/>
        </p:nvSpPr>
        <p:spPr bwMode="auto">
          <a:xfrm>
            <a:off x="3962400" y="11176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48" name="Freeform 49"/>
          <p:cNvSpPr>
            <a:spLocks/>
          </p:cNvSpPr>
          <p:nvPr/>
        </p:nvSpPr>
        <p:spPr bwMode="auto">
          <a:xfrm rot="10800000">
            <a:off x="3962400" y="15240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49" name="Group 54"/>
          <p:cNvGrpSpPr>
            <a:grpSpLocks/>
          </p:cNvGrpSpPr>
          <p:nvPr/>
        </p:nvGrpSpPr>
        <p:grpSpPr bwMode="auto">
          <a:xfrm>
            <a:off x="4114800" y="1600200"/>
            <a:ext cx="914400" cy="914400"/>
            <a:chOff x="1584" y="1200"/>
            <a:chExt cx="576" cy="576"/>
          </a:xfrm>
        </p:grpSpPr>
        <p:sp>
          <p:nvSpPr>
            <p:cNvPr id="14368" name="Freeform 52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Freeform 53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51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0" name="Freeform 55"/>
          <p:cNvSpPr>
            <a:spLocks/>
          </p:cNvSpPr>
          <p:nvPr/>
        </p:nvSpPr>
        <p:spPr bwMode="auto">
          <a:xfrm rot="1001955">
            <a:off x="7391401" y="2057400"/>
            <a:ext cx="1444625" cy="330200"/>
          </a:xfrm>
          <a:custGeom>
            <a:avLst/>
            <a:gdLst>
              <a:gd name="T0" fmla="*/ 0 w 1008"/>
              <a:gd name="T1" fmla="*/ 177800 h 208"/>
              <a:gd name="T2" fmla="*/ 756708 w 1008"/>
              <a:gd name="T3" fmla="*/ 25400 h 208"/>
              <a:gd name="T4" fmla="*/ 1444625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51" name="Freeform 58"/>
          <p:cNvSpPr>
            <a:spLocks/>
          </p:cNvSpPr>
          <p:nvPr/>
        </p:nvSpPr>
        <p:spPr bwMode="auto">
          <a:xfrm rot="-9965838">
            <a:off x="7389814" y="2416175"/>
            <a:ext cx="1374775" cy="330200"/>
          </a:xfrm>
          <a:custGeom>
            <a:avLst/>
            <a:gdLst>
              <a:gd name="T0" fmla="*/ 0 w 1008"/>
              <a:gd name="T1" fmla="*/ 177800 h 208"/>
              <a:gd name="T2" fmla="*/ 720120 w 1008"/>
              <a:gd name="T3" fmla="*/ 25400 h 208"/>
              <a:gd name="T4" fmla="*/ 1374775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52" name="Group 59"/>
          <p:cNvGrpSpPr>
            <a:grpSpLocks/>
          </p:cNvGrpSpPr>
          <p:nvPr/>
        </p:nvGrpSpPr>
        <p:grpSpPr bwMode="auto">
          <a:xfrm>
            <a:off x="7467600" y="2514600"/>
            <a:ext cx="914400" cy="914400"/>
            <a:chOff x="1584" y="1200"/>
            <a:chExt cx="576" cy="576"/>
          </a:xfrm>
        </p:grpSpPr>
        <p:sp>
          <p:nvSpPr>
            <p:cNvPr id="14365" name="Freeform 60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61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Freeform 62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3" name="Freeform 63"/>
          <p:cNvSpPr>
            <a:spLocks/>
          </p:cNvSpPr>
          <p:nvPr/>
        </p:nvSpPr>
        <p:spPr bwMode="auto">
          <a:xfrm rot="5100375">
            <a:off x="6288088" y="3149600"/>
            <a:ext cx="1447800" cy="330200"/>
          </a:xfrm>
          <a:custGeom>
            <a:avLst/>
            <a:gdLst>
              <a:gd name="T0" fmla="*/ 0 w 1008"/>
              <a:gd name="T1" fmla="*/ 177800 h 208"/>
              <a:gd name="T2" fmla="*/ 758371 w 1008"/>
              <a:gd name="T3" fmla="*/ 25400 h 208"/>
              <a:gd name="T4" fmla="*/ 14478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54" name="Freeform 64"/>
          <p:cNvSpPr>
            <a:spLocks/>
          </p:cNvSpPr>
          <p:nvPr/>
        </p:nvSpPr>
        <p:spPr bwMode="auto">
          <a:xfrm rot="-5699625">
            <a:off x="5994400" y="3149600"/>
            <a:ext cx="1447800" cy="330200"/>
          </a:xfrm>
          <a:custGeom>
            <a:avLst/>
            <a:gdLst>
              <a:gd name="T0" fmla="*/ 0 w 1008"/>
              <a:gd name="T1" fmla="*/ 177800 h 208"/>
              <a:gd name="T2" fmla="*/ 758371 w 1008"/>
              <a:gd name="T3" fmla="*/ 25400 h 208"/>
              <a:gd name="T4" fmla="*/ 14478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55" name="Group 65"/>
          <p:cNvGrpSpPr>
            <a:grpSpLocks/>
          </p:cNvGrpSpPr>
          <p:nvPr/>
        </p:nvGrpSpPr>
        <p:grpSpPr bwMode="auto">
          <a:xfrm>
            <a:off x="6019800" y="2895600"/>
            <a:ext cx="914400" cy="914400"/>
            <a:chOff x="1584" y="1200"/>
            <a:chExt cx="576" cy="576"/>
          </a:xfrm>
        </p:grpSpPr>
        <p:sp>
          <p:nvSpPr>
            <p:cNvPr id="14362" name="Freeform 66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Freeform 67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68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6" name="Freeform 69"/>
          <p:cNvSpPr>
            <a:spLocks/>
          </p:cNvSpPr>
          <p:nvPr/>
        </p:nvSpPr>
        <p:spPr bwMode="auto">
          <a:xfrm rot="-2311332">
            <a:off x="4114800" y="27432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57" name="Freeform 70"/>
          <p:cNvSpPr>
            <a:spLocks/>
          </p:cNvSpPr>
          <p:nvPr/>
        </p:nvSpPr>
        <p:spPr bwMode="auto">
          <a:xfrm rot="8288181">
            <a:off x="4267200" y="29718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58" name="Group 71"/>
          <p:cNvGrpSpPr>
            <a:grpSpLocks/>
          </p:cNvGrpSpPr>
          <p:nvPr/>
        </p:nvGrpSpPr>
        <p:grpSpPr bwMode="auto">
          <a:xfrm>
            <a:off x="4724400" y="3048000"/>
            <a:ext cx="914400" cy="914400"/>
            <a:chOff x="1584" y="1200"/>
            <a:chExt cx="576" cy="576"/>
          </a:xfrm>
        </p:grpSpPr>
        <p:sp>
          <p:nvSpPr>
            <p:cNvPr id="14359" name="Freeform 72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73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Freeform 74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317213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ATM bank server example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1" y="762000"/>
            <a:ext cx="9982199" cy="59436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Suppose we wanted to implement a server process to handle requests from an ATM network: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BankServer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while (TRUE)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ReceiveRequest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(&amp;op, &amp;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&amp;amount);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ProcessRequest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(op,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amount);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}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ProcessRequest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(op,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amount)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if (op == deposit) Deposit(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amount);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else if …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Deposit(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amount)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acct 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GetAccount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); 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may use disk I/O */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acct-&gt;balance += amount;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StoreAccount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(acct); 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Involves disk I/O */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How could we speed this up?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More than one request being processed at once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Event driven (overlap computation and I/O)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Multiple threads (multi-</a:t>
            </a:r>
            <a:r>
              <a:rPr lang="en-US" altLang="ko-KR" dirty="0" err="1">
                <a:ea typeface="굴림" panose="020B0600000101010101" pitchFamily="34" charset="-127"/>
              </a:rPr>
              <a:t>proc</a:t>
            </a:r>
            <a:r>
              <a:rPr lang="en-US" altLang="ko-KR" dirty="0">
                <a:ea typeface="굴림" panose="020B0600000101010101" pitchFamily="34" charset="-127"/>
              </a:rPr>
              <a:t>, or overlap comp and I/O)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endParaRPr lang="ko-KR" altLang="en-US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99278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Event Driven Version of ATM server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762000"/>
            <a:ext cx="105918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Suppose we only had one CPU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Still like to overlap I/O with computation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Without threads, we would have to rewrite in event-driven style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Example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BankServer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while(TRUE)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event 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WaitForNextEvent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if (event ==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ATMRequest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StartOnRequest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else if (event ==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AcctAvail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ContinueRequest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else if (event ==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AcctStored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FinishRequest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}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What if we missed a blocking I/O step?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What if we have to split code into hundreds of pieces which could be blocking?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This technique is used for graphical programming</a:t>
            </a:r>
          </a:p>
        </p:txBody>
      </p:sp>
    </p:spTree>
    <p:extLst>
      <p:ext uri="{BB962C8B-B14F-4D97-AF65-F5344CB8AC3E}">
        <p14:creationId xmlns:p14="http://schemas.microsoft.com/office/powerpoint/2010/main" val="12643746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Can Threads Make This Easier?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01687"/>
            <a:ext cx="10210800" cy="5980113"/>
          </a:xfrm>
        </p:spPr>
        <p:txBody>
          <a:bodyPr/>
          <a:lstStyle/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Threads yield overlapped I/O and computation without “deconstructing” code into non-blocking fragments</a:t>
            </a:r>
          </a:p>
          <a:p>
            <a:pPr lvl="1"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One thread per request</a:t>
            </a:r>
          </a:p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Requests proceeds to completion, blocking as required:</a:t>
            </a: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2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Deposit(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amount)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acct 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GetAccount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);	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May use disk I/O */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acct-&gt;balance += amount;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StoreAccount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(acct); 		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Involves disk I/O */</a:t>
            </a:r>
            <a:b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endParaRPr lang="en-US" altLang="ko-KR" sz="2000" dirty="0">
              <a:ea typeface="굴림" panose="020B0600000101010101" pitchFamily="34" charset="-127"/>
            </a:endParaRPr>
          </a:p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Unfortunately, shared state can get corrupted: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1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2</a:t>
            </a:r>
            <a:br>
              <a:rPr lang="en-US" altLang="ko-KR" sz="2000" u="sng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load r1, acct-&gt;balance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	load r1, acct-&gt;balance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	add r1, amount2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	store r1, acct-&gt;balance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add r1, amount1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store r1, acct-&gt;balance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u="sng" dirty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64231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Problem is at the Lowest Level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684214"/>
            <a:ext cx="10209212" cy="6022975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600" dirty="0">
                <a:ea typeface="굴림" panose="020B0600000101010101" pitchFamily="34" charset="-127"/>
              </a:rPr>
              <a:t>Most of the time, threads are working on separate data, so scheduling doesn’t matter: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sz="2800" dirty="0">
                <a:ea typeface="굴림" panose="020B0600000101010101" pitchFamily="34" charset="-127"/>
              </a:rPr>
              <a:t>	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>
                <a:solidFill>
                  <a:schemeClr val="hlink"/>
                </a:solidFill>
                <a:ea typeface="굴림" panose="020B0600000101010101" pitchFamily="34" charset="-127"/>
              </a:rPr>
              <a:t>Thread A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>
                <a:solidFill>
                  <a:schemeClr val="hlink"/>
                </a:solidFill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		x = 1;	y = 2;	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600" dirty="0">
                <a:ea typeface="굴림" panose="020B0600000101010101" pitchFamily="34" charset="-127"/>
              </a:rPr>
              <a:t>However, what about (Initially, y = 12):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>
                <a:solidFill>
                  <a:schemeClr val="hlink"/>
                </a:solidFill>
                <a:ea typeface="굴림" panose="020B0600000101010101" pitchFamily="34" charset="-127"/>
              </a:rPr>
              <a:t>Thread A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>
                <a:solidFill>
                  <a:schemeClr val="hlink"/>
                </a:solidFill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		x = 1;	y = 2;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		x = y+1;	y = y*2;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What are the possible values of x? 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600" dirty="0">
                <a:ea typeface="굴림" panose="020B0600000101010101" pitchFamily="34" charset="-127"/>
              </a:rPr>
              <a:t>Or, what are the possible values of x below?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>
                <a:solidFill>
                  <a:schemeClr val="hlink"/>
                </a:solidFill>
                <a:ea typeface="굴림" panose="020B0600000101010101" pitchFamily="34" charset="-127"/>
              </a:rPr>
              <a:t>Thread A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>
                <a:solidFill>
                  <a:schemeClr val="hlink"/>
                </a:solidFill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		x = 1;	x = 2;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X could be 1 or 2 (non-deterministic!)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Could even be 3 for serial processors:</a:t>
            </a:r>
          </a:p>
          <a:p>
            <a:pPr lvl="2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Thread A writes 0001, B writes 0010 → scheduling order ABABABBA yields 3!</a:t>
            </a:r>
          </a:p>
        </p:txBody>
      </p:sp>
    </p:spTree>
    <p:extLst>
      <p:ext uri="{BB962C8B-B14F-4D97-AF65-F5344CB8AC3E}">
        <p14:creationId xmlns:p14="http://schemas.microsoft.com/office/powerpoint/2010/main" val="18067748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Atomic Operations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20970"/>
            <a:ext cx="10895012" cy="59435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굴림" panose="020B0600000101010101" pitchFamily="34" charset="-127"/>
              </a:rPr>
              <a:t>To understand a concurrent program, we need to know what the underlying indivisible operations are!</a:t>
            </a:r>
            <a:endParaRPr lang="en-US" altLang="ko-KR" sz="11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Atomic Operation</a:t>
            </a:r>
            <a:r>
              <a:rPr lang="en-US" altLang="ko-KR" dirty="0">
                <a:ea typeface="굴림" panose="020B0600000101010101" pitchFamily="34" charset="-127"/>
              </a:rPr>
              <a:t>: an operation that always runs to completion or not at all</a:t>
            </a:r>
          </a:p>
          <a:p>
            <a:pPr lvl="1">
              <a:lnSpc>
                <a:spcPct val="100000"/>
              </a:lnSpc>
            </a:pPr>
            <a:r>
              <a:rPr lang="en-US" altLang="ko-KR" dirty="0">
                <a:ea typeface="굴림" panose="020B0600000101010101" pitchFamily="34" charset="-127"/>
              </a:rPr>
              <a:t>It is </a:t>
            </a:r>
            <a:r>
              <a:rPr lang="en-US" altLang="ko-KR" i="1" dirty="0">
                <a:ea typeface="굴림" panose="020B0600000101010101" pitchFamily="34" charset="-127"/>
              </a:rPr>
              <a:t>indivisible: </a:t>
            </a:r>
            <a:r>
              <a:rPr lang="en-US" altLang="ko-KR" dirty="0">
                <a:ea typeface="굴림" panose="020B0600000101010101" pitchFamily="34" charset="-127"/>
              </a:rPr>
              <a:t>it cannot be stopped in the middle and state cannot be modified by someone else in the middle</a:t>
            </a:r>
          </a:p>
          <a:p>
            <a:pPr lvl="1">
              <a:lnSpc>
                <a:spcPct val="100000"/>
              </a:lnSpc>
            </a:pPr>
            <a:r>
              <a:rPr lang="en-US" altLang="ko-KR" dirty="0">
                <a:ea typeface="굴림" panose="020B0600000101010101" pitchFamily="34" charset="-127"/>
              </a:rPr>
              <a:t>Fundamental building block – if no atomic operations, then have no way for threads to work together</a:t>
            </a:r>
            <a:endParaRPr lang="en-US" altLang="ko-KR" sz="12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</a:pPr>
            <a:r>
              <a:rPr lang="en-US" altLang="ko-KR" dirty="0">
                <a:ea typeface="굴림" panose="020B0600000101010101" pitchFamily="34" charset="-127"/>
              </a:rPr>
              <a:t>On most machines, memory references and assignments (i.e. loads and stores) of words are atomic</a:t>
            </a:r>
          </a:p>
          <a:p>
            <a:pPr lvl="1">
              <a:lnSpc>
                <a:spcPct val="100000"/>
              </a:lnSpc>
            </a:pPr>
            <a:r>
              <a:rPr lang="en-US" altLang="ko-KR" dirty="0">
                <a:ea typeface="굴림" panose="020B0600000101010101" pitchFamily="34" charset="-127"/>
              </a:rPr>
              <a:t>Consequently – weird example that produces “3” on previous slide can’t happen</a:t>
            </a:r>
            <a:endParaRPr lang="en-US" altLang="ko-KR" sz="11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</a:pPr>
            <a:r>
              <a:rPr lang="en-US" altLang="ko-KR" dirty="0">
                <a:ea typeface="굴림" panose="020B0600000101010101" pitchFamily="34" charset="-127"/>
              </a:rPr>
              <a:t>Many instructions are not atomic</a:t>
            </a:r>
          </a:p>
          <a:p>
            <a:pPr lvl="1">
              <a:lnSpc>
                <a:spcPct val="100000"/>
              </a:lnSpc>
            </a:pPr>
            <a:r>
              <a:rPr lang="en-US" altLang="ko-KR" dirty="0">
                <a:ea typeface="굴림" panose="020B0600000101010101" pitchFamily="34" charset="-127"/>
              </a:rPr>
              <a:t>Double-precision floating point store often not atomic</a:t>
            </a:r>
          </a:p>
          <a:p>
            <a:pPr lvl="1">
              <a:lnSpc>
                <a:spcPct val="100000"/>
              </a:lnSpc>
            </a:pPr>
            <a:r>
              <a:rPr lang="en-US" altLang="ko-KR" dirty="0">
                <a:ea typeface="굴림" panose="020B0600000101010101" pitchFamily="34" charset="-127"/>
              </a:rPr>
              <a:t>VAX and IBM 360 had an instruction to copy a whole array</a:t>
            </a:r>
          </a:p>
          <a:p>
            <a:pPr>
              <a:lnSpc>
                <a:spcPct val="100000"/>
              </a:lnSpc>
            </a:pPr>
            <a:endParaRPr lang="ko-KR" altLang="en-US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5066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1ADB2-8FB5-4EF2-B74E-E43176185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0BFF8-25C7-4F66-91F9-90FF9CBB0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11353800" cy="57912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>
                <a:ea typeface="굴림" panose="020B0600000101010101" pitchFamily="34" charset="-127"/>
              </a:rPr>
              <a:t>: prevents someone from doing something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>
                <a:ea typeface="굴림" panose="020B0600000101010101" pitchFamily="34" charset="-127"/>
              </a:rPr>
              <a:t> before entering critical section and before accessing shared data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Unlock</a:t>
            </a:r>
            <a:r>
              <a:rPr lang="en-US" altLang="ko-KR" dirty="0">
                <a:ea typeface="굴림" panose="020B0600000101010101" pitchFamily="34" charset="-127"/>
              </a:rPr>
              <a:t> when leaving, after accessing shared data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Wait</a:t>
            </a:r>
            <a:r>
              <a:rPr lang="en-US" altLang="ko-KR" dirty="0">
                <a:ea typeface="굴림" panose="020B0600000101010101" pitchFamily="34" charset="-127"/>
              </a:rPr>
              <a:t> if locked</a:t>
            </a:r>
          </a:p>
          <a:p>
            <a:pPr lvl="2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Important idea: all synchronization involves waiting</a:t>
            </a:r>
          </a:p>
          <a:p>
            <a:r>
              <a:rPr lang="en-US" dirty="0"/>
              <a:t>Locks need to be allocated and initialized: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structure Lock </a:t>
            </a:r>
            <a:r>
              <a:rPr lang="en-US" dirty="0" err="1">
                <a:latin typeface="Consolas" panose="020B0609020204030204" pitchFamily="49" charset="0"/>
              </a:rPr>
              <a:t>mylock</a:t>
            </a:r>
            <a:r>
              <a:rPr lang="en-US" dirty="0">
                <a:latin typeface="Consolas" panose="020B0609020204030204" pitchFamily="49" charset="0"/>
              </a:rPr>
              <a:t>	or	</a:t>
            </a:r>
            <a:r>
              <a:rPr lang="en-US" dirty="0" err="1">
                <a:latin typeface="Consolas" panose="020B0609020204030204" pitchFamily="49" charset="0"/>
              </a:rPr>
              <a:t>pthread_mutex_t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mylock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lock_init</a:t>
            </a:r>
            <a:r>
              <a:rPr lang="en-US" dirty="0">
                <a:latin typeface="Consolas" panose="020B0609020204030204" pitchFamily="49" charset="0"/>
              </a:rPr>
              <a:t>(&amp;</a:t>
            </a:r>
            <a:r>
              <a:rPr lang="en-US" dirty="0" err="1">
                <a:latin typeface="Consolas" panose="020B0609020204030204" pitchFamily="49" charset="0"/>
              </a:rPr>
              <a:t>mylock</a:t>
            </a:r>
            <a:r>
              <a:rPr lang="en-US" dirty="0">
                <a:latin typeface="Consolas" panose="020B0609020204030204" pitchFamily="49" charset="0"/>
              </a:rPr>
              <a:t>)  	or 	</a:t>
            </a:r>
            <a:r>
              <a:rPr lang="en-US" dirty="0" err="1">
                <a:latin typeface="Consolas" panose="020B0609020204030204" pitchFamily="49" charset="0"/>
              </a:rPr>
              <a:t>mylock</a:t>
            </a:r>
            <a:r>
              <a:rPr lang="en-US" dirty="0">
                <a:latin typeface="Consolas" panose="020B0609020204030204" pitchFamily="49" charset="0"/>
              </a:rPr>
              <a:t> = PTHREAD_MUTEX_INITIALIZER;</a:t>
            </a:r>
          </a:p>
          <a:p>
            <a:r>
              <a:rPr lang="en-US" dirty="0"/>
              <a:t>Locks provide two </a:t>
            </a:r>
            <a:r>
              <a:rPr lang="en-US" b="1" dirty="0"/>
              <a:t>atomic</a:t>
            </a:r>
            <a:r>
              <a:rPr lang="en-US" dirty="0"/>
              <a:t> operations: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acquire(&amp;</a:t>
            </a:r>
            <a:r>
              <a:rPr lang="en-US" dirty="0" err="1">
                <a:solidFill>
                  <a:srgbClr val="FF0000"/>
                </a:solidFill>
              </a:rPr>
              <a:t>mylock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– wait until lock is free; then mark it as busy</a:t>
            </a:r>
          </a:p>
          <a:p>
            <a:pPr lvl="2"/>
            <a:r>
              <a:rPr lang="en-US" dirty="0"/>
              <a:t>After this returns, we say the calling thread </a:t>
            </a:r>
            <a:r>
              <a:rPr lang="en-US" i="1" dirty="0"/>
              <a:t>holds</a:t>
            </a:r>
            <a:r>
              <a:rPr lang="en-US" dirty="0"/>
              <a:t> the lock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release(&amp;</a:t>
            </a:r>
            <a:r>
              <a:rPr lang="en-US" dirty="0" err="1">
                <a:solidFill>
                  <a:srgbClr val="FF0000"/>
                </a:solidFill>
              </a:rPr>
              <a:t>mylock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– mark lock as free</a:t>
            </a:r>
          </a:p>
          <a:p>
            <a:pPr lvl="2"/>
            <a:r>
              <a:rPr lang="en-US" dirty="0"/>
              <a:t>Should only be called by a thread that currently holds the lock</a:t>
            </a:r>
          </a:p>
          <a:p>
            <a:pPr lvl="2"/>
            <a:r>
              <a:rPr lang="en-US" dirty="0"/>
              <a:t>After this returns, the calling thread no longer holds the lock</a:t>
            </a:r>
          </a:p>
        </p:txBody>
      </p:sp>
      <p:pic>
        <p:nvPicPr>
          <p:cNvPr id="4" name="Picture 9" descr="MCj0307832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914400"/>
            <a:ext cx="1749897" cy="2116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0219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1676400" y="4271080"/>
            <a:ext cx="118494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Thread C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685800"/>
            <a:ext cx="11087100" cy="60198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Identify critical sections (atomic instruction sequences) and add locking:</a:t>
            </a:r>
          </a:p>
          <a:p>
            <a:pPr indent="0">
              <a:spcBef>
                <a:spcPts val="0"/>
              </a:spcBef>
              <a:spcAft>
                <a:spcPts val="25"/>
              </a:spcAft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2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Deposit(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, amount) {</a:t>
            </a:r>
          </a:p>
          <a:p>
            <a:pPr indent="0">
              <a:lnSpc>
                <a:spcPct val="95000"/>
              </a:lnSpc>
              <a:spcBef>
                <a:spcPts val="0"/>
              </a:spcBef>
              <a:spcAft>
                <a:spcPts val="25"/>
              </a:spcAft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  </a:t>
            </a:r>
            <a:r>
              <a:rPr lang="en-US" altLang="ko-KR" sz="2000" b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acquire(&amp;</a:t>
            </a:r>
            <a:r>
              <a:rPr lang="en-US" altLang="ko-KR" sz="2000" b="1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b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          // Wait if someone else in critical section!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acct =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GetAccount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actId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);	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acct-&gt;balance += amount;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StoreAccount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(acct); 		</a:t>
            </a:r>
          </a:p>
          <a:p>
            <a:pPr indent="0">
              <a:spcBef>
                <a:spcPts val="0"/>
              </a:spcBef>
              <a:spcAft>
                <a:spcPts val="25"/>
              </a:spcAft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  </a:t>
            </a:r>
            <a:r>
              <a:rPr lang="en-US" altLang="ko-KR" sz="2000" b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release(&amp;</a:t>
            </a:r>
            <a:r>
              <a:rPr lang="en-US" altLang="ko-KR" sz="2000" b="1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b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          // Release someone into critical section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spcBef>
                <a:spcPts val="2400"/>
              </a:spcBef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Must use SAME lock (</a:t>
            </a: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dirty="0">
                <a:ea typeface="굴림" panose="020B0600000101010101" pitchFamily="34" charset="-127"/>
              </a:rPr>
              <a:t>) with all of the methods (Withdraw, etc…)</a:t>
            </a:r>
          </a:p>
          <a:p>
            <a:pPr lvl="1"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Shared with all threads!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80696" y="4271080"/>
            <a:ext cx="117634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Thread 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4271080"/>
            <a:ext cx="118494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Gill Sans Light"/>
              </a:rPr>
              <a:t>Thread B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105711" y="4781836"/>
            <a:ext cx="1610283" cy="918975"/>
            <a:chOff x="3574680" y="5127826"/>
            <a:chExt cx="1610283" cy="873831"/>
          </a:xfrm>
        </p:grpSpPr>
        <p:sp>
          <p:nvSpPr>
            <p:cNvPr id="14" name="Freeform 13"/>
            <p:cNvSpPr/>
            <p:nvPr/>
          </p:nvSpPr>
          <p:spPr bwMode="auto">
            <a:xfrm rot="1170167" flipH="1">
              <a:off x="4420296" y="5127826"/>
              <a:ext cx="764667" cy="688979"/>
            </a:xfrm>
            <a:custGeom>
              <a:avLst/>
              <a:gdLst>
                <a:gd name="connsiteX0" fmla="*/ 0 w 175846"/>
                <a:gd name="connsiteY0" fmla="*/ 0 h 1160584"/>
                <a:gd name="connsiteX1" fmla="*/ 26377 w 175846"/>
                <a:gd name="connsiteY1" fmla="*/ 246184 h 1160584"/>
                <a:gd name="connsiteX2" fmla="*/ 35169 w 175846"/>
                <a:gd name="connsiteY2" fmla="*/ 290146 h 1160584"/>
                <a:gd name="connsiteX3" fmla="*/ 43961 w 175846"/>
                <a:gd name="connsiteY3" fmla="*/ 395654 h 1160584"/>
                <a:gd name="connsiteX4" fmla="*/ 61546 w 175846"/>
                <a:gd name="connsiteY4" fmla="*/ 430823 h 1160584"/>
                <a:gd name="connsiteX5" fmla="*/ 70338 w 175846"/>
                <a:gd name="connsiteY5" fmla="*/ 509954 h 1160584"/>
                <a:gd name="connsiteX6" fmla="*/ 96715 w 175846"/>
                <a:gd name="connsiteY6" fmla="*/ 597877 h 1160584"/>
                <a:gd name="connsiteX7" fmla="*/ 114300 w 175846"/>
                <a:gd name="connsiteY7" fmla="*/ 650631 h 1160584"/>
                <a:gd name="connsiteX8" fmla="*/ 123092 w 175846"/>
                <a:gd name="connsiteY8" fmla="*/ 677008 h 1160584"/>
                <a:gd name="connsiteX9" fmla="*/ 140677 w 175846"/>
                <a:gd name="connsiteY9" fmla="*/ 703384 h 1160584"/>
                <a:gd name="connsiteX10" fmla="*/ 158261 w 175846"/>
                <a:gd name="connsiteY10" fmla="*/ 782515 h 1160584"/>
                <a:gd name="connsiteX11" fmla="*/ 167054 w 175846"/>
                <a:gd name="connsiteY11" fmla="*/ 861646 h 1160584"/>
                <a:gd name="connsiteX12" fmla="*/ 175846 w 175846"/>
                <a:gd name="connsiteY12" fmla="*/ 923192 h 1160584"/>
                <a:gd name="connsiteX13" fmla="*/ 158261 w 175846"/>
                <a:gd name="connsiteY13" fmla="*/ 1099038 h 1160584"/>
                <a:gd name="connsiteX14" fmla="*/ 140677 w 175846"/>
                <a:gd name="connsiteY14" fmla="*/ 1160584 h 116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5846" h="1160584">
                  <a:moveTo>
                    <a:pt x="0" y="0"/>
                  </a:moveTo>
                  <a:cubicBezTo>
                    <a:pt x="2741" y="27412"/>
                    <a:pt x="17173" y="186362"/>
                    <a:pt x="26377" y="246184"/>
                  </a:cubicBezTo>
                  <a:cubicBezTo>
                    <a:pt x="28649" y="260954"/>
                    <a:pt x="32238" y="275492"/>
                    <a:pt x="35169" y="290146"/>
                  </a:cubicBezTo>
                  <a:cubicBezTo>
                    <a:pt x="38100" y="325315"/>
                    <a:pt x="37457" y="360967"/>
                    <a:pt x="43961" y="395654"/>
                  </a:cubicBezTo>
                  <a:cubicBezTo>
                    <a:pt x="46376" y="408536"/>
                    <a:pt x="58599" y="418052"/>
                    <a:pt x="61546" y="430823"/>
                  </a:cubicBezTo>
                  <a:cubicBezTo>
                    <a:pt x="67514" y="456683"/>
                    <a:pt x="66302" y="483723"/>
                    <a:pt x="70338" y="509954"/>
                  </a:cubicBezTo>
                  <a:cubicBezTo>
                    <a:pt x="74133" y="534624"/>
                    <a:pt x="89872" y="577348"/>
                    <a:pt x="96715" y="597877"/>
                  </a:cubicBezTo>
                  <a:lnTo>
                    <a:pt x="114300" y="650631"/>
                  </a:lnTo>
                  <a:cubicBezTo>
                    <a:pt x="117231" y="659423"/>
                    <a:pt x="117951" y="669297"/>
                    <a:pt x="123092" y="677008"/>
                  </a:cubicBezTo>
                  <a:lnTo>
                    <a:pt x="140677" y="703384"/>
                  </a:lnTo>
                  <a:cubicBezTo>
                    <a:pt x="147076" y="728982"/>
                    <a:pt x="154540" y="756471"/>
                    <a:pt x="158261" y="782515"/>
                  </a:cubicBezTo>
                  <a:cubicBezTo>
                    <a:pt x="162014" y="808788"/>
                    <a:pt x="163762" y="835312"/>
                    <a:pt x="167054" y="861646"/>
                  </a:cubicBezTo>
                  <a:cubicBezTo>
                    <a:pt x="169625" y="882210"/>
                    <a:pt x="172915" y="902677"/>
                    <a:pt x="175846" y="923192"/>
                  </a:cubicBezTo>
                  <a:cubicBezTo>
                    <a:pt x="175571" y="927036"/>
                    <a:pt x="169575" y="1065095"/>
                    <a:pt x="158261" y="1099038"/>
                  </a:cubicBezTo>
                  <a:cubicBezTo>
                    <a:pt x="134174" y="1171298"/>
                    <a:pt x="140677" y="1074767"/>
                    <a:pt x="140677" y="1160584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74680" y="5650468"/>
              <a:ext cx="1176348" cy="3511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</a:rPr>
                <a:t>Thread A</a:t>
              </a:r>
            </a:p>
          </p:txBody>
        </p:sp>
      </p:grp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Fix banking problem with Locks!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704190" y="3135109"/>
            <a:ext cx="1978018" cy="817658"/>
            <a:chOff x="1758713" y="3704465"/>
            <a:chExt cx="1978018" cy="1081481"/>
          </a:xfrm>
        </p:grpSpPr>
        <p:sp>
          <p:nvSpPr>
            <p:cNvPr id="5" name="Freeform 4"/>
            <p:cNvSpPr/>
            <p:nvPr/>
          </p:nvSpPr>
          <p:spPr bwMode="auto">
            <a:xfrm>
              <a:off x="2936434" y="3889131"/>
              <a:ext cx="800297" cy="896815"/>
            </a:xfrm>
            <a:custGeom>
              <a:avLst/>
              <a:gdLst>
                <a:gd name="connsiteX0" fmla="*/ 0 w 800297"/>
                <a:gd name="connsiteY0" fmla="*/ 0 h 896815"/>
                <a:gd name="connsiteX1" fmla="*/ 219808 w 800297"/>
                <a:gd name="connsiteY1" fmla="*/ 17584 h 896815"/>
                <a:gd name="connsiteX2" fmla="*/ 298938 w 800297"/>
                <a:gd name="connsiteY2" fmla="*/ 26377 h 896815"/>
                <a:gd name="connsiteX3" fmla="*/ 325315 w 800297"/>
                <a:gd name="connsiteY3" fmla="*/ 96715 h 896815"/>
                <a:gd name="connsiteX4" fmla="*/ 334108 w 800297"/>
                <a:gd name="connsiteY4" fmla="*/ 439615 h 896815"/>
                <a:gd name="connsiteX5" fmla="*/ 351692 w 800297"/>
                <a:gd name="connsiteY5" fmla="*/ 501161 h 896815"/>
                <a:gd name="connsiteX6" fmla="*/ 386861 w 800297"/>
                <a:gd name="connsiteY6" fmla="*/ 518746 h 896815"/>
                <a:gd name="connsiteX7" fmla="*/ 422031 w 800297"/>
                <a:gd name="connsiteY7" fmla="*/ 553915 h 896815"/>
                <a:gd name="connsiteX8" fmla="*/ 483577 w 800297"/>
                <a:gd name="connsiteY8" fmla="*/ 589084 h 896815"/>
                <a:gd name="connsiteX9" fmla="*/ 509954 w 800297"/>
                <a:gd name="connsiteY9" fmla="*/ 606669 h 896815"/>
                <a:gd name="connsiteX10" fmla="*/ 553915 w 800297"/>
                <a:gd name="connsiteY10" fmla="*/ 615461 h 896815"/>
                <a:gd name="connsiteX11" fmla="*/ 615461 w 800297"/>
                <a:gd name="connsiteY11" fmla="*/ 659423 h 896815"/>
                <a:gd name="connsiteX12" fmla="*/ 650631 w 800297"/>
                <a:gd name="connsiteY12" fmla="*/ 677008 h 896815"/>
                <a:gd name="connsiteX13" fmla="*/ 677008 w 800297"/>
                <a:gd name="connsiteY13" fmla="*/ 703384 h 896815"/>
                <a:gd name="connsiteX14" fmla="*/ 729761 w 800297"/>
                <a:gd name="connsiteY14" fmla="*/ 738554 h 896815"/>
                <a:gd name="connsiteX15" fmla="*/ 756138 w 800297"/>
                <a:gd name="connsiteY15" fmla="*/ 764931 h 896815"/>
                <a:gd name="connsiteX16" fmla="*/ 791308 w 800297"/>
                <a:gd name="connsiteY16" fmla="*/ 817684 h 896815"/>
                <a:gd name="connsiteX17" fmla="*/ 800100 w 800297"/>
                <a:gd name="connsiteY17" fmla="*/ 896815 h 896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00297" h="896815">
                  <a:moveTo>
                    <a:pt x="0" y="0"/>
                  </a:moveTo>
                  <a:lnTo>
                    <a:pt x="219808" y="17584"/>
                  </a:lnTo>
                  <a:cubicBezTo>
                    <a:pt x="246244" y="19917"/>
                    <a:pt x="277707" y="10453"/>
                    <a:pt x="298938" y="26377"/>
                  </a:cubicBezTo>
                  <a:cubicBezTo>
                    <a:pt x="318970" y="41401"/>
                    <a:pt x="316523" y="73269"/>
                    <a:pt x="325315" y="96715"/>
                  </a:cubicBezTo>
                  <a:cubicBezTo>
                    <a:pt x="328246" y="211015"/>
                    <a:pt x="328796" y="325401"/>
                    <a:pt x="334108" y="439615"/>
                  </a:cubicBezTo>
                  <a:cubicBezTo>
                    <a:pt x="334119" y="439854"/>
                    <a:pt x="347538" y="497006"/>
                    <a:pt x="351692" y="501161"/>
                  </a:cubicBezTo>
                  <a:cubicBezTo>
                    <a:pt x="360960" y="510429"/>
                    <a:pt x="376376" y="510882"/>
                    <a:pt x="386861" y="518746"/>
                  </a:cubicBezTo>
                  <a:cubicBezTo>
                    <a:pt x="400124" y="528693"/>
                    <a:pt x="409443" y="543126"/>
                    <a:pt x="422031" y="553915"/>
                  </a:cubicBezTo>
                  <a:cubicBezTo>
                    <a:pt x="443456" y="572279"/>
                    <a:pt x="458624" y="574825"/>
                    <a:pt x="483577" y="589084"/>
                  </a:cubicBezTo>
                  <a:cubicBezTo>
                    <a:pt x="492752" y="594327"/>
                    <a:pt x="500060" y="602959"/>
                    <a:pt x="509954" y="606669"/>
                  </a:cubicBezTo>
                  <a:cubicBezTo>
                    <a:pt x="523946" y="611916"/>
                    <a:pt x="539261" y="612530"/>
                    <a:pt x="553915" y="615461"/>
                  </a:cubicBezTo>
                  <a:cubicBezTo>
                    <a:pt x="569001" y="626775"/>
                    <a:pt x="597471" y="649143"/>
                    <a:pt x="615461" y="659423"/>
                  </a:cubicBezTo>
                  <a:cubicBezTo>
                    <a:pt x="626841" y="665926"/>
                    <a:pt x="639965" y="669390"/>
                    <a:pt x="650631" y="677008"/>
                  </a:cubicBezTo>
                  <a:cubicBezTo>
                    <a:pt x="660749" y="684235"/>
                    <a:pt x="667193" y="695750"/>
                    <a:pt x="677008" y="703384"/>
                  </a:cubicBezTo>
                  <a:cubicBezTo>
                    <a:pt x="693690" y="716359"/>
                    <a:pt x="714817" y="723610"/>
                    <a:pt x="729761" y="738554"/>
                  </a:cubicBezTo>
                  <a:cubicBezTo>
                    <a:pt x="738553" y="747346"/>
                    <a:pt x="748504" y="755116"/>
                    <a:pt x="756138" y="764931"/>
                  </a:cubicBezTo>
                  <a:cubicBezTo>
                    <a:pt x="769113" y="781613"/>
                    <a:pt x="791308" y="817684"/>
                    <a:pt x="791308" y="817684"/>
                  </a:cubicBezTo>
                  <a:cubicBezTo>
                    <a:pt x="802399" y="873141"/>
                    <a:pt x="800100" y="846702"/>
                    <a:pt x="800100" y="896815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58713" y="3704465"/>
              <a:ext cx="1176348" cy="4885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</a:rPr>
                <a:t>Thread A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984077" y="3206271"/>
            <a:ext cx="2044778" cy="746495"/>
            <a:chOff x="4038600" y="3598956"/>
            <a:chExt cx="2044778" cy="1186990"/>
          </a:xfrm>
        </p:grpSpPr>
        <p:sp>
          <p:nvSpPr>
            <p:cNvPr id="6" name="Freeform 5"/>
            <p:cNvSpPr/>
            <p:nvPr/>
          </p:nvSpPr>
          <p:spPr bwMode="auto">
            <a:xfrm>
              <a:off x="4038600" y="3651564"/>
              <a:ext cx="808892" cy="1134382"/>
            </a:xfrm>
            <a:custGeom>
              <a:avLst/>
              <a:gdLst>
                <a:gd name="connsiteX0" fmla="*/ 808892 w 808892"/>
                <a:gd name="connsiteY0" fmla="*/ 79305 h 1134382"/>
                <a:gd name="connsiteX1" fmla="*/ 580292 w 808892"/>
                <a:gd name="connsiteY1" fmla="*/ 174 h 1134382"/>
                <a:gd name="connsiteX2" fmla="*/ 509954 w 808892"/>
                <a:gd name="connsiteY2" fmla="*/ 8966 h 1134382"/>
                <a:gd name="connsiteX3" fmla="*/ 448407 w 808892"/>
                <a:gd name="connsiteY3" fmla="*/ 44136 h 1134382"/>
                <a:gd name="connsiteX4" fmla="*/ 386861 w 808892"/>
                <a:gd name="connsiteY4" fmla="*/ 114474 h 1134382"/>
                <a:gd name="connsiteX5" fmla="*/ 342900 w 808892"/>
                <a:gd name="connsiteY5" fmla="*/ 263943 h 1134382"/>
                <a:gd name="connsiteX6" fmla="*/ 334107 w 808892"/>
                <a:gd name="connsiteY6" fmla="*/ 395828 h 1134382"/>
                <a:gd name="connsiteX7" fmla="*/ 325315 w 808892"/>
                <a:gd name="connsiteY7" fmla="*/ 879405 h 1134382"/>
                <a:gd name="connsiteX8" fmla="*/ 272561 w 808892"/>
                <a:gd name="connsiteY8" fmla="*/ 896989 h 1134382"/>
                <a:gd name="connsiteX9" fmla="*/ 246184 w 808892"/>
                <a:gd name="connsiteY9" fmla="*/ 905782 h 1134382"/>
                <a:gd name="connsiteX10" fmla="*/ 211015 w 808892"/>
                <a:gd name="connsiteY10" fmla="*/ 932159 h 1134382"/>
                <a:gd name="connsiteX11" fmla="*/ 175846 w 808892"/>
                <a:gd name="connsiteY11" fmla="*/ 940951 h 1134382"/>
                <a:gd name="connsiteX12" fmla="*/ 149469 w 808892"/>
                <a:gd name="connsiteY12" fmla="*/ 967328 h 1134382"/>
                <a:gd name="connsiteX13" fmla="*/ 140677 w 808892"/>
                <a:gd name="connsiteY13" fmla="*/ 993705 h 1134382"/>
                <a:gd name="connsiteX14" fmla="*/ 87923 w 808892"/>
                <a:gd name="connsiteY14" fmla="*/ 1011289 h 1134382"/>
                <a:gd name="connsiteX15" fmla="*/ 79131 w 808892"/>
                <a:gd name="connsiteY15" fmla="*/ 1037666 h 1134382"/>
                <a:gd name="connsiteX16" fmla="*/ 35169 w 808892"/>
                <a:gd name="connsiteY16" fmla="*/ 1090420 h 1134382"/>
                <a:gd name="connsiteX17" fmla="*/ 8792 w 808892"/>
                <a:gd name="connsiteY17" fmla="*/ 1108005 h 1134382"/>
                <a:gd name="connsiteX18" fmla="*/ 0 w 808892"/>
                <a:gd name="connsiteY18" fmla="*/ 1134382 h 113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08892" h="1134382">
                  <a:moveTo>
                    <a:pt x="808892" y="79305"/>
                  </a:moveTo>
                  <a:cubicBezTo>
                    <a:pt x="756051" y="57547"/>
                    <a:pt x="651035" y="4336"/>
                    <a:pt x="580292" y="174"/>
                  </a:cubicBezTo>
                  <a:cubicBezTo>
                    <a:pt x="556704" y="-1214"/>
                    <a:pt x="533400" y="6035"/>
                    <a:pt x="509954" y="8966"/>
                  </a:cubicBezTo>
                  <a:cubicBezTo>
                    <a:pt x="488454" y="19716"/>
                    <a:pt x="467049" y="28601"/>
                    <a:pt x="448407" y="44136"/>
                  </a:cubicBezTo>
                  <a:cubicBezTo>
                    <a:pt x="424624" y="63956"/>
                    <a:pt x="405859" y="90728"/>
                    <a:pt x="386861" y="114474"/>
                  </a:cubicBezTo>
                  <a:cubicBezTo>
                    <a:pt x="352842" y="216532"/>
                    <a:pt x="367227" y="166631"/>
                    <a:pt x="342900" y="263943"/>
                  </a:cubicBezTo>
                  <a:cubicBezTo>
                    <a:pt x="339969" y="307905"/>
                    <a:pt x="335365" y="351787"/>
                    <a:pt x="334107" y="395828"/>
                  </a:cubicBezTo>
                  <a:cubicBezTo>
                    <a:pt x="329503" y="556981"/>
                    <a:pt x="344966" y="719388"/>
                    <a:pt x="325315" y="879405"/>
                  </a:cubicBezTo>
                  <a:cubicBezTo>
                    <a:pt x="323056" y="897803"/>
                    <a:pt x="290146" y="891127"/>
                    <a:pt x="272561" y="896989"/>
                  </a:cubicBezTo>
                  <a:lnTo>
                    <a:pt x="246184" y="905782"/>
                  </a:lnTo>
                  <a:cubicBezTo>
                    <a:pt x="234461" y="914574"/>
                    <a:pt x="224122" y="925606"/>
                    <a:pt x="211015" y="932159"/>
                  </a:cubicBezTo>
                  <a:cubicBezTo>
                    <a:pt x="200207" y="937563"/>
                    <a:pt x="186338" y="934956"/>
                    <a:pt x="175846" y="940951"/>
                  </a:cubicBezTo>
                  <a:cubicBezTo>
                    <a:pt x="165050" y="947120"/>
                    <a:pt x="158261" y="958536"/>
                    <a:pt x="149469" y="967328"/>
                  </a:cubicBezTo>
                  <a:cubicBezTo>
                    <a:pt x="146538" y="976120"/>
                    <a:pt x="148219" y="988318"/>
                    <a:pt x="140677" y="993705"/>
                  </a:cubicBezTo>
                  <a:cubicBezTo>
                    <a:pt x="125594" y="1004479"/>
                    <a:pt x="87923" y="1011289"/>
                    <a:pt x="87923" y="1011289"/>
                  </a:cubicBezTo>
                  <a:cubicBezTo>
                    <a:pt x="84992" y="1020081"/>
                    <a:pt x="83276" y="1029377"/>
                    <a:pt x="79131" y="1037666"/>
                  </a:cubicBezTo>
                  <a:cubicBezTo>
                    <a:pt x="69251" y="1057426"/>
                    <a:pt x="51836" y="1076531"/>
                    <a:pt x="35169" y="1090420"/>
                  </a:cubicBezTo>
                  <a:cubicBezTo>
                    <a:pt x="27051" y="1097185"/>
                    <a:pt x="17584" y="1102143"/>
                    <a:pt x="8792" y="1108005"/>
                  </a:cubicBezTo>
                  <a:lnTo>
                    <a:pt x="0" y="1134382"/>
                  </a:ln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98438" y="3598956"/>
              <a:ext cx="1184940" cy="5872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</a:rPr>
                <a:t>Thread C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988002" y="2667000"/>
            <a:ext cx="1184940" cy="1256458"/>
            <a:chOff x="3064202" y="3083681"/>
            <a:chExt cx="1184940" cy="1484695"/>
          </a:xfrm>
        </p:grpSpPr>
        <p:sp>
          <p:nvSpPr>
            <p:cNvPr id="7" name="Freeform 6"/>
            <p:cNvSpPr/>
            <p:nvPr/>
          </p:nvSpPr>
          <p:spPr bwMode="auto">
            <a:xfrm>
              <a:off x="3656672" y="3516204"/>
              <a:ext cx="277582" cy="1052172"/>
            </a:xfrm>
            <a:custGeom>
              <a:avLst/>
              <a:gdLst>
                <a:gd name="connsiteX0" fmla="*/ 0 w 175846"/>
                <a:gd name="connsiteY0" fmla="*/ 0 h 1160584"/>
                <a:gd name="connsiteX1" fmla="*/ 26377 w 175846"/>
                <a:gd name="connsiteY1" fmla="*/ 246184 h 1160584"/>
                <a:gd name="connsiteX2" fmla="*/ 35169 w 175846"/>
                <a:gd name="connsiteY2" fmla="*/ 290146 h 1160584"/>
                <a:gd name="connsiteX3" fmla="*/ 43961 w 175846"/>
                <a:gd name="connsiteY3" fmla="*/ 395654 h 1160584"/>
                <a:gd name="connsiteX4" fmla="*/ 61546 w 175846"/>
                <a:gd name="connsiteY4" fmla="*/ 430823 h 1160584"/>
                <a:gd name="connsiteX5" fmla="*/ 70338 w 175846"/>
                <a:gd name="connsiteY5" fmla="*/ 509954 h 1160584"/>
                <a:gd name="connsiteX6" fmla="*/ 96715 w 175846"/>
                <a:gd name="connsiteY6" fmla="*/ 597877 h 1160584"/>
                <a:gd name="connsiteX7" fmla="*/ 114300 w 175846"/>
                <a:gd name="connsiteY7" fmla="*/ 650631 h 1160584"/>
                <a:gd name="connsiteX8" fmla="*/ 123092 w 175846"/>
                <a:gd name="connsiteY8" fmla="*/ 677008 h 1160584"/>
                <a:gd name="connsiteX9" fmla="*/ 140677 w 175846"/>
                <a:gd name="connsiteY9" fmla="*/ 703384 h 1160584"/>
                <a:gd name="connsiteX10" fmla="*/ 158261 w 175846"/>
                <a:gd name="connsiteY10" fmla="*/ 782515 h 1160584"/>
                <a:gd name="connsiteX11" fmla="*/ 167054 w 175846"/>
                <a:gd name="connsiteY11" fmla="*/ 861646 h 1160584"/>
                <a:gd name="connsiteX12" fmla="*/ 175846 w 175846"/>
                <a:gd name="connsiteY12" fmla="*/ 923192 h 1160584"/>
                <a:gd name="connsiteX13" fmla="*/ 158261 w 175846"/>
                <a:gd name="connsiteY13" fmla="*/ 1099038 h 1160584"/>
                <a:gd name="connsiteX14" fmla="*/ 140677 w 175846"/>
                <a:gd name="connsiteY14" fmla="*/ 1160584 h 116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5846" h="1160584">
                  <a:moveTo>
                    <a:pt x="0" y="0"/>
                  </a:moveTo>
                  <a:cubicBezTo>
                    <a:pt x="2741" y="27412"/>
                    <a:pt x="17173" y="186362"/>
                    <a:pt x="26377" y="246184"/>
                  </a:cubicBezTo>
                  <a:cubicBezTo>
                    <a:pt x="28649" y="260954"/>
                    <a:pt x="32238" y="275492"/>
                    <a:pt x="35169" y="290146"/>
                  </a:cubicBezTo>
                  <a:cubicBezTo>
                    <a:pt x="38100" y="325315"/>
                    <a:pt x="37457" y="360967"/>
                    <a:pt x="43961" y="395654"/>
                  </a:cubicBezTo>
                  <a:cubicBezTo>
                    <a:pt x="46376" y="408536"/>
                    <a:pt x="58599" y="418052"/>
                    <a:pt x="61546" y="430823"/>
                  </a:cubicBezTo>
                  <a:cubicBezTo>
                    <a:pt x="67514" y="456683"/>
                    <a:pt x="66302" y="483723"/>
                    <a:pt x="70338" y="509954"/>
                  </a:cubicBezTo>
                  <a:cubicBezTo>
                    <a:pt x="74133" y="534624"/>
                    <a:pt x="89872" y="577348"/>
                    <a:pt x="96715" y="597877"/>
                  </a:cubicBezTo>
                  <a:lnTo>
                    <a:pt x="114300" y="650631"/>
                  </a:lnTo>
                  <a:cubicBezTo>
                    <a:pt x="117231" y="659423"/>
                    <a:pt x="117951" y="669297"/>
                    <a:pt x="123092" y="677008"/>
                  </a:cubicBezTo>
                  <a:lnTo>
                    <a:pt x="140677" y="703384"/>
                  </a:lnTo>
                  <a:cubicBezTo>
                    <a:pt x="147076" y="728982"/>
                    <a:pt x="154540" y="756471"/>
                    <a:pt x="158261" y="782515"/>
                  </a:cubicBezTo>
                  <a:cubicBezTo>
                    <a:pt x="162014" y="808788"/>
                    <a:pt x="163762" y="835312"/>
                    <a:pt x="167054" y="861646"/>
                  </a:cubicBezTo>
                  <a:cubicBezTo>
                    <a:pt x="169625" y="882210"/>
                    <a:pt x="172915" y="902677"/>
                    <a:pt x="175846" y="923192"/>
                  </a:cubicBezTo>
                  <a:cubicBezTo>
                    <a:pt x="175571" y="927036"/>
                    <a:pt x="169575" y="1065095"/>
                    <a:pt x="158261" y="1099038"/>
                  </a:cubicBezTo>
                  <a:cubicBezTo>
                    <a:pt x="134174" y="1171298"/>
                    <a:pt x="140677" y="1074767"/>
                    <a:pt x="140677" y="1160584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64202" y="3083681"/>
              <a:ext cx="1184940" cy="4364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</a:rPr>
                <a:t>Thread B</a:t>
              </a:r>
            </a:p>
          </p:txBody>
        </p:sp>
      </p:grpSp>
      <p:sp>
        <p:nvSpPr>
          <p:cNvPr id="34" name="Rectangle 33"/>
          <p:cNvSpPr/>
          <p:nvPr/>
        </p:nvSpPr>
        <p:spPr bwMode="auto">
          <a:xfrm>
            <a:off x="2105711" y="4838219"/>
            <a:ext cx="1709298" cy="828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581400" y="4959474"/>
            <a:ext cx="1184940" cy="846871"/>
            <a:chOff x="3885272" y="5275783"/>
            <a:chExt cx="1184940" cy="758057"/>
          </a:xfrm>
        </p:grpSpPr>
        <p:sp>
          <p:nvSpPr>
            <p:cNvPr id="31" name="Freeform 30"/>
            <p:cNvSpPr/>
            <p:nvPr/>
          </p:nvSpPr>
          <p:spPr bwMode="auto">
            <a:xfrm>
              <a:off x="4262552" y="5275783"/>
              <a:ext cx="361950" cy="479923"/>
            </a:xfrm>
            <a:custGeom>
              <a:avLst/>
              <a:gdLst>
                <a:gd name="connsiteX0" fmla="*/ 0 w 175846"/>
                <a:gd name="connsiteY0" fmla="*/ 0 h 1160584"/>
                <a:gd name="connsiteX1" fmla="*/ 26377 w 175846"/>
                <a:gd name="connsiteY1" fmla="*/ 246184 h 1160584"/>
                <a:gd name="connsiteX2" fmla="*/ 35169 w 175846"/>
                <a:gd name="connsiteY2" fmla="*/ 290146 h 1160584"/>
                <a:gd name="connsiteX3" fmla="*/ 43961 w 175846"/>
                <a:gd name="connsiteY3" fmla="*/ 395654 h 1160584"/>
                <a:gd name="connsiteX4" fmla="*/ 61546 w 175846"/>
                <a:gd name="connsiteY4" fmla="*/ 430823 h 1160584"/>
                <a:gd name="connsiteX5" fmla="*/ 70338 w 175846"/>
                <a:gd name="connsiteY5" fmla="*/ 509954 h 1160584"/>
                <a:gd name="connsiteX6" fmla="*/ 96715 w 175846"/>
                <a:gd name="connsiteY6" fmla="*/ 597877 h 1160584"/>
                <a:gd name="connsiteX7" fmla="*/ 114300 w 175846"/>
                <a:gd name="connsiteY7" fmla="*/ 650631 h 1160584"/>
                <a:gd name="connsiteX8" fmla="*/ 123092 w 175846"/>
                <a:gd name="connsiteY8" fmla="*/ 677008 h 1160584"/>
                <a:gd name="connsiteX9" fmla="*/ 140677 w 175846"/>
                <a:gd name="connsiteY9" fmla="*/ 703384 h 1160584"/>
                <a:gd name="connsiteX10" fmla="*/ 158261 w 175846"/>
                <a:gd name="connsiteY10" fmla="*/ 782515 h 1160584"/>
                <a:gd name="connsiteX11" fmla="*/ 167054 w 175846"/>
                <a:gd name="connsiteY11" fmla="*/ 861646 h 1160584"/>
                <a:gd name="connsiteX12" fmla="*/ 175846 w 175846"/>
                <a:gd name="connsiteY12" fmla="*/ 923192 h 1160584"/>
                <a:gd name="connsiteX13" fmla="*/ 158261 w 175846"/>
                <a:gd name="connsiteY13" fmla="*/ 1099038 h 1160584"/>
                <a:gd name="connsiteX14" fmla="*/ 140677 w 175846"/>
                <a:gd name="connsiteY14" fmla="*/ 1160584 h 116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5846" h="1160584">
                  <a:moveTo>
                    <a:pt x="0" y="0"/>
                  </a:moveTo>
                  <a:cubicBezTo>
                    <a:pt x="2741" y="27412"/>
                    <a:pt x="17173" y="186362"/>
                    <a:pt x="26377" y="246184"/>
                  </a:cubicBezTo>
                  <a:cubicBezTo>
                    <a:pt x="28649" y="260954"/>
                    <a:pt x="32238" y="275492"/>
                    <a:pt x="35169" y="290146"/>
                  </a:cubicBezTo>
                  <a:cubicBezTo>
                    <a:pt x="38100" y="325315"/>
                    <a:pt x="37457" y="360967"/>
                    <a:pt x="43961" y="395654"/>
                  </a:cubicBezTo>
                  <a:cubicBezTo>
                    <a:pt x="46376" y="408536"/>
                    <a:pt x="58599" y="418052"/>
                    <a:pt x="61546" y="430823"/>
                  </a:cubicBezTo>
                  <a:cubicBezTo>
                    <a:pt x="67514" y="456683"/>
                    <a:pt x="66302" y="483723"/>
                    <a:pt x="70338" y="509954"/>
                  </a:cubicBezTo>
                  <a:cubicBezTo>
                    <a:pt x="74133" y="534624"/>
                    <a:pt x="89872" y="577348"/>
                    <a:pt x="96715" y="597877"/>
                  </a:cubicBezTo>
                  <a:lnTo>
                    <a:pt x="114300" y="650631"/>
                  </a:lnTo>
                  <a:cubicBezTo>
                    <a:pt x="117231" y="659423"/>
                    <a:pt x="117951" y="669297"/>
                    <a:pt x="123092" y="677008"/>
                  </a:cubicBezTo>
                  <a:lnTo>
                    <a:pt x="140677" y="703384"/>
                  </a:lnTo>
                  <a:cubicBezTo>
                    <a:pt x="147076" y="728982"/>
                    <a:pt x="154540" y="756471"/>
                    <a:pt x="158261" y="782515"/>
                  </a:cubicBezTo>
                  <a:cubicBezTo>
                    <a:pt x="162014" y="808788"/>
                    <a:pt x="163762" y="835312"/>
                    <a:pt x="167054" y="861646"/>
                  </a:cubicBezTo>
                  <a:cubicBezTo>
                    <a:pt x="169625" y="882210"/>
                    <a:pt x="172915" y="902677"/>
                    <a:pt x="175846" y="923192"/>
                  </a:cubicBezTo>
                  <a:cubicBezTo>
                    <a:pt x="175571" y="927036"/>
                    <a:pt x="169575" y="1065095"/>
                    <a:pt x="158261" y="1099038"/>
                  </a:cubicBezTo>
                  <a:cubicBezTo>
                    <a:pt x="134174" y="1171298"/>
                    <a:pt x="140677" y="1074767"/>
                    <a:pt x="140677" y="1160584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85272" y="5703241"/>
              <a:ext cx="1184940" cy="3305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</a:rPr>
                <a:t>Thread B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366611" y="1597762"/>
            <a:ext cx="6288206" cy="764438"/>
            <a:chOff x="1366611" y="1717140"/>
            <a:chExt cx="6288206" cy="813254"/>
          </a:xfrm>
        </p:grpSpPr>
        <p:grpSp>
          <p:nvGrpSpPr>
            <p:cNvPr id="4" name="Group 3"/>
            <p:cNvGrpSpPr/>
            <p:nvPr/>
          </p:nvGrpSpPr>
          <p:grpSpPr>
            <a:xfrm>
              <a:off x="5105400" y="1772678"/>
              <a:ext cx="2549417" cy="741922"/>
              <a:chOff x="5562600" y="2971800"/>
              <a:chExt cx="2549417" cy="990600"/>
            </a:xfrm>
          </p:grpSpPr>
          <p:sp>
            <p:nvSpPr>
              <p:cNvPr id="2" name="Right Brace 1"/>
              <p:cNvSpPr/>
              <p:nvPr/>
            </p:nvSpPr>
            <p:spPr bwMode="auto">
              <a:xfrm>
                <a:off x="5562600" y="2971800"/>
                <a:ext cx="685800" cy="990600"/>
              </a:xfrm>
              <a:prstGeom prst="rightBrac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6215344" y="3156401"/>
                <a:ext cx="1896673" cy="5683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>
                    <a:solidFill>
                      <a:srgbClr val="FF0000"/>
                    </a:solidFill>
                    <a:latin typeface="Gill Sans Light"/>
                  </a:rPr>
                  <a:t>Critical Section</a:t>
                </a:r>
              </a:p>
            </p:txBody>
          </p:sp>
        </p:grpSp>
        <p:sp>
          <p:nvSpPr>
            <p:cNvPr id="35" name="Rectangle 34"/>
            <p:cNvSpPr/>
            <p:nvPr/>
          </p:nvSpPr>
          <p:spPr bwMode="auto">
            <a:xfrm>
              <a:off x="1366611" y="1717140"/>
              <a:ext cx="3637453" cy="813254"/>
            </a:xfrm>
            <a:prstGeom prst="rect">
              <a:avLst/>
            </a:prstGeom>
            <a:solidFill>
              <a:srgbClr val="FF0000">
                <a:alpha val="34902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764680" y="3923459"/>
            <a:ext cx="4931520" cy="997927"/>
            <a:chOff x="3221880" y="4224379"/>
            <a:chExt cx="4931520" cy="997927"/>
          </a:xfrm>
        </p:grpSpPr>
        <p:sp>
          <p:nvSpPr>
            <p:cNvPr id="41" name="Rectangle 40"/>
            <p:cNvSpPr/>
            <p:nvPr/>
          </p:nvSpPr>
          <p:spPr bwMode="auto">
            <a:xfrm>
              <a:off x="3314636" y="4541647"/>
              <a:ext cx="1986479" cy="393471"/>
            </a:xfrm>
            <a:prstGeom prst="rect">
              <a:avLst/>
            </a:prstGeom>
            <a:solidFill>
              <a:srgbClr val="FF0000">
                <a:alpha val="34902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221880" y="4224379"/>
              <a:ext cx="4931520" cy="997927"/>
              <a:chOff x="3221880" y="4224379"/>
              <a:chExt cx="4931520" cy="997927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3232020" y="4224379"/>
                <a:ext cx="2210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acquire(&amp;</a:t>
                </a:r>
                <a:r>
                  <a:rPr lang="en-US" dirty="0" err="1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mylock</a:t>
                </a:r>
                <a:r>
                  <a:rPr lang="en-US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)</a:t>
                </a:r>
              </a:p>
            </p:txBody>
          </p:sp>
          <p:cxnSp>
            <p:nvCxnSpPr>
              <p:cNvPr id="10" name="Straight Arrow Connector 9"/>
              <p:cNvCxnSpPr/>
              <p:nvPr/>
            </p:nvCxnSpPr>
            <p:spPr bwMode="auto">
              <a:xfrm>
                <a:off x="4294602" y="4578431"/>
                <a:ext cx="0" cy="341407"/>
              </a:xfrm>
              <a:prstGeom prst="straightConnector1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3221880" y="4852974"/>
                <a:ext cx="2210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release(&amp;</a:t>
                </a:r>
                <a:r>
                  <a:rPr lang="en-US" dirty="0" err="1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mylock</a:t>
                </a:r>
                <a:r>
                  <a:rPr lang="en-US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)</a:t>
                </a: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330706" y="4549075"/>
                <a:ext cx="2822694" cy="400110"/>
                <a:chOff x="5935053" y="3218652"/>
                <a:chExt cx="2822694" cy="520144"/>
              </a:xfrm>
            </p:grpSpPr>
            <p:sp>
              <p:nvSpPr>
                <p:cNvPr id="24" name="Right Brace 23"/>
                <p:cNvSpPr/>
                <p:nvPr/>
              </p:nvSpPr>
              <p:spPr bwMode="auto">
                <a:xfrm>
                  <a:off x="5935053" y="3225322"/>
                  <a:ext cx="386253" cy="506802"/>
                </a:xfrm>
                <a:prstGeom prst="rightBrace">
                  <a:avLst/>
                </a:prstGeom>
                <a:solidFill>
                  <a:schemeClr val="bg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6316053" y="3218652"/>
                  <a:ext cx="2441694" cy="5201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0" dirty="0">
                      <a:solidFill>
                        <a:srgbClr val="FF0000"/>
                      </a:solidFill>
                      <a:latin typeface="Consolas" panose="020B0609020204030204" pitchFamily="49" charset="0"/>
                    </a:rPr>
                    <a:t>Critical Section</a:t>
                  </a:r>
                </a:p>
              </p:txBody>
            </p:sp>
          </p:grpSp>
        </p:grpSp>
      </p:grpSp>
      <p:sp>
        <p:nvSpPr>
          <p:cNvPr id="9" name="TextBox 8"/>
          <p:cNvSpPr txBox="1"/>
          <p:nvPr/>
        </p:nvSpPr>
        <p:spPr>
          <a:xfrm>
            <a:off x="7896591" y="3727360"/>
            <a:ext cx="37465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Gill Sans Light"/>
              </a:rPr>
              <a:t>Threads serialized by lock</a:t>
            </a:r>
            <a:br>
              <a:rPr lang="en-US" sz="2400" b="0" dirty="0">
                <a:latin typeface="Gill Sans Light"/>
              </a:rPr>
            </a:br>
            <a:r>
              <a:rPr lang="en-US" sz="2400" b="0" dirty="0">
                <a:latin typeface="Gill Sans Light"/>
              </a:rPr>
              <a:t>through critical section.</a:t>
            </a:r>
          </a:p>
          <a:p>
            <a:r>
              <a:rPr lang="en-US" sz="2400" b="0" dirty="0">
                <a:latin typeface="Gill Sans Light"/>
              </a:rPr>
              <a:t>Only one thread at a time</a:t>
            </a:r>
          </a:p>
        </p:txBody>
      </p:sp>
    </p:spTree>
    <p:extLst>
      <p:ext uri="{BB962C8B-B14F-4D97-AF65-F5344CB8AC3E}">
        <p14:creationId xmlns:p14="http://schemas.microsoft.com/office/powerpoint/2010/main" val="3861457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xit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xit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16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16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16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16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16771" grpId="0" uiExpand="1" build="p"/>
      <p:bldP spid="22" grpId="0" animBg="1"/>
      <p:bldP spid="22" grpId="1" animBg="1"/>
      <p:bldP spid="33" grpId="0" animBg="1"/>
      <p:bldP spid="33" grpId="1" animBg="1"/>
      <p:bldP spid="34" grpId="0" animBg="1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Definitions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11506200" cy="5791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Synchronization</a:t>
            </a:r>
            <a:r>
              <a:rPr lang="en-US" altLang="ko-KR" dirty="0">
                <a:ea typeface="굴림" panose="020B0600000101010101" pitchFamily="34" charset="-127"/>
              </a:rPr>
              <a:t>: using atomic operations to ensure cooperation between threads</a:t>
            </a:r>
          </a:p>
          <a:p>
            <a:pPr lvl="1">
              <a:lnSpc>
                <a:spcPct val="100000"/>
              </a:lnSpc>
            </a:pPr>
            <a:r>
              <a:rPr lang="en-US" altLang="ko-KR" dirty="0">
                <a:ea typeface="굴림" panose="020B0600000101010101" pitchFamily="34" charset="-127"/>
              </a:rPr>
              <a:t>For now, only loads and stores are atomic</a:t>
            </a:r>
          </a:p>
          <a:p>
            <a:pPr lvl="1">
              <a:lnSpc>
                <a:spcPct val="100000"/>
              </a:lnSpc>
            </a:pPr>
            <a:r>
              <a:rPr lang="en-US" altLang="ko-KR" dirty="0">
                <a:ea typeface="굴림" panose="020B0600000101010101" pitchFamily="34" charset="-127"/>
              </a:rPr>
              <a:t>We are going to show that its hard to build anything useful with only reads and writes</a:t>
            </a:r>
          </a:p>
          <a:p>
            <a:pPr lvl="1">
              <a:lnSpc>
                <a:spcPct val="100000"/>
              </a:lnSpc>
            </a:pPr>
            <a:endParaRPr lang="en-US" altLang="ko-KR" sz="12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Mutual Exclusion</a:t>
            </a:r>
            <a:r>
              <a:rPr lang="en-US" altLang="ko-KR" dirty="0">
                <a:ea typeface="굴림" panose="020B0600000101010101" pitchFamily="34" charset="-127"/>
              </a:rPr>
              <a:t>: ensuring that only one thread does a particular thing at a time</a:t>
            </a:r>
          </a:p>
          <a:p>
            <a:pPr lvl="1">
              <a:lnSpc>
                <a:spcPct val="100000"/>
              </a:lnSpc>
            </a:pPr>
            <a:r>
              <a:rPr lang="en-US" altLang="ko-KR" dirty="0">
                <a:ea typeface="굴림" panose="020B0600000101010101" pitchFamily="34" charset="-127"/>
              </a:rPr>
              <a:t>One thread </a:t>
            </a:r>
            <a:r>
              <a:rPr lang="en-US" altLang="ko-KR" i="1" dirty="0">
                <a:ea typeface="굴림" panose="020B0600000101010101" pitchFamily="34" charset="-127"/>
              </a:rPr>
              <a:t>excludes</a:t>
            </a:r>
            <a:r>
              <a:rPr lang="en-US" altLang="ko-KR" dirty="0">
                <a:ea typeface="굴림" panose="020B0600000101010101" pitchFamily="34" charset="-127"/>
              </a:rPr>
              <a:t> the other while doing its task</a:t>
            </a:r>
          </a:p>
          <a:p>
            <a:pPr lvl="1">
              <a:lnSpc>
                <a:spcPct val="100000"/>
              </a:lnSpc>
            </a:pPr>
            <a:endParaRPr lang="en-US" altLang="ko-KR" sz="10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Critical Section</a:t>
            </a:r>
            <a:r>
              <a:rPr lang="en-US" altLang="ko-KR" dirty="0">
                <a:ea typeface="굴림" panose="020B0600000101010101" pitchFamily="34" charset="-127"/>
              </a:rPr>
              <a:t>: piece of code that only one thread can execute at once. Only one thread at a time will get into this section of code</a:t>
            </a:r>
          </a:p>
          <a:p>
            <a:pPr lvl="1">
              <a:lnSpc>
                <a:spcPct val="100000"/>
              </a:lnSpc>
            </a:pPr>
            <a:r>
              <a:rPr lang="en-US" altLang="ko-KR" dirty="0">
                <a:ea typeface="굴림" panose="020B0600000101010101" pitchFamily="34" charset="-127"/>
              </a:rPr>
              <a:t>Critical section is the result of mutual exclusion</a:t>
            </a:r>
          </a:p>
          <a:p>
            <a:pPr lvl="1">
              <a:lnSpc>
                <a:spcPct val="100000"/>
              </a:lnSpc>
            </a:pPr>
            <a:r>
              <a:rPr lang="en-US" altLang="ko-KR" dirty="0">
                <a:ea typeface="굴림" panose="020B0600000101010101" pitchFamily="34" charset="-127"/>
              </a:rPr>
              <a:t>Critical section and mutual exclusion are two ways of describing the same thing</a:t>
            </a:r>
          </a:p>
        </p:txBody>
      </p:sp>
    </p:spTree>
    <p:extLst>
      <p:ext uri="{BB962C8B-B14F-4D97-AF65-F5344CB8AC3E}">
        <p14:creationId xmlns:p14="http://schemas.microsoft.com/office/powerpoint/2010/main" val="1988510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8382000" cy="533400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What Do the Stacks Look Like?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838200"/>
            <a:ext cx="3810000" cy="5486400"/>
          </a:xfrm>
        </p:spPr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Consider the following code blocks:</a:t>
            </a:r>
          </a:p>
          <a:p>
            <a:pPr>
              <a:buFontTx/>
              <a:buNone/>
            </a:pPr>
            <a:r>
              <a:rPr lang="en-US" altLang="ko-KR" dirty="0">
                <a:ea typeface="Gulim" panose="020B0600000101010101" pitchFamily="34" charset="-127"/>
              </a:rPr>
              <a:t>	    </a:t>
            </a:r>
            <a:r>
              <a:rPr lang="en-US" altLang="ko-KR" dirty="0">
                <a:latin typeface="Courier New" panose="02070309020205020404" pitchFamily="49" charset="0"/>
                <a:ea typeface="Gulim" panose="020B0600000101010101" pitchFamily="34" charset="-127"/>
                <a:cs typeface="Courier New" panose="02070309020205020404" pitchFamily="49" charset="0"/>
              </a:rPr>
              <a:t>	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proc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A() {	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B();		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}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proc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B() {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while(TRUE) {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   yield();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}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}</a:t>
            </a:r>
          </a:p>
          <a:p>
            <a:r>
              <a:rPr lang="en-US" altLang="ko-KR" dirty="0">
                <a:ea typeface="Gulim" panose="020B0600000101010101" pitchFamily="34" charset="-127"/>
              </a:rPr>
              <a:t>Suppose we have 2 threads: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Threads S and T</a:t>
            </a:r>
          </a:p>
        </p:txBody>
      </p:sp>
      <p:sp>
        <p:nvSpPr>
          <p:cNvPr id="366606" name="AutoShape 14"/>
          <p:cNvSpPr>
            <a:spLocks noChangeArrowheads="1"/>
          </p:cNvSpPr>
          <p:nvPr/>
        </p:nvSpPr>
        <p:spPr bwMode="auto">
          <a:xfrm>
            <a:off x="7315200" y="4572000"/>
            <a:ext cx="1828800" cy="533400"/>
          </a:xfrm>
          <a:prstGeom prst="curvedUpArrow">
            <a:avLst>
              <a:gd name="adj1" fmla="val 68571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endParaRPr lang="en-US" altLang="en-US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366629" name="Group 37"/>
          <p:cNvGrpSpPr>
            <a:grpSpLocks/>
          </p:cNvGrpSpPr>
          <p:nvPr/>
        </p:nvGrpSpPr>
        <p:grpSpPr bwMode="auto">
          <a:xfrm>
            <a:off x="5392739" y="1562100"/>
            <a:ext cx="2532063" cy="3009900"/>
            <a:chOff x="2437" y="984"/>
            <a:chExt cx="1595" cy="1896"/>
          </a:xfrm>
        </p:grpSpPr>
        <p:sp>
          <p:nvSpPr>
            <p:cNvPr id="22541" name="Text Box 21"/>
            <p:cNvSpPr txBox="1">
              <a:spLocks noChangeArrowheads="1"/>
            </p:cNvSpPr>
            <p:nvPr/>
          </p:nvSpPr>
          <p:spPr bwMode="auto">
            <a:xfrm>
              <a:off x="3071" y="984"/>
              <a:ext cx="71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Thread S</a:t>
              </a:r>
            </a:p>
          </p:txBody>
        </p:sp>
        <p:grpSp>
          <p:nvGrpSpPr>
            <p:cNvPr id="22542" name="Group 15"/>
            <p:cNvGrpSpPr>
              <a:grpSpLocks/>
            </p:cNvGrpSpPr>
            <p:nvPr/>
          </p:nvGrpSpPr>
          <p:grpSpPr bwMode="auto">
            <a:xfrm flipH="1">
              <a:off x="2437" y="1344"/>
              <a:ext cx="252" cy="1152"/>
              <a:chOff x="4598" y="816"/>
              <a:chExt cx="252" cy="1152"/>
            </a:xfrm>
          </p:grpSpPr>
          <p:sp>
            <p:nvSpPr>
              <p:cNvPr id="22548" name="Text Box 16"/>
              <p:cNvSpPr txBox="1">
                <a:spLocks noChangeArrowheads="1"/>
              </p:cNvSpPr>
              <p:nvPr/>
            </p:nvSpPr>
            <p:spPr bwMode="auto">
              <a:xfrm rot="5400000">
                <a:off x="4157" y="1262"/>
                <a:ext cx="113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2000" dirty="0">
                    <a:latin typeface="Consolas" charset="0"/>
                    <a:ea typeface="Consolas" charset="0"/>
                    <a:cs typeface="Consolas" charset="0"/>
                  </a:rPr>
                  <a:t>Stack </a:t>
                </a:r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growth</a:t>
                </a:r>
              </a:p>
            </p:txBody>
          </p:sp>
          <p:sp>
            <p:nvSpPr>
              <p:cNvPr id="22549" name="Line 17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sp>
          <p:nvSpPr>
            <p:cNvPr id="22543" name="Rectangle 4"/>
            <p:cNvSpPr>
              <a:spLocks noChangeArrowheads="1"/>
            </p:cNvSpPr>
            <p:nvPr/>
          </p:nvSpPr>
          <p:spPr bwMode="auto">
            <a:xfrm>
              <a:off x="2784" y="1200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22544" name="Rectangle 5"/>
            <p:cNvSpPr>
              <a:spLocks noChangeArrowheads="1"/>
            </p:cNvSpPr>
            <p:nvPr/>
          </p:nvSpPr>
          <p:spPr bwMode="auto">
            <a:xfrm>
              <a:off x="2784" y="1584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22545" name="Rectangle 6"/>
            <p:cNvSpPr>
              <a:spLocks noChangeArrowheads="1"/>
            </p:cNvSpPr>
            <p:nvPr/>
          </p:nvSpPr>
          <p:spPr bwMode="auto">
            <a:xfrm>
              <a:off x="2784" y="192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22546" name="Rectangle 7"/>
            <p:cNvSpPr>
              <a:spLocks noChangeArrowheads="1"/>
            </p:cNvSpPr>
            <p:nvPr/>
          </p:nvSpPr>
          <p:spPr bwMode="auto">
            <a:xfrm>
              <a:off x="2784" y="2256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2547" name="Rectangle 25"/>
            <p:cNvSpPr>
              <a:spLocks noChangeArrowheads="1"/>
            </p:cNvSpPr>
            <p:nvPr/>
          </p:nvSpPr>
          <p:spPr bwMode="auto">
            <a:xfrm>
              <a:off x="2784" y="2544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</p:grpSp>
      <p:grpSp>
        <p:nvGrpSpPr>
          <p:cNvPr id="366630" name="Group 38"/>
          <p:cNvGrpSpPr>
            <a:grpSpLocks/>
          </p:cNvGrpSpPr>
          <p:nvPr/>
        </p:nvGrpSpPr>
        <p:grpSpPr bwMode="auto">
          <a:xfrm>
            <a:off x="8305800" y="1549400"/>
            <a:ext cx="1981200" cy="3022600"/>
            <a:chOff x="4272" y="976"/>
            <a:chExt cx="1248" cy="1904"/>
          </a:xfrm>
        </p:grpSpPr>
        <p:sp>
          <p:nvSpPr>
            <p:cNvPr id="22535" name="Text Box 22"/>
            <p:cNvSpPr txBox="1">
              <a:spLocks noChangeArrowheads="1"/>
            </p:cNvSpPr>
            <p:nvPr/>
          </p:nvSpPr>
          <p:spPr bwMode="auto">
            <a:xfrm>
              <a:off x="4539" y="976"/>
              <a:ext cx="70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Thread T</a:t>
              </a:r>
            </a:p>
          </p:txBody>
        </p:sp>
        <p:sp>
          <p:nvSpPr>
            <p:cNvPr id="22536" name="Rectangle 30"/>
            <p:cNvSpPr>
              <a:spLocks noChangeArrowheads="1"/>
            </p:cNvSpPr>
            <p:nvPr/>
          </p:nvSpPr>
          <p:spPr bwMode="auto">
            <a:xfrm>
              <a:off x="4272" y="1200"/>
              <a:ext cx="1248" cy="384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22537" name="Rectangle 31"/>
            <p:cNvSpPr>
              <a:spLocks noChangeArrowheads="1"/>
            </p:cNvSpPr>
            <p:nvPr/>
          </p:nvSpPr>
          <p:spPr bwMode="auto">
            <a:xfrm>
              <a:off x="4272" y="1584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22538" name="Rectangle 32"/>
            <p:cNvSpPr>
              <a:spLocks noChangeArrowheads="1"/>
            </p:cNvSpPr>
            <p:nvPr/>
          </p:nvSpPr>
          <p:spPr bwMode="auto">
            <a:xfrm>
              <a:off x="4272" y="1920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22539" name="Rectangle 33"/>
            <p:cNvSpPr>
              <a:spLocks noChangeArrowheads="1"/>
            </p:cNvSpPr>
            <p:nvPr/>
          </p:nvSpPr>
          <p:spPr bwMode="auto">
            <a:xfrm>
              <a:off x="4272" y="2256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2540" name="Rectangle 34"/>
            <p:cNvSpPr>
              <a:spLocks noChangeArrowheads="1"/>
            </p:cNvSpPr>
            <p:nvPr/>
          </p:nvSpPr>
          <p:spPr bwMode="auto">
            <a:xfrm>
              <a:off x="4272" y="2544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</p:grpSp>
      <p:sp>
        <p:nvSpPr>
          <p:cNvPr id="22" name="Rectangle 3">
            <a:extLst>
              <a:ext uri="{FF2B5EF4-FFF2-40B4-BE49-F238E27FC236}">
                <a16:creationId xmlns:a16="http://schemas.microsoft.com/office/drawing/2014/main" id="{68D1C425-8AE5-614A-9EFB-68101E25797B}"/>
              </a:ext>
            </a:extLst>
          </p:cNvPr>
          <p:cNvSpPr txBox="1">
            <a:spLocks noChangeArrowheads="1"/>
          </p:cNvSpPr>
          <p:nvPr/>
        </p:nvSpPr>
        <p:spPr>
          <a:xfrm>
            <a:off x="5638801" y="5343526"/>
            <a:ext cx="5144293" cy="1057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ko-KR" b="0" dirty="0">
                <a:latin typeface="Gill Sans Light"/>
                <a:ea typeface="Consolas" charset="0"/>
                <a:cs typeface="Consolas" panose="020B0609020204030204" pitchFamily="49" charset="0"/>
              </a:rPr>
              <a:t>Thread S's switch returns to Thread T's (and vice versa)</a:t>
            </a:r>
          </a:p>
        </p:txBody>
      </p:sp>
      <p:sp>
        <p:nvSpPr>
          <p:cNvPr id="23" name="AutoShape 14">
            <a:extLst>
              <a:ext uri="{FF2B5EF4-FFF2-40B4-BE49-F238E27FC236}">
                <a16:creationId xmlns:a16="http://schemas.microsoft.com/office/drawing/2014/main" id="{BF913E49-B133-4143-970D-66400D63EF1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125493" y="4572000"/>
            <a:ext cx="1828800" cy="533400"/>
          </a:xfrm>
          <a:prstGeom prst="curvedUpArrow">
            <a:avLst>
              <a:gd name="adj1" fmla="val 68571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endParaRPr lang="en-US" altLang="en-US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22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6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6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6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build="p"/>
      <p:bldP spid="366606" grpId="0" animBg="1"/>
      <p:bldP spid="366606" grpId="1" animBg="1"/>
      <p:bldP spid="22" grpId="0"/>
      <p:bldP spid="2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Another Concurrent Program Example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10210800" cy="5878512"/>
          </a:xfrm>
        </p:spPr>
        <p:txBody>
          <a:bodyPr/>
          <a:lstStyle/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Two threads, A and B, compete with each other</a:t>
            </a:r>
          </a:p>
          <a:p>
            <a:pPr lvl="1"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One tries to increment a shared counter</a:t>
            </a:r>
          </a:p>
          <a:p>
            <a:pPr lvl="1"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The other tries to decrement the counter</a:t>
            </a:r>
          </a:p>
          <a:p>
            <a:pPr>
              <a:buNone/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			</a:t>
            </a:r>
            <a:r>
              <a:rPr lang="en-US" altLang="ko-KR" sz="2000" u="sng" dirty="0">
                <a:ea typeface="굴림" panose="020B0600000101010101" pitchFamily="34" charset="-127"/>
              </a:rPr>
              <a:t>Thread A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B</a:t>
            </a:r>
          </a:p>
          <a:p>
            <a:pPr>
              <a:buNone/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= 0;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= 0;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while 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&lt; 10)	while 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&gt; -10)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  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=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+ 1;	  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=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– 1;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printf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(“A wins!”);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printf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(“B wins!”);</a:t>
            </a:r>
            <a:endParaRPr lang="en-US" altLang="ko-KR" dirty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Assume that memory loads and stores are atomic, but incrementing and decrementing are </a:t>
            </a:r>
            <a:r>
              <a:rPr lang="en-US" altLang="ko-KR" i="1" dirty="0">
                <a:solidFill>
                  <a:schemeClr val="hlink"/>
                </a:solidFill>
                <a:ea typeface="굴림" panose="020B0600000101010101" pitchFamily="34" charset="-127"/>
              </a:rPr>
              <a:t>not</a:t>
            </a:r>
            <a:r>
              <a:rPr lang="en-US" altLang="ko-KR" dirty="0">
                <a:ea typeface="굴림" panose="020B0600000101010101" pitchFamily="34" charset="-127"/>
              </a:rPr>
              <a:t> atomic </a:t>
            </a:r>
          </a:p>
          <a:p>
            <a:pPr lvl="1"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No difference between: “</a:t>
            </a:r>
            <a:r>
              <a:rPr lang="en-US" altLang="ko-KR" dirty="0" err="1">
                <a:ea typeface="굴림" panose="020B0600000101010101" pitchFamily="34" charset="-127"/>
              </a:rPr>
              <a:t>i</a:t>
            </a:r>
            <a:r>
              <a:rPr lang="en-US" altLang="ko-KR" dirty="0">
                <a:ea typeface="굴림" panose="020B0600000101010101" pitchFamily="34" charset="-127"/>
              </a:rPr>
              <a:t>=i+1” and “</a:t>
            </a:r>
            <a:r>
              <a:rPr lang="en-US" altLang="ko-KR" dirty="0" err="1">
                <a:ea typeface="굴림" panose="020B0600000101010101" pitchFamily="34" charset="-127"/>
              </a:rPr>
              <a:t>i</a:t>
            </a:r>
            <a:r>
              <a:rPr lang="en-US" altLang="ko-KR" dirty="0">
                <a:ea typeface="굴림" panose="020B0600000101010101" pitchFamily="34" charset="-127"/>
              </a:rPr>
              <a:t>++” </a:t>
            </a:r>
          </a:p>
          <a:p>
            <a:pPr lvl="1"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Same instruction sequence, the ++ operator is just syntactic sugar </a:t>
            </a: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Who wins? Could be either</a:t>
            </a: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Is it guaranteed that someone wins? Why or why not?</a:t>
            </a: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What if both threads have their own CPU running at same speed?  Is it guaranteed that it goes on forever?</a:t>
            </a:r>
          </a:p>
        </p:txBody>
      </p:sp>
    </p:spTree>
    <p:extLst>
      <p:ext uri="{BB962C8B-B14F-4D97-AF65-F5344CB8AC3E}">
        <p14:creationId xmlns:p14="http://schemas.microsoft.com/office/powerpoint/2010/main" val="10259483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80772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Hand Simulation Multiprocessor Example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56492"/>
            <a:ext cx="10896600" cy="604910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Inner loop looks like this: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				</a:t>
            </a:r>
            <a:r>
              <a:rPr lang="en-US" altLang="ko-KR" sz="2000" u="sng" dirty="0">
                <a:ea typeface="굴림" panose="020B0600000101010101" pitchFamily="34" charset="-127"/>
              </a:rPr>
              <a:t>Thread A</a:t>
            </a:r>
            <a:r>
              <a:rPr lang="en-US" altLang="ko-KR" sz="2000" dirty="0">
                <a:ea typeface="굴림" panose="020B0600000101010101" pitchFamily="34" charset="-127"/>
              </a:rPr>
              <a:t>			</a:t>
            </a:r>
            <a:r>
              <a:rPr lang="en-US" altLang="ko-KR" sz="2000" u="sng" dirty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r1=0	load	 r1, M[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]	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		r1=0	load r1, M[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]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r1=1	add 	 r1, r1, 1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		r1=-1	sub r1, r1, 1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M[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]=1	store r1, M[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]</a:t>
            </a:r>
          </a:p>
          <a:p>
            <a:pPr>
              <a:lnSpc>
                <a:spcPct val="50000"/>
              </a:lnSpc>
              <a:spcBef>
                <a:spcPct val="20000"/>
              </a:spcBef>
              <a:spcAft>
                <a:spcPts val="600"/>
              </a:spcAft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		M[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]=-1	store r1, M[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]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Hand Simulation: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And we’re off.  A gets off to an early start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B says “</a:t>
            </a:r>
            <a:r>
              <a:rPr lang="en-US" altLang="ko-KR" dirty="0" err="1">
                <a:ea typeface="굴림" panose="020B0600000101010101" pitchFamily="34" charset="-127"/>
              </a:rPr>
              <a:t>hmph</a:t>
            </a:r>
            <a:r>
              <a:rPr lang="en-US" altLang="ko-KR" dirty="0">
                <a:ea typeface="굴림" panose="020B0600000101010101" pitchFamily="34" charset="-127"/>
              </a:rPr>
              <a:t>, better go fast” and tries really hard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 goes ahead and writes “1”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B goes and writes “-1”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 says “HUH??? I could have sworn I put a 1 there”</a:t>
            </a: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Uncontrolled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race condition</a:t>
            </a:r>
            <a:r>
              <a:rPr lang="en-US" altLang="ko-KR" dirty="0">
                <a:ea typeface="굴림" panose="020B0600000101010101" pitchFamily="34" charset="-127"/>
              </a:rPr>
              <a:t>: two threads attempting to access same data </a:t>
            </a:r>
            <a:r>
              <a:rPr lang="en-US" altLang="ko-KR" i="1" dirty="0">
                <a:ea typeface="굴림" panose="020B0600000101010101" pitchFamily="34" charset="-127"/>
              </a:rPr>
              <a:t>simultaneously </a:t>
            </a:r>
            <a:r>
              <a:rPr lang="en-US" altLang="ko-KR" dirty="0">
                <a:ea typeface="굴림" panose="020B0600000101010101" pitchFamily="34" charset="-127"/>
              </a:rPr>
              <a:t>with one of them performing a write</a:t>
            </a:r>
          </a:p>
          <a:p>
            <a:pPr lvl="1"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Here “simultaneous” is defined even with one CPU as “could access at same time if only there were two CPUs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endParaRPr lang="ko-KR" altLang="en-US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725482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7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So – does this fix it?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50888"/>
            <a:ext cx="10820400" cy="5878512"/>
          </a:xfrm>
        </p:spPr>
        <p:txBody>
          <a:bodyPr/>
          <a:lstStyle/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Put locks around increment/decrement:</a:t>
            </a:r>
          </a:p>
          <a:p>
            <a:pPr>
              <a:buNone/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			</a:t>
            </a:r>
            <a:r>
              <a:rPr lang="en-US" altLang="ko-KR" sz="2000" u="sng" dirty="0">
                <a:ea typeface="굴림" panose="020B0600000101010101" pitchFamily="34" charset="-127"/>
              </a:rPr>
              <a:t>Thread A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B</a:t>
            </a:r>
          </a:p>
          <a:p>
            <a:pPr>
              <a:buNone/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= 0;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= 0;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while 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&lt; 10)	while 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&gt; -10)</a:t>
            </a:r>
          </a:p>
          <a:p>
            <a:pPr>
              <a:spcBef>
                <a:spcPts val="0"/>
              </a:spcBef>
              <a:buNone/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   </a:t>
            </a:r>
            <a:r>
              <a:rPr lang="en-US" altLang="ko-KR" sz="20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acquire(&amp;</a:t>
            </a:r>
            <a:r>
              <a:rPr lang="en-US" altLang="ko-KR" sz="2000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	   acquire(&amp;</a:t>
            </a:r>
            <a:r>
              <a:rPr lang="en-US" altLang="ko-KR" sz="2000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  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=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+ 1;	  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=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– 1;</a:t>
            </a:r>
          </a:p>
          <a:p>
            <a:pPr>
              <a:spcBef>
                <a:spcPts val="0"/>
              </a:spcBef>
              <a:buNone/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   </a:t>
            </a:r>
            <a:r>
              <a:rPr lang="en-US" altLang="ko-KR" sz="20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release(&amp;</a:t>
            </a:r>
            <a:r>
              <a:rPr lang="en-US" altLang="ko-KR" sz="2000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	   release(&amp;</a:t>
            </a:r>
            <a:r>
              <a:rPr lang="en-US" altLang="ko-KR" sz="2000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</a:t>
            </a:r>
            <a:br>
              <a:rPr lang="en-US" altLang="ko-KR" sz="2000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printf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(“A wins!”);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printf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(“B wins!”);</a:t>
            </a: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What does this do?  Is it better???</a:t>
            </a: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Each increment or decrement operation is now atomic. 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Good!</a:t>
            </a:r>
          </a:p>
          <a:p>
            <a:pPr lvl="1"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Technically, no race conditions, since lock prevents simultaneous reads/writes</a:t>
            </a: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Program is likely still broken. 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Not so good…</a:t>
            </a:r>
          </a:p>
          <a:p>
            <a:pPr lvl="1"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May or may not be what you intended (probably not)</a:t>
            </a:r>
          </a:p>
          <a:p>
            <a:pPr lvl="1"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Still unclear who wins – it is a nondeterministic result: different on each run</a:t>
            </a: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When might something like this make sense?</a:t>
            </a:r>
          </a:p>
          <a:p>
            <a:pPr lvl="1"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If each thread needed to get a unique integer for some reason</a:t>
            </a:r>
          </a:p>
        </p:txBody>
      </p:sp>
    </p:spTree>
    <p:extLst>
      <p:ext uri="{BB962C8B-B14F-4D97-AF65-F5344CB8AC3E}">
        <p14:creationId xmlns:p14="http://schemas.microsoft.com/office/powerpoint/2010/main" val="31814144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CC0D7-9A22-4ADE-8F35-FEBD241A6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is Hard!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4C9B1-721F-4636-8E78-464CC9D7D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11277600" cy="5562600"/>
          </a:xfrm>
        </p:spPr>
        <p:txBody>
          <a:bodyPr>
            <a:normAutofit/>
          </a:bodyPr>
          <a:lstStyle/>
          <a:p>
            <a:r>
              <a:rPr lang="en-US" dirty="0"/>
              <a:t>Even for practicing engineers trying to write mission-critical, bulletproof code!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Threaded programs must work for all </a:t>
            </a:r>
            <a:r>
              <a:rPr lang="en-US" altLang="ko-KR" dirty="0" err="1">
                <a:ea typeface="굴림" panose="020B0600000101010101" pitchFamily="34" charset="-127"/>
              </a:rPr>
              <a:t>interleavings</a:t>
            </a:r>
            <a:r>
              <a:rPr lang="en-US" altLang="ko-KR" dirty="0">
                <a:ea typeface="굴림" panose="020B0600000101010101" pitchFamily="34" charset="-127"/>
              </a:rPr>
              <a:t> of thread instruction sequences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Cooperating threads inherently non-deterministic and non-reproducible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Really hard to debug unless carefully designed!</a:t>
            </a:r>
            <a:endParaRPr lang="en-US" dirty="0"/>
          </a:p>
          <a:p>
            <a:r>
              <a:rPr lang="en-US" dirty="0"/>
              <a:t>Therac-25: Radiation Therapy Machine with Unintended Overdoses (reading on course site)</a:t>
            </a:r>
          </a:p>
          <a:p>
            <a:pPr lvl="1"/>
            <a:r>
              <a:rPr lang="en-US" dirty="0"/>
              <a:t>Concurrency errors caused the death of a number</a:t>
            </a:r>
            <a:br>
              <a:rPr lang="en-US" dirty="0"/>
            </a:br>
            <a:r>
              <a:rPr lang="en-US" dirty="0"/>
              <a:t>of patients by misconfiguring the radiation production</a:t>
            </a:r>
          </a:p>
          <a:p>
            <a:pPr lvl="1"/>
            <a:r>
              <a:rPr lang="en-US" dirty="0"/>
              <a:t>Improper synchronization between input from operators</a:t>
            </a:r>
            <a:br>
              <a:rPr lang="en-US" dirty="0"/>
            </a:br>
            <a:r>
              <a:rPr lang="en-US" dirty="0"/>
              <a:t>and positioning software</a:t>
            </a:r>
          </a:p>
          <a:p>
            <a:r>
              <a:rPr lang="en-US" dirty="0"/>
              <a:t>Mars Pathfinder Priority Inversion (</a:t>
            </a:r>
            <a:r>
              <a:rPr lang="en-US" dirty="0">
                <a:hlinkClick r:id="rId2"/>
              </a:rPr>
              <a:t>JPL Account</a:t>
            </a:r>
            <a:r>
              <a:rPr lang="en-US" dirty="0"/>
              <a:t>)</a:t>
            </a:r>
          </a:p>
          <a:p>
            <a:r>
              <a:rPr lang="en-US" dirty="0"/>
              <a:t>Toyota Uncontrolled Acceleration (</a:t>
            </a:r>
            <a:r>
              <a:rPr lang="en-US" dirty="0">
                <a:hlinkClick r:id="rId3"/>
              </a:rPr>
              <a:t>CMU Talk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256.6K Lines of C Code, ~9-11K global variables</a:t>
            </a:r>
          </a:p>
          <a:p>
            <a:pPr lvl="1"/>
            <a:r>
              <a:rPr lang="en-US" dirty="0"/>
              <a:t>Inconsistent mutual exclusion on reads/writes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45A357-16AF-4E8C-BAE9-05197273E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266" y="3352800"/>
            <a:ext cx="3257519" cy="2390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164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3820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Producer-Consumer with a Bounded Buffer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162" y="790294"/>
            <a:ext cx="9906000" cy="591530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Problem Definition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Producer(s) put things into a shared buffer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Consumer(s) take them out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Need synchronization to coordinate producer/consumer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z="16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Don’t want producer and consumer to have to work in lockstep, so put a fixed-size buffer between them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Need to synchronize access to this buffer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Producer needs to wait if buffer is full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Consumer needs to wait if buffer is empty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z="1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Example 1: GCC compiler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cpp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| cc1 | cc2 | as |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ld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Example 2: Coke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Producer can put limited number of Cokes in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Consumer can’t take Cokes out if machine is empty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Others: Web servers, Routers, ….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ko-KR" altLang="en-US" dirty="0">
              <a:ea typeface="굴림" panose="020B0600000101010101" pitchFamily="34" charset="-127"/>
            </a:endParaRPr>
          </a:p>
        </p:txBody>
      </p:sp>
      <p:pic>
        <p:nvPicPr>
          <p:cNvPr id="4628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371" y="3429001"/>
            <a:ext cx="1714500" cy="179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98497CA3-96EE-AD43-9502-1CC1C466C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3068" y="1095094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884472BC-AD9C-CF47-942E-032A15DBF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0668" y="942694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7711648" y="790294"/>
            <a:ext cx="984630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>
                <a:latin typeface="Gill Sans" charset="0"/>
                <a:ea typeface="Gill Sans" charset="0"/>
                <a:cs typeface="Gill Sans" charset="0"/>
              </a:rPr>
              <a:t>Producer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0238268" y="790294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9198936" y="899310"/>
            <a:ext cx="656420" cy="381560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Buffer</a:t>
            </a: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8816024" y="1090091"/>
            <a:ext cx="3829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16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9855356" y="1090091"/>
            <a:ext cx="3829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16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9017E023-D334-A04E-BEE4-D5372DC11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4048" y="942694"/>
            <a:ext cx="984630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>
                <a:latin typeface="Gill Sans" charset="0"/>
                <a:ea typeface="Gill Sans" charset="0"/>
                <a:cs typeface="Gill Sans" charset="0"/>
              </a:rPr>
              <a:t>Producer</a:t>
            </a:r>
          </a:p>
        </p:txBody>
      </p:sp>
    </p:spTree>
    <p:extLst>
      <p:ext uri="{BB962C8B-B14F-4D97-AF65-F5344CB8AC3E}">
        <p14:creationId xmlns:p14="http://schemas.microsoft.com/office/powerpoint/2010/main" val="11663558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10FA3-ED5E-894D-8B92-0CE368650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3102429"/>
            <a:ext cx="7886700" cy="3074534"/>
          </a:xfrm>
        </p:spPr>
        <p:txBody>
          <a:bodyPr/>
          <a:lstStyle/>
          <a:p>
            <a:r>
              <a:rPr lang="en-US" dirty="0"/>
              <a:t>Insert: write &amp; bump write </a:t>
            </a:r>
            <a:r>
              <a:rPr lang="en-US" dirty="0" err="1"/>
              <a:t>ptr</a:t>
            </a:r>
            <a:r>
              <a:rPr lang="en-US" dirty="0"/>
              <a:t> (enqueue)</a:t>
            </a:r>
          </a:p>
          <a:p>
            <a:r>
              <a:rPr lang="en-US" dirty="0"/>
              <a:t>Remove: read &amp; bump read </a:t>
            </a:r>
            <a:r>
              <a:rPr lang="en-US" dirty="0" err="1"/>
              <a:t>ptr</a:t>
            </a:r>
            <a:r>
              <a:rPr lang="en-US" dirty="0"/>
              <a:t> (dequeue)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i="1" dirty="0">
                <a:solidFill>
                  <a:srgbClr val="FF0000"/>
                </a:solidFill>
              </a:rPr>
              <a:t>How to tell if Full (on insert) Empty (on remove)?</a:t>
            </a:r>
          </a:p>
          <a:p>
            <a:r>
              <a:rPr lang="en-US" i="1" dirty="0">
                <a:solidFill>
                  <a:srgbClr val="FF0000"/>
                </a:solidFill>
              </a:rPr>
              <a:t>And what do you do if it is?</a:t>
            </a:r>
          </a:p>
          <a:p>
            <a:r>
              <a:rPr lang="en-US" i="1" dirty="0">
                <a:solidFill>
                  <a:srgbClr val="FF0000"/>
                </a:solidFill>
              </a:rPr>
              <a:t>What needs to be atomic?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A1D329-23D2-3341-BA18-42D19EFF5E5F}"/>
              </a:ext>
            </a:extLst>
          </p:cNvPr>
          <p:cNvSpPr/>
          <p:nvPr/>
        </p:nvSpPr>
        <p:spPr>
          <a:xfrm>
            <a:off x="2152650" y="1273353"/>
            <a:ext cx="4019550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200FF"/>
                </a:solidFill>
                <a:latin typeface="Courier" pitchFamily="2" charset="0"/>
              </a:rPr>
              <a:t>typedef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US" dirty="0">
                <a:solidFill>
                  <a:srgbClr val="C200FF"/>
                </a:solidFill>
                <a:latin typeface="Courier" pitchFamily="2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2D961E"/>
                </a:solidFill>
                <a:latin typeface="Courier" pitchFamily="2" charset="0"/>
              </a:rPr>
              <a:t>buf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{</a:t>
            </a:r>
            <a:endParaRPr lang="en-US" dirty="0">
              <a:solidFill>
                <a:srgbClr val="C200FF"/>
              </a:solidFill>
              <a:latin typeface="Courier" pitchFamily="2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  </a:t>
            </a:r>
            <a:r>
              <a:rPr lang="en-US" dirty="0">
                <a:solidFill>
                  <a:srgbClr val="2D961E"/>
                </a:solidFill>
                <a:latin typeface="Courier" pitchFamily="2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C1651C"/>
                </a:solidFill>
                <a:latin typeface="Courier" pitchFamily="2" charset="0"/>
              </a:rPr>
              <a:t>write_index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;</a:t>
            </a:r>
            <a:endParaRPr lang="en-US" dirty="0">
              <a:solidFill>
                <a:srgbClr val="C1651C"/>
              </a:solidFill>
              <a:latin typeface="Courier" pitchFamily="2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  </a:t>
            </a:r>
            <a:r>
              <a:rPr lang="en-US" dirty="0">
                <a:solidFill>
                  <a:srgbClr val="2D961E"/>
                </a:solidFill>
                <a:latin typeface="Courier" pitchFamily="2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C1651C"/>
                </a:solidFill>
                <a:latin typeface="Courier" pitchFamily="2" charset="0"/>
              </a:rPr>
              <a:t>read_index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;</a:t>
            </a:r>
            <a:endParaRPr lang="en-US" dirty="0">
              <a:solidFill>
                <a:srgbClr val="C1651C"/>
              </a:solidFill>
              <a:latin typeface="Courier" pitchFamily="2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  </a:t>
            </a:r>
            <a:r>
              <a:rPr lang="en-US" dirty="0">
                <a:solidFill>
                  <a:srgbClr val="2D961E"/>
                </a:solidFill>
                <a:latin typeface="Courier" pitchFamily="2" charset="0"/>
              </a:rPr>
              <a:t>&lt;type&gt;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*</a:t>
            </a:r>
            <a:r>
              <a:rPr lang="en-US" dirty="0">
                <a:solidFill>
                  <a:srgbClr val="C1651C"/>
                </a:solidFill>
                <a:latin typeface="Courier" pitchFamily="2" charset="0"/>
              </a:rPr>
              <a:t>entries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[BUFSIZE];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} </a:t>
            </a:r>
            <a:r>
              <a:rPr lang="en-US" dirty="0" err="1">
                <a:solidFill>
                  <a:srgbClr val="2D961E"/>
                </a:solidFill>
                <a:latin typeface="Courier" pitchFamily="2" charset="0"/>
              </a:rPr>
              <a:t>buf_t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;</a:t>
            </a:r>
            <a:endParaRPr lang="en-US" dirty="0">
              <a:solidFill>
                <a:srgbClr val="2D961E"/>
              </a:solidFill>
              <a:effectLst/>
              <a:latin typeface="Courier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538674-364D-4A44-9700-36D6BFFB2AB3}"/>
              </a:ext>
            </a:extLst>
          </p:cNvPr>
          <p:cNvSpPr/>
          <p:nvPr/>
        </p:nvSpPr>
        <p:spPr>
          <a:xfrm>
            <a:off x="7815944" y="1896638"/>
            <a:ext cx="250372" cy="609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756D3F-0950-3049-A27E-80947BD39B5C}"/>
              </a:ext>
            </a:extLst>
          </p:cNvPr>
          <p:cNvSpPr/>
          <p:nvPr/>
        </p:nvSpPr>
        <p:spPr>
          <a:xfrm>
            <a:off x="8074091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347A4B-ACC0-6847-AB31-6DB7989A5ED3}"/>
              </a:ext>
            </a:extLst>
          </p:cNvPr>
          <p:cNvSpPr/>
          <p:nvPr/>
        </p:nvSpPr>
        <p:spPr>
          <a:xfrm>
            <a:off x="8332238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B188BE-8667-A84A-9F3C-AF5000AC070C}"/>
              </a:ext>
            </a:extLst>
          </p:cNvPr>
          <p:cNvSpPr/>
          <p:nvPr/>
        </p:nvSpPr>
        <p:spPr>
          <a:xfrm>
            <a:off x="8590385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B54DD3-EF7A-6345-94E4-2640C53CC864}"/>
              </a:ext>
            </a:extLst>
          </p:cNvPr>
          <p:cNvSpPr/>
          <p:nvPr/>
        </p:nvSpPr>
        <p:spPr>
          <a:xfrm>
            <a:off x="8848532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5479EDA-B846-F141-A053-342F9D17E0A6}"/>
              </a:ext>
            </a:extLst>
          </p:cNvPr>
          <p:cNvSpPr/>
          <p:nvPr/>
        </p:nvSpPr>
        <p:spPr>
          <a:xfrm>
            <a:off x="9106679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5ECA2F-4452-E642-8459-8A7F145DA660}"/>
              </a:ext>
            </a:extLst>
          </p:cNvPr>
          <p:cNvSpPr/>
          <p:nvPr/>
        </p:nvSpPr>
        <p:spPr>
          <a:xfrm>
            <a:off x="9364826" y="1896638"/>
            <a:ext cx="250372" cy="609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0185F3-27CC-8348-8E97-754D5E5C0237}"/>
              </a:ext>
            </a:extLst>
          </p:cNvPr>
          <p:cNvSpPr/>
          <p:nvPr/>
        </p:nvSpPr>
        <p:spPr>
          <a:xfrm>
            <a:off x="9622975" y="1896638"/>
            <a:ext cx="250372" cy="609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ED49F5F-E40E-C640-9C24-6E7179650A1A}"/>
              </a:ext>
            </a:extLst>
          </p:cNvPr>
          <p:cNvGrpSpPr/>
          <p:nvPr/>
        </p:nvGrpSpPr>
        <p:grpSpPr>
          <a:xfrm rot="5400000">
            <a:off x="7229151" y="1129777"/>
            <a:ext cx="508521" cy="609600"/>
            <a:chOff x="7405397" y="1665515"/>
            <a:chExt cx="508521" cy="6096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A99D6A9-D813-A14F-9370-E5550B3E826C}"/>
                </a:ext>
              </a:extLst>
            </p:cNvPr>
            <p:cNvSpPr/>
            <p:nvPr/>
          </p:nvSpPr>
          <p:spPr>
            <a:xfrm>
              <a:off x="7405397" y="1665515"/>
              <a:ext cx="250372" cy="609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9677780-287C-FE4A-844A-A474759BBAA6}"/>
                </a:ext>
              </a:extLst>
            </p:cNvPr>
            <p:cNvSpPr/>
            <p:nvPr/>
          </p:nvSpPr>
          <p:spPr>
            <a:xfrm>
              <a:off x="7663546" y="1665515"/>
              <a:ext cx="250372" cy="609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8F26987-FF22-3243-A0D2-F96410C29C41}"/>
              </a:ext>
            </a:extLst>
          </p:cNvPr>
          <p:cNvSpPr txBox="1"/>
          <p:nvPr/>
        </p:nvSpPr>
        <p:spPr>
          <a:xfrm>
            <a:off x="7299947" y="109945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A09C29-A3C7-2740-8115-6E07C8C4C39A}"/>
              </a:ext>
            </a:extLst>
          </p:cNvPr>
          <p:cNvSpPr txBox="1"/>
          <p:nvPr/>
        </p:nvSpPr>
        <p:spPr>
          <a:xfrm>
            <a:off x="7321782" y="134477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B574A79C-934D-BB4A-B02E-0793E479041E}"/>
              </a:ext>
            </a:extLst>
          </p:cNvPr>
          <p:cNvCxnSpPr>
            <a:cxnSpLocks/>
            <a:stCxn id="14" idx="0"/>
            <a:endCxn id="6" idx="0"/>
          </p:cNvCxnSpPr>
          <p:nvPr/>
        </p:nvCxnSpPr>
        <p:spPr>
          <a:xfrm>
            <a:off x="7788211" y="1305504"/>
            <a:ext cx="411066" cy="5911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39FC1B27-CB32-7944-ABC5-FCB6095E3DF1}"/>
              </a:ext>
            </a:extLst>
          </p:cNvPr>
          <p:cNvCxnSpPr>
            <a:cxnSpLocks/>
            <a:stCxn id="15" idx="0"/>
            <a:endCxn id="12" idx="0"/>
          </p:cNvCxnSpPr>
          <p:nvPr/>
        </p:nvCxnSpPr>
        <p:spPr>
          <a:xfrm>
            <a:off x="7788212" y="1563652"/>
            <a:ext cx="1701801" cy="33298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B32F8EE-B602-9D4F-ABAF-6C91A91BC51F}"/>
              </a:ext>
            </a:extLst>
          </p:cNvPr>
          <p:cNvSpPr txBox="1"/>
          <p:nvPr/>
        </p:nvSpPr>
        <p:spPr>
          <a:xfrm>
            <a:off x="9320735" y="206878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" pitchFamily="2" charset="0"/>
              </a:rPr>
              <a:t>d</a:t>
            </a:r>
            <a:r>
              <a:rPr lang="en-US" sz="1200" baseline="-25000" dirty="0">
                <a:latin typeface="Courier" pitchFamily="2" charset="0"/>
              </a:rPr>
              <a:t>i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3E41C6-0C90-EF4D-9495-5047A860EE6B}"/>
              </a:ext>
            </a:extLst>
          </p:cNvPr>
          <p:cNvSpPr txBox="1"/>
          <p:nvPr/>
        </p:nvSpPr>
        <p:spPr>
          <a:xfrm>
            <a:off x="9517970" y="2068782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" pitchFamily="2" charset="0"/>
              </a:rPr>
              <a:t>d</a:t>
            </a:r>
            <a:r>
              <a:rPr lang="en-US" sz="1200" baseline="-25000" dirty="0">
                <a:latin typeface="Courier" pitchFamily="2" charset="0"/>
              </a:rPr>
              <a:t>i+1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AC93454-5D1C-034F-985D-972936CB1D4C}"/>
              </a:ext>
            </a:extLst>
          </p:cNvPr>
          <p:cNvSpPr txBox="1"/>
          <p:nvPr/>
        </p:nvSpPr>
        <p:spPr>
          <a:xfrm>
            <a:off x="7700587" y="2068782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" pitchFamily="2" charset="0"/>
              </a:rPr>
              <a:t>d</a:t>
            </a:r>
            <a:r>
              <a:rPr lang="en-US" sz="1200" baseline="-25000" dirty="0">
                <a:latin typeface="Courier" pitchFamily="2" charset="0"/>
              </a:rPr>
              <a:t>i+2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00200" y="194382"/>
            <a:ext cx="8991600" cy="533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Circular Buffer Data Structure (sequential case)</a:t>
            </a:r>
          </a:p>
        </p:txBody>
      </p:sp>
    </p:spTree>
    <p:extLst>
      <p:ext uri="{BB962C8B-B14F-4D97-AF65-F5344CB8AC3E}">
        <p14:creationId xmlns:p14="http://schemas.microsoft.com/office/powerpoint/2010/main" val="1644797908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6FB968-B554-4E4F-8A65-879E107A4083}"/>
              </a:ext>
            </a:extLst>
          </p:cNvPr>
          <p:cNvSpPr txBox="1">
            <a:spLocks noChangeArrowheads="1"/>
          </p:cNvSpPr>
          <p:nvPr/>
        </p:nvSpPr>
        <p:spPr>
          <a:xfrm>
            <a:off x="1782536" y="762000"/>
            <a:ext cx="8673267" cy="558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 </a:t>
            </a:r>
            <a:r>
              <a:rPr lang="en-US" altLang="ko-KR" sz="24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4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= &lt;initially unlocked&gt;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C9C23-136B-4945-A0CD-F4FBA22029AF}"/>
              </a:ext>
            </a:extLst>
          </p:cNvPr>
          <p:cNvSpPr txBox="1"/>
          <p:nvPr/>
        </p:nvSpPr>
        <p:spPr>
          <a:xfrm>
            <a:off x="1985890" y="1522274"/>
            <a:ext cx="7386711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Producer(item)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while (buffer full) {}; // Wait for a free slot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enqueue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(item);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40435-8718-5749-8837-B26C02671F42}"/>
              </a:ext>
            </a:extLst>
          </p:cNvPr>
          <p:cNvSpPr txBox="1"/>
          <p:nvPr/>
        </p:nvSpPr>
        <p:spPr>
          <a:xfrm>
            <a:off x="1985890" y="3693656"/>
            <a:ext cx="7386711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Consumer()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while (buffer empty) {}; // Wait for arrival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item =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dequeue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return item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5453744" y="2645561"/>
            <a:ext cx="4874026" cy="1244037"/>
            <a:chOff x="3929744" y="2645560"/>
            <a:chExt cx="4874026" cy="1244037"/>
          </a:xfrm>
        </p:grpSpPr>
        <p:sp>
          <p:nvSpPr>
            <p:cNvPr id="7" name="Left Arrow 6">
              <a:extLst>
                <a:ext uri="{FF2B5EF4-FFF2-40B4-BE49-F238E27FC236}">
                  <a16:creationId xmlns:a16="http://schemas.microsoft.com/office/drawing/2014/main" id="{14EFDF98-AECE-EC47-9CC5-8180274342CD}"/>
                </a:ext>
              </a:extLst>
            </p:cNvPr>
            <p:cNvSpPr/>
            <p:nvPr/>
          </p:nvSpPr>
          <p:spPr>
            <a:xfrm rot="1810795">
              <a:off x="3929744" y="2645560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Left Arrow 7">
              <a:extLst>
                <a:ext uri="{FF2B5EF4-FFF2-40B4-BE49-F238E27FC236}">
                  <a16:creationId xmlns:a16="http://schemas.microsoft.com/office/drawing/2014/main" id="{E67781F4-D046-8340-B7E9-889D75469A74}"/>
                </a:ext>
              </a:extLst>
            </p:cNvPr>
            <p:cNvSpPr/>
            <p:nvPr/>
          </p:nvSpPr>
          <p:spPr>
            <a:xfrm rot="19789205" flipV="1">
              <a:off x="3935728" y="3497712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C9DC36C-75E7-9D46-868E-C4C30423AD8B}"/>
                </a:ext>
              </a:extLst>
            </p:cNvPr>
            <p:cNvSpPr txBox="1"/>
            <p:nvPr/>
          </p:nvSpPr>
          <p:spPr>
            <a:xfrm>
              <a:off x="5065158" y="2841502"/>
              <a:ext cx="3738612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Will we ever come out of the wait loop?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Buffer – first cut</a:t>
            </a:r>
          </a:p>
        </p:txBody>
      </p:sp>
    </p:spTree>
    <p:extLst>
      <p:ext uri="{BB962C8B-B14F-4D97-AF65-F5344CB8AC3E}">
        <p14:creationId xmlns:p14="http://schemas.microsoft.com/office/powerpoint/2010/main" val="17829859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6FB968-B554-4E4F-8A65-879E107A4083}"/>
              </a:ext>
            </a:extLst>
          </p:cNvPr>
          <p:cNvSpPr txBox="1">
            <a:spLocks noChangeArrowheads="1"/>
          </p:cNvSpPr>
          <p:nvPr/>
        </p:nvSpPr>
        <p:spPr>
          <a:xfrm>
            <a:off x="1600201" y="762000"/>
            <a:ext cx="8673267" cy="558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 </a:t>
            </a:r>
            <a:r>
              <a:rPr lang="en-US" altLang="ko-KR" sz="24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4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= &lt;initially unlocked&gt;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C9C23-136B-4945-A0CD-F4FBA22029AF}"/>
              </a:ext>
            </a:extLst>
          </p:cNvPr>
          <p:cNvSpPr txBox="1"/>
          <p:nvPr/>
        </p:nvSpPr>
        <p:spPr>
          <a:xfrm>
            <a:off x="1524000" y="1522274"/>
            <a:ext cx="89916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Producer(item)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while (buffer full) {release(&amp;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);} 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enqueue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(item);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40435-8718-5749-8837-B26C02671F42}"/>
              </a:ext>
            </a:extLst>
          </p:cNvPr>
          <p:cNvSpPr txBox="1"/>
          <p:nvPr/>
        </p:nvSpPr>
        <p:spPr>
          <a:xfrm>
            <a:off x="1524000" y="3693656"/>
            <a:ext cx="91440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Consumer()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while (buffer empty) {release(&amp;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);} 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item =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dequeue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return item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5429754" y="2569736"/>
            <a:ext cx="5026048" cy="1569660"/>
            <a:chOff x="3905754" y="2569736"/>
            <a:chExt cx="5026048" cy="1569660"/>
          </a:xfrm>
        </p:grpSpPr>
        <p:sp>
          <p:nvSpPr>
            <p:cNvPr id="7" name="Left Arrow 6">
              <a:extLst>
                <a:ext uri="{FF2B5EF4-FFF2-40B4-BE49-F238E27FC236}">
                  <a16:creationId xmlns:a16="http://schemas.microsoft.com/office/drawing/2014/main" id="{14EFDF98-AECE-EC47-9CC5-8180274342CD}"/>
                </a:ext>
              </a:extLst>
            </p:cNvPr>
            <p:cNvSpPr/>
            <p:nvPr/>
          </p:nvSpPr>
          <p:spPr>
            <a:xfrm rot="1810795">
              <a:off x="3929744" y="2645560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Left Arrow 7">
              <a:extLst>
                <a:ext uri="{FF2B5EF4-FFF2-40B4-BE49-F238E27FC236}">
                  <a16:creationId xmlns:a16="http://schemas.microsoft.com/office/drawing/2014/main" id="{E67781F4-D046-8340-B7E9-889D75469A74}"/>
                </a:ext>
              </a:extLst>
            </p:cNvPr>
            <p:cNvSpPr/>
            <p:nvPr/>
          </p:nvSpPr>
          <p:spPr>
            <a:xfrm rot="19789205" flipV="1">
              <a:off x="3905754" y="3600872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C9DC36C-75E7-9D46-868E-C4C30423AD8B}"/>
                </a:ext>
              </a:extLst>
            </p:cNvPr>
            <p:cNvSpPr txBox="1"/>
            <p:nvPr/>
          </p:nvSpPr>
          <p:spPr>
            <a:xfrm>
              <a:off x="5029200" y="2569736"/>
              <a:ext cx="3902602" cy="15696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What happens when one is waiting for the other?</a:t>
              </a:r>
            </a:p>
            <a:p>
              <a:r>
                <a:rPr lang="en-US" sz="2400" dirty="0"/>
                <a:t> - Multiple cores ?</a:t>
              </a:r>
            </a:p>
            <a:p>
              <a:r>
                <a:rPr lang="en-US" sz="2400" dirty="0"/>
                <a:t> - Single core ?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Buffer – 2</a:t>
            </a:r>
            <a:r>
              <a:rPr lang="en-US" baseline="30000" dirty="0"/>
              <a:t>nd</a:t>
            </a:r>
            <a:r>
              <a:rPr lang="en-US" dirty="0"/>
              <a:t> cut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9255370" y="-121860"/>
            <a:ext cx="1336431" cy="1569660"/>
            <a:chOff x="7595371" y="-22830"/>
            <a:chExt cx="1336431" cy="1569660"/>
          </a:xfrm>
        </p:grpSpPr>
        <p:pic>
          <p:nvPicPr>
            <p:cNvPr id="11" name="Picture 9" descr="MCj0285432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5371" y="117281"/>
              <a:ext cx="1336431" cy="1289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7731242" y="-22830"/>
              <a:ext cx="110795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600" dirty="0">
                  <a:solidFill>
                    <a:srgbClr val="FF0000"/>
                  </a:solidFill>
                  <a:sym typeface="Symbol" panose="05050102010706020507" pitchFamily="18" charset="2"/>
                </a:rPr>
                <a:t></a:t>
              </a:r>
              <a:endParaRPr lang="en-US" sz="9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88564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Higher-level Primitives than Locks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11049000" cy="5867400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What is right abstraction for synchronizing threads that share memory?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Want as high a level primitive as possible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Good primitives and practices important!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Since execution is not entirely sequential, really hard to find bugs, since they happen rarely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UNIX is pretty stable now, but up until about mid-80s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(10 years after started), systems running UNIX would crash every week or so – concurrency bugs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Synchronization is a way of coordinating multiple concurrent activities that are using shared state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This lecture and the next presents a some ways of structuring sharing</a:t>
            </a:r>
          </a:p>
        </p:txBody>
      </p:sp>
    </p:spTree>
    <p:extLst>
      <p:ext uri="{BB962C8B-B14F-4D97-AF65-F5344CB8AC3E}">
        <p14:creationId xmlns:p14="http://schemas.microsoft.com/office/powerpoint/2010/main" val="8390970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Semaphores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10591800" cy="56388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Semaphores are a kind of generalized lock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First defined by </a:t>
            </a:r>
            <a:r>
              <a:rPr lang="en-US" altLang="ko-KR" dirty="0" err="1">
                <a:ea typeface="굴림" panose="020B0600000101010101" pitchFamily="34" charset="-127"/>
              </a:rPr>
              <a:t>Dijkstra</a:t>
            </a:r>
            <a:r>
              <a:rPr lang="en-US" altLang="ko-KR" dirty="0">
                <a:ea typeface="굴림" panose="020B0600000101010101" pitchFamily="34" charset="-127"/>
              </a:rPr>
              <a:t> in late 60s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Main synchronization primitive used in original UNIX</a:t>
            </a:r>
          </a:p>
          <a:p>
            <a:pPr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Definition: a Semaphore has a non-negative integer value and supports the following two operations: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Down()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 or </a:t>
            </a: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P()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:</a:t>
            </a:r>
            <a:r>
              <a:rPr lang="en-US" altLang="ko-KR" dirty="0">
                <a:ea typeface="굴림" panose="020B0600000101010101" pitchFamily="34" charset="-127"/>
              </a:rPr>
              <a:t> an atomic operation that waits for semaphore to become positive, then decrements it by 1 </a:t>
            </a:r>
          </a:p>
          <a:p>
            <a:pPr lvl="2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Think of this as the wait() operation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Up()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 or </a:t>
            </a: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V()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:</a:t>
            </a:r>
            <a:r>
              <a:rPr lang="en-US" altLang="ko-KR" dirty="0">
                <a:ea typeface="굴림" panose="020B0600000101010101" pitchFamily="34" charset="-127"/>
              </a:rPr>
              <a:t> an atomic operation that increments the semaphore by 1, waking up a waiting P, if any</a:t>
            </a:r>
          </a:p>
          <a:p>
            <a:pPr lvl="2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This of this as the signal() operation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Note that </a:t>
            </a: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P()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stands for “</a:t>
            </a:r>
            <a:r>
              <a:rPr lang="en-US" altLang="ko-KR" i="1" dirty="0" err="1">
                <a:ea typeface="굴림" panose="020B0600000101010101" pitchFamily="34" charset="-127"/>
              </a:rPr>
              <a:t>proberen</a:t>
            </a:r>
            <a:r>
              <a:rPr lang="en-US" altLang="ko-KR" i="1" dirty="0">
                <a:ea typeface="굴림" panose="020B0600000101010101" pitchFamily="34" charset="-127"/>
              </a:rPr>
              <a:t>” </a:t>
            </a:r>
            <a:r>
              <a:rPr lang="en-US" altLang="ko-KR" dirty="0">
                <a:ea typeface="굴림" panose="020B0600000101010101" pitchFamily="34" charset="-127"/>
              </a:rPr>
              <a:t>(to test) and </a:t>
            </a: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V()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stands for “</a:t>
            </a:r>
            <a:r>
              <a:rPr lang="en-US" altLang="ko-KR" i="1" dirty="0" err="1">
                <a:ea typeface="굴림" panose="020B0600000101010101" pitchFamily="34" charset="-127"/>
              </a:rPr>
              <a:t>verhogen</a:t>
            </a:r>
            <a:r>
              <a:rPr lang="en-US" altLang="ko-KR" i="1" dirty="0">
                <a:ea typeface="굴림" panose="020B0600000101010101" pitchFamily="34" charset="-127"/>
              </a:rPr>
              <a:t>”</a:t>
            </a:r>
            <a:r>
              <a:rPr lang="en-US" altLang="ko-KR" dirty="0">
                <a:ea typeface="굴림" panose="020B0600000101010101" pitchFamily="34" charset="-127"/>
              </a:rPr>
              <a:t> (to increment) in Dutch</a:t>
            </a:r>
          </a:p>
        </p:txBody>
      </p:sp>
      <p:pic>
        <p:nvPicPr>
          <p:cNvPr id="24580" name="Picture 20" descr="MCj036416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1" y="228601"/>
            <a:ext cx="4730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600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9296400" cy="533400"/>
          </a:xfrm>
        </p:spPr>
        <p:txBody>
          <a:bodyPr/>
          <a:lstStyle/>
          <a:p>
            <a:r>
              <a:rPr lang="en-US" altLang="ko-KR" sz="3000" dirty="0">
                <a:ea typeface="Gulim" panose="020B0600000101010101" pitchFamily="34" charset="-127"/>
              </a:rPr>
              <a:t>Saving/Restoring state (often called “Context Switch)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685800"/>
            <a:ext cx="8534400" cy="5867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Switch(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tCur,tNew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/* Unload old thread */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TCB[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tCur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].regs.r7 = CPU.r7;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	…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TCB[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tCur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].regs.r0 = CPU.r0;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    TCB[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tCur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regs.sp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=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CPU.sp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TCB[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tCur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regs.retpc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=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CPU.retpc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; /*return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addr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*/</a:t>
            </a:r>
          </a:p>
          <a:p>
            <a:pPr>
              <a:buFontTx/>
              <a:buNone/>
            </a:pPr>
            <a:endParaRPr lang="en-US" altLang="ko-KR" sz="2000" dirty="0">
              <a:solidFill>
                <a:schemeClr val="accent2"/>
              </a:solidFill>
              <a:latin typeface="Courier New" panose="02070309020205020404" pitchFamily="49" charset="0"/>
              <a:ea typeface="Consolas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ko-KR" sz="2000" dirty="0">
                <a:solidFill>
                  <a:srgbClr val="53FB25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/* Load and execute new thread */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CPU.r7 = TCB[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tNew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].regs.r7;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	…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CPU.r0 = TCB[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tNew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].regs.r0;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CPU.sp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= TCB[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tNew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regs.sp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CPU.retpc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= TCB[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tNew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regs.retpc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return; /* Return to 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CPU.retpc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*/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6027671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2362200" y="4953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2003" name="Text Box 3"/>
          <p:cNvSpPr txBox="1">
            <a:spLocks noChangeArrowheads="1"/>
          </p:cNvSpPr>
          <p:nvPr/>
        </p:nvSpPr>
        <p:spPr bwMode="auto">
          <a:xfrm>
            <a:off x="3533599" y="5943600"/>
            <a:ext cx="102034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Value=2</a:t>
            </a:r>
          </a:p>
        </p:txBody>
      </p:sp>
      <p:sp>
        <p:nvSpPr>
          <p:cNvPr id="512004" name="Text Box 4"/>
          <p:cNvSpPr txBox="1">
            <a:spLocks noChangeArrowheads="1"/>
          </p:cNvSpPr>
          <p:nvPr/>
        </p:nvSpPr>
        <p:spPr bwMode="auto">
          <a:xfrm>
            <a:off x="3533599" y="5943600"/>
            <a:ext cx="102034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Value=1</a:t>
            </a:r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3533599" y="5943600"/>
            <a:ext cx="102034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Value=0</a:t>
            </a:r>
          </a:p>
        </p:txBody>
      </p:sp>
      <p:pic>
        <p:nvPicPr>
          <p:cNvPr id="512006" name="Picture 6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Semaphores Like Integers Except…</a:t>
            </a:r>
          </a:p>
        </p:txBody>
      </p:sp>
      <p:sp>
        <p:nvSpPr>
          <p:cNvPr id="5120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11353800" cy="56388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Semaphores are like integers, except: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No negative values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Only operations allowed are P and V – can’t read or write value, except initially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Operations must be atomic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Two P’s together can’t decrement value below zero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Thread going to sleep in P won’t miss wakeup from V – even if both happen at same time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POSIX adds ability to read value, but technically not part of proper interface!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Semaphore from railway analogy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Here is a semaphore initialized to 2 for resource control:</a:t>
            </a:r>
          </a:p>
          <a:p>
            <a:endParaRPr lang="ko-KR" altLang="en-US" dirty="0">
              <a:ea typeface="굴림" panose="020B0600000101010101" pitchFamily="34" charset="-127"/>
            </a:endParaRPr>
          </a:p>
        </p:txBody>
      </p:sp>
      <p:pic>
        <p:nvPicPr>
          <p:cNvPr id="512009" name="Picture 9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10" name="Picture 10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011" name="Group 11"/>
          <p:cNvGrpSpPr>
            <a:grpSpLocks/>
          </p:cNvGrpSpPr>
          <p:nvPr/>
        </p:nvGrpSpPr>
        <p:grpSpPr bwMode="auto">
          <a:xfrm>
            <a:off x="2514600" y="4800600"/>
            <a:ext cx="7239000" cy="1447800"/>
            <a:chOff x="672" y="3024"/>
            <a:chExt cx="4560" cy="912"/>
          </a:xfrm>
        </p:grpSpPr>
        <p:sp>
          <p:nvSpPr>
            <p:cNvPr id="25621" name="Line 12"/>
            <p:cNvSpPr>
              <a:spLocks noChangeShapeType="1"/>
            </p:cNvSpPr>
            <p:nvPr/>
          </p:nvSpPr>
          <p:spPr bwMode="auto">
            <a:xfrm>
              <a:off x="672" y="3648"/>
              <a:ext cx="1392" cy="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2" name="Line 13"/>
            <p:cNvSpPr>
              <a:spLocks noChangeShapeType="1"/>
            </p:cNvSpPr>
            <p:nvPr/>
          </p:nvSpPr>
          <p:spPr bwMode="auto">
            <a:xfrm>
              <a:off x="2496" y="3408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3" name="Line 14"/>
            <p:cNvSpPr>
              <a:spLocks noChangeShapeType="1"/>
            </p:cNvSpPr>
            <p:nvPr/>
          </p:nvSpPr>
          <p:spPr bwMode="auto">
            <a:xfrm>
              <a:off x="2496" y="3936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4" name="Freeform 15"/>
            <p:cNvSpPr>
              <a:spLocks/>
            </p:cNvSpPr>
            <p:nvPr/>
          </p:nvSpPr>
          <p:spPr bwMode="auto">
            <a:xfrm>
              <a:off x="2016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5" name="Freeform 16"/>
            <p:cNvSpPr>
              <a:spLocks/>
            </p:cNvSpPr>
            <p:nvPr/>
          </p:nvSpPr>
          <p:spPr bwMode="auto">
            <a:xfrm flipV="1">
              <a:off x="2016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6" name="Freeform 17"/>
            <p:cNvSpPr>
              <a:spLocks/>
            </p:cNvSpPr>
            <p:nvPr/>
          </p:nvSpPr>
          <p:spPr bwMode="auto">
            <a:xfrm flipH="1">
              <a:off x="3888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7" name="Freeform 18"/>
            <p:cNvSpPr>
              <a:spLocks/>
            </p:cNvSpPr>
            <p:nvPr/>
          </p:nvSpPr>
          <p:spPr bwMode="auto">
            <a:xfrm flipH="1" flipV="1">
              <a:off x="3888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8" name="Line 19"/>
            <p:cNvSpPr>
              <a:spLocks noChangeShapeType="1"/>
            </p:cNvSpPr>
            <p:nvPr/>
          </p:nvSpPr>
          <p:spPr bwMode="auto">
            <a:xfrm>
              <a:off x="4320" y="3648"/>
              <a:ext cx="912" cy="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pic>
          <p:nvPicPr>
            <p:cNvPr id="25629" name="Picture 20" descr="MCj0364166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024"/>
              <a:ext cx="298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021" name="Rectangle 21"/>
          <p:cNvSpPr>
            <a:spLocks noChangeArrowheads="1"/>
          </p:cNvSpPr>
          <p:nvPr/>
        </p:nvSpPr>
        <p:spPr bwMode="auto">
          <a:xfrm>
            <a:off x="6096000" y="4572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512022" name="Picture 22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3" name="Text Box 23"/>
          <p:cNvSpPr txBox="1">
            <a:spLocks noChangeArrowheads="1"/>
          </p:cNvSpPr>
          <p:nvPr/>
        </p:nvSpPr>
        <p:spPr bwMode="auto">
          <a:xfrm>
            <a:off x="3533599" y="5943600"/>
            <a:ext cx="102034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Value=1</a:t>
            </a:r>
          </a:p>
        </p:txBody>
      </p:sp>
      <p:sp>
        <p:nvSpPr>
          <p:cNvPr id="512024" name="Rectangle 24"/>
          <p:cNvSpPr>
            <a:spLocks noChangeArrowheads="1"/>
          </p:cNvSpPr>
          <p:nvPr/>
        </p:nvSpPr>
        <p:spPr bwMode="auto">
          <a:xfrm>
            <a:off x="3276600" y="4800600"/>
            <a:ext cx="1143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512025" name="Picture 25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6" name="Text Box 26"/>
          <p:cNvSpPr txBox="1">
            <a:spLocks noChangeArrowheads="1"/>
          </p:cNvSpPr>
          <p:nvPr/>
        </p:nvSpPr>
        <p:spPr bwMode="auto">
          <a:xfrm>
            <a:off x="3533599" y="5943600"/>
            <a:ext cx="102034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Value=0</a:t>
            </a:r>
          </a:p>
        </p:txBody>
      </p:sp>
      <p:pic>
        <p:nvPicPr>
          <p:cNvPr id="512027" name="Picture 27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9" name="Rectangle 28"/>
          <p:cNvSpPr>
            <a:spLocks noChangeArrowheads="1"/>
          </p:cNvSpPr>
          <p:nvPr/>
        </p:nvSpPr>
        <p:spPr bwMode="auto">
          <a:xfrm>
            <a:off x="609600" y="52578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2030" name="Text Box 30"/>
          <p:cNvSpPr txBox="1">
            <a:spLocks noChangeArrowheads="1"/>
          </p:cNvSpPr>
          <p:nvPr/>
        </p:nvSpPr>
        <p:spPr bwMode="auto">
          <a:xfrm>
            <a:off x="3533599" y="5943600"/>
            <a:ext cx="1114601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Value=2</a:t>
            </a:r>
          </a:p>
        </p:txBody>
      </p:sp>
    </p:spTree>
    <p:extLst>
      <p:ext uri="{BB962C8B-B14F-4D97-AF65-F5344CB8AC3E}">
        <p14:creationId xmlns:p14="http://schemas.microsoft.com/office/powerpoint/2010/main" val="10690935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87 -0.04467 C 0.12644 -0.04028 0.20612 -0.03565 0.25105 -0.04467 C 0.29597 -0.0537 0.28165 -0.09028 0.3168 -0.0993 C 0.35196 -0.10833 0.40691 -0.10393 0.46198 -0.0993 " pathEditMode="fixed" rAng="0" ptsTypes="AAAA">
                                      <p:cBhvr>
                                        <p:cTn id="44" dur="500" fill="hold"/>
                                        <p:tgtEl>
                                          <p:spTgt spid="512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55" y="-2755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47 -0.03079 C 0.11602 -0.02963 0.18256 -0.02824 0.22748 -0.02708 C 0.2724 -0.02592 0.29623 -0.03379 0.31928 -0.02338 C 0.34245 -0.01296 0.34206 0.02546 0.36589 0.03496 C 0.38959 0.04445 0.42579 0.03889 0.46185 0.03334 " pathEditMode="fixed" rAng="0" ptsTypes="AAAAA">
                                      <p:cBhvr>
                                        <p:cTn id="50" dur="500" fill="hold"/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12" y="3542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76 -0.03518 C 0.06576 -0.03495 0.14258 -0.03426 0.21928 -0.03333 " pathEditMode="fixed" rAng="0" ptsTypes="AA">
                                      <p:cBhvr>
                                        <p:cTn id="56" dur="1000" fill="hold"/>
                                        <p:tgtEl>
                                          <p:spTgt spid="512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6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573 -0.08889 C 0.52657 -0.09329 0.5974 -0.09745 0.63529 -0.09074 C 0.67305 -0.08403 0.66524 -0.05741 0.68321 -0.04884 C 0.70105 -0.04028 0.69336 -0.04051 0.7431 -0.03958 C 0.79271 -0.03866 0.93178 -0.04259 0.98139 -0.04329 " pathEditMode="fixed" rAng="0" ptsTypes="AAAAA">
                                      <p:cBhvr>
                                        <p:cTn id="60" dur="500" fill="hold"/>
                                        <p:tgtEl>
                                          <p:spTgt spid="512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76" y="217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948 -0.03333 C 0.22084 -0.02847 0.24219 -0.02338 0.26251 -0.03333 C 0.28282 -0.04329 0.28803 -0.08356 0.32136 -0.09352 C 0.35469 -0.10347 0.40847 -0.09861 0.46251 -0.09352 " pathEditMode="fixed" rAng="0" ptsTypes="AAAA">
                                      <p:cBhvr>
                                        <p:cTn id="67" dur="500" fill="hold"/>
                                        <p:tgtEl>
                                          <p:spTgt spid="512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51" y="-3032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76 -0.03518 C 0.06576 -0.03495 0.14258 -0.03426 0.21928 -0.03333 " pathEditMode="fixed" rAng="0" ptsTypes="AA">
                                      <p:cBhvr>
                                        <p:cTn id="77" dur="500" fill="hold"/>
                                        <p:tgtEl>
                                          <p:spTgt spid="512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6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2" grpId="0" animBg="1"/>
      <p:bldP spid="512003" grpId="0" animBg="1"/>
      <p:bldP spid="512004" grpId="0" animBg="1"/>
      <p:bldP spid="512005" grpId="0" animBg="1"/>
      <p:bldP spid="512008" grpId="0" build="p"/>
      <p:bldP spid="512021" grpId="0" animBg="1"/>
      <p:bldP spid="512023" grpId="0" animBg="1"/>
      <p:bldP spid="512024" grpId="0" animBg="1"/>
      <p:bldP spid="512026" grpId="0" animBg="1"/>
      <p:bldP spid="51203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Two Uses of Semaphores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10820400" cy="61722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Mutual Exclusion (initial value = 1)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Also called “Binary Semaphore” or “</a:t>
            </a:r>
            <a:r>
              <a:rPr lang="en-US" altLang="ko-KR" dirty="0" err="1">
                <a:latin typeface="Gill Sans Light"/>
                <a:ea typeface="굴림" charset="0"/>
                <a:cs typeface="Gill Sans Light"/>
              </a:rPr>
              <a:t>mutex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”.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Can be used for mutual exclusion, just like a lock:</a:t>
            </a:r>
          </a:p>
          <a:p>
            <a:pPr lvl="2">
              <a:lnSpc>
                <a:spcPct val="85000"/>
              </a:lnSpc>
              <a:buFontTx/>
              <a:buNone/>
            </a:pP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mysem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  // Critical section goes here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mysem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Scheduling Constraints (initial value = 0)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Allow thread 1 to wait for a signal from thread 2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thread 2 </a:t>
            </a:r>
            <a:r>
              <a:rPr lang="en-US" altLang="ko-KR" dirty="0">
                <a:solidFill>
                  <a:srgbClr val="FF0000"/>
                </a:solidFill>
                <a:latin typeface="Gill Sans Light"/>
                <a:ea typeface="굴림" charset="0"/>
                <a:cs typeface="Gill Sans Light"/>
              </a:rPr>
              <a:t>schedules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 thread 1 when a given </a:t>
            </a:r>
            <a:r>
              <a:rPr lang="en-US" altLang="ko-KR" dirty="0">
                <a:solidFill>
                  <a:srgbClr val="FF0000"/>
                </a:solidFill>
                <a:latin typeface="Gill Sans Light"/>
                <a:ea typeface="굴림" charset="0"/>
                <a:cs typeface="Gill Sans Light"/>
              </a:rPr>
              <a:t>event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 occurs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Example: suppose you had to implement </a:t>
            </a:r>
            <a:r>
              <a:rPr lang="en-US" altLang="ko-KR" dirty="0" err="1">
                <a:latin typeface="Gill Sans Light"/>
                <a:ea typeface="굴림" charset="0"/>
                <a:cs typeface="Gill Sans Light"/>
              </a:rPr>
              <a:t>ThreadJoin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 which must wait for thread to terminate: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		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Initial value of semaphore = 0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ThreadJoin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 {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   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mysem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ThreadFinish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 {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   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mysem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}</a:t>
            </a: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 flipH="1" flipV="1">
            <a:off x="5257800" y="5257800"/>
            <a:ext cx="533400" cy="990600"/>
          </a:xfrm>
          <a:prstGeom prst="curvedRightArrow">
            <a:avLst>
              <a:gd name="adj1" fmla="val 24994"/>
              <a:gd name="adj2" fmla="val 49997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4167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7" grpId="0" build="p"/>
      <p:bldP spid="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10668000" cy="533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ko-KR" sz="2800" dirty="0">
                <a:ea typeface="굴림" panose="020B0600000101010101" pitchFamily="34" charset="-127"/>
              </a:rPr>
              <a:t>Revisit Bounded Buffer: Correctness constraints for solution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176" y="696913"/>
            <a:ext cx="10385424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Correctness Constraints: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Consumer must wait for producer to fill buffers, if none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Producer must wait for consumer to empty buffers, if all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Only one thread can manipulate buffer queue at a time (mutual exclusion)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Remember why we need mutual exclusion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Because computers are stupid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Imagine if in real life: the delivery person is filling the machine and somebody comes up and tries to stick their money into the machine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General rule of thumb: 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Use a separate semaphore for each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Semaphore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fullBuffers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; // consumer’s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Semaphore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emptyBuffers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;// producer’s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Semaphore mutex;       // mutual exclusion</a:t>
            </a:r>
          </a:p>
        </p:txBody>
      </p:sp>
    </p:spTree>
    <p:extLst>
      <p:ext uri="{BB962C8B-B14F-4D97-AF65-F5344CB8AC3E}">
        <p14:creationId xmlns:p14="http://schemas.microsoft.com/office/powerpoint/2010/main" val="6440987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4071" y="966788"/>
            <a:ext cx="9740900" cy="5662612"/>
          </a:xfrm>
        </p:spPr>
        <p:txBody>
          <a:bodyPr/>
          <a:lstStyle/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0; 	// Initially, no coke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bufSize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		// Initially,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num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empty slots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1;	// No one using machine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Producer(item) {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Wait until space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Wait until machine free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Enqueue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(item);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Tell consumers there is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		// more coke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Consumer() {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Check if there’s a coke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Wait until machine free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item =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Dequeue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);	// tell producer need more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return item;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endParaRPr lang="en-US" altLang="ko-KR" sz="2000" dirty="0">
              <a:latin typeface="Consolas" panose="020B0609020204030204" pitchFamily="49" charset="0"/>
              <a:ea typeface="굴림" charset="0"/>
              <a:cs typeface="굴림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4217313"/>
            <a:ext cx="3371436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200" b="0" dirty="0">
                <a:latin typeface="Consolas" panose="020B0609020204030204" pitchFamily="49" charset="0"/>
              </a:rPr>
              <a:t> </a:t>
            </a:r>
            <a:r>
              <a:rPr lang="en-US" sz="2200" b="0" dirty="0" err="1">
                <a:latin typeface="Consolas" panose="020B0609020204030204" pitchFamily="49" charset="0"/>
              </a:rPr>
              <a:t>fullSlots</a:t>
            </a:r>
            <a:r>
              <a:rPr lang="en-US" sz="2200" b="0" dirty="0">
                <a:latin typeface="Gill Sans Light"/>
              </a:rPr>
              <a:t> signals coke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" y="5157788"/>
            <a:ext cx="1895071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200" b="0" dirty="0" err="1">
                <a:latin typeface="Consolas" panose="020B0609020204030204" pitchFamily="49" charset="0"/>
              </a:rPr>
              <a:t>emptySlots</a:t>
            </a:r>
            <a:r>
              <a:rPr lang="en-US" sz="2200" b="0" dirty="0">
                <a:latin typeface="Gill Sans Light"/>
              </a:rPr>
              <a:t> </a:t>
            </a:r>
          </a:p>
          <a:p>
            <a:r>
              <a:rPr lang="en-US" sz="2200" b="0" dirty="0">
                <a:latin typeface="Gill Sans Light"/>
              </a:rPr>
              <a:t>signals space</a:t>
            </a:r>
          </a:p>
        </p:txBody>
      </p:sp>
      <p:sp>
        <p:nvSpPr>
          <p:cNvPr id="5" name="Curved Right Arrow 4"/>
          <p:cNvSpPr>
            <a:spLocks noChangeArrowheads="1"/>
          </p:cNvSpPr>
          <p:nvPr/>
        </p:nvSpPr>
        <p:spPr bwMode="auto">
          <a:xfrm flipV="1">
            <a:off x="1628371" y="2692400"/>
            <a:ext cx="723900" cy="3251200"/>
          </a:xfrm>
          <a:prstGeom prst="curvedRightArrow">
            <a:avLst>
              <a:gd name="adj1" fmla="val 25014"/>
              <a:gd name="adj2" fmla="val 50006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324360" y="2992232"/>
            <a:ext cx="7376746" cy="685800"/>
          </a:xfrm>
          <a:prstGeom prst="rect">
            <a:avLst/>
          </a:prstGeom>
          <a:solidFill>
            <a:srgbClr val="FF0000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Full Solution to Bounded Buffer (coke machine)</a:t>
            </a: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 flipH="1">
            <a:off x="4953000" y="3810000"/>
            <a:ext cx="381000" cy="1143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324360" y="5043770"/>
            <a:ext cx="7376746" cy="685800"/>
          </a:xfrm>
          <a:prstGeom prst="rect">
            <a:avLst/>
          </a:prstGeom>
          <a:solidFill>
            <a:srgbClr val="FF0000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743642" y="3252788"/>
            <a:ext cx="2376886" cy="2209799"/>
            <a:chOff x="9243614" y="3080238"/>
            <a:chExt cx="2429640" cy="2209799"/>
          </a:xfrm>
        </p:grpSpPr>
        <p:sp>
          <p:nvSpPr>
            <p:cNvPr id="4" name="TextBox 3"/>
            <p:cNvSpPr txBox="1"/>
            <p:nvPr/>
          </p:nvSpPr>
          <p:spPr>
            <a:xfrm>
              <a:off x="9321535" y="3468997"/>
              <a:ext cx="2351719" cy="14465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200" b="0" dirty="0">
                  <a:latin typeface="Gill Sans Light"/>
                </a:rPr>
                <a:t>Critical sections using </a:t>
              </a:r>
              <a:r>
                <a:rPr lang="en-US" sz="2200" b="0" dirty="0" err="1">
                  <a:latin typeface="Gill Sans Light"/>
                </a:rPr>
                <a:t>mutex</a:t>
              </a:r>
              <a:r>
                <a:rPr lang="en-US" sz="2200" b="0" dirty="0">
                  <a:latin typeface="Gill Sans Light"/>
                </a:rPr>
                <a:t> protect integrity of the queue</a:t>
              </a:r>
            </a:p>
          </p:txBody>
        </p:sp>
        <p:sp>
          <p:nvSpPr>
            <p:cNvPr id="10" name="Bent Arrow 9"/>
            <p:cNvSpPr/>
            <p:nvPr/>
          </p:nvSpPr>
          <p:spPr bwMode="auto">
            <a:xfrm rot="10800000">
              <a:off x="9243614" y="4864793"/>
              <a:ext cx="1168400" cy="425244"/>
            </a:xfrm>
            <a:prstGeom prst="bentArrow">
              <a:avLst>
                <a:gd name="adj1" fmla="val 34326"/>
                <a:gd name="adj2" fmla="val 25000"/>
                <a:gd name="adj3" fmla="val 25000"/>
                <a:gd name="adj4" fmla="val 43750"/>
              </a:avLst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  <p:sp>
          <p:nvSpPr>
            <p:cNvPr id="12" name="Bent Arrow 11"/>
            <p:cNvSpPr/>
            <p:nvPr/>
          </p:nvSpPr>
          <p:spPr bwMode="auto">
            <a:xfrm rot="10800000" flipV="1">
              <a:off x="9243614" y="3080238"/>
              <a:ext cx="1168400" cy="425244"/>
            </a:xfrm>
            <a:prstGeom prst="bentArrow">
              <a:avLst>
                <a:gd name="adj1" fmla="val 34326"/>
                <a:gd name="adj2" fmla="val 25000"/>
                <a:gd name="adj3" fmla="val 25000"/>
                <a:gd name="adj4" fmla="val 43750"/>
              </a:avLst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</p:grp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762000"/>
            <a:ext cx="1714500" cy="179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27189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  <p:bldP spid="9" grpId="0" animBg="1"/>
      <p:bldP spid="16" grpId="0" animBg="1"/>
      <p:bldP spid="5" grpId="0" animBg="1"/>
      <p:bldP spid="3" grpId="0" animBg="1"/>
      <p:bldP spid="2" grpId="0" animBg="1"/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Discussion about Solution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990600"/>
            <a:ext cx="10058400" cy="5638800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Why asymmetry?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Producer does: </a:t>
            </a:r>
            <a:r>
              <a:rPr lang="en-US" altLang="ko-KR" b="1" dirty="0" err="1">
                <a:latin typeface="Consolas" panose="020B0609020204030204" pitchFamily="49" charset="0"/>
                <a:ea typeface="굴림" panose="020B0600000101010101" pitchFamily="34" charset="-127"/>
              </a:rPr>
              <a:t>semaP</a:t>
            </a:r>
            <a:r>
              <a:rPr lang="en-US" altLang="ko-KR" b="1" dirty="0">
                <a:latin typeface="Consolas" panose="020B06090202040302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b="1" dirty="0" err="1">
                <a:latin typeface="Consolas" panose="020B0609020204030204" pitchFamily="49" charset="0"/>
                <a:ea typeface="굴림" panose="020B0600000101010101" pitchFamily="34" charset="-127"/>
              </a:rPr>
              <a:t>emptyBuffer</a:t>
            </a:r>
            <a:r>
              <a:rPr lang="en-US" altLang="ko-KR" b="1" dirty="0">
                <a:latin typeface="Consolas" panose="020B0609020204030204" pitchFamily="49" charset="0"/>
                <a:ea typeface="굴림" panose="020B0600000101010101" pitchFamily="34" charset="-127"/>
              </a:rPr>
              <a:t>), </a:t>
            </a:r>
            <a:r>
              <a:rPr lang="en-US" altLang="ko-KR" b="1" dirty="0" err="1">
                <a:latin typeface="Consolas" panose="020B0609020204030204" pitchFamily="49" charset="0"/>
                <a:ea typeface="굴림" panose="020B0600000101010101" pitchFamily="34" charset="-127"/>
              </a:rPr>
              <a:t>semaV</a:t>
            </a:r>
            <a:r>
              <a:rPr lang="en-US" altLang="ko-KR" b="1" dirty="0">
                <a:latin typeface="Consolas" panose="020B06090202040302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b="1" dirty="0" err="1">
                <a:latin typeface="Consolas" panose="020B0609020204030204" pitchFamily="49" charset="0"/>
                <a:ea typeface="굴림" panose="020B0600000101010101" pitchFamily="34" charset="-127"/>
              </a:rPr>
              <a:t>fullBuffer</a:t>
            </a:r>
            <a:r>
              <a:rPr lang="en-US" altLang="ko-KR" b="1" dirty="0">
                <a:latin typeface="Consolas" panose="020B0609020204030204" pitchFamily="49" charset="0"/>
                <a:ea typeface="굴림" panose="020B0600000101010101" pitchFamily="34" charset="-127"/>
              </a:rPr>
              <a:t>)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Consumer does: </a:t>
            </a:r>
            <a:r>
              <a:rPr lang="en-US" altLang="ko-KR" b="1" dirty="0" err="1">
                <a:latin typeface="Consolas" panose="020B0609020204030204" pitchFamily="49" charset="0"/>
                <a:ea typeface="굴림" panose="020B0600000101010101" pitchFamily="34" charset="-127"/>
              </a:rPr>
              <a:t>semaP</a:t>
            </a:r>
            <a:r>
              <a:rPr lang="en-US" altLang="ko-KR" b="1" dirty="0">
                <a:latin typeface="Consolas" panose="020B06090202040302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b="1" dirty="0" err="1">
                <a:latin typeface="Consolas" panose="020B0609020204030204" pitchFamily="49" charset="0"/>
                <a:ea typeface="굴림" panose="020B0600000101010101" pitchFamily="34" charset="-127"/>
              </a:rPr>
              <a:t>fullBuffer</a:t>
            </a:r>
            <a:r>
              <a:rPr lang="en-US" altLang="ko-KR" b="1" dirty="0">
                <a:latin typeface="Consolas" panose="020B0609020204030204" pitchFamily="49" charset="0"/>
                <a:ea typeface="굴림" panose="020B0600000101010101" pitchFamily="34" charset="-127"/>
              </a:rPr>
              <a:t>), </a:t>
            </a:r>
            <a:r>
              <a:rPr lang="en-US" altLang="ko-KR" b="1" dirty="0" err="1">
                <a:latin typeface="Consolas" panose="020B0609020204030204" pitchFamily="49" charset="0"/>
                <a:ea typeface="굴림" panose="020B0600000101010101" pitchFamily="34" charset="-127"/>
              </a:rPr>
              <a:t>semaV</a:t>
            </a:r>
            <a:r>
              <a:rPr lang="en-US" altLang="ko-KR" b="1" dirty="0">
                <a:latin typeface="Consolas" panose="020B06090202040302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b="1" dirty="0" err="1">
                <a:latin typeface="Consolas" panose="020B0609020204030204" pitchFamily="49" charset="0"/>
                <a:ea typeface="굴림" panose="020B0600000101010101" pitchFamily="34" charset="-127"/>
              </a:rPr>
              <a:t>emptyBuffer</a:t>
            </a:r>
            <a:r>
              <a:rPr lang="en-US" altLang="ko-KR" b="1" dirty="0">
                <a:latin typeface="Consolas" panose="020B0609020204030204" pitchFamily="49" charset="0"/>
                <a:ea typeface="굴림" panose="020B0600000101010101" pitchFamily="34" charset="-127"/>
              </a:rPr>
              <a:t>)</a:t>
            </a: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r>
              <a:rPr lang="en-US" altLang="ko-KR" dirty="0">
                <a:ea typeface="굴림" panose="020B0600000101010101" pitchFamily="34" charset="-127"/>
              </a:rPr>
              <a:t>Is order of P’s important?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Yes!  Can cause deadlock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Is order of V’s important?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No, except that it might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affect scheduling efficiency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What if we have 2 producers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or 2 consumers?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Do we need to change anything?</a:t>
            </a:r>
          </a:p>
          <a:p>
            <a:pPr lvl="1"/>
            <a:endParaRPr lang="ko-KR" altLang="en-US" dirty="0">
              <a:ea typeface="굴림" panose="020B0600000101010101" pitchFamily="34" charset="-127"/>
            </a:endParaRPr>
          </a:p>
        </p:txBody>
      </p:sp>
      <p:sp>
        <p:nvSpPr>
          <p:cNvPr id="465924" name="Rectangle 4"/>
          <p:cNvSpPr>
            <a:spLocks noChangeArrowheads="1"/>
          </p:cNvSpPr>
          <p:nvPr/>
        </p:nvSpPr>
        <p:spPr bwMode="auto">
          <a:xfrm>
            <a:off x="1263698" y="3564790"/>
            <a:ext cx="51054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65925" name="Rectangle 5"/>
          <p:cNvSpPr>
            <a:spLocks noChangeArrowheads="1"/>
          </p:cNvSpPr>
          <p:nvPr/>
        </p:nvSpPr>
        <p:spPr bwMode="auto">
          <a:xfrm>
            <a:off x="1524000" y="4437464"/>
            <a:ext cx="4114800" cy="664321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ectangular Callout 5"/>
          <p:cNvSpPr>
            <a:spLocks noChangeArrowheads="1"/>
          </p:cNvSpPr>
          <p:nvPr/>
        </p:nvSpPr>
        <p:spPr bwMode="auto">
          <a:xfrm>
            <a:off x="4419600" y="685800"/>
            <a:ext cx="1752600" cy="6858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Decrease # of empty slots</a:t>
            </a:r>
          </a:p>
        </p:txBody>
      </p:sp>
      <p:sp>
        <p:nvSpPr>
          <p:cNvPr id="7" name="Rectangular Callout 6"/>
          <p:cNvSpPr>
            <a:spLocks noChangeArrowheads="1"/>
          </p:cNvSpPr>
          <p:nvPr/>
        </p:nvSpPr>
        <p:spPr bwMode="auto">
          <a:xfrm>
            <a:off x="7620000" y="685800"/>
            <a:ext cx="1752600" cy="6858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Increase # of occupied slots</a:t>
            </a:r>
          </a:p>
        </p:txBody>
      </p:sp>
      <p:sp>
        <p:nvSpPr>
          <p:cNvPr id="8" name="Rectangular Callout 7"/>
          <p:cNvSpPr>
            <a:spLocks noChangeArrowheads="1"/>
          </p:cNvSpPr>
          <p:nvPr/>
        </p:nvSpPr>
        <p:spPr bwMode="auto">
          <a:xfrm>
            <a:off x="7772400" y="2362200"/>
            <a:ext cx="1752600" cy="685800"/>
          </a:xfrm>
          <a:prstGeom prst="wedgeRectCallout">
            <a:avLst>
              <a:gd name="adj1" fmla="val -9741"/>
              <a:gd name="adj2" fmla="val -71653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Increase # of empty slots</a:t>
            </a:r>
          </a:p>
        </p:txBody>
      </p:sp>
      <p:sp>
        <p:nvSpPr>
          <p:cNvPr id="9" name="Rectangular Callout 8"/>
          <p:cNvSpPr>
            <a:spLocks noChangeArrowheads="1"/>
          </p:cNvSpPr>
          <p:nvPr/>
        </p:nvSpPr>
        <p:spPr bwMode="auto">
          <a:xfrm>
            <a:off x="5257800" y="2362200"/>
            <a:ext cx="1752600" cy="685800"/>
          </a:xfrm>
          <a:prstGeom prst="wedgeRectCallout">
            <a:avLst>
              <a:gd name="adj1" fmla="val -37838"/>
              <a:gd name="adj2" fmla="val -71653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Decrease # of occupied slots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524000" y="5867400"/>
            <a:ext cx="51054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3" name="Group 2"/>
          <p:cNvGrpSpPr/>
          <p:nvPr/>
        </p:nvGrpSpPr>
        <p:grpSpPr>
          <a:xfrm>
            <a:off x="6170920" y="3287340"/>
            <a:ext cx="4116079" cy="3733800"/>
            <a:chOff x="5332720" y="3287340"/>
            <a:chExt cx="4116079" cy="3733800"/>
          </a:xfrm>
        </p:grpSpPr>
        <p:sp>
          <p:nvSpPr>
            <p:cNvPr id="10" name="Rectangle 3"/>
            <p:cNvSpPr txBox="1">
              <a:spLocks noChangeArrowheads="1"/>
            </p:cNvSpPr>
            <p:nvPr/>
          </p:nvSpPr>
          <p:spPr bwMode="auto">
            <a:xfrm>
              <a:off x="5332720" y="3287340"/>
              <a:ext cx="4116079" cy="3733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lIns="90478" tIns="44445" rIns="90478" bIns="44445"/>
            <a:lstStyle>
              <a:lvl1pPr marL="285750" indent="-285750"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altLang="ko-KR" sz="1800" dirty="0">
                  <a:latin typeface="Consolas" panose="020B0609020204030204" pitchFamily="49" charset="0"/>
                  <a:ea typeface="굴림" charset="0"/>
                  <a:cs typeface="굴림" charset="0"/>
                </a:rPr>
                <a:t>  Producer(item) {</a:t>
              </a:r>
              <a:br>
                <a:rPr lang="en-US" altLang="ko-KR" sz="1800" dirty="0"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semaP</a:t>
              </a:r>
              <a:r>
                <a:rPr lang="en-US" altLang="ko-KR" sz="1800" dirty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mutex</a:t>
              </a:r>
              <a:r>
                <a:rPr lang="en-US" altLang="ko-KR" sz="1800" dirty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 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semaP</a:t>
              </a:r>
              <a:r>
                <a:rPr lang="en-US" altLang="ko-KR" sz="1800" dirty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emptySlots</a:t>
              </a:r>
              <a:r>
                <a:rPr lang="en-US" altLang="ko-KR" sz="1800" dirty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</a:t>
              </a:r>
              <a:br>
                <a:rPr lang="en-US" altLang="ko-KR" sz="1800" dirty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Enqueue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(item);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semaV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mutex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semaV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fullSlots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}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Consumer() {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semaP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fullSlots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semaP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mutex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item = </a:t>
              </a:r>
              <a:r>
                <a:rPr lang="en-US" altLang="ko-KR" sz="1800" dirty="0" err="1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Dequeue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();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semaV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mutex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semaV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emptySlots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return item;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}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endParaRPr lang="en-US" altLang="ko-KR" sz="1800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endParaRPr>
            </a:p>
          </p:txBody>
        </p:sp>
        <p:sp>
          <p:nvSpPr>
            <p:cNvPr id="2" name="Arc 1"/>
            <p:cNvSpPr/>
            <p:nvPr/>
          </p:nvSpPr>
          <p:spPr bwMode="auto">
            <a:xfrm rot="10505001">
              <a:off x="5484889" y="3620561"/>
              <a:ext cx="750265" cy="341290"/>
            </a:xfrm>
            <a:prstGeom prst="arc">
              <a:avLst>
                <a:gd name="adj1" fmla="val 15642640"/>
                <a:gd name="adj2" fmla="val 6441015"/>
              </a:avLst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50399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uiExpand="1" build="p" bldLvl="2"/>
      <p:bldP spid="465924" grpId="0" uiExpand="1" animBg="1"/>
      <p:bldP spid="465925" grpId="0" uiExpand="1" animBg="1"/>
      <p:bldP spid="6" grpId="0" animBg="1"/>
      <p:bldP spid="7" grpId="0" animBg="1"/>
      <p:bldP spid="8" grpId="0" animBg="1"/>
      <p:bldP spid="9" grpId="0" animBg="1"/>
      <p:bldP spid="11" grpId="0" uiExpand="1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11277600" cy="5729654"/>
          </a:xfrm>
        </p:spPr>
        <p:txBody>
          <a:bodyPr>
            <a:normAutofit/>
          </a:bodyPr>
          <a:lstStyle/>
          <a:p>
            <a:r>
              <a:rPr lang="en-US" dirty="0"/>
              <a:t>Please sign up for design reviews! </a:t>
            </a:r>
            <a:r>
              <a:rPr lang="en-US" dirty="0">
                <a:solidFill>
                  <a:srgbClr val="FF0000"/>
                </a:solidFill>
              </a:rPr>
              <a:t>Design docs due Friday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HW1 due today!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42428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261" name="Group 37"/>
          <p:cNvGrpSpPr>
            <a:grpSpLocks/>
          </p:cNvGrpSpPr>
          <p:nvPr/>
        </p:nvGrpSpPr>
        <p:grpSpPr bwMode="auto">
          <a:xfrm>
            <a:off x="1752600" y="762000"/>
            <a:ext cx="8686800" cy="2971800"/>
            <a:chOff x="144" y="480"/>
            <a:chExt cx="5472" cy="1872"/>
          </a:xfrm>
        </p:grpSpPr>
        <p:grpSp>
          <p:nvGrpSpPr>
            <p:cNvPr id="36872" name="Group 35"/>
            <p:cNvGrpSpPr>
              <a:grpSpLocks/>
            </p:cNvGrpSpPr>
            <p:nvPr/>
          </p:nvGrpSpPr>
          <p:grpSpPr bwMode="auto">
            <a:xfrm>
              <a:off x="144" y="480"/>
              <a:ext cx="960" cy="1872"/>
              <a:chOff x="144" y="768"/>
              <a:chExt cx="960" cy="1872"/>
            </a:xfrm>
          </p:grpSpPr>
          <p:sp>
            <p:nvSpPr>
              <p:cNvPr id="36880" name="Rectangle 9"/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960" cy="43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Hardware</a:t>
                </a:r>
              </a:p>
            </p:txBody>
          </p:sp>
          <p:sp>
            <p:nvSpPr>
              <p:cNvPr id="36881" name="Rectangle 7"/>
              <p:cNvSpPr>
                <a:spLocks noChangeArrowheads="1"/>
              </p:cNvSpPr>
              <p:nvPr/>
            </p:nvSpPr>
            <p:spPr bwMode="auto">
              <a:xfrm>
                <a:off x="144" y="1296"/>
                <a:ext cx="960" cy="91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Higher-level </a:t>
                </a:r>
                <a:b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API</a:t>
                </a:r>
              </a:p>
            </p:txBody>
          </p:sp>
          <p:sp>
            <p:nvSpPr>
              <p:cNvPr id="36882" name="Rectangle 5"/>
              <p:cNvSpPr>
                <a:spLocks noChangeArrowheads="1"/>
              </p:cNvSpPr>
              <p:nvPr/>
            </p:nvSpPr>
            <p:spPr bwMode="auto">
              <a:xfrm>
                <a:off x="144" y="768"/>
                <a:ext cx="960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Programs</a:t>
                </a:r>
              </a:p>
            </p:txBody>
          </p:sp>
        </p:grpSp>
        <p:sp>
          <p:nvSpPr>
            <p:cNvPr id="36873" name="Line 11"/>
            <p:cNvSpPr>
              <a:spLocks noChangeShapeType="1"/>
            </p:cNvSpPr>
            <p:nvPr/>
          </p:nvSpPr>
          <p:spPr bwMode="auto">
            <a:xfrm>
              <a:off x="144" y="480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4" name="Line 12"/>
            <p:cNvSpPr>
              <a:spLocks noChangeShapeType="1"/>
            </p:cNvSpPr>
            <p:nvPr/>
          </p:nvSpPr>
          <p:spPr bwMode="auto">
            <a:xfrm>
              <a:off x="144" y="1008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5" name="Line 13"/>
            <p:cNvSpPr>
              <a:spLocks noChangeShapeType="1"/>
            </p:cNvSpPr>
            <p:nvPr/>
          </p:nvSpPr>
          <p:spPr bwMode="auto">
            <a:xfrm>
              <a:off x="144" y="1920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6" name="Line 14"/>
            <p:cNvSpPr>
              <a:spLocks noChangeShapeType="1"/>
            </p:cNvSpPr>
            <p:nvPr/>
          </p:nvSpPr>
          <p:spPr bwMode="auto">
            <a:xfrm>
              <a:off x="144" y="2352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7" name="Line 15"/>
            <p:cNvSpPr>
              <a:spLocks noChangeShapeType="1"/>
            </p:cNvSpPr>
            <p:nvPr/>
          </p:nvSpPr>
          <p:spPr bwMode="auto">
            <a:xfrm>
              <a:off x="144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8" name="Line 16"/>
            <p:cNvSpPr>
              <a:spLocks noChangeShapeType="1"/>
            </p:cNvSpPr>
            <p:nvPr/>
          </p:nvSpPr>
          <p:spPr bwMode="auto">
            <a:xfrm>
              <a:off x="1104" y="480"/>
              <a:ext cx="0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9" name="Line 17"/>
            <p:cNvSpPr>
              <a:spLocks noChangeShapeType="1"/>
            </p:cNvSpPr>
            <p:nvPr/>
          </p:nvSpPr>
          <p:spPr bwMode="auto">
            <a:xfrm>
              <a:off x="5616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153400" cy="533400"/>
          </a:xfrm>
        </p:spPr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Where are we going with synchronization?</a:t>
            </a:r>
          </a:p>
        </p:txBody>
      </p:sp>
      <p:sp>
        <p:nvSpPr>
          <p:cNvPr id="36867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1295400" y="4038600"/>
            <a:ext cx="9220200" cy="2133600"/>
          </a:xfrm>
        </p:spPr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We are going to implement various higher-level synchronization primitives using atomic operations</a:t>
            </a:r>
          </a:p>
          <a:p>
            <a:pPr lvl="1"/>
            <a:r>
              <a:rPr lang="en-US" altLang="ko-KR">
                <a:ea typeface="굴림" panose="020B0600000101010101" pitchFamily="34" charset="-127"/>
              </a:rPr>
              <a:t>Everything is pretty painful if only atomic primitives are load and store</a:t>
            </a:r>
          </a:p>
          <a:p>
            <a:pPr lvl="1"/>
            <a:r>
              <a:rPr lang="en-US" altLang="ko-KR">
                <a:ea typeface="굴림" panose="020B0600000101010101" pitchFamily="34" charset="-127"/>
              </a:rPr>
              <a:t>Need to provide primitives useful at user-level</a:t>
            </a:r>
          </a:p>
        </p:txBody>
      </p:sp>
      <p:sp>
        <p:nvSpPr>
          <p:cNvPr id="436234" name="Rectangle 10"/>
          <p:cNvSpPr>
            <a:spLocks noChangeArrowheads="1"/>
          </p:cNvSpPr>
          <p:nvPr/>
        </p:nvSpPr>
        <p:spPr bwMode="auto">
          <a:xfrm>
            <a:off x="3276600" y="3048000"/>
            <a:ext cx="7162800" cy="685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Load/Store    Disable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Ints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Test&amp;Set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Compare&amp;Swap</a:t>
            </a:r>
            <a:endParaRPr lang="en-US" alt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36232" name="Rectangle 8"/>
          <p:cNvSpPr>
            <a:spLocks noChangeArrowheads="1"/>
          </p:cNvSpPr>
          <p:nvPr/>
        </p:nvSpPr>
        <p:spPr bwMode="auto">
          <a:xfrm>
            <a:off x="3276600" y="1600200"/>
            <a:ext cx="71628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Locks   Semaphores   Monitors   Send/Receive</a:t>
            </a:r>
          </a:p>
        </p:txBody>
      </p:sp>
      <p:sp>
        <p:nvSpPr>
          <p:cNvPr id="436230" name="Rectangle 6"/>
          <p:cNvSpPr>
            <a:spLocks noChangeArrowheads="1"/>
          </p:cNvSpPr>
          <p:nvPr/>
        </p:nvSpPr>
        <p:spPr bwMode="auto">
          <a:xfrm>
            <a:off x="3276600" y="762000"/>
            <a:ext cx="7162800" cy="838200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Shared Programs</a:t>
            </a:r>
          </a:p>
        </p:txBody>
      </p:sp>
    </p:spTree>
    <p:extLst>
      <p:ext uri="{BB962C8B-B14F-4D97-AF65-F5344CB8AC3E}">
        <p14:creationId xmlns:p14="http://schemas.microsoft.com/office/powerpoint/2010/main" val="16649094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4" grpId="0" animBg="1"/>
      <p:bldP spid="436232" grpId="0" animBg="1"/>
      <p:bldP spid="43623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3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Motivating Example: “Too Much Milk”</a:t>
            </a:r>
          </a:p>
        </p:txBody>
      </p:sp>
      <p:sp>
        <p:nvSpPr>
          <p:cNvPr id="422976" name="Rectangle 64"/>
          <p:cNvSpPr>
            <a:spLocks noGrp="1" noChangeArrowheads="1"/>
          </p:cNvSpPr>
          <p:nvPr>
            <p:ph type="body" idx="1"/>
          </p:nvPr>
        </p:nvSpPr>
        <p:spPr>
          <a:xfrm>
            <a:off x="1752600" y="762000"/>
            <a:ext cx="7315200" cy="5257800"/>
          </a:xfrm>
        </p:spPr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Great thing about OS’s – analogy between problems in OS and problems in real life</a:t>
            </a:r>
          </a:p>
          <a:p>
            <a:pPr lvl="1"/>
            <a:r>
              <a:rPr lang="en-US" altLang="ko-KR">
                <a:ea typeface="굴림" panose="020B0600000101010101" pitchFamily="34" charset="-127"/>
              </a:rPr>
              <a:t>Help you understand real life problems better</a:t>
            </a:r>
          </a:p>
          <a:p>
            <a:pPr lvl="1"/>
            <a:r>
              <a:rPr lang="en-US" altLang="ko-KR">
                <a:ea typeface="굴림" panose="020B0600000101010101" pitchFamily="34" charset="-127"/>
              </a:rPr>
              <a:t>But, computers are much stupider than people</a:t>
            </a:r>
          </a:p>
          <a:p>
            <a:r>
              <a:rPr lang="en-US" altLang="ko-KR">
                <a:ea typeface="굴림" panose="020B0600000101010101" pitchFamily="34" charset="-127"/>
              </a:rPr>
              <a:t>Example: People need to coordinate:</a:t>
            </a:r>
          </a:p>
          <a:p>
            <a:endParaRPr lang="ko-KR" altLang="en-US">
              <a:ea typeface="굴림" panose="020B0600000101010101" pitchFamily="34" charset="-127"/>
            </a:endParaRPr>
          </a:p>
        </p:txBody>
      </p:sp>
      <p:grpSp>
        <p:nvGrpSpPr>
          <p:cNvPr id="422984" name="Group 72"/>
          <p:cNvGrpSpPr>
            <a:grpSpLocks/>
          </p:cNvGrpSpPr>
          <p:nvPr/>
        </p:nvGrpSpPr>
        <p:grpSpPr bwMode="auto">
          <a:xfrm>
            <a:off x="1828800" y="5530851"/>
            <a:ext cx="8610600" cy="365125"/>
            <a:chOff x="192" y="3484"/>
            <a:chExt cx="5424" cy="230"/>
          </a:xfrm>
        </p:grpSpPr>
        <p:sp>
          <p:nvSpPr>
            <p:cNvPr id="25647" name="Rectangle 28"/>
            <p:cNvSpPr>
              <a:spLocks noChangeArrowheads="1"/>
            </p:cNvSpPr>
            <p:nvPr/>
          </p:nvSpPr>
          <p:spPr bwMode="auto">
            <a:xfrm>
              <a:off x="3264" y="348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Arrive home, put milk away</a:t>
              </a:r>
            </a:p>
          </p:txBody>
        </p:sp>
        <p:sp>
          <p:nvSpPr>
            <p:cNvPr id="25648" name="Rectangle 27"/>
            <p:cNvSpPr>
              <a:spLocks noChangeArrowheads="1"/>
            </p:cNvSpPr>
            <p:nvPr/>
          </p:nvSpPr>
          <p:spPr bwMode="auto">
            <a:xfrm>
              <a:off x="1008" y="348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49" name="Rectangle 26"/>
            <p:cNvSpPr>
              <a:spLocks noChangeArrowheads="1"/>
            </p:cNvSpPr>
            <p:nvPr/>
          </p:nvSpPr>
          <p:spPr bwMode="auto">
            <a:xfrm>
              <a:off x="192" y="348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3:30</a:t>
              </a:r>
            </a:p>
          </p:txBody>
        </p:sp>
      </p:grpSp>
      <p:grpSp>
        <p:nvGrpSpPr>
          <p:cNvPr id="422983" name="Group 71"/>
          <p:cNvGrpSpPr>
            <a:grpSpLocks/>
          </p:cNvGrpSpPr>
          <p:nvPr/>
        </p:nvGrpSpPr>
        <p:grpSpPr bwMode="auto">
          <a:xfrm>
            <a:off x="1828800" y="5165726"/>
            <a:ext cx="8610600" cy="365125"/>
            <a:chOff x="192" y="3254"/>
            <a:chExt cx="5424" cy="230"/>
          </a:xfrm>
        </p:grpSpPr>
        <p:sp>
          <p:nvSpPr>
            <p:cNvPr id="25644" name="Rectangle 25"/>
            <p:cNvSpPr>
              <a:spLocks noChangeArrowheads="1"/>
            </p:cNvSpPr>
            <p:nvPr/>
          </p:nvSpPr>
          <p:spPr bwMode="auto">
            <a:xfrm>
              <a:off x="3264" y="325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Buy milk</a:t>
              </a:r>
            </a:p>
          </p:txBody>
        </p:sp>
        <p:sp>
          <p:nvSpPr>
            <p:cNvPr id="25645" name="Rectangle 24"/>
            <p:cNvSpPr>
              <a:spLocks noChangeArrowheads="1"/>
            </p:cNvSpPr>
            <p:nvPr/>
          </p:nvSpPr>
          <p:spPr bwMode="auto">
            <a:xfrm>
              <a:off x="1008" y="325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46" name="Rectangle 23"/>
            <p:cNvSpPr>
              <a:spLocks noChangeArrowheads="1"/>
            </p:cNvSpPr>
            <p:nvPr/>
          </p:nvSpPr>
          <p:spPr bwMode="auto">
            <a:xfrm>
              <a:off x="192" y="325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3:25</a:t>
              </a:r>
            </a:p>
          </p:txBody>
        </p:sp>
      </p:grpSp>
      <p:grpSp>
        <p:nvGrpSpPr>
          <p:cNvPr id="422982" name="Group 70"/>
          <p:cNvGrpSpPr>
            <a:grpSpLocks/>
          </p:cNvGrpSpPr>
          <p:nvPr/>
        </p:nvGrpSpPr>
        <p:grpSpPr bwMode="auto">
          <a:xfrm>
            <a:off x="1828800" y="4800601"/>
            <a:ext cx="8610600" cy="365125"/>
            <a:chOff x="192" y="3024"/>
            <a:chExt cx="5424" cy="230"/>
          </a:xfrm>
        </p:grpSpPr>
        <p:sp>
          <p:nvSpPr>
            <p:cNvPr id="25641" name="Rectangle 22"/>
            <p:cNvSpPr>
              <a:spLocks noChangeArrowheads="1"/>
            </p:cNvSpPr>
            <p:nvPr/>
          </p:nvSpPr>
          <p:spPr bwMode="auto">
            <a:xfrm>
              <a:off x="3264" y="302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Arrive at store</a:t>
              </a:r>
            </a:p>
          </p:txBody>
        </p:sp>
        <p:sp>
          <p:nvSpPr>
            <p:cNvPr id="25642" name="Rectangle 21"/>
            <p:cNvSpPr>
              <a:spLocks noChangeArrowheads="1"/>
            </p:cNvSpPr>
            <p:nvPr/>
          </p:nvSpPr>
          <p:spPr bwMode="auto">
            <a:xfrm>
              <a:off x="1008" y="302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Arrive home, put milk away</a:t>
              </a:r>
            </a:p>
          </p:txBody>
        </p:sp>
        <p:sp>
          <p:nvSpPr>
            <p:cNvPr id="25643" name="Rectangle 20"/>
            <p:cNvSpPr>
              <a:spLocks noChangeArrowheads="1"/>
            </p:cNvSpPr>
            <p:nvPr/>
          </p:nvSpPr>
          <p:spPr bwMode="auto">
            <a:xfrm>
              <a:off x="192" y="302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3:20</a:t>
              </a:r>
            </a:p>
          </p:txBody>
        </p:sp>
      </p:grpSp>
      <p:grpSp>
        <p:nvGrpSpPr>
          <p:cNvPr id="422981" name="Group 69"/>
          <p:cNvGrpSpPr>
            <a:grpSpLocks/>
          </p:cNvGrpSpPr>
          <p:nvPr/>
        </p:nvGrpSpPr>
        <p:grpSpPr bwMode="auto">
          <a:xfrm>
            <a:off x="1828800" y="4435476"/>
            <a:ext cx="8610600" cy="365125"/>
            <a:chOff x="192" y="2794"/>
            <a:chExt cx="5424" cy="230"/>
          </a:xfrm>
        </p:grpSpPr>
        <p:sp>
          <p:nvSpPr>
            <p:cNvPr id="25638" name="Rectangle 19"/>
            <p:cNvSpPr>
              <a:spLocks noChangeArrowheads="1"/>
            </p:cNvSpPr>
            <p:nvPr/>
          </p:nvSpPr>
          <p:spPr bwMode="auto">
            <a:xfrm>
              <a:off x="3264" y="279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Leave for store</a:t>
              </a:r>
            </a:p>
          </p:txBody>
        </p:sp>
        <p:sp>
          <p:nvSpPr>
            <p:cNvPr id="25639" name="Rectangle 18"/>
            <p:cNvSpPr>
              <a:spLocks noChangeArrowheads="1"/>
            </p:cNvSpPr>
            <p:nvPr/>
          </p:nvSpPr>
          <p:spPr bwMode="auto">
            <a:xfrm>
              <a:off x="1008" y="279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Buy milk</a:t>
              </a:r>
            </a:p>
          </p:txBody>
        </p:sp>
        <p:sp>
          <p:nvSpPr>
            <p:cNvPr id="25640" name="Rectangle 17"/>
            <p:cNvSpPr>
              <a:spLocks noChangeArrowheads="1"/>
            </p:cNvSpPr>
            <p:nvPr/>
          </p:nvSpPr>
          <p:spPr bwMode="auto">
            <a:xfrm>
              <a:off x="192" y="279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3:15</a:t>
              </a:r>
            </a:p>
          </p:txBody>
        </p:sp>
      </p:grpSp>
      <p:grpSp>
        <p:nvGrpSpPr>
          <p:cNvPr id="422986" name="Group 74"/>
          <p:cNvGrpSpPr>
            <a:grpSpLocks/>
          </p:cNvGrpSpPr>
          <p:nvPr/>
        </p:nvGrpSpPr>
        <p:grpSpPr bwMode="auto">
          <a:xfrm>
            <a:off x="1828800" y="3705226"/>
            <a:ext cx="8610600" cy="365125"/>
            <a:chOff x="192" y="2334"/>
            <a:chExt cx="5424" cy="230"/>
          </a:xfrm>
        </p:grpSpPr>
        <p:sp>
          <p:nvSpPr>
            <p:cNvPr id="25635" name="Rectangle 13"/>
            <p:cNvSpPr>
              <a:spLocks noChangeArrowheads="1"/>
            </p:cNvSpPr>
            <p:nvPr/>
          </p:nvSpPr>
          <p:spPr bwMode="auto">
            <a:xfrm>
              <a:off x="3264" y="233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36" name="Rectangle 12"/>
            <p:cNvSpPr>
              <a:spLocks noChangeArrowheads="1"/>
            </p:cNvSpPr>
            <p:nvPr/>
          </p:nvSpPr>
          <p:spPr bwMode="auto">
            <a:xfrm>
              <a:off x="1008" y="233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Leave for store</a:t>
              </a:r>
            </a:p>
          </p:txBody>
        </p:sp>
        <p:sp>
          <p:nvSpPr>
            <p:cNvPr id="25637" name="Rectangle 11"/>
            <p:cNvSpPr>
              <a:spLocks noChangeArrowheads="1"/>
            </p:cNvSpPr>
            <p:nvPr/>
          </p:nvSpPr>
          <p:spPr bwMode="auto">
            <a:xfrm>
              <a:off x="192" y="233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3:05</a:t>
              </a:r>
            </a:p>
          </p:txBody>
        </p:sp>
      </p:grpSp>
      <p:grpSp>
        <p:nvGrpSpPr>
          <p:cNvPr id="422985" name="Group 73"/>
          <p:cNvGrpSpPr>
            <a:grpSpLocks/>
          </p:cNvGrpSpPr>
          <p:nvPr/>
        </p:nvGrpSpPr>
        <p:grpSpPr bwMode="auto">
          <a:xfrm>
            <a:off x="1828800" y="3340101"/>
            <a:ext cx="8610600" cy="365125"/>
            <a:chOff x="192" y="2104"/>
            <a:chExt cx="5424" cy="230"/>
          </a:xfrm>
        </p:grpSpPr>
        <p:sp>
          <p:nvSpPr>
            <p:cNvPr id="25632" name="Rectangle 10"/>
            <p:cNvSpPr>
              <a:spLocks noChangeArrowheads="1"/>
            </p:cNvSpPr>
            <p:nvPr/>
          </p:nvSpPr>
          <p:spPr bwMode="auto">
            <a:xfrm>
              <a:off x="3264" y="210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alt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33" name="Rectangle 9"/>
            <p:cNvSpPr>
              <a:spLocks noChangeArrowheads="1"/>
            </p:cNvSpPr>
            <p:nvPr/>
          </p:nvSpPr>
          <p:spPr bwMode="auto">
            <a:xfrm>
              <a:off x="1008" y="210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Look in Fridge. Out of milk</a:t>
              </a:r>
            </a:p>
          </p:txBody>
        </p:sp>
        <p:sp>
          <p:nvSpPr>
            <p:cNvPr id="25634" name="Rectangle 8"/>
            <p:cNvSpPr>
              <a:spLocks noChangeArrowheads="1"/>
            </p:cNvSpPr>
            <p:nvPr/>
          </p:nvSpPr>
          <p:spPr bwMode="auto">
            <a:xfrm>
              <a:off x="192" y="210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3:00</a:t>
              </a:r>
            </a:p>
          </p:txBody>
        </p:sp>
      </p:grpSp>
      <p:grpSp>
        <p:nvGrpSpPr>
          <p:cNvPr id="422980" name="Group 68"/>
          <p:cNvGrpSpPr>
            <a:grpSpLocks/>
          </p:cNvGrpSpPr>
          <p:nvPr/>
        </p:nvGrpSpPr>
        <p:grpSpPr bwMode="auto">
          <a:xfrm>
            <a:off x="1828800" y="4070351"/>
            <a:ext cx="8610600" cy="365125"/>
            <a:chOff x="192" y="2564"/>
            <a:chExt cx="5424" cy="230"/>
          </a:xfrm>
        </p:grpSpPr>
        <p:sp>
          <p:nvSpPr>
            <p:cNvPr id="25628" name="Rectangle 16"/>
            <p:cNvSpPr>
              <a:spLocks noChangeArrowheads="1"/>
            </p:cNvSpPr>
            <p:nvPr/>
          </p:nvSpPr>
          <p:spPr bwMode="auto">
            <a:xfrm>
              <a:off x="3264" y="256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Look in Fridge. Out of milk</a:t>
              </a:r>
            </a:p>
          </p:txBody>
        </p:sp>
        <p:sp>
          <p:nvSpPr>
            <p:cNvPr id="25629" name="Rectangle 15"/>
            <p:cNvSpPr>
              <a:spLocks noChangeArrowheads="1"/>
            </p:cNvSpPr>
            <p:nvPr/>
          </p:nvSpPr>
          <p:spPr bwMode="auto">
            <a:xfrm>
              <a:off x="1008" y="256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Arrive at store</a:t>
              </a:r>
            </a:p>
          </p:txBody>
        </p:sp>
        <p:sp>
          <p:nvSpPr>
            <p:cNvPr id="25630" name="Rectangle 14"/>
            <p:cNvSpPr>
              <a:spLocks noChangeArrowheads="1"/>
            </p:cNvSpPr>
            <p:nvPr/>
          </p:nvSpPr>
          <p:spPr bwMode="auto">
            <a:xfrm>
              <a:off x="192" y="256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3:10</a:t>
              </a:r>
            </a:p>
          </p:txBody>
        </p:sp>
        <p:sp>
          <p:nvSpPr>
            <p:cNvPr id="25631" name="Line 33"/>
            <p:cNvSpPr>
              <a:spLocks noChangeShapeType="1"/>
            </p:cNvSpPr>
            <p:nvPr/>
          </p:nvSpPr>
          <p:spPr bwMode="auto">
            <a:xfrm>
              <a:off x="192" y="279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22987" name="Group 75"/>
          <p:cNvGrpSpPr>
            <a:grpSpLocks/>
          </p:cNvGrpSpPr>
          <p:nvPr/>
        </p:nvGrpSpPr>
        <p:grpSpPr bwMode="auto">
          <a:xfrm>
            <a:off x="1828800" y="2974975"/>
            <a:ext cx="8610600" cy="2921000"/>
            <a:chOff x="192" y="1874"/>
            <a:chExt cx="5424" cy="1840"/>
          </a:xfrm>
        </p:grpSpPr>
        <p:sp>
          <p:nvSpPr>
            <p:cNvPr id="25613" name="Rectangle 7"/>
            <p:cNvSpPr>
              <a:spLocks noChangeArrowheads="1"/>
            </p:cNvSpPr>
            <p:nvPr/>
          </p:nvSpPr>
          <p:spPr bwMode="auto">
            <a:xfrm>
              <a:off x="3264" y="1874"/>
              <a:ext cx="235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Person B</a:t>
              </a:r>
            </a:p>
          </p:txBody>
        </p:sp>
        <p:sp>
          <p:nvSpPr>
            <p:cNvPr id="25614" name="Rectangle 6"/>
            <p:cNvSpPr>
              <a:spLocks noChangeArrowheads="1"/>
            </p:cNvSpPr>
            <p:nvPr/>
          </p:nvSpPr>
          <p:spPr bwMode="auto">
            <a:xfrm>
              <a:off x="1008" y="1874"/>
              <a:ext cx="225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Person A</a:t>
              </a:r>
            </a:p>
          </p:txBody>
        </p:sp>
        <p:sp>
          <p:nvSpPr>
            <p:cNvPr id="25615" name="Rectangle 5"/>
            <p:cNvSpPr>
              <a:spLocks noChangeArrowheads="1"/>
            </p:cNvSpPr>
            <p:nvPr/>
          </p:nvSpPr>
          <p:spPr bwMode="auto">
            <a:xfrm>
              <a:off x="192" y="1874"/>
              <a:ext cx="81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Time</a:t>
              </a:r>
            </a:p>
          </p:txBody>
        </p:sp>
        <p:sp>
          <p:nvSpPr>
            <p:cNvPr id="25616" name="Line 29"/>
            <p:cNvSpPr>
              <a:spLocks noChangeShapeType="1"/>
            </p:cNvSpPr>
            <p:nvPr/>
          </p:nvSpPr>
          <p:spPr bwMode="auto">
            <a:xfrm>
              <a:off x="192" y="1874"/>
              <a:ext cx="54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17" name="Line 30"/>
            <p:cNvSpPr>
              <a:spLocks noChangeShapeType="1"/>
            </p:cNvSpPr>
            <p:nvPr/>
          </p:nvSpPr>
          <p:spPr bwMode="auto">
            <a:xfrm>
              <a:off x="192" y="2104"/>
              <a:ext cx="54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18" name="Line 31"/>
            <p:cNvSpPr>
              <a:spLocks noChangeShapeType="1"/>
            </p:cNvSpPr>
            <p:nvPr/>
          </p:nvSpPr>
          <p:spPr bwMode="auto">
            <a:xfrm>
              <a:off x="192" y="233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19" name="Line 32"/>
            <p:cNvSpPr>
              <a:spLocks noChangeShapeType="1"/>
            </p:cNvSpPr>
            <p:nvPr/>
          </p:nvSpPr>
          <p:spPr bwMode="auto">
            <a:xfrm>
              <a:off x="192" y="256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0" name="Line 34"/>
            <p:cNvSpPr>
              <a:spLocks noChangeShapeType="1"/>
            </p:cNvSpPr>
            <p:nvPr/>
          </p:nvSpPr>
          <p:spPr bwMode="auto">
            <a:xfrm>
              <a:off x="192" y="302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1" name="Line 35"/>
            <p:cNvSpPr>
              <a:spLocks noChangeShapeType="1"/>
            </p:cNvSpPr>
            <p:nvPr/>
          </p:nvSpPr>
          <p:spPr bwMode="auto">
            <a:xfrm>
              <a:off x="192" y="325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2" name="Line 36"/>
            <p:cNvSpPr>
              <a:spLocks noChangeShapeType="1"/>
            </p:cNvSpPr>
            <p:nvPr/>
          </p:nvSpPr>
          <p:spPr bwMode="auto">
            <a:xfrm>
              <a:off x="192" y="348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3" name="Line 37"/>
            <p:cNvSpPr>
              <a:spLocks noChangeShapeType="1"/>
            </p:cNvSpPr>
            <p:nvPr/>
          </p:nvSpPr>
          <p:spPr bwMode="auto">
            <a:xfrm>
              <a:off x="192" y="3714"/>
              <a:ext cx="54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4" name="Line 38"/>
            <p:cNvSpPr>
              <a:spLocks noChangeShapeType="1"/>
            </p:cNvSpPr>
            <p:nvPr/>
          </p:nvSpPr>
          <p:spPr bwMode="auto">
            <a:xfrm>
              <a:off x="192" y="1874"/>
              <a:ext cx="0" cy="1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5" name="Line 39"/>
            <p:cNvSpPr>
              <a:spLocks noChangeShapeType="1"/>
            </p:cNvSpPr>
            <p:nvPr/>
          </p:nvSpPr>
          <p:spPr bwMode="auto">
            <a:xfrm>
              <a:off x="1008" y="1874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6" name="Line 40"/>
            <p:cNvSpPr>
              <a:spLocks noChangeShapeType="1"/>
            </p:cNvSpPr>
            <p:nvPr/>
          </p:nvSpPr>
          <p:spPr bwMode="auto">
            <a:xfrm>
              <a:off x="3264" y="1874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7" name="Line 41"/>
            <p:cNvSpPr>
              <a:spLocks noChangeShapeType="1"/>
            </p:cNvSpPr>
            <p:nvPr/>
          </p:nvSpPr>
          <p:spPr bwMode="auto">
            <a:xfrm>
              <a:off x="5616" y="1874"/>
              <a:ext cx="0" cy="1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pic>
        <p:nvPicPr>
          <p:cNvPr id="25612" name="Picture 65" descr="MCj0250767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838200"/>
            <a:ext cx="13795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76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76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What is a lock?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10896600" cy="59436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>
                <a:ea typeface="굴림" panose="020B0600000101010101" pitchFamily="34" charset="-127"/>
              </a:rPr>
              <a:t>: prevents someone from doing something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>
                <a:ea typeface="굴림" panose="020B0600000101010101" pitchFamily="34" charset="-127"/>
              </a:rPr>
              <a:t> before entering critical section and before accessing shared data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Unlock</a:t>
            </a:r>
            <a:r>
              <a:rPr lang="en-US" altLang="ko-KR" dirty="0">
                <a:ea typeface="굴림" panose="020B0600000101010101" pitchFamily="34" charset="-127"/>
              </a:rPr>
              <a:t> when leaving, after accessing shared data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Wait</a:t>
            </a:r>
            <a:r>
              <a:rPr lang="en-US" altLang="ko-KR" dirty="0">
                <a:ea typeface="굴림" panose="020B0600000101010101" pitchFamily="34" charset="-127"/>
              </a:rPr>
              <a:t> if locked</a:t>
            </a:r>
          </a:p>
          <a:p>
            <a:pPr lvl="2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Important idea: all synchronization involves waiting</a:t>
            </a:r>
          </a:p>
          <a:p>
            <a:pPr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For example: fix the milk problem by putting a key on the refrigerator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Lock it and take key if you are going to go buy milk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Fixes too much: roommate angry if only wants OJ</a:t>
            </a:r>
          </a:p>
          <a:p>
            <a:pPr lvl="1"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5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Of Course – We don’t know how to make a lock yet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Let’s see if we can answer this question!</a:t>
            </a:r>
          </a:p>
        </p:txBody>
      </p:sp>
      <p:pic>
        <p:nvPicPr>
          <p:cNvPr id="427017" name="Picture 9" descr="MCj0307832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990600"/>
            <a:ext cx="9477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27019" name="Group 11"/>
          <p:cNvGrpSpPr>
            <a:grpSpLocks/>
          </p:cNvGrpSpPr>
          <p:nvPr/>
        </p:nvGrpSpPr>
        <p:grpSpPr bwMode="auto">
          <a:xfrm>
            <a:off x="3352800" y="3962400"/>
            <a:ext cx="4648200" cy="1524000"/>
            <a:chOff x="1536" y="3024"/>
            <a:chExt cx="3216" cy="1148"/>
          </a:xfrm>
        </p:grpSpPr>
        <p:grpSp>
          <p:nvGrpSpPr>
            <p:cNvPr id="27654" name="Group 6"/>
            <p:cNvGrpSpPr>
              <a:grpSpLocks/>
            </p:cNvGrpSpPr>
            <p:nvPr/>
          </p:nvGrpSpPr>
          <p:grpSpPr bwMode="auto">
            <a:xfrm>
              <a:off x="1536" y="3072"/>
              <a:ext cx="826" cy="1075"/>
              <a:chOff x="3852" y="3024"/>
              <a:chExt cx="826" cy="1075"/>
            </a:xfrm>
          </p:grpSpPr>
          <p:pic>
            <p:nvPicPr>
              <p:cNvPr id="27657" name="Picture 4" descr="MCHH01153_0000[1]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6" y="3024"/>
                <a:ext cx="742" cy="1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58" name="Picture 5" descr="MCj03078320000[1]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184148">
                <a:off x="3893" y="3213"/>
                <a:ext cx="545" cy="6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7655" name="Picture 7" descr="MCj02392010000[1]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3024"/>
              <a:ext cx="827" cy="1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6" name="AutoShape 10"/>
            <p:cNvSpPr>
              <a:spLocks noChangeArrowheads="1"/>
            </p:cNvSpPr>
            <p:nvPr/>
          </p:nvSpPr>
          <p:spPr bwMode="auto">
            <a:xfrm rot="596657">
              <a:off x="3072" y="3120"/>
              <a:ext cx="1680" cy="624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#$@%@#$@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40831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8392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Too Much Milk: Correctness Properties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914400"/>
            <a:ext cx="10160000" cy="5105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Need to be careful about correctness of concurrent programs, since non-deterministic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Impulse is to start coding first, then when it doesn’t work, pull hair out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Instead, think first, then code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Always write down behavior first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What are the correctness properties for the “Too much milk” problem???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Never more than one person buys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Someone buys if needed</a:t>
            </a:r>
          </a:p>
          <a:p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First attempt: Restrict ourselves to use only atomic load and store operations as building blocks</a:t>
            </a:r>
          </a:p>
        </p:txBody>
      </p:sp>
    </p:spTree>
    <p:extLst>
      <p:ext uri="{BB962C8B-B14F-4D97-AF65-F5344CB8AC3E}">
        <p14:creationId xmlns:p14="http://schemas.microsoft.com/office/powerpoint/2010/main" val="21547057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Gulim" panose="020B0600000101010101" pitchFamily="34" charset="-127"/>
              </a:rPr>
              <a:t>Switch Details (continued)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11125199" cy="60198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What if you make a mistake in implementing switch?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Suppose you forget to save/restore register 32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Get intermittent failures depending on when context switch occurred and whether new thread uses register 32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System will give wrong result without warning</a:t>
            </a:r>
          </a:p>
          <a:p>
            <a:pPr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Can you devise an exhaustive test to test switch code?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No! Too many combinations and inter-leavings</a:t>
            </a:r>
          </a:p>
          <a:p>
            <a:pPr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Cautionary tale: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For speed, Topaz kernel saved one instruction in switch()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Carefully documented! Only works as long as kernel size &lt; 1MB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What happened?  </a:t>
            </a:r>
          </a:p>
          <a:p>
            <a:pPr lvl="2"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Time passed, People forgot</a:t>
            </a:r>
          </a:p>
          <a:p>
            <a:pPr lvl="2"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Later, they added features to kernel (no one removes features!)</a:t>
            </a:r>
          </a:p>
          <a:p>
            <a:pPr lvl="2"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Very weird behavior started happening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Gulim" panose="020B0600000101010101" pitchFamily="34" charset="-127"/>
              </a:rPr>
              <a:t>Moral of story: Design for simplicity</a:t>
            </a:r>
          </a:p>
        </p:txBody>
      </p:sp>
    </p:spTree>
    <p:extLst>
      <p:ext uri="{BB962C8B-B14F-4D97-AF65-F5344CB8AC3E}">
        <p14:creationId xmlns:p14="http://schemas.microsoft.com/office/powerpoint/2010/main" val="25883110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9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10363200" cy="5922964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 a note to avoid buying too much milk: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Leave a note before buying (kind of “lock”)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Remove note after buying (kind of “unlock”)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Don’t buy if note (wait)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Suppose a computer tries this (remember, only memory read/write are atomic):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if (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   leave Note;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   buy milk;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   remove note;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}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		}</a:t>
            </a:r>
          </a:p>
        </p:txBody>
      </p:sp>
      <p:grpSp>
        <p:nvGrpSpPr>
          <p:cNvPr id="429069" name="Group 13"/>
          <p:cNvGrpSpPr>
            <a:grpSpLocks/>
          </p:cNvGrpSpPr>
          <p:nvPr/>
        </p:nvGrpSpPr>
        <p:grpSpPr bwMode="auto">
          <a:xfrm>
            <a:off x="5791200" y="2514600"/>
            <a:ext cx="1676400" cy="1503363"/>
            <a:chOff x="3504" y="1584"/>
            <a:chExt cx="1056" cy="947"/>
          </a:xfrm>
        </p:grpSpPr>
        <p:pic>
          <p:nvPicPr>
            <p:cNvPr id="29701" name="Picture 8" descr="MCHH01153_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632"/>
              <a:ext cx="676" cy="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2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584"/>
              <a:ext cx="3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Too Much Milk: Solution #1</a:t>
            </a:r>
          </a:p>
        </p:txBody>
      </p:sp>
    </p:spTree>
    <p:extLst>
      <p:ext uri="{BB962C8B-B14F-4D97-AF65-F5344CB8AC3E}">
        <p14:creationId xmlns:p14="http://schemas.microsoft.com/office/powerpoint/2010/main" val="2842629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1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Too Much Milk: Solution #1</a:t>
            </a:r>
          </a:p>
        </p:txBody>
      </p:sp>
      <p:sp>
        <p:nvSpPr>
          <p:cNvPr id="429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746125"/>
            <a:ext cx="10160000" cy="6035675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 a note to avoid buying too much milk: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Leave a note before buying (kind of “lock”)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Remove note after buying (kind of “unlock”)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Don’t buy if note (wait)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Suppose a computer tries this (remember, only memory read/write are atomic):</a:t>
            </a:r>
            <a: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		 </a:t>
            </a:r>
            <a:r>
              <a:rPr lang="en-US" altLang="ko-KR" sz="2000" u="sng" dirty="0">
                <a:ea typeface="굴림" panose="020B0600000101010101" pitchFamily="34" charset="-127"/>
              </a:rPr>
              <a:t>Thread A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	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	if 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		   if 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	   if 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     leave Note;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               buy Milk;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               remove Note;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   }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          }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					      leave Note;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    	      	      buy Milk;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                                               remove Note;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   		   }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	}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7394513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1" grpId="0" uiExpan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069" name="Group 13"/>
          <p:cNvGrpSpPr>
            <a:grpSpLocks/>
          </p:cNvGrpSpPr>
          <p:nvPr/>
        </p:nvGrpSpPr>
        <p:grpSpPr bwMode="auto">
          <a:xfrm>
            <a:off x="6934200" y="2667001"/>
            <a:ext cx="1676400" cy="1503363"/>
            <a:chOff x="3504" y="1584"/>
            <a:chExt cx="1056" cy="947"/>
          </a:xfrm>
        </p:grpSpPr>
        <p:pic>
          <p:nvPicPr>
            <p:cNvPr id="29701" name="Picture 8" descr="MCHH01153_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632"/>
              <a:ext cx="676" cy="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2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584"/>
              <a:ext cx="3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Too Much Milk: Solution #1</a:t>
            </a:r>
          </a:p>
        </p:txBody>
      </p:sp>
      <p:sp>
        <p:nvSpPr>
          <p:cNvPr id="429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47700" y="797341"/>
            <a:ext cx="10896600" cy="6035675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 a note to avoid buying too much milk: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Leave a note before buying (kind of “lock”)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Remove note after buying (kind of “unlock”)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Don’t buy if note (wait)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Suppose a computer tries this (remember, only memory read/write are atomic):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if (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   leave Note;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   buy milk;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   remove note;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}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		}</a:t>
            </a:r>
          </a:p>
          <a:p>
            <a:pPr>
              <a:lnSpc>
                <a:spcPct val="5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Result?  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Still too much milk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but only occasionally!</a:t>
            </a: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Thread can get context switched after checking milk and note but before buying milk!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Solution makes problem worse since fails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intermittently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Makes it really hard to debug…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Must work despite what the dispatcher does!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endParaRPr lang="ko-KR" altLang="en-US" dirty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511904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1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Too Much Milk: Solution #1½ 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9906000" cy="5959475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Clearly the Note is not quite blocking enough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Let’s try to fix this by placing note first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Another try at previous solution: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leave Note;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			if (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if (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   buy milk;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		   }</a:t>
            </a:r>
            <a:br>
              <a:rPr lang="en-US" altLang="ko-KR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		}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			remove Note;</a:t>
            </a:r>
            <a:b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What happens here?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Well, with human, probably nothing bad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With computer: no one ever buys milk</a:t>
            </a:r>
          </a:p>
        </p:txBody>
      </p:sp>
      <p:pic>
        <p:nvPicPr>
          <p:cNvPr id="432135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362200"/>
            <a:ext cx="2227263" cy="301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02563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Too Much Milk Solution #2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38199"/>
            <a:ext cx="9982200" cy="577056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How about labeled notes?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Now we can leave note before checking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Algorithm looks like this: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A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leave note A;	leave note B;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B) {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noNoteA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   buy Milk;	      buy Milk;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}		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	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remove note A;	remove note B;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Does this work?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Possible for neither thread to buy milk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Context switches at exactly the wrong times can lead each to think that the other is going to buy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Really insidious: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Extremely unlikely</a:t>
            </a:r>
            <a:r>
              <a:rPr lang="en-US" altLang="ko-KR" dirty="0">
                <a:ea typeface="굴림" panose="020B0600000101010101" pitchFamily="34" charset="-127"/>
              </a:rPr>
              <a:t> this would happen, but will at worse possible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377950" algn="l"/>
                <a:tab pos="2116138" algn="ctr"/>
                <a:tab pos="5148263" algn="l"/>
                <a:tab pos="588645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Probably something like this in UNIX</a:t>
            </a:r>
          </a:p>
        </p:txBody>
      </p:sp>
    </p:spTree>
    <p:extLst>
      <p:ext uri="{BB962C8B-B14F-4D97-AF65-F5344CB8AC3E}">
        <p14:creationId xmlns:p14="http://schemas.microsoft.com/office/powerpoint/2010/main" val="39033338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Too Much Milk Solution #2: problem!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5029200"/>
            <a:ext cx="7010400" cy="1295400"/>
          </a:xfrm>
        </p:spPr>
        <p:txBody>
          <a:bodyPr/>
          <a:lstStyle/>
          <a:p>
            <a:r>
              <a:rPr lang="en-US" altLang="ko-KR" i="1">
                <a:ea typeface="굴림" panose="020B0600000101010101" pitchFamily="34" charset="-127"/>
              </a:rPr>
              <a:t>I’m</a:t>
            </a:r>
            <a:r>
              <a:rPr lang="en-US" altLang="ko-KR">
                <a:ea typeface="굴림" panose="020B0600000101010101" pitchFamily="34" charset="-127"/>
              </a:rPr>
              <a:t> not getting milk, </a:t>
            </a:r>
            <a:r>
              <a:rPr lang="en-US" altLang="ko-KR" i="1">
                <a:ea typeface="굴림" panose="020B0600000101010101" pitchFamily="34" charset="-127"/>
              </a:rPr>
              <a:t>You’re</a:t>
            </a:r>
            <a:r>
              <a:rPr lang="en-US" altLang="ko-KR">
                <a:ea typeface="굴림" panose="020B0600000101010101" pitchFamily="34" charset="-127"/>
              </a:rPr>
              <a:t> getting milk</a:t>
            </a:r>
          </a:p>
          <a:p>
            <a:r>
              <a:rPr lang="en-US" altLang="ko-KR">
                <a:solidFill>
                  <a:schemeClr val="hlink"/>
                </a:solidFill>
                <a:ea typeface="굴림" panose="020B0600000101010101" pitchFamily="34" charset="-127"/>
              </a:rPr>
              <a:t>This kind of lockup is called “starvation!”</a:t>
            </a: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7086600" y="1295400"/>
            <a:ext cx="2514600" cy="2438400"/>
            <a:chOff x="3504" y="1584"/>
            <a:chExt cx="1056" cy="947"/>
          </a:xfrm>
        </p:grpSpPr>
        <p:pic>
          <p:nvPicPr>
            <p:cNvPr id="32774" name="Picture 5" descr="MCHH01153_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632"/>
              <a:ext cx="676" cy="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75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584"/>
              <a:ext cx="38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2773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914401"/>
            <a:ext cx="3209925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8939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5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Too Much Milk Solution #3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5300" y="668338"/>
            <a:ext cx="8686800" cy="61896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Here is a possible two-note solution: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A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leave note A;	leave note B;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while (note B) {\\X 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do nothing;	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		      buy milk;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		remove note B;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remove note A;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Does this work?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Yes</a:t>
            </a:r>
            <a:r>
              <a:rPr lang="en-US" altLang="ko-KR" dirty="0">
                <a:ea typeface="굴림" panose="020B0600000101010101" pitchFamily="34" charset="-127"/>
              </a:rPr>
              <a:t>. Both can guarantee that: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It is safe to buy, 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Other will buy, ok to quit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At 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ko-KR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If no note B, safe for A to buy,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Otherwise wait to find out what will happen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At 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altLang="ko-KR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If no note A, safe for B to buy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Otherwise, A is either buying or waiting for B to quit</a:t>
            </a:r>
          </a:p>
        </p:txBody>
      </p:sp>
    </p:spTree>
    <p:extLst>
      <p:ext uri="{BB962C8B-B14F-4D97-AF65-F5344CB8AC3E}">
        <p14:creationId xmlns:p14="http://schemas.microsoft.com/office/powerpoint/2010/main" val="11021968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 bwMode="auto">
          <a:xfrm>
            <a:off x="2438400" y="1565872"/>
            <a:ext cx="2743200" cy="3391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705600" y="1565872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181600" y="1752600"/>
            <a:ext cx="15240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557741">
            <a:off x="5241410" y="1568227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>
                <a:latin typeface="Gill Sans Light"/>
                <a:cs typeface="Gill Sans Light"/>
              </a:rPr>
              <a:t>before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438400" y="1586243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9022438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438400" y="1586140"/>
            <a:ext cx="2743200" cy="130946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705600" y="1565871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181600" y="1752600"/>
            <a:ext cx="15240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tangle 24"/>
          <p:cNvSpPr/>
          <p:nvPr/>
        </p:nvSpPr>
        <p:spPr bwMode="auto">
          <a:xfrm>
            <a:off x="2438400" y="1586243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57741">
            <a:off x="5241410" y="1568227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>
                <a:latin typeface="Gill Sans Light"/>
                <a:cs typeface="Gill Sans Light"/>
              </a:rPr>
              <a:t>before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4744341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438400" y="1586140"/>
            <a:ext cx="2743200" cy="130946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38400" y="3886200"/>
            <a:ext cx="2743200" cy="1447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705600" y="1565871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781800" y="3429000"/>
            <a:ext cx="2743200" cy="304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181600" y="1752600"/>
            <a:ext cx="15240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3733800" y="2971800"/>
            <a:ext cx="0" cy="8382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3733800" y="2979004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0" dirty="0">
                <a:latin typeface="Gill Sans Light"/>
                <a:cs typeface="Gill Sans Light"/>
              </a:rPr>
              <a:t>Wait for note B to be removed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438400" y="1586243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557741">
            <a:off x="5241410" y="1568227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>
                <a:latin typeface="Gill Sans Light"/>
                <a:cs typeface="Gill Sans Light"/>
              </a:rPr>
              <a:t>before</a:t>
            </a:r>
          </a:p>
        </p:txBody>
      </p:sp>
      <p:cxnSp>
        <p:nvCxnSpPr>
          <p:cNvPr id="16" name="Straight Arrow Connector 15"/>
          <p:cNvCxnSpPr>
            <a:stCxn id="7" idx="1"/>
          </p:cNvCxnSpPr>
          <p:nvPr/>
        </p:nvCxnSpPr>
        <p:spPr bwMode="auto">
          <a:xfrm flipH="1">
            <a:off x="5181600" y="3581400"/>
            <a:ext cx="1600200" cy="304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13096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4AC8E-F693-AD41-8C92-AE7ACE7DE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Aren't we still switching contexts?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EA701-B82A-2A48-BB59-869A9711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11582400" cy="246166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Yes, but </a:t>
            </a:r>
            <a:r>
              <a:rPr lang="en-US" dirty="0">
                <a:solidFill>
                  <a:srgbClr val="FF0000"/>
                </a:solidFill>
              </a:rPr>
              <a:t>much cheaper </a:t>
            </a:r>
            <a:r>
              <a:rPr lang="en-US" dirty="0"/>
              <a:t>than switching processes</a:t>
            </a:r>
          </a:p>
          <a:p>
            <a:pPr lvl="1"/>
            <a:r>
              <a:rPr lang="en-US" dirty="0"/>
              <a:t>No need to change address space</a:t>
            </a:r>
          </a:p>
          <a:p>
            <a:r>
              <a:rPr lang="en-US" dirty="0"/>
              <a:t>Some numbers from Linux:</a:t>
            </a:r>
          </a:p>
          <a:p>
            <a:pPr lvl="1"/>
            <a:r>
              <a:rPr lang="en-US" dirty="0"/>
              <a:t>Frequency of context switch: 10-100ms</a:t>
            </a:r>
          </a:p>
          <a:p>
            <a:pPr lvl="1"/>
            <a:r>
              <a:rPr lang="en-US" dirty="0"/>
              <a:t>Switching between processes: 3-4 </a:t>
            </a:r>
            <a:r>
              <a:rPr lang="en-US" dirty="0" err="1"/>
              <a:t>μsec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Switching between threads: 100 ns</a:t>
            </a:r>
          </a:p>
          <a:p>
            <a:r>
              <a:rPr lang="en-US" dirty="0"/>
              <a:t>Even cheaper: switch threads (using “yield”) in user-space!</a:t>
            </a:r>
          </a:p>
          <a:p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8086" y="4008681"/>
            <a:ext cx="4495800" cy="2544519"/>
            <a:chOff x="335303" y="3932481"/>
            <a:chExt cx="4495800" cy="2544519"/>
          </a:xfrm>
        </p:grpSpPr>
        <p:pic>
          <p:nvPicPr>
            <p:cNvPr id="5" name="Picture 5">
              <a:extLst>
                <a:ext uri="{FF2B5EF4-FFF2-40B4-BE49-F238E27FC236}">
                  <a16:creationId xmlns:a16="http://schemas.microsoft.com/office/drawing/2014/main" id="{BD917D89-AE76-4173-A3EB-B1C1B3254C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0" t="25420" r="540" b="25180"/>
            <a:stretch>
              <a:fillRect/>
            </a:stretch>
          </p:blipFill>
          <p:spPr bwMode="auto">
            <a:xfrm>
              <a:off x="335303" y="3932481"/>
              <a:ext cx="4495800" cy="1681163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CBB50054-8986-41A2-8986-FCD0F58A40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0125" y="5646003"/>
              <a:ext cx="2586156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Simple One-to-One</a:t>
              </a:r>
            </a:p>
            <a:p>
              <a:pPr algn="ctr"/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Threading Model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370443" y="3243560"/>
            <a:ext cx="2895600" cy="3357265"/>
            <a:chOff x="5370443" y="3260232"/>
            <a:chExt cx="2895600" cy="3357265"/>
          </a:xfrm>
        </p:grpSpPr>
        <p:pic>
          <p:nvPicPr>
            <p:cNvPr id="4" name="Picture 4">
              <a:extLst>
                <a:ext uri="{FF2B5EF4-FFF2-40B4-BE49-F238E27FC236}">
                  <a16:creationId xmlns:a16="http://schemas.microsoft.com/office/drawing/2014/main" id="{0A1455B3-67C1-4C7F-97C1-58735D1E5E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82" t="1207" r="12682" b="1208"/>
            <a:stretch>
              <a:fillRect/>
            </a:stretch>
          </p:blipFill>
          <p:spPr bwMode="auto">
            <a:xfrm>
              <a:off x="5370443" y="3260232"/>
              <a:ext cx="2895600" cy="2838450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 Box 8">
              <a:extLst>
                <a:ext uri="{FF2B5EF4-FFF2-40B4-BE49-F238E27FC236}">
                  <a16:creationId xmlns:a16="http://schemas.microsoft.com/office/drawing/2014/main" id="{D02273D2-3699-4481-83B0-2718BD4676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87893" y="6155832"/>
              <a:ext cx="186070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Many-to-One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610600" y="3243560"/>
            <a:ext cx="3276600" cy="3385840"/>
            <a:chOff x="8610600" y="3260232"/>
            <a:chExt cx="3276600" cy="3385840"/>
          </a:xfrm>
        </p:grpSpPr>
        <p:pic>
          <p:nvPicPr>
            <p:cNvPr id="6" name="Picture 6">
              <a:extLst>
                <a:ext uri="{FF2B5EF4-FFF2-40B4-BE49-F238E27FC236}">
                  <a16:creationId xmlns:a16="http://schemas.microsoft.com/office/drawing/2014/main" id="{A1554D32-3359-4A4D-8FA4-E93B41C59A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03" t="838" r="6912" b="838"/>
            <a:stretch>
              <a:fillRect/>
            </a:stretch>
          </p:blipFill>
          <p:spPr bwMode="auto">
            <a:xfrm>
              <a:off x="8610600" y="3260232"/>
              <a:ext cx="3276600" cy="2854325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5A42E076-6DAC-4952-9BA6-5930554AE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71499" y="6184407"/>
              <a:ext cx="204735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Many-to-Many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01409" y="3200218"/>
            <a:ext cx="4980191" cy="3352982"/>
            <a:chOff x="48626" y="3124018"/>
            <a:chExt cx="4980191" cy="335298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DD5272B-F9AA-4E44-9952-950BED58CB04}"/>
                </a:ext>
              </a:extLst>
            </p:cNvPr>
            <p:cNvSpPr/>
            <p:nvPr/>
          </p:nvSpPr>
          <p:spPr>
            <a:xfrm>
              <a:off x="48626" y="3147464"/>
              <a:ext cx="4980191" cy="3329536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69AF7E6-C47D-4B87-8551-9217B09801CE}"/>
                </a:ext>
              </a:extLst>
            </p:cNvPr>
            <p:cNvSpPr txBox="1"/>
            <p:nvPr/>
          </p:nvSpPr>
          <p:spPr>
            <a:xfrm>
              <a:off x="192806" y="3124018"/>
              <a:ext cx="46382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>
                  <a:solidFill>
                    <a:srgbClr val="FF0000"/>
                  </a:solidFill>
                </a:rPr>
                <a:t>What we are talking about</a:t>
              </a:r>
              <a:br>
                <a:rPr lang="en-US" sz="2400" b="1" i="1" dirty="0">
                  <a:solidFill>
                    <a:srgbClr val="FF0000"/>
                  </a:solidFill>
                </a:rPr>
              </a:br>
              <a:r>
                <a:rPr lang="en-US" sz="2400" b="1" i="1" dirty="0">
                  <a:solidFill>
                    <a:srgbClr val="FF0000"/>
                  </a:solidFill>
                </a:rPr>
                <a:t>in Today’s lecture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94166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2438400" y="2286000"/>
            <a:ext cx="2743200" cy="304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705600" y="1565872"/>
            <a:ext cx="2743200" cy="643929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>
            <a:stCxn id="28" idx="1"/>
            <a:endCxn id="29" idx="3"/>
          </p:cNvCxnSpPr>
          <p:nvPr/>
        </p:nvCxnSpPr>
        <p:spPr bwMode="auto">
          <a:xfrm flipH="1">
            <a:off x="5181600" y="2001572"/>
            <a:ext cx="1524000" cy="4368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20770578">
            <a:off x="5241410" y="1900569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>
                <a:latin typeface="Gill Sans Light"/>
                <a:cs typeface="Gill Sans Light"/>
              </a:rPr>
              <a:t>before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438400" y="2286000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76231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05600" y="1600200"/>
            <a:ext cx="2743200" cy="216793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438400" y="2286000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438400" y="2286000"/>
            <a:ext cx="2743200" cy="12954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>
            <a:stCxn id="28" idx="1"/>
            <a:endCxn id="29" idx="3"/>
          </p:cNvCxnSpPr>
          <p:nvPr/>
        </p:nvCxnSpPr>
        <p:spPr bwMode="auto">
          <a:xfrm flipH="1">
            <a:off x="5181600" y="2001572"/>
            <a:ext cx="1524000" cy="4368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20770578">
            <a:off x="5241410" y="1900569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>
                <a:latin typeface="Gill Sans Light"/>
                <a:cs typeface="Gill Sans Light"/>
              </a:rPr>
              <a:t>before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4465349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6705600" y="1849172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05600" y="1600200"/>
            <a:ext cx="2743200" cy="216793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438400" y="2286000"/>
            <a:ext cx="2743200" cy="304800"/>
          </a:xfrm>
          <a:prstGeom prst="rect">
            <a:avLst/>
          </a:prstGeom>
          <a:noFill/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438400" y="2286000"/>
            <a:ext cx="2743200" cy="12954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4267200"/>
            <a:ext cx="2743200" cy="3810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438400" y="5257800"/>
            <a:ext cx="2743200" cy="3810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781800" y="1524000"/>
            <a:ext cx="3124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B;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    buy milk;	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B;</a:t>
            </a:r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10" name="Straight Arrow Connector 9"/>
          <p:cNvCxnSpPr>
            <a:stCxn id="28" idx="1"/>
            <a:endCxn id="29" idx="3"/>
          </p:cNvCxnSpPr>
          <p:nvPr/>
        </p:nvCxnSpPr>
        <p:spPr bwMode="auto">
          <a:xfrm flipH="1">
            <a:off x="5181600" y="2001572"/>
            <a:ext cx="1524000" cy="4368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2A40E2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 rot="20770578">
            <a:off x="5241410" y="1900569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Gill Sans Light"/>
                <a:cs typeface="Gill Sans Light"/>
              </a:rPr>
              <a:t>happened</a:t>
            </a:r>
          </a:p>
          <a:p>
            <a:pPr algn="ctr"/>
            <a:r>
              <a:rPr lang="en-US" dirty="0">
                <a:latin typeface="Gill Sans Light"/>
                <a:cs typeface="Gill Sans Light"/>
              </a:rPr>
              <a:t>before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3124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leave note A;	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while (note B) {\\X 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do nothing;	   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</a:t>
            </a:r>
          </a:p>
          <a:p>
            <a:pPr marL="0" indent="0"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}		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remove note A;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765300" y="9144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if (</a:t>
            </a:r>
            <a:r>
              <a:rPr lang="en-US" altLang="ko-KR" dirty="0" err="1">
                <a:latin typeface="Consolas"/>
                <a:ea typeface="굴림" panose="020B0600000101010101" pitchFamily="34" charset="-127"/>
                <a:cs typeface="Consolas"/>
              </a:rPr>
              <a:t>noNote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 A)</a:t>
            </a:r>
            <a:r>
              <a:rPr lang="en-US" altLang="ko-KR" dirty="0">
                <a:ea typeface="굴림" panose="020B0600000101010101" pitchFamily="34" charset="-127"/>
              </a:rPr>
              <a:t>” happens before “</a:t>
            </a:r>
            <a:r>
              <a:rPr lang="en-US" altLang="ko-KR" dirty="0">
                <a:latin typeface="Consolas"/>
                <a:ea typeface="굴림" panose="020B0600000101010101" pitchFamily="34" charset="-127"/>
                <a:cs typeface="Consolas"/>
              </a:rPr>
              <a:t>leave note A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3810000" y="3609314"/>
            <a:ext cx="0" cy="6096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3810000" y="3578344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000" b="0" dirty="0">
                <a:latin typeface="Gill Sans Light"/>
                <a:cs typeface="Gill Sans Light"/>
              </a:rPr>
              <a:t>Wait for note B to be removed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5181600" y="3581400"/>
            <a:ext cx="1524000" cy="6858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86892426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Solution #3 discussion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736600"/>
            <a:ext cx="10287000" cy="612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Our solution protects a single “Critical-Section” piece of code for each thread: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noMilk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 {	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 		   buy milk;	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	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Solution #3 works, but it’s really unsatisfactory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Really complex – even for this simple an example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Hard to convince yourself that this really works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A’s code is different from B’s – what if lots of threads?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Code would have to be slightly different for each thread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While A is waiting, it is consuming CPU time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latin typeface="Gill Sans Light"/>
                <a:ea typeface="굴림" charset="0"/>
                <a:cs typeface="Gill Sans Light"/>
              </a:rPr>
              <a:t>This is called “busy-waiting”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There’s got to be a better way!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Have hardware provide higher-level primitives than atomic load &amp; store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Build even higher-level programming abstractions on this hardware support</a:t>
            </a:r>
          </a:p>
        </p:txBody>
      </p:sp>
    </p:spTree>
    <p:extLst>
      <p:ext uri="{BB962C8B-B14F-4D97-AF65-F5344CB8AC3E}">
        <p14:creationId xmlns:p14="http://schemas.microsoft.com/office/powerpoint/2010/main" val="3273872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Too Much Milk: Solution #4?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736600"/>
            <a:ext cx="10387012" cy="61976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Recall our target lock interface: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acquire(&amp;</a:t>
            </a:r>
            <a:r>
              <a:rPr lang="en-US" altLang="ko-KR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ko-KR" dirty="0">
                <a:ea typeface="굴림" panose="020B0600000101010101" pitchFamily="34" charset="-127"/>
              </a:rPr>
              <a:t> – wait until lock is free, then grab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release(&amp;</a:t>
            </a:r>
            <a:r>
              <a:rPr lang="en-US" altLang="ko-KR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– Unlock, waking up anyone waiting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These must be atomic operations – if two threads are waiting for the lock and both see it’s free, only one succeeds to grab the lock</a:t>
            </a:r>
          </a:p>
          <a:p>
            <a:pPr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Then, our milk problem is easy: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acquire(&amp;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ko-KR" sz="200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	   buy milk;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release(&amp;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milklock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9716050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Back to: How to Implement Locks?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68311"/>
            <a:ext cx="10058400" cy="579278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2800" dirty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sz="2800" dirty="0">
                <a:ea typeface="굴림" panose="020B0600000101010101" pitchFamily="34" charset="-127"/>
              </a:rPr>
              <a:t>: prevents someone from doing something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Lock before entering critical section and </a:t>
            </a:r>
            <a:br>
              <a:rPr lang="en-US" altLang="ko-KR" sz="2400" dirty="0">
                <a:ea typeface="굴림" panose="020B0600000101010101" pitchFamily="34" charset="-127"/>
              </a:rPr>
            </a:br>
            <a:r>
              <a:rPr lang="en-US" altLang="ko-KR" sz="2400" dirty="0">
                <a:ea typeface="굴림" panose="020B0600000101010101" pitchFamily="34" charset="-127"/>
              </a:rPr>
              <a:t>before accessing shared data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Unlock when leaving, after accessing shared data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Wait if locked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Important idea: all synchronization involves waiting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Should </a:t>
            </a:r>
            <a:r>
              <a:rPr lang="en-US" altLang="ko-KR" i="1" dirty="0">
                <a:solidFill>
                  <a:schemeClr val="hlink"/>
                </a:solidFill>
                <a:ea typeface="굴림" panose="020B0600000101010101" pitchFamily="34" charset="-127"/>
              </a:rPr>
              <a:t>sleep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 if waiting for a long time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Atomic Load/Store: get solution like Milk #3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Pretty complex and error prone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Hardware Lock instruction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Is this a good idea?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What about putting a task to sleep?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What is the interface between the hardware and scheduler?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Complexity?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Done in the Intel 432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Each feature makes HW more complex and slow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</p:txBody>
      </p:sp>
      <p:pic>
        <p:nvPicPr>
          <p:cNvPr id="442372" name="Picture 4" descr="MCj0307832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3531" y="1066801"/>
            <a:ext cx="9477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83883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uiExpand="1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687049"/>
            <a:ext cx="100584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How can we build multi-instruction atomic operations?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Recall: dispatcher gets control in two ways.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Internal: Thread does something to relinquish the CPU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External: Interrupts cause dispatcher to take CPU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On a uniprocessor, can avoid context-switching by: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Avoiding internal events (although virtual memory tricky)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Preventing external events by disabling interrupts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Consequently, naïve Implementation of locks: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LockAcquire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{ disable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Ints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; 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LockRelease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{ enable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Ints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; }</a:t>
            </a:r>
            <a:endParaRPr lang="en-US" altLang="ko-KR" dirty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Problems with this approach: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Can’t let user do this!</a:t>
            </a:r>
            <a:r>
              <a:rPr lang="en-US" altLang="ko-KR" dirty="0">
                <a:ea typeface="굴림" panose="020B0600000101010101" pitchFamily="34" charset="-127"/>
              </a:rPr>
              <a:t> Consider following: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</a:rPr>
              <a:t>LockAcquire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While(TRUE) {;}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Real-Time system—no guarantees on timing!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Critical Sections might be arbitrarily long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What happens with I/O or other important events?	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“Reactor about to meltdown. Help?”</a:t>
            </a:r>
          </a:p>
        </p:txBody>
      </p:sp>
      <p:pic>
        <p:nvPicPr>
          <p:cNvPr id="444420" name="Picture 4" descr="MCj0104966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343400"/>
            <a:ext cx="1825625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Naïve use of Interrupt Enable/Disable</a:t>
            </a:r>
          </a:p>
        </p:txBody>
      </p:sp>
    </p:spTree>
    <p:extLst>
      <p:ext uri="{BB962C8B-B14F-4D97-AF65-F5344CB8AC3E}">
        <p14:creationId xmlns:p14="http://schemas.microsoft.com/office/powerpoint/2010/main" val="2636388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uiExpand="1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533400"/>
          </a:xfrm>
        </p:spPr>
        <p:txBody>
          <a:bodyPr/>
          <a:lstStyle/>
          <a:p>
            <a:r>
              <a:rPr lang="en-US" altLang="ko-KR" sz="2900" dirty="0">
                <a:ea typeface="굴림" panose="020B0600000101010101" pitchFamily="34" charset="-127"/>
              </a:rPr>
              <a:t>Better Implementation of Locks by Disabling Interrupts</a:t>
            </a: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676401" y="1981200"/>
            <a:ext cx="4581525" cy="389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1900" b="0" dirty="0" err="1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value = FREE;</a:t>
            </a:r>
          </a:p>
          <a:p>
            <a:pPr algn="l"/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// Enable interrupts?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value = BUSY;</a:t>
            </a:r>
            <a:b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6019800" y="2057400"/>
            <a:ext cx="4648200" cy="3842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Release()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(anyone on wait queue)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take thread off wait queue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Place on ready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value = FREE;</a:t>
            </a:r>
            <a:b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445459" name="Group 19"/>
          <p:cNvGrpSpPr>
            <a:grpSpLocks/>
          </p:cNvGrpSpPr>
          <p:nvPr/>
        </p:nvGrpSpPr>
        <p:grpSpPr bwMode="auto">
          <a:xfrm>
            <a:off x="4419600" y="1828800"/>
            <a:ext cx="609600" cy="685800"/>
            <a:chOff x="1776" y="912"/>
            <a:chExt cx="476" cy="576"/>
          </a:xfrm>
        </p:grpSpPr>
        <p:sp>
          <p:nvSpPr>
            <p:cNvPr id="12295" name="AutoShape 8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Freeform 10"/>
            <p:cNvSpPr>
              <a:spLocks/>
            </p:cNvSpPr>
            <p:nvPr/>
          </p:nvSpPr>
          <p:spPr bwMode="auto">
            <a:xfrm>
              <a:off x="1818" y="1046"/>
              <a:ext cx="434" cy="442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Freeform 11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Freeform 12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Freeform 13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Freeform 14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Freeform 15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914400"/>
            <a:ext cx="8305800" cy="826294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Key idea: maintain a lock variable and impose mutual exclusion only during operations on that variable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17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5" grpId="0"/>
      <p:bldP spid="445446" grpId="0"/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New Lock Implementation: Discussion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685800"/>
            <a:ext cx="86106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Why do we need to disable interrupts at all?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Avoid interruption between checking and setting lock value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Otherwise two threads could think that they both have lock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Note: unlike previous solution, the critical section (inside 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Acquire()</a:t>
            </a:r>
            <a:r>
              <a:rPr lang="en-US" altLang="ko-KR" dirty="0">
                <a:ea typeface="굴림" panose="020B0600000101010101" pitchFamily="34" charset="-127"/>
              </a:rPr>
              <a:t>) is very short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User of lock can take as long as they like in their own critical section: doesn’t impact global machine behavior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Critical interrupts taken in time!</a:t>
            </a:r>
          </a:p>
        </p:txBody>
      </p:sp>
      <p:grpSp>
        <p:nvGrpSpPr>
          <p:cNvPr id="446473" name="Group 9"/>
          <p:cNvGrpSpPr>
            <a:grpSpLocks/>
          </p:cNvGrpSpPr>
          <p:nvPr/>
        </p:nvGrpSpPr>
        <p:grpSpPr bwMode="auto">
          <a:xfrm>
            <a:off x="3276601" y="1676400"/>
            <a:ext cx="6475415" cy="3308350"/>
            <a:chOff x="1104" y="1056"/>
            <a:chExt cx="4079" cy="2084"/>
          </a:xfrm>
        </p:grpSpPr>
        <p:sp>
          <p:nvSpPr>
            <p:cNvPr id="13317" name="Text Box 4"/>
            <p:cNvSpPr txBox="1">
              <a:spLocks noChangeArrowheads="1"/>
            </p:cNvSpPr>
            <p:nvPr/>
          </p:nvSpPr>
          <p:spPr bwMode="auto">
            <a:xfrm>
              <a:off x="1104" y="1056"/>
              <a:ext cx="2886" cy="20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Acquire() {</a:t>
              </a:r>
              <a:b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disable interrupts;</a:t>
              </a:r>
              <a:br>
                <a:rPr lang="en-US" altLang="en-US" sz="1900" b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if (value == BUSY) {</a:t>
              </a:r>
              <a:b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	put thread on wait queue;</a:t>
              </a:r>
              <a:b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	Go to sleep();</a:t>
              </a:r>
              <a:b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	// Enable interrupts?</a:t>
              </a:r>
              <a:b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 else {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value = BUSY;</a:t>
              </a:r>
              <a:br>
                <a:rPr lang="en-US" altLang="en-US" sz="1900" b="0" dirty="0">
                  <a:solidFill>
                    <a:srgbClr val="233AE1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solidFill>
                    <a:srgbClr val="233AE1"/>
                  </a:solidFill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enable interrupts;</a:t>
              </a:r>
              <a:b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grpSp>
          <p:nvGrpSpPr>
            <p:cNvPr id="13318" name="Group 8"/>
            <p:cNvGrpSpPr>
              <a:grpSpLocks/>
            </p:cNvGrpSpPr>
            <p:nvPr/>
          </p:nvGrpSpPr>
          <p:grpSpPr bwMode="auto">
            <a:xfrm>
              <a:off x="3792" y="1488"/>
              <a:ext cx="1391" cy="1200"/>
              <a:chOff x="3811" y="2112"/>
              <a:chExt cx="1391" cy="1200"/>
            </a:xfrm>
          </p:grpSpPr>
          <p:sp>
            <p:nvSpPr>
              <p:cNvPr id="13319" name="AutoShape 6"/>
              <p:cNvSpPr>
                <a:spLocks/>
              </p:cNvSpPr>
              <p:nvPr/>
            </p:nvSpPr>
            <p:spPr bwMode="auto">
              <a:xfrm>
                <a:off x="3811" y="2112"/>
                <a:ext cx="336" cy="1200"/>
              </a:xfrm>
              <a:prstGeom prst="rightBrace">
                <a:avLst>
                  <a:gd name="adj1" fmla="val 29762"/>
                  <a:gd name="adj2" fmla="val 5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320" name="Text Box 7"/>
              <p:cNvSpPr txBox="1">
                <a:spLocks noChangeArrowheads="1"/>
              </p:cNvSpPr>
              <p:nvPr/>
            </p:nvSpPr>
            <p:spPr bwMode="auto">
              <a:xfrm>
                <a:off x="4224" y="2393"/>
                <a:ext cx="978" cy="6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3200" b="0" dirty="0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  <a:t>Critical</a:t>
                </a:r>
              </a:p>
              <a:p>
                <a:r>
                  <a:rPr lang="en-US" altLang="en-US" sz="3200" b="0" dirty="0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  <a:t>Section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81615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7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Interrupt Re-enable in Going to Sleep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>
                <a:ea typeface="굴림" panose="020B0600000101010101" pitchFamily="34" charset="-127"/>
              </a:rPr>
              <a:t>ints</a:t>
            </a:r>
            <a:r>
              <a:rPr lang="en-US" altLang="ko-KR" dirty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5105401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53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2540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610600" cy="533400"/>
          </a:xfrm>
        </p:spPr>
        <p:txBody>
          <a:bodyPr>
            <a:normAutofit/>
          </a:bodyPr>
          <a:lstStyle/>
          <a:p>
            <a:r>
              <a:rPr lang="en-US" dirty="0">
                <a:ea typeface="MS PGothic" charset="0"/>
              </a:rPr>
              <a:t>Processes vs. Threads</a:t>
            </a:r>
          </a:p>
        </p:txBody>
      </p:sp>
      <p:sp>
        <p:nvSpPr>
          <p:cNvPr id="8195" name="TextBox 41"/>
          <p:cNvSpPr txBox="1">
            <a:spLocks noChangeArrowheads="1"/>
          </p:cNvSpPr>
          <p:nvPr/>
        </p:nvSpPr>
        <p:spPr bwMode="auto">
          <a:xfrm>
            <a:off x="2174875" y="762000"/>
            <a:ext cx="13244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 dirty="0">
                <a:latin typeface="Gill Sans Light"/>
                <a:cs typeface="Gill Sans Light"/>
              </a:rPr>
              <a:t>Process 1</a:t>
            </a:r>
          </a:p>
        </p:txBody>
      </p:sp>
      <p:sp>
        <p:nvSpPr>
          <p:cNvPr id="8196" name="Rectangle 44"/>
          <p:cNvSpPr>
            <a:spLocks noChangeArrowheads="1"/>
          </p:cNvSpPr>
          <p:nvPr/>
        </p:nvSpPr>
        <p:spPr bwMode="auto">
          <a:xfrm>
            <a:off x="3505200" y="4114800"/>
            <a:ext cx="2209800" cy="609600"/>
          </a:xfrm>
          <a:prstGeom prst="rect">
            <a:avLst/>
          </a:prstGeom>
          <a:solidFill>
            <a:srgbClr val="FF817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Gill Sans Light"/>
              <a:cs typeface="Gill Sans Light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962400" y="4114800"/>
            <a:ext cx="12954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CPU </a:t>
            </a:r>
            <a:r>
              <a:rPr lang="en-US" b="0" dirty="0" err="1">
                <a:latin typeface="Gill Sans Light"/>
                <a:ea typeface="ＭＳ Ｐゴシック" charset="0"/>
                <a:cs typeface="Gill Sans Light"/>
              </a:rPr>
              <a:t>sched</a:t>
            </a: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.</a:t>
            </a:r>
          </a:p>
        </p:txBody>
      </p:sp>
      <p:sp>
        <p:nvSpPr>
          <p:cNvPr id="8198" name="TextBox 47"/>
          <p:cNvSpPr txBox="1">
            <a:spLocks noChangeArrowheads="1"/>
          </p:cNvSpPr>
          <p:nvPr/>
        </p:nvSpPr>
        <p:spPr bwMode="auto">
          <a:xfrm>
            <a:off x="5715000" y="4191000"/>
            <a:ext cx="554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OS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4114800" y="5334000"/>
            <a:ext cx="990600" cy="762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CPU</a:t>
            </a:r>
          </a:p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(1 core)</a:t>
            </a:r>
          </a:p>
        </p:txBody>
      </p:sp>
      <p:cxnSp>
        <p:nvCxnSpPr>
          <p:cNvPr id="8200" name="Straight Arrow Connector 50"/>
          <p:cNvCxnSpPr>
            <a:cxnSpLocks noChangeShapeType="1"/>
            <a:stCxn id="8196" idx="2"/>
            <a:endCxn id="49" idx="0"/>
          </p:cNvCxnSpPr>
          <p:nvPr/>
        </p:nvCxnSpPr>
        <p:spPr bwMode="auto">
          <a:xfrm>
            <a:off x="4610100" y="4724400"/>
            <a:ext cx="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201" name="Rectangular Callout 61"/>
          <p:cNvSpPr>
            <a:spLocks noChangeArrowheads="1"/>
          </p:cNvSpPr>
          <p:nvPr/>
        </p:nvSpPr>
        <p:spPr bwMode="auto">
          <a:xfrm>
            <a:off x="4953000" y="4876800"/>
            <a:ext cx="1219200" cy="685800"/>
          </a:xfrm>
          <a:prstGeom prst="wedgeRectCallout">
            <a:avLst>
              <a:gd name="adj1" fmla="val -76995"/>
              <a:gd name="adj2" fmla="val -35778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 dirty="0">
                <a:latin typeface="Gill Sans Light"/>
                <a:cs typeface="Gill Sans Light"/>
              </a:rPr>
              <a:t>1 thread at a time</a:t>
            </a:r>
          </a:p>
        </p:txBody>
      </p:sp>
      <p:sp>
        <p:nvSpPr>
          <p:cNvPr id="8202" name="Rounded Rectangle 76"/>
          <p:cNvSpPr>
            <a:spLocks noChangeArrowheads="1"/>
          </p:cNvSpPr>
          <p:nvPr/>
        </p:nvSpPr>
        <p:spPr bwMode="auto">
          <a:xfrm>
            <a:off x="1714500" y="11430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Gill Sans Light"/>
              <a:cs typeface="Gill Sans Light"/>
            </a:endParaRPr>
          </a:p>
        </p:txBody>
      </p:sp>
      <p:sp>
        <p:nvSpPr>
          <p:cNvPr id="8203" name="Rectangle 78"/>
          <p:cNvSpPr>
            <a:spLocks noChangeArrowheads="1"/>
          </p:cNvSpPr>
          <p:nvPr/>
        </p:nvSpPr>
        <p:spPr bwMode="auto">
          <a:xfrm>
            <a:off x="3238500" y="22860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>
                <a:latin typeface="Gill Sans Light"/>
                <a:cs typeface="Gill Sans Light"/>
              </a:rPr>
              <a:t>IO</a:t>
            </a:r>
          </a:p>
          <a:p>
            <a:pPr algn="ctr"/>
            <a:r>
              <a:rPr lang="en-US" sz="1400" b="0">
                <a:latin typeface="Gill Sans Light"/>
                <a:cs typeface="Gill Sans Light"/>
              </a:rPr>
              <a:t>state</a:t>
            </a:r>
          </a:p>
        </p:txBody>
      </p:sp>
      <p:sp>
        <p:nvSpPr>
          <p:cNvPr id="8204" name="Rectangle 79"/>
          <p:cNvSpPr>
            <a:spLocks noChangeArrowheads="1"/>
          </p:cNvSpPr>
          <p:nvPr/>
        </p:nvSpPr>
        <p:spPr bwMode="auto">
          <a:xfrm>
            <a:off x="3238500" y="1752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>
                <a:latin typeface="Gill Sans Light"/>
                <a:cs typeface="Gill Sans Light"/>
              </a:rPr>
              <a:t>Mem.</a:t>
            </a:r>
          </a:p>
        </p:txBody>
      </p:sp>
      <p:grpSp>
        <p:nvGrpSpPr>
          <p:cNvPr id="8205" name="Group 80"/>
          <p:cNvGrpSpPr>
            <a:grpSpLocks/>
          </p:cNvGrpSpPr>
          <p:nvPr/>
        </p:nvGrpSpPr>
        <p:grpSpPr bwMode="auto">
          <a:xfrm>
            <a:off x="1866900" y="1676400"/>
            <a:ext cx="457200" cy="1828800"/>
            <a:chOff x="7010400" y="1143000"/>
            <a:chExt cx="457200" cy="1828800"/>
          </a:xfrm>
        </p:grpSpPr>
        <p:sp>
          <p:nvSpPr>
            <p:cNvPr id="8237" name="Rounded Rectangle 8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8" name="Freeform 8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8206" name="Group 45"/>
          <p:cNvGrpSpPr>
            <a:grpSpLocks/>
          </p:cNvGrpSpPr>
          <p:nvPr/>
        </p:nvGrpSpPr>
        <p:grpSpPr bwMode="auto">
          <a:xfrm>
            <a:off x="2628900" y="1676400"/>
            <a:ext cx="457200" cy="1828800"/>
            <a:chOff x="7010400" y="1143000"/>
            <a:chExt cx="457200" cy="1828800"/>
          </a:xfrm>
        </p:grpSpPr>
        <p:sp>
          <p:nvSpPr>
            <p:cNvPr id="8235" name="Rounded Rectangle 49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6" name="Freeform 5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8207" name="TextBox 4"/>
          <p:cNvSpPr txBox="1">
            <a:spLocks noChangeArrowheads="1"/>
          </p:cNvSpPr>
          <p:nvPr/>
        </p:nvSpPr>
        <p:spPr bwMode="auto">
          <a:xfrm>
            <a:off x="2247901" y="23622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8208" name="TextBox 58"/>
          <p:cNvSpPr txBox="1">
            <a:spLocks noChangeArrowheads="1"/>
          </p:cNvSpPr>
          <p:nvPr/>
        </p:nvSpPr>
        <p:spPr bwMode="auto">
          <a:xfrm>
            <a:off x="2019300" y="1154113"/>
            <a:ext cx="954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b="0" dirty="0">
                <a:latin typeface="Gill Sans Light"/>
                <a:cs typeface="Gill Sans Light"/>
              </a:rPr>
              <a:t>threads</a:t>
            </a:r>
          </a:p>
        </p:txBody>
      </p:sp>
      <p:cxnSp>
        <p:nvCxnSpPr>
          <p:cNvPr id="8209" name="Straight Arrow Connector 6"/>
          <p:cNvCxnSpPr>
            <a:cxnSpLocks noChangeShapeType="1"/>
            <a:stCxn id="8208" idx="2"/>
            <a:endCxn id="8237" idx="0"/>
          </p:cNvCxnSpPr>
          <p:nvPr/>
        </p:nvCxnSpPr>
        <p:spPr bwMode="auto">
          <a:xfrm flipH="1">
            <a:off x="2095501" y="1523446"/>
            <a:ext cx="350209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10" name="Straight Arrow Connector 59"/>
          <p:cNvCxnSpPr>
            <a:cxnSpLocks noChangeShapeType="1"/>
            <a:stCxn id="8208" idx="2"/>
            <a:endCxn id="8235" idx="0"/>
          </p:cNvCxnSpPr>
          <p:nvPr/>
        </p:nvCxnSpPr>
        <p:spPr bwMode="auto">
          <a:xfrm>
            <a:off x="2445710" y="1523446"/>
            <a:ext cx="411791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211" name="TextBox 60"/>
          <p:cNvSpPr txBox="1">
            <a:spLocks noChangeArrowheads="1"/>
          </p:cNvSpPr>
          <p:nvPr/>
        </p:nvSpPr>
        <p:spPr bwMode="auto">
          <a:xfrm>
            <a:off x="5184775" y="762000"/>
            <a:ext cx="13676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Process N</a:t>
            </a:r>
          </a:p>
        </p:txBody>
      </p:sp>
      <p:sp>
        <p:nvSpPr>
          <p:cNvPr id="8212" name="Rounded Rectangle 65"/>
          <p:cNvSpPr>
            <a:spLocks noChangeArrowheads="1"/>
          </p:cNvSpPr>
          <p:nvPr/>
        </p:nvSpPr>
        <p:spPr bwMode="auto">
          <a:xfrm>
            <a:off x="4724400" y="11430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Gill Sans Light"/>
              <a:cs typeface="Gill Sans Light"/>
            </a:endParaRPr>
          </a:p>
        </p:txBody>
      </p:sp>
      <p:sp>
        <p:nvSpPr>
          <p:cNvPr id="8213" name="Rectangle 84"/>
          <p:cNvSpPr>
            <a:spLocks noChangeArrowheads="1"/>
          </p:cNvSpPr>
          <p:nvPr/>
        </p:nvSpPr>
        <p:spPr bwMode="auto">
          <a:xfrm>
            <a:off x="6248400" y="22860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 dirty="0">
                <a:latin typeface="Gill Sans Light"/>
                <a:cs typeface="Gill Sans Light"/>
              </a:rPr>
              <a:t>IO</a:t>
            </a:r>
          </a:p>
          <a:p>
            <a:pPr algn="ctr"/>
            <a:r>
              <a:rPr lang="en-US" sz="1400" b="0" dirty="0">
                <a:latin typeface="Gill Sans Light"/>
                <a:cs typeface="Gill Sans Light"/>
              </a:rPr>
              <a:t>state</a:t>
            </a:r>
          </a:p>
        </p:txBody>
      </p:sp>
      <p:sp>
        <p:nvSpPr>
          <p:cNvPr id="8214" name="Rectangle 85"/>
          <p:cNvSpPr>
            <a:spLocks noChangeArrowheads="1"/>
          </p:cNvSpPr>
          <p:nvPr/>
        </p:nvSpPr>
        <p:spPr bwMode="auto">
          <a:xfrm>
            <a:off x="6248400" y="1752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 dirty="0">
                <a:latin typeface="Gill Sans Light"/>
                <a:cs typeface="Gill Sans Light"/>
              </a:rPr>
              <a:t>Mem.</a:t>
            </a:r>
          </a:p>
        </p:txBody>
      </p:sp>
      <p:grpSp>
        <p:nvGrpSpPr>
          <p:cNvPr id="8215" name="Group 87"/>
          <p:cNvGrpSpPr>
            <a:grpSpLocks/>
          </p:cNvGrpSpPr>
          <p:nvPr/>
        </p:nvGrpSpPr>
        <p:grpSpPr bwMode="auto">
          <a:xfrm>
            <a:off x="4876800" y="1676400"/>
            <a:ext cx="457200" cy="1828800"/>
            <a:chOff x="7010400" y="1143000"/>
            <a:chExt cx="457200" cy="1828800"/>
          </a:xfrm>
        </p:grpSpPr>
        <p:sp>
          <p:nvSpPr>
            <p:cNvPr id="8233" name="Rounded Rectangle 88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4" name="Freeform 89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8216" name="Group 90"/>
          <p:cNvGrpSpPr>
            <a:grpSpLocks/>
          </p:cNvGrpSpPr>
          <p:nvPr/>
        </p:nvGrpSpPr>
        <p:grpSpPr bwMode="auto">
          <a:xfrm>
            <a:off x="5638800" y="1676400"/>
            <a:ext cx="457200" cy="1828800"/>
            <a:chOff x="7010400" y="1143000"/>
            <a:chExt cx="457200" cy="1828800"/>
          </a:xfrm>
        </p:grpSpPr>
        <p:sp>
          <p:nvSpPr>
            <p:cNvPr id="8231" name="Rounded Rectangle 9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2" name="Freeform 9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8217" name="TextBox 93"/>
          <p:cNvSpPr txBox="1">
            <a:spLocks noChangeArrowheads="1"/>
          </p:cNvSpPr>
          <p:nvPr/>
        </p:nvSpPr>
        <p:spPr bwMode="auto">
          <a:xfrm>
            <a:off x="5257801" y="23622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8218" name="TextBox 94"/>
          <p:cNvSpPr txBox="1">
            <a:spLocks noChangeArrowheads="1"/>
          </p:cNvSpPr>
          <p:nvPr/>
        </p:nvSpPr>
        <p:spPr bwMode="auto">
          <a:xfrm>
            <a:off x="5029200" y="1154113"/>
            <a:ext cx="954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b="0">
                <a:latin typeface="Gill Sans Light"/>
                <a:cs typeface="Gill Sans Light"/>
              </a:rPr>
              <a:t>threads</a:t>
            </a:r>
          </a:p>
        </p:txBody>
      </p:sp>
      <p:cxnSp>
        <p:nvCxnSpPr>
          <p:cNvPr id="8219" name="Straight Arrow Connector 95"/>
          <p:cNvCxnSpPr>
            <a:cxnSpLocks noChangeShapeType="1"/>
            <a:stCxn id="8218" idx="2"/>
            <a:endCxn id="8233" idx="0"/>
          </p:cNvCxnSpPr>
          <p:nvPr/>
        </p:nvCxnSpPr>
        <p:spPr bwMode="auto">
          <a:xfrm flipH="1">
            <a:off x="5105401" y="1523446"/>
            <a:ext cx="350209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0" name="Straight Arrow Connector 96"/>
          <p:cNvCxnSpPr>
            <a:cxnSpLocks noChangeShapeType="1"/>
            <a:stCxn id="8218" idx="2"/>
            <a:endCxn id="8231" idx="0"/>
          </p:cNvCxnSpPr>
          <p:nvPr/>
        </p:nvCxnSpPr>
        <p:spPr bwMode="auto">
          <a:xfrm>
            <a:off x="5455610" y="1523446"/>
            <a:ext cx="411791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221" name="TextBox 97"/>
          <p:cNvSpPr txBox="1">
            <a:spLocks noChangeArrowheads="1"/>
          </p:cNvSpPr>
          <p:nvPr/>
        </p:nvSpPr>
        <p:spPr bwMode="auto">
          <a:xfrm>
            <a:off x="4191001" y="2286001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800">
                <a:latin typeface="Gill Sans Light"/>
                <a:cs typeface="Gill Sans Light"/>
              </a:rPr>
              <a:t>…</a:t>
            </a:r>
          </a:p>
        </p:txBody>
      </p:sp>
      <p:cxnSp>
        <p:nvCxnSpPr>
          <p:cNvPr id="8222" name="Straight Arrow Connector 98"/>
          <p:cNvCxnSpPr>
            <a:cxnSpLocks noChangeShapeType="1"/>
            <a:endCxn id="47" idx="0"/>
          </p:cNvCxnSpPr>
          <p:nvPr/>
        </p:nvCxnSpPr>
        <p:spPr bwMode="auto">
          <a:xfrm flipH="1">
            <a:off x="4610100" y="3505200"/>
            <a:ext cx="495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3" name="Straight Arrow Connector 99"/>
          <p:cNvCxnSpPr>
            <a:cxnSpLocks noChangeShapeType="1"/>
            <a:stCxn id="8237" idx="2"/>
          </p:cNvCxnSpPr>
          <p:nvPr/>
        </p:nvCxnSpPr>
        <p:spPr bwMode="auto">
          <a:xfrm>
            <a:off x="2095500" y="3505200"/>
            <a:ext cx="2628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4" name="Straight Arrow Connector 100"/>
          <p:cNvCxnSpPr>
            <a:cxnSpLocks noChangeShapeType="1"/>
            <a:stCxn id="8235" idx="2"/>
          </p:cNvCxnSpPr>
          <p:nvPr/>
        </p:nvCxnSpPr>
        <p:spPr bwMode="auto">
          <a:xfrm>
            <a:off x="2857500" y="3505200"/>
            <a:ext cx="1866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5" name="Straight Arrow Connector 51"/>
          <p:cNvCxnSpPr>
            <a:cxnSpLocks noChangeShapeType="1"/>
            <a:stCxn id="8231" idx="2"/>
            <a:endCxn id="47" idx="0"/>
          </p:cNvCxnSpPr>
          <p:nvPr/>
        </p:nvCxnSpPr>
        <p:spPr bwMode="auto">
          <a:xfrm flipH="1">
            <a:off x="4610100" y="3505200"/>
            <a:ext cx="1257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2" name="Content Placeholder 2"/>
          <p:cNvSpPr>
            <a:spLocks noGrp="1"/>
          </p:cNvSpPr>
          <p:nvPr>
            <p:ph idx="1"/>
          </p:nvPr>
        </p:nvSpPr>
        <p:spPr>
          <a:xfrm>
            <a:off x="7467600" y="723900"/>
            <a:ext cx="3733800" cy="5410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Switch overhead: 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Same process:  </a:t>
            </a:r>
            <a:r>
              <a:rPr lang="en-US" b="1" dirty="0">
                <a:ea typeface="ＭＳ Ｐゴシック" charset="-128"/>
              </a:rPr>
              <a:t>low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Different proc.: </a:t>
            </a:r>
            <a:r>
              <a:rPr lang="en-US" b="1" dirty="0">
                <a:ea typeface="ＭＳ Ｐゴシック" charset="-128"/>
              </a:rPr>
              <a:t>high</a:t>
            </a:r>
            <a:endParaRPr lang="en-US" dirty="0">
              <a:ea typeface="ＭＳ Ｐゴシック" charset="-128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Protection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Same proc: </a:t>
            </a:r>
            <a:r>
              <a:rPr lang="en-US" b="1" dirty="0">
                <a:ea typeface="ＭＳ Ｐゴシック" charset="-128"/>
              </a:rPr>
              <a:t>low</a:t>
            </a:r>
            <a:endParaRPr lang="en-US" i="1" dirty="0">
              <a:solidFill>
                <a:srgbClr val="00B050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Different proc: </a:t>
            </a:r>
            <a:r>
              <a:rPr lang="en-US" b="1" dirty="0">
                <a:ea typeface="ＭＳ Ｐゴシック" charset="-128"/>
              </a:rPr>
              <a:t>high</a:t>
            </a:r>
            <a:endParaRPr lang="en-US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Sharing overhead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Same proc: </a:t>
            </a:r>
            <a:r>
              <a:rPr lang="en-US" b="1" dirty="0">
                <a:ea typeface="ＭＳ Ｐゴシック" charset="-128"/>
              </a:rPr>
              <a:t>low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Different proc: </a:t>
            </a:r>
            <a:r>
              <a:rPr lang="en-US" b="1" dirty="0">
                <a:ea typeface="ＭＳ Ｐゴシック" charset="-128"/>
              </a:rPr>
              <a:t>high</a:t>
            </a:r>
          </a:p>
          <a:p>
            <a:pPr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Parallelism: </a:t>
            </a:r>
            <a:r>
              <a:rPr lang="en-US" b="1" dirty="0">
                <a:ea typeface="ＭＳ Ｐゴシック" charset="-128"/>
              </a:rPr>
              <a:t>no</a:t>
            </a:r>
            <a:endParaRPr lang="en-US" dirty="0">
              <a:ea typeface="ＭＳ Ｐゴシック" charset="-128"/>
            </a:endParaRPr>
          </a:p>
          <a:p>
            <a:pPr>
              <a:lnSpc>
                <a:spcPct val="100000"/>
              </a:lnSpc>
              <a:defRPr/>
            </a:pPr>
            <a:endParaRPr lang="en-US" dirty="0">
              <a:ea typeface="ＭＳ Ｐゴシック" charset="-128"/>
            </a:endParaRPr>
          </a:p>
        </p:txBody>
      </p:sp>
      <p:sp>
        <p:nvSpPr>
          <p:cNvPr id="8227" name="Rectangle 77"/>
          <p:cNvSpPr>
            <a:spLocks noChangeArrowheads="1"/>
          </p:cNvSpPr>
          <p:nvPr/>
        </p:nvSpPr>
        <p:spPr bwMode="auto">
          <a:xfrm>
            <a:off x="18669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 dirty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 dirty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28" name="Rectangle 77"/>
          <p:cNvSpPr>
            <a:spLocks noChangeArrowheads="1"/>
          </p:cNvSpPr>
          <p:nvPr/>
        </p:nvSpPr>
        <p:spPr bwMode="auto">
          <a:xfrm>
            <a:off x="26289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29" name="Rectangle 77"/>
          <p:cNvSpPr>
            <a:spLocks noChangeArrowheads="1"/>
          </p:cNvSpPr>
          <p:nvPr/>
        </p:nvSpPr>
        <p:spPr bwMode="auto">
          <a:xfrm>
            <a:off x="56388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30" name="Rectangle 77"/>
          <p:cNvSpPr>
            <a:spLocks noChangeArrowheads="1"/>
          </p:cNvSpPr>
          <p:nvPr/>
        </p:nvSpPr>
        <p:spPr bwMode="auto">
          <a:xfrm>
            <a:off x="48768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</p:spTree>
    <p:extLst>
      <p:ext uri="{BB962C8B-B14F-4D97-AF65-F5344CB8AC3E}">
        <p14:creationId xmlns:p14="http://schemas.microsoft.com/office/powerpoint/2010/main" val="1279037062"/>
      </p:ext>
    </p:extLst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Interrupt Re-enable in Going to Sleep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>
                <a:ea typeface="굴림" panose="020B0600000101010101" pitchFamily="34" charset="-127"/>
              </a:rPr>
              <a:t>ints</a:t>
            </a:r>
            <a:r>
              <a:rPr lang="en-US" altLang="ko-KR" dirty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Before Putting thread on the wait queue?</a:t>
            </a: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5105401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4" name="Group 8"/>
          <p:cNvGrpSpPr>
            <a:grpSpLocks/>
          </p:cNvGrpSpPr>
          <p:nvPr/>
        </p:nvGrpSpPr>
        <p:grpSpPr bwMode="auto">
          <a:xfrm>
            <a:off x="2952681" y="1838325"/>
            <a:ext cx="3335407" cy="460800"/>
            <a:chOff x="1022" y="1344"/>
            <a:chExt cx="1858" cy="256"/>
          </a:xfrm>
        </p:grpSpPr>
        <p:sp>
          <p:nvSpPr>
            <p:cNvPr id="14349" name="Text Box 5"/>
            <p:cNvSpPr txBox="1">
              <a:spLocks noChangeArrowheads="1"/>
            </p:cNvSpPr>
            <p:nvPr/>
          </p:nvSpPr>
          <p:spPr bwMode="auto">
            <a:xfrm>
              <a:off x="1022" y="1344"/>
              <a:ext cx="1296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50" name="Line 6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453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117425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Interrupt Re-enable in Going to Sleep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>
                <a:ea typeface="굴림" panose="020B0600000101010101" pitchFamily="34" charset="-127"/>
              </a:rPr>
              <a:t>ints</a:t>
            </a:r>
            <a:r>
              <a:rPr lang="en-US" altLang="ko-KR" dirty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Release can check the queue and not wake up thread</a:t>
            </a: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5105401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4" name="Group 8"/>
          <p:cNvGrpSpPr>
            <a:grpSpLocks/>
          </p:cNvGrpSpPr>
          <p:nvPr/>
        </p:nvGrpSpPr>
        <p:grpSpPr bwMode="auto">
          <a:xfrm>
            <a:off x="2952681" y="1838325"/>
            <a:ext cx="3335407" cy="460800"/>
            <a:chOff x="1022" y="1344"/>
            <a:chExt cx="1858" cy="256"/>
          </a:xfrm>
        </p:grpSpPr>
        <p:sp>
          <p:nvSpPr>
            <p:cNvPr id="14349" name="Text Box 5"/>
            <p:cNvSpPr txBox="1">
              <a:spLocks noChangeArrowheads="1"/>
            </p:cNvSpPr>
            <p:nvPr/>
          </p:nvSpPr>
          <p:spPr bwMode="auto">
            <a:xfrm>
              <a:off x="1022" y="1344"/>
              <a:ext cx="1296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50" name="Line 6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453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43126"/>
      </p:ext>
    </p:extLst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Interrupt Re-enable in Going to Sleep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>
                <a:ea typeface="굴림" panose="020B0600000101010101" pitchFamily="34" charset="-127"/>
              </a:rPr>
              <a:t>ints</a:t>
            </a:r>
            <a:r>
              <a:rPr lang="en-US" altLang="ko-KR" dirty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Release can check the queue and not wake up thread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After putting the thread on the wait queue</a:t>
            </a: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5105401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5" name="Group 9"/>
          <p:cNvGrpSpPr>
            <a:grpSpLocks/>
          </p:cNvGrpSpPr>
          <p:nvPr/>
        </p:nvGrpSpPr>
        <p:grpSpPr bwMode="auto">
          <a:xfrm>
            <a:off x="2952481" y="2092325"/>
            <a:ext cx="3335604" cy="460800"/>
            <a:chOff x="1021" y="1344"/>
            <a:chExt cx="1859" cy="256"/>
          </a:xfrm>
        </p:grpSpPr>
        <p:sp>
          <p:nvSpPr>
            <p:cNvPr id="14347" name="Text Box 10"/>
            <p:cNvSpPr txBox="1">
              <a:spLocks noChangeArrowheads="1"/>
            </p:cNvSpPr>
            <p:nvPr/>
          </p:nvSpPr>
          <p:spPr bwMode="auto">
            <a:xfrm>
              <a:off x="1021" y="1344"/>
              <a:ext cx="1296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453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355193"/>
      </p:ext>
    </p:extLst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Interrupt Re-enable in Going to Sleep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>
                <a:ea typeface="굴림" panose="020B0600000101010101" pitchFamily="34" charset="-127"/>
              </a:rPr>
              <a:t>ints</a:t>
            </a:r>
            <a:r>
              <a:rPr lang="en-US" altLang="ko-KR" dirty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Release can check the queue and not wake up thread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After putting the thread on the wait queue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Release puts the thread on the ready queue, but the thread still thinks it needs to go to sleep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Misses wakeup and still holds lock (deadlock!)</a:t>
            </a: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5105401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5" name="Group 9"/>
          <p:cNvGrpSpPr>
            <a:grpSpLocks/>
          </p:cNvGrpSpPr>
          <p:nvPr/>
        </p:nvGrpSpPr>
        <p:grpSpPr bwMode="auto">
          <a:xfrm>
            <a:off x="2952481" y="2092325"/>
            <a:ext cx="3335604" cy="460800"/>
            <a:chOff x="1021" y="1344"/>
            <a:chExt cx="1859" cy="256"/>
          </a:xfrm>
        </p:grpSpPr>
        <p:sp>
          <p:nvSpPr>
            <p:cNvPr id="14347" name="Text Box 10"/>
            <p:cNvSpPr txBox="1">
              <a:spLocks noChangeArrowheads="1"/>
            </p:cNvSpPr>
            <p:nvPr/>
          </p:nvSpPr>
          <p:spPr bwMode="auto">
            <a:xfrm>
              <a:off x="1021" y="1344"/>
              <a:ext cx="1296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453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35097"/>
      </p:ext>
    </p:extLst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Interrupt Re-enable in Going to Sleep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>
                <a:ea typeface="굴림" panose="020B0600000101010101" pitchFamily="34" charset="-127"/>
              </a:rPr>
              <a:t>ints</a:t>
            </a:r>
            <a:r>
              <a:rPr lang="en-US" altLang="ko-KR" dirty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Release can check the queue and not wake up thread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After putting the thread on the wait queue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Release puts the thread on the ready queue, but the thread still thinks it needs to go to sleep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Misses wakeup and still holds lock (deadlock!)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Want to put it after 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sleep()</a:t>
            </a:r>
            <a:r>
              <a:rPr lang="en-US" altLang="ko-KR" dirty="0">
                <a:ea typeface="굴림" panose="020B0600000101010101" pitchFamily="34" charset="-127"/>
              </a:rPr>
              <a:t>. But – how?</a:t>
            </a:r>
          </a:p>
          <a:p>
            <a:pPr lvl="1">
              <a:spcBef>
                <a:spcPct val="20000"/>
              </a:spcBef>
            </a:pPr>
            <a:endParaRPr lang="ko-KR" altLang="en-US" dirty="0">
              <a:ea typeface="굴림" panose="020B0600000101010101" pitchFamily="34" charset="-127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5105401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8" name="Group 12"/>
          <p:cNvGrpSpPr>
            <a:grpSpLocks/>
          </p:cNvGrpSpPr>
          <p:nvPr/>
        </p:nvGrpSpPr>
        <p:grpSpPr bwMode="auto">
          <a:xfrm>
            <a:off x="2952481" y="2371725"/>
            <a:ext cx="3335604" cy="460800"/>
            <a:chOff x="1021" y="1344"/>
            <a:chExt cx="1859" cy="256"/>
          </a:xfrm>
        </p:grpSpPr>
        <p:sp>
          <p:nvSpPr>
            <p:cNvPr id="14345" name="Text Box 13"/>
            <p:cNvSpPr txBox="1">
              <a:spLocks noChangeArrowheads="1"/>
            </p:cNvSpPr>
            <p:nvPr/>
          </p:nvSpPr>
          <p:spPr bwMode="auto">
            <a:xfrm>
              <a:off x="1021" y="1344"/>
              <a:ext cx="1296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46" name="Line 14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453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763688"/>
      </p:ext>
    </p:extLst>
  </p:cSld>
  <p:clrMapOvr>
    <a:masterClrMapping/>
  </p:clrMapOvr>
  <p:transition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How to Re-enable After Sleep()?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685800"/>
            <a:ext cx="8686800" cy="60833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In scheduler, since interrupts are disabled when you call sleep: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Responsibility of the next thread to re-enable </a:t>
            </a:r>
            <a:r>
              <a:rPr lang="en-US" altLang="ko-KR" dirty="0" err="1">
                <a:ea typeface="굴림" panose="020B0600000101010101" pitchFamily="34" charset="-127"/>
              </a:rPr>
              <a:t>ints</a:t>
            </a: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When the sleeping thread wakes up, returns to acquire and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re-enables interrupts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u="sng" dirty="0">
                <a:ea typeface="굴림" panose="020B0600000101010101" pitchFamily="34" charset="-127"/>
              </a:rPr>
              <a:t>Thread A</a:t>
            </a: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u="sng" dirty="0">
                <a:ea typeface="굴림" panose="020B0600000101010101" pitchFamily="34" charset="-127"/>
              </a:rPr>
              <a:t>Thread B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disable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ints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	sleep return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enable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ints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	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	disable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sleep return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enable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ints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.</a:t>
            </a:r>
          </a:p>
        </p:txBody>
      </p:sp>
      <p:grpSp>
        <p:nvGrpSpPr>
          <p:cNvPr id="450569" name="Group 9"/>
          <p:cNvGrpSpPr>
            <a:grpSpLocks/>
          </p:cNvGrpSpPr>
          <p:nvPr/>
        </p:nvGrpSpPr>
        <p:grpSpPr bwMode="auto">
          <a:xfrm>
            <a:off x="4953001" y="3257557"/>
            <a:ext cx="1449388" cy="830264"/>
            <a:chOff x="2160" y="2068"/>
            <a:chExt cx="913" cy="523"/>
          </a:xfrm>
        </p:grpSpPr>
        <p:sp>
          <p:nvSpPr>
            <p:cNvPr id="16392" name="Line 5"/>
            <p:cNvSpPr>
              <a:spLocks noChangeShapeType="1"/>
            </p:cNvSpPr>
            <p:nvPr/>
          </p:nvSpPr>
          <p:spPr bwMode="auto">
            <a:xfrm>
              <a:off x="2160" y="2256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>
                <a:latin typeface="Gill Sans Light"/>
                <a:cs typeface="Gill Sans Light"/>
              </a:endParaRPr>
            </a:p>
          </p:txBody>
        </p:sp>
        <p:sp>
          <p:nvSpPr>
            <p:cNvPr id="16393" name="Text Box 7"/>
            <p:cNvSpPr txBox="1">
              <a:spLocks noChangeArrowheads="1"/>
            </p:cNvSpPr>
            <p:nvPr/>
          </p:nvSpPr>
          <p:spPr bwMode="auto">
            <a:xfrm rot="537817">
              <a:off x="2332" y="2068"/>
              <a:ext cx="741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context</a:t>
              </a:r>
              <a:b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switch</a:t>
              </a:r>
            </a:p>
          </p:txBody>
        </p:sp>
      </p:grpSp>
      <p:grpSp>
        <p:nvGrpSpPr>
          <p:cNvPr id="450570" name="Group 10"/>
          <p:cNvGrpSpPr>
            <a:grpSpLocks/>
          </p:cNvGrpSpPr>
          <p:nvPr/>
        </p:nvGrpSpPr>
        <p:grpSpPr bwMode="auto">
          <a:xfrm>
            <a:off x="5257800" y="5086359"/>
            <a:ext cx="1447800" cy="830264"/>
            <a:chOff x="2400" y="3154"/>
            <a:chExt cx="912" cy="523"/>
          </a:xfrm>
        </p:grpSpPr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H="1">
              <a:off x="2400" y="3360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>
                <a:latin typeface="Gill Sans Light"/>
                <a:cs typeface="Gill Sans Light"/>
              </a:endParaRPr>
            </a:p>
          </p:txBody>
        </p:sp>
        <p:sp>
          <p:nvSpPr>
            <p:cNvPr id="16391" name="Text Box 8"/>
            <p:cNvSpPr txBox="1">
              <a:spLocks noChangeArrowheads="1"/>
            </p:cNvSpPr>
            <p:nvPr/>
          </p:nvSpPr>
          <p:spPr bwMode="auto">
            <a:xfrm rot="21085516">
              <a:off x="2406" y="3154"/>
              <a:ext cx="741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context</a:t>
              </a:r>
              <a:b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81176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5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5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4032776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value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" name="Oval 21"/>
          <p:cNvSpPr/>
          <p:nvPr/>
        </p:nvSpPr>
        <p:spPr>
          <a:xfrm>
            <a:off x="4063517" y="2422988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In-Kernel Lock: Simulation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032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1640466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962420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33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Value: 0</a:t>
            </a:r>
          </a:p>
        </p:txBody>
      </p:sp>
      <p:sp>
        <p:nvSpPr>
          <p:cNvPr id="3" name="Rectangle 2"/>
          <p:cNvSpPr/>
          <p:nvPr/>
        </p:nvSpPr>
        <p:spPr>
          <a:xfrm>
            <a:off x="3733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10924" y="972774"/>
            <a:ext cx="9973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waiters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83024" y="972774"/>
            <a:ext cx="82586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owner</a:t>
            </a:r>
          </a:p>
        </p:txBody>
      </p:sp>
      <p:sp>
        <p:nvSpPr>
          <p:cNvPr id="5" name="Freeform 4"/>
          <p:cNvSpPr/>
          <p:nvPr/>
        </p:nvSpPr>
        <p:spPr>
          <a:xfrm>
            <a:off x="3100165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665419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Thread</a:t>
            </a:r>
            <a:r>
              <a:rPr lang="en-US" dirty="0"/>
              <a:t> 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139426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Thread 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05001" y="1380107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Running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538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READY</a:t>
            </a:r>
          </a:p>
        </p:txBody>
      </p:sp>
      <p:sp>
        <p:nvSpPr>
          <p:cNvPr id="38" name="Freeform 37"/>
          <p:cNvSpPr/>
          <p:nvPr/>
        </p:nvSpPr>
        <p:spPr>
          <a:xfrm>
            <a:off x="7842776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964802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305801" y="1383268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Ready</a:t>
            </a:r>
          </a:p>
        </p:txBody>
      </p:sp>
    </p:spTree>
    <p:extLst>
      <p:ext uri="{BB962C8B-B14F-4D97-AF65-F5344CB8AC3E}">
        <p14:creationId xmlns:p14="http://schemas.microsoft.com/office/powerpoint/2010/main" val="38061197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" grpId="0" animBg="1"/>
      <p:bldP spid="21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4032776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value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In-Kernel 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032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1640466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962420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3100165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63517" y="2422988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63517" y="3715060"/>
            <a:ext cx="189139" cy="171141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100166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417120" y="1242152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665419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Thread</a:t>
            </a:r>
            <a:r>
              <a:rPr lang="en-US" dirty="0"/>
              <a:t> 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139426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Thread 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38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READY</a:t>
            </a:r>
          </a:p>
        </p:txBody>
      </p:sp>
      <p:sp>
        <p:nvSpPr>
          <p:cNvPr id="34" name="Freeform 33"/>
          <p:cNvSpPr/>
          <p:nvPr/>
        </p:nvSpPr>
        <p:spPr>
          <a:xfrm>
            <a:off x="7842776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905001" y="1380107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Running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33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Value: 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733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010924" y="972774"/>
            <a:ext cx="9973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waiters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983024" y="972774"/>
            <a:ext cx="82586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owner</a:t>
            </a:r>
          </a:p>
        </p:txBody>
      </p:sp>
      <p:sp>
        <p:nvSpPr>
          <p:cNvPr id="27" name="Freeform 26"/>
          <p:cNvSpPr/>
          <p:nvPr/>
        </p:nvSpPr>
        <p:spPr>
          <a:xfrm>
            <a:off x="3964802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305801" y="1383268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Ready</a:t>
            </a:r>
          </a:p>
        </p:txBody>
      </p:sp>
    </p:spTree>
    <p:extLst>
      <p:ext uri="{BB962C8B-B14F-4D97-AF65-F5344CB8AC3E}">
        <p14:creationId xmlns:p14="http://schemas.microsoft.com/office/powerpoint/2010/main" val="32758397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9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4032776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value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5" name="Freeform 24"/>
          <p:cNvSpPr/>
          <p:nvPr/>
        </p:nvSpPr>
        <p:spPr>
          <a:xfrm>
            <a:off x="2417120" y="1242152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032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1640466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962420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3100165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63517" y="2422988"/>
            <a:ext cx="189139" cy="17114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964802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63517" y="37150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961363" y="2833222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961364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3672204" y="2984555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flipH="1" flipV="1">
            <a:off x="7391399" y="2133601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665419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Thread</a:t>
            </a:r>
            <a:r>
              <a:rPr lang="en-US" dirty="0"/>
              <a:t> 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139426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Thread B</a:t>
            </a: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In-Kernel 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38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READY</a:t>
            </a:r>
          </a:p>
        </p:txBody>
      </p:sp>
      <p:sp>
        <p:nvSpPr>
          <p:cNvPr id="39" name="Freeform 38"/>
          <p:cNvSpPr/>
          <p:nvPr/>
        </p:nvSpPr>
        <p:spPr>
          <a:xfrm>
            <a:off x="7842776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905001" y="1380107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Running</a:t>
            </a:r>
          </a:p>
        </p:txBody>
      </p:sp>
      <p:sp>
        <p:nvSpPr>
          <p:cNvPr id="44" name="Freeform 43"/>
          <p:cNvSpPr/>
          <p:nvPr/>
        </p:nvSpPr>
        <p:spPr>
          <a:xfrm flipH="1">
            <a:off x="2982671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305801" y="138326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Running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3100166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33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Value: 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733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010924" y="972774"/>
            <a:ext cx="9973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waiters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983024" y="972774"/>
            <a:ext cx="82586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owner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305801" y="1383268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Ready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05001" y="137160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Ready</a:t>
            </a:r>
          </a:p>
        </p:txBody>
      </p:sp>
    </p:spTree>
    <p:extLst>
      <p:ext uri="{BB962C8B-B14F-4D97-AF65-F5344CB8AC3E}">
        <p14:creationId xmlns:p14="http://schemas.microsoft.com/office/powerpoint/2010/main" val="31761717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9" grpId="0" animBg="1"/>
      <p:bldP spid="40" grpId="0"/>
      <p:bldP spid="44" grpId="0" animBg="1"/>
      <p:bldP spid="45" grpId="0"/>
      <p:bldP spid="32" grpId="0"/>
      <p:bldP spid="3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4032776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value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961364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6211662" y="2362201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309888" y="1982363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11662" y="2370649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057101" y="24196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640466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032776" y="4286666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962420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3100165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964802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57101" y="37150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417120" y="1242152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65419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Thread</a:t>
            </a:r>
            <a:r>
              <a:rPr lang="en-US" dirty="0"/>
              <a:t> 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39426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Thread B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In-Kernel 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3" name="Freeform 32"/>
          <p:cNvSpPr/>
          <p:nvPr/>
        </p:nvSpPr>
        <p:spPr>
          <a:xfrm flipH="1">
            <a:off x="2982671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538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READY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305801" y="138326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Running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962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6248400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5726847" y="1327833"/>
            <a:ext cx="2458468" cy="502443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16347 w 2458468"/>
              <a:gd name="connsiteY0" fmla="*/ 0 h 502443"/>
              <a:gd name="connsiteX1" fmla="*/ 320984 w 2458468"/>
              <a:gd name="connsiteY1" fmla="*/ 310419 h 502443"/>
              <a:gd name="connsiteX2" fmla="*/ 1090880 w 2458468"/>
              <a:gd name="connsiteY2" fmla="*/ 460573 h 502443"/>
              <a:gd name="connsiteX3" fmla="*/ 2458468 w 2458468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8468" h="502443">
                <a:moveTo>
                  <a:pt x="16347" y="0"/>
                </a:moveTo>
                <a:cubicBezTo>
                  <a:pt x="-59243" y="170970"/>
                  <a:pt x="141895" y="233657"/>
                  <a:pt x="320984" y="310419"/>
                </a:cubicBezTo>
                <a:cubicBezTo>
                  <a:pt x="500073" y="387181"/>
                  <a:pt x="1090880" y="460573"/>
                  <a:pt x="1090880" y="460573"/>
                </a:cubicBezTo>
                <a:lnTo>
                  <a:pt x="2458468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2961363" y="3009056"/>
            <a:ext cx="3250298" cy="290080"/>
          </a:xfrm>
          <a:prstGeom prst="straightConnector1">
            <a:avLst/>
          </a:prstGeom>
          <a:ln w="28575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 flipH="1" flipV="1">
            <a:off x="3200400" y="3184246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967614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05001" y="1380107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Running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3100166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961363" y="2833222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733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Value: 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733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010924" y="972774"/>
            <a:ext cx="9973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waiters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983024" y="972774"/>
            <a:ext cx="82586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owner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305801" y="1383268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Waiting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05001" y="137160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Ready</a:t>
            </a:r>
          </a:p>
        </p:txBody>
      </p:sp>
    </p:spTree>
    <p:extLst>
      <p:ext uri="{BB962C8B-B14F-4D97-AF65-F5344CB8AC3E}">
        <p14:creationId xmlns:p14="http://schemas.microsoft.com/office/powerpoint/2010/main" val="6226094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37" grpId="0" animBg="1"/>
      <p:bldP spid="6" grpId="0" animBg="1"/>
      <p:bldP spid="6" grpId="1" animBg="1"/>
      <p:bldP spid="33" grpId="0" animBg="1"/>
      <p:bldP spid="35" grpId="0"/>
      <p:bldP spid="40" grpId="0" animBg="1"/>
      <p:bldP spid="45" grpId="0" animBg="1"/>
      <p:bldP spid="50" grpId="0"/>
      <p:bldP spid="47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610600" cy="533400"/>
          </a:xfrm>
        </p:spPr>
        <p:txBody>
          <a:bodyPr>
            <a:normAutofit/>
          </a:bodyPr>
          <a:lstStyle/>
          <a:p>
            <a:r>
              <a:rPr lang="en-US" dirty="0">
                <a:ea typeface="MS PGothic" charset="0"/>
              </a:rPr>
              <a:t>Processes vs. Threads</a:t>
            </a:r>
          </a:p>
        </p:txBody>
      </p:sp>
      <p:sp>
        <p:nvSpPr>
          <p:cNvPr id="8195" name="TextBox 41"/>
          <p:cNvSpPr txBox="1">
            <a:spLocks noChangeArrowheads="1"/>
          </p:cNvSpPr>
          <p:nvPr/>
        </p:nvSpPr>
        <p:spPr bwMode="auto">
          <a:xfrm>
            <a:off x="2174875" y="762000"/>
            <a:ext cx="13244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 dirty="0">
                <a:latin typeface="Gill Sans Light"/>
                <a:cs typeface="Gill Sans Light"/>
              </a:rPr>
              <a:t>Process 1</a:t>
            </a:r>
          </a:p>
        </p:txBody>
      </p:sp>
      <p:sp>
        <p:nvSpPr>
          <p:cNvPr id="8196" name="Rectangle 44"/>
          <p:cNvSpPr>
            <a:spLocks noChangeArrowheads="1"/>
          </p:cNvSpPr>
          <p:nvPr/>
        </p:nvSpPr>
        <p:spPr bwMode="auto">
          <a:xfrm>
            <a:off x="3505200" y="4114800"/>
            <a:ext cx="2209800" cy="609600"/>
          </a:xfrm>
          <a:prstGeom prst="rect">
            <a:avLst/>
          </a:prstGeom>
          <a:solidFill>
            <a:srgbClr val="FF817E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Gill Sans Light"/>
              <a:cs typeface="Gill Sans Light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962400" y="4114800"/>
            <a:ext cx="12954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CPU </a:t>
            </a:r>
            <a:r>
              <a:rPr lang="en-US" b="0" dirty="0" err="1">
                <a:latin typeface="Gill Sans Light"/>
                <a:ea typeface="ＭＳ Ｐゴシック" charset="0"/>
                <a:cs typeface="Gill Sans Light"/>
              </a:rPr>
              <a:t>sched</a:t>
            </a: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.</a:t>
            </a:r>
          </a:p>
        </p:txBody>
      </p:sp>
      <p:sp>
        <p:nvSpPr>
          <p:cNvPr id="8198" name="TextBox 47"/>
          <p:cNvSpPr txBox="1">
            <a:spLocks noChangeArrowheads="1"/>
          </p:cNvSpPr>
          <p:nvPr/>
        </p:nvSpPr>
        <p:spPr bwMode="auto">
          <a:xfrm>
            <a:off x="5715000" y="4191000"/>
            <a:ext cx="5549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OS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472810" y="5621278"/>
            <a:ext cx="990600" cy="762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Core</a:t>
            </a:r>
            <a:br>
              <a:rPr lang="en-US" b="0" dirty="0">
                <a:latin typeface="Gill Sans Light"/>
                <a:ea typeface="ＭＳ Ｐゴシック" charset="0"/>
                <a:cs typeface="Gill Sans Light"/>
              </a:rPr>
            </a:b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1</a:t>
            </a:r>
          </a:p>
        </p:txBody>
      </p:sp>
      <p:cxnSp>
        <p:nvCxnSpPr>
          <p:cNvPr id="8200" name="Straight Arrow Connector 50"/>
          <p:cNvCxnSpPr>
            <a:cxnSpLocks noChangeShapeType="1"/>
            <a:stCxn id="8196" idx="2"/>
            <a:endCxn id="49" idx="0"/>
          </p:cNvCxnSpPr>
          <p:nvPr/>
        </p:nvCxnSpPr>
        <p:spPr bwMode="auto">
          <a:xfrm flipH="1">
            <a:off x="2968110" y="4724400"/>
            <a:ext cx="1641990" cy="89687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201" name="Rectangular Callout 61"/>
          <p:cNvSpPr>
            <a:spLocks noChangeArrowheads="1"/>
          </p:cNvSpPr>
          <p:nvPr/>
        </p:nvSpPr>
        <p:spPr bwMode="auto">
          <a:xfrm>
            <a:off x="6113704" y="4698940"/>
            <a:ext cx="1219200" cy="685800"/>
          </a:xfrm>
          <a:prstGeom prst="wedgeRectCallout">
            <a:avLst>
              <a:gd name="adj1" fmla="val -91057"/>
              <a:gd name="adj2" fmla="val 1722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dirty="0">
                <a:latin typeface="Gill Sans Light"/>
                <a:cs typeface="Gill Sans Light"/>
              </a:rPr>
              <a:t>4</a:t>
            </a:r>
            <a:r>
              <a:rPr lang="en-US" b="0" dirty="0">
                <a:latin typeface="Gill Sans Light"/>
                <a:cs typeface="Gill Sans Light"/>
              </a:rPr>
              <a:t> threads at a time</a:t>
            </a:r>
          </a:p>
        </p:txBody>
      </p:sp>
      <p:sp>
        <p:nvSpPr>
          <p:cNvPr id="8202" name="Rounded Rectangle 76"/>
          <p:cNvSpPr>
            <a:spLocks noChangeArrowheads="1"/>
          </p:cNvSpPr>
          <p:nvPr/>
        </p:nvSpPr>
        <p:spPr bwMode="auto">
          <a:xfrm>
            <a:off x="1714500" y="11430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Gill Sans Light"/>
              <a:cs typeface="Gill Sans Light"/>
            </a:endParaRPr>
          </a:p>
        </p:txBody>
      </p:sp>
      <p:sp>
        <p:nvSpPr>
          <p:cNvPr id="8203" name="Rectangle 78"/>
          <p:cNvSpPr>
            <a:spLocks noChangeArrowheads="1"/>
          </p:cNvSpPr>
          <p:nvPr/>
        </p:nvSpPr>
        <p:spPr bwMode="auto">
          <a:xfrm>
            <a:off x="3238500" y="22860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>
                <a:latin typeface="Gill Sans Light"/>
                <a:cs typeface="Gill Sans Light"/>
              </a:rPr>
              <a:t>IO</a:t>
            </a:r>
          </a:p>
          <a:p>
            <a:pPr algn="ctr"/>
            <a:r>
              <a:rPr lang="en-US" sz="1400" b="0">
                <a:latin typeface="Gill Sans Light"/>
                <a:cs typeface="Gill Sans Light"/>
              </a:rPr>
              <a:t>state</a:t>
            </a:r>
          </a:p>
        </p:txBody>
      </p:sp>
      <p:sp>
        <p:nvSpPr>
          <p:cNvPr id="8204" name="Rectangle 79"/>
          <p:cNvSpPr>
            <a:spLocks noChangeArrowheads="1"/>
          </p:cNvSpPr>
          <p:nvPr/>
        </p:nvSpPr>
        <p:spPr bwMode="auto">
          <a:xfrm>
            <a:off x="3238500" y="1752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>
                <a:latin typeface="Gill Sans Light"/>
                <a:cs typeface="Gill Sans Light"/>
              </a:rPr>
              <a:t>Mem.</a:t>
            </a:r>
          </a:p>
        </p:txBody>
      </p:sp>
      <p:grpSp>
        <p:nvGrpSpPr>
          <p:cNvPr id="8205" name="Group 80"/>
          <p:cNvGrpSpPr>
            <a:grpSpLocks/>
          </p:cNvGrpSpPr>
          <p:nvPr/>
        </p:nvGrpSpPr>
        <p:grpSpPr bwMode="auto">
          <a:xfrm>
            <a:off x="1866900" y="1676400"/>
            <a:ext cx="457200" cy="1828800"/>
            <a:chOff x="7010400" y="1143000"/>
            <a:chExt cx="457200" cy="1828800"/>
          </a:xfrm>
        </p:grpSpPr>
        <p:sp>
          <p:nvSpPr>
            <p:cNvPr id="8237" name="Rounded Rectangle 8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8" name="Freeform 8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8206" name="Group 45"/>
          <p:cNvGrpSpPr>
            <a:grpSpLocks/>
          </p:cNvGrpSpPr>
          <p:nvPr/>
        </p:nvGrpSpPr>
        <p:grpSpPr bwMode="auto">
          <a:xfrm>
            <a:off x="2628900" y="1676400"/>
            <a:ext cx="457200" cy="1828800"/>
            <a:chOff x="7010400" y="1143000"/>
            <a:chExt cx="457200" cy="1828800"/>
          </a:xfrm>
        </p:grpSpPr>
        <p:sp>
          <p:nvSpPr>
            <p:cNvPr id="8235" name="Rounded Rectangle 49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6" name="Freeform 5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8207" name="TextBox 4"/>
          <p:cNvSpPr txBox="1">
            <a:spLocks noChangeArrowheads="1"/>
          </p:cNvSpPr>
          <p:nvPr/>
        </p:nvSpPr>
        <p:spPr bwMode="auto">
          <a:xfrm>
            <a:off x="2247901" y="23622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8208" name="TextBox 58"/>
          <p:cNvSpPr txBox="1">
            <a:spLocks noChangeArrowheads="1"/>
          </p:cNvSpPr>
          <p:nvPr/>
        </p:nvSpPr>
        <p:spPr bwMode="auto">
          <a:xfrm>
            <a:off x="2019300" y="1154113"/>
            <a:ext cx="954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b="0" dirty="0">
                <a:latin typeface="Gill Sans Light"/>
                <a:cs typeface="Gill Sans Light"/>
              </a:rPr>
              <a:t>threads</a:t>
            </a:r>
          </a:p>
        </p:txBody>
      </p:sp>
      <p:cxnSp>
        <p:nvCxnSpPr>
          <p:cNvPr id="8209" name="Straight Arrow Connector 6"/>
          <p:cNvCxnSpPr>
            <a:cxnSpLocks noChangeShapeType="1"/>
            <a:stCxn id="8208" idx="2"/>
            <a:endCxn id="8237" idx="0"/>
          </p:cNvCxnSpPr>
          <p:nvPr/>
        </p:nvCxnSpPr>
        <p:spPr bwMode="auto">
          <a:xfrm flipH="1">
            <a:off x="2095501" y="1523446"/>
            <a:ext cx="350209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10" name="Straight Arrow Connector 59"/>
          <p:cNvCxnSpPr>
            <a:cxnSpLocks noChangeShapeType="1"/>
            <a:stCxn id="8208" idx="2"/>
            <a:endCxn id="8235" idx="0"/>
          </p:cNvCxnSpPr>
          <p:nvPr/>
        </p:nvCxnSpPr>
        <p:spPr bwMode="auto">
          <a:xfrm>
            <a:off x="2445710" y="1523446"/>
            <a:ext cx="411791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211" name="TextBox 60"/>
          <p:cNvSpPr txBox="1">
            <a:spLocks noChangeArrowheads="1"/>
          </p:cNvSpPr>
          <p:nvPr/>
        </p:nvSpPr>
        <p:spPr bwMode="auto">
          <a:xfrm>
            <a:off x="5184775" y="762000"/>
            <a:ext cx="13676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Process N</a:t>
            </a:r>
          </a:p>
        </p:txBody>
      </p:sp>
      <p:sp>
        <p:nvSpPr>
          <p:cNvPr id="8212" name="Rounded Rectangle 65"/>
          <p:cNvSpPr>
            <a:spLocks noChangeArrowheads="1"/>
          </p:cNvSpPr>
          <p:nvPr/>
        </p:nvSpPr>
        <p:spPr bwMode="auto">
          <a:xfrm>
            <a:off x="4724400" y="1143000"/>
            <a:ext cx="2362200" cy="2514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1600">
              <a:latin typeface="Gill Sans Light"/>
              <a:cs typeface="Gill Sans Light"/>
            </a:endParaRPr>
          </a:p>
        </p:txBody>
      </p:sp>
      <p:sp>
        <p:nvSpPr>
          <p:cNvPr id="8213" name="Rectangle 84"/>
          <p:cNvSpPr>
            <a:spLocks noChangeArrowheads="1"/>
          </p:cNvSpPr>
          <p:nvPr/>
        </p:nvSpPr>
        <p:spPr bwMode="auto">
          <a:xfrm>
            <a:off x="6248400" y="22860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 dirty="0">
                <a:latin typeface="Gill Sans Light"/>
                <a:cs typeface="Gill Sans Light"/>
              </a:rPr>
              <a:t>IO</a:t>
            </a:r>
          </a:p>
          <a:p>
            <a:pPr algn="ctr"/>
            <a:r>
              <a:rPr lang="en-US" sz="1400" b="0" dirty="0">
                <a:latin typeface="Gill Sans Light"/>
                <a:cs typeface="Gill Sans Light"/>
              </a:rPr>
              <a:t>state</a:t>
            </a:r>
          </a:p>
        </p:txBody>
      </p:sp>
      <p:sp>
        <p:nvSpPr>
          <p:cNvPr id="8214" name="Rectangle 85"/>
          <p:cNvSpPr>
            <a:spLocks noChangeArrowheads="1"/>
          </p:cNvSpPr>
          <p:nvPr/>
        </p:nvSpPr>
        <p:spPr bwMode="auto">
          <a:xfrm>
            <a:off x="6248400" y="1752600"/>
            <a:ext cx="685800" cy="457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400" b="0" dirty="0">
                <a:latin typeface="Gill Sans Light"/>
                <a:cs typeface="Gill Sans Light"/>
              </a:rPr>
              <a:t>Mem.</a:t>
            </a:r>
          </a:p>
        </p:txBody>
      </p:sp>
      <p:grpSp>
        <p:nvGrpSpPr>
          <p:cNvPr id="8215" name="Group 87"/>
          <p:cNvGrpSpPr>
            <a:grpSpLocks/>
          </p:cNvGrpSpPr>
          <p:nvPr/>
        </p:nvGrpSpPr>
        <p:grpSpPr bwMode="auto">
          <a:xfrm>
            <a:off x="4876800" y="1676400"/>
            <a:ext cx="457200" cy="1828800"/>
            <a:chOff x="7010400" y="1143000"/>
            <a:chExt cx="457200" cy="1828800"/>
          </a:xfrm>
        </p:grpSpPr>
        <p:sp>
          <p:nvSpPr>
            <p:cNvPr id="8233" name="Rounded Rectangle 88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4" name="Freeform 89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8216" name="Group 90"/>
          <p:cNvGrpSpPr>
            <a:grpSpLocks/>
          </p:cNvGrpSpPr>
          <p:nvPr/>
        </p:nvGrpSpPr>
        <p:grpSpPr bwMode="auto">
          <a:xfrm>
            <a:off x="5638800" y="1676400"/>
            <a:ext cx="457200" cy="1828800"/>
            <a:chOff x="7010400" y="1143000"/>
            <a:chExt cx="457200" cy="1828800"/>
          </a:xfrm>
        </p:grpSpPr>
        <p:sp>
          <p:nvSpPr>
            <p:cNvPr id="8231" name="Rounded Rectangle 91"/>
            <p:cNvSpPr>
              <a:spLocks noChangeArrowheads="1"/>
            </p:cNvSpPr>
            <p:nvPr/>
          </p:nvSpPr>
          <p:spPr bwMode="auto">
            <a:xfrm>
              <a:off x="7010400" y="1143000"/>
              <a:ext cx="457200" cy="18288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1600">
                <a:latin typeface="Gill Sans Light"/>
                <a:cs typeface="Gill Sans Light"/>
              </a:endParaRPr>
            </a:p>
          </p:txBody>
        </p:sp>
        <p:sp>
          <p:nvSpPr>
            <p:cNvPr id="8232" name="Freeform 92"/>
            <p:cNvSpPr>
              <a:spLocks/>
            </p:cNvSpPr>
            <p:nvPr/>
          </p:nvSpPr>
          <p:spPr bwMode="auto">
            <a:xfrm>
              <a:off x="7086600" y="1219200"/>
              <a:ext cx="232039" cy="1682750"/>
            </a:xfrm>
            <a:custGeom>
              <a:avLst/>
              <a:gdLst>
                <a:gd name="T0" fmla="*/ 120653 w 232039"/>
                <a:gd name="T1" fmla="*/ 0 h 1835150"/>
                <a:gd name="T2" fmla="*/ 228603 w 232039"/>
                <a:gd name="T3" fmla="*/ 51432 h 1835150"/>
                <a:gd name="T4" fmla="*/ 6353 w 232039"/>
                <a:gd name="T5" fmla="*/ 150183 h 1835150"/>
                <a:gd name="T6" fmla="*/ 222253 w 232039"/>
                <a:gd name="T7" fmla="*/ 248934 h 1835150"/>
                <a:gd name="T8" fmla="*/ 3 w 232039"/>
                <a:gd name="T9" fmla="*/ 345628 h 1835150"/>
                <a:gd name="T10" fmla="*/ 228603 w 232039"/>
                <a:gd name="T11" fmla="*/ 444378 h 1835150"/>
                <a:gd name="T12" fmla="*/ 12703 w 232039"/>
                <a:gd name="T13" fmla="*/ 545185 h 1835150"/>
                <a:gd name="T14" fmla="*/ 114303 w 232039"/>
                <a:gd name="T15" fmla="*/ 594560 h 18351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2039" h="1835150">
                  <a:moveTo>
                    <a:pt x="120653" y="0"/>
                  </a:moveTo>
                  <a:cubicBezTo>
                    <a:pt x="184153" y="40746"/>
                    <a:pt x="247653" y="81492"/>
                    <a:pt x="228603" y="158750"/>
                  </a:cubicBezTo>
                  <a:cubicBezTo>
                    <a:pt x="209553" y="236008"/>
                    <a:pt x="7411" y="361950"/>
                    <a:pt x="6353" y="463550"/>
                  </a:cubicBezTo>
                  <a:cubicBezTo>
                    <a:pt x="5295" y="565150"/>
                    <a:pt x="223311" y="667808"/>
                    <a:pt x="222253" y="768350"/>
                  </a:cubicBezTo>
                  <a:cubicBezTo>
                    <a:pt x="221195" y="868892"/>
                    <a:pt x="-1055" y="966258"/>
                    <a:pt x="3" y="1066800"/>
                  </a:cubicBezTo>
                  <a:cubicBezTo>
                    <a:pt x="1061" y="1167342"/>
                    <a:pt x="226486" y="1268942"/>
                    <a:pt x="228603" y="1371600"/>
                  </a:cubicBezTo>
                  <a:cubicBezTo>
                    <a:pt x="230720" y="1474258"/>
                    <a:pt x="31753" y="1605492"/>
                    <a:pt x="12703" y="1682750"/>
                  </a:cubicBezTo>
                  <a:cubicBezTo>
                    <a:pt x="-6347" y="1760008"/>
                    <a:pt x="114303" y="1835150"/>
                    <a:pt x="114303" y="1835150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8217" name="TextBox 93"/>
          <p:cNvSpPr txBox="1">
            <a:spLocks noChangeArrowheads="1"/>
          </p:cNvSpPr>
          <p:nvPr/>
        </p:nvSpPr>
        <p:spPr bwMode="auto">
          <a:xfrm>
            <a:off x="5257801" y="2362200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000" b="0">
                <a:latin typeface="Gill Sans Light"/>
                <a:cs typeface="Gill Sans Light"/>
              </a:rPr>
              <a:t>…</a:t>
            </a:r>
          </a:p>
        </p:txBody>
      </p:sp>
      <p:sp>
        <p:nvSpPr>
          <p:cNvPr id="8218" name="TextBox 94"/>
          <p:cNvSpPr txBox="1">
            <a:spLocks noChangeArrowheads="1"/>
          </p:cNvSpPr>
          <p:nvPr/>
        </p:nvSpPr>
        <p:spPr bwMode="auto">
          <a:xfrm>
            <a:off x="5029200" y="1154113"/>
            <a:ext cx="954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b="0">
                <a:latin typeface="Gill Sans Light"/>
                <a:cs typeface="Gill Sans Light"/>
              </a:rPr>
              <a:t>threads</a:t>
            </a:r>
          </a:p>
        </p:txBody>
      </p:sp>
      <p:cxnSp>
        <p:nvCxnSpPr>
          <p:cNvPr id="8219" name="Straight Arrow Connector 95"/>
          <p:cNvCxnSpPr>
            <a:cxnSpLocks noChangeShapeType="1"/>
            <a:stCxn id="8218" idx="2"/>
            <a:endCxn id="8233" idx="0"/>
          </p:cNvCxnSpPr>
          <p:nvPr/>
        </p:nvCxnSpPr>
        <p:spPr bwMode="auto">
          <a:xfrm flipH="1">
            <a:off x="5105401" y="1523446"/>
            <a:ext cx="350209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0" name="Straight Arrow Connector 96"/>
          <p:cNvCxnSpPr>
            <a:cxnSpLocks noChangeShapeType="1"/>
            <a:stCxn id="8218" idx="2"/>
            <a:endCxn id="8231" idx="0"/>
          </p:cNvCxnSpPr>
          <p:nvPr/>
        </p:nvCxnSpPr>
        <p:spPr bwMode="auto">
          <a:xfrm>
            <a:off x="5455610" y="1523446"/>
            <a:ext cx="411791" cy="15295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221" name="TextBox 97"/>
          <p:cNvSpPr txBox="1">
            <a:spLocks noChangeArrowheads="1"/>
          </p:cNvSpPr>
          <p:nvPr/>
        </p:nvSpPr>
        <p:spPr bwMode="auto">
          <a:xfrm>
            <a:off x="4191001" y="2286001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2800">
                <a:latin typeface="Gill Sans Light"/>
                <a:cs typeface="Gill Sans Light"/>
              </a:rPr>
              <a:t>…</a:t>
            </a:r>
          </a:p>
        </p:txBody>
      </p:sp>
      <p:cxnSp>
        <p:nvCxnSpPr>
          <p:cNvPr id="8222" name="Straight Arrow Connector 98"/>
          <p:cNvCxnSpPr>
            <a:cxnSpLocks noChangeShapeType="1"/>
            <a:endCxn id="47" idx="0"/>
          </p:cNvCxnSpPr>
          <p:nvPr/>
        </p:nvCxnSpPr>
        <p:spPr bwMode="auto">
          <a:xfrm flipH="1">
            <a:off x="4610100" y="3505200"/>
            <a:ext cx="495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3" name="Straight Arrow Connector 99"/>
          <p:cNvCxnSpPr>
            <a:cxnSpLocks noChangeShapeType="1"/>
            <a:stCxn id="8237" idx="2"/>
          </p:cNvCxnSpPr>
          <p:nvPr/>
        </p:nvCxnSpPr>
        <p:spPr bwMode="auto">
          <a:xfrm>
            <a:off x="2095500" y="3505200"/>
            <a:ext cx="2628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4" name="Straight Arrow Connector 100"/>
          <p:cNvCxnSpPr>
            <a:cxnSpLocks noChangeShapeType="1"/>
            <a:stCxn id="8235" idx="2"/>
          </p:cNvCxnSpPr>
          <p:nvPr/>
        </p:nvCxnSpPr>
        <p:spPr bwMode="auto">
          <a:xfrm>
            <a:off x="2857500" y="3505200"/>
            <a:ext cx="18669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25" name="Straight Arrow Connector 51"/>
          <p:cNvCxnSpPr>
            <a:cxnSpLocks noChangeShapeType="1"/>
            <a:stCxn id="8231" idx="2"/>
            <a:endCxn id="47" idx="0"/>
          </p:cNvCxnSpPr>
          <p:nvPr/>
        </p:nvCxnSpPr>
        <p:spPr bwMode="auto">
          <a:xfrm flipH="1">
            <a:off x="4610100" y="3505200"/>
            <a:ext cx="1257300" cy="609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227" name="Rectangle 77"/>
          <p:cNvSpPr>
            <a:spLocks noChangeArrowheads="1"/>
          </p:cNvSpPr>
          <p:nvPr/>
        </p:nvSpPr>
        <p:spPr bwMode="auto">
          <a:xfrm>
            <a:off x="18669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 dirty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 dirty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28" name="Rectangle 77"/>
          <p:cNvSpPr>
            <a:spLocks noChangeArrowheads="1"/>
          </p:cNvSpPr>
          <p:nvPr/>
        </p:nvSpPr>
        <p:spPr bwMode="auto">
          <a:xfrm>
            <a:off x="26289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29" name="Rectangle 77"/>
          <p:cNvSpPr>
            <a:spLocks noChangeArrowheads="1"/>
          </p:cNvSpPr>
          <p:nvPr/>
        </p:nvSpPr>
        <p:spPr bwMode="auto">
          <a:xfrm>
            <a:off x="56388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8230" name="Rectangle 77"/>
          <p:cNvSpPr>
            <a:spLocks noChangeArrowheads="1"/>
          </p:cNvSpPr>
          <p:nvPr/>
        </p:nvSpPr>
        <p:spPr bwMode="auto">
          <a:xfrm>
            <a:off x="4876800" y="3048000"/>
            <a:ext cx="457200" cy="3810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  <a:p>
            <a:pPr algn="ctr"/>
            <a:r>
              <a:rPr lang="en-US" sz="1000" b="0">
                <a:latin typeface="Gill Sans" charset="0"/>
                <a:ea typeface="Gill Sans" charset="0"/>
                <a:cs typeface="Gill Sans" charset="0"/>
              </a:rPr>
              <a:t>state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85AE9D0-05DA-2E43-9A9A-0BF220EB15E1}"/>
              </a:ext>
            </a:extLst>
          </p:cNvPr>
          <p:cNvSpPr/>
          <p:nvPr/>
        </p:nvSpPr>
        <p:spPr bwMode="auto">
          <a:xfrm>
            <a:off x="3615810" y="5629275"/>
            <a:ext cx="990600" cy="762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Core</a:t>
            </a:r>
            <a:br>
              <a:rPr lang="en-US" b="0" dirty="0">
                <a:latin typeface="Gill Sans Light"/>
                <a:ea typeface="ＭＳ Ｐゴシック" charset="0"/>
                <a:cs typeface="Gill Sans Light"/>
              </a:rPr>
            </a:b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B2D8FF9-D88C-3445-8F67-4D3CDC367C33}"/>
              </a:ext>
            </a:extLst>
          </p:cNvPr>
          <p:cNvSpPr/>
          <p:nvPr/>
        </p:nvSpPr>
        <p:spPr bwMode="auto">
          <a:xfrm>
            <a:off x="4762500" y="5629275"/>
            <a:ext cx="990600" cy="762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Core</a:t>
            </a:r>
            <a:br>
              <a:rPr lang="en-US" b="0" dirty="0">
                <a:latin typeface="Gill Sans Light"/>
                <a:ea typeface="ＭＳ Ｐゴシック" charset="0"/>
                <a:cs typeface="Gill Sans Light"/>
              </a:rPr>
            </a:b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3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62C669E-8057-5141-A1C8-557C8C16E114}"/>
              </a:ext>
            </a:extLst>
          </p:cNvPr>
          <p:cNvSpPr/>
          <p:nvPr/>
        </p:nvSpPr>
        <p:spPr bwMode="auto">
          <a:xfrm>
            <a:off x="5909190" y="5621278"/>
            <a:ext cx="990600" cy="7620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Core</a:t>
            </a:r>
            <a:br>
              <a:rPr lang="en-US" b="0" dirty="0">
                <a:latin typeface="Gill Sans Light"/>
                <a:ea typeface="ＭＳ Ｐゴシック" charset="0"/>
                <a:cs typeface="Gill Sans Light"/>
              </a:rPr>
            </a:br>
            <a:r>
              <a:rPr lang="en-US" b="0" dirty="0">
                <a:latin typeface="Gill Sans Light"/>
                <a:ea typeface="ＭＳ Ｐゴシック" charset="0"/>
                <a:cs typeface="Gill Sans Light"/>
              </a:rPr>
              <a:t>4</a:t>
            </a:r>
          </a:p>
        </p:txBody>
      </p:sp>
      <p:cxnSp>
        <p:nvCxnSpPr>
          <p:cNvPr id="53" name="Straight Arrow Connector 50">
            <a:extLst>
              <a:ext uri="{FF2B5EF4-FFF2-40B4-BE49-F238E27FC236}">
                <a16:creationId xmlns:a16="http://schemas.microsoft.com/office/drawing/2014/main" id="{2F084A93-4232-E548-8D8C-B4BF4E7CFAAA}"/>
              </a:ext>
            </a:extLst>
          </p:cNvPr>
          <p:cNvCxnSpPr>
            <a:cxnSpLocks noChangeShapeType="1"/>
            <a:stCxn id="47" idx="4"/>
            <a:endCxn id="50" idx="0"/>
          </p:cNvCxnSpPr>
          <p:nvPr/>
        </p:nvCxnSpPr>
        <p:spPr bwMode="auto">
          <a:xfrm flipH="1">
            <a:off x="4111110" y="4724401"/>
            <a:ext cx="498990" cy="9048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6" name="Straight Arrow Connector 50">
            <a:extLst>
              <a:ext uri="{FF2B5EF4-FFF2-40B4-BE49-F238E27FC236}">
                <a16:creationId xmlns:a16="http://schemas.microsoft.com/office/drawing/2014/main" id="{84DDE51C-3742-2547-B237-D8158404B844}"/>
              </a:ext>
            </a:extLst>
          </p:cNvPr>
          <p:cNvCxnSpPr>
            <a:cxnSpLocks noChangeShapeType="1"/>
            <a:stCxn id="47" idx="4"/>
            <a:endCxn id="51" idx="0"/>
          </p:cNvCxnSpPr>
          <p:nvPr/>
        </p:nvCxnSpPr>
        <p:spPr bwMode="auto">
          <a:xfrm>
            <a:off x="4610100" y="4724401"/>
            <a:ext cx="647700" cy="9048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9" name="Straight Arrow Connector 50">
            <a:extLst>
              <a:ext uri="{FF2B5EF4-FFF2-40B4-BE49-F238E27FC236}">
                <a16:creationId xmlns:a16="http://schemas.microsoft.com/office/drawing/2014/main" id="{C1FC75E1-CF80-594D-888D-5AD38E189075}"/>
              </a:ext>
            </a:extLst>
          </p:cNvPr>
          <p:cNvCxnSpPr>
            <a:cxnSpLocks noChangeShapeType="1"/>
            <a:stCxn id="47" idx="4"/>
            <a:endCxn id="52" idx="0"/>
          </p:cNvCxnSpPr>
          <p:nvPr/>
        </p:nvCxnSpPr>
        <p:spPr bwMode="auto">
          <a:xfrm>
            <a:off x="4610100" y="4724400"/>
            <a:ext cx="1794390" cy="89687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6D41CCA5-A071-6242-A622-410AE7D0FB33}"/>
              </a:ext>
            </a:extLst>
          </p:cNvPr>
          <p:cNvSpPr/>
          <p:nvPr/>
        </p:nvSpPr>
        <p:spPr>
          <a:xfrm>
            <a:off x="3695169" y="4890324"/>
            <a:ext cx="1950409" cy="23412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A11355D5-2870-FF47-8758-2C5879F0D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600" y="723900"/>
            <a:ext cx="4419600" cy="59817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Switch overhead: 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Same process:  </a:t>
            </a:r>
            <a:r>
              <a:rPr lang="en-US" b="1" dirty="0">
                <a:ea typeface="ＭＳ Ｐゴシック" charset="-128"/>
              </a:rPr>
              <a:t>low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Different proc.: </a:t>
            </a:r>
            <a:r>
              <a:rPr lang="en-US" b="1" dirty="0">
                <a:ea typeface="ＭＳ Ｐゴシック" charset="-128"/>
              </a:rPr>
              <a:t>high</a:t>
            </a:r>
            <a:endParaRPr lang="en-US" dirty="0">
              <a:ea typeface="ＭＳ Ｐゴシック" charset="-128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Protection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Same proc: </a:t>
            </a:r>
            <a:r>
              <a:rPr lang="en-US" b="1" dirty="0">
                <a:ea typeface="ＭＳ Ｐゴシック" charset="-128"/>
              </a:rPr>
              <a:t>low</a:t>
            </a:r>
            <a:endParaRPr lang="en-US" i="1" dirty="0">
              <a:solidFill>
                <a:srgbClr val="00B050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Different proc: </a:t>
            </a:r>
            <a:r>
              <a:rPr lang="en-US" b="1" dirty="0">
                <a:ea typeface="ＭＳ Ｐゴシック" charset="-128"/>
              </a:rPr>
              <a:t>high</a:t>
            </a:r>
            <a:endParaRPr lang="en-US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Sharing overhead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Same proc: </a:t>
            </a:r>
            <a:r>
              <a:rPr lang="en-US" b="1" dirty="0">
                <a:ea typeface="ＭＳ Ｐゴシック" charset="-128"/>
              </a:rPr>
              <a:t>low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Different </a:t>
            </a:r>
            <a:r>
              <a:rPr lang="en-US" dirty="0" err="1">
                <a:ea typeface="ＭＳ Ｐゴシック" charset="-128"/>
              </a:rPr>
              <a:t>proc</a:t>
            </a:r>
            <a:r>
              <a:rPr lang="en-US" dirty="0">
                <a:ea typeface="ＭＳ Ｐゴシック" charset="-128"/>
              </a:rPr>
              <a:t>, </a:t>
            </a:r>
            <a:br>
              <a:rPr lang="en-US" dirty="0">
                <a:ea typeface="ＭＳ Ｐゴシック" charset="-128"/>
              </a:rPr>
            </a:br>
            <a:r>
              <a:rPr lang="en-US" dirty="0">
                <a:ea typeface="ＭＳ Ｐゴシック" charset="-128"/>
              </a:rPr>
              <a:t>simultaneous core: </a:t>
            </a:r>
            <a:r>
              <a:rPr lang="en-US" b="1" dirty="0">
                <a:ea typeface="ＭＳ Ｐゴシック" charset="-128"/>
              </a:rPr>
              <a:t>medium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Different </a:t>
            </a:r>
            <a:r>
              <a:rPr lang="en-US" dirty="0" err="1">
                <a:ea typeface="ＭＳ Ｐゴシック" charset="-128"/>
              </a:rPr>
              <a:t>proc</a:t>
            </a:r>
            <a:r>
              <a:rPr lang="en-US" dirty="0">
                <a:ea typeface="ＭＳ Ｐゴシック" charset="-128"/>
              </a:rPr>
              <a:t>,</a:t>
            </a:r>
            <a:br>
              <a:rPr lang="en-US" dirty="0">
                <a:ea typeface="ＭＳ Ｐゴシック" charset="-128"/>
              </a:rPr>
            </a:br>
            <a:r>
              <a:rPr lang="en-US" dirty="0">
                <a:ea typeface="ＭＳ Ｐゴシック" charset="-128"/>
              </a:rPr>
              <a:t>offloaded core: high</a:t>
            </a:r>
            <a:endParaRPr lang="en-US" b="1" dirty="0">
              <a:ea typeface="ＭＳ Ｐゴシック" charset="-128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>
                <a:ea typeface="ＭＳ Ｐゴシック" charset="-128"/>
              </a:rPr>
              <a:t>Parallelism: </a:t>
            </a:r>
            <a:r>
              <a:rPr lang="en-US" b="1" dirty="0">
                <a:ea typeface="ＭＳ Ｐゴシック" charset="-128"/>
              </a:rPr>
              <a:t>yes</a:t>
            </a:r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3829415"/>
      </p:ext>
    </p:extLst>
  </p:cSld>
  <p:clrMapOvr>
    <a:masterClrMapping/>
  </p:clrMapOvr>
  <p:transition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4032776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value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56" name="Oval 55"/>
          <p:cNvSpPr/>
          <p:nvPr/>
        </p:nvSpPr>
        <p:spPr>
          <a:xfrm>
            <a:off x="4078061" y="5866918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66952" y="4486925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057101" y="24196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640466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032776" y="4267200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962420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3100165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solidFill>
              <a:srgbClr val="83A6FA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964802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57101" y="37150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961364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2417120" y="1242152"/>
            <a:ext cx="4242313" cy="502443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2313" h="502443">
                <a:moveTo>
                  <a:pt x="4242313" y="0"/>
                </a:moveTo>
                <a:cubicBezTo>
                  <a:pt x="4171375" y="137241"/>
                  <a:pt x="4100438" y="274483"/>
                  <a:pt x="3893439" y="348919"/>
                </a:cubicBezTo>
                <a:cubicBezTo>
                  <a:pt x="3686440" y="423355"/>
                  <a:pt x="3439902" y="469877"/>
                  <a:pt x="3000320" y="446616"/>
                </a:cubicBezTo>
                <a:cubicBezTo>
                  <a:pt x="2560738" y="423355"/>
                  <a:pt x="1681575" y="279135"/>
                  <a:pt x="1255948" y="209351"/>
                </a:cubicBezTo>
                <a:cubicBezTo>
                  <a:pt x="830321" y="139567"/>
                  <a:pt x="655884" y="-20935"/>
                  <a:pt x="446559" y="27914"/>
                </a:cubicBezTo>
                <a:cubicBezTo>
                  <a:pt x="237234" y="76763"/>
                  <a:pt x="0" y="502443"/>
                  <a:pt x="0" y="5024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65419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Thread</a:t>
            </a:r>
            <a:r>
              <a:rPr lang="en-US" dirty="0"/>
              <a:t> 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39426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Thread B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In-Kernel 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38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READY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962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5726847" y="1327833"/>
            <a:ext cx="2458468" cy="502443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16347 w 2458468"/>
              <a:gd name="connsiteY0" fmla="*/ 0 h 502443"/>
              <a:gd name="connsiteX1" fmla="*/ 320984 w 2458468"/>
              <a:gd name="connsiteY1" fmla="*/ 310419 h 502443"/>
              <a:gd name="connsiteX2" fmla="*/ 1090880 w 2458468"/>
              <a:gd name="connsiteY2" fmla="*/ 460573 h 502443"/>
              <a:gd name="connsiteX3" fmla="*/ 2458468 w 2458468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8468" h="502443">
                <a:moveTo>
                  <a:pt x="16347" y="0"/>
                </a:moveTo>
                <a:cubicBezTo>
                  <a:pt x="-59243" y="170970"/>
                  <a:pt x="141895" y="233657"/>
                  <a:pt x="320984" y="310419"/>
                </a:cubicBezTo>
                <a:cubicBezTo>
                  <a:pt x="500073" y="387181"/>
                  <a:pt x="1090880" y="460573"/>
                  <a:pt x="1090880" y="460573"/>
                </a:cubicBezTo>
                <a:lnTo>
                  <a:pt x="2458468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982672" y="3557918"/>
            <a:ext cx="1071251" cy="9446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4070041" y="4495801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967614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05001" y="1380107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Running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280032" y="4756302"/>
            <a:ext cx="0" cy="4356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 flipH="1">
            <a:off x="6659432" y="1242152"/>
            <a:ext cx="2013855" cy="516227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577188 w 4372942"/>
              <a:gd name="connsiteY4" fmla="*/ 27914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804587 w 4372942"/>
              <a:gd name="connsiteY3" fmla="*/ 417934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2942" h="745790">
                <a:moveTo>
                  <a:pt x="4372942" y="0"/>
                </a:moveTo>
                <a:cubicBezTo>
                  <a:pt x="4302004" y="137241"/>
                  <a:pt x="4231067" y="274483"/>
                  <a:pt x="4024068" y="348919"/>
                </a:cubicBezTo>
                <a:cubicBezTo>
                  <a:pt x="3817069" y="423355"/>
                  <a:pt x="3500862" y="435114"/>
                  <a:pt x="3130949" y="446616"/>
                </a:cubicBezTo>
                <a:lnTo>
                  <a:pt x="1804587" y="417934"/>
                </a:lnTo>
                <a:cubicBezTo>
                  <a:pt x="1383315" y="411884"/>
                  <a:pt x="812639" y="361469"/>
                  <a:pt x="603314" y="410318"/>
                </a:cubicBezTo>
                <a:cubicBezTo>
                  <a:pt x="393989" y="459167"/>
                  <a:pt x="0" y="745790"/>
                  <a:pt x="0" y="74579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842776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133581" y="5275653"/>
            <a:ext cx="139550" cy="600140"/>
          </a:xfrm>
          <a:custGeom>
            <a:avLst/>
            <a:gdLst>
              <a:gd name="connsiteX0" fmla="*/ 139550 w 139550"/>
              <a:gd name="connsiteY0" fmla="*/ 0 h 600140"/>
              <a:gd name="connsiteX1" fmla="*/ 0 w 139550"/>
              <a:gd name="connsiteY1" fmla="*/ 97697 h 600140"/>
              <a:gd name="connsiteX2" fmla="*/ 13955 w 139550"/>
              <a:gd name="connsiteY2" fmla="*/ 390789 h 600140"/>
              <a:gd name="connsiteX3" fmla="*/ 125595 w 139550"/>
              <a:gd name="connsiteY3" fmla="*/ 600140 h 60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50" h="600140">
                <a:moveTo>
                  <a:pt x="139550" y="0"/>
                </a:moveTo>
                <a:lnTo>
                  <a:pt x="0" y="97697"/>
                </a:lnTo>
                <a:lnTo>
                  <a:pt x="13955" y="390789"/>
                </a:lnTo>
                <a:lnTo>
                  <a:pt x="125595" y="600140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078062" y="5875794"/>
            <a:ext cx="189139" cy="171141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2961364" y="3747622"/>
            <a:ext cx="1003439" cy="1988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3100166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2961363" y="2833222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6211662" y="2362201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6248400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2961363" y="3009056"/>
            <a:ext cx="3250298" cy="290080"/>
          </a:xfrm>
          <a:prstGeom prst="straightConnector1">
            <a:avLst/>
          </a:prstGeom>
          <a:ln w="28575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733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Value: 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733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5010924" y="972774"/>
            <a:ext cx="9973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waiters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983024" y="972774"/>
            <a:ext cx="82586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owner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305801" y="1383268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Waiting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289280" y="1397553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Ready</a:t>
            </a:r>
          </a:p>
        </p:txBody>
      </p:sp>
      <p:sp>
        <p:nvSpPr>
          <p:cNvPr id="60" name="Freeform 59"/>
          <p:cNvSpPr/>
          <p:nvPr/>
        </p:nvSpPr>
        <p:spPr>
          <a:xfrm>
            <a:off x="6309888" y="1982363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474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5" grpId="0" animBg="1"/>
      <p:bldP spid="25" grpId="0" animBg="1"/>
      <p:bldP spid="40" grpId="0" animBg="1"/>
      <p:bldP spid="44" grpId="0" animBg="1"/>
      <p:bldP spid="46" grpId="0" animBg="1"/>
      <p:bldP spid="47" grpId="0" animBg="1"/>
      <p:bldP spid="49" grpId="0" animBg="1"/>
      <p:bldP spid="51" grpId="0" animBg="1"/>
      <p:bldP spid="66" grpId="0"/>
      <p:bldP spid="67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4032776" y="1589937"/>
            <a:ext cx="38100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INIT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	</a:t>
            </a: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value = 0;</a:t>
            </a:r>
          </a:p>
          <a:p>
            <a:pPr>
              <a:lnSpc>
                <a:spcPct val="90000"/>
              </a:lnSpc>
            </a:pPr>
            <a:endParaRPr lang="en-US" sz="1400" dirty="0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  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46" name="Freeform 45"/>
          <p:cNvSpPr/>
          <p:nvPr/>
        </p:nvSpPr>
        <p:spPr>
          <a:xfrm flipH="1">
            <a:off x="6659432" y="1242152"/>
            <a:ext cx="2013855" cy="516227"/>
          </a:xfrm>
          <a:custGeom>
            <a:avLst/>
            <a:gdLst>
              <a:gd name="connsiteX0" fmla="*/ 4242313 w 4242313"/>
              <a:gd name="connsiteY0" fmla="*/ 0 h 502443"/>
              <a:gd name="connsiteX1" fmla="*/ 3893439 w 4242313"/>
              <a:gd name="connsiteY1" fmla="*/ 348919 h 502443"/>
              <a:gd name="connsiteX2" fmla="*/ 3000320 w 4242313"/>
              <a:gd name="connsiteY2" fmla="*/ 446616 h 502443"/>
              <a:gd name="connsiteX3" fmla="*/ 1255948 w 4242313"/>
              <a:gd name="connsiteY3" fmla="*/ 209351 h 502443"/>
              <a:gd name="connsiteX4" fmla="*/ 446559 w 4242313"/>
              <a:gd name="connsiteY4" fmla="*/ 27914 h 502443"/>
              <a:gd name="connsiteX5" fmla="*/ 0 w 4242313"/>
              <a:gd name="connsiteY5" fmla="*/ 502443 h 502443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577188 w 4372942"/>
              <a:gd name="connsiteY4" fmla="*/ 27914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386577 w 4372942"/>
              <a:gd name="connsiteY3" fmla="*/ 209351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  <a:gd name="connsiteX0" fmla="*/ 4372942 w 4372942"/>
              <a:gd name="connsiteY0" fmla="*/ 0 h 745790"/>
              <a:gd name="connsiteX1" fmla="*/ 4024068 w 4372942"/>
              <a:gd name="connsiteY1" fmla="*/ 348919 h 745790"/>
              <a:gd name="connsiteX2" fmla="*/ 3130949 w 4372942"/>
              <a:gd name="connsiteY2" fmla="*/ 446616 h 745790"/>
              <a:gd name="connsiteX3" fmla="*/ 1804587 w 4372942"/>
              <a:gd name="connsiteY3" fmla="*/ 417934 h 745790"/>
              <a:gd name="connsiteX4" fmla="*/ 603314 w 4372942"/>
              <a:gd name="connsiteY4" fmla="*/ 410318 h 745790"/>
              <a:gd name="connsiteX5" fmla="*/ 0 w 4372942"/>
              <a:gd name="connsiteY5" fmla="*/ 745790 h 74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2942" h="745790">
                <a:moveTo>
                  <a:pt x="4372942" y="0"/>
                </a:moveTo>
                <a:cubicBezTo>
                  <a:pt x="4302004" y="137241"/>
                  <a:pt x="4231067" y="274483"/>
                  <a:pt x="4024068" y="348919"/>
                </a:cubicBezTo>
                <a:cubicBezTo>
                  <a:pt x="3817069" y="423355"/>
                  <a:pt x="3500862" y="435114"/>
                  <a:pt x="3130949" y="446616"/>
                </a:cubicBezTo>
                <a:lnTo>
                  <a:pt x="1804587" y="417934"/>
                </a:lnTo>
                <a:cubicBezTo>
                  <a:pt x="1383315" y="411884"/>
                  <a:pt x="812639" y="361469"/>
                  <a:pt x="603314" y="410318"/>
                </a:cubicBezTo>
                <a:cubicBezTo>
                  <a:pt x="393989" y="459167"/>
                  <a:pt x="0" y="745790"/>
                  <a:pt x="0" y="74579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8305801" y="1383268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Running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6477001" y="2799929"/>
            <a:ext cx="1502239" cy="10109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032776" y="4267200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1640466" y="2492361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962420" y="2493946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lock.Acquire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 dirty="0" err="1">
                <a:latin typeface="Courier New" charset="0"/>
                <a:ea typeface="Gulim" charset="0"/>
                <a:cs typeface="Gulim" charset="0"/>
              </a:rPr>
              <a:t>lock.Release</a:t>
            </a:r>
            <a:r>
              <a:rPr lang="en-US" altLang="ko-KR" sz="1400" dirty="0">
                <a:latin typeface="Courier New" charset="0"/>
                <a:ea typeface="Gulim" charset="0"/>
                <a:cs typeface="Gulim" charset="0"/>
              </a:rPr>
              <a:t>();</a:t>
            </a:r>
          </a:p>
        </p:txBody>
      </p:sp>
      <p:sp>
        <p:nvSpPr>
          <p:cNvPr id="5" name="Freeform 4"/>
          <p:cNvSpPr/>
          <p:nvPr/>
        </p:nvSpPr>
        <p:spPr>
          <a:xfrm>
            <a:off x="3100165" y="2107730"/>
            <a:ext cx="1134837" cy="603495"/>
          </a:xfrm>
          <a:custGeom>
            <a:avLst/>
            <a:gdLst>
              <a:gd name="connsiteX0" fmla="*/ 0 w 1134837"/>
              <a:gd name="connsiteY0" fmla="*/ 603495 h 603495"/>
              <a:gd name="connsiteX1" fmla="*/ 954704 w 1134837"/>
              <a:gd name="connsiteY1" fmla="*/ 0 h 603495"/>
              <a:gd name="connsiteX2" fmla="*/ 1134837 w 1134837"/>
              <a:gd name="connsiteY2" fmla="*/ 117096 h 603495"/>
              <a:gd name="connsiteX3" fmla="*/ 1107817 w 1134837"/>
              <a:gd name="connsiteY3" fmla="*/ 270221 h 60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837" h="603495">
                <a:moveTo>
                  <a:pt x="0" y="603495"/>
                </a:moveTo>
                <a:lnTo>
                  <a:pt x="954704" y="0"/>
                </a:lnTo>
                <a:lnTo>
                  <a:pt x="1134837" y="117096"/>
                </a:lnTo>
                <a:lnTo>
                  <a:pt x="1107817" y="27022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964802" y="2666188"/>
            <a:ext cx="423312" cy="891731"/>
          </a:xfrm>
          <a:custGeom>
            <a:avLst/>
            <a:gdLst>
              <a:gd name="connsiteX0" fmla="*/ 234173 w 423312"/>
              <a:gd name="connsiteY0" fmla="*/ 0 h 891731"/>
              <a:gd name="connsiteX1" fmla="*/ 207153 w 423312"/>
              <a:gd name="connsiteY1" fmla="*/ 99081 h 891731"/>
              <a:gd name="connsiteX2" fmla="*/ 0 w 423312"/>
              <a:gd name="connsiteY2" fmla="*/ 243199 h 891731"/>
              <a:gd name="connsiteX3" fmla="*/ 63046 w 423312"/>
              <a:gd name="connsiteY3" fmla="*/ 666547 h 891731"/>
              <a:gd name="connsiteX4" fmla="*/ 423312 w 423312"/>
              <a:gd name="connsiteY4" fmla="*/ 783643 h 891731"/>
              <a:gd name="connsiteX5" fmla="*/ 243179 w 423312"/>
              <a:gd name="connsiteY5" fmla="*/ 891731 h 89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312" h="891731">
                <a:moveTo>
                  <a:pt x="234173" y="0"/>
                </a:moveTo>
                <a:lnTo>
                  <a:pt x="207153" y="99081"/>
                </a:lnTo>
                <a:lnTo>
                  <a:pt x="0" y="243199"/>
                </a:lnTo>
                <a:lnTo>
                  <a:pt x="63046" y="666547"/>
                </a:lnTo>
                <a:lnTo>
                  <a:pt x="423312" y="783643"/>
                </a:lnTo>
                <a:lnTo>
                  <a:pt x="243179" y="891731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961364" y="2107730"/>
            <a:ext cx="5048101" cy="1144194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665419" y="1752600"/>
            <a:ext cx="130549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Thread</a:t>
            </a:r>
            <a:r>
              <a:rPr lang="en-US" dirty="0"/>
              <a:t> 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39426" y="1752600"/>
            <a:ext cx="123317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Thread B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In-Kernel Lock: Simulation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38595" y="972774"/>
            <a:ext cx="98778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READY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962419" y="2107729"/>
            <a:ext cx="0" cy="55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982672" y="3557918"/>
            <a:ext cx="1071251" cy="9446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967614" y="3254048"/>
            <a:ext cx="4186" cy="251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05001" y="1380107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Running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280032" y="4756302"/>
            <a:ext cx="0" cy="4356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Freeform 46"/>
          <p:cNvSpPr/>
          <p:nvPr/>
        </p:nvSpPr>
        <p:spPr>
          <a:xfrm>
            <a:off x="7842776" y="1359934"/>
            <a:ext cx="379614" cy="459881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4483" h="502443">
                <a:moveTo>
                  <a:pt x="82362" y="0"/>
                </a:moveTo>
                <a:cubicBezTo>
                  <a:pt x="6772" y="170970"/>
                  <a:pt x="-68817" y="341941"/>
                  <a:pt x="110272" y="418703"/>
                </a:cubicBezTo>
                <a:cubicBezTo>
                  <a:pt x="289361" y="495465"/>
                  <a:pt x="1156895" y="460573"/>
                  <a:pt x="1156895" y="460573"/>
                </a:cubicBezTo>
                <a:lnTo>
                  <a:pt x="2524483" y="502443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133581" y="5275653"/>
            <a:ext cx="139550" cy="600140"/>
          </a:xfrm>
          <a:custGeom>
            <a:avLst/>
            <a:gdLst>
              <a:gd name="connsiteX0" fmla="*/ 139550 w 139550"/>
              <a:gd name="connsiteY0" fmla="*/ 0 h 600140"/>
              <a:gd name="connsiteX1" fmla="*/ 0 w 139550"/>
              <a:gd name="connsiteY1" fmla="*/ 97697 h 600140"/>
              <a:gd name="connsiteX2" fmla="*/ 13955 w 139550"/>
              <a:gd name="connsiteY2" fmla="*/ 390789 h 600140"/>
              <a:gd name="connsiteX3" fmla="*/ 125595 w 139550"/>
              <a:gd name="connsiteY3" fmla="*/ 600140 h 60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550" h="600140">
                <a:moveTo>
                  <a:pt x="139550" y="0"/>
                </a:moveTo>
                <a:lnTo>
                  <a:pt x="0" y="97697"/>
                </a:lnTo>
                <a:lnTo>
                  <a:pt x="13955" y="390789"/>
                </a:lnTo>
                <a:lnTo>
                  <a:pt x="125595" y="600140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2961364" y="3747622"/>
            <a:ext cx="1003439" cy="1988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961364" y="3852065"/>
            <a:ext cx="1" cy="6001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057101" y="24196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57101" y="37150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078062" y="5866918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066953" y="4486925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2914319" y="3009057"/>
            <a:ext cx="3297343" cy="1510845"/>
          </a:xfrm>
          <a:prstGeom prst="straightConnector1">
            <a:avLst/>
          </a:prstGeom>
          <a:ln w="28575" cmpd="sng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3327877" y="4187336"/>
            <a:ext cx="189139" cy="17114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7962421" y="2896448"/>
            <a:ext cx="8409" cy="4102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 flipH="1">
            <a:off x="2982671" y="1288233"/>
            <a:ext cx="5355168" cy="571470"/>
          </a:xfrm>
          <a:custGeom>
            <a:avLst/>
            <a:gdLst>
              <a:gd name="connsiteX0" fmla="*/ 82362 w 2524483"/>
              <a:gd name="connsiteY0" fmla="*/ 0 h 502443"/>
              <a:gd name="connsiteX1" fmla="*/ 110272 w 2524483"/>
              <a:gd name="connsiteY1" fmla="*/ 418703 h 502443"/>
              <a:gd name="connsiteX2" fmla="*/ 1156895 w 2524483"/>
              <a:gd name="connsiteY2" fmla="*/ 460573 h 502443"/>
              <a:gd name="connsiteX3" fmla="*/ 2524483 w 2524483"/>
              <a:gd name="connsiteY3" fmla="*/ 502443 h 502443"/>
              <a:gd name="connsiteX0" fmla="*/ 40460 w 2598357"/>
              <a:gd name="connsiteY0" fmla="*/ 0 h 463417"/>
              <a:gd name="connsiteX1" fmla="*/ 184146 w 2598357"/>
              <a:gd name="connsiteY1" fmla="*/ 379677 h 463417"/>
              <a:gd name="connsiteX2" fmla="*/ 1230769 w 2598357"/>
              <a:gd name="connsiteY2" fmla="*/ 421547 h 463417"/>
              <a:gd name="connsiteX3" fmla="*/ 2598357 w 2598357"/>
              <a:gd name="connsiteY3" fmla="*/ 463417 h 463417"/>
              <a:gd name="connsiteX0" fmla="*/ 18664 w 2576561"/>
              <a:gd name="connsiteY0" fmla="*/ 0 h 463417"/>
              <a:gd name="connsiteX1" fmla="*/ 307071 w 2576561"/>
              <a:gd name="connsiteY1" fmla="*/ 330894 h 463417"/>
              <a:gd name="connsiteX2" fmla="*/ 1208973 w 2576561"/>
              <a:gd name="connsiteY2" fmla="*/ 421547 h 463417"/>
              <a:gd name="connsiteX3" fmla="*/ 2576561 w 2576561"/>
              <a:gd name="connsiteY3" fmla="*/ 463417 h 46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561" h="463417">
                <a:moveTo>
                  <a:pt x="18664" y="0"/>
                </a:moveTo>
                <a:cubicBezTo>
                  <a:pt x="-56926" y="170970"/>
                  <a:pt x="108686" y="260636"/>
                  <a:pt x="307071" y="330894"/>
                </a:cubicBezTo>
                <a:cubicBezTo>
                  <a:pt x="505456" y="401152"/>
                  <a:pt x="1208973" y="421547"/>
                  <a:pt x="1208973" y="421547"/>
                </a:cubicBezTo>
                <a:lnTo>
                  <a:pt x="2576561" y="463417"/>
                </a:lnTo>
              </a:path>
            </a:pathLst>
          </a:custGeom>
          <a:ln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3100166" y="2833223"/>
            <a:ext cx="907657" cy="881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961363" y="2833222"/>
            <a:ext cx="0" cy="4187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Freeform 67"/>
          <p:cNvSpPr/>
          <p:nvPr/>
        </p:nvSpPr>
        <p:spPr>
          <a:xfrm>
            <a:off x="6309888" y="1982363"/>
            <a:ext cx="1661313" cy="793739"/>
          </a:xfrm>
          <a:custGeom>
            <a:avLst/>
            <a:gdLst>
              <a:gd name="connsiteX0" fmla="*/ 2104169 w 2104169"/>
              <a:gd name="connsiteY0" fmla="*/ 712960 h 781452"/>
              <a:gd name="connsiteX1" fmla="*/ 1685520 w 2104169"/>
              <a:gd name="connsiteY1" fmla="*/ 712960 h 781452"/>
              <a:gd name="connsiteX2" fmla="*/ 513302 w 2104169"/>
              <a:gd name="connsiteY2" fmla="*/ 1166 h 781452"/>
              <a:gd name="connsiteX3" fmla="*/ 24877 w 2104169"/>
              <a:gd name="connsiteY3" fmla="*/ 545479 h 781452"/>
              <a:gd name="connsiteX4" fmla="*/ 66742 w 2104169"/>
              <a:gd name="connsiteY4" fmla="*/ 545479 h 781452"/>
              <a:gd name="connsiteX0" fmla="*/ 2105845 w 2105845"/>
              <a:gd name="connsiteY0" fmla="*/ 712960 h 781452"/>
              <a:gd name="connsiteX1" fmla="*/ 1687196 w 2105845"/>
              <a:gd name="connsiteY1" fmla="*/ 712960 h 781452"/>
              <a:gd name="connsiteX2" fmla="*/ 514978 w 2105845"/>
              <a:gd name="connsiteY2" fmla="*/ 1166 h 781452"/>
              <a:gd name="connsiteX3" fmla="*/ 26553 w 2105845"/>
              <a:gd name="connsiteY3" fmla="*/ 545479 h 781452"/>
              <a:gd name="connsiteX4" fmla="*/ 57786 w 2105845"/>
              <a:gd name="connsiteY4" fmla="*/ 396623 h 781452"/>
              <a:gd name="connsiteX0" fmla="*/ 2048059 w 2048059"/>
              <a:gd name="connsiteY0" fmla="*/ 725247 h 793739"/>
              <a:gd name="connsiteX1" fmla="*/ 1629410 w 2048059"/>
              <a:gd name="connsiteY1" fmla="*/ 725247 h 793739"/>
              <a:gd name="connsiteX2" fmla="*/ 457192 w 2048059"/>
              <a:gd name="connsiteY2" fmla="*/ 13453 h 793739"/>
              <a:gd name="connsiteX3" fmla="*/ 117623 w 2048059"/>
              <a:gd name="connsiteY3" fmla="*/ 281319 h 793739"/>
              <a:gd name="connsiteX4" fmla="*/ 0 w 2048059"/>
              <a:gd name="connsiteY4" fmla="*/ 408910 h 79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8059" h="793739">
                <a:moveTo>
                  <a:pt x="2048059" y="725247"/>
                </a:moveTo>
                <a:cubicBezTo>
                  <a:pt x="1971306" y="784563"/>
                  <a:pt x="1894554" y="843879"/>
                  <a:pt x="1629410" y="725247"/>
                </a:cubicBezTo>
                <a:cubicBezTo>
                  <a:pt x="1364266" y="606615"/>
                  <a:pt x="709157" y="87441"/>
                  <a:pt x="457192" y="13453"/>
                </a:cubicBezTo>
                <a:cubicBezTo>
                  <a:pt x="205228" y="-60535"/>
                  <a:pt x="192050" y="190600"/>
                  <a:pt x="117623" y="281319"/>
                </a:cubicBezTo>
                <a:cubicBezTo>
                  <a:pt x="43196" y="372038"/>
                  <a:pt x="0" y="408910"/>
                  <a:pt x="0" y="408910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211662" y="2362201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6248400" y="2590800"/>
            <a:ext cx="21054" cy="418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2961363" y="3009056"/>
            <a:ext cx="3250298" cy="290080"/>
          </a:xfrm>
          <a:prstGeom prst="straightConnector1">
            <a:avLst/>
          </a:prstGeom>
          <a:ln w="28575">
            <a:solidFill>
              <a:srgbClr val="00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733800" y="994233"/>
            <a:ext cx="119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Value: 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733801" y="972774"/>
            <a:ext cx="1194714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5010924" y="972774"/>
            <a:ext cx="99738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waiters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983024" y="972774"/>
            <a:ext cx="82586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owner</a:t>
            </a:r>
          </a:p>
        </p:txBody>
      </p:sp>
      <p:sp>
        <p:nvSpPr>
          <p:cNvPr id="75" name="Oval 74"/>
          <p:cNvSpPr/>
          <p:nvPr/>
        </p:nvSpPr>
        <p:spPr>
          <a:xfrm>
            <a:off x="6250926" y="3791260"/>
            <a:ext cx="189139" cy="171141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flipH="1" flipV="1">
            <a:off x="6248400" y="3793846"/>
            <a:ext cx="194188" cy="16855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1912554" y="137107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Ready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289280" y="1397553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Ready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6269455" y="3102961"/>
            <a:ext cx="40433" cy="6446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3249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50" grpId="0"/>
      <p:bldP spid="47" grpId="0" animBg="1"/>
      <p:bldP spid="59" grpId="0" animBg="1"/>
      <p:bldP spid="59" grpId="1" animBg="1"/>
      <p:bldP spid="63" grpId="0" animBg="1"/>
      <p:bldP spid="75" grpId="0" animBg="1"/>
      <p:bldP spid="62" grpId="0" animBg="1"/>
      <p:bldP spid="62" grpId="1" animBg="1"/>
      <p:bldP spid="77" grpId="0"/>
      <p:bldP spid="78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698292"/>
            <a:ext cx="11658600" cy="58549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Concurrency accomplished by multiplexing CPU time:</a:t>
            </a:r>
          </a:p>
          <a:p>
            <a:pPr lvl="1"/>
            <a:r>
              <a:rPr lang="en-US" dirty="0"/>
              <a:t>Unloading current thread (PC, registers)</a:t>
            </a:r>
          </a:p>
          <a:p>
            <a:pPr lvl="1"/>
            <a:r>
              <a:rPr lang="en-US" dirty="0"/>
              <a:t>Loading new thread (PC, registers)</a:t>
            </a:r>
          </a:p>
          <a:p>
            <a:pPr lvl="1"/>
            <a:r>
              <a:rPr lang="en-US" dirty="0"/>
              <a:t>Such </a:t>
            </a:r>
            <a:r>
              <a:rPr lang="en-US" dirty="0">
                <a:solidFill>
                  <a:srgbClr val="FF0000"/>
                </a:solidFill>
              </a:rPr>
              <a:t>context switching</a:t>
            </a:r>
            <a:r>
              <a:rPr lang="en-US" dirty="0"/>
              <a:t> may be voluntary (yield(), I/O) or involuntary (interrupts)</a:t>
            </a:r>
          </a:p>
          <a:p>
            <a:r>
              <a:rPr lang="en-US" dirty="0"/>
              <a:t>TCB + Stacks hold complete state of thread for restarting</a:t>
            </a:r>
          </a:p>
          <a:p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Atomic Operation</a:t>
            </a:r>
            <a:r>
              <a:rPr lang="en-US" altLang="ko-KR" dirty="0">
                <a:ea typeface="굴림" panose="020B0600000101010101" pitchFamily="34" charset="-127"/>
              </a:rPr>
              <a:t>: an operation that always runs to completion or not at all</a:t>
            </a:r>
          </a:p>
          <a:p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Synchronization</a:t>
            </a:r>
            <a:r>
              <a:rPr lang="en-US" altLang="ko-KR" dirty="0">
                <a:ea typeface="굴림" panose="020B0600000101010101" pitchFamily="34" charset="-127"/>
              </a:rPr>
              <a:t>: using atomic operations to ensure cooperation between threads</a:t>
            </a:r>
          </a:p>
          <a:p>
            <a:pPr>
              <a:lnSpc>
                <a:spcPct val="100000"/>
              </a:lnSpc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Mutual Exclusion</a:t>
            </a:r>
            <a:r>
              <a:rPr lang="en-US" altLang="ko-KR" dirty="0">
                <a:ea typeface="굴림" panose="020B0600000101010101" pitchFamily="34" charset="-127"/>
              </a:rPr>
              <a:t>: ensuring that only one thread does a particular thing at a time</a:t>
            </a:r>
          </a:p>
          <a:p>
            <a:pPr lvl="1">
              <a:lnSpc>
                <a:spcPct val="100000"/>
              </a:lnSpc>
            </a:pPr>
            <a:r>
              <a:rPr lang="en-US" altLang="ko-KR" dirty="0">
                <a:ea typeface="굴림" panose="020B0600000101010101" pitchFamily="34" charset="-127"/>
              </a:rPr>
              <a:t>One thread </a:t>
            </a:r>
            <a:r>
              <a:rPr lang="en-US" altLang="ko-KR" i="1" dirty="0">
                <a:ea typeface="굴림" panose="020B0600000101010101" pitchFamily="34" charset="-127"/>
              </a:rPr>
              <a:t>excludes</a:t>
            </a:r>
            <a:r>
              <a:rPr lang="en-US" altLang="ko-KR" dirty="0">
                <a:ea typeface="굴림" panose="020B0600000101010101" pitchFamily="34" charset="-127"/>
              </a:rPr>
              <a:t> the other while doing its task</a:t>
            </a:r>
            <a:endParaRPr lang="en-US" altLang="ko-KR" sz="10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Critical Section</a:t>
            </a:r>
            <a:r>
              <a:rPr lang="en-US" altLang="ko-KR" dirty="0">
                <a:ea typeface="굴림" panose="020B0600000101010101" pitchFamily="34" charset="-127"/>
              </a:rPr>
              <a:t>: piece of code that only one thread can execute at once. Only one thread at a time will get into this section of code</a:t>
            </a:r>
          </a:p>
          <a:p>
            <a:pPr>
              <a:lnSpc>
                <a:spcPct val="100000"/>
              </a:lnSpc>
            </a:pPr>
            <a:r>
              <a:rPr lang="en-US" altLang="ko-KR" dirty="0">
                <a:ea typeface="굴림" panose="020B0600000101010101" pitchFamily="34" charset="-127"/>
              </a:rPr>
              <a:t>Locks: synchronization mechanism for enforcing mutual exclusion on critical sections to construct atomic operations</a:t>
            </a:r>
          </a:p>
          <a:p>
            <a:pPr>
              <a:lnSpc>
                <a:spcPct val="100000"/>
              </a:lnSpc>
            </a:pPr>
            <a:r>
              <a:rPr lang="en-US" altLang="ko-KR" dirty="0">
                <a:ea typeface="굴림" panose="020B0600000101010101" pitchFamily="34" charset="-127"/>
              </a:rPr>
              <a:t>Semaphores: synchronization mechanism for enforcing resource constraints </a:t>
            </a: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77289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533400"/>
          </a:xfrm>
        </p:spPr>
        <p:txBody>
          <a:bodyPr/>
          <a:lstStyle/>
          <a:p>
            <a:r>
              <a:rPr lang="en-US" altLang="en-US">
                <a:latin typeface="Gill Sans Light"/>
              </a:rPr>
              <a:t>Simultaneous MultiThreading/Hyperthreading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83236"/>
            <a:ext cx="10134600" cy="6096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>
                <a:latin typeface="Gill Sans Light"/>
              </a:rPr>
              <a:t>Hardware scheduling technique </a:t>
            </a:r>
          </a:p>
          <a:p>
            <a:pPr lvl="1">
              <a:lnSpc>
                <a:spcPct val="100000"/>
              </a:lnSpc>
            </a:pPr>
            <a:r>
              <a:rPr lang="en-US" altLang="en-US" dirty="0">
                <a:latin typeface="Gill Sans Light"/>
              </a:rPr>
              <a:t>Superscalar processors can execute multiple </a:t>
            </a:r>
            <a:br>
              <a:rPr lang="en-US" altLang="en-US" dirty="0">
                <a:latin typeface="Gill Sans Light"/>
              </a:rPr>
            </a:br>
            <a:r>
              <a:rPr lang="en-US" altLang="en-US" dirty="0">
                <a:latin typeface="Gill Sans Light"/>
              </a:rPr>
              <a:t>instructions that are independent.</a:t>
            </a:r>
          </a:p>
          <a:p>
            <a:pPr lvl="1">
              <a:lnSpc>
                <a:spcPct val="100000"/>
              </a:lnSpc>
            </a:pPr>
            <a:r>
              <a:rPr lang="en-US" altLang="en-US" dirty="0" err="1">
                <a:latin typeface="Gill Sans Light"/>
              </a:rPr>
              <a:t>Hyperthreading</a:t>
            </a:r>
            <a:r>
              <a:rPr lang="en-US" altLang="en-US" dirty="0">
                <a:latin typeface="Gill Sans Light"/>
              </a:rPr>
              <a:t> duplicates register state to make a</a:t>
            </a:r>
            <a:br>
              <a:rPr lang="en-US" altLang="en-US" dirty="0">
                <a:latin typeface="Gill Sans Light"/>
              </a:rPr>
            </a:br>
            <a:r>
              <a:rPr lang="en-US" altLang="en-US" dirty="0">
                <a:latin typeface="Gill Sans Light"/>
              </a:rPr>
              <a:t>second “thread,” allowing more instructions to run.</a:t>
            </a:r>
          </a:p>
          <a:p>
            <a:pPr>
              <a:lnSpc>
                <a:spcPct val="100000"/>
              </a:lnSpc>
            </a:pPr>
            <a:r>
              <a:rPr lang="en-US" altLang="en-US" dirty="0">
                <a:latin typeface="Gill Sans Light"/>
              </a:rPr>
              <a:t>Can schedule each thread as if were separate CPU</a:t>
            </a:r>
          </a:p>
          <a:p>
            <a:pPr lvl="1">
              <a:lnSpc>
                <a:spcPct val="100000"/>
              </a:lnSpc>
            </a:pPr>
            <a:r>
              <a:rPr lang="en-US" altLang="en-US" dirty="0">
                <a:latin typeface="Gill Sans Light"/>
              </a:rPr>
              <a:t>But sub-linear speedup!</a:t>
            </a:r>
          </a:p>
          <a:p>
            <a:pPr lvl="1">
              <a:lnSpc>
                <a:spcPct val="100000"/>
              </a:lnSpc>
            </a:pPr>
            <a:endParaRPr lang="en-US" altLang="en-US" dirty="0">
              <a:latin typeface="Gill Sans Light"/>
            </a:endParaRPr>
          </a:p>
          <a:p>
            <a:pPr lvl="1">
              <a:lnSpc>
                <a:spcPct val="100000"/>
              </a:lnSpc>
            </a:pPr>
            <a:endParaRPr lang="en-US" altLang="en-US" dirty="0">
              <a:latin typeface="Gill Sans Light"/>
            </a:endParaRPr>
          </a:p>
          <a:p>
            <a:pPr>
              <a:lnSpc>
                <a:spcPct val="100000"/>
              </a:lnSpc>
            </a:pPr>
            <a:r>
              <a:rPr lang="en-US" altLang="en-US" dirty="0">
                <a:latin typeface="Gill Sans Light"/>
              </a:rPr>
              <a:t>Original technique called “Simultaneous Multithreading”</a:t>
            </a:r>
            <a:endParaRPr lang="en-US" altLang="ja-JP" dirty="0">
              <a:latin typeface="Gill Sans Light"/>
            </a:endParaRPr>
          </a:p>
          <a:p>
            <a:pPr lvl="1">
              <a:lnSpc>
                <a:spcPct val="100000"/>
              </a:lnSpc>
            </a:pPr>
            <a:r>
              <a:rPr lang="en-US" altLang="en-US" dirty="0">
                <a:latin typeface="Gill Sans Light"/>
                <a:hlinkClick r:id="rId3"/>
              </a:rPr>
              <a:t>http://www.cs.washington.edu/research/smt/index.html</a:t>
            </a:r>
            <a:r>
              <a:rPr lang="en-US" altLang="en-US" dirty="0">
                <a:latin typeface="Gill Sans Light"/>
              </a:rPr>
              <a:t> </a:t>
            </a:r>
          </a:p>
          <a:p>
            <a:pPr lvl="1">
              <a:lnSpc>
                <a:spcPct val="100000"/>
              </a:lnSpc>
            </a:pPr>
            <a:r>
              <a:rPr lang="en-US" altLang="en-US" dirty="0">
                <a:latin typeface="Gill Sans Light"/>
              </a:rPr>
              <a:t>SPARC, Pentium 4/Xeon (“</a:t>
            </a:r>
            <a:r>
              <a:rPr lang="en-US" altLang="ja-JP" dirty="0" err="1">
                <a:latin typeface="Gill Sans Light"/>
              </a:rPr>
              <a:t>Hyperthreading</a:t>
            </a:r>
            <a:r>
              <a:rPr lang="en-US" altLang="en-US" dirty="0">
                <a:latin typeface="Gill Sans Light"/>
              </a:rPr>
              <a:t>”</a:t>
            </a:r>
            <a:r>
              <a:rPr lang="en-US" altLang="ja-JP" dirty="0">
                <a:latin typeface="Gill Sans Light"/>
              </a:rPr>
              <a:t>), Power 5</a:t>
            </a:r>
          </a:p>
          <a:p>
            <a:pPr>
              <a:lnSpc>
                <a:spcPct val="100000"/>
              </a:lnSpc>
            </a:pPr>
            <a:endParaRPr lang="en-US" altLang="en-US" dirty="0">
              <a:latin typeface="Gill Sans Ligh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086600" y="762000"/>
            <a:ext cx="5867400" cy="4673263"/>
            <a:chOff x="4038600" y="685800"/>
            <a:chExt cx="5867400" cy="4673263"/>
          </a:xfrm>
        </p:grpSpPr>
        <p:pic>
          <p:nvPicPr>
            <p:cNvPr id="346117" name="Picture 5" descr="hyperthreadi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8387" y="685800"/>
              <a:ext cx="3960813" cy="363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7" name="TextBox 1"/>
            <p:cNvSpPr txBox="1">
              <a:spLocks noChangeArrowheads="1"/>
            </p:cNvSpPr>
            <p:nvPr/>
          </p:nvSpPr>
          <p:spPr bwMode="auto">
            <a:xfrm>
              <a:off x="4038600" y="4343400"/>
              <a:ext cx="586740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 b="0" dirty="0">
                  <a:latin typeface="Gill Sans Light"/>
                </a:rPr>
                <a:t>Colored blocks show </a:t>
              </a:r>
            </a:p>
            <a:p>
              <a:pPr algn="ctr"/>
              <a:r>
                <a:rPr lang="en-US" altLang="en-US" sz="2000" b="0" dirty="0">
                  <a:latin typeface="Gill Sans Light"/>
                </a:rPr>
                <a:t>instructions executed</a:t>
              </a:r>
            </a:p>
            <a:p>
              <a:endParaRPr lang="en-US" altLang="en-US" sz="2000" b="0" dirty="0">
                <a:latin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86489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 uiExpand="1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ill Sans Ligh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68630</TotalTime>
  <Pages>60</Pages>
  <Words>9687</Words>
  <Application>Microsoft Macintosh PowerPoint</Application>
  <PresentationFormat>Widescreen</PresentationFormat>
  <Paragraphs>1287</Paragraphs>
  <Slides>82</Slides>
  <Notes>62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91" baseType="lpstr">
      <vt:lpstr>Arial</vt:lpstr>
      <vt:lpstr>Comic Sans MS</vt:lpstr>
      <vt:lpstr>Consolas</vt:lpstr>
      <vt:lpstr>Courier</vt:lpstr>
      <vt:lpstr>Courier New</vt:lpstr>
      <vt:lpstr>Gill Sans</vt:lpstr>
      <vt:lpstr>Gill Sans Light</vt:lpstr>
      <vt:lpstr>Helvetica</vt:lpstr>
      <vt:lpstr>Office</vt:lpstr>
      <vt:lpstr>CS162 Operating Systems and Systems Programming Lecture 7  Synchronization 1: Concurrency (cont’d),  Lock Implementation</vt:lpstr>
      <vt:lpstr>Recall: Stack for Yielding Thread</vt:lpstr>
      <vt:lpstr>What Do the Stacks Look Like?</vt:lpstr>
      <vt:lpstr>Saving/Restoring state (often called “Context Switch)</vt:lpstr>
      <vt:lpstr>Switch Details (continued)</vt:lpstr>
      <vt:lpstr>Aren't we still switching contexts?</vt:lpstr>
      <vt:lpstr>Processes vs. Threads</vt:lpstr>
      <vt:lpstr>Processes vs. Threads</vt:lpstr>
      <vt:lpstr>Simultaneous MultiThreading/Hyperthreading</vt:lpstr>
      <vt:lpstr>What happens when thread blocks on I/O?</vt:lpstr>
      <vt:lpstr>External Events</vt:lpstr>
      <vt:lpstr>Interrupt Controller</vt:lpstr>
      <vt:lpstr>Example: Network Interrupt</vt:lpstr>
      <vt:lpstr>Use of Timer Interrupt to Return Control</vt:lpstr>
      <vt:lpstr>How do we initialize TCB and Stack?</vt:lpstr>
      <vt:lpstr>How does Thread get started?</vt:lpstr>
      <vt:lpstr>How does a thread get started?</vt:lpstr>
      <vt:lpstr>What does ThreadRoot() look like?</vt:lpstr>
      <vt:lpstr>Correctness with Concurrent Threads?</vt:lpstr>
      <vt:lpstr>Recall: Possible Executions</vt:lpstr>
      <vt:lpstr>ATM Bank Server</vt:lpstr>
      <vt:lpstr>ATM bank server example</vt:lpstr>
      <vt:lpstr>Event Driven Version of ATM server</vt:lpstr>
      <vt:lpstr>Can Threads Make This Easier?</vt:lpstr>
      <vt:lpstr>Problem is at the Lowest Level</vt:lpstr>
      <vt:lpstr>Atomic Operations</vt:lpstr>
      <vt:lpstr>Recall: Locks</vt:lpstr>
      <vt:lpstr>Fix banking problem with Locks!</vt:lpstr>
      <vt:lpstr>Recall: Definitions</vt:lpstr>
      <vt:lpstr>Another Concurrent Program Example</vt:lpstr>
      <vt:lpstr>Hand Simulation Multiprocessor Example</vt:lpstr>
      <vt:lpstr>So – does this fix it?</vt:lpstr>
      <vt:lpstr>Concurrency is Hard!</vt:lpstr>
      <vt:lpstr>Producer-Consumer with a Bounded Buffer</vt:lpstr>
      <vt:lpstr>Circular Buffer Data Structure (sequential case)</vt:lpstr>
      <vt:lpstr>Circular Buffer – first cut</vt:lpstr>
      <vt:lpstr>Circular Buffer – 2nd cut</vt:lpstr>
      <vt:lpstr>Higher-level Primitives than Locks</vt:lpstr>
      <vt:lpstr>Recall: Semaphores</vt:lpstr>
      <vt:lpstr>Semaphores Like Integers Except…</vt:lpstr>
      <vt:lpstr>Two Uses of Semaphores</vt:lpstr>
      <vt:lpstr>Revisit Bounded Buffer: Correctness constraints for solution</vt:lpstr>
      <vt:lpstr>Full Solution to Bounded Buffer (coke machine)</vt:lpstr>
      <vt:lpstr>Discussion about Solution</vt:lpstr>
      <vt:lpstr>Announcements</vt:lpstr>
      <vt:lpstr>Where are we going with synchronization?</vt:lpstr>
      <vt:lpstr>Motivating Example: “Too Much Milk”</vt:lpstr>
      <vt:lpstr>Recall: What is a lock?</vt:lpstr>
      <vt:lpstr>Too Much Milk: Correctness Properties</vt:lpstr>
      <vt:lpstr>Too Much Milk: Solution #1</vt:lpstr>
      <vt:lpstr>Too Much Milk: Solution #1</vt:lpstr>
      <vt:lpstr>Too Much Milk: Solution #1</vt:lpstr>
      <vt:lpstr>Too Much Milk: Solution #1½ </vt:lpstr>
      <vt:lpstr>Too Much Milk Solution #2</vt:lpstr>
      <vt:lpstr>Too Much Milk Solution #2: problem!</vt:lpstr>
      <vt:lpstr>Too Much Milk Solution #3</vt:lpstr>
      <vt:lpstr>Case 1</vt:lpstr>
      <vt:lpstr>Case 1</vt:lpstr>
      <vt:lpstr>Case 1</vt:lpstr>
      <vt:lpstr>Case 2</vt:lpstr>
      <vt:lpstr>Case 2</vt:lpstr>
      <vt:lpstr>Case 2</vt:lpstr>
      <vt:lpstr>Solution #3 discussion</vt:lpstr>
      <vt:lpstr>Too Much Milk: Solution #4?</vt:lpstr>
      <vt:lpstr>Back to: How to Implement Locks?</vt:lpstr>
      <vt:lpstr>Naïve use of Interrupt Enable/Disable</vt:lpstr>
      <vt:lpstr>Better Implementation of Locks by Disabling Interrupts</vt:lpstr>
      <vt:lpstr>New Lock Implementation: Discussion</vt:lpstr>
      <vt:lpstr>Interrupt Re-enable in Going to Sleep</vt:lpstr>
      <vt:lpstr>Interrupt Re-enable in Going to Sleep</vt:lpstr>
      <vt:lpstr>Interrupt Re-enable in Going to Sleep</vt:lpstr>
      <vt:lpstr>Interrupt Re-enable in Going to Sleep</vt:lpstr>
      <vt:lpstr>Interrupt Re-enable in Going to Sleep</vt:lpstr>
      <vt:lpstr>Interrupt Re-enable in Going to Sleep</vt:lpstr>
      <vt:lpstr>How to Re-enable After Sleep()?</vt:lpstr>
      <vt:lpstr>In-Kernel Lock: Simulation</vt:lpstr>
      <vt:lpstr>In-Kernel Lock: Simulation</vt:lpstr>
      <vt:lpstr>In-Kernel Lock: Simulation</vt:lpstr>
      <vt:lpstr>In-Kernel Lock: Simulation</vt:lpstr>
      <vt:lpstr>In-Kernel Lock: Simulation</vt:lpstr>
      <vt:lpstr>In-Kernel Lock: Simulation</vt:lpstr>
      <vt:lpstr>Conclusion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creator>John D. Kubiatowicz</dc:creator>
  <dc:description>Imported some pictures from Silbershatz (c) 2005</dc:description>
  <cp:lastModifiedBy>Microsoft Office User</cp:lastModifiedBy>
  <cp:revision>809</cp:revision>
  <cp:lastPrinted>2021-09-16T16:51:45Z</cp:lastPrinted>
  <dcterms:created xsi:type="dcterms:W3CDTF">1995-08-12T11:37:26Z</dcterms:created>
  <dcterms:modified xsi:type="dcterms:W3CDTF">2021-09-21T05:34:06Z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