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5.xml" ContentType="application/vnd.openxmlformats-officedocument.presentationml.tags+xml"/>
  <Override PartName="/ppt/notesSlides/notesSlide29.xml" ContentType="application/vnd.openxmlformats-officedocument.presentationml.notesSlide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5.xml" ContentType="application/vnd.openxmlformats-officedocument.presentationml.notesSlide+xml"/>
  <Override PartName="/ppt/tags/tag2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23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24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25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26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27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28.xml" ContentType="application/vnd.openxmlformats-officedocument.presentationml.tags+xml"/>
  <Override PartName="/ppt/notesSlides/notesSlide60.xml" ContentType="application/vnd.openxmlformats-officedocument.presentationml.notesSlide+xml"/>
  <Override PartName="/ppt/tags/tag29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30.xml" ContentType="application/vnd.openxmlformats-officedocument.presentationml.tags+xml"/>
  <Override PartName="/ppt/notesSlides/notesSlide6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731" r:id="rId3"/>
    <p:sldId id="977" r:id="rId4"/>
    <p:sldId id="789" r:id="rId5"/>
    <p:sldId id="1006" r:id="rId6"/>
    <p:sldId id="850" r:id="rId7"/>
    <p:sldId id="1007" r:id="rId8"/>
    <p:sldId id="708" r:id="rId9"/>
    <p:sldId id="863" r:id="rId10"/>
    <p:sldId id="1041" r:id="rId11"/>
    <p:sldId id="861" r:id="rId12"/>
    <p:sldId id="876" r:id="rId13"/>
    <p:sldId id="862" r:id="rId14"/>
    <p:sldId id="865" r:id="rId15"/>
    <p:sldId id="866" r:id="rId16"/>
    <p:sldId id="867" r:id="rId17"/>
    <p:sldId id="868" r:id="rId18"/>
    <p:sldId id="864" r:id="rId19"/>
    <p:sldId id="869" r:id="rId20"/>
    <p:sldId id="795" r:id="rId21"/>
    <p:sldId id="870" r:id="rId22"/>
    <p:sldId id="871" r:id="rId23"/>
    <p:sldId id="875" r:id="rId24"/>
    <p:sldId id="798" r:id="rId25"/>
    <p:sldId id="873" r:id="rId26"/>
    <p:sldId id="874" r:id="rId27"/>
    <p:sldId id="877" r:id="rId28"/>
    <p:sldId id="801" r:id="rId29"/>
    <p:sldId id="878" r:id="rId30"/>
    <p:sldId id="879" r:id="rId31"/>
    <p:sldId id="805" r:id="rId32"/>
    <p:sldId id="881" r:id="rId33"/>
    <p:sldId id="880" r:id="rId34"/>
    <p:sldId id="882" r:id="rId35"/>
    <p:sldId id="802" r:id="rId36"/>
    <p:sldId id="883" r:id="rId37"/>
    <p:sldId id="886" r:id="rId38"/>
    <p:sldId id="808" r:id="rId39"/>
    <p:sldId id="976" r:id="rId40"/>
    <p:sldId id="884" r:id="rId41"/>
    <p:sldId id="885" r:id="rId42"/>
    <p:sldId id="887" r:id="rId43"/>
    <p:sldId id="889" r:id="rId44"/>
    <p:sldId id="888" r:id="rId45"/>
    <p:sldId id="974" r:id="rId46"/>
    <p:sldId id="980" r:id="rId47"/>
    <p:sldId id="978" r:id="rId48"/>
    <p:sldId id="860" r:id="rId49"/>
    <p:sldId id="892" r:id="rId50"/>
    <p:sldId id="894" r:id="rId51"/>
    <p:sldId id="984" r:id="rId52"/>
    <p:sldId id="985" r:id="rId53"/>
    <p:sldId id="986" r:id="rId54"/>
    <p:sldId id="987" r:id="rId55"/>
    <p:sldId id="988" r:id="rId56"/>
    <p:sldId id="989" r:id="rId57"/>
    <p:sldId id="990" r:id="rId58"/>
    <p:sldId id="991" r:id="rId59"/>
    <p:sldId id="992" r:id="rId60"/>
    <p:sldId id="994" r:id="rId61"/>
    <p:sldId id="999" r:id="rId62"/>
    <p:sldId id="995" r:id="rId63"/>
    <p:sldId id="996" r:id="rId64"/>
    <p:sldId id="997" r:id="rId65"/>
    <p:sldId id="998" r:id="rId66"/>
    <p:sldId id="982" r:id="rId67"/>
    <p:sldId id="1000" r:id="rId68"/>
    <p:sldId id="891" r:id="rId69"/>
    <p:sldId id="1003" r:id="rId70"/>
    <p:sldId id="1004" r:id="rId71"/>
    <p:sldId id="1005" r:id="rId72"/>
    <p:sldId id="961" r:id="rId73"/>
    <p:sldId id="1008" r:id="rId74"/>
    <p:sldId id="979" r:id="rId75"/>
    <p:sldId id="1027" r:id="rId76"/>
    <p:sldId id="983" r:id="rId77"/>
    <p:sldId id="1026" r:id="rId78"/>
    <p:sldId id="1028" r:id="rId79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F3C13FA-BCF9-4A53-BFE1-A383FCC05860}">
          <p14:sldIdLst>
            <p14:sldId id="256"/>
            <p14:sldId id="731"/>
            <p14:sldId id="977"/>
            <p14:sldId id="789"/>
            <p14:sldId id="1006"/>
            <p14:sldId id="850"/>
            <p14:sldId id="1007"/>
            <p14:sldId id="708"/>
            <p14:sldId id="863"/>
            <p14:sldId id="1041"/>
            <p14:sldId id="861"/>
            <p14:sldId id="876"/>
            <p14:sldId id="862"/>
            <p14:sldId id="865"/>
            <p14:sldId id="866"/>
            <p14:sldId id="867"/>
            <p14:sldId id="868"/>
            <p14:sldId id="864"/>
            <p14:sldId id="869"/>
            <p14:sldId id="795"/>
            <p14:sldId id="870"/>
            <p14:sldId id="871"/>
            <p14:sldId id="875"/>
            <p14:sldId id="798"/>
            <p14:sldId id="873"/>
            <p14:sldId id="874"/>
            <p14:sldId id="877"/>
            <p14:sldId id="801"/>
            <p14:sldId id="878"/>
            <p14:sldId id="879"/>
            <p14:sldId id="805"/>
            <p14:sldId id="881"/>
            <p14:sldId id="880"/>
            <p14:sldId id="882"/>
            <p14:sldId id="802"/>
            <p14:sldId id="883"/>
            <p14:sldId id="886"/>
            <p14:sldId id="808"/>
            <p14:sldId id="976"/>
            <p14:sldId id="884"/>
            <p14:sldId id="885"/>
            <p14:sldId id="887"/>
            <p14:sldId id="889"/>
            <p14:sldId id="888"/>
            <p14:sldId id="974"/>
            <p14:sldId id="980"/>
            <p14:sldId id="978"/>
            <p14:sldId id="860"/>
            <p14:sldId id="892"/>
            <p14:sldId id="894"/>
            <p14:sldId id="984"/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4"/>
            <p14:sldId id="999"/>
            <p14:sldId id="995"/>
            <p14:sldId id="996"/>
            <p14:sldId id="997"/>
            <p14:sldId id="998"/>
            <p14:sldId id="982"/>
            <p14:sldId id="1000"/>
            <p14:sldId id="891"/>
            <p14:sldId id="1003"/>
            <p14:sldId id="1004"/>
            <p14:sldId id="1005"/>
            <p14:sldId id="961"/>
            <p14:sldId id="1008"/>
            <p14:sldId id="979"/>
            <p14:sldId id="1027"/>
            <p14:sldId id="983"/>
            <p14:sldId id="1026"/>
            <p14:sldId id="10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8623"/>
    <a:srgbClr val="9E7800"/>
    <a:srgbClr val="C49500"/>
    <a:srgbClr val="F430AB"/>
    <a:srgbClr val="E6E703"/>
    <a:srgbClr val="72AAA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66002-1C51-4A5A-BF63-2770B0FFDE13}" v="13" dt="2022-09-06T22:54:36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2" autoAdjust="0"/>
    <p:restoredTop sz="74598" autoAdjust="0"/>
  </p:normalViewPr>
  <p:slideViewPr>
    <p:cSldViewPr>
      <p:cViewPr varScale="1">
        <p:scale>
          <a:sx n="72" d="100"/>
          <a:sy n="72" d="100"/>
        </p:scale>
        <p:origin x="573" y="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13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5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76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3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76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0" tIns="46988" rIns="95650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50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1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9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27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16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42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60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17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94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9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50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08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63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4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31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58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42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02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3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54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41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56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1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77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60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248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727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893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631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663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7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20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25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339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948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998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212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201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52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704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91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6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02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869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739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896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212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516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592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590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301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591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3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706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1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525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9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68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66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0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4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3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506200" y="6551306"/>
            <a:ext cx="53057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4.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894272" y="6537472"/>
            <a:ext cx="240345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>
                <a:solidFill>
                  <a:srgbClr val="2A40E2"/>
                </a:solidFill>
                <a:latin typeface="Gill Sans" charset="0"/>
                <a:cs typeface="Gill Sans" charset="0"/>
              </a:rPr>
              <a:t>Crooks CS162 © UCB Fall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how-to-build-a-high-performance-organization-2318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hyperlink" Target="http://www.eecs.berkeley.edu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295400"/>
            <a:ext cx="7848600" cy="20574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latin typeface="+mj-lt"/>
              </a:rPr>
              <a:t>CS162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Operating Systems and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Systems Programming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Lecture 4</a:t>
            </a: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r>
              <a:rPr lang="en-US" sz="3000">
                <a:latin typeface="+mj-lt"/>
              </a:rPr>
              <a:t>Systems Programming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Processes and Communication</a:t>
            </a:r>
            <a:br>
              <a:rPr lang="en-US" sz="3000" dirty="0">
                <a:latin typeface="+mj-lt"/>
              </a:rPr>
            </a:br>
            <a:endParaRPr lang="en-US" sz="3000" dirty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Professor Natacha Crooks</a:t>
            </a:r>
          </a:p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https://cs162.org/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337522-8EBC-710A-3C8B-B5C35ABD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72200"/>
            <a:ext cx="106680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Tx/>
              <a:buNone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defRPr/>
            </a:pPr>
            <a:r>
              <a:rPr lang="en-US" altLang="en-US" sz="1600" b="0" kern="0" dirty="0">
                <a:latin typeface="+mj-lt"/>
                <a:ea typeface="Gill Sans" charset="0"/>
              </a:rPr>
              <a:t>Slides based on prior slide decks from David Culler, Ion </a:t>
            </a:r>
            <a:r>
              <a:rPr lang="en-US" altLang="en-US" sz="1600" b="0" kern="0" dirty="0" err="1">
                <a:latin typeface="+mj-lt"/>
                <a:ea typeface="Gill Sans" charset="0"/>
              </a:rPr>
              <a:t>Stoica</a:t>
            </a:r>
            <a:r>
              <a:rPr lang="en-US" altLang="en-US" sz="1600" b="0" kern="0" dirty="0">
                <a:latin typeface="+mj-lt"/>
                <a:ea typeface="Gill Sans" charset="0"/>
              </a:rPr>
              <a:t>, John </a:t>
            </a:r>
            <a:r>
              <a:rPr lang="en-US" altLang="en-US" sz="1600" b="0" kern="0" dirty="0" err="1">
                <a:latin typeface="+mj-lt"/>
                <a:ea typeface="Gill Sans" charset="0"/>
              </a:rPr>
              <a:t>Kubiatowicz</a:t>
            </a:r>
            <a:r>
              <a:rPr lang="en-US" altLang="en-US" sz="1600" b="0" kern="0" dirty="0">
                <a:latin typeface="+mj-lt"/>
                <a:ea typeface="Gill Sans" charset="0"/>
              </a:rPr>
              <a:t>, Alison Norman and Lorenzo </a:t>
            </a:r>
            <a:r>
              <a:rPr lang="en-US" altLang="en-US" sz="1600" b="0" kern="0" dirty="0" err="1">
                <a:latin typeface="+mj-lt"/>
                <a:ea typeface="Gill Sans" charset="0"/>
              </a:rPr>
              <a:t>Alvisi</a:t>
            </a:r>
            <a:endParaRPr lang="en-US" altLang="en-US" sz="1600" b="0" kern="0" dirty="0">
              <a:latin typeface="+mj-lt"/>
              <a:ea typeface="Gill Sans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19DC2EF-3BE0-845C-E1F5-0B86E2DA79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CB71-E5F0-EBCD-2491-8DE10BEA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Goals for 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EBCA-7C79-1CB2-F7F9-803EC1A4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76400"/>
            <a:ext cx="10566400" cy="3995057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What APIs should the OS present for process creation and control? 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“Everything is a file”: says Unix. What does IO look like in Unix?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What APIs should the OS expose to allow processes to communicate 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What is the role of the OS library to facilitate system programming</a:t>
            </a:r>
          </a:p>
        </p:txBody>
      </p:sp>
    </p:spTree>
    <p:extLst>
      <p:ext uri="{BB962C8B-B14F-4D97-AF65-F5344CB8AC3E}">
        <p14:creationId xmlns:p14="http://schemas.microsoft.com/office/powerpoint/2010/main" val="10944429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BC48-A25A-15BD-E1A8-C496D8DF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Goal 1: The Process API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7D385-4865-0906-109C-287D8FB5B74F}"/>
              </a:ext>
            </a:extLst>
          </p:cNvPr>
          <p:cNvSpPr txBox="1"/>
          <p:nvPr/>
        </p:nvSpPr>
        <p:spPr>
          <a:xfrm>
            <a:off x="5346370" y="1840182"/>
            <a:ext cx="6095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Mechanisms needed in the kernel to implement the process abstraction</a:t>
            </a:r>
            <a:endParaRPr lang="en-US" sz="1800" kern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FC4A1-B657-4E45-0A75-36D7E0FEA34C}"/>
              </a:ext>
            </a:extLst>
          </p:cNvPr>
          <p:cNvSpPr txBox="1"/>
          <p:nvPr/>
        </p:nvSpPr>
        <p:spPr>
          <a:xfrm>
            <a:off x="5346370" y="3836121"/>
            <a:ext cx="6095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sz="1800" kern="0">
                <a:latin typeface="+mn-lt"/>
              </a:rPr>
              <a:t>How do use process abstraction? What should go in the kernel/OS/user libraries?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647EC2-9A7A-62D8-18B0-41292A07319B}"/>
              </a:ext>
            </a:extLst>
          </p:cNvPr>
          <p:cNvSpPr txBox="1">
            <a:spLocks/>
          </p:cNvSpPr>
          <p:nvPr/>
        </p:nvSpPr>
        <p:spPr bwMode="auto">
          <a:xfrm>
            <a:off x="335478" y="1153287"/>
            <a:ext cx="4652158" cy="1661165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u="sng" kern="0">
                <a:latin typeface="+mn-lt"/>
              </a:rPr>
              <a:t>Mechanism</a:t>
            </a:r>
          </a:p>
          <a:p>
            <a:pPr marL="0" indent="0" algn="ctr">
              <a:buFontTx/>
              <a:buNone/>
            </a:pPr>
            <a:endParaRPr lang="en-US" sz="1800" kern="0">
              <a:latin typeface="+mn-lt"/>
            </a:endParaRPr>
          </a:p>
          <a:p>
            <a:pPr marL="0" indent="0" algn="ctr">
              <a:buNone/>
            </a:pPr>
            <a:r>
              <a:rPr lang="en-US" sz="1800">
                <a:latin typeface="+mn-lt"/>
              </a:rPr>
              <a:t>Low-level methods or protocols that implement a needed piece of functionality</a:t>
            </a:r>
            <a:endParaRPr lang="en-US" sz="1800" kern="0"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B64D11-CFA6-8A4F-9DD9-9008AA5D7CEE}"/>
              </a:ext>
            </a:extLst>
          </p:cNvPr>
          <p:cNvSpPr txBox="1">
            <a:spLocks/>
          </p:cNvSpPr>
          <p:nvPr/>
        </p:nvSpPr>
        <p:spPr bwMode="auto">
          <a:xfrm>
            <a:off x="185059" y="3578865"/>
            <a:ext cx="4952996" cy="1848159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u="sng" kern="0">
                <a:latin typeface="+mn-lt"/>
              </a:rPr>
              <a:t>Policy</a:t>
            </a:r>
          </a:p>
          <a:p>
            <a:pPr marL="0" indent="0" algn="ctr">
              <a:buFontTx/>
              <a:buNone/>
            </a:pPr>
            <a:endParaRPr lang="en-US" sz="1800" kern="0">
              <a:latin typeface="+mn-lt"/>
            </a:endParaRPr>
          </a:p>
          <a:p>
            <a:pPr marL="0" indent="0" algn="ctr">
              <a:buNone/>
            </a:pPr>
            <a:r>
              <a:rPr lang="en-US" sz="1800">
                <a:latin typeface="+mn-lt"/>
              </a:rPr>
              <a:t>Algorithms for making decisions within the OS.</a:t>
            </a:r>
          </a:p>
          <a:p>
            <a:pPr marL="0" indent="0" algn="ctr">
              <a:buNone/>
            </a:pPr>
            <a:r>
              <a:rPr lang="en-US" sz="1800" kern="0">
                <a:latin typeface="+mn-lt"/>
              </a:rPr>
              <a:t>Use the mechanism. </a:t>
            </a:r>
          </a:p>
        </p:txBody>
      </p:sp>
    </p:spTree>
    <p:extLst>
      <p:ext uri="{BB962C8B-B14F-4D97-AF65-F5344CB8AC3E}">
        <p14:creationId xmlns:p14="http://schemas.microsoft.com/office/powerpoint/2010/main" val="4038460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BC48-A25A-15BD-E1A8-C496D8DF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Goal 1: The Process API</a:t>
            </a:r>
          </a:p>
        </p:txBody>
      </p:sp>
    </p:spTree>
    <p:extLst>
      <p:ext uri="{BB962C8B-B14F-4D97-AF65-F5344CB8AC3E}">
        <p14:creationId xmlns:p14="http://schemas.microsoft.com/office/powerpoint/2010/main" val="39826024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EE6731-C037-D3F2-2B35-50D1324A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>
                <a:latin typeface="+mj-lt"/>
              </a:rPr>
              <a:t>Simple is Beautiful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540C38-0555-C652-04E4-A624AA22CB3F}"/>
              </a:ext>
            </a:extLst>
          </p:cNvPr>
          <p:cNvSpPr txBox="1">
            <a:spLocks/>
          </p:cNvSpPr>
          <p:nvPr/>
        </p:nvSpPr>
        <p:spPr bwMode="auto">
          <a:xfrm>
            <a:off x="1543793" y="1767835"/>
            <a:ext cx="9417132" cy="1661165"/>
          </a:xfrm>
          <a:prstGeom prst="roundRect">
            <a:avLst/>
          </a:prstGeom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Can describe the majority of process management (and input/output) using only a small number of system calls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BB5794-9C38-C1D2-4AAD-24968F89ACC3}"/>
              </a:ext>
            </a:extLst>
          </p:cNvPr>
          <p:cNvSpPr txBox="1">
            <a:spLocks/>
          </p:cNvSpPr>
          <p:nvPr/>
        </p:nvSpPr>
        <p:spPr bwMode="auto">
          <a:xfrm>
            <a:off x="1387434" y="4060762"/>
            <a:ext cx="9417132" cy="1661165"/>
          </a:xfrm>
          <a:prstGeom prst="roundRect">
            <a:avLst/>
          </a:prstGeom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System calls (mostly) unchanged since 1973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332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5456-4069-9747-595D-96148A26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Keeping it in the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D104-2557-2B4F-2412-71EA969A7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92" y="1371600"/>
            <a:ext cx="5894977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Processes in Linux form a family tree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Each process in Linux has exactly </a:t>
            </a:r>
            <a:r>
              <a:rPr lang="en-US">
                <a:solidFill>
                  <a:schemeClr val="accent1"/>
                </a:solidFill>
                <a:latin typeface="+mn-lt"/>
              </a:rPr>
              <a:t>one parent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Each process in Linux can have </a:t>
            </a:r>
            <a:r>
              <a:rPr lang="en-US">
                <a:solidFill>
                  <a:schemeClr val="accent1"/>
                </a:solidFill>
                <a:latin typeface="+mn-lt"/>
              </a:rPr>
              <a:t>many children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All processes start from the main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>
                <a:latin typeface="+mn-lt"/>
              </a:rPr>
              <a:t> process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D57302-7CB6-D07D-C7FC-8A2102461096}"/>
              </a:ext>
            </a:extLst>
          </p:cNvPr>
          <p:cNvSpPr/>
          <p:nvPr/>
        </p:nvSpPr>
        <p:spPr bwMode="auto">
          <a:xfrm>
            <a:off x="9104811" y="1528354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Init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A22B75-1750-B6F3-0EBF-07029199C61B}"/>
              </a:ext>
            </a:extLst>
          </p:cNvPr>
          <p:cNvSpPr/>
          <p:nvPr/>
        </p:nvSpPr>
        <p:spPr bwMode="auto">
          <a:xfrm>
            <a:off x="8205651" y="2529839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PID1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BE83E6-F9EC-2286-226A-B5026DA11E19}"/>
              </a:ext>
            </a:extLst>
          </p:cNvPr>
          <p:cNvSpPr/>
          <p:nvPr/>
        </p:nvSpPr>
        <p:spPr bwMode="auto">
          <a:xfrm>
            <a:off x="10003970" y="2529839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PID2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252A9A-8C05-E1BE-FDDF-6F69358D46ED}"/>
              </a:ext>
            </a:extLst>
          </p:cNvPr>
          <p:cNvSpPr/>
          <p:nvPr/>
        </p:nvSpPr>
        <p:spPr bwMode="auto">
          <a:xfrm>
            <a:off x="7282543" y="3714204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PID3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7330C3-DFB0-F88B-5F73-AF0BA1A453D9}"/>
              </a:ext>
            </a:extLst>
          </p:cNvPr>
          <p:cNvSpPr/>
          <p:nvPr/>
        </p:nvSpPr>
        <p:spPr bwMode="auto">
          <a:xfrm>
            <a:off x="8950234" y="3714204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PID4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3B36B7-2571-5BD2-7859-A0A25662F7A1}"/>
              </a:ext>
            </a:extLst>
          </p:cNvPr>
          <p:cNvCxnSpPr>
            <a:stCxn id="4" idx="4"/>
            <a:endCxn id="5" idx="0"/>
          </p:cNvCxnSpPr>
          <p:nvPr/>
        </p:nvCxnSpPr>
        <p:spPr bwMode="auto">
          <a:xfrm flipH="1">
            <a:off x="8786948" y="2207623"/>
            <a:ext cx="899160" cy="32221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741197-29E7-9CA8-DCAF-E2B090420052}"/>
              </a:ext>
            </a:extLst>
          </p:cNvPr>
          <p:cNvCxnSpPr>
            <a:stCxn id="4" idx="4"/>
            <a:endCxn id="6" idx="0"/>
          </p:cNvCxnSpPr>
          <p:nvPr/>
        </p:nvCxnSpPr>
        <p:spPr bwMode="auto">
          <a:xfrm>
            <a:off x="9686108" y="2207623"/>
            <a:ext cx="899159" cy="32221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49185F-310A-64D7-25B1-E92DA533D1C8}"/>
              </a:ext>
            </a:extLst>
          </p:cNvPr>
          <p:cNvCxnSpPr>
            <a:stCxn id="5" idx="4"/>
            <a:endCxn id="7" idx="0"/>
          </p:cNvCxnSpPr>
          <p:nvPr/>
        </p:nvCxnSpPr>
        <p:spPr bwMode="auto">
          <a:xfrm flipH="1">
            <a:off x="7863840" y="3209108"/>
            <a:ext cx="923108" cy="50509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82852E-3526-B87C-E925-F3199FA521AB}"/>
              </a:ext>
            </a:extLst>
          </p:cNvPr>
          <p:cNvCxnSpPr>
            <a:stCxn id="5" idx="4"/>
            <a:endCxn id="8" idx="0"/>
          </p:cNvCxnSpPr>
          <p:nvPr/>
        </p:nvCxnSpPr>
        <p:spPr bwMode="auto">
          <a:xfrm>
            <a:off x="8786948" y="3209108"/>
            <a:ext cx="744583" cy="50509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0778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A258-3020-7D71-C3D5-3AB5F698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CD41-90DF-5113-73F7-D8271084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78132"/>
            <a:ext cx="105664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A parent process </a:t>
            </a:r>
            <a:r>
              <a:rPr lang="en-US">
                <a:solidFill>
                  <a:schemeClr val="accent1"/>
                </a:solidFill>
                <a:latin typeface="+mn-lt"/>
              </a:rPr>
              <a:t>spawns</a:t>
            </a:r>
            <a:r>
              <a:rPr lang="en-US">
                <a:latin typeface="+mn-lt"/>
              </a:rPr>
              <a:t> a child process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8AD366C-E1B6-7BB1-661D-DAD6157F2D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62" y="2055030"/>
            <a:ext cx="5371837" cy="1037948"/>
          </a:xfrm>
          <a:prstGeom prst="rect">
            <a:avLst/>
          </a:prstGeom>
        </p:spPr>
      </p:pic>
      <p:pic>
        <p:nvPicPr>
          <p:cNvPr id="7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8963304E-4C25-F781-6220-8C4D999D7B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04" y="3610988"/>
            <a:ext cx="10365788" cy="2898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80A989-DCFC-1A04-4586-43F4B0026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8" y="4830846"/>
            <a:ext cx="4513602" cy="422551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8084ED82-5EE5-32F9-5F1F-F576BD4110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95" y="2255956"/>
            <a:ext cx="3096775" cy="636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414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3C32-605B-8266-2E3D-EDB893B0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Children in the Wild (well, in the Kernel)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EA9670-E2F5-AEA2-EC4A-704549FB416C}"/>
              </a:ext>
            </a:extLst>
          </p:cNvPr>
          <p:cNvSpPr txBox="1">
            <a:spLocks/>
          </p:cNvSpPr>
          <p:nvPr/>
        </p:nvSpPr>
        <p:spPr bwMode="auto">
          <a:xfrm>
            <a:off x="161187" y="3190219"/>
            <a:ext cx="4209676" cy="477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597D0-4781-18A5-846C-020B324E2D1D}"/>
              </a:ext>
            </a:extLst>
          </p:cNvPr>
          <p:cNvSpPr txBox="1"/>
          <p:nvPr/>
        </p:nvSpPr>
        <p:spPr>
          <a:xfrm flipH="1">
            <a:off x="533400" y="1005840"/>
            <a:ext cx="115824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UNUSED, EMBRYO, SLEEPING, RUNNABLE, RUNNING, ZOMBIE };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Per-process state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proc {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Size of process memory (bytes)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pde_t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pgdir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Page table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kstack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Bottom of kernel stack for this process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state;        // Process state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Process ID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proc *parent;         // Parent process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trapframe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// Trap frame for current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context *context;     //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swtch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here to run process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// If non-zero, sleeping on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killed;                  // If non-zero, have been killed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file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[NOFILE];  // Open files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inode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// Current directory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name[16];               // Process name (debugging)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922C088-1691-D19A-C412-DC7A287B56A0}"/>
              </a:ext>
            </a:extLst>
          </p:cNvPr>
          <p:cNvSpPr txBox="1">
            <a:spLocks/>
          </p:cNvSpPr>
          <p:nvPr/>
        </p:nvSpPr>
        <p:spPr bwMode="auto">
          <a:xfrm>
            <a:off x="3771900" y="6190238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Xv6 Kernel (</a:t>
            </a:r>
            <a:r>
              <a:rPr lang="en-US" kern="0" err="1">
                <a:latin typeface="+mn-lt"/>
              </a:rPr>
              <a:t>proc.h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BFE24-24A5-1BDD-7EA3-67CF5B823DB2}"/>
              </a:ext>
            </a:extLst>
          </p:cNvPr>
          <p:cNvSpPr txBox="1"/>
          <p:nvPr/>
        </p:nvSpPr>
        <p:spPr>
          <a:xfrm flipH="1">
            <a:off x="533400" y="990600"/>
            <a:ext cx="115824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UNUSED, EMBRYO, SLEEPING, RUNNABLE, RUNNING, ZOMBIE };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Per-process state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proc {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Size of process memory (bytes)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pde_t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pgdir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Page table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kstack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Bottom of kernel stack for this process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state;        // Process state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Process ID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proc *parent;         // Parent process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trapframe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// Trap frame for current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context *context;     //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swtch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here to run process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// If non-zero, sleeping on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killed;                  // If non-zero, have been killed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file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[NOFILE];  // Open files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inode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// Current directory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name[16];               // Process name (debugging)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B39CE2-4051-4828-D1A0-7DA43894FB34}"/>
              </a:ext>
            </a:extLst>
          </p:cNvPr>
          <p:cNvSpPr/>
          <p:nvPr/>
        </p:nvSpPr>
        <p:spPr bwMode="auto">
          <a:xfrm>
            <a:off x="76200" y="3429000"/>
            <a:ext cx="11925795" cy="332509"/>
          </a:xfrm>
          <a:prstGeom prst="roundRect">
            <a:avLst/>
          </a:prstGeom>
          <a:noFill/>
          <a:ln w="7620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663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2B65F0-756B-2952-0FE7-A5666AA1B5D5}"/>
              </a:ext>
            </a:extLst>
          </p:cNvPr>
          <p:cNvSpPr txBox="1">
            <a:spLocks/>
          </p:cNvSpPr>
          <p:nvPr/>
        </p:nvSpPr>
        <p:spPr bwMode="auto">
          <a:xfrm>
            <a:off x="3755074" y="4957614"/>
            <a:ext cx="4038600" cy="1219201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In Linux </a:t>
            </a:r>
            <a:r>
              <a:rPr lang="en-US" sz="2000" kern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US" sz="2000" ker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kern="0">
                <a:latin typeface="+mn-lt"/>
              </a:rPr>
              <a:t>defined in &lt;</a:t>
            </a:r>
            <a:r>
              <a:rPr lang="en-US" sz="2000" kern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2000" ker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kern="0" err="1">
                <a:latin typeface="Courier New" panose="02070309020205020404" pitchFamily="49" charset="0"/>
                <a:cs typeface="Courier New" panose="02070309020205020404" pitchFamily="49" charset="0"/>
              </a:rPr>
              <a:t>sched.h</a:t>
            </a:r>
            <a:r>
              <a:rPr lang="en-US" sz="2000" kern="0">
                <a:latin typeface="+mn-lt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F8969-5243-4F61-4E40-C8FD1B5B91CE}"/>
              </a:ext>
            </a:extLst>
          </p:cNvPr>
          <p:cNvSpPr txBox="1"/>
          <p:nvPr/>
        </p:nvSpPr>
        <p:spPr>
          <a:xfrm>
            <a:off x="1652681" y="1951672"/>
            <a:ext cx="9144560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i="0" u="none" strike="noStrike" baseline="0">
                <a:latin typeface="Courier"/>
              </a:rPr>
              <a:t>struct </a:t>
            </a:r>
            <a:r>
              <a:rPr lang="en-US" sz="1800" i="0" u="none" strike="noStrike" baseline="0" err="1">
                <a:latin typeface="Courier"/>
              </a:rPr>
              <a:t>task_struct</a:t>
            </a:r>
            <a:r>
              <a:rPr lang="en-US" sz="1800" i="0" u="none" strike="noStrike" baseline="0">
                <a:latin typeface="Courier"/>
              </a:rPr>
              <a:t> *task;</a:t>
            </a:r>
          </a:p>
          <a:p>
            <a:pPr algn="l"/>
            <a:r>
              <a:rPr lang="en-US" sz="1800" i="0" u="none" strike="noStrike" baseline="0">
                <a:latin typeface="Courier"/>
              </a:rPr>
              <a:t>for (task = current; task != &amp;</a:t>
            </a:r>
            <a:r>
              <a:rPr lang="en-US" sz="1800" i="0" u="none" strike="noStrike" baseline="0" err="1">
                <a:latin typeface="Courier"/>
              </a:rPr>
              <a:t>init_task</a:t>
            </a:r>
            <a:r>
              <a:rPr lang="en-US" sz="1800" i="0" u="none" strike="noStrike" baseline="0">
                <a:latin typeface="Courier"/>
              </a:rPr>
              <a:t>; task = task-&gt;parent) {</a:t>
            </a:r>
          </a:p>
          <a:p>
            <a:pPr algn="l"/>
            <a:r>
              <a:rPr lang="en-US" sz="1800" i="0" u="none" strike="noStrike" baseline="0">
                <a:latin typeface="Courier"/>
              </a:rPr>
              <a:t>   </a:t>
            </a:r>
            <a:r>
              <a:rPr lang="en-US" sz="1800" i="0" u="none" strike="noStrike" baseline="0" err="1">
                <a:latin typeface="Courier"/>
              </a:rPr>
              <a:t>printk</a:t>
            </a:r>
            <a:r>
              <a:rPr lang="en-US" sz="1800" i="0" u="none" strike="noStrike" baseline="0">
                <a:latin typeface="Courier"/>
              </a:rPr>
              <a:t>(“%s[%d]\n”, task-&gt;comm, task-&gt;</a:t>
            </a:r>
            <a:r>
              <a:rPr lang="en-US" sz="1800" i="0" u="none" strike="noStrike" baseline="0" err="1">
                <a:latin typeface="Courier"/>
              </a:rPr>
              <a:t>pid</a:t>
            </a:r>
            <a:r>
              <a:rPr lang="en-US" sz="1800" i="0" u="none" strike="noStrike" baseline="0">
                <a:latin typeface="Courier"/>
              </a:rPr>
              <a:t>);</a:t>
            </a:r>
            <a:endParaRPr lang="en-US">
              <a:latin typeface="Courier"/>
            </a:endParaRPr>
          </a:p>
          <a:p>
            <a:pPr algn="l"/>
            <a:r>
              <a:rPr lang="en-US" sz="1800" i="0" u="none" strike="noStrike" baseline="0">
                <a:latin typeface="Courier"/>
              </a:rPr>
              <a:t>}</a:t>
            </a:r>
          </a:p>
          <a:p>
            <a:pPr algn="l"/>
            <a:r>
              <a:rPr lang="en-US" sz="1800" i="0" u="none" strike="noStrike" baseline="0" err="1">
                <a:latin typeface="Courier"/>
              </a:rPr>
              <a:t>printk</a:t>
            </a:r>
            <a:r>
              <a:rPr lang="en-US" sz="1800" i="0" u="none" strike="noStrike" baseline="0">
                <a:latin typeface="Courier"/>
              </a:rPr>
              <a:t>(“%s[%d]\n”, task-&gt;comm, task-&gt;</a:t>
            </a:r>
            <a:r>
              <a:rPr lang="en-US" sz="1800" i="0" u="none" strike="noStrike" baseline="0" err="1">
                <a:latin typeface="Courier"/>
              </a:rPr>
              <a:t>pid</a:t>
            </a:r>
            <a:r>
              <a:rPr lang="en-US" sz="1800" i="0" u="none" strike="noStrike" baseline="0">
                <a:latin typeface="Courier"/>
              </a:rPr>
              <a:t>);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DA2B6D-E398-6D71-7F7E-EA238F3D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Children in the Wild (well, in the Kernel)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A151C-21AD-61A0-F90D-FC888739E56D}"/>
              </a:ext>
            </a:extLst>
          </p:cNvPr>
          <p:cNvSpPr txBox="1"/>
          <p:nvPr/>
        </p:nvSpPr>
        <p:spPr>
          <a:xfrm>
            <a:off x="1652681" y="3950915"/>
            <a:ext cx="9144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latin typeface="+mn-lt"/>
              </a:rPr>
              <a:t>What does the final print statement print?</a:t>
            </a:r>
          </a:p>
        </p:txBody>
      </p:sp>
    </p:spTree>
    <p:extLst>
      <p:ext uri="{BB962C8B-B14F-4D97-AF65-F5344CB8AC3E}">
        <p14:creationId xmlns:p14="http://schemas.microsoft.com/office/powerpoint/2010/main" val="35918467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/>
              <a:t> – </a:t>
            </a:r>
            <a:r>
              <a:rPr lang="en-US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/>
              <a:t> – </a:t>
            </a:r>
            <a:r>
              <a:rPr lang="en-US">
                <a:latin typeface="+mn-lt"/>
              </a:rPr>
              <a:t>change the </a:t>
            </a:r>
            <a:r>
              <a:rPr lang="en-US" i="1">
                <a:latin typeface="+mn-lt"/>
              </a:rPr>
              <a:t>program </a:t>
            </a:r>
            <a:r>
              <a:rPr lang="en-US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/>
              <a:t> – </a:t>
            </a:r>
            <a:r>
              <a:rPr lang="en-US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/>
              <a:t> – </a:t>
            </a:r>
            <a:r>
              <a:rPr lang="en-US">
                <a:latin typeface="+mn-lt"/>
              </a:rPr>
              <a:t>send a </a:t>
            </a:r>
            <a:r>
              <a:rPr lang="en-US" i="1">
                <a:latin typeface="+mn-lt"/>
              </a:rPr>
              <a:t>signal</a:t>
            </a:r>
            <a:r>
              <a:rPr lang="en-US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/>
              <a:t> </a:t>
            </a:r>
            <a:r>
              <a:rPr lang="en-US">
                <a:latin typeface="+mn-lt"/>
              </a:rPr>
              <a:t>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421812853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/>
              <a:t> – </a:t>
            </a:r>
            <a:r>
              <a:rPr lang="en-US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/>
              <a:t> – </a:t>
            </a:r>
            <a:r>
              <a:rPr lang="en-US">
                <a:latin typeface="+mn-lt"/>
              </a:rPr>
              <a:t>change the </a:t>
            </a:r>
            <a:r>
              <a:rPr lang="en-US" i="1">
                <a:latin typeface="+mn-lt"/>
              </a:rPr>
              <a:t>program </a:t>
            </a:r>
            <a:r>
              <a:rPr lang="en-US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/>
              <a:t> – </a:t>
            </a:r>
            <a:r>
              <a:rPr lang="en-US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/>
              <a:t> – </a:t>
            </a:r>
            <a:r>
              <a:rPr lang="en-US">
                <a:latin typeface="+mn-lt"/>
              </a:rPr>
              <a:t>send a </a:t>
            </a:r>
            <a:r>
              <a:rPr lang="en-US" i="1">
                <a:latin typeface="+mn-lt"/>
              </a:rPr>
              <a:t>signal</a:t>
            </a:r>
            <a:r>
              <a:rPr lang="en-US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/>
              <a:t> </a:t>
            </a:r>
            <a:r>
              <a:rPr lang="en-US">
                <a:latin typeface="+mn-lt"/>
              </a:rPr>
              <a:t>– set handlers for signals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A6DB7E-8F81-BC12-E77F-51DB49B25EFA}"/>
              </a:ext>
            </a:extLst>
          </p:cNvPr>
          <p:cNvSpPr/>
          <p:nvPr/>
        </p:nvSpPr>
        <p:spPr bwMode="auto">
          <a:xfrm>
            <a:off x="3147950" y="1389413"/>
            <a:ext cx="5896099" cy="63533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207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86E1-D794-DC8F-C665-27CE57DF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"/>
            <a:ext cx="9550400" cy="533400"/>
          </a:xfrm>
        </p:spPr>
        <p:txBody>
          <a:bodyPr/>
          <a:lstStyle/>
          <a:p>
            <a:r>
              <a:rPr lang="en-US" err="1">
                <a:latin typeface="+mj-lt"/>
              </a:rPr>
              <a:t>Admistratrivia</a:t>
            </a:r>
            <a:endParaRPr lang="en-US">
              <a:latin typeface="+mj-lt"/>
            </a:endParaRPr>
          </a:p>
        </p:txBody>
      </p:sp>
      <p:pic>
        <p:nvPicPr>
          <p:cNvPr id="5" name="Picture 4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D5382A27-E637-EEB5-079B-E2E9DC1557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09800" y="1371600"/>
            <a:ext cx="7044266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88DF4-0C3A-58C7-434D-6D9EDF206D38}"/>
              </a:ext>
            </a:extLst>
          </p:cNvPr>
          <p:cNvSpPr txBox="1"/>
          <p:nvPr/>
        </p:nvSpPr>
        <p:spPr>
          <a:xfrm>
            <a:off x="-93028168" y="40618612"/>
            <a:ext cx="4812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eoplematters.in/article/culture/how-to-build-a-high-performance-organization-2318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994646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70239-C6FF-4F0A-809B-54039926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Exit()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C09F-DC94-4B0E-9A5B-4051375C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246095"/>
            <a:ext cx="5054600" cy="453072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/* get current processes PID */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("My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: %d\n",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E13E0-436F-40C8-AB32-E86DFE655CD1}"/>
              </a:ext>
            </a:extLst>
          </p:cNvPr>
          <p:cNvSpPr txBox="1"/>
          <p:nvPr/>
        </p:nvSpPr>
        <p:spPr>
          <a:xfrm>
            <a:off x="6217504" y="2729061"/>
            <a:ext cx="5415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+mn-lt"/>
              </a:rPr>
              <a:t>No need to explicitly call exit(). </a:t>
            </a:r>
            <a:r>
              <a:rPr lang="en-US" sz="2800" b="0" dirty="0">
                <a:solidFill>
                  <a:schemeClr val="accent1"/>
                </a:solidFill>
                <a:latin typeface="+mn-lt"/>
              </a:rPr>
              <a:t>OS Library </a:t>
            </a:r>
            <a:r>
              <a:rPr lang="en-US" sz="2800" b="0" dirty="0">
                <a:latin typeface="+mn-lt"/>
              </a:rPr>
              <a:t>(more on this later) implicitly calls exit() when main returns</a:t>
            </a:r>
          </a:p>
          <a:p>
            <a:endParaRPr lang="en-US" sz="2400" b="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2314A-A439-88A6-BD2B-78084CBB47B4}"/>
              </a:ext>
            </a:extLst>
          </p:cNvPr>
          <p:cNvSpPr txBox="1"/>
          <p:nvPr/>
        </p:nvSpPr>
        <p:spPr>
          <a:xfrm>
            <a:off x="6278859" y="1752247"/>
            <a:ext cx="54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>
                <a:latin typeface="+mn-lt"/>
              </a:rPr>
              <a:t>Is this valid C code?</a:t>
            </a:r>
            <a:endParaRPr lang="en-US" sz="2400" b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0CF96C-76A3-681C-BFE3-69DD15F90B92}"/>
              </a:ext>
            </a:extLst>
          </p:cNvPr>
          <p:cNvSpPr txBox="1"/>
          <p:nvPr/>
        </p:nvSpPr>
        <p:spPr>
          <a:xfrm>
            <a:off x="6201053" y="5167360"/>
            <a:ext cx="54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>
                <a:latin typeface="+mn-lt"/>
              </a:rPr>
              <a:t>See Project 0</a:t>
            </a:r>
            <a:endParaRPr lang="en-US" sz="24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939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/>
              <a:t> – </a:t>
            </a:r>
            <a:r>
              <a:rPr lang="en-US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/>
              <a:t> – </a:t>
            </a:r>
            <a:r>
              <a:rPr lang="en-US">
                <a:latin typeface="+mn-lt"/>
              </a:rPr>
              <a:t>change the </a:t>
            </a:r>
            <a:r>
              <a:rPr lang="en-US" i="1">
                <a:latin typeface="+mn-lt"/>
              </a:rPr>
              <a:t>program </a:t>
            </a:r>
            <a:r>
              <a:rPr lang="en-US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/>
              <a:t> – </a:t>
            </a:r>
            <a:r>
              <a:rPr lang="en-US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/>
              <a:t> – </a:t>
            </a:r>
            <a:r>
              <a:rPr lang="en-US">
                <a:latin typeface="+mn-lt"/>
              </a:rPr>
              <a:t>send a </a:t>
            </a:r>
            <a:r>
              <a:rPr lang="en-US" i="1">
                <a:latin typeface="+mn-lt"/>
              </a:rPr>
              <a:t>signal</a:t>
            </a:r>
            <a:r>
              <a:rPr lang="en-US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/>
              <a:t> </a:t>
            </a:r>
            <a:r>
              <a:rPr lang="en-US">
                <a:latin typeface="+mn-lt"/>
              </a:rPr>
              <a:t>– set handlers for signals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A6DB7E-8F81-BC12-E77F-51DB49B25EFA}"/>
              </a:ext>
            </a:extLst>
          </p:cNvPr>
          <p:cNvSpPr/>
          <p:nvPr/>
        </p:nvSpPr>
        <p:spPr bwMode="auto">
          <a:xfrm>
            <a:off x="3201389" y="2173184"/>
            <a:ext cx="5896099" cy="63533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737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E7C5-0FC6-4EA1-940E-EB676A1D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A fork in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DBF8-5E0D-4E3F-8A58-20AD2BD4C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100" y="1295400"/>
            <a:ext cx="6527800" cy="10094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Creates a new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child</a:t>
            </a:r>
            <a:r>
              <a:rPr lang="en-US" dirty="0">
                <a:latin typeface="+mn-lt"/>
              </a:rPr>
              <a:t> process from an original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parent</a:t>
            </a:r>
            <a:r>
              <a:rPr lang="en-US" dirty="0">
                <a:latin typeface="+mn-lt"/>
              </a:rPr>
              <a:t> process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Child is copy of parent process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092BD5-DDA7-B0DE-116B-7BC647B0C11E}"/>
              </a:ext>
            </a:extLst>
          </p:cNvPr>
          <p:cNvSpPr txBox="1">
            <a:spLocks/>
          </p:cNvSpPr>
          <p:nvPr/>
        </p:nvSpPr>
        <p:spPr bwMode="auto">
          <a:xfrm>
            <a:off x="847104" y="3702133"/>
            <a:ext cx="10796652" cy="25858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Fork call makes complete copy of process state</a:t>
            </a:r>
          </a:p>
          <a:p>
            <a:pPr algn="ctr">
              <a:buFontTx/>
              <a:buChar char="-"/>
            </a:pPr>
            <a:r>
              <a:rPr lang="en-US" kern="0" dirty="0">
                <a:latin typeface="+mn-lt"/>
              </a:rPr>
              <a:t>Address Space</a:t>
            </a:r>
          </a:p>
          <a:p>
            <a:pPr algn="ctr">
              <a:buFontTx/>
              <a:buChar char="-"/>
            </a:pPr>
            <a:r>
              <a:rPr lang="en-US" kern="0" dirty="0">
                <a:latin typeface="+mn-lt"/>
              </a:rPr>
              <a:t>Code/Data Segments</a:t>
            </a:r>
          </a:p>
          <a:p>
            <a:pPr algn="ctr">
              <a:buFontTx/>
              <a:buChar char="-"/>
            </a:pPr>
            <a:r>
              <a:rPr lang="en-US" kern="0" dirty="0">
                <a:latin typeface="+mn-lt"/>
              </a:rPr>
              <a:t>Registers (including PC and SP)</a:t>
            </a:r>
          </a:p>
          <a:p>
            <a:pPr algn="ctr">
              <a:buFontTx/>
              <a:buChar char="-"/>
            </a:pPr>
            <a:r>
              <a:rPr lang="en-US" kern="0" dirty="0">
                <a:latin typeface="+mn-lt"/>
              </a:rPr>
              <a:t>Stack</a:t>
            </a:r>
          </a:p>
          <a:p>
            <a:pPr marL="0" indent="0" algn="ctr">
              <a:buNone/>
            </a:pPr>
            <a:r>
              <a:rPr lang="en-US" kern="0" dirty="0">
                <a:latin typeface="+mn-lt"/>
              </a:rPr>
              <a:t>- Pointers to Files/IO (File descriptors – see later) </a:t>
            </a:r>
          </a:p>
          <a:p>
            <a:pPr algn="ctr"/>
            <a:endParaRPr lang="en-US" kern="0" dirty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 dirty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195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774D-ABA5-6D06-ACD4-04090E4B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Forking under the hood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CA310-9399-4232-5518-CAB1CA8A4ECF}"/>
              </a:ext>
            </a:extLst>
          </p:cNvPr>
          <p:cNvSpPr txBox="1"/>
          <p:nvPr/>
        </p:nvSpPr>
        <p:spPr>
          <a:xfrm>
            <a:off x="1295400" y="1295400"/>
            <a:ext cx="957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latin typeface="+mn-lt"/>
              </a:rPr>
              <a:t>1. Allocate a new PCB.</a:t>
            </a:r>
            <a:endParaRPr lang="en-US" sz="2400" b="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C5078-A230-A74B-0DCB-40E9CD30B9C7}"/>
              </a:ext>
            </a:extLst>
          </p:cNvPr>
          <p:cNvSpPr txBox="1"/>
          <p:nvPr/>
        </p:nvSpPr>
        <p:spPr>
          <a:xfrm>
            <a:off x="1320800" y="2090411"/>
            <a:ext cx="957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latin typeface="+mn-lt"/>
              </a:rPr>
              <a:t>2. Duplicates:</a:t>
            </a:r>
          </a:p>
          <a:p>
            <a:pPr marL="457200" indent="-457200" algn="ctr">
              <a:buFontTx/>
              <a:buChar char="-"/>
            </a:pPr>
            <a:r>
              <a:rPr lang="en-US" sz="2800" b="0" dirty="0">
                <a:latin typeface="+mn-lt"/>
              </a:rPr>
              <a:t>Register Values</a:t>
            </a:r>
          </a:p>
          <a:p>
            <a:pPr marL="342900" indent="-342900" algn="ctr">
              <a:buFontTx/>
              <a:buChar char="-"/>
            </a:pPr>
            <a:r>
              <a:rPr lang="en-US" sz="2800" b="0" dirty="0">
                <a:latin typeface="+mn-lt"/>
              </a:rPr>
              <a:t>Address Space</a:t>
            </a:r>
          </a:p>
          <a:p>
            <a:pPr marL="342900" indent="-342900" algn="ctr">
              <a:buFontTx/>
              <a:buChar char="-"/>
            </a:pPr>
            <a:r>
              <a:rPr lang="en-US" sz="2800" b="0" dirty="0">
                <a:latin typeface="+mn-lt"/>
              </a:rPr>
              <a:t>Flags</a:t>
            </a:r>
          </a:p>
          <a:p>
            <a:pPr marL="342900" indent="-342900" algn="ctr">
              <a:buFontTx/>
              <a:buChar char="-"/>
            </a:pPr>
            <a:r>
              <a:rPr lang="en-US" sz="2800" b="0" dirty="0">
                <a:latin typeface="+mn-lt"/>
              </a:rPr>
              <a:t>Register State</a:t>
            </a:r>
          </a:p>
          <a:p>
            <a:pPr marL="342900" indent="-342900" algn="ctr">
              <a:buFontTx/>
              <a:buChar char="-"/>
            </a:pPr>
            <a:r>
              <a:rPr lang="en-US" sz="2800" b="0" dirty="0">
                <a:latin typeface="+mn-lt"/>
              </a:rPr>
              <a:t>Open Files</a:t>
            </a:r>
          </a:p>
          <a:p>
            <a:pPr marL="342900" indent="-342900" algn="ctr">
              <a:buFontTx/>
              <a:buChar char="-"/>
            </a:pPr>
            <a:endParaRPr lang="en-US" sz="2800" b="0" dirty="0">
              <a:latin typeface="+mn-lt"/>
            </a:endParaRPr>
          </a:p>
          <a:p>
            <a:pPr algn="ctr"/>
            <a:r>
              <a:rPr lang="en-US" sz="2800" b="0" dirty="0">
                <a:latin typeface="+mn-lt"/>
              </a:rPr>
              <a:t>3. Allocates new PID</a:t>
            </a:r>
          </a:p>
          <a:p>
            <a:pPr marL="342900" indent="-342900" algn="ctr">
              <a:buFontTx/>
              <a:buChar char="-"/>
            </a:pPr>
            <a:endParaRPr lang="en-US" sz="2800" b="0" dirty="0">
              <a:latin typeface="+mn-lt"/>
            </a:endParaRPr>
          </a:p>
          <a:p>
            <a:pPr algn="ctr"/>
            <a:r>
              <a:rPr lang="en-US" sz="2800" b="0" dirty="0">
                <a:latin typeface="+mn-lt"/>
              </a:rPr>
              <a:t>4. Mark process as in the READY state</a:t>
            </a:r>
          </a:p>
          <a:p>
            <a:pPr marL="342900" indent="-342900" algn="ctr">
              <a:buFontTx/>
              <a:buChar char="-"/>
            </a:pPr>
            <a:endParaRPr lang="en-US" sz="2800" b="0" dirty="0">
              <a:latin typeface="+mn-lt"/>
            </a:endParaRPr>
          </a:p>
          <a:p>
            <a:pPr algn="ctr"/>
            <a:endParaRPr lang="en-US" sz="2400" b="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E5F3A5-A9F8-AE8A-E95A-7C5105256F34}"/>
              </a:ext>
            </a:extLst>
          </p:cNvPr>
          <p:cNvSpPr txBox="1">
            <a:spLocks/>
          </p:cNvSpPr>
          <p:nvPr/>
        </p:nvSpPr>
        <p:spPr bwMode="auto">
          <a:xfrm>
            <a:off x="76200" y="2613630"/>
            <a:ext cx="4038600" cy="1219201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>
                <a:latin typeface="+mn-lt"/>
              </a:rPr>
              <a:t>In Linux </a:t>
            </a: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do_fork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kern="0" dirty="0">
                <a:latin typeface="+mn-lt"/>
              </a:rPr>
              <a:t>defined in &lt;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kernel/</a:t>
            </a: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fork.c</a:t>
            </a:r>
            <a:r>
              <a:rPr lang="en-US" sz="2000" kern="0" dirty="0">
                <a:latin typeface="+mn-lt"/>
              </a:rPr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066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Using Fork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792678"/>
            <a:ext cx="9426369" cy="56853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stdlib.h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stdio.h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unistd.h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#include &lt;sys/</a:t>
            </a:r>
            <a:r>
              <a:rPr lang="en-US" sz="1600" dirty="0" err="1">
                <a:latin typeface="Courier"/>
                <a:cs typeface="Courier"/>
              </a:rPr>
              <a:t>types.h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int main(int </a:t>
            </a:r>
            <a:r>
              <a:rPr lang="en-US" sz="1600" dirty="0" err="1">
                <a:latin typeface="Courier"/>
                <a:cs typeface="Courier"/>
              </a:rPr>
              <a:t>argc</a:t>
            </a:r>
            <a:r>
              <a:rPr lang="en-US" sz="1600" dirty="0">
                <a:latin typeface="Courier"/>
                <a:cs typeface="Courier"/>
              </a:rPr>
              <a:t>, char *</a:t>
            </a:r>
            <a:r>
              <a:rPr lang="en-US" sz="1600" dirty="0" err="1">
                <a:latin typeface="Courier"/>
                <a:cs typeface="Courier"/>
              </a:rPr>
              <a:t>argv</a:t>
            </a:r>
            <a:r>
              <a:rPr lang="en-US" sz="1600" dirty="0">
                <a:latin typeface="Courier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pid_t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cpid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pid_t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pid</a:t>
            </a:r>
            <a:r>
              <a:rPr lang="en-US" sz="1600" dirty="0">
                <a:latin typeface="Courier"/>
                <a:cs typeface="Courier"/>
              </a:rPr>
              <a:t> = </a:t>
            </a:r>
            <a:r>
              <a:rPr lang="en-US" sz="1600" dirty="0" err="1">
                <a:latin typeface="Courier"/>
                <a:cs typeface="Courier"/>
              </a:rPr>
              <a:t>getpid</a:t>
            </a:r>
            <a:r>
              <a:rPr lang="en-US" sz="1600" dirty="0">
                <a:latin typeface="Courier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printf</a:t>
            </a:r>
            <a:r>
              <a:rPr lang="en-US" sz="1600" dirty="0">
                <a:latin typeface="Courier"/>
                <a:cs typeface="Courier"/>
              </a:rPr>
              <a:t>("Parent </a:t>
            </a:r>
            <a:r>
              <a:rPr lang="en-US" sz="1600" dirty="0" err="1">
                <a:latin typeface="Courier"/>
                <a:cs typeface="Courier"/>
              </a:rPr>
              <a:t>pid</a:t>
            </a:r>
            <a:r>
              <a:rPr lang="en-US" sz="1600" dirty="0">
                <a:latin typeface="Courier"/>
                <a:cs typeface="Courier"/>
              </a:rPr>
              <a:t>: %d\n", </a:t>
            </a:r>
            <a:r>
              <a:rPr lang="en-US" sz="1600" dirty="0" err="1">
                <a:latin typeface="Courier"/>
                <a:cs typeface="Courier"/>
              </a:rPr>
              <a:t>pid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cpid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if (</a:t>
            </a:r>
            <a:r>
              <a:rPr lang="en-US" sz="1600" dirty="0" err="1">
                <a:latin typeface="Courier"/>
                <a:cs typeface="Courier"/>
              </a:rPr>
              <a:t>cpid</a:t>
            </a:r>
            <a:r>
              <a:rPr lang="en-US" sz="1600" dirty="0">
                <a:latin typeface="Courier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 = </a:t>
            </a:r>
            <a:r>
              <a:rPr lang="en-US" sz="1600" dirty="0" err="1">
                <a:latin typeface="Courier"/>
                <a:cs typeface="Courier"/>
              </a:rPr>
              <a:t>getpid</a:t>
            </a:r>
            <a:r>
              <a:rPr lang="en-US" sz="1600" dirty="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printf</a:t>
            </a:r>
            <a:r>
              <a:rPr lang="en-US" sz="1600" dirty="0">
                <a:latin typeface="Courier"/>
                <a:cs typeface="Courier"/>
              </a:rPr>
              <a:t>("[%d] parent of [%d]\n",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 err="1">
                <a:latin typeface="Courier"/>
                <a:cs typeface="Courier"/>
              </a:rPr>
              <a:t>cpid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} else if (</a:t>
            </a:r>
            <a:r>
              <a:rPr lang="en-US" sz="1600" dirty="0" err="1">
                <a:latin typeface="Courier"/>
                <a:cs typeface="Courier"/>
              </a:rPr>
              <a:t>cpid</a:t>
            </a:r>
            <a:r>
              <a:rPr lang="en-US" sz="1600" dirty="0">
                <a:latin typeface="Courier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 = </a:t>
            </a:r>
            <a:r>
              <a:rPr lang="en-US" sz="1600" dirty="0" err="1">
                <a:latin typeface="Courier"/>
                <a:cs typeface="Courier"/>
              </a:rPr>
              <a:t>getpid</a:t>
            </a:r>
            <a:r>
              <a:rPr lang="en-US" sz="1600" dirty="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printf</a:t>
            </a:r>
            <a:r>
              <a:rPr lang="en-US" sz="1600" dirty="0">
                <a:latin typeface="Courier"/>
                <a:cs typeface="Courier"/>
              </a:rPr>
              <a:t>("[%d] child\n",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perror</a:t>
            </a:r>
            <a:r>
              <a:rPr lang="en-US" sz="1600" dirty="0">
                <a:latin typeface="Courier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8984E-28BB-76FA-E67E-527509663816}"/>
              </a:ext>
            </a:extLst>
          </p:cNvPr>
          <p:cNvSpPr/>
          <p:nvPr/>
        </p:nvSpPr>
        <p:spPr bwMode="auto">
          <a:xfrm>
            <a:off x="7772400" y="1066800"/>
            <a:ext cx="2895600" cy="1138889"/>
          </a:xfrm>
          <a:prstGeom prst="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What do you think this code does?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1239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9A0A10-ACA5-A5D4-706E-7C21CD82BBAC}"/>
              </a:ext>
            </a:extLst>
          </p:cNvPr>
          <p:cNvSpPr/>
          <p:nvPr/>
        </p:nvSpPr>
        <p:spPr bwMode="auto">
          <a:xfrm>
            <a:off x="7696200" y="1295400"/>
            <a:ext cx="1447800" cy="3962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1E6C2B-BE3B-80FB-759D-368966586147}"/>
              </a:ext>
            </a:extLst>
          </p:cNvPr>
          <p:cNvSpPr/>
          <p:nvPr/>
        </p:nvSpPr>
        <p:spPr bwMode="auto">
          <a:xfrm>
            <a:off x="7779488" y="3124200"/>
            <a:ext cx="1295400" cy="55022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Forked Processes &amp; Identical Twins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7213600" cy="56853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stdlib.h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stdio.h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unistd.h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&lt;sys/</a:t>
            </a:r>
            <a:r>
              <a:rPr lang="en-US" sz="1600" err="1">
                <a:latin typeface="Courier"/>
                <a:cs typeface="Courier"/>
              </a:rPr>
              <a:t>types.h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int main(int </a:t>
            </a:r>
            <a:r>
              <a:rPr lang="en-US" sz="1600" err="1">
                <a:latin typeface="Courier"/>
                <a:cs typeface="Courier"/>
              </a:rPr>
              <a:t>argc</a:t>
            </a:r>
            <a:r>
              <a:rPr lang="en-US" sz="1600">
                <a:latin typeface="Courier"/>
                <a:cs typeface="Courier"/>
              </a:rPr>
              <a:t>, char *</a:t>
            </a:r>
            <a:r>
              <a:rPr lang="en-US" sz="1600" err="1">
                <a:latin typeface="Courier"/>
                <a:cs typeface="Courier"/>
              </a:rPr>
              <a:t>argv</a:t>
            </a:r>
            <a:r>
              <a:rPr lang="en-US" sz="1600">
                <a:latin typeface="Courier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pid_t</a:t>
            </a:r>
            <a:r>
              <a:rPr lang="en-US" sz="1600">
                <a:latin typeface="Courier"/>
                <a:cs typeface="Courier"/>
              </a:rPr>
              <a:t> 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pid_t</a:t>
            </a:r>
            <a:r>
              <a:rPr lang="en-US" sz="1600">
                <a:latin typeface="Courier"/>
                <a:cs typeface="Courier"/>
              </a:rPr>
              <a:t>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("Parent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: %d\n",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b="1" err="1">
                <a:solidFill>
                  <a:schemeClr val="accent1"/>
                </a:solidFill>
                <a:latin typeface="Courier"/>
                <a:cs typeface="Courier"/>
              </a:rPr>
              <a:t>cpid</a:t>
            </a:r>
            <a:r>
              <a:rPr lang="en-US" sz="1600" b="1">
                <a:solidFill>
                  <a:schemeClr val="accent1"/>
                </a:solidFill>
                <a:latin typeface="Courier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if (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("[%d] parent of [%d]\n",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, 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 else if (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("[%d] child\n",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perror</a:t>
            </a:r>
            <a:r>
              <a:rPr lang="en-US" sz="1600">
                <a:latin typeface="Courier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600">
              <a:latin typeface="Courier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513E53-5DC9-93A9-B676-57572F293C7C}"/>
              </a:ext>
            </a:extLst>
          </p:cNvPr>
          <p:cNvCxnSpPr>
            <a:cxnSpLocks/>
          </p:cNvCxnSpPr>
          <p:nvPr/>
        </p:nvCxnSpPr>
        <p:spPr bwMode="auto">
          <a:xfrm>
            <a:off x="7696200" y="4300861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AB4358-623A-6245-66CA-AA7A64C369F3}"/>
              </a:ext>
            </a:extLst>
          </p:cNvPr>
          <p:cNvCxnSpPr>
            <a:cxnSpLocks/>
          </p:cNvCxnSpPr>
          <p:nvPr/>
        </p:nvCxnSpPr>
        <p:spPr bwMode="auto">
          <a:xfrm>
            <a:off x="7696200" y="3615061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B364968-2834-4B01-D116-BE5F66E59191}"/>
              </a:ext>
            </a:extLst>
          </p:cNvPr>
          <p:cNvSpPr/>
          <p:nvPr/>
        </p:nvSpPr>
        <p:spPr bwMode="auto">
          <a:xfrm>
            <a:off x="7792187" y="3982459"/>
            <a:ext cx="1295400" cy="25903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Heap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6777DD-B2F6-E453-223A-F45423FDF84A}"/>
              </a:ext>
            </a:extLst>
          </p:cNvPr>
          <p:cNvSpPr/>
          <p:nvPr/>
        </p:nvSpPr>
        <p:spPr bwMode="auto">
          <a:xfrm>
            <a:off x="7924800" y="4833605"/>
            <a:ext cx="990600" cy="34388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D56213-F2BA-21A9-3CF8-F113C8BD5181}"/>
              </a:ext>
            </a:extLst>
          </p:cNvPr>
          <p:cNvSpPr/>
          <p:nvPr/>
        </p:nvSpPr>
        <p:spPr bwMode="auto">
          <a:xfrm>
            <a:off x="7931888" y="4376082"/>
            <a:ext cx="990600" cy="34420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B63535-819A-51D9-82D9-3A4B4725AFB9}"/>
              </a:ext>
            </a:extLst>
          </p:cNvPr>
          <p:cNvCxnSpPr>
            <a:cxnSpLocks/>
          </p:cNvCxnSpPr>
          <p:nvPr/>
        </p:nvCxnSpPr>
        <p:spPr bwMode="auto">
          <a:xfrm>
            <a:off x="7696200" y="4758061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717CAF1-3E5B-C763-0869-E54733DFB1EE}"/>
              </a:ext>
            </a:extLst>
          </p:cNvPr>
          <p:cNvSpPr/>
          <p:nvPr/>
        </p:nvSpPr>
        <p:spPr bwMode="auto">
          <a:xfrm>
            <a:off x="8077200" y="1376599"/>
            <a:ext cx="75845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D159C3-7E82-E0F5-5CC5-1D5F48AA9B44}"/>
              </a:ext>
            </a:extLst>
          </p:cNvPr>
          <p:cNvCxnSpPr>
            <a:cxnSpLocks/>
          </p:cNvCxnSpPr>
          <p:nvPr/>
        </p:nvCxnSpPr>
        <p:spPr bwMode="auto">
          <a:xfrm>
            <a:off x="7696200" y="1676400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DB449-A2F4-855D-DA03-7F01F790E5C1}"/>
              </a:ext>
            </a:extLst>
          </p:cNvPr>
          <p:cNvSpPr/>
          <p:nvPr/>
        </p:nvSpPr>
        <p:spPr bwMode="auto">
          <a:xfrm>
            <a:off x="8077200" y="1741937"/>
            <a:ext cx="75845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cpid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E23ACB-4B80-12B4-2BA2-5C254FCA2482}"/>
              </a:ext>
            </a:extLst>
          </p:cNvPr>
          <p:cNvCxnSpPr>
            <a:cxnSpLocks/>
          </p:cNvCxnSpPr>
          <p:nvPr/>
        </p:nvCxnSpPr>
        <p:spPr bwMode="auto">
          <a:xfrm>
            <a:off x="7696200" y="2057400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3220479-049C-7CEB-EE19-94A61E503208}"/>
              </a:ext>
            </a:extLst>
          </p:cNvPr>
          <p:cNvSpPr/>
          <p:nvPr/>
        </p:nvSpPr>
        <p:spPr bwMode="auto">
          <a:xfrm>
            <a:off x="7779488" y="2116767"/>
            <a:ext cx="1288311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err="1">
                <a:latin typeface="+mn-lt"/>
              </a:rPr>
              <a:t>my</a:t>
            </a: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pid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2FC44F-161A-5F2A-43FD-19A107030EEC}"/>
              </a:ext>
            </a:extLst>
          </p:cNvPr>
          <p:cNvCxnSpPr>
            <a:cxnSpLocks/>
          </p:cNvCxnSpPr>
          <p:nvPr/>
        </p:nvCxnSpPr>
        <p:spPr bwMode="auto">
          <a:xfrm>
            <a:off x="7687339" y="2432230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2B497C2-7DF6-2D24-5E7D-CD55706F4FB7}"/>
              </a:ext>
            </a:extLst>
          </p:cNvPr>
          <p:cNvSpPr/>
          <p:nvPr/>
        </p:nvSpPr>
        <p:spPr bwMode="auto">
          <a:xfrm>
            <a:off x="8077200" y="2513429"/>
            <a:ext cx="75845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cpid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D08A61-E4DC-3B08-0C7F-921EF48FF1EA}"/>
              </a:ext>
            </a:extLst>
          </p:cNvPr>
          <p:cNvCxnSpPr>
            <a:cxnSpLocks/>
          </p:cNvCxnSpPr>
          <p:nvPr/>
        </p:nvCxnSpPr>
        <p:spPr bwMode="auto">
          <a:xfrm>
            <a:off x="7696200" y="2828892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17F17DE1-C074-2287-4DF6-2470FE01AD05}"/>
              </a:ext>
            </a:extLst>
          </p:cNvPr>
          <p:cNvSpPr/>
          <p:nvPr/>
        </p:nvSpPr>
        <p:spPr bwMode="auto">
          <a:xfrm rot="5400000">
            <a:off x="8290023" y="2943004"/>
            <a:ext cx="274329" cy="246912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854DD36-FC86-F8A9-D45F-2595DFD4BBCB}"/>
              </a:ext>
            </a:extLst>
          </p:cNvPr>
          <p:cNvSpPr/>
          <p:nvPr/>
        </p:nvSpPr>
        <p:spPr bwMode="auto">
          <a:xfrm rot="16200000">
            <a:off x="8302722" y="3702952"/>
            <a:ext cx="274329" cy="246912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C50825-CBA0-7E63-7371-C0F887277D73}"/>
              </a:ext>
            </a:extLst>
          </p:cNvPr>
          <p:cNvSpPr/>
          <p:nvPr/>
        </p:nvSpPr>
        <p:spPr bwMode="auto">
          <a:xfrm>
            <a:off x="7618228" y="5597372"/>
            <a:ext cx="1676400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Parent Process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76FA967-6F54-D1A9-51C4-FA1EFC8A0F43}"/>
              </a:ext>
            </a:extLst>
          </p:cNvPr>
          <p:cNvSpPr/>
          <p:nvPr/>
        </p:nvSpPr>
        <p:spPr bwMode="auto">
          <a:xfrm>
            <a:off x="9470842" y="1500054"/>
            <a:ext cx="426729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16C967-D4C9-DCE1-F421-AB420AFDE007}"/>
              </a:ext>
            </a:extLst>
          </p:cNvPr>
          <p:cNvSpPr/>
          <p:nvPr/>
        </p:nvSpPr>
        <p:spPr bwMode="auto">
          <a:xfrm>
            <a:off x="9441415" y="2674941"/>
            <a:ext cx="485584" cy="300689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4251F87-E7DA-AB1D-DD34-7095F08DFC9B}"/>
              </a:ext>
            </a:extLst>
          </p:cNvPr>
          <p:cNvSpPr/>
          <p:nvPr/>
        </p:nvSpPr>
        <p:spPr bwMode="auto">
          <a:xfrm>
            <a:off x="9232014" y="3632609"/>
            <a:ext cx="59778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EIP = </a:t>
            </a:r>
            <a:r>
              <a:rPr lang="en-US" sz="1000">
                <a:latin typeface="+mn-lt"/>
              </a:rPr>
              <a:t>fork()</a:t>
            </a: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4BB7C96C-A9FA-9DDD-FB80-F40C98678489}"/>
              </a:ext>
            </a:extLst>
          </p:cNvPr>
          <p:cNvSpPr/>
          <p:nvPr/>
        </p:nvSpPr>
        <p:spPr bwMode="auto">
          <a:xfrm rot="10800000">
            <a:off x="9250670" y="2705436"/>
            <a:ext cx="230017" cy="246912"/>
          </a:xfrm>
          <a:prstGeom prst="right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2C551BDE-7BC4-5F5F-F1CF-51E21996A8EE}"/>
              </a:ext>
            </a:extLst>
          </p:cNvPr>
          <p:cNvSpPr/>
          <p:nvPr/>
        </p:nvSpPr>
        <p:spPr bwMode="auto">
          <a:xfrm rot="10800000">
            <a:off x="9250670" y="1526943"/>
            <a:ext cx="230017" cy="246912"/>
          </a:xfrm>
          <a:prstGeom prst="right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899EFB8-3E91-509A-5CA7-1A6F128B8877}"/>
              </a:ext>
            </a:extLst>
          </p:cNvPr>
          <p:cNvSpPr/>
          <p:nvPr/>
        </p:nvSpPr>
        <p:spPr bwMode="auto">
          <a:xfrm>
            <a:off x="9936470" y="1244191"/>
            <a:ext cx="1447800" cy="3962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213B698-4BE0-60EA-97E7-8332E7A5E86A}"/>
              </a:ext>
            </a:extLst>
          </p:cNvPr>
          <p:cNvSpPr/>
          <p:nvPr/>
        </p:nvSpPr>
        <p:spPr bwMode="auto">
          <a:xfrm>
            <a:off x="10019758" y="3072991"/>
            <a:ext cx="1295400" cy="55022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Stack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15DC0CE-54F0-AA50-4725-5856ED0161CE}"/>
              </a:ext>
            </a:extLst>
          </p:cNvPr>
          <p:cNvCxnSpPr>
            <a:cxnSpLocks/>
          </p:cNvCxnSpPr>
          <p:nvPr/>
        </p:nvCxnSpPr>
        <p:spPr bwMode="auto">
          <a:xfrm>
            <a:off x="9936470" y="4249652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5FF433E-8235-DDD7-68CE-23DC388BCCDB}"/>
              </a:ext>
            </a:extLst>
          </p:cNvPr>
          <p:cNvCxnSpPr>
            <a:cxnSpLocks/>
          </p:cNvCxnSpPr>
          <p:nvPr/>
        </p:nvCxnSpPr>
        <p:spPr bwMode="auto">
          <a:xfrm>
            <a:off x="9936470" y="3563852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97EFAFF-B1FA-5CAA-5A1F-583991208252}"/>
              </a:ext>
            </a:extLst>
          </p:cNvPr>
          <p:cNvSpPr/>
          <p:nvPr/>
        </p:nvSpPr>
        <p:spPr bwMode="auto">
          <a:xfrm>
            <a:off x="10032457" y="3931250"/>
            <a:ext cx="1295400" cy="25903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Heap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BA2E522-0E71-8CE3-AE9F-13DA6B01EC8C}"/>
              </a:ext>
            </a:extLst>
          </p:cNvPr>
          <p:cNvSpPr/>
          <p:nvPr/>
        </p:nvSpPr>
        <p:spPr bwMode="auto">
          <a:xfrm>
            <a:off x="10165070" y="4782396"/>
            <a:ext cx="990600" cy="34388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Code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EF19D7D-1EFC-D88A-2D46-7150BD7B6B94}"/>
              </a:ext>
            </a:extLst>
          </p:cNvPr>
          <p:cNvSpPr/>
          <p:nvPr/>
        </p:nvSpPr>
        <p:spPr bwMode="auto">
          <a:xfrm>
            <a:off x="10172158" y="4324873"/>
            <a:ext cx="990600" cy="34420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65DFD92-ADC9-DA10-4909-7355ED519174}"/>
              </a:ext>
            </a:extLst>
          </p:cNvPr>
          <p:cNvCxnSpPr>
            <a:cxnSpLocks/>
          </p:cNvCxnSpPr>
          <p:nvPr/>
        </p:nvCxnSpPr>
        <p:spPr bwMode="auto">
          <a:xfrm>
            <a:off x="9936470" y="4706852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918D8BD8-7609-FB5A-6898-75B8C063D939}"/>
              </a:ext>
            </a:extLst>
          </p:cNvPr>
          <p:cNvSpPr/>
          <p:nvPr/>
        </p:nvSpPr>
        <p:spPr bwMode="auto">
          <a:xfrm>
            <a:off x="10317470" y="1325390"/>
            <a:ext cx="75845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FDA325D-FF13-0D5B-715C-87AB5CC23B2E}"/>
              </a:ext>
            </a:extLst>
          </p:cNvPr>
          <p:cNvCxnSpPr>
            <a:cxnSpLocks/>
          </p:cNvCxnSpPr>
          <p:nvPr/>
        </p:nvCxnSpPr>
        <p:spPr bwMode="auto">
          <a:xfrm>
            <a:off x="9936470" y="1625191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75336733-BE2E-BFC7-1727-852349D6C8E8}"/>
              </a:ext>
            </a:extLst>
          </p:cNvPr>
          <p:cNvSpPr/>
          <p:nvPr/>
        </p:nvSpPr>
        <p:spPr bwMode="auto">
          <a:xfrm>
            <a:off x="10317470" y="1690728"/>
            <a:ext cx="75845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cpid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2B40A33-D6B9-FD47-4F17-912B785A898F}"/>
              </a:ext>
            </a:extLst>
          </p:cNvPr>
          <p:cNvCxnSpPr>
            <a:cxnSpLocks/>
          </p:cNvCxnSpPr>
          <p:nvPr/>
        </p:nvCxnSpPr>
        <p:spPr bwMode="auto">
          <a:xfrm>
            <a:off x="9936470" y="2006191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1A59EA2D-8A9E-FF75-2511-D924D9D95329}"/>
              </a:ext>
            </a:extLst>
          </p:cNvPr>
          <p:cNvSpPr/>
          <p:nvPr/>
        </p:nvSpPr>
        <p:spPr bwMode="auto">
          <a:xfrm>
            <a:off x="10019758" y="2065558"/>
            <a:ext cx="1288311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err="1">
                <a:latin typeface="+mn-lt"/>
              </a:rPr>
              <a:t>my</a:t>
            </a: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pid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27D7909-FAA4-C814-D89E-7BB25BE2F41A}"/>
              </a:ext>
            </a:extLst>
          </p:cNvPr>
          <p:cNvCxnSpPr>
            <a:cxnSpLocks/>
          </p:cNvCxnSpPr>
          <p:nvPr/>
        </p:nvCxnSpPr>
        <p:spPr bwMode="auto">
          <a:xfrm>
            <a:off x="9927609" y="2381021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335B0342-E3B5-95E0-3912-71CB397EF408}"/>
              </a:ext>
            </a:extLst>
          </p:cNvPr>
          <p:cNvSpPr/>
          <p:nvPr/>
        </p:nvSpPr>
        <p:spPr bwMode="auto">
          <a:xfrm>
            <a:off x="10317470" y="2462220"/>
            <a:ext cx="75845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cpid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1AA6CC3-7E60-DF77-923B-DF7F6CA66A89}"/>
              </a:ext>
            </a:extLst>
          </p:cNvPr>
          <p:cNvCxnSpPr>
            <a:cxnSpLocks/>
          </p:cNvCxnSpPr>
          <p:nvPr/>
        </p:nvCxnSpPr>
        <p:spPr bwMode="auto">
          <a:xfrm>
            <a:off x="9936470" y="2777683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D264099C-620E-8A86-0F82-B57F52DBEB57}"/>
              </a:ext>
            </a:extLst>
          </p:cNvPr>
          <p:cNvSpPr/>
          <p:nvPr/>
        </p:nvSpPr>
        <p:spPr bwMode="auto">
          <a:xfrm rot="5400000">
            <a:off x="10530293" y="2891795"/>
            <a:ext cx="274329" cy="246912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C86BCC02-DEEA-96BE-DF61-4BE5EFF45A68}"/>
              </a:ext>
            </a:extLst>
          </p:cNvPr>
          <p:cNvSpPr/>
          <p:nvPr/>
        </p:nvSpPr>
        <p:spPr bwMode="auto">
          <a:xfrm rot="16200000">
            <a:off x="10542992" y="3651743"/>
            <a:ext cx="274329" cy="246912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473D052-1A9D-0B07-58AD-90B5BCDB71B7}"/>
              </a:ext>
            </a:extLst>
          </p:cNvPr>
          <p:cNvSpPr/>
          <p:nvPr/>
        </p:nvSpPr>
        <p:spPr bwMode="auto">
          <a:xfrm>
            <a:off x="9858498" y="5546163"/>
            <a:ext cx="1676400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Child Process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5131102-3B50-9B11-D17F-569D2B638473}"/>
              </a:ext>
            </a:extLst>
          </p:cNvPr>
          <p:cNvSpPr/>
          <p:nvPr/>
        </p:nvSpPr>
        <p:spPr bwMode="auto">
          <a:xfrm>
            <a:off x="11711112" y="1448845"/>
            <a:ext cx="426729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FP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C85260E-4386-0EB8-5C94-242291FE0144}"/>
              </a:ext>
            </a:extLst>
          </p:cNvPr>
          <p:cNvSpPr/>
          <p:nvPr/>
        </p:nvSpPr>
        <p:spPr bwMode="auto">
          <a:xfrm>
            <a:off x="11681685" y="2623732"/>
            <a:ext cx="485584" cy="300689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SP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B3559BD-071C-D750-8E51-EAEA2CE3E9B2}"/>
              </a:ext>
            </a:extLst>
          </p:cNvPr>
          <p:cNvSpPr/>
          <p:nvPr/>
        </p:nvSpPr>
        <p:spPr bwMode="auto">
          <a:xfrm>
            <a:off x="11472284" y="3581400"/>
            <a:ext cx="59778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EIP = </a:t>
            </a:r>
            <a:r>
              <a:rPr lang="en-US" sz="1000">
                <a:latin typeface="+mn-lt"/>
              </a:rPr>
              <a:t>fork()</a:t>
            </a: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0982008C-1B4C-DF4A-A6BB-135FE85DD0AD}"/>
              </a:ext>
            </a:extLst>
          </p:cNvPr>
          <p:cNvSpPr/>
          <p:nvPr/>
        </p:nvSpPr>
        <p:spPr bwMode="auto">
          <a:xfrm rot="10800000">
            <a:off x="11490940" y="2654227"/>
            <a:ext cx="230017" cy="246912"/>
          </a:xfrm>
          <a:prstGeom prst="right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6DA94D02-14C1-1320-2A55-28C221FD441C}"/>
              </a:ext>
            </a:extLst>
          </p:cNvPr>
          <p:cNvSpPr/>
          <p:nvPr/>
        </p:nvSpPr>
        <p:spPr bwMode="auto">
          <a:xfrm rot="10800000">
            <a:off x="11490940" y="1475734"/>
            <a:ext cx="230017" cy="246912"/>
          </a:xfrm>
          <a:prstGeom prst="right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846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1" grpId="0" animBg="1"/>
      <p:bldP spid="23" grpId="0" animBg="1"/>
      <p:bldP spid="25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8" grpId="0" animBg="1"/>
      <p:bldP spid="50" grpId="0" animBg="1"/>
      <p:bldP spid="52" grpId="0" animBg="1"/>
      <p:bldP spid="44" grpId="0" animBg="1"/>
      <p:bldP spid="46" grpId="0" animBg="1"/>
      <p:bldP spid="77" grpId="0" animBg="1"/>
      <p:bldP spid="78" grpId="0" animBg="1"/>
      <p:bldP spid="81" grpId="0" animBg="1"/>
      <p:bldP spid="82" grpId="0" animBg="1"/>
      <p:bldP spid="83" grpId="0" animBg="1"/>
      <p:bldP spid="85" grpId="0" animBg="1"/>
      <p:bldP spid="87" grpId="0" animBg="1"/>
      <p:bldP spid="89" grpId="0" animBg="1"/>
      <p:bldP spid="91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Forking: Where to restart?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7213600" cy="56853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stdlib.h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stdio.h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unistd.h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&lt;sys/</a:t>
            </a:r>
            <a:r>
              <a:rPr lang="en-US" sz="1600" err="1">
                <a:latin typeface="Courier"/>
                <a:cs typeface="Courier"/>
              </a:rPr>
              <a:t>types.h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int main(int </a:t>
            </a:r>
            <a:r>
              <a:rPr lang="en-US" sz="1600" err="1">
                <a:latin typeface="Courier"/>
                <a:cs typeface="Courier"/>
              </a:rPr>
              <a:t>argc</a:t>
            </a:r>
            <a:r>
              <a:rPr lang="en-US" sz="1600">
                <a:latin typeface="Courier"/>
                <a:cs typeface="Courier"/>
              </a:rPr>
              <a:t>, char *</a:t>
            </a:r>
            <a:r>
              <a:rPr lang="en-US" sz="1600" err="1">
                <a:latin typeface="Courier"/>
                <a:cs typeface="Courier"/>
              </a:rPr>
              <a:t>argv</a:t>
            </a:r>
            <a:r>
              <a:rPr lang="en-US" sz="1600">
                <a:latin typeface="Courier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pid_t</a:t>
            </a:r>
            <a:r>
              <a:rPr lang="en-US" sz="1600">
                <a:latin typeface="Courier"/>
                <a:cs typeface="Courier"/>
              </a:rPr>
              <a:t> 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pid_t</a:t>
            </a:r>
            <a:r>
              <a:rPr lang="en-US" sz="1600">
                <a:latin typeface="Courier"/>
                <a:cs typeface="Courier"/>
              </a:rPr>
              <a:t>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("Parent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: %d\n",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b="1" err="1">
                <a:solidFill>
                  <a:schemeClr val="accent1"/>
                </a:solidFill>
                <a:latin typeface="Courier"/>
                <a:cs typeface="Courier"/>
              </a:rPr>
              <a:t>cpid</a:t>
            </a:r>
            <a:r>
              <a:rPr lang="en-US" sz="1600" b="1">
                <a:solidFill>
                  <a:schemeClr val="accent1"/>
                </a:solidFill>
                <a:latin typeface="Courier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if (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("[%d] parent of [%d]\n",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, 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 else if (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("[%d] child\n",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perror</a:t>
            </a:r>
            <a:r>
              <a:rPr lang="en-US" sz="1600">
                <a:latin typeface="Courier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600">
              <a:latin typeface="Courie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95DE8-A6DB-5683-8227-23B4E690BBEC}"/>
              </a:ext>
            </a:extLst>
          </p:cNvPr>
          <p:cNvSpPr/>
          <p:nvPr/>
        </p:nvSpPr>
        <p:spPr bwMode="auto">
          <a:xfrm>
            <a:off x="7696200" y="1337610"/>
            <a:ext cx="3887972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Where does the child process start executing?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358CC7-E390-168C-B659-DC50846B031C}"/>
              </a:ext>
            </a:extLst>
          </p:cNvPr>
          <p:cNvSpPr/>
          <p:nvPr/>
        </p:nvSpPr>
        <p:spPr bwMode="auto">
          <a:xfrm>
            <a:off x="7620000" y="2590800"/>
            <a:ext cx="3887972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From int main?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If </a:t>
            </a:r>
            <a:r>
              <a:rPr lang="en-US" sz="2400">
                <a:latin typeface="+mn-lt"/>
              </a:rPr>
              <a:t>(</a:t>
            </a:r>
            <a:r>
              <a:rPr lang="en-US" sz="2400" err="1">
                <a:latin typeface="+mn-lt"/>
              </a:rPr>
              <a:t>cpid</a:t>
            </a:r>
            <a:r>
              <a:rPr lang="en-US" sz="2400">
                <a:latin typeface="+mn-lt"/>
              </a:rPr>
              <a:t> &gt; 0)? 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C5BAF-7A56-FB63-6399-A45B928A3162}"/>
              </a:ext>
            </a:extLst>
          </p:cNvPr>
          <p:cNvSpPr/>
          <p:nvPr/>
        </p:nvSpPr>
        <p:spPr bwMode="auto">
          <a:xfrm>
            <a:off x="7772400" y="4800600"/>
            <a:ext cx="3887972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Remember! Instruction pointer is pointing to the same fork() instruction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448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Forked Process: Who am 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7213600" cy="56853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stdlib.h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stdio.h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unistd.h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&lt;sys/</a:t>
            </a:r>
            <a:r>
              <a:rPr lang="en-US" sz="1600" err="1">
                <a:latin typeface="Courier"/>
                <a:cs typeface="Courier"/>
              </a:rPr>
              <a:t>types.h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int main(int </a:t>
            </a:r>
            <a:r>
              <a:rPr lang="en-US" sz="1600" err="1">
                <a:latin typeface="Courier"/>
                <a:cs typeface="Courier"/>
              </a:rPr>
              <a:t>argc</a:t>
            </a:r>
            <a:r>
              <a:rPr lang="en-US" sz="1600">
                <a:latin typeface="Courier"/>
                <a:cs typeface="Courier"/>
              </a:rPr>
              <a:t>, char *</a:t>
            </a:r>
            <a:r>
              <a:rPr lang="en-US" sz="1600" err="1">
                <a:latin typeface="Courier"/>
                <a:cs typeface="Courier"/>
              </a:rPr>
              <a:t>argv</a:t>
            </a:r>
            <a:r>
              <a:rPr lang="en-US" sz="1600">
                <a:latin typeface="Courier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pid_t</a:t>
            </a:r>
            <a:r>
              <a:rPr lang="en-US" sz="1600">
                <a:latin typeface="Courier"/>
                <a:cs typeface="Courier"/>
              </a:rPr>
              <a:t> 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pid_t</a:t>
            </a:r>
            <a:r>
              <a:rPr lang="en-US" sz="1600">
                <a:latin typeface="Courier"/>
                <a:cs typeface="Courier"/>
              </a:rPr>
              <a:t>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("Parent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: %d\n",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b="1" err="1">
                <a:solidFill>
                  <a:schemeClr val="accent1"/>
                </a:solidFill>
                <a:latin typeface="Courier"/>
                <a:cs typeface="Courier"/>
              </a:rPr>
              <a:t>cpid</a:t>
            </a:r>
            <a:r>
              <a:rPr lang="en-US" sz="1600" b="1">
                <a:solidFill>
                  <a:schemeClr val="accent1"/>
                </a:solidFill>
                <a:latin typeface="Courier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if (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("[%d] parent of [%d]\n",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, 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 else if (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("[%d] child\n",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perror</a:t>
            </a:r>
            <a:r>
              <a:rPr lang="en-US" sz="1600">
                <a:latin typeface="Courier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600">
              <a:latin typeface="Courie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C5BAF-7A56-FB63-6399-A45B928A3162}"/>
              </a:ext>
            </a:extLst>
          </p:cNvPr>
          <p:cNvSpPr/>
          <p:nvPr/>
        </p:nvSpPr>
        <p:spPr bwMode="auto">
          <a:xfrm>
            <a:off x="7700568" y="2209800"/>
            <a:ext cx="3887972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How do you determine whether you are the parent or the child?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182DA0-90C5-5F77-531B-8D137303F4B8}"/>
              </a:ext>
            </a:extLst>
          </p:cNvPr>
          <p:cNvSpPr/>
          <p:nvPr/>
        </p:nvSpPr>
        <p:spPr bwMode="auto">
          <a:xfrm>
            <a:off x="7669991" y="4034490"/>
            <a:ext cx="4114800" cy="1905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Fork() returns PID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of child to parent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aseline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If returns 0 then are child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845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8FEF-F894-4504-8507-F3A6AD5D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Fork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BE2A5-AAF6-43A8-B10B-8A46F0AF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4114800" cy="40386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int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if 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&gt;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&lt; 10;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++)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("Parent: %d\n",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} else if 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==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&gt; -10;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--)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("Child: %d\n",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589EE-32A5-6B55-CFF2-CD2351BC1EAD}"/>
              </a:ext>
            </a:extLst>
          </p:cNvPr>
          <p:cNvSpPr txBox="1"/>
          <p:nvPr/>
        </p:nvSpPr>
        <p:spPr>
          <a:xfrm>
            <a:off x="5638800" y="1143000"/>
            <a:ext cx="60951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What does this </a:t>
            </a:r>
            <a:r>
              <a:rPr lang="en-US" sz="2400" b="0" dirty="0">
                <a:solidFill>
                  <a:srgbClr val="000000"/>
                </a:solidFill>
                <a:latin typeface="+mn-lt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Would adding the calls to sleep()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ABBDC-9EC4-A3DC-FB9E-9B064D4E0E06}"/>
              </a:ext>
            </a:extLst>
          </p:cNvPr>
          <p:cNvSpPr txBox="1"/>
          <p:nvPr/>
        </p:nvSpPr>
        <p:spPr>
          <a:xfrm>
            <a:off x="5715000" y="3581400"/>
            <a:ext cx="60951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Remember! Full copy of address space. Once forked, modify different memory locations.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Arbitrary interleaving of processes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876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D33D-64E7-8FBC-8FF0-8081CD31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Review: The Life of a Fork() </a:t>
            </a:r>
            <a:r>
              <a:rPr lang="en-US" dirty="0" err="1">
                <a:latin typeface="+mj-lt"/>
              </a:rPr>
              <a:t>Syscall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27832-0C25-7EA8-9878-3DEA0868F7CA}"/>
              </a:ext>
            </a:extLst>
          </p:cNvPr>
          <p:cNvSpPr txBox="1"/>
          <p:nvPr/>
        </p:nvSpPr>
        <p:spPr>
          <a:xfrm>
            <a:off x="381000" y="914400"/>
            <a:ext cx="115824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1. Fork() is a System Call! Invoke int 0x80 instruction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2. CPU switches to </a:t>
            </a:r>
            <a:r>
              <a:rPr lang="en-US" sz="2400" b="0" dirty="0">
                <a:solidFill>
                  <a:schemeClr val="accent1"/>
                </a:solidFill>
                <a:latin typeface="+mn-lt"/>
                <a:cs typeface="Courier"/>
              </a:rPr>
              <a:t>kernel stack 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and copies </a:t>
            </a:r>
            <a:r>
              <a:rPr lang="en-US" sz="2400" b="0" dirty="0">
                <a:solidFill>
                  <a:schemeClr val="accent1"/>
                </a:solidFill>
                <a:latin typeface="+mn-lt"/>
                <a:cs typeface="Courier"/>
              </a:rPr>
              <a:t>recovery state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3. CPU Jumps to </a:t>
            </a:r>
            <a:r>
              <a:rPr lang="en-US" sz="2400" b="0" dirty="0">
                <a:solidFill>
                  <a:schemeClr val="accent1"/>
                </a:solidFill>
                <a:latin typeface="+mn-lt"/>
                <a:cs typeface="Courier"/>
              </a:rPr>
              <a:t>interrupt vector table 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(index 128).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Invokes </a:t>
            </a:r>
            <a:r>
              <a:rPr lang="en-US" sz="2400" b="0" dirty="0" err="1">
                <a:solidFill>
                  <a:srgbClr val="000000"/>
                </a:solidFill>
                <a:latin typeface="+mn-lt"/>
                <a:cs typeface="Courier"/>
              </a:rPr>
              <a:t>system_call_handler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()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4. Handler </a:t>
            </a:r>
            <a:r>
              <a:rPr lang="en-US" sz="2400" b="0" dirty="0" err="1">
                <a:solidFill>
                  <a:srgbClr val="000000"/>
                </a:solidFill>
                <a:latin typeface="+mn-lt"/>
                <a:cs typeface="Courier"/>
              </a:rPr>
              <a:t>idenfies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 fork() using </a:t>
            </a:r>
            <a:r>
              <a:rPr lang="en-US" sz="2400" b="0" dirty="0">
                <a:solidFill>
                  <a:schemeClr val="accent1"/>
                </a:solidFill>
                <a:latin typeface="+mn-lt"/>
                <a:cs typeface="Courier"/>
              </a:rPr>
              <a:t>system call dispatch table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latin typeface="+mn-lt"/>
                <a:cs typeface="Courier"/>
              </a:rPr>
              <a:t>syscall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 number stored in %</a:t>
            </a:r>
            <a:r>
              <a:rPr lang="en-US" sz="2400" b="0" dirty="0" err="1">
                <a:solidFill>
                  <a:srgbClr val="000000"/>
                </a:solidFill>
                <a:latin typeface="+mn-lt"/>
                <a:cs typeface="Courier"/>
              </a:rPr>
              <a:t>eax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 register)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5. </a:t>
            </a:r>
            <a:r>
              <a:rPr lang="en-US" sz="2400" b="0" dirty="0" err="1">
                <a:solidFill>
                  <a:srgbClr val="000000"/>
                </a:solidFill>
                <a:latin typeface="+mn-lt"/>
                <a:cs typeface="Courier"/>
              </a:rPr>
              <a:t>do_fork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() creates a new child PCB with duplicated memory context and *same* EIP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6. Schedule either child or parent process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416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86E1-D794-DC8F-C665-27CE57DF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"/>
            <a:ext cx="9550400" cy="533400"/>
          </a:xfrm>
        </p:spPr>
        <p:txBody>
          <a:bodyPr/>
          <a:lstStyle/>
          <a:p>
            <a:r>
              <a:rPr lang="en-US" err="1">
                <a:latin typeface="+mj-lt"/>
              </a:rPr>
              <a:t>Admistratrivia</a:t>
            </a:r>
            <a:endParaRPr lang="en-US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C25D0-2C0E-EBFE-1B1B-7608965D6D52}"/>
              </a:ext>
            </a:extLst>
          </p:cNvPr>
          <p:cNvSpPr txBox="1"/>
          <p:nvPr/>
        </p:nvSpPr>
        <p:spPr>
          <a:xfrm>
            <a:off x="1109870" y="2133600"/>
            <a:ext cx="10591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chemeClr val="accent1"/>
                </a:solidFill>
                <a:effectLst/>
                <a:latin typeface="+mn-lt"/>
              </a:rPr>
              <a:t>Project 0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due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Friday, 09/09.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</a:p>
          <a:p>
            <a:pPr algn="ctr"/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This is an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individual assignment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, but future projects will be in assigned teams.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US" sz="2400" b="0" i="0" dirty="0">
                <a:solidFill>
                  <a:schemeClr val="accent1"/>
                </a:solidFill>
                <a:effectLst/>
                <a:latin typeface="+mn-lt"/>
              </a:rPr>
              <a:t>Homework 1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has been released and is due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Friday, </a:t>
            </a:r>
            <a:r>
              <a:rPr lang="en-US" sz="2400" dirty="0">
                <a:solidFill>
                  <a:srgbClr val="222222"/>
                </a:solidFill>
                <a:latin typeface="+mn-lt"/>
              </a:rPr>
              <a:t>16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/9.</a:t>
            </a:r>
            <a:endParaRPr lang="en-US" sz="2400" b="0" i="0" dirty="0">
              <a:solidFill>
                <a:srgbClr val="22222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565398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change the </a:t>
            </a:r>
            <a:r>
              <a:rPr lang="en-US" i="1" dirty="0">
                <a:latin typeface="+mn-lt"/>
              </a:rPr>
              <a:t>program </a:t>
            </a:r>
            <a:r>
              <a:rPr lang="en-US" dirty="0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send a </a:t>
            </a:r>
            <a:r>
              <a:rPr lang="en-US" i="1" dirty="0">
                <a:latin typeface="+mn-lt"/>
              </a:rPr>
              <a:t>signal</a:t>
            </a:r>
            <a:r>
              <a:rPr lang="en-US" dirty="0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– set handlers for signals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A6DB7E-8F81-BC12-E77F-51DB49B25EFA}"/>
              </a:ext>
            </a:extLst>
          </p:cNvPr>
          <p:cNvSpPr/>
          <p:nvPr/>
        </p:nvSpPr>
        <p:spPr bwMode="auto">
          <a:xfrm>
            <a:off x="457200" y="2971800"/>
            <a:ext cx="11353800" cy="63533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8681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9EE2-C0BB-4A86-B559-92185F0B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Exec()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24517-19E3-41C4-9603-74109426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7" y="2362200"/>
            <a:ext cx="5617972" cy="380805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if 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&gt; 0) {         /* Parent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 ……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} else if 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== 0) { /* Child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  char *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args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[] = {“ls”, “-l”, NULL};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execv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(“/bin/ls”,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args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);</a:t>
            </a:r>
            <a:endParaRPr lang="en-US" sz="16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/*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execv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doesn’t return when it works.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   So, if we got here, it failed!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perror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(“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execv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”);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exit(1);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…</a:t>
            </a:r>
            <a:endParaRPr lang="en-US" sz="1600" dirty="0">
              <a:latin typeface="Couri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C5FB9-E38E-4F21-39D6-67E69B9E44C1}"/>
              </a:ext>
            </a:extLst>
          </p:cNvPr>
          <p:cNvSpPr txBox="1"/>
          <p:nvPr/>
        </p:nvSpPr>
        <p:spPr>
          <a:xfrm>
            <a:off x="1562543" y="1260611"/>
            <a:ext cx="9066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Call to Exec replaces running program!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596C9-E9A9-6E11-E321-B7CE84B91B75}"/>
              </a:ext>
            </a:extLst>
          </p:cNvPr>
          <p:cNvSpPr txBox="1"/>
          <p:nvPr/>
        </p:nvSpPr>
        <p:spPr>
          <a:xfrm>
            <a:off x="5638800" y="2394310"/>
            <a:ext cx="66289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Exec System Call handler will:</a:t>
            </a:r>
          </a:p>
          <a:p>
            <a:pPr algn="ctr"/>
            <a:r>
              <a:rPr lang="en-US" sz="2400" b="0" dirty="0">
                <a:latin typeface="+mn-lt"/>
              </a:rPr>
              <a:t> </a:t>
            </a:r>
          </a:p>
          <a:p>
            <a:pPr marL="342900" indent="-342900" algn="ctr">
              <a:buAutoNum type="arabicPeriod"/>
            </a:pPr>
            <a:r>
              <a:rPr lang="en-US" sz="2400" b="0" i="0" u="none" strike="noStrike" baseline="0" dirty="0">
                <a:latin typeface="+mn-lt"/>
              </a:rPr>
              <a:t>Replace the code and data segment</a:t>
            </a:r>
          </a:p>
          <a:p>
            <a:pPr marL="342900" indent="-342900" algn="ctr">
              <a:buAutoNum type="arabicPeriod"/>
            </a:pPr>
            <a:endParaRPr lang="en-US" sz="2400" b="0" i="0" u="none" strike="noStrike" baseline="0" dirty="0">
              <a:latin typeface="+mn-lt"/>
            </a:endParaRPr>
          </a:p>
          <a:p>
            <a:pPr algn="ctr"/>
            <a:r>
              <a:rPr lang="en-US" sz="2400" b="0" dirty="0">
                <a:latin typeface="+mn-lt"/>
              </a:rPr>
              <a:t>2. Set EIP to point to start of new program/reinitialize SP and FP</a:t>
            </a:r>
          </a:p>
          <a:p>
            <a:pPr algn="ctr"/>
            <a:r>
              <a:rPr lang="en-US" sz="2400" b="0" dirty="0">
                <a:latin typeface="+mn-lt"/>
              </a:rPr>
              <a:t> </a:t>
            </a:r>
          </a:p>
          <a:p>
            <a:pPr algn="ctr"/>
            <a:r>
              <a:rPr lang="en-US" sz="2400" b="0" i="0" u="none" strike="noStrike" baseline="0" dirty="0">
                <a:latin typeface="+mn-lt"/>
              </a:rPr>
              <a:t>3. Push arguments</a:t>
            </a:r>
            <a:r>
              <a:rPr lang="en-US" sz="2400" b="0" dirty="0">
                <a:latin typeface="+mn-lt"/>
              </a:rPr>
              <a:t> to program onto stack.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655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9EE2-C0BB-4A86-B559-92185F0B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Isn’t this wasteful?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C5FB9-E38E-4F21-39D6-67E69B9E44C1}"/>
              </a:ext>
            </a:extLst>
          </p:cNvPr>
          <p:cNvSpPr txBox="1"/>
          <p:nvPr/>
        </p:nvSpPr>
        <p:spPr>
          <a:xfrm>
            <a:off x="1562543" y="1447800"/>
            <a:ext cx="9066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OS copies entire memory of process, only to overwrite it with new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596C9-E9A9-6E11-E321-B7CE84B91B75}"/>
              </a:ext>
            </a:extLst>
          </p:cNvPr>
          <p:cNvSpPr txBox="1"/>
          <p:nvPr/>
        </p:nvSpPr>
        <p:spPr>
          <a:xfrm>
            <a:off x="2438400" y="3429000"/>
            <a:ext cx="78102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Can actually be made quite fast using intelligent </a:t>
            </a:r>
            <a:r>
              <a:rPr lang="en-US" sz="2400" b="0" dirty="0">
                <a:solidFill>
                  <a:schemeClr val="accent1"/>
                </a:solidFill>
                <a:latin typeface="+mn-lt"/>
              </a:rPr>
              <a:t>copy-on-write</a:t>
            </a:r>
            <a:r>
              <a:rPr lang="en-US" sz="2400" b="0" dirty="0">
                <a:latin typeface="+mn-lt"/>
              </a:rPr>
              <a:t> mechanisms</a:t>
            </a:r>
          </a:p>
          <a:p>
            <a:pPr algn="ctr"/>
            <a:endParaRPr lang="en-US" sz="2400" b="0" dirty="0">
              <a:latin typeface="+mn-lt"/>
            </a:endParaRPr>
          </a:p>
          <a:p>
            <a:pPr algn="ctr"/>
            <a:r>
              <a:rPr lang="en-US" sz="2400" b="0" dirty="0">
                <a:latin typeface="+mn-lt"/>
              </a:rPr>
              <a:t>(Only physically copy memory when content is different)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086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D516-159A-8B64-528F-C7F84E39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Fork/Exec Pattern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287EAB-6E9F-6310-931E-2B05A9341464}"/>
              </a:ext>
            </a:extLst>
          </p:cNvPr>
          <p:cNvSpPr/>
          <p:nvPr/>
        </p:nvSpPr>
        <p:spPr bwMode="auto">
          <a:xfrm>
            <a:off x="302954" y="3200400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C80A4A-0C8B-B495-058B-CAB4B1D5B5F2}"/>
              </a:ext>
            </a:extLst>
          </p:cNvPr>
          <p:cNvCxnSpPr>
            <a:stCxn id="4" idx="6"/>
          </p:cNvCxnSpPr>
          <p:nvPr/>
        </p:nvCxnSpPr>
        <p:spPr bwMode="auto">
          <a:xfrm flipV="1">
            <a:off x="1465548" y="1981200"/>
            <a:ext cx="2495006" cy="1558835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3C69CA-DF06-A677-86AD-CFA23DB5E1C7}"/>
              </a:ext>
            </a:extLst>
          </p:cNvPr>
          <p:cNvCxnSpPr>
            <a:cxnSpLocks/>
            <a:stCxn id="4" idx="6"/>
            <a:endCxn id="29" idx="2"/>
          </p:cNvCxnSpPr>
          <p:nvPr/>
        </p:nvCxnSpPr>
        <p:spPr bwMode="auto">
          <a:xfrm>
            <a:off x="1465548" y="3540035"/>
            <a:ext cx="2538212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9005B7DC-C14E-3534-9FFE-DEF60F410C4F}"/>
              </a:ext>
            </a:extLst>
          </p:cNvPr>
          <p:cNvSpPr/>
          <p:nvPr/>
        </p:nvSpPr>
        <p:spPr bwMode="auto">
          <a:xfrm>
            <a:off x="4003760" y="3200400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Exec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EF2516-15B0-1096-98A8-41CBFFE4195D}"/>
              </a:ext>
            </a:extLst>
          </p:cNvPr>
          <p:cNvCxnSpPr>
            <a:cxnSpLocks/>
            <a:stCxn id="29" idx="6"/>
            <a:endCxn id="44" idx="2"/>
          </p:cNvCxnSpPr>
          <p:nvPr/>
        </p:nvCxnSpPr>
        <p:spPr bwMode="auto">
          <a:xfrm flipV="1">
            <a:off x="5166354" y="3535776"/>
            <a:ext cx="2020190" cy="425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F753F50-2837-2F19-76D7-6951FB03DFAE}"/>
              </a:ext>
            </a:extLst>
          </p:cNvPr>
          <p:cNvSpPr txBox="1"/>
          <p:nvPr/>
        </p:nvSpPr>
        <p:spPr>
          <a:xfrm rot="19670827">
            <a:off x="1151724" y="2364430"/>
            <a:ext cx="2576472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600">
                <a:latin typeface="+mn-lt"/>
                <a:ea typeface="Consolas" charset="0"/>
                <a:cs typeface="Calibri" panose="020F0502020204030204" pitchFamily="34" charset="0"/>
              </a:rPr>
              <a:t> (./Prog)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3B84A8-0C31-2F0F-B555-BA707A4C0F73}"/>
              </a:ext>
            </a:extLst>
          </p:cNvPr>
          <p:cNvSpPr txBox="1"/>
          <p:nvPr/>
        </p:nvSpPr>
        <p:spPr>
          <a:xfrm>
            <a:off x="1508754" y="3535776"/>
            <a:ext cx="2576472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600">
                <a:latin typeface="+mn-lt"/>
                <a:ea typeface="Consolas" charset="0"/>
                <a:cs typeface="Calibri" panose="020F0502020204030204" pitchFamily="34" charset="0"/>
              </a:rPr>
              <a:t>(./Prog)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0B093D-E80A-8EE5-3010-7B4601C54165}"/>
              </a:ext>
            </a:extLst>
          </p:cNvPr>
          <p:cNvSpPr/>
          <p:nvPr/>
        </p:nvSpPr>
        <p:spPr bwMode="auto">
          <a:xfrm>
            <a:off x="7186544" y="3196141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570D5E1-5104-0AC0-66C2-F699FF6F8362}"/>
              </a:ext>
            </a:extLst>
          </p:cNvPr>
          <p:cNvCxnSpPr>
            <a:cxnSpLocks/>
            <a:stCxn id="44" idx="6"/>
          </p:cNvCxnSpPr>
          <p:nvPr/>
        </p:nvCxnSpPr>
        <p:spPr bwMode="auto">
          <a:xfrm flipV="1">
            <a:off x="8349138" y="2057400"/>
            <a:ext cx="1574610" cy="147837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B74662B-66FA-55D6-1C2E-2351FD34329C}"/>
              </a:ext>
            </a:extLst>
          </p:cNvPr>
          <p:cNvSpPr txBox="1"/>
          <p:nvPr/>
        </p:nvSpPr>
        <p:spPr>
          <a:xfrm>
            <a:off x="5189613" y="3583717"/>
            <a:ext cx="1996931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600">
                <a:latin typeface="+mn-lt"/>
                <a:ea typeface="Consolas" charset="0"/>
                <a:cs typeface="Calibri" panose="020F0502020204030204" pitchFamily="34" charset="0"/>
              </a:rPr>
              <a:t> (./Prog2)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26B58D-54D1-F353-0976-1401F252393A}"/>
              </a:ext>
            </a:extLst>
          </p:cNvPr>
          <p:cNvSpPr txBox="1"/>
          <p:nvPr/>
        </p:nvSpPr>
        <p:spPr>
          <a:xfrm rot="18898429">
            <a:off x="7642432" y="2312052"/>
            <a:ext cx="2576472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600">
                <a:latin typeface="+mn-lt"/>
                <a:ea typeface="Consolas" charset="0"/>
                <a:cs typeface="Calibri" panose="020F0502020204030204" pitchFamily="34" charset="0"/>
              </a:rPr>
              <a:t> (./Prog2)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A7C08E5-FEA6-F753-7C67-55C51E57A261}"/>
              </a:ext>
            </a:extLst>
          </p:cNvPr>
          <p:cNvSpPr/>
          <p:nvPr/>
        </p:nvSpPr>
        <p:spPr bwMode="auto">
          <a:xfrm>
            <a:off x="9689677" y="3180853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Exec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DD56B4D-9BEF-FC18-5F48-18DAB4278AD2}"/>
              </a:ext>
            </a:extLst>
          </p:cNvPr>
          <p:cNvSpPr txBox="1"/>
          <p:nvPr/>
        </p:nvSpPr>
        <p:spPr>
          <a:xfrm>
            <a:off x="7642431" y="3583717"/>
            <a:ext cx="2576472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600">
                <a:latin typeface="+mn-lt"/>
                <a:ea typeface="Consolas" charset="0"/>
                <a:cs typeface="Calibri" panose="020F0502020204030204" pitchFamily="34" charset="0"/>
              </a:rPr>
              <a:t>(./Prog2)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E6574EC-5DAE-390C-5567-58DE4297093D}"/>
              </a:ext>
            </a:extLst>
          </p:cNvPr>
          <p:cNvCxnSpPr>
            <a:cxnSpLocks/>
            <a:stCxn id="44" idx="6"/>
          </p:cNvCxnSpPr>
          <p:nvPr/>
        </p:nvCxnSpPr>
        <p:spPr bwMode="auto">
          <a:xfrm flipV="1">
            <a:off x="8349138" y="3505200"/>
            <a:ext cx="1317280" cy="3057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76E7E2E-FB55-C80D-C957-3DE6924623F1}"/>
              </a:ext>
            </a:extLst>
          </p:cNvPr>
          <p:cNvSpPr txBox="1"/>
          <p:nvPr/>
        </p:nvSpPr>
        <p:spPr>
          <a:xfrm>
            <a:off x="10126149" y="3560420"/>
            <a:ext cx="2576472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600">
                <a:latin typeface="+mn-lt"/>
                <a:ea typeface="Consolas" charset="0"/>
                <a:cs typeface="Calibri" panose="020F0502020204030204" pitchFamily="34" charset="0"/>
              </a:rPr>
              <a:t>(./Prog3)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7B18579-4CE7-8315-258F-F2C11F63FD7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52271" y="3505200"/>
            <a:ext cx="1317280" cy="3057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660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44" grpId="0" animBg="1"/>
      <p:bldP spid="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change the </a:t>
            </a:r>
            <a:r>
              <a:rPr lang="en-US" i="1" dirty="0">
                <a:latin typeface="+mn-lt"/>
              </a:rPr>
              <a:t>program </a:t>
            </a:r>
            <a:r>
              <a:rPr lang="en-US" dirty="0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send a </a:t>
            </a:r>
            <a:r>
              <a:rPr lang="en-US" i="1" dirty="0">
                <a:latin typeface="+mn-lt"/>
              </a:rPr>
              <a:t>signal</a:t>
            </a:r>
            <a:r>
              <a:rPr lang="en-US" dirty="0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– set handlers for signals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A6DB7E-8F81-BC12-E77F-51DB49B25EFA}"/>
              </a:ext>
            </a:extLst>
          </p:cNvPr>
          <p:cNvSpPr/>
          <p:nvPr/>
        </p:nvSpPr>
        <p:spPr bwMode="auto">
          <a:xfrm>
            <a:off x="2514600" y="3692730"/>
            <a:ext cx="6858000" cy="63533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1DCA49-72DC-EADB-F881-F4EEB0167191}"/>
              </a:ext>
            </a:extLst>
          </p:cNvPr>
          <p:cNvSpPr txBox="1">
            <a:spLocks/>
          </p:cNvSpPr>
          <p:nvPr/>
        </p:nvSpPr>
        <p:spPr bwMode="auto">
          <a:xfrm>
            <a:off x="106878" y="1365661"/>
            <a:ext cx="12085122" cy="46541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kern="0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 kern="0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kern="0"/>
              <a:t> – </a:t>
            </a:r>
            <a:r>
              <a:rPr lang="en-US" kern="0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kern="0"/>
              <a:t> – </a:t>
            </a:r>
            <a:r>
              <a:rPr lang="en-US" kern="0">
                <a:latin typeface="+mn-lt"/>
              </a:rPr>
              <a:t>change the </a:t>
            </a:r>
            <a:r>
              <a:rPr lang="en-US" i="1" kern="0">
                <a:latin typeface="+mn-lt"/>
              </a:rPr>
              <a:t>program </a:t>
            </a:r>
            <a:r>
              <a:rPr lang="en-US" kern="0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kern="0"/>
              <a:t> – </a:t>
            </a:r>
            <a:r>
              <a:rPr lang="en-US" kern="0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kern="0"/>
              <a:t> – </a:t>
            </a:r>
            <a:r>
              <a:rPr lang="en-US" kern="0">
                <a:latin typeface="+mn-lt"/>
              </a:rPr>
              <a:t>send a </a:t>
            </a:r>
            <a:r>
              <a:rPr lang="en-US" i="1" kern="0">
                <a:latin typeface="+mn-lt"/>
              </a:rPr>
              <a:t>signal</a:t>
            </a:r>
            <a:r>
              <a:rPr lang="en-US" kern="0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 kern="0"/>
              <a:t> </a:t>
            </a:r>
            <a:r>
              <a:rPr lang="en-US" kern="0">
                <a:latin typeface="+mn-lt"/>
              </a:rPr>
              <a:t>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8778299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7624-A85A-4614-9E7E-615D3967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Wait()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504B-B021-48AA-B3E5-59AF141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6553200" cy="47522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int status;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pid_t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tcpid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if (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&gt; 0) {  /* Parent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mypid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=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getpid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("[%d] parent of [%d]\n",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mypid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b="1" err="1">
                <a:solidFill>
                  <a:schemeClr val="accent1"/>
                </a:solidFill>
                <a:latin typeface="Courier"/>
                <a:cs typeface="Courier"/>
              </a:rPr>
              <a:t>tcpid</a:t>
            </a:r>
            <a:r>
              <a:rPr lang="en-US" sz="1800" b="1">
                <a:solidFill>
                  <a:schemeClr val="accent1"/>
                </a:solidFill>
                <a:latin typeface="Courier"/>
                <a:cs typeface="Courier"/>
              </a:rPr>
              <a:t> = wait(&amp;status);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("[%d] Parent says bye %d(%d)\n",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      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mypid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tcpid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, 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} else if (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== 0) { /* Child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mypid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=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getpid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("[%d] child\n",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mypid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("[%d] Child says bye %d \n",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      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mypid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b="1">
                <a:solidFill>
                  <a:schemeClr val="accent1"/>
                </a:solidFill>
                <a:latin typeface="Courier"/>
                <a:cs typeface="Courier"/>
              </a:rPr>
              <a:t>exit(42);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…</a:t>
            </a:r>
            <a:endParaRPr lang="en-US" sz="1800">
              <a:latin typeface="Courier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2F8DC9-11F5-63C0-52D7-1A520BFE07B0}"/>
              </a:ext>
            </a:extLst>
          </p:cNvPr>
          <p:cNvSpPr txBox="1">
            <a:spLocks/>
          </p:cNvSpPr>
          <p:nvPr/>
        </p:nvSpPr>
        <p:spPr bwMode="auto">
          <a:xfrm>
            <a:off x="7117278" y="914400"/>
            <a:ext cx="4693722" cy="14537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latin typeface="+mn-lt"/>
              </a:rPr>
              <a:t>Wait blocks parent process until 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one of its children</a:t>
            </a:r>
            <a:r>
              <a:rPr lang="en-US" kern="0">
                <a:latin typeface="+mn-lt"/>
              </a:rPr>
              <a:t> processes exits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6A241F-D928-11F4-E5FC-9C61B86035C3}"/>
              </a:ext>
            </a:extLst>
          </p:cNvPr>
          <p:cNvSpPr txBox="1">
            <a:spLocks/>
          </p:cNvSpPr>
          <p:nvPr/>
        </p:nvSpPr>
        <p:spPr bwMode="auto">
          <a:xfrm>
            <a:off x="7162800" y="2819400"/>
            <a:ext cx="4693722" cy="14537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latin typeface="+mn-lt"/>
              </a:rPr>
              <a:t>In what order will the (parent/child) says bye sentences be outputted?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BDD32-16A8-346D-B7CF-A6517839A782}"/>
              </a:ext>
            </a:extLst>
          </p:cNvPr>
          <p:cNvSpPr txBox="1">
            <a:spLocks/>
          </p:cNvSpPr>
          <p:nvPr/>
        </p:nvSpPr>
        <p:spPr bwMode="auto">
          <a:xfrm>
            <a:off x="7315200" y="4648200"/>
            <a:ext cx="4693722" cy="14537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latin typeface="+mn-lt"/>
              </a:rPr>
              <a:t>Question: how would parent wait for all children to finish?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56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change the </a:t>
            </a:r>
            <a:r>
              <a:rPr lang="en-US" i="1" dirty="0">
                <a:latin typeface="+mn-lt"/>
              </a:rPr>
              <a:t>program </a:t>
            </a:r>
            <a:r>
              <a:rPr lang="en-US" dirty="0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send a </a:t>
            </a:r>
            <a:r>
              <a:rPr lang="en-US" i="1" dirty="0">
                <a:latin typeface="+mn-lt"/>
              </a:rPr>
              <a:t>signal</a:t>
            </a:r>
            <a:r>
              <a:rPr lang="en-US" dirty="0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– set handlers for signals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A6DB7E-8F81-BC12-E77F-51DB49B25EFA}"/>
              </a:ext>
            </a:extLst>
          </p:cNvPr>
          <p:cNvSpPr/>
          <p:nvPr/>
        </p:nvSpPr>
        <p:spPr bwMode="auto">
          <a:xfrm>
            <a:off x="112784" y="4419600"/>
            <a:ext cx="12079216" cy="137160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19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DC7F-C29B-51CF-F4FD-85A03672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a Signal?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6576-A9CB-9A83-DCAB-BBB629B11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181100"/>
            <a:ext cx="69596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b="0" i="0" u="none" strike="noStrike" baseline="0" dirty="0">
                <a:latin typeface="+mn-lt"/>
              </a:rPr>
              <a:t>A </a:t>
            </a:r>
            <a:r>
              <a:rPr lang="en-US" b="0" i="1" u="none" strike="noStrike" baseline="0" dirty="0">
                <a:latin typeface="+mn-lt"/>
              </a:rPr>
              <a:t>signal </a:t>
            </a:r>
            <a:r>
              <a:rPr lang="en-US" b="0" i="0" u="none" strike="noStrike" baseline="0" dirty="0">
                <a:latin typeface="+mn-lt"/>
              </a:rPr>
              <a:t>is a very </a:t>
            </a:r>
            <a:r>
              <a:rPr lang="en-US" b="0" i="0" u="none" strike="noStrike" baseline="0" dirty="0">
                <a:solidFill>
                  <a:schemeClr val="accent1"/>
                </a:solidFill>
                <a:latin typeface="+mn-lt"/>
              </a:rPr>
              <a:t>short message</a:t>
            </a:r>
            <a:r>
              <a:rPr lang="en-US" b="0" i="0" u="none" strike="noStrike" baseline="0" dirty="0">
                <a:latin typeface="+mn-lt"/>
              </a:rPr>
              <a:t> that may be sent to a process or a group of processes. 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457200" indent="-457200" algn="ctr">
              <a:buAutoNum type="arabicParenR"/>
            </a:pPr>
            <a:r>
              <a:rPr lang="en-US" b="0" i="0" u="none" strike="noStrike" baseline="0" dirty="0">
                <a:latin typeface="+mn-lt"/>
              </a:rPr>
              <a:t>Make process aware that specific event has occurred</a:t>
            </a:r>
          </a:p>
          <a:p>
            <a:pPr marL="0" indent="0" algn="ctr">
              <a:buNone/>
            </a:pPr>
            <a:endParaRPr lang="en-US" b="0" i="0" u="none" strike="noStrike" baseline="0" dirty="0">
              <a:latin typeface="+mn-lt"/>
            </a:endParaRPr>
          </a:p>
          <a:p>
            <a:pPr marL="0" indent="0" algn="ctr">
              <a:buNone/>
            </a:pPr>
            <a:r>
              <a:rPr lang="en-US" b="0" i="0" u="none" strike="noStrike" baseline="0" dirty="0">
                <a:latin typeface="+mn-lt"/>
              </a:rPr>
              <a:t>2) Allow process to execute a </a:t>
            </a:r>
            <a:r>
              <a:rPr lang="en-US" b="0" i="1" u="none" strike="noStrike" baseline="0" dirty="0">
                <a:latin typeface="+mn-lt"/>
              </a:rPr>
              <a:t>signal handler </a:t>
            </a:r>
            <a:r>
              <a:rPr lang="en-US" b="0" i="0" u="none" strike="noStrike" baseline="0" dirty="0">
                <a:latin typeface="+mn-lt"/>
              </a:rPr>
              <a:t>function when event has occurred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0549D4-27D5-95DD-B878-2E9A680098DA}"/>
              </a:ext>
            </a:extLst>
          </p:cNvPr>
          <p:cNvSpPr txBox="1">
            <a:spLocks/>
          </p:cNvSpPr>
          <p:nvPr/>
        </p:nvSpPr>
        <p:spPr bwMode="auto">
          <a:xfrm>
            <a:off x="1028700" y="5562600"/>
            <a:ext cx="10134600" cy="5334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Example of a kernel-&gt; user mode transition</a:t>
            </a:r>
          </a:p>
        </p:txBody>
      </p:sp>
    </p:spTree>
    <p:extLst>
      <p:ext uri="{BB962C8B-B14F-4D97-AF65-F5344CB8AC3E}">
        <p14:creationId xmlns:p14="http://schemas.microsoft.com/office/powerpoint/2010/main" val="237710481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D1FD-F6B9-47C4-B7AD-A5E133A8F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5435600" cy="51054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</a:rPr>
              <a:t>#include &lt;</a:t>
            </a:r>
            <a:r>
              <a:rPr lang="en-US" sz="1600" dirty="0" err="1">
                <a:latin typeface="Courier"/>
              </a:rPr>
              <a:t>stdlib.h</a:t>
            </a:r>
            <a:r>
              <a:rPr lang="en-US" sz="1600" dirty="0">
                <a:latin typeface="Courier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</a:rPr>
              <a:t>#include &lt;</a:t>
            </a:r>
            <a:r>
              <a:rPr lang="en-US" sz="1600" dirty="0" err="1">
                <a:latin typeface="Courier"/>
              </a:rPr>
              <a:t>stdio.h</a:t>
            </a:r>
            <a:r>
              <a:rPr lang="en-US" sz="1600" dirty="0">
                <a:latin typeface="Courier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</a:rPr>
              <a:t>#include &lt;sys/</a:t>
            </a:r>
            <a:r>
              <a:rPr lang="en-US" sz="1600" dirty="0" err="1">
                <a:latin typeface="Courier"/>
              </a:rPr>
              <a:t>types.h</a:t>
            </a:r>
            <a:r>
              <a:rPr lang="en-US" sz="1600" dirty="0">
                <a:latin typeface="Courier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#include &lt;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unistd.h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#include &lt;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signal.h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600" b="1" dirty="0">
              <a:solidFill>
                <a:schemeClr val="accent1"/>
              </a:solidFill>
              <a:latin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void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signal_callback_handler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(int signum)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printf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(“Caught signal!\n”);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  exit(1);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</a:rPr>
              <a:t>int main()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Courier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struct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sigaction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sa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</a:rPr>
              <a:t>  </a:t>
            </a:r>
            <a:r>
              <a:rPr lang="en-US" sz="1600" dirty="0" err="1">
                <a:latin typeface="Courier"/>
              </a:rPr>
              <a:t>sa.sa_flags</a:t>
            </a:r>
            <a:r>
              <a:rPr lang="en-US" sz="1600" dirty="0">
                <a:latin typeface="Courier"/>
              </a:rPr>
              <a:t> = 0;</a:t>
            </a:r>
            <a:endParaRPr lang="en-US" sz="1600" dirty="0">
              <a:solidFill>
                <a:srgbClr val="FF0000"/>
              </a:solidFill>
              <a:latin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</a:rPr>
              <a:t>  </a:t>
            </a:r>
            <a:r>
              <a:rPr lang="en-US" sz="1600" dirty="0" err="1">
                <a:latin typeface="Courier"/>
              </a:rPr>
              <a:t>sigemptyset</a:t>
            </a:r>
            <a:r>
              <a:rPr lang="en-US" sz="1600" dirty="0">
                <a:latin typeface="Courier"/>
              </a:rPr>
              <a:t>(&amp;</a:t>
            </a:r>
            <a:r>
              <a:rPr lang="en-US" sz="1600" dirty="0" err="1">
                <a:latin typeface="Courier"/>
              </a:rPr>
              <a:t>sa.sa_mask</a:t>
            </a:r>
            <a:r>
              <a:rPr lang="en-US" sz="1600" dirty="0">
                <a:latin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chemeClr val="accent1"/>
                </a:solidFill>
                <a:latin typeface="Courier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sa.sa_handler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signal_callback_handler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sigaction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(SIGINT, &amp;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sa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, NULL);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latin typeface="Courier"/>
              </a:rPr>
              <a:t> </a:t>
            </a:r>
            <a:r>
              <a:rPr lang="en-US" sz="1600" dirty="0">
                <a:latin typeface="Courier"/>
              </a:rPr>
              <a:t> while (1) {}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6C971-E920-D8D9-CC22-D241FE8FE155}"/>
              </a:ext>
            </a:extLst>
          </p:cNvPr>
          <p:cNvSpPr txBox="1"/>
          <p:nvPr/>
        </p:nvSpPr>
        <p:spPr>
          <a:xfrm>
            <a:off x="6629400" y="1600200"/>
            <a:ext cx="5105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Each signal has a default </a:t>
            </a:r>
            <a:r>
              <a:rPr lang="en-US" sz="2400" b="0" dirty="0">
                <a:solidFill>
                  <a:srgbClr val="000000"/>
                </a:solidFill>
                <a:latin typeface="+mn-lt"/>
              </a:rPr>
              <a:t>action. Can override default action with signal handler</a:t>
            </a:r>
          </a:p>
          <a:p>
            <a:pPr algn="ctr"/>
            <a:endParaRPr lang="en-US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Program jumps to signal handler function. </a:t>
            </a:r>
          </a:p>
          <a:p>
            <a:pPr algn="ctr"/>
            <a:endParaRPr lang="en-US" sz="2400" b="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Control of the program resumes at the previously interrupted instructions.</a:t>
            </a:r>
            <a:endParaRPr lang="en-US" sz="240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02E55C-2F94-BDDE-2169-982AEF4D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What is a Signal?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88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7256-D5C0-2665-69F0-12F87DC9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Signals in the Wild (in the Linux Kernel)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946E7-7794-2C82-D962-4AD893CF4A8D}"/>
              </a:ext>
            </a:extLst>
          </p:cNvPr>
          <p:cNvSpPr txBox="1"/>
          <p:nvPr/>
        </p:nvSpPr>
        <p:spPr>
          <a:xfrm>
            <a:off x="1524000" y="914400"/>
            <a:ext cx="944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Ctr + C . Sends SIGINT signal. Default actual is to kill the program</a:t>
            </a:r>
          </a:p>
          <a:p>
            <a:pPr algn="ctr"/>
            <a:endParaRPr lang="en-US" sz="2400" b="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rgbClr val="000000"/>
                </a:solidFill>
                <a:latin typeface="+mn-lt"/>
              </a:rPr>
              <a:t>Timer signal. Check every T seconds that a condition still holds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FBDF8555-0B00-8916-0D63-9A005299D6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737"/>
            <a:ext cx="12192000" cy="35007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074A13-4E3E-B75C-A03C-426F08FF8519}"/>
              </a:ext>
            </a:extLst>
          </p:cNvPr>
          <p:cNvSpPr/>
          <p:nvPr/>
        </p:nvSpPr>
        <p:spPr bwMode="auto">
          <a:xfrm>
            <a:off x="3352800" y="3081992"/>
            <a:ext cx="6629400" cy="51133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crooks@laptop</a:t>
            </a: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&gt; man  7 signal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52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4F2D-C7AD-1FDD-986C-BD3E843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Recall: Hardware must support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D4FF1C-84EA-05A4-1D68-CFD7A6A279FD}"/>
              </a:ext>
            </a:extLst>
          </p:cNvPr>
          <p:cNvSpPr txBox="1">
            <a:spLocks/>
          </p:cNvSpPr>
          <p:nvPr/>
        </p:nvSpPr>
        <p:spPr bwMode="auto">
          <a:xfrm>
            <a:off x="533400" y="1828800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ctr">
              <a:buFontTx/>
              <a:buAutoNum type="arabicParenR"/>
            </a:pPr>
            <a:r>
              <a:rPr lang="en-US" b="1" kern="0">
                <a:solidFill>
                  <a:schemeClr val="accent1"/>
                </a:solidFill>
                <a:latin typeface="+mn-lt"/>
              </a:rPr>
              <a:t>Privileged Instructions</a:t>
            </a:r>
          </a:p>
          <a:p>
            <a:pPr marL="0" indent="0" algn="ctr">
              <a:buNone/>
            </a:pPr>
            <a:r>
              <a:rPr lang="en-US" b="1" kern="0">
                <a:latin typeface="+mn-lt"/>
              </a:rPr>
              <a:t>Unsafe instructions cannot be executed in user mode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D35721-5935-2687-8D86-091DCFA6DA45}"/>
              </a:ext>
            </a:extLst>
          </p:cNvPr>
          <p:cNvSpPr txBox="1">
            <a:spLocks/>
          </p:cNvSpPr>
          <p:nvPr/>
        </p:nvSpPr>
        <p:spPr bwMode="auto">
          <a:xfrm>
            <a:off x="7010400" y="1792458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>
                <a:solidFill>
                  <a:schemeClr val="accent1"/>
                </a:solidFill>
                <a:latin typeface="+mn-lt"/>
              </a:rPr>
              <a:t>2) Memory Isolation</a:t>
            </a:r>
          </a:p>
          <a:p>
            <a:pPr marL="0" indent="0" algn="ctr">
              <a:buFontTx/>
              <a:buNone/>
            </a:pPr>
            <a:r>
              <a:rPr lang="en-US" b="1" kern="0">
                <a:latin typeface="+mn-lt"/>
              </a:rPr>
              <a:t>Memory accesses outside a process’s address space prohibited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ACDE97-FC6D-A9B3-8266-7050A4E1B7AF}"/>
              </a:ext>
            </a:extLst>
          </p:cNvPr>
          <p:cNvSpPr txBox="1">
            <a:spLocks/>
          </p:cNvSpPr>
          <p:nvPr/>
        </p:nvSpPr>
        <p:spPr bwMode="auto">
          <a:xfrm>
            <a:off x="228600" y="4495800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>
                <a:solidFill>
                  <a:schemeClr val="accent1"/>
                </a:solidFill>
                <a:latin typeface="+mn-lt"/>
              </a:rPr>
              <a:t>3) Interrupts</a:t>
            </a:r>
          </a:p>
          <a:p>
            <a:pPr marL="0" indent="0" algn="ctr">
              <a:buFontTx/>
              <a:buNone/>
            </a:pPr>
            <a:r>
              <a:rPr lang="en-US" b="1" kern="0">
                <a:latin typeface="+mn-lt"/>
              </a:rPr>
              <a:t>Ensure kernel can regain control from running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DF870D-BD0C-AB22-434E-0A922052D590}"/>
              </a:ext>
            </a:extLst>
          </p:cNvPr>
          <p:cNvSpPr txBox="1">
            <a:spLocks/>
          </p:cNvSpPr>
          <p:nvPr/>
        </p:nvSpPr>
        <p:spPr bwMode="auto">
          <a:xfrm>
            <a:off x="6934200" y="4419600"/>
            <a:ext cx="50292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>
                <a:solidFill>
                  <a:schemeClr val="accent1"/>
                </a:solidFill>
                <a:latin typeface="+mn-lt"/>
              </a:rPr>
              <a:t>4) Safe Transfers</a:t>
            </a:r>
          </a:p>
          <a:p>
            <a:pPr marL="0" indent="0" algn="ctr">
              <a:buFontTx/>
              <a:buNone/>
            </a:pPr>
            <a:r>
              <a:rPr lang="en-US" b="1" kern="0">
                <a:latin typeface="+mn-lt"/>
              </a:rPr>
              <a:t>Correctly transfer control from user-mode to kernel-mode and back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F1BFA21-7AF8-C1E6-A58D-A2322B66D1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52620"/>
      </p:ext>
    </p:extLst>
  </p:cSld>
  <p:clrMapOvr>
    <a:masterClrMapping/>
  </p:clrMapOvr>
  <p:transition advTm="74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change the </a:t>
            </a:r>
            <a:r>
              <a:rPr lang="en-US" i="1" dirty="0">
                <a:latin typeface="+mn-lt"/>
              </a:rPr>
              <a:t>program </a:t>
            </a:r>
            <a:r>
              <a:rPr lang="en-US" dirty="0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send a </a:t>
            </a:r>
            <a:r>
              <a:rPr lang="en-US" i="1" dirty="0">
                <a:latin typeface="+mn-lt"/>
              </a:rPr>
              <a:t>signal</a:t>
            </a:r>
            <a:r>
              <a:rPr lang="en-US" dirty="0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326514843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Goal 2: Input/Output in Linux</a:t>
            </a:r>
          </a:p>
        </p:txBody>
      </p:sp>
    </p:spTree>
    <p:extLst>
      <p:ext uri="{BB962C8B-B14F-4D97-AF65-F5344CB8AC3E}">
        <p14:creationId xmlns:p14="http://schemas.microsoft.com/office/powerpoint/2010/main" val="303445425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Goal 2: Input/Output in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C181-EC8A-15CC-DEC6-B99E5E861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50522" y="1247705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latin typeface="+mn-lt"/>
                <a:ea typeface="Consolas" charset="0"/>
                <a:cs typeface="Consolas" charset="0"/>
              </a:rPr>
              <a:t>UNIX offers the same IO interface for: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en-US">
              <a:latin typeface="+mn-lt"/>
              <a:ea typeface="Consolas" charset="0"/>
              <a:cs typeface="Consolas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latin typeface="+mn-lt"/>
                <a:ea typeface="Consolas" charset="0"/>
                <a:cs typeface="Consolas" charset="0"/>
              </a:rPr>
              <a:t>All device Input/Output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latin typeface="+mn-lt"/>
                <a:ea typeface="Consolas" charset="0"/>
                <a:cs typeface="Consolas" charset="0"/>
              </a:rPr>
              <a:t>Reading/Writing Files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err="1">
                <a:latin typeface="+mn-lt"/>
                <a:ea typeface="Consolas" charset="0"/>
                <a:cs typeface="Consolas" charset="0"/>
              </a:rPr>
              <a:t>Interprocess</a:t>
            </a:r>
            <a:r>
              <a:rPr lang="en-US">
                <a:latin typeface="+mn-lt"/>
                <a:ea typeface="Consolas" charset="0"/>
                <a:cs typeface="Consolas" charset="0"/>
              </a:rPr>
              <a:t> communication</a:t>
            </a:r>
            <a:endParaRPr lang="en-US">
              <a:latin typeface="+mn-lt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en-US"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7262E6-F2E8-C53C-92E6-E039061722C5}"/>
              </a:ext>
            </a:extLst>
          </p:cNvPr>
          <p:cNvSpPr/>
          <p:nvPr/>
        </p:nvSpPr>
        <p:spPr bwMode="auto">
          <a:xfrm>
            <a:off x="6705600" y="2826026"/>
            <a:ext cx="12954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Printers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8EB0A2-2EEF-EEC5-1307-B0C59CCE1A61}"/>
              </a:ext>
            </a:extLst>
          </p:cNvPr>
          <p:cNvSpPr/>
          <p:nvPr/>
        </p:nvSpPr>
        <p:spPr bwMode="auto">
          <a:xfrm>
            <a:off x="8153400" y="2819400"/>
            <a:ext cx="12954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1"/>
                </a:solidFill>
              </a:rPr>
              <a:t>Mouse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AAF701-7A8B-45D4-9852-C9E9F8F584D0}"/>
              </a:ext>
            </a:extLst>
          </p:cNvPr>
          <p:cNvSpPr/>
          <p:nvPr/>
        </p:nvSpPr>
        <p:spPr bwMode="auto">
          <a:xfrm>
            <a:off x="6705600" y="3617360"/>
            <a:ext cx="12954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Disk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F18E1B-9E27-9386-78C7-A46A03C41447}"/>
              </a:ext>
            </a:extLst>
          </p:cNvPr>
          <p:cNvSpPr/>
          <p:nvPr/>
        </p:nvSpPr>
        <p:spPr bwMode="auto">
          <a:xfrm>
            <a:off x="6858000" y="4413321"/>
            <a:ext cx="12954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Pipes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8C3B32-97A2-7910-219E-12BD4EA78C4D}"/>
              </a:ext>
            </a:extLst>
          </p:cNvPr>
          <p:cNvSpPr/>
          <p:nvPr/>
        </p:nvSpPr>
        <p:spPr bwMode="auto">
          <a:xfrm>
            <a:off x="8382000" y="4391095"/>
            <a:ext cx="12954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Socket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59615B2-609E-A277-B018-DB67EA2852C1}"/>
              </a:ext>
            </a:extLst>
          </p:cNvPr>
          <p:cNvSpPr txBox="1">
            <a:spLocks/>
          </p:cNvSpPr>
          <p:nvPr/>
        </p:nvSpPr>
        <p:spPr bwMode="auto">
          <a:xfrm>
            <a:off x="1135578" y="5600076"/>
            <a:ext cx="10027722" cy="68428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  <a:ea typeface="Consolas" charset="0"/>
                <a:cs typeface="Consolas" charset="0"/>
              </a:rPr>
              <a:t>Everything is a file!</a:t>
            </a:r>
            <a:endParaRPr lang="en-US" kern="0">
              <a:solidFill>
                <a:schemeClr val="accent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30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F4BA-60F9-8FA4-6AB0-95D35D27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Radical in 1974!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02F2CB-F0E8-8657-CFAB-6C2FD9547B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7220003" cy="6581823"/>
          </a:xfrm>
          <a:prstGeom prst="rect">
            <a:avLst/>
          </a:prstGeom>
        </p:spPr>
      </p:pic>
      <p:pic>
        <p:nvPicPr>
          <p:cNvPr id="7" name="Picture 6" descr="A picture containing person, person, suit, wearing&#10;&#10;Description automatically generated">
            <a:extLst>
              <a:ext uri="{FF2B5EF4-FFF2-40B4-BE49-F238E27FC236}">
                <a16:creationId xmlns:a16="http://schemas.microsoft.com/office/drawing/2014/main" id="{B8FBFAF6-F452-2687-8BB2-77A68332E6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490983"/>
            <a:ext cx="1327150" cy="1704182"/>
          </a:xfrm>
          <a:prstGeom prst="rect">
            <a:avLst/>
          </a:prstGeom>
        </p:spPr>
      </p:pic>
      <p:pic>
        <p:nvPicPr>
          <p:cNvPr id="9" name="Picture 8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D559D103-3237-D3EF-8177-EFF6F616D1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314" y="1500922"/>
            <a:ext cx="1575436" cy="173656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C06647F-E841-6874-7B8A-BDEA0AFCCD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62" y="4876800"/>
            <a:ext cx="1671714" cy="169545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5310938-18BB-6F06-6C79-0C1C249A93FF}"/>
              </a:ext>
            </a:extLst>
          </p:cNvPr>
          <p:cNvSpPr/>
          <p:nvPr/>
        </p:nvSpPr>
        <p:spPr bwMode="auto">
          <a:xfrm rot="16200000">
            <a:off x="10302223" y="3642377"/>
            <a:ext cx="946150" cy="671796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061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Core tenants of UNIX/IO interface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7262E6-F2E8-C53C-92E6-E039061722C5}"/>
              </a:ext>
            </a:extLst>
          </p:cNvPr>
          <p:cNvSpPr/>
          <p:nvPr/>
        </p:nvSpPr>
        <p:spPr bwMode="auto">
          <a:xfrm>
            <a:off x="2057400" y="1312208"/>
            <a:ext cx="4013200" cy="138840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rPr>
              <a:t>Uniformity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tx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Same set of system calls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1"/>
                </a:solidFill>
              </a:rPr>
              <a:t>Open, read, write, close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7A372A-E8C7-9C76-9728-7B5172289EC6}"/>
              </a:ext>
            </a:extLst>
          </p:cNvPr>
          <p:cNvSpPr/>
          <p:nvPr/>
        </p:nvSpPr>
        <p:spPr bwMode="auto">
          <a:xfrm>
            <a:off x="6324600" y="1310672"/>
            <a:ext cx="4013200" cy="138840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rPr>
              <a:t>Open Before Use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tx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Must explicitly open file/device/channel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8AC3E3-BC8E-AD73-838C-8EB193E10654}"/>
              </a:ext>
            </a:extLst>
          </p:cNvPr>
          <p:cNvSpPr/>
          <p:nvPr/>
        </p:nvSpPr>
        <p:spPr bwMode="auto">
          <a:xfrm>
            <a:off x="2080591" y="2931804"/>
            <a:ext cx="4013200" cy="179259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rPr>
              <a:t>Byte-Oriented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tx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All devices, even block devices, are access through byte arrays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65FA8E-DD20-4415-907A-90E92CE8B3FC}"/>
              </a:ext>
            </a:extLst>
          </p:cNvPr>
          <p:cNvSpPr/>
          <p:nvPr/>
        </p:nvSpPr>
        <p:spPr bwMode="auto">
          <a:xfrm>
            <a:off x="6400800" y="2827804"/>
            <a:ext cx="4013200" cy="189659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rPr>
              <a:t>Kernel Buffered Reads/Writes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tx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1"/>
                </a:solidFill>
              </a:rPr>
              <a:t>Data is buffered at kernel to decouple internals from application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815C39-A223-31C7-BD1B-9998BBAC9378}"/>
              </a:ext>
            </a:extLst>
          </p:cNvPr>
          <p:cNvSpPr/>
          <p:nvPr/>
        </p:nvSpPr>
        <p:spPr bwMode="auto">
          <a:xfrm>
            <a:off x="4876800" y="4876800"/>
            <a:ext cx="4013200" cy="138840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rPr>
              <a:t>Explicit Close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tx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Must explicitly close resource</a:t>
            </a:r>
          </a:p>
        </p:txBody>
      </p:sp>
    </p:spTree>
    <p:extLst>
      <p:ext uri="{BB962C8B-B14F-4D97-AF65-F5344CB8AC3E}">
        <p14:creationId xmlns:p14="http://schemas.microsoft.com/office/powerpoint/2010/main" val="369109511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FD2D-75AE-07D6-D3D4-2FFDB54F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Introducing the File Descriptor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BFB0-3F85-71C1-53DB-EBAB7665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121920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Number that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uniquely</a:t>
            </a:r>
            <a:r>
              <a:rPr lang="en-US" dirty="0">
                <a:latin typeface="+mn-lt"/>
              </a:rPr>
              <a:t> identifies an open IO resource in the OS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F1B93A-3B7A-9BF7-844E-D2759CFA3C49}"/>
              </a:ext>
            </a:extLst>
          </p:cNvPr>
          <p:cNvSpPr txBox="1">
            <a:spLocks/>
          </p:cNvSpPr>
          <p:nvPr/>
        </p:nvSpPr>
        <p:spPr bwMode="auto">
          <a:xfrm>
            <a:off x="1968500" y="2667000"/>
            <a:ext cx="8255000" cy="1524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It’s another index!</a:t>
            </a:r>
          </a:p>
          <a:p>
            <a:pPr marL="0" indent="0" algn="ctr">
              <a:buFontTx/>
              <a:buNone/>
            </a:pPr>
            <a:r>
              <a:rPr lang="en-US">
                <a:solidFill>
                  <a:srgbClr val="202122"/>
                </a:solidFill>
                <a:latin typeface="+mn-lt"/>
              </a:rPr>
              <a:t>F</a:t>
            </a:r>
            <a:r>
              <a:rPr lang="en-US" b="0" i="0">
                <a:solidFill>
                  <a:srgbClr val="202122"/>
                </a:solidFill>
                <a:effectLst/>
                <a:latin typeface="+mn-lt"/>
              </a:rPr>
              <a:t>ile descriptors index into</a:t>
            </a:r>
          </a:p>
          <a:p>
            <a:pPr marL="0" indent="0" algn="ctr">
              <a:buFontTx/>
              <a:buNone/>
            </a:pPr>
            <a:r>
              <a:rPr lang="en-US" b="0" i="0">
                <a:solidFill>
                  <a:srgbClr val="202122"/>
                </a:solidFill>
                <a:effectLst/>
                <a:latin typeface="+mn-lt"/>
              </a:rPr>
              <a:t> a </a:t>
            </a:r>
            <a:r>
              <a:rPr lang="en-US" b="0" i="0">
                <a:solidFill>
                  <a:schemeClr val="accent1"/>
                </a:solidFill>
                <a:effectLst/>
                <a:latin typeface="+mn-lt"/>
              </a:rPr>
              <a:t>per-process</a:t>
            </a:r>
            <a:r>
              <a:rPr lang="en-US" b="0" i="0">
                <a:solidFill>
                  <a:srgbClr val="202122"/>
                </a:solidFill>
                <a:effectLst/>
                <a:latin typeface="+mn-lt"/>
              </a:rPr>
              <a:t> </a:t>
            </a:r>
            <a:r>
              <a:rPr lang="en-US" b="1" i="0">
                <a:solidFill>
                  <a:schemeClr val="accent1"/>
                </a:solidFill>
                <a:effectLst/>
                <a:latin typeface="+mn-lt"/>
              </a:rPr>
              <a:t>file descriptor table</a:t>
            </a:r>
            <a:endParaRPr lang="en-US" kern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44564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3C32-605B-8266-2E3D-EDB893B0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FDs in the Wild (well, in the Kernel)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EA9670-E2F5-AEA2-EC4A-704549FB416C}"/>
              </a:ext>
            </a:extLst>
          </p:cNvPr>
          <p:cNvSpPr txBox="1">
            <a:spLocks/>
          </p:cNvSpPr>
          <p:nvPr/>
        </p:nvSpPr>
        <p:spPr bwMode="auto">
          <a:xfrm>
            <a:off x="161187" y="3190219"/>
            <a:ext cx="4209676" cy="477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597D0-4781-18A5-846C-020B324E2D1D}"/>
              </a:ext>
            </a:extLst>
          </p:cNvPr>
          <p:cNvSpPr txBox="1"/>
          <p:nvPr/>
        </p:nvSpPr>
        <p:spPr>
          <a:xfrm flipH="1">
            <a:off x="533400" y="1005840"/>
            <a:ext cx="115824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UNUSED, EMBRYO, SLEEPING, RUNNABLE, RUNNING, ZOMBIE };</a:t>
            </a:r>
          </a:p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Per-process state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proc {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Size of process memory (bytes)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pde_t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pgdir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Page table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kstack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Bottom of kernel stack for this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state;        // Process state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Process ID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proc *parent;         // Parent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trapframe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// Trap frame for current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context *context;     //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swtch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here to run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// If non-zero, sleeping on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killed;                  // If non-zero, have been killed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file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[NOFILE];  // Open files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inode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// Current directory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name[16];               // Process name (debugging)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922C088-1691-D19A-C412-DC7A287B56A0}"/>
              </a:ext>
            </a:extLst>
          </p:cNvPr>
          <p:cNvSpPr txBox="1">
            <a:spLocks/>
          </p:cNvSpPr>
          <p:nvPr/>
        </p:nvSpPr>
        <p:spPr bwMode="auto">
          <a:xfrm>
            <a:off x="3771900" y="6190238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Xv6 Kernel (</a:t>
            </a:r>
            <a:r>
              <a:rPr lang="en-US" kern="0" err="1">
                <a:latin typeface="+mn-lt"/>
              </a:rPr>
              <a:t>proc.h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BFE24-24A5-1BDD-7EA3-67CF5B823DB2}"/>
              </a:ext>
            </a:extLst>
          </p:cNvPr>
          <p:cNvSpPr txBox="1"/>
          <p:nvPr/>
        </p:nvSpPr>
        <p:spPr>
          <a:xfrm flipH="1">
            <a:off x="533400" y="990600"/>
            <a:ext cx="115824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UNUSED, EMBRYO, SLEEPING, RUNNABLE, RUNNING, ZOMBIE };</a:t>
            </a:r>
          </a:p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Per-process state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proc {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Size of process memory (bytes)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pde_t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pgdir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Page table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kstack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Bottom of kernel stack for this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state;        // Process state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Process ID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proc *parent;         // Parent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trapframe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// Trap frame for current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context *context;     //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swtch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here to run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// If non-zero, sleeping on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killed;                  // If non-zero, have been killed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file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[NOFILE];  // Open files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inode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// Current directory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name[16];               // Process name (debugging)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B39CE2-4051-4828-D1A0-7DA43894FB34}"/>
              </a:ext>
            </a:extLst>
          </p:cNvPr>
          <p:cNvSpPr/>
          <p:nvPr/>
        </p:nvSpPr>
        <p:spPr bwMode="auto">
          <a:xfrm>
            <a:off x="133102" y="4648200"/>
            <a:ext cx="11925795" cy="332509"/>
          </a:xfrm>
          <a:prstGeom prst="roundRect">
            <a:avLst/>
          </a:prstGeom>
          <a:noFill/>
          <a:ln w="7620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A1F1D6-94AE-7822-5A66-A476DFC1630C}"/>
              </a:ext>
            </a:extLst>
          </p:cNvPr>
          <p:cNvSpPr txBox="1">
            <a:spLocks/>
          </p:cNvSpPr>
          <p:nvPr/>
        </p:nvSpPr>
        <p:spPr bwMode="auto">
          <a:xfrm>
            <a:off x="7696200" y="998219"/>
            <a:ext cx="4419600" cy="1219201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In Linux </a:t>
            </a:r>
            <a:r>
              <a:rPr lang="en-US" sz="2000" kern="0">
                <a:latin typeface="Courier"/>
              </a:rPr>
              <a:t>struct </a:t>
            </a:r>
            <a:r>
              <a:rPr lang="en-US" sz="2000" kern="0" err="1">
                <a:latin typeface="Courier"/>
              </a:rPr>
              <a:t>fdtable</a:t>
            </a:r>
            <a:r>
              <a:rPr lang="en-US" sz="2000" kern="0">
                <a:latin typeface="Courier"/>
              </a:rPr>
              <a:t> </a:t>
            </a:r>
            <a:r>
              <a:rPr lang="en-US" sz="2000" kern="0">
                <a:latin typeface="+mn-lt"/>
              </a:rPr>
              <a:t>defined in &lt;</a:t>
            </a:r>
            <a:r>
              <a:rPr lang="en-US" sz="2000" kern="0">
                <a:latin typeface="Courier"/>
              </a:rPr>
              <a:t>include/</a:t>
            </a:r>
            <a:r>
              <a:rPr lang="en-US" sz="2000" kern="0">
                <a:latin typeface="Courier"/>
                <a:cs typeface="Courier New" panose="02070309020205020404" pitchFamily="49" charset="0"/>
              </a:rPr>
              <a:t>kernel</a:t>
            </a:r>
            <a:r>
              <a:rPr lang="en-US" sz="2000" ker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kern="0" err="1">
                <a:latin typeface="Courier New" panose="02070309020205020404" pitchFamily="49" charset="0"/>
                <a:cs typeface="Courier New" panose="02070309020205020404" pitchFamily="49" charset="0"/>
              </a:rPr>
              <a:t>fdtable.h</a:t>
            </a:r>
            <a:r>
              <a:rPr lang="en-US" sz="2000" kern="0">
                <a:latin typeface="+mn-lt"/>
              </a:rPr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517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647D-EA51-8F81-42B1-1F6F8632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Table of Open File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02A2-88BA-27F5-E37E-F52112448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Each FD points to an </a:t>
            </a: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open file description </a:t>
            </a:r>
            <a:r>
              <a:rPr lang="en-US" kern="0">
                <a:latin typeface="+mn-lt"/>
              </a:rPr>
              <a:t>in a 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system-wide table </a:t>
            </a: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of open files </a:t>
            </a:r>
          </a:p>
          <a:p>
            <a:pPr marL="0" indent="0" algn="ctr">
              <a:buFontTx/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File offset </a:t>
            </a:r>
          </a:p>
          <a:p>
            <a:pPr marL="0" indent="0" algn="ctr">
              <a:buNone/>
            </a:pPr>
            <a:r>
              <a:rPr lang="en-US">
                <a:latin typeface="+mn-lt"/>
              </a:rPr>
              <a:t>File access mode (from open())</a:t>
            </a:r>
          </a:p>
          <a:p>
            <a:pPr marL="0" indent="0" algn="ctr">
              <a:buNone/>
            </a:pPr>
            <a:r>
              <a:rPr lang="en-US">
                <a:latin typeface="+mn-lt"/>
              </a:rPr>
              <a:t> File status flags (from open())</a:t>
            </a:r>
          </a:p>
          <a:p>
            <a:pPr marL="0" indent="0" algn="ctr">
              <a:buNone/>
            </a:pPr>
            <a:r>
              <a:rPr lang="en-US">
                <a:latin typeface="+mn-lt"/>
              </a:rPr>
              <a:t> Reference to physical location (</a:t>
            </a:r>
            <a:r>
              <a:rPr lang="en-US" err="1">
                <a:latin typeface="+mn-lt"/>
              </a:rPr>
              <a:t>inode</a:t>
            </a:r>
            <a:r>
              <a:rPr lang="en-US">
                <a:latin typeface="+mn-lt"/>
              </a:rPr>
              <a:t> – more later)</a:t>
            </a:r>
          </a:p>
          <a:p>
            <a:pPr marL="0" indent="0" algn="ctr">
              <a:buNone/>
            </a:pPr>
            <a:r>
              <a:rPr lang="en-US">
                <a:latin typeface="+mn-lt"/>
              </a:rPr>
              <a:t>Number of times opened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7FE72F-E856-FD1C-2EA1-DF4A848192A3}"/>
              </a:ext>
            </a:extLst>
          </p:cNvPr>
          <p:cNvSpPr txBox="1">
            <a:spLocks/>
          </p:cNvSpPr>
          <p:nvPr/>
        </p:nvSpPr>
        <p:spPr bwMode="auto">
          <a:xfrm>
            <a:off x="3886200" y="5181600"/>
            <a:ext cx="4419600" cy="1219201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In Linux </a:t>
            </a:r>
            <a:r>
              <a:rPr lang="en-US" sz="2000" kern="0">
                <a:latin typeface="Courier"/>
              </a:rPr>
              <a:t>struct file </a:t>
            </a:r>
            <a:r>
              <a:rPr lang="en-US" sz="2000" kern="0">
                <a:latin typeface="+mn-lt"/>
              </a:rPr>
              <a:t>defined in &lt;</a:t>
            </a:r>
            <a:r>
              <a:rPr lang="en-US" sz="2000" kern="0">
                <a:latin typeface="Courier"/>
              </a:rPr>
              <a:t>include/</a:t>
            </a:r>
            <a:r>
              <a:rPr lang="en-US" sz="2000" kern="0" err="1">
                <a:latin typeface="Courier"/>
                <a:cs typeface="Courier New" panose="02070309020205020404" pitchFamily="49" charset="0"/>
              </a:rPr>
              <a:t>linux</a:t>
            </a:r>
            <a:r>
              <a:rPr lang="en-US" sz="2000" ker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kern="0" err="1">
                <a:latin typeface="Courier New" panose="02070309020205020404" pitchFamily="49" charset="0"/>
                <a:cs typeface="Courier New" panose="02070309020205020404" pitchFamily="49" charset="0"/>
              </a:rPr>
              <a:t>fs.h</a:t>
            </a:r>
            <a:r>
              <a:rPr lang="en-US" sz="2000" kern="0">
                <a:latin typeface="+mn-lt"/>
              </a:rPr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909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1D81-AD16-40AB-AD9D-78A4B0DA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Manipulating FDs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3E79-82CE-4250-A925-783F9EFF3FB6}"/>
              </a:ext>
            </a:extLst>
          </p:cNvPr>
          <p:cNvSpPr txBox="1"/>
          <p:nvPr/>
        </p:nvSpPr>
        <p:spPr>
          <a:xfrm>
            <a:off x="609600" y="1799035"/>
            <a:ext cx="4038599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fcntl.h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unistd.h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r>
              <a:rPr lang="en-US" sz="1600" dirty="0">
                <a:latin typeface="Courier"/>
                <a:cs typeface="Courier"/>
              </a:rPr>
              <a:t>#include &lt;sys/</a:t>
            </a:r>
            <a:r>
              <a:rPr lang="en-US" sz="1600" dirty="0" err="1">
                <a:latin typeface="Courier"/>
                <a:cs typeface="Courier"/>
              </a:rPr>
              <a:t>types.h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int open (const char *filename, int flags, [</a:t>
            </a:r>
            <a:r>
              <a:rPr lang="en-US" sz="1600" dirty="0" err="1">
                <a:latin typeface="Courier"/>
                <a:cs typeface="Courier"/>
              </a:rPr>
              <a:t>mode_t</a:t>
            </a:r>
            <a:r>
              <a:rPr lang="en-US" sz="1600" dirty="0">
                <a:latin typeface="Courier"/>
                <a:cs typeface="Courier"/>
              </a:rPr>
              <a:t> mode]);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int </a:t>
            </a:r>
            <a:r>
              <a:rPr lang="en-US" sz="1600" dirty="0" err="1">
                <a:latin typeface="Courier"/>
                <a:cs typeface="Courier"/>
              </a:rPr>
              <a:t>creat</a:t>
            </a:r>
            <a:r>
              <a:rPr lang="en-US" sz="1600" dirty="0">
                <a:latin typeface="Courier"/>
                <a:cs typeface="Courier"/>
              </a:rPr>
              <a:t> (const char *filename, </a:t>
            </a:r>
            <a:r>
              <a:rPr lang="en-US" sz="1600" dirty="0" err="1">
                <a:latin typeface="Courier"/>
                <a:cs typeface="Courier"/>
              </a:rPr>
              <a:t>mode_t</a:t>
            </a:r>
            <a:r>
              <a:rPr lang="en-US" sz="1600" dirty="0">
                <a:latin typeface="Courier"/>
                <a:cs typeface="Courier"/>
              </a:rPr>
              <a:t> mode);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int close (int </a:t>
            </a:r>
            <a:r>
              <a:rPr lang="en-US" sz="1600" dirty="0" err="1">
                <a:latin typeface="Courier"/>
                <a:cs typeface="Courier"/>
              </a:rPr>
              <a:t>filedes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92AF4F-C8BE-C486-E91C-5F4298D8C6C4}"/>
              </a:ext>
            </a:extLst>
          </p:cNvPr>
          <p:cNvSpPr txBox="1"/>
          <p:nvPr/>
        </p:nvSpPr>
        <p:spPr>
          <a:xfrm>
            <a:off x="5410200" y="1295400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chemeClr val="accent1"/>
                </a:solidFill>
                <a:effectLst/>
                <a:latin typeface="+mn-lt"/>
              </a:rPr>
              <a:t>Open/Create</a:t>
            </a:r>
            <a:br>
              <a:rPr lang="en-US" sz="2400" b="0" i="0" dirty="0">
                <a:solidFill>
                  <a:srgbClr val="444444"/>
                </a:solidFill>
                <a:effectLst/>
                <a:latin typeface="+mn-lt"/>
              </a:rPr>
            </a:br>
            <a:r>
              <a:rPr lang="en-US" sz="2400" b="0" i="0" dirty="0">
                <a:solidFill>
                  <a:srgbClr val="444444"/>
                </a:solidFill>
                <a:effectLst/>
                <a:latin typeface="+mn-lt"/>
              </a:rPr>
              <a:t>All files explicitly opened via open or create.  </a:t>
            </a:r>
            <a:r>
              <a:rPr lang="en-US" sz="2400" b="0" dirty="0">
                <a:solidFill>
                  <a:srgbClr val="444444"/>
                </a:solidFill>
                <a:latin typeface="+mn-lt"/>
              </a:rPr>
              <a:t>Return 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+mn-lt"/>
              </a:rPr>
              <a:t>the lowest-numbered file descriptor not currently open for the process. Creates new open file description</a:t>
            </a:r>
          </a:p>
          <a:p>
            <a:pPr algn="ctr"/>
            <a:endParaRPr lang="en-US" sz="2400" b="0" dirty="0">
              <a:solidFill>
                <a:srgbClr val="444444"/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/>
                </a:solidFill>
                <a:latin typeface="+mn-lt"/>
              </a:rPr>
              <a:t>Close</a:t>
            </a:r>
          </a:p>
          <a:p>
            <a:pPr algn="ctr"/>
            <a:r>
              <a:rPr lang="en-US" altLang="en-US" sz="2400" b="0" dirty="0">
                <a:solidFill>
                  <a:srgbClr val="181818"/>
                </a:solidFill>
                <a:latin typeface="+mn-lt"/>
              </a:rPr>
              <a:t>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+mn-lt"/>
              </a:rPr>
              <a:t>loses a file descriptor, so that it no longer refers to any file and may be reused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2400" b="0" dirty="0">
              <a:solidFill>
                <a:srgbClr val="444444"/>
              </a:solidFill>
              <a:latin typeface="+mn-lt"/>
            </a:endParaRPr>
          </a:p>
          <a:p>
            <a:pPr algn="ctr"/>
            <a:endParaRPr lang="en-US" sz="2400" b="0" dirty="0">
              <a:solidFill>
                <a:srgbClr val="444444"/>
              </a:solidFill>
              <a:latin typeface="+mn-lt"/>
            </a:endParaRPr>
          </a:p>
          <a:p>
            <a:pPr algn="ctr"/>
            <a:endParaRPr lang="en-US" sz="2400" b="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064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4CBE-E7FE-4223-A10C-C7401DDC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143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Manipulating FDs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D65B-4656-43C5-BBFA-7496A743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126435"/>
            <a:ext cx="11074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  <a:cs typeface="Courier"/>
              </a:rPr>
              <a:t>Read data from open file using file descriptor:</a:t>
            </a:r>
            <a:br>
              <a:rPr lang="en-US" dirty="0">
                <a:latin typeface="+mn-lt"/>
                <a:cs typeface="Courier"/>
              </a:rPr>
            </a:br>
            <a:br>
              <a:rPr lang="en-US" dirty="0">
                <a:latin typeface="+mn-lt"/>
                <a:cs typeface="Courier"/>
              </a:rPr>
            </a:br>
            <a:r>
              <a:rPr lang="en-US" dirty="0">
                <a:latin typeface="+mn-lt"/>
                <a:cs typeface="Courier"/>
              </a:rPr>
              <a:t>	</a:t>
            </a:r>
            <a:r>
              <a:rPr lang="en-US" sz="2000" dirty="0" err="1">
                <a:latin typeface="Courier"/>
                <a:cs typeface="Courier"/>
              </a:rPr>
              <a:t>ssize_t</a:t>
            </a:r>
            <a:r>
              <a:rPr lang="en-US" sz="2000" dirty="0">
                <a:latin typeface="Courier"/>
                <a:cs typeface="Courier"/>
              </a:rPr>
              <a:t> read (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filedes</a:t>
            </a:r>
            <a:r>
              <a:rPr lang="en-US" sz="2000" dirty="0">
                <a:latin typeface="Courier"/>
                <a:cs typeface="Courier"/>
              </a:rPr>
              <a:t>, void *buffer, </a:t>
            </a:r>
            <a:r>
              <a:rPr lang="en-US" sz="2000" dirty="0" err="1">
                <a:latin typeface="Courier"/>
                <a:cs typeface="Courier"/>
              </a:rPr>
              <a:t>size_t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maxsize</a:t>
            </a:r>
            <a:r>
              <a:rPr lang="en-US" sz="2000" dirty="0">
                <a:latin typeface="Courier"/>
                <a:cs typeface="Courier"/>
              </a:rPr>
              <a:t>)</a:t>
            </a:r>
            <a:br>
              <a:rPr lang="en-US" sz="2000" dirty="0">
                <a:latin typeface="Courier"/>
                <a:cs typeface="Courier"/>
              </a:rPr>
            </a:br>
            <a:endParaRPr lang="en-US" sz="2000" dirty="0">
              <a:latin typeface="Courier"/>
              <a:cs typeface="Courier"/>
            </a:endParaRPr>
          </a:p>
          <a:p>
            <a:pPr marL="457200" lvl="1" indent="0">
              <a:buNone/>
            </a:pPr>
            <a:br>
              <a:rPr lang="en-US" dirty="0">
                <a:latin typeface="+mn-lt"/>
                <a:cs typeface="Courier"/>
              </a:rPr>
            </a:br>
            <a:endParaRPr lang="en-US" dirty="0">
              <a:latin typeface="+mn-lt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Courier"/>
              </a:rPr>
              <a:t>Write data to open file using file descriptor</a:t>
            </a:r>
            <a:br>
              <a:rPr lang="en-US" dirty="0">
                <a:latin typeface="+mn-lt"/>
                <a:cs typeface="Courier"/>
              </a:rPr>
            </a:br>
            <a:br>
              <a:rPr lang="en-US" dirty="0">
                <a:latin typeface="+mn-lt"/>
                <a:cs typeface="Courier"/>
              </a:rPr>
            </a:br>
            <a:r>
              <a:rPr lang="en-US" dirty="0">
                <a:latin typeface="+mn-lt"/>
                <a:cs typeface="Courier"/>
              </a:rPr>
              <a:t>	</a:t>
            </a:r>
            <a:r>
              <a:rPr lang="en-US" sz="2000" dirty="0" err="1">
                <a:latin typeface="Courier"/>
                <a:cs typeface="Courier"/>
              </a:rPr>
              <a:t>ssize_t</a:t>
            </a:r>
            <a:r>
              <a:rPr lang="en-US" sz="2000" dirty="0">
                <a:latin typeface="Courier"/>
                <a:cs typeface="Courier"/>
              </a:rPr>
              <a:t> write (int </a:t>
            </a:r>
            <a:r>
              <a:rPr lang="en-US" sz="2000" dirty="0" err="1">
                <a:latin typeface="Courier"/>
                <a:cs typeface="Courier"/>
              </a:rPr>
              <a:t>filedes</a:t>
            </a:r>
            <a:r>
              <a:rPr lang="en-US" sz="2000" dirty="0">
                <a:latin typeface="Courier"/>
                <a:cs typeface="Courier"/>
              </a:rPr>
              <a:t>, const void *buffer, </a:t>
            </a:r>
            <a:r>
              <a:rPr lang="en-US" sz="2000" dirty="0" err="1">
                <a:latin typeface="Courier"/>
                <a:cs typeface="Courier"/>
              </a:rPr>
              <a:t>size_t</a:t>
            </a:r>
            <a:r>
              <a:rPr lang="en-US" sz="2000" dirty="0">
                <a:latin typeface="Courier"/>
                <a:cs typeface="Courier"/>
              </a:rPr>
              <a:t> size)</a:t>
            </a:r>
            <a:br>
              <a:rPr lang="en-US" sz="2000" dirty="0">
                <a:latin typeface="+mn-lt"/>
                <a:cs typeface="Courier"/>
              </a:rPr>
            </a:br>
            <a:endParaRPr lang="en-US" sz="2000" dirty="0">
              <a:latin typeface="+mn-lt"/>
              <a:cs typeface="Courier"/>
            </a:endParaRPr>
          </a:p>
          <a:p>
            <a:pPr marL="457200" lvl="1" indent="0">
              <a:buNone/>
            </a:pPr>
            <a:endParaRPr lang="en-US" dirty="0">
              <a:latin typeface="+mn-lt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Courier"/>
              </a:rPr>
              <a:t>Reposition file offset within kernel</a:t>
            </a:r>
          </a:p>
          <a:p>
            <a:pPr marL="0" indent="0">
              <a:buNone/>
            </a:pPr>
            <a:br>
              <a:rPr lang="en-US" dirty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	</a:t>
            </a:r>
            <a:r>
              <a:rPr lang="en-US" sz="2000" dirty="0" err="1">
                <a:latin typeface="Courier"/>
                <a:cs typeface="Courier"/>
              </a:rPr>
              <a:t>off_t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lseek</a:t>
            </a:r>
            <a:r>
              <a:rPr lang="en-US" sz="2000" dirty="0">
                <a:latin typeface="Courier"/>
                <a:cs typeface="Courier"/>
              </a:rPr>
              <a:t> (int </a:t>
            </a:r>
            <a:r>
              <a:rPr lang="en-US" sz="2000" dirty="0" err="1">
                <a:latin typeface="Courier"/>
                <a:cs typeface="Courier"/>
              </a:rPr>
              <a:t>filedes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 err="1">
                <a:latin typeface="Courier"/>
                <a:cs typeface="Courier"/>
              </a:rPr>
              <a:t>off_t</a:t>
            </a:r>
            <a:r>
              <a:rPr lang="en-US" sz="2000" dirty="0">
                <a:latin typeface="Courier"/>
                <a:cs typeface="Courier"/>
              </a:rPr>
              <a:t> offset, int whence)</a:t>
            </a:r>
          </a:p>
          <a:p>
            <a:endParaRPr lang="en-US" sz="2000" dirty="0">
              <a:latin typeface="+mn-lt"/>
              <a:cs typeface="Courie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675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3DBA-2F78-8338-CCD2-904CC651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Recall: Really Really </a:t>
            </a:r>
            <a:r>
              <a:rPr lang="en-US" dirty="0" err="1">
                <a:latin typeface="+mj-lt"/>
              </a:rPr>
              <a:t>Really</a:t>
            </a:r>
            <a:r>
              <a:rPr lang="en-US" dirty="0">
                <a:latin typeface="+mj-lt"/>
              </a:rPr>
              <a:t> 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D78C3-9BFD-E7FB-229A-698396D2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57" y="2397034"/>
            <a:ext cx="10728234" cy="2005148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The state of a program’s execution is succinctly and completely represented by CPU register state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EIP, ESP, EBP, </a:t>
            </a:r>
            <a:r>
              <a:rPr lang="en-US" err="1">
                <a:latin typeface="+mn-lt"/>
              </a:rPr>
              <a:t>Eflags</a:t>
            </a:r>
            <a:r>
              <a:rPr lang="en-US">
                <a:latin typeface="+mn-lt"/>
              </a:rPr>
              <a:t>/PSW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49DA674-1D73-B564-3E4E-981CE02327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2598"/>
      </p:ext>
    </p:extLst>
  </p:cSld>
  <p:clrMapOvr>
    <a:masterClrMapping/>
  </p:clrMapOvr>
  <p:transition advTm="47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0965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189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7697D5-9109-1FC5-96BB-3F8EFBB4B5EF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8D9BCD-2614-99E8-E3C1-8D803D43F579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34361B-2E40-DC91-9794-66EC7F6FBB7E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D6DD0F7-5BBA-8807-3385-A1748AFC602D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2893DB-0287-39B2-FA3C-40CA896E0348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D8312C-87CA-D314-9CFC-E8DA5DB39DB5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72974-2E79-D072-08C9-A19B83285692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C12665D-8B04-D8FA-8F83-7B760C69D448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32AF510-F487-A25D-F6D6-30A6A569F98D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7705595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0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U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D2439611-0C34-4730-CAFD-7216D620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29793914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100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6A8D3A2-A849-6C96-A36C-DB0C19CB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46762869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U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8A95C240-B687-6739-18A0-01F3C65C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1014254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4</a:t>
            </a:r>
            <a:endParaRPr lang="en-US" b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0</a:t>
            </a:r>
            <a:endParaRPr lang="en-US" sz="1400" b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45143A-DAD7-1D5F-5857-1B826F5D7E3A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1A1E1C-6DB3-CA37-4EB9-DED1A59F695D}"/>
              </a:ext>
            </a:extLst>
          </p:cNvPr>
          <p:cNvSpPr txBox="1"/>
          <p:nvPr/>
        </p:nvSpPr>
        <p:spPr>
          <a:xfrm>
            <a:off x="8704527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CD6D67-3EA8-0B4A-282F-29EFA3B54440}"/>
              </a:ext>
            </a:extLst>
          </p:cNvPr>
          <p:cNvSpPr txBox="1"/>
          <p:nvPr/>
        </p:nvSpPr>
        <p:spPr>
          <a:xfrm>
            <a:off x="9419751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RW</a:t>
            </a:r>
            <a:endParaRPr lang="en-US" sz="1400" b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C6C0188D-62D9-4E5D-C725-F66283EF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65899F9-F23D-2977-C345-71B644833160}"/>
              </a:ext>
            </a:extLst>
          </p:cNvPr>
          <p:cNvCxnSpPr>
            <a:stCxn id="21" idx="3"/>
            <a:endCxn id="46" idx="1"/>
          </p:cNvCxnSpPr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609246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4</a:t>
            </a:r>
            <a:endParaRPr lang="en-US" b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100</a:t>
            </a:r>
            <a:endParaRPr lang="en-US" sz="1400" b="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DA3806-2C89-530D-E120-8AF206F77737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E8B8E7-5AB8-7796-DC6D-A619DE6265F4}"/>
              </a:ext>
            </a:extLst>
          </p:cNvPr>
          <p:cNvSpPr txBox="1"/>
          <p:nvPr/>
        </p:nvSpPr>
        <p:spPr>
          <a:xfrm>
            <a:off x="8704527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9851A2-F2C5-52FA-1CE6-8970F044DA3F}"/>
              </a:ext>
            </a:extLst>
          </p:cNvPr>
          <p:cNvSpPr txBox="1"/>
          <p:nvPr/>
        </p:nvSpPr>
        <p:spPr>
          <a:xfrm>
            <a:off x="9419751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RW</a:t>
            </a:r>
            <a:endParaRPr lang="en-US" sz="1400" b="0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B732F22-CE0A-68E2-69BD-71C1BBAA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2AAA2293-9FCB-5123-08E2-A4D438931D0A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064166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>
                <a:latin typeface="Courier"/>
              </a:rPr>
              <a:t>  </a:t>
            </a:r>
            <a:br>
              <a:rPr lang="en-US" sz="1800">
                <a:latin typeface="Courier"/>
              </a:rPr>
            </a:br>
            <a:r>
              <a:rPr lang="en-US" sz="180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int 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 = open(“foo.txt”, </a:t>
            </a:r>
            <a:r>
              <a:rPr lang="en-US" sz="180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int fd2 = open(“bar.txt”, O_RDWR</a:t>
            </a:r>
            <a:r>
              <a:rPr lang="en-US" sz="180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write(fd2, buffer2,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Per-Process File Descriptor Table</a:t>
            </a:r>
            <a:endParaRPr lang="en-US" sz="2400" b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Global Open File Description Table</a:t>
            </a:r>
            <a:endParaRPr lang="en-US" sz="2400" b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100</a:t>
            </a:r>
            <a:endParaRPr lang="en-US" sz="1400" b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E26D2C-8A3C-28AB-D2DA-76AF1AD0312C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1C6268-D2F5-FBA6-2C08-E520AC20ED74}"/>
              </a:ext>
            </a:extLst>
          </p:cNvPr>
          <p:cNvSpPr txBox="1"/>
          <p:nvPr/>
        </p:nvSpPr>
        <p:spPr>
          <a:xfrm>
            <a:off x="8704527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F2B7EA-104A-BEE9-F59B-B2A7A5396227}"/>
              </a:ext>
            </a:extLst>
          </p:cNvPr>
          <p:cNvSpPr txBox="1"/>
          <p:nvPr/>
        </p:nvSpPr>
        <p:spPr>
          <a:xfrm>
            <a:off x="9419751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RW</a:t>
            </a:r>
            <a:endParaRPr lang="en-US" sz="1400" b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EB8AE74-7B49-38E4-4F9F-D59FA716AF15}"/>
              </a:ext>
            </a:extLst>
          </p:cNvPr>
          <p:cNvSpPr/>
          <p:nvPr/>
        </p:nvSpPr>
        <p:spPr bwMode="auto">
          <a:xfrm>
            <a:off x="228600" y="5713631"/>
            <a:ext cx="3657600" cy="102509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Type man 2 write in terminal. What do you think?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9F4B7B3E-307E-E114-39C9-543B794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>
                <a:latin typeface="+mj-lt"/>
              </a:rPr>
              <a:t>Example</a:t>
            </a:r>
          </a:p>
        </p:txBody>
      </p: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3A2CA3B8-7B81-99F2-0E70-28B32D7A0EE1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27650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write(fd2, buffer2,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4</a:t>
            </a:r>
            <a:endParaRPr lang="en-US" b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8704527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A60DC3-D28D-BD9A-168E-83987EFC37F8}"/>
              </a:ext>
            </a:extLst>
          </p:cNvPr>
          <p:cNvSpPr txBox="1"/>
          <p:nvPr/>
        </p:nvSpPr>
        <p:spPr>
          <a:xfrm>
            <a:off x="9419751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RW</a:t>
            </a:r>
            <a:endParaRPr lang="en-US" sz="1400" b="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87DD4F66-292C-2183-DDC2-33A38BD0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BEBA18A-15C1-46AF-7BE3-A8ED478FBD31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575474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close(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4</a:t>
            </a:r>
            <a:endParaRPr lang="en-US" b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9383314" y="255632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RW</a:t>
            </a:r>
            <a:endParaRPr lang="en-US" sz="1400" b="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120B9FBE-8F0A-9DD3-38DB-1DEB76AF80D2}"/>
              </a:ext>
            </a:extLst>
          </p:cNvPr>
          <p:cNvCxnSpPr/>
          <p:nvPr/>
        </p:nvCxnSpPr>
        <p:spPr bwMode="auto">
          <a:xfrm flipV="1">
            <a:off x="7166430" y="2737222"/>
            <a:ext cx="1538097" cy="1181690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62BB9108-1639-6112-137F-9B71848D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2CCCD0-D7DE-29E3-E561-13C8F4A20B33}"/>
              </a:ext>
            </a:extLst>
          </p:cNvPr>
          <p:cNvSpPr txBox="1"/>
          <p:nvPr/>
        </p:nvSpPr>
        <p:spPr>
          <a:xfrm>
            <a:off x="8685937" y="2600958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96726786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close(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); close(fd2)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8203616-284C-4264-807D-F2EB71E7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4198202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7FDA-695D-F584-7FA1-302C4AB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Recall: Interrupt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EF7A-87D4-5E3E-49BD-713DEF8D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570566"/>
            <a:ext cx="10566400" cy="4677833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1) Device sends signal to APIC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2) Processor detects interrupt</a:t>
            </a:r>
          </a:p>
          <a:p>
            <a:pPr marL="457200" indent="-457200" algn="ctr">
              <a:buAutoNum type="arabicParenR"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3) Save Recovery State and switch to Kernel Stack</a:t>
            </a:r>
          </a:p>
          <a:p>
            <a:pPr marL="457200" indent="-457200" algn="ctr">
              <a:buAutoNum type="arabicParenR"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4) Jump to interrupt handler table at appropriate vector. Invoke interrupt handler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5) Restore user program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endParaRPr lang="en-US">
              <a:latin typeface="+mn-lt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0302CE7-65E6-A138-0530-7548F913C9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2709"/>
      </p:ext>
    </p:extLst>
  </p:cSld>
  <p:clrMapOvr>
    <a:masterClrMapping/>
  </p:clrMapOvr>
  <p:transition advTm="68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Duplicating FDs!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345663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298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6872"/>
            <a:ext cx="1539874" cy="112328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7105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4</a:t>
            </a:r>
            <a:endParaRPr lang="en-US" b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9403444" y="256983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RW</a:t>
            </a:r>
            <a:endParaRPr lang="en-US" sz="1400" b="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26CAE-1D24-DA22-306D-17C0102E796D}"/>
              </a:ext>
            </a:extLst>
          </p:cNvPr>
          <p:cNvCxnSpPr>
            <a:cxnSpLocks/>
          </p:cNvCxnSpPr>
          <p:nvPr/>
        </p:nvCxnSpPr>
        <p:spPr bwMode="auto">
          <a:xfrm>
            <a:off x="5097688" y="4106437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30BCCC1-D41D-3375-CE6A-F223352D965E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E4069C1-2D12-6EF0-E76A-51408CB82AE3}"/>
              </a:ext>
            </a:extLst>
          </p:cNvPr>
          <p:cNvSpPr txBox="1"/>
          <p:nvPr/>
        </p:nvSpPr>
        <p:spPr>
          <a:xfrm>
            <a:off x="8706304" y="259650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73763415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Duplicating FDs!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>
                <a:latin typeface="Courier"/>
              </a:rPr>
              <a:t>  </a:t>
            </a:r>
            <a:br>
              <a:rPr lang="en-US" sz="1800">
                <a:latin typeface="Courier"/>
              </a:rPr>
            </a:br>
            <a:r>
              <a:rPr lang="en-US" sz="180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int 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 = open(“foo.txt”, </a:t>
            </a:r>
            <a:r>
              <a:rPr lang="en-US" sz="180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int fd2 = open(“bar.txt”, O_RDWR</a:t>
            </a:r>
            <a:r>
              <a:rPr lang="en-US" sz="180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  <a:latin typeface="Courier"/>
              </a:rPr>
              <a:t>int fd3 = dup(fd2);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345663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-76200" y="5943599"/>
            <a:ext cx="449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Creates copy fd3 of file descriptor fd2</a:t>
            </a:r>
            <a:endParaRPr lang="en-US" sz="2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298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6872"/>
            <a:ext cx="1539874" cy="112328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7105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9403444" y="256983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RW</a:t>
            </a:r>
            <a:endParaRPr lang="en-US" sz="1400" b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26CAE-1D24-DA22-306D-17C0102E796D}"/>
              </a:ext>
            </a:extLst>
          </p:cNvPr>
          <p:cNvCxnSpPr>
            <a:cxnSpLocks/>
          </p:cNvCxnSpPr>
          <p:nvPr/>
        </p:nvCxnSpPr>
        <p:spPr bwMode="auto">
          <a:xfrm>
            <a:off x="5097688" y="4106437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A25288-7580-24D4-FC69-2CD95799CA3E}"/>
              </a:ext>
            </a:extLst>
          </p:cNvPr>
          <p:cNvCxnSpPr>
            <a:cxnSpLocks/>
          </p:cNvCxnSpPr>
          <p:nvPr/>
        </p:nvCxnSpPr>
        <p:spPr bwMode="auto">
          <a:xfrm>
            <a:off x="5070928" y="46482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EB5BE69-2034-FA6D-0104-DB6B46431C54}"/>
              </a:ext>
            </a:extLst>
          </p:cNvPr>
          <p:cNvSpPr txBox="1"/>
          <p:nvPr/>
        </p:nvSpPr>
        <p:spPr>
          <a:xfrm>
            <a:off x="5124448" y="4247048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5</a:t>
            </a:r>
            <a:endParaRPr lang="en-US" b="0"/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F4F7FF-77FA-F4F8-7AA1-90B0CA8D2459}"/>
              </a:ext>
            </a:extLst>
          </p:cNvPr>
          <p:cNvCxnSpPr>
            <a:stCxn id="36" idx="3"/>
          </p:cNvCxnSpPr>
          <p:nvPr/>
        </p:nvCxnSpPr>
        <p:spPr bwMode="auto">
          <a:xfrm flipV="1">
            <a:off x="7166430" y="2737222"/>
            <a:ext cx="1405162" cy="1694492"/>
          </a:xfrm>
          <a:prstGeom prst="curved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30BCCC1-D41D-3375-CE6A-F223352D965E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E4069C1-2D12-6EF0-E76A-51408CB82AE3}"/>
              </a:ext>
            </a:extLst>
          </p:cNvPr>
          <p:cNvSpPr txBox="1"/>
          <p:nvPr/>
        </p:nvSpPr>
        <p:spPr>
          <a:xfrm>
            <a:off x="8706304" y="259650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026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Duplicating FDs!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24581" cy="5486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>
                <a:latin typeface="Courier"/>
              </a:rPr>
              <a:t>  </a:t>
            </a:r>
            <a:br>
              <a:rPr lang="en-US" sz="1800">
                <a:latin typeface="Courier"/>
              </a:rPr>
            </a:br>
            <a:r>
              <a:rPr lang="en-US" sz="180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int 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 = open(“foo.txt”, </a:t>
            </a:r>
            <a:r>
              <a:rPr lang="en-US" sz="180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int fd2 = open(“bar.txt”, O_RDWR</a:t>
            </a:r>
            <a:r>
              <a:rPr lang="en-US" sz="180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  <a:latin typeface="Courier"/>
              </a:rPr>
              <a:t>int fd3 = dup(fd2);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endParaRPr lang="en-US" sz="1800" b="1">
              <a:solidFill>
                <a:schemeClr val="accent1"/>
              </a:solidFill>
              <a:latin typeface="Courier"/>
            </a:endParaRP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345663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298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6872"/>
            <a:ext cx="1539874" cy="112328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7105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9403444" y="256983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RW</a:t>
            </a:r>
            <a:endParaRPr lang="en-US" sz="1400" b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300</a:t>
            </a:r>
            <a:endParaRPr lang="en-US" sz="1400" b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26CAE-1D24-DA22-306D-17C0102E796D}"/>
              </a:ext>
            </a:extLst>
          </p:cNvPr>
          <p:cNvCxnSpPr>
            <a:cxnSpLocks/>
          </p:cNvCxnSpPr>
          <p:nvPr/>
        </p:nvCxnSpPr>
        <p:spPr bwMode="auto">
          <a:xfrm>
            <a:off x="5097688" y="4106437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A25288-7580-24D4-FC69-2CD95799CA3E}"/>
              </a:ext>
            </a:extLst>
          </p:cNvPr>
          <p:cNvCxnSpPr>
            <a:cxnSpLocks/>
          </p:cNvCxnSpPr>
          <p:nvPr/>
        </p:nvCxnSpPr>
        <p:spPr bwMode="auto">
          <a:xfrm>
            <a:off x="5070928" y="46482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EB5BE69-2034-FA6D-0104-DB6B46431C54}"/>
              </a:ext>
            </a:extLst>
          </p:cNvPr>
          <p:cNvSpPr txBox="1"/>
          <p:nvPr/>
        </p:nvSpPr>
        <p:spPr>
          <a:xfrm>
            <a:off x="5124448" y="4247048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5</a:t>
            </a:r>
            <a:endParaRPr lang="en-US" b="0"/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F4F7FF-77FA-F4F8-7AA1-90B0CA8D2459}"/>
              </a:ext>
            </a:extLst>
          </p:cNvPr>
          <p:cNvCxnSpPr>
            <a:stCxn id="36" idx="3"/>
          </p:cNvCxnSpPr>
          <p:nvPr/>
        </p:nvCxnSpPr>
        <p:spPr bwMode="auto">
          <a:xfrm flipV="1">
            <a:off x="7166430" y="2737222"/>
            <a:ext cx="1405162" cy="1694492"/>
          </a:xfrm>
          <a:prstGeom prst="curved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30BCCC1-D41D-3375-CE6A-F223352D965E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E4069C1-2D12-6EF0-E76A-51408CB82AE3}"/>
              </a:ext>
            </a:extLst>
          </p:cNvPr>
          <p:cNvSpPr txBox="1"/>
          <p:nvPr/>
        </p:nvSpPr>
        <p:spPr>
          <a:xfrm>
            <a:off x="8706304" y="259650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7999131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Duplicating FDs!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24581" cy="5486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>
                <a:latin typeface="Courier"/>
              </a:rPr>
              <a:t>  </a:t>
            </a:r>
            <a:br>
              <a:rPr lang="en-US" sz="1800">
                <a:latin typeface="Courier"/>
              </a:rPr>
            </a:br>
            <a:r>
              <a:rPr lang="en-US" sz="180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int 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 = open(“foo.txt”, </a:t>
            </a:r>
            <a:r>
              <a:rPr lang="en-US" sz="180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int fd2 = open(“bar.txt”, O_RDWR</a:t>
            </a:r>
            <a:r>
              <a:rPr lang="en-US" sz="180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  <a:latin typeface="Courier"/>
              </a:rPr>
              <a:t>int fd3 = dup(fd2);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read(fd3, buffer1,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endParaRPr lang="en-US" sz="1800" b="1">
              <a:solidFill>
                <a:schemeClr val="accent1"/>
              </a:solidFill>
              <a:latin typeface="Courier"/>
            </a:endParaRP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345663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298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6872"/>
            <a:ext cx="1539874" cy="112328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7105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9403444" y="256983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RW</a:t>
            </a:r>
            <a:endParaRPr lang="en-US" sz="1400" b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400</a:t>
            </a:r>
            <a:endParaRPr lang="en-US" sz="1400" b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26CAE-1D24-DA22-306D-17C0102E796D}"/>
              </a:ext>
            </a:extLst>
          </p:cNvPr>
          <p:cNvCxnSpPr>
            <a:cxnSpLocks/>
          </p:cNvCxnSpPr>
          <p:nvPr/>
        </p:nvCxnSpPr>
        <p:spPr bwMode="auto">
          <a:xfrm>
            <a:off x="5097688" y="4106437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A25288-7580-24D4-FC69-2CD95799CA3E}"/>
              </a:ext>
            </a:extLst>
          </p:cNvPr>
          <p:cNvCxnSpPr>
            <a:cxnSpLocks/>
          </p:cNvCxnSpPr>
          <p:nvPr/>
        </p:nvCxnSpPr>
        <p:spPr bwMode="auto">
          <a:xfrm>
            <a:off x="5070928" y="46482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EB5BE69-2034-FA6D-0104-DB6B46431C54}"/>
              </a:ext>
            </a:extLst>
          </p:cNvPr>
          <p:cNvSpPr txBox="1"/>
          <p:nvPr/>
        </p:nvSpPr>
        <p:spPr>
          <a:xfrm>
            <a:off x="5124448" y="4247048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5</a:t>
            </a:r>
            <a:endParaRPr lang="en-US" b="0"/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F4F7FF-77FA-F4F8-7AA1-90B0CA8D2459}"/>
              </a:ext>
            </a:extLst>
          </p:cNvPr>
          <p:cNvCxnSpPr>
            <a:stCxn id="36" idx="3"/>
          </p:cNvCxnSpPr>
          <p:nvPr/>
        </p:nvCxnSpPr>
        <p:spPr bwMode="auto">
          <a:xfrm flipV="1">
            <a:off x="7166430" y="2737222"/>
            <a:ext cx="1405162" cy="1694492"/>
          </a:xfrm>
          <a:prstGeom prst="curved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30BCCC1-D41D-3375-CE6A-F223352D965E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E4069C1-2D12-6EF0-E76A-51408CB82AE3}"/>
              </a:ext>
            </a:extLst>
          </p:cNvPr>
          <p:cNvSpPr txBox="1"/>
          <p:nvPr/>
        </p:nvSpPr>
        <p:spPr>
          <a:xfrm>
            <a:off x="8706304" y="259650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58257337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Duplicating FDs!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24581" cy="5486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>
                <a:latin typeface="Courier"/>
              </a:rPr>
              <a:t>  </a:t>
            </a:r>
            <a:br>
              <a:rPr lang="en-US" sz="1800">
                <a:latin typeface="Courier"/>
              </a:rPr>
            </a:br>
            <a:r>
              <a:rPr lang="en-US" sz="180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int 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 = open(“foo.txt”, </a:t>
            </a:r>
            <a:r>
              <a:rPr lang="en-US" sz="180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int fd2 = open(“bar.txt”, O_RDWR</a:t>
            </a:r>
            <a:r>
              <a:rPr lang="en-US" sz="180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  <a:latin typeface="Courier"/>
              </a:rPr>
              <a:t>int fd3 = dup(fd2);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read(fd3,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close(fd2);</a:t>
            </a:r>
          </a:p>
          <a:p>
            <a:pPr marL="0" indent="0">
              <a:buNone/>
            </a:pPr>
            <a:endParaRPr lang="en-US" sz="1800" b="1">
              <a:solidFill>
                <a:schemeClr val="accent1"/>
              </a:solidFill>
              <a:latin typeface="Courier"/>
            </a:endParaRP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345663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298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6872"/>
            <a:ext cx="1539874" cy="112328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9403444" y="256983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RW</a:t>
            </a:r>
            <a:endParaRPr lang="en-US" sz="1400" b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400</a:t>
            </a:r>
            <a:endParaRPr lang="en-US" sz="1400" b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26CAE-1D24-DA22-306D-17C0102E796D}"/>
              </a:ext>
            </a:extLst>
          </p:cNvPr>
          <p:cNvCxnSpPr>
            <a:cxnSpLocks/>
          </p:cNvCxnSpPr>
          <p:nvPr/>
        </p:nvCxnSpPr>
        <p:spPr bwMode="auto">
          <a:xfrm>
            <a:off x="5097688" y="4106437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A25288-7580-24D4-FC69-2CD95799CA3E}"/>
              </a:ext>
            </a:extLst>
          </p:cNvPr>
          <p:cNvCxnSpPr>
            <a:cxnSpLocks/>
          </p:cNvCxnSpPr>
          <p:nvPr/>
        </p:nvCxnSpPr>
        <p:spPr bwMode="auto">
          <a:xfrm>
            <a:off x="5070928" y="46482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EB5BE69-2034-FA6D-0104-DB6B46431C54}"/>
              </a:ext>
            </a:extLst>
          </p:cNvPr>
          <p:cNvSpPr txBox="1"/>
          <p:nvPr/>
        </p:nvSpPr>
        <p:spPr>
          <a:xfrm>
            <a:off x="5124448" y="4247048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5</a:t>
            </a:r>
            <a:endParaRPr lang="en-US" b="0"/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F4F7FF-77FA-F4F8-7AA1-90B0CA8D2459}"/>
              </a:ext>
            </a:extLst>
          </p:cNvPr>
          <p:cNvCxnSpPr>
            <a:stCxn id="36" idx="3"/>
          </p:cNvCxnSpPr>
          <p:nvPr/>
        </p:nvCxnSpPr>
        <p:spPr bwMode="auto">
          <a:xfrm flipV="1">
            <a:off x="7166430" y="2737222"/>
            <a:ext cx="1405162" cy="1694492"/>
          </a:xfrm>
          <a:prstGeom prst="curved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E4069C1-2D12-6EF0-E76A-51408CB82AE3}"/>
              </a:ext>
            </a:extLst>
          </p:cNvPr>
          <p:cNvSpPr txBox="1"/>
          <p:nvPr/>
        </p:nvSpPr>
        <p:spPr>
          <a:xfrm>
            <a:off x="8706304" y="259650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97989041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Duplicating FDs!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24581" cy="5486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Courier"/>
              </a:rPr>
              <a:t>int fd3 = dup(fd2);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read(fd3,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close(fd2); close(fd3)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  <a:latin typeface="Courier"/>
            </a:endParaRP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345663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298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6872"/>
            <a:ext cx="1539874" cy="112328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26CAE-1D24-DA22-306D-17C0102E796D}"/>
              </a:ext>
            </a:extLst>
          </p:cNvPr>
          <p:cNvCxnSpPr>
            <a:cxnSpLocks/>
          </p:cNvCxnSpPr>
          <p:nvPr/>
        </p:nvCxnSpPr>
        <p:spPr bwMode="auto">
          <a:xfrm>
            <a:off x="5097688" y="4106437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A25288-7580-24D4-FC69-2CD95799CA3E}"/>
              </a:ext>
            </a:extLst>
          </p:cNvPr>
          <p:cNvCxnSpPr>
            <a:cxnSpLocks/>
          </p:cNvCxnSpPr>
          <p:nvPr/>
        </p:nvCxnSpPr>
        <p:spPr bwMode="auto">
          <a:xfrm>
            <a:off x="5070928" y="46482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612E02-731A-3808-6D7F-383A363CF868}"/>
              </a:ext>
            </a:extLst>
          </p:cNvPr>
          <p:cNvSpPr txBox="1"/>
          <p:nvPr/>
        </p:nvSpPr>
        <p:spPr>
          <a:xfrm>
            <a:off x="4762499" y="5474803"/>
            <a:ext cx="670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Open file description remains alive until no file descriptors refer to it</a:t>
            </a:r>
          </a:p>
        </p:txBody>
      </p:sp>
    </p:spTree>
    <p:extLst>
      <p:ext uri="{BB962C8B-B14F-4D97-AF65-F5344CB8AC3E}">
        <p14:creationId xmlns:p14="http://schemas.microsoft.com/office/powerpoint/2010/main" val="44082057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17902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Forking FDs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9BB174-486B-6A7A-4852-7CEDEBA8FB20}"/>
              </a:ext>
            </a:extLst>
          </p:cNvPr>
          <p:cNvSpPr/>
          <p:nvPr/>
        </p:nvSpPr>
        <p:spPr bwMode="auto">
          <a:xfrm>
            <a:off x="1085850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89D5F-A66A-21D0-5F87-E84892F09987}"/>
              </a:ext>
            </a:extLst>
          </p:cNvPr>
          <p:cNvSpPr/>
          <p:nvPr/>
        </p:nvSpPr>
        <p:spPr bwMode="auto">
          <a:xfrm>
            <a:off x="4724400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EA7E4-5C8E-3FC0-C283-B5E2301C5EAB}"/>
              </a:ext>
            </a:extLst>
          </p:cNvPr>
          <p:cNvCxnSpPr>
            <a:cxnSpLocks/>
          </p:cNvCxnSpPr>
          <p:nvPr/>
        </p:nvCxnSpPr>
        <p:spPr bwMode="auto">
          <a:xfrm>
            <a:off x="1085850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A984C-BB94-C5F2-CE44-34236212E41A}"/>
              </a:ext>
            </a:extLst>
          </p:cNvPr>
          <p:cNvCxnSpPr>
            <a:cxnSpLocks/>
          </p:cNvCxnSpPr>
          <p:nvPr/>
        </p:nvCxnSpPr>
        <p:spPr bwMode="auto">
          <a:xfrm>
            <a:off x="1085850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22AFA-427A-206C-9C4F-20141CDC77D1}"/>
              </a:ext>
            </a:extLst>
          </p:cNvPr>
          <p:cNvCxnSpPr>
            <a:cxnSpLocks/>
          </p:cNvCxnSpPr>
          <p:nvPr/>
        </p:nvCxnSpPr>
        <p:spPr bwMode="auto">
          <a:xfrm>
            <a:off x="1085850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75E4C0-1455-56E0-8ED5-5962B02670F4}"/>
              </a:ext>
            </a:extLst>
          </p:cNvPr>
          <p:cNvSpPr txBox="1"/>
          <p:nvPr/>
        </p:nvSpPr>
        <p:spPr>
          <a:xfrm>
            <a:off x="1162050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AD110-F7BA-A01E-0763-F159EEB2BDE5}"/>
              </a:ext>
            </a:extLst>
          </p:cNvPr>
          <p:cNvSpPr txBox="1"/>
          <p:nvPr/>
        </p:nvSpPr>
        <p:spPr>
          <a:xfrm>
            <a:off x="1162049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2CE62-ADA5-C2A2-9530-B2698611661B}"/>
              </a:ext>
            </a:extLst>
          </p:cNvPr>
          <p:cNvSpPr txBox="1"/>
          <p:nvPr/>
        </p:nvSpPr>
        <p:spPr>
          <a:xfrm>
            <a:off x="1162048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CADBC-F910-B6F9-4062-F1817545006A}"/>
              </a:ext>
            </a:extLst>
          </p:cNvPr>
          <p:cNvSpPr txBox="1"/>
          <p:nvPr/>
        </p:nvSpPr>
        <p:spPr>
          <a:xfrm>
            <a:off x="609601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7EC96-0FCF-4519-3F1C-F66449A61607}"/>
              </a:ext>
            </a:extLst>
          </p:cNvPr>
          <p:cNvSpPr txBox="1"/>
          <p:nvPr/>
        </p:nvSpPr>
        <p:spPr>
          <a:xfrm>
            <a:off x="4456793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07E41D-27D4-49FD-CE6D-42DD6D260EE9}"/>
              </a:ext>
            </a:extLst>
          </p:cNvPr>
          <p:cNvCxnSpPr>
            <a:cxnSpLocks/>
          </p:cNvCxnSpPr>
          <p:nvPr/>
        </p:nvCxnSpPr>
        <p:spPr bwMode="auto">
          <a:xfrm>
            <a:off x="4724401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9421F3-B226-A98E-B265-B299D1152F15}"/>
              </a:ext>
            </a:extLst>
          </p:cNvPr>
          <p:cNvCxnSpPr>
            <a:cxnSpLocks/>
          </p:cNvCxnSpPr>
          <p:nvPr/>
        </p:nvCxnSpPr>
        <p:spPr bwMode="auto">
          <a:xfrm>
            <a:off x="5486401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11B938-2C45-93E0-CB0B-332254426EB9}"/>
              </a:ext>
            </a:extLst>
          </p:cNvPr>
          <p:cNvSpPr txBox="1"/>
          <p:nvPr/>
        </p:nvSpPr>
        <p:spPr>
          <a:xfrm>
            <a:off x="4816655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F2F90-EFF2-C3B9-5E27-63D798D04B75}"/>
              </a:ext>
            </a:extLst>
          </p:cNvPr>
          <p:cNvSpPr txBox="1"/>
          <p:nvPr/>
        </p:nvSpPr>
        <p:spPr>
          <a:xfrm>
            <a:off x="5463723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21326-EBD3-91F3-EB59-F51767CBD17F}"/>
              </a:ext>
            </a:extLst>
          </p:cNvPr>
          <p:cNvSpPr txBox="1"/>
          <p:nvPr/>
        </p:nvSpPr>
        <p:spPr>
          <a:xfrm>
            <a:off x="61722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A1D2B-1B85-ACDF-4BAB-8FACEB6D2885}"/>
              </a:ext>
            </a:extLst>
          </p:cNvPr>
          <p:cNvSpPr txBox="1"/>
          <p:nvPr/>
        </p:nvSpPr>
        <p:spPr>
          <a:xfrm>
            <a:off x="7010401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1F9FEC-419B-566B-9E1F-13F576949FD5}"/>
              </a:ext>
            </a:extLst>
          </p:cNvPr>
          <p:cNvCxnSpPr>
            <a:cxnSpLocks/>
          </p:cNvCxnSpPr>
          <p:nvPr/>
        </p:nvCxnSpPr>
        <p:spPr bwMode="auto">
          <a:xfrm>
            <a:off x="7010401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EDDD53-D326-2014-4652-C4086281F5B3}"/>
              </a:ext>
            </a:extLst>
          </p:cNvPr>
          <p:cNvCxnSpPr>
            <a:cxnSpLocks/>
          </p:cNvCxnSpPr>
          <p:nvPr/>
        </p:nvCxnSpPr>
        <p:spPr bwMode="auto">
          <a:xfrm>
            <a:off x="61722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1A2064-70BD-0AE9-2130-BE575A3B9156}"/>
              </a:ext>
            </a:extLst>
          </p:cNvPr>
          <p:cNvCxnSpPr>
            <a:cxnSpLocks/>
          </p:cNvCxnSpPr>
          <p:nvPr/>
        </p:nvCxnSpPr>
        <p:spPr bwMode="auto">
          <a:xfrm>
            <a:off x="1085850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7D7A4-DA4C-9882-82AE-14EC3F2CAE9C}"/>
              </a:ext>
            </a:extLst>
          </p:cNvPr>
          <p:cNvSpPr txBox="1"/>
          <p:nvPr/>
        </p:nvSpPr>
        <p:spPr>
          <a:xfrm>
            <a:off x="1162049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D7314C-416B-E4A9-569A-9967FD54A6D2}"/>
              </a:ext>
            </a:extLst>
          </p:cNvPr>
          <p:cNvCxnSpPr>
            <a:cxnSpLocks/>
          </p:cNvCxnSpPr>
          <p:nvPr/>
        </p:nvCxnSpPr>
        <p:spPr bwMode="auto">
          <a:xfrm>
            <a:off x="4724400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8E3E60-2A73-FB14-7F94-91DBAD6DFD42}"/>
              </a:ext>
            </a:extLst>
          </p:cNvPr>
          <p:cNvSpPr txBox="1"/>
          <p:nvPr/>
        </p:nvSpPr>
        <p:spPr>
          <a:xfrm>
            <a:off x="5463722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19A31-4D8B-CC9A-B5C7-7E376C61D3B7}"/>
              </a:ext>
            </a:extLst>
          </p:cNvPr>
          <p:cNvSpPr txBox="1"/>
          <p:nvPr/>
        </p:nvSpPr>
        <p:spPr>
          <a:xfrm>
            <a:off x="6194878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FFBC9-4B9C-BC35-A883-322C49B2A113}"/>
              </a:ext>
            </a:extLst>
          </p:cNvPr>
          <p:cNvSpPr txBox="1"/>
          <p:nvPr/>
        </p:nvSpPr>
        <p:spPr>
          <a:xfrm>
            <a:off x="4743905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9A660F4-DE6D-23C7-0647-90188262060F}"/>
              </a:ext>
            </a:extLst>
          </p:cNvPr>
          <p:cNvCxnSpPr>
            <a:stCxn id="23" idx="3"/>
            <a:endCxn id="27" idx="1"/>
          </p:cNvCxnSpPr>
          <p:nvPr/>
        </p:nvCxnSpPr>
        <p:spPr bwMode="auto">
          <a:xfrm flipV="1">
            <a:off x="3204031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88614D-6162-255E-F5CD-7DE043F43122}"/>
              </a:ext>
            </a:extLst>
          </p:cNvPr>
          <p:cNvSpPr txBox="1"/>
          <p:nvPr/>
        </p:nvSpPr>
        <p:spPr>
          <a:xfrm>
            <a:off x="1162049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4</a:t>
            </a:r>
            <a:endParaRPr lang="en-US" b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543D3D-E863-781E-E817-86D7A05D9E23}"/>
              </a:ext>
            </a:extLst>
          </p:cNvPr>
          <p:cNvCxnSpPr>
            <a:cxnSpLocks/>
          </p:cNvCxnSpPr>
          <p:nvPr/>
        </p:nvCxnSpPr>
        <p:spPr bwMode="auto">
          <a:xfrm>
            <a:off x="4744278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148B1C-1B86-40E1-86C6-D6A1C05869FF}"/>
              </a:ext>
            </a:extLst>
          </p:cNvPr>
          <p:cNvSpPr txBox="1"/>
          <p:nvPr/>
        </p:nvSpPr>
        <p:spPr>
          <a:xfrm>
            <a:off x="4742128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7DE962-6532-FEAE-75EB-69ADA6A8592B}"/>
              </a:ext>
            </a:extLst>
          </p:cNvPr>
          <p:cNvSpPr txBox="1"/>
          <p:nvPr/>
        </p:nvSpPr>
        <p:spPr>
          <a:xfrm>
            <a:off x="6182908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703FF6-72E9-A27E-A9BF-FF5FC94E927D}"/>
              </a:ext>
            </a:extLst>
          </p:cNvPr>
          <p:cNvSpPr txBox="1"/>
          <p:nvPr/>
        </p:nvSpPr>
        <p:spPr>
          <a:xfrm>
            <a:off x="5457352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RW</a:t>
            </a:r>
            <a:endParaRPr lang="en-US" sz="1400" b="0" dirty="0"/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F9385655-1C1A-42EC-EB0F-A262E763B942}"/>
              </a:ext>
            </a:extLst>
          </p:cNvPr>
          <p:cNvCxnSpPr/>
          <p:nvPr/>
        </p:nvCxnSpPr>
        <p:spPr bwMode="auto">
          <a:xfrm flipV="1">
            <a:off x="3204031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378260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9BB174-486B-6A7A-4852-7CEDEBA8FB20}"/>
              </a:ext>
            </a:extLst>
          </p:cNvPr>
          <p:cNvSpPr/>
          <p:nvPr/>
        </p:nvSpPr>
        <p:spPr bwMode="auto">
          <a:xfrm>
            <a:off x="857250" y="10391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89D5F-A66A-21D0-5F87-E84892F09987}"/>
              </a:ext>
            </a:extLst>
          </p:cNvPr>
          <p:cNvSpPr/>
          <p:nvPr/>
        </p:nvSpPr>
        <p:spPr bwMode="auto">
          <a:xfrm>
            <a:off x="4495800" y="8382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EA7E4-5C8E-3FC0-C283-B5E2301C5EAB}"/>
              </a:ext>
            </a:extLst>
          </p:cNvPr>
          <p:cNvCxnSpPr>
            <a:cxnSpLocks/>
          </p:cNvCxnSpPr>
          <p:nvPr/>
        </p:nvCxnSpPr>
        <p:spPr bwMode="auto">
          <a:xfrm>
            <a:off x="857250" y="15725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A984C-BB94-C5F2-CE44-34236212E41A}"/>
              </a:ext>
            </a:extLst>
          </p:cNvPr>
          <p:cNvCxnSpPr>
            <a:cxnSpLocks/>
          </p:cNvCxnSpPr>
          <p:nvPr/>
        </p:nvCxnSpPr>
        <p:spPr bwMode="auto">
          <a:xfrm>
            <a:off x="857250" y="21059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22AFA-427A-206C-9C4F-20141CDC77D1}"/>
              </a:ext>
            </a:extLst>
          </p:cNvPr>
          <p:cNvCxnSpPr>
            <a:cxnSpLocks/>
          </p:cNvCxnSpPr>
          <p:nvPr/>
        </p:nvCxnSpPr>
        <p:spPr bwMode="auto">
          <a:xfrm>
            <a:off x="857250" y="26609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75E4C0-1455-56E0-8ED5-5962B02670F4}"/>
              </a:ext>
            </a:extLst>
          </p:cNvPr>
          <p:cNvSpPr txBox="1"/>
          <p:nvPr/>
        </p:nvSpPr>
        <p:spPr>
          <a:xfrm>
            <a:off x="933450" y="11709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AD110-F7BA-A01E-0763-F159EEB2BDE5}"/>
              </a:ext>
            </a:extLst>
          </p:cNvPr>
          <p:cNvSpPr txBox="1"/>
          <p:nvPr/>
        </p:nvSpPr>
        <p:spPr>
          <a:xfrm>
            <a:off x="933449" y="16721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2CE62-ADA5-C2A2-9530-B2698611661B}"/>
              </a:ext>
            </a:extLst>
          </p:cNvPr>
          <p:cNvSpPr txBox="1"/>
          <p:nvPr/>
        </p:nvSpPr>
        <p:spPr>
          <a:xfrm>
            <a:off x="933448" y="21880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CADBC-F910-B6F9-4062-F1817545006A}"/>
              </a:ext>
            </a:extLst>
          </p:cNvPr>
          <p:cNvSpPr txBox="1"/>
          <p:nvPr/>
        </p:nvSpPr>
        <p:spPr>
          <a:xfrm>
            <a:off x="381001" y="39834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Per-Process File Descriptor Table</a:t>
            </a:r>
            <a:endParaRPr lang="en-US" sz="2400" b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7EC96-0FCF-4519-3F1C-F66449A61607}"/>
              </a:ext>
            </a:extLst>
          </p:cNvPr>
          <p:cNvSpPr txBox="1"/>
          <p:nvPr/>
        </p:nvSpPr>
        <p:spPr>
          <a:xfrm>
            <a:off x="4228193" y="49185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Global Open File Description Table</a:t>
            </a:r>
            <a:endParaRPr lang="en-US" sz="2400" b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07E41D-27D4-49FD-CE6D-42DD6D260EE9}"/>
              </a:ext>
            </a:extLst>
          </p:cNvPr>
          <p:cNvCxnSpPr>
            <a:cxnSpLocks/>
          </p:cNvCxnSpPr>
          <p:nvPr/>
        </p:nvCxnSpPr>
        <p:spPr bwMode="auto">
          <a:xfrm>
            <a:off x="4495801" y="14917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9421F3-B226-A98E-B265-B299D1152F15}"/>
              </a:ext>
            </a:extLst>
          </p:cNvPr>
          <p:cNvCxnSpPr>
            <a:cxnSpLocks/>
          </p:cNvCxnSpPr>
          <p:nvPr/>
        </p:nvCxnSpPr>
        <p:spPr bwMode="auto">
          <a:xfrm>
            <a:off x="5257801" y="8382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11B938-2C45-93E0-CB0B-332254426EB9}"/>
              </a:ext>
            </a:extLst>
          </p:cNvPr>
          <p:cNvSpPr txBox="1"/>
          <p:nvPr/>
        </p:nvSpPr>
        <p:spPr>
          <a:xfrm>
            <a:off x="4588055" y="10831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F2F90-EFF2-C3B9-5E27-63D798D04B75}"/>
              </a:ext>
            </a:extLst>
          </p:cNvPr>
          <p:cNvSpPr txBox="1"/>
          <p:nvPr/>
        </p:nvSpPr>
        <p:spPr>
          <a:xfrm>
            <a:off x="5235123" y="10732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21326-EBD3-91F3-EB59-F51767CBD17F}"/>
              </a:ext>
            </a:extLst>
          </p:cNvPr>
          <p:cNvSpPr txBox="1"/>
          <p:nvPr/>
        </p:nvSpPr>
        <p:spPr>
          <a:xfrm>
            <a:off x="5943600" y="10732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A1D2B-1B85-ACDF-4BAB-8FACEB6D2885}"/>
              </a:ext>
            </a:extLst>
          </p:cNvPr>
          <p:cNvSpPr txBox="1"/>
          <p:nvPr/>
        </p:nvSpPr>
        <p:spPr>
          <a:xfrm>
            <a:off x="6781801" y="10732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1F9FEC-419B-566B-9E1F-13F576949FD5}"/>
              </a:ext>
            </a:extLst>
          </p:cNvPr>
          <p:cNvCxnSpPr>
            <a:cxnSpLocks/>
          </p:cNvCxnSpPr>
          <p:nvPr/>
        </p:nvCxnSpPr>
        <p:spPr bwMode="auto">
          <a:xfrm>
            <a:off x="6781801" y="8205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EDDD53-D326-2014-4652-C4086281F5B3}"/>
              </a:ext>
            </a:extLst>
          </p:cNvPr>
          <p:cNvCxnSpPr>
            <a:cxnSpLocks/>
          </p:cNvCxnSpPr>
          <p:nvPr/>
        </p:nvCxnSpPr>
        <p:spPr bwMode="auto">
          <a:xfrm>
            <a:off x="5943600" y="8382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1A2064-70BD-0AE9-2130-BE575A3B9156}"/>
              </a:ext>
            </a:extLst>
          </p:cNvPr>
          <p:cNvCxnSpPr>
            <a:cxnSpLocks/>
          </p:cNvCxnSpPr>
          <p:nvPr/>
        </p:nvCxnSpPr>
        <p:spPr bwMode="auto">
          <a:xfrm>
            <a:off x="857250" y="31242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7D7A4-DA4C-9882-82AE-14EC3F2CAE9C}"/>
              </a:ext>
            </a:extLst>
          </p:cNvPr>
          <p:cNvSpPr txBox="1"/>
          <p:nvPr/>
        </p:nvSpPr>
        <p:spPr>
          <a:xfrm>
            <a:off x="933449" y="27282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D7314C-416B-E4A9-569A-9967FD54A6D2}"/>
              </a:ext>
            </a:extLst>
          </p:cNvPr>
          <p:cNvCxnSpPr>
            <a:cxnSpLocks/>
          </p:cNvCxnSpPr>
          <p:nvPr/>
        </p:nvCxnSpPr>
        <p:spPr bwMode="auto">
          <a:xfrm>
            <a:off x="4495800" y="19812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8E3E60-2A73-FB14-7F94-91DBAD6DFD42}"/>
              </a:ext>
            </a:extLst>
          </p:cNvPr>
          <p:cNvSpPr txBox="1"/>
          <p:nvPr/>
        </p:nvSpPr>
        <p:spPr>
          <a:xfrm>
            <a:off x="5235122" y="16161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19A31-4D8B-CC9A-B5C7-7E376C61D3B7}"/>
              </a:ext>
            </a:extLst>
          </p:cNvPr>
          <p:cNvSpPr txBox="1"/>
          <p:nvPr/>
        </p:nvSpPr>
        <p:spPr>
          <a:xfrm>
            <a:off x="5966278" y="16268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FFBC9-4B9C-BC35-A883-322C49B2A113}"/>
              </a:ext>
            </a:extLst>
          </p:cNvPr>
          <p:cNvSpPr txBox="1"/>
          <p:nvPr/>
        </p:nvSpPr>
        <p:spPr>
          <a:xfrm>
            <a:off x="4515305" y="16361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9A660F4-DE6D-23C7-0647-90188262060F}"/>
              </a:ext>
            </a:extLst>
          </p:cNvPr>
          <p:cNvCxnSpPr>
            <a:stCxn id="23" idx="3"/>
            <a:endCxn id="27" idx="1"/>
          </p:cNvCxnSpPr>
          <p:nvPr/>
        </p:nvCxnSpPr>
        <p:spPr bwMode="auto">
          <a:xfrm flipV="1">
            <a:off x="2975431" y="17900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88614D-6162-255E-F5CD-7DE043F43122}"/>
              </a:ext>
            </a:extLst>
          </p:cNvPr>
          <p:cNvSpPr txBox="1"/>
          <p:nvPr/>
        </p:nvSpPr>
        <p:spPr>
          <a:xfrm>
            <a:off x="933449" y="32770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543D3D-E863-781E-E817-86D7A05D9E23}"/>
              </a:ext>
            </a:extLst>
          </p:cNvPr>
          <p:cNvCxnSpPr>
            <a:cxnSpLocks/>
          </p:cNvCxnSpPr>
          <p:nvPr/>
        </p:nvCxnSpPr>
        <p:spPr bwMode="auto">
          <a:xfrm>
            <a:off x="4515678" y="25175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148B1C-1B86-40E1-86C6-D6A1C05869FF}"/>
              </a:ext>
            </a:extLst>
          </p:cNvPr>
          <p:cNvSpPr txBox="1"/>
          <p:nvPr/>
        </p:nvSpPr>
        <p:spPr>
          <a:xfrm>
            <a:off x="4513528" y="21260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7DE962-6532-FEAE-75EB-69ADA6A8592B}"/>
              </a:ext>
            </a:extLst>
          </p:cNvPr>
          <p:cNvSpPr txBox="1"/>
          <p:nvPr/>
        </p:nvSpPr>
        <p:spPr>
          <a:xfrm>
            <a:off x="5954308" y="21162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703FF6-72E9-A27E-A9BF-FF5FC94E927D}"/>
              </a:ext>
            </a:extLst>
          </p:cNvPr>
          <p:cNvSpPr txBox="1"/>
          <p:nvPr/>
        </p:nvSpPr>
        <p:spPr>
          <a:xfrm>
            <a:off x="5228752" y="21260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RW</a:t>
            </a:r>
            <a:endParaRPr lang="en-US" sz="1400" b="0"/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F9385655-1C1A-42EC-EB0F-A262E763B942}"/>
              </a:ext>
            </a:extLst>
          </p:cNvPr>
          <p:cNvCxnSpPr/>
          <p:nvPr/>
        </p:nvCxnSpPr>
        <p:spPr bwMode="auto">
          <a:xfrm flipV="1">
            <a:off x="2975431" y="22799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AD723F-ED83-A100-CE9F-2CC9F3560ED7}"/>
              </a:ext>
            </a:extLst>
          </p:cNvPr>
          <p:cNvSpPr/>
          <p:nvPr/>
        </p:nvSpPr>
        <p:spPr bwMode="auto">
          <a:xfrm>
            <a:off x="8802435" y="907366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ADBACB-D463-3FEE-17B1-5844C2E41CBD}"/>
              </a:ext>
            </a:extLst>
          </p:cNvPr>
          <p:cNvCxnSpPr>
            <a:cxnSpLocks/>
          </p:cNvCxnSpPr>
          <p:nvPr/>
        </p:nvCxnSpPr>
        <p:spPr bwMode="auto">
          <a:xfrm>
            <a:off x="8802435" y="1440766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750FBB-A3F7-C9BB-7FC9-C471FD8A6AB5}"/>
              </a:ext>
            </a:extLst>
          </p:cNvPr>
          <p:cNvCxnSpPr>
            <a:cxnSpLocks/>
          </p:cNvCxnSpPr>
          <p:nvPr/>
        </p:nvCxnSpPr>
        <p:spPr bwMode="auto">
          <a:xfrm>
            <a:off x="8802435" y="1974166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F3D5BE-FE27-F795-6FA3-69449FD31CE5}"/>
              </a:ext>
            </a:extLst>
          </p:cNvPr>
          <p:cNvCxnSpPr>
            <a:cxnSpLocks/>
          </p:cNvCxnSpPr>
          <p:nvPr/>
        </p:nvCxnSpPr>
        <p:spPr bwMode="auto">
          <a:xfrm>
            <a:off x="8802435" y="2529101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999EA5-EE57-889A-0BB8-D15ED7EB9640}"/>
              </a:ext>
            </a:extLst>
          </p:cNvPr>
          <p:cNvSpPr txBox="1"/>
          <p:nvPr/>
        </p:nvSpPr>
        <p:spPr>
          <a:xfrm>
            <a:off x="8878635" y="1039168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BC3015-5EA9-36FE-DCF8-7A636F40EEE6}"/>
              </a:ext>
            </a:extLst>
          </p:cNvPr>
          <p:cNvSpPr txBox="1"/>
          <p:nvPr/>
        </p:nvSpPr>
        <p:spPr>
          <a:xfrm>
            <a:off x="8878634" y="15403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34B188-9238-767E-4AAC-3D42168D8F70}"/>
              </a:ext>
            </a:extLst>
          </p:cNvPr>
          <p:cNvSpPr txBox="1"/>
          <p:nvPr/>
        </p:nvSpPr>
        <p:spPr>
          <a:xfrm>
            <a:off x="8878633" y="205620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D25A4A-64C0-F126-FAE9-89B53C4CAE6D}"/>
              </a:ext>
            </a:extLst>
          </p:cNvPr>
          <p:cNvSpPr txBox="1"/>
          <p:nvPr/>
        </p:nvSpPr>
        <p:spPr>
          <a:xfrm>
            <a:off x="8326186" y="3851653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Per-Process File Descriptor Table</a:t>
            </a:r>
            <a:endParaRPr lang="en-US" sz="2400" b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71F547-C263-8E15-DD8E-4D46C8B7BA5D}"/>
              </a:ext>
            </a:extLst>
          </p:cNvPr>
          <p:cNvCxnSpPr>
            <a:cxnSpLocks/>
          </p:cNvCxnSpPr>
          <p:nvPr/>
        </p:nvCxnSpPr>
        <p:spPr bwMode="auto">
          <a:xfrm>
            <a:off x="8802435" y="299239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A1B47D-4DC3-E329-FFEE-04A9ECB89D20}"/>
              </a:ext>
            </a:extLst>
          </p:cNvPr>
          <p:cNvSpPr txBox="1"/>
          <p:nvPr/>
        </p:nvSpPr>
        <p:spPr>
          <a:xfrm>
            <a:off x="8878634" y="2596492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D3E63-B956-D3E9-F885-034C1F5DC8A3}"/>
              </a:ext>
            </a:extLst>
          </p:cNvPr>
          <p:cNvSpPr txBox="1"/>
          <p:nvPr/>
        </p:nvSpPr>
        <p:spPr>
          <a:xfrm>
            <a:off x="8878634" y="314524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F90663B-8FEB-31F7-FEF7-540F108F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17902"/>
            <a:ext cx="9550400" cy="533400"/>
          </a:xfrm>
        </p:spPr>
        <p:txBody>
          <a:bodyPr/>
          <a:lstStyle/>
          <a:p>
            <a:r>
              <a:rPr lang="en-US">
                <a:latin typeface="+mj-lt"/>
              </a:rPr>
              <a:t>Forking FDs</a:t>
            </a: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E91EF012-75A2-BF88-ECB0-13A87CDDB44A}"/>
              </a:ext>
            </a:extLst>
          </p:cNvPr>
          <p:cNvCxnSpPr/>
          <p:nvPr/>
        </p:nvCxnSpPr>
        <p:spPr bwMode="auto">
          <a:xfrm rot="10800000">
            <a:off x="7543795" y="1752600"/>
            <a:ext cx="1258640" cy="1066800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8270240-5D9E-C1C8-D38C-ED9AFB5CFC70}"/>
              </a:ext>
            </a:extLst>
          </p:cNvPr>
          <p:cNvCxnSpPr>
            <a:stCxn id="44" idx="1"/>
          </p:cNvCxnSpPr>
          <p:nvPr/>
        </p:nvCxnSpPr>
        <p:spPr bwMode="auto">
          <a:xfrm rot="10800000">
            <a:off x="7563674" y="2279926"/>
            <a:ext cx="1314961" cy="1049984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A512564-E0A4-C28D-BDC9-2E3546D06C00}"/>
              </a:ext>
            </a:extLst>
          </p:cNvPr>
          <p:cNvSpPr txBox="1"/>
          <p:nvPr/>
        </p:nvSpPr>
        <p:spPr>
          <a:xfrm>
            <a:off x="4228192" y="4921478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Global Open File Description Table</a:t>
            </a:r>
            <a:endParaRPr lang="en-US" sz="2400" b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B6A696-6084-E3CD-8F6B-F65F876B9DEE}"/>
              </a:ext>
            </a:extLst>
          </p:cNvPr>
          <p:cNvSpPr txBox="1"/>
          <p:nvPr/>
        </p:nvSpPr>
        <p:spPr>
          <a:xfrm>
            <a:off x="0" y="604467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+mn-lt"/>
              </a:rPr>
              <a:t>Forked process inherits copies of file descriptors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718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39" grpId="0"/>
      <p:bldP spid="40" grpId="0"/>
      <p:bldP spid="41" grpId="0"/>
      <p:bldP spid="43" grpId="0"/>
      <p:bldP spid="44" grpId="0"/>
      <p:bldP spid="5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8193-8839-8DEA-B605-B159CFEB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Interprocess</a:t>
            </a:r>
            <a:r>
              <a:rPr lang="en-US" dirty="0">
                <a:latin typeface="+mj-lt"/>
              </a:rPr>
              <a:t> Communication: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4748D-43CC-D367-4859-72716D6AC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79443"/>
            <a:ext cx="10566400" cy="2286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Pipe implements a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queue abstraction</a:t>
            </a:r>
            <a:r>
              <a:rPr lang="en-US" dirty="0">
                <a:latin typeface="+mn-lt"/>
              </a:rPr>
              <a:t>. </a:t>
            </a:r>
            <a:endParaRPr lang="en-US" dirty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Implemented as a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kernel buffer </a:t>
            </a:r>
            <a:r>
              <a:rPr lang="en-US" dirty="0">
                <a:latin typeface="+mn-lt"/>
              </a:rPr>
              <a:t>with two file descriptors, one for writing to pipe and one for reading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Block if pipe full. Block if pipe empty. 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6D259-70B1-0481-FC4C-7680AFF56F19}"/>
              </a:ext>
            </a:extLst>
          </p:cNvPr>
          <p:cNvSpPr txBox="1"/>
          <p:nvPr/>
        </p:nvSpPr>
        <p:spPr>
          <a:xfrm>
            <a:off x="1219200" y="3810000"/>
            <a:ext cx="97536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0" dirty="0">
                <a:latin typeface="Courier"/>
              </a:rPr>
              <a:t>int pipe(int </a:t>
            </a:r>
            <a:r>
              <a:rPr lang="en-US" sz="2400" b="0" dirty="0" err="1">
                <a:latin typeface="Courier"/>
              </a:rPr>
              <a:t>fileds</a:t>
            </a:r>
            <a:r>
              <a:rPr lang="en-US" sz="2400" b="0" dirty="0">
                <a:latin typeface="Courier"/>
              </a:rPr>
              <a:t>[2]);</a:t>
            </a:r>
          </a:p>
          <a:p>
            <a:pPr lvl="1"/>
            <a:r>
              <a:rPr lang="en-US" sz="2400" b="0" dirty="0">
                <a:latin typeface="Courier"/>
              </a:rPr>
              <a:t>Allocates two new file descriptors in the process</a:t>
            </a:r>
          </a:p>
          <a:p>
            <a:pPr lvl="1"/>
            <a:r>
              <a:rPr lang="en-US" sz="2400" b="0" dirty="0">
                <a:latin typeface="Courier"/>
                <a:cs typeface="Calibri" panose="020F0502020204030204" pitchFamily="34" charset="0"/>
              </a:rPr>
              <a:t>Writes to </a:t>
            </a:r>
            <a:r>
              <a:rPr lang="en-US" sz="2400" b="0" dirty="0" err="1">
                <a:latin typeface="Courier"/>
              </a:rPr>
              <a:t>fileds</a:t>
            </a:r>
            <a:r>
              <a:rPr lang="en-US" sz="2400" b="0" dirty="0">
                <a:latin typeface="Courier"/>
              </a:rPr>
              <a:t>[1] read from </a:t>
            </a:r>
            <a:r>
              <a:rPr lang="en-US" sz="2400" b="0" dirty="0" err="1">
                <a:latin typeface="Courier"/>
              </a:rPr>
              <a:t>fileds</a:t>
            </a:r>
            <a:r>
              <a:rPr lang="en-US" sz="2400" b="0" dirty="0">
                <a:latin typeface="Courier"/>
              </a:rPr>
              <a:t>[0]</a:t>
            </a:r>
          </a:p>
          <a:p>
            <a:pPr lvl="1"/>
            <a:r>
              <a:rPr lang="en-US" sz="2400" b="0" dirty="0">
                <a:latin typeface="Courier"/>
                <a:cs typeface="Calibri" panose="020F0502020204030204" pitchFamily="34" charset="0"/>
              </a:rPr>
              <a:t>Implemented as a fixed-size queue</a:t>
            </a:r>
          </a:p>
        </p:txBody>
      </p:sp>
    </p:spTree>
    <p:extLst>
      <p:ext uri="{BB962C8B-B14F-4D97-AF65-F5344CB8AC3E}">
        <p14:creationId xmlns:p14="http://schemas.microsoft.com/office/powerpoint/2010/main" val="221693082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006F-0EA8-42AA-AEDD-F53E9C7D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14400"/>
            <a:ext cx="10515600" cy="5486400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/>
              </a:rPr>
              <a:t>#include &lt;</a:t>
            </a:r>
            <a:r>
              <a:rPr lang="en-US" dirty="0" err="1">
                <a:latin typeface="Courier"/>
              </a:rPr>
              <a:t>unistd.h</a:t>
            </a:r>
            <a:r>
              <a:rPr lang="en-US" dirty="0">
                <a:latin typeface="Courier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int main(int </a:t>
            </a:r>
            <a:r>
              <a:rPr lang="en-US" dirty="0" err="1">
                <a:latin typeface="Courier"/>
              </a:rPr>
              <a:t>argc</a:t>
            </a:r>
            <a:r>
              <a:rPr lang="en-US" dirty="0">
                <a:latin typeface="Courier"/>
              </a:rPr>
              <a:t>, char *</a:t>
            </a:r>
            <a:r>
              <a:rPr lang="en-US" dirty="0" err="1">
                <a:latin typeface="Courier"/>
              </a:rPr>
              <a:t>argv</a:t>
            </a:r>
            <a:r>
              <a:rPr lang="en-US" dirty="0">
                <a:latin typeface="Courier"/>
              </a:rPr>
              <a:t>[])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char *msg = "Message in a pipe.\n";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char </a:t>
            </a:r>
            <a:r>
              <a:rPr lang="en-US" dirty="0" err="1">
                <a:latin typeface="Courier"/>
              </a:rPr>
              <a:t>buf</a:t>
            </a:r>
            <a:r>
              <a:rPr lang="en-US" dirty="0">
                <a:latin typeface="Courier"/>
              </a:rPr>
              <a:t>[BUFSIZE];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int </a:t>
            </a:r>
            <a:r>
              <a:rPr lang="en-US" dirty="0" err="1">
                <a:latin typeface="Courier"/>
              </a:rPr>
              <a:t>pipe_fd</a:t>
            </a:r>
            <a:r>
              <a:rPr lang="en-US" dirty="0">
                <a:latin typeface="Courier"/>
              </a:rPr>
              <a:t>[2];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if (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pipe</a:t>
            </a:r>
            <a:r>
              <a:rPr lang="en-US" dirty="0">
                <a:latin typeface="Courier"/>
              </a:rPr>
              <a:t>(</a:t>
            </a:r>
            <a:r>
              <a:rPr lang="en-US" dirty="0" err="1">
                <a:latin typeface="Courier"/>
              </a:rPr>
              <a:t>pipe_fd</a:t>
            </a:r>
            <a:r>
              <a:rPr lang="en-US" dirty="0">
                <a:latin typeface="Courier"/>
              </a:rPr>
              <a:t>) == -1) {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  </a:t>
            </a:r>
            <a:r>
              <a:rPr lang="en-US" dirty="0" err="1">
                <a:latin typeface="Courier"/>
              </a:rPr>
              <a:t>fprintf</a:t>
            </a:r>
            <a:r>
              <a:rPr lang="en-US" dirty="0">
                <a:latin typeface="Courier"/>
              </a:rPr>
              <a:t> (stderr, "Pipe failed.\n"); return EXIT_FAILURE;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}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</a:t>
            </a:r>
            <a:r>
              <a:rPr lang="en-US" dirty="0" err="1">
                <a:latin typeface="Courier"/>
              </a:rPr>
              <a:t>ssize_t</a:t>
            </a:r>
            <a:r>
              <a:rPr lang="en-US" dirty="0">
                <a:latin typeface="Courier"/>
              </a:rPr>
              <a:t> </a:t>
            </a:r>
            <a:r>
              <a:rPr lang="en-US" dirty="0" err="1">
                <a:latin typeface="Courier"/>
              </a:rPr>
              <a:t>writelen</a:t>
            </a:r>
            <a:r>
              <a:rPr lang="en-US" dirty="0">
                <a:latin typeface="Courier"/>
              </a:rPr>
              <a:t> = 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write(</a:t>
            </a:r>
            <a:r>
              <a:rPr lang="en-US" b="1" dirty="0" err="1">
                <a:solidFill>
                  <a:schemeClr val="accent1"/>
                </a:solidFill>
                <a:latin typeface="Courier"/>
              </a:rPr>
              <a:t>pipe_fd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[1], </a:t>
            </a:r>
            <a:r>
              <a:rPr lang="en-US" dirty="0">
                <a:latin typeface="Courier"/>
              </a:rPr>
              <a:t>msg, </a:t>
            </a:r>
            <a:r>
              <a:rPr lang="en-US" dirty="0" err="1">
                <a:latin typeface="Courier"/>
              </a:rPr>
              <a:t>strlen</a:t>
            </a:r>
            <a:r>
              <a:rPr lang="en-US" dirty="0">
                <a:latin typeface="Courier"/>
              </a:rPr>
              <a:t>(msg)+1);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</a:t>
            </a:r>
            <a:r>
              <a:rPr lang="en-US" dirty="0" err="1">
                <a:latin typeface="Courier"/>
              </a:rPr>
              <a:t>printf</a:t>
            </a:r>
            <a:r>
              <a:rPr lang="en-US" dirty="0">
                <a:latin typeface="Courier"/>
              </a:rPr>
              <a:t>("Sent: %s [%</a:t>
            </a:r>
            <a:r>
              <a:rPr lang="en-US" dirty="0" err="1">
                <a:latin typeface="Courier"/>
              </a:rPr>
              <a:t>ld</a:t>
            </a:r>
            <a:r>
              <a:rPr lang="en-US" dirty="0">
                <a:latin typeface="Courier"/>
              </a:rPr>
              <a:t>, %</a:t>
            </a:r>
            <a:r>
              <a:rPr lang="en-US" dirty="0" err="1">
                <a:latin typeface="Courier"/>
              </a:rPr>
              <a:t>ld</a:t>
            </a:r>
            <a:r>
              <a:rPr lang="en-US" dirty="0">
                <a:latin typeface="Courier"/>
              </a:rPr>
              <a:t>]\n", msg, </a:t>
            </a:r>
            <a:r>
              <a:rPr lang="en-US" dirty="0" err="1">
                <a:latin typeface="Courier"/>
              </a:rPr>
              <a:t>strlen</a:t>
            </a:r>
            <a:r>
              <a:rPr lang="en-US" dirty="0">
                <a:latin typeface="Courier"/>
              </a:rPr>
              <a:t>(msg)+1, </a:t>
            </a:r>
            <a:r>
              <a:rPr lang="en-US" dirty="0" err="1">
                <a:latin typeface="Courier"/>
              </a:rPr>
              <a:t>writelen</a:t>
            </a:r>
            <a:r>
              <a:rPr lang="en-US" dirty="0">
                <a:latin typeface="Courier"/>
              </a:rPr>
              <a:t>);</a:t>
            </a:r>
          </a:p>
          <a:p>
            <a:pPr marL="0" indent="0">
              <a:buNone/>
            </a:pPr>
            <a:endParaRPr lang="en-US" dirty="0">
              <a:latin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</a:rPr>
              <a:t>  </a:t>
            </a:r>
            <a:r>
              <a:rPr lang="en-US" dirty="0" err="1">
                <a:latin typeface="Courier"/>
              </a:rPr>
              <a:t>ssize_t</a:t>
            </a:r>
            <a:r>
              <a:rPr lang="en-US" dirty="0">
                <a:latin typeface="Courier"/>
              </a:rPr>
              <a:t> </a:t>
            </a:r>
            <a:r>
              <a:rPr lang="en-US" dirty="0" err="1">
                <a:latin typeface="Courier"/>
              </a:rPr>
              <a:t>readlen</a:t>
            </a:r>
            <a:r>
              <a:rPr lang="en-US" dirty="0">
                <a:latin typeface="Courier"/>
              </a:rPr>
              <a:t>  = 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read(</a:t>
            </a:r>
            <a:r>
              <a:rPr lang="en-US" b="1" dirty="0" err="1">
                <a:solidFill>
                  <a:schemeClr val="accent1"/>
                </a:solidFill>
                <a:latin typeface="Courier"/>
              </a:rPr>
              <a:t>pipe_fd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[0], </a:t>
            </a:r>
            <a:r>
              <a:rPr lang="en-US" dirty="0" err="1">
                <a:latin typeface="Courier"/>
              </a:rPr>
              <a:t>buf</a:t>
            </a:r>
            <a:r>
              <a:rPr lang="en-US" dirty="0">
                <a:latin typeface="Courier"/>
              </a:rPr>
              <a:t>, BUFSIZE);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</a:t>
            </a:r>
            <a:r>
              <a:rPr lang="en-US" dirty="0" err="1">
                <a:latin typeface="Courier"/>
              </a:rPr>
              <a:t>printf</a:t>
            </a:r>
            <a:r>
              <a:rPr lang="en-US" dirty="0">
                <a:latin typeface="Courier"/>
              </a:rPr>
              <a:t>("Rcvd: %s [%</a:t>
            </a:r>
            <a:r>
              <a:rPr lang="en-US" dirty="0" err="1">
                <a:latin typeface="Courier"/>
              </a:rPr>
              <a:t>ld</a:t>
            </a:r>
            <a:r>
              <a:rPr lang="en-US" dirty="0">
                <a:latin typeface="Courier"/>
              </a:rPr>
              <a:t>]\n", msg, </a:t>
            </a:r>
            <a:r>
              <a:rPr lang="en-US" dirty="0" err="1">
                <a:latin typeface="Courier"/>
              </a:rPr>
              <a:t>readlen</a:t>
            </a:r>
            <a:r>
              <a:rPr lang="en-US" dirty="0">
                <a:latin typeface="Courier"/>
              </a:rPr>
              <a:t>);</a:t>
            </a:r>
          </a:p>
          <a:p>
            <a:pPr marL="0" indent="0">
              <a:buNone/>
            </a:pPr>
            <a:endParaRPr lang="en-US" dirty="0">
              <a:latin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close(</a:t>
            </a:r>
            <a:r>
              <a:rPr lang="en-US" b="1" dirty="0" err="1">
                <a:solidFill>
                  <a:schemeClr val="accent1"/>
                </a:solidFill>
                <a:latin typeface="Courier"/>
              </a:rPr>
              <a:t>pipe_fd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[0]);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urier"/>
              </a:rPr>
              <a:t>  close(</a:t>
            </a:r>
            <a:r>
              <a:rPr lang="en-US" b="1" dirty="0" err="1">
                <a:solidFill>
                  <a:schemeClr val="accent1"/>
                </a:solidFill>
                <a:latin typeface="Courier"/>
              </a:rPr>
              <a:t>pipe_fd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[1]);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}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Single-Process Pipe Example</a:t>
            </a:r>
          </a:p>
        </p:txBody>
      </p:sp>
    </p:spTree>
    <p:extLst>
      <p:ext uri="{BB962C8B-B14F-4D97-AF65-F5344CB8AC3E}">
        <p14:creationId xmlns:p14="http://schemas.microsoft.com/office/powerpoint/2010/main" val="14337863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7FDA-695D-F584-7FA1-302C4AB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Recall: </a:t>
            </a:r>
            <a:r>
              <a:rPr lang="en-US" dirty="0" err="1">
                <a:latin typeface="+mj-lt"/>
              </a:rPr>
              <a:t>Syscalls</a:t>
            </a:r>
            <a:r>
              <a:rPr lang="en-US" dirty="0">
                <a:latin typeface="+mj-lt"/>
              </a:rPr>
              <a:t>/Exceptions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EF7A-87D4-5E3E-49BD-713DEF8D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200"/>
            <a:ext cx="10566400" cy="4677833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1) Processor traps</a:t>
            </a:r>
          </a:p>
          <a:p>
            <a:pPr marL="457200" indent="-457200" algn="ctr">
              <a:buAutoNum type="arabicParenR"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2) Save Recovery State and switch to Kernel Stack</a:t>
            </a:r>
          </a:p>
          <a:p>
            <a:pPr marL="457200" indent="-457200" algn="ctr">
              <a:buAutoNum type="arabicParenR"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3) Jump to interrupt handler table at appropriate vector. Invoke interrupt handler. </a:t>
            </a: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If </a:t>
            </a:r>
            <a:r>
              <a:rPr lang="en-US" dirty="0" err="1">
                <a:latin typeface="+mn-lt"/>
              </a:rPr>
              <a:t>syscall</a:t>
            </a:r>
            <a:r>
              <a:rPr lang="en-US" dirty="0">
                <a:latin typeface="+mn-lt"/>
              </a:rPr>
              <a:t>, use system dispatch table to execute </a:t>
            </a:r>
            <a:r>
              <a:rPr lang="en-US" dirty="0" err="1">
                <a:latin typeface="+mn-lt"/>
              </a:rPr>
              <a:t>syscall</a:t>
            </a: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5) Restore user program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2DC91FB-F23D-0AF9-AF04-10E4E6DFEF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53580"/>
      </p:ext>
    </p:extLst>
  </p:cSld>
  <p:clrMapOvr>
    <a:masterClrMapping/>
  </p:clrMapOvr>
  <p:transition advTm="574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9BB174-486B-6A7A-4852-7CEDEBA8FB20}"/>
              </a:ext>
            </a:extLst>
          </p:cNvPr>
          <p:cNvSpPr/>
          <p:nvPr/>
        </p:nvSpPr>
        <p:spPr bwMode="auto">
          <a:xfrm>
            <a:off x="1085850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89D5F-A66A-21D0-5F87-E84892F09987}"/>
              </a:ext>
            </a:extLst>
          </p:cNvPr>
          <p:cNvSpPr/>
          <p:nvPr/>
        </p:nvSpPr>
        <p:spPr bwMode="auto">
          <a:xfrm>
            <a:off x="4724400" y="1295401"/>
            <a:ext cx="3047995" cy="1981198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EA7E4-5C8E-3FC0-C283-B5E2301C5EAB}"/>
              </a:ext>
            </a:extLst>
          </p:cNvPr>
          <p:cNvCxnSpPr>
            <a:cxnSpLocks/>
          </p:cNvCxnSpPr>
          <p:nvPr/>
        </p:nvCxnSpPr>
        <p:spPr bwMode="auto">
          <a:xfrm>
            <a:off x="1085850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A984C-BB94-C5F2-CE44-34236212E41A}"/>
              </a:ext>
            </a:extLst>
          </p:cNvPr>
          <p:cNvCxnSpPr>
            <a:cxnSpLocks/>
          </p:cNvCxnSpPr>
          <p:nvPr/>
        </p:nvCxnSpPr>
        <p:spPr bwMode="auto">
          <a:xfrm>
            <a:off x="1085850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22AFA-427A-206C-9C4F-20141CDC77D1}"/>
              </a:ext>
            </a:extLst>
          </p:cNvPr>
          <p:cNvCxnSpPr>
            <a:cxnSpLocks/>
          </p:cNvCxnSpPr>
          <p:nvPr/>
        </p:nvCxnSpPr>
        <p:spPr bwMode="auto">
          <a:xfrm>
            <a:off x="1085850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75E4C0-1455-56E0-8ED5-5962B02670F4}"/>
              </a:ext>
            </a:extLst>
          </p:cNvPr>
          <p:cNvSpPr txBox="1"/>
          <p:nvPr/>
        </p:nvSpPr>
        <p:spPr>
          <a:xfrm>
            <a:off x="1162050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O: STDIN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AD110-F7BA-A01E-0763-F159EEB2BDE5}"/>
              </a:ext>
            </a:extLst>
          </p:cNvPr>
          <p:cNvSpPr txBox="1"/>
          <p:nvPr/>
        </p:nvSpPr>
        <p:spPr>
          <a:xfrm>
            <a:off x="1162049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1: STDOUT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2CE62-ADA5-C2A2-9530-B2698611661B}"/>
              </a:ext>
            </a:extLst>
          </p:cNvPr>
          <p:cNvSpPr txBox="1"/>
          <p:nvPr/>
        </p:nvSpPr>
        <p:spPr>
          <a:xfrm>
            <a:off x="1162048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2: STDERR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CADBC-F910-B6F9-4062-F1817545006A}"/>
              </a:ext>
            </a:extLst>
          </p:cNvPr>
          <p:cNvSpPr txBox="1"/>
          <p:nvPr/>
        </p:nvSpPr>
        <p:spPr>
          <a:xfrm>
            <a:off x="609601" y="4440655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Parent</a:t>
            </a:r>
            <a:endParaRPr 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07E41D-27D4-49FD-CE6D-42DD6D260EE9}"/>
              </a:ext>
            </a:extLst>
          </p:cNvPr>
          <p:cNvCxnSpPr>
            <a:cxnSpLocks/>
          </p:cNvCxnSpPr>
          <p:nvPr/>
        </p:nvCxnSpPr>
        <p:spPr bwMode="auto">
          <a:xfrm>
            <a:off x="4724401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9421F3-B226-A98E-B265-B299D1152F15}"/>
              </a:ext>
            </a:extLst>
          </p:cNvPr>
          <p:cNvCxnSpPr>
            <a:cxnSpLocks/>
          </p:cNvCxnSpPr>
          <p:nvPr/>
        </p:nvCxnSpPr>
        <p:spPr bwMode="auto">
          <a:xfrm>
            <a:off x="5486401" y="1295400"/>
            <a:ext cx="0" cy="169090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11B938-2C45-93E0-CB0B-332254426EB9}"/>
              </a:ext>
            </a:extLst>
          </p:cNvPr>
          <p:cNvSpPr txBox="1"/>
          <p:nvPr/>
        </p:nvSpPr>
        <p:spPr>
          <a:xfrm>
            <a:off x="4816655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Mode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F2F90-EFF2-C3B9-5E27-63D798D04B75}"/>
              </a:ext>
            </a:extLst>
          </p:cNvPr>
          <p:cNvSpPr txBox="1"/>
          <p:nvPr/>
        </p:nvSpPr>
        <p:spPr>
          <a:xfrm>
            <a:off x="5463723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Flags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21326-EBD3-91F3-EB59-F51767CBD17F}"/>
              </a:ext>
            </a:extLst>
          </p:cNvPr>
          <p:cNvSpPr txBox="1"/>
          <p:nvPr/>
        </p:nvSpPr>
        <p:spPr>
          <a:xfrm>
            <a:off x="61722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Offset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A1D2B-1B85-ACDF-4BAB-8FACEB6D2885}"/>
              </a:ext>
            </a:extLst>
          </p:cNvPr>
          <p:cNvSpPr txBox="1"/>
          <p:nvPr/>
        </p:nvSpPr>
        <p:spPr>
          <a:xfrm>
            <a:off x="7010401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Phys</a:t>
            </a:r>
            <a:endParaRPr lang="en-US" sz="1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1F9FEC-419B-566B-9E1F-13F576949FD5}"/>
              </a:ext>
            </a:extLst>
          </p:cNvPr>
          <p:cNvCxnSpPr>
            <a:cxnSpLocks/>
          </p:cNvCxnSpPr>
          <p:nvPr/>
        </p:nvCxnSpPr>
        <p:spPr bwMode="auto">
          <a:xfrm>
            <a:off x="7010401" y="1295400"/>
            <a:ext cx="0" cy="167937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EDDD53-D326-2014-4652-C4086281F5B3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6148" y="1295400"/>
            <a:ext cx="16052" cy="169090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1A2064-70BD-0AE9-2130-BE575A3B9156}"/>
              </a:ext>
            </a:extLst>
          </p:cNvPr>
          <p:cNvCxnSpPr>
            <a:cxnSpLocks/>
          </p:cNvCxnSpPr>
          <p:nvPr/>
        </p:nvCxnSpPr>
        <p:spPr bwMode="auto">
          <a:xfrm>
            <a:off x="1085850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7D7A4-DA4C-9882-82AE-14EC3F2CAE9C}"/>
              </a:ext>
            </a:extLst>
          </p:cNvPr>
          <p:cNvSpPr txBox="1"/>
          <p:nvPr/>
        </p:nvSpPr>
        <p:spPr>
          <a:xfrm>
            <a:off x="1162049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  <a:cs typeface="Courier"/>
              </a:rPr>
              <a:t>3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D7314C-416B-E4A9-569A-9967FD54A6D2}"/>
              </a:ext>
            </a:extLst>
          </p:cNvPr>
          <p:cNvCxnSpPr>
            <a:cxnSpLocks/>
          </p:cNvCxnSpPr>
          <p:nvPr/>
        </p:nvCxnSpPr>
        <p:spPr bwMode="auto">
          <a:xfrm>
            <a:off x="4724400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8E3E60-2A73-FB14-7F94-91DBAD6DFD42}"/>
              </a:ext>
            </a:extLst>
          </p:cNvPr>
          <p:cNvSpPr txBox="1"/>
          <p:nvPr/>
        </p:nvSpPr>
        <p:spPr>
          <a:xfrm>
            <a:off x="5463722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  <a:cs typeface="Courier"/>
              </a:rPr>
              <a:t>R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19A31-4D8B-CC9A-B5C7-7E376C61D3B7}"/>
              </a:ext>
            </a:extLst>
          </p:cNvPr>
          <p:cNvSpPr txBox="1"/>
          <p:nvPr/>
        </p:nvSpPr>
        <p:spPr>
          <a:xfrm>
            <a:off x="6194878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  <a:cs typeface="Courier"/>
              </a:rPr>
              <a:t>200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FFBC9-4B9C-BC35-A883-322C49B2A113}"/>
              </a:ext>
            </a:extLst>
          </p:cNvPr>
          <p:cNvSpPr txBox="1"/>
          <p:nvPr/>
        </p:nvSpPr>
        <p:spPr>
          <a:xfrm>
            <a:off x="4743905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U</a:t>
            </a:r>
            <a:endParaRPr lang="en-US" sz="1400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9A660F4-DE6D-23C7-0647-90188262060F}"/>
              </a:ext>
            </a:extLst>
          </p:cNvPr>
          <p:cNvCxnSpPr>
            <a:stCxn id="23" idx="3"/>
            <a:endCxn id="27" idx="1"/>
          </p:cNvCxnSpPr>
          <p:nvPr/>
        </p:nvCxnSpPr>
        <p:spPr bwMode="auto">
          <a:xfrm flipV="1">
            <a:off x="3204031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88614D-6162-255E-F5CD-7DE043F43122}"/>
              </a:ext>
            </a:extLst>
          </p:cNvPr>
          <p:cNvSpPr txBox="1"/>
          <p:nvPr/>
        </p:nvSpPr>
        <p:spPr>
          <a:xfrm>
            <a:off x="1162049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543D3D-E863-781E-E817-86D7A05D9E23}"/>
              </a:ext>
            </a:extLst>
          </p:cNvPr>
          <p:cNvCxnSpPr>
            <a:cxnSpLocks/>
          </p:cNvCxnSpPr>
          <p:nvPr/>
        </p:nvCxnSpPr>
        <p:spPr bwMode="auto">
          <a:xfrm>
            <a:off x="4744278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148B1C-1B86-40E1-86C6-D6A1C05869FF}"/>
              </a:ext>
            </a:extLst>
          </p:cNvPr>
          <p:cNvSpPr txBox="1"/>
          <p:nvPr/>
        </p:nvSpPr>
        <p:spPr>
          <a:xfrm>
            <a:off x="4742128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U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7DE962-6532-FEAE-75EB-69ADA6A8592B}"/>
              </a:ext>
            </a:extLst>
          </p:cNvPr>
          <p:cNvSpPr txBox="1"/>
          <p:nvPr/>
        </p:nvSpPr>
        <p:spPr>
          <a:xfrm>
            <a:off x="6182908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  <a:cs typeface="Courier"/>
              </a:rPr>
              <a:t>200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703FF6-72E9-A27E-A9BF-FF5FC94E927D}"/>
              </a:ext>
            </a:extLst>
          </p:cNvPr>
          <p:cNvSpPr txBox="1"/>
          <p:nvPr/>
        </p:nvSpPr>
        <p:spPr>
          <a:xfrm>
            <a:off x="5457352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RW</a:t>
            </a:r>
            <a:endParaRPr lang="en-US" sz="1400" dirty="0"/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F9385655-1C1A-42EC-EB0F-A262E763B942}"/>
              </a:ext>
            </a:extLst>
          </p:cNvPr>
          <p:cNvCxnSpPr/>
          <p:nvPr/>
        </p:nvCxnSpPr>
        <p:spPr bwMode="auto">
          <a:xfrm flipV="1">
            <a:off x="3204031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AD723F-ED83-A100-CE9F-2CC9F3560ED7}"/>
              </a:ext>
            </a:extLst>
          </p:cNvPr>
          <p:cNvSpPr/>
          <p:nvPr/>
        </p:nvSpPr>
        <p:spPr bwMode="auto">
          <a:xfrm>
            <a:off x="9031035" y="1364566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ADBACB-D463-3FEE-17B1-5844C2E41CBD}"/>
              </a:ext>
            </a:extLst>
          </p:cNvPr>
          <p:cNvCxnSpPr>
            <a:cxnSpLocks/>
          </p:cNvCxnSpPr>
          <p:nvPr/>
        </p:nvCxnSpPr>
        <p:spPr bwMode="auto">
          <a:xfrm>
            <a:off x="9031035" y="1897966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750FBB-A3F7-C9BB-7FC9-C471FD8A6AB5}"/>
              </a:ext>
            </a:extLst>
          </p:cNvPr>
          <p:cNvCxnSpPr>
            <a:cxnSpLocks/>
          </p:cNvCxnSpPr>
          <p:nvPr/>
        </p:nvCxnSpPr>
        <p:spPr bwMode="auto">
          <a:xfrm>
            <a:off x="9031035" y="2431366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F3D5BE-FE27-F795-6FA3-69449FD31CE5}"/>
              </a:ext>
            </a:extLst>
          </p:cNvPr>
          <p:cNvCxnSpPr>
            <a:cxnSpLocks/>
          </p:cNvCxnSpPr>
          <p:nvPr/>
        </p:nvCxnSpPr>
        <p:spPr bwMode="auto">
          <a:xfrm>
            <a:off x="9031035" y="2986301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999EA5-EE57-889A-0BB8-D15ED7EB9640}"/>
              </a:ext>
            </a:extLst>
          </p:cNvPr>
          <p:cNvSpPr txBox="1"/>
          <p:nvPr/>
        </p:nvSpPr>
        <p:spPr>
          <a:xfrm>
            <a:off x="9107235" y="1496368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O: STDIN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BC3015-5EA9-36FE-DCF8-7A636F40EEE6}"/>
              </a:ext>
            </a:extLst>
          </p:cNvPr>
          <p:cNvSpPr txBox="1"/>
          <p:nvPr/>
        </p:nvSpPr>
        <p:spPr>
          <a:xfrm>
            <a:off x="9107234" y="19975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1: STDOUT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34B188-9238-767E-4AAC-3D42168D8F70}"/>
              </a:ext>
            </a:extLst>
          </p:cNvPr>
          <p:cNvSpPr txBox="1"/>
          <p:nvPr/>
        </p:nvSpPr>
        <p:spPr>
          <a:xfrm>
            <a:off x="9107233" y="251340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2: STDERR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D25A4A-64C0-F126-FAE9-89B53C4CAE6D}"/>
              </a:ext>
            </a:extLst>
          </p:cNvPr>
          <p:cNvSpPr txBox="1"/>
          <p:nvPr/>
        </p:nvSpPr>
        <p:spPr>
          <a:xfrm>
            <a:off x="8554786" y="4308853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Child</a:t>
            </a:r>
            <a:endParaRPr lang="en-US" sz="2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71F547-C263-8E15-DD8E-4D46C8B7BA5D}"/>
              </a:ext>
            </a:extLst>
          </p:cNvPr>
          <p:cNvCxnSpPr>
            <a:cxnSpLocks/>
          </p:cNvCxnSpPr>
          <p:nvPr/>
        </p:nvCxnSpPr>
        <p:spPr bwMode="auto">
          <a:xfrm>
            <a:off x="9031035" y="344959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A1B47D-4DC3-E329-FFEE-04A9ECB89D20}"/>
              </a:ext>
            </a:extLst>
          </p:cNvPr>
          <p:cNvSpPr txBox="1"/>
          <p:nvPr/>
        </p:nvSpPr>
        <p:spPr>
          <a:xfrm>
            <a:off x="9107234" y="3053692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  <a:cs typeface="Courier"/>
              </a:rPr>
              <a:t>3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D3E63-B956-D3E9-F885-034C1F5DC8A3}"/>
              </a:ext>
            </a:extLst>
          </p:cNvPr>
          <p:cNvSpPr txBox="1"/>
          <p:nvPr/>
        </p:nvSpPr>
        <p:spPr>
          <a:xfrm>
            <a:off x="9107234" y="360244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  <a:endParaRPr lang="en-US" dirty="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F90663B-8FEB-31F7-FEF7-540F108F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17902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Pipes Between Processes</a:t>
            </a: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E91EF012-75A2-BF88-ECB0-13A87CDDB44A}"/>
              </a:ext>
            </a:extLst>
          </p:cNvPr>
          <p:cNvCxnSpPr/>
          <p:nvPr/>
        </p:nvCxnSpPr>
        <p:spPr bwMode="auto">
          <a:xfrm rot="10800000">
            <a:off x="7772395" y="2209800"/>
            <a:ext cx="1258640" cy="1066800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8270240-5D9E-C1C8-D38C-ED9AFB5CFC70}"/>
              </a:ext>
            </a:extLst>
          </p:cNvPr>
          <p:cNvCxnSpPr>
            <a:stCxn id="44" idx="1"/>
          </p:cNvCxnSpPr>
          <p:nvPr/>
        </p:nvCxnSpPr>
        <p:spPr bwMode="auto">
          <a:xfrm rot="10800000">
            <a:off x="7792274" y="2737126"/>
            <a:ext cx="1314961" cy="1049984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E2015CB-0A66-DDCA-8AEF-2905B39BDAAB}"/>
              </a:ext>
            </a:extLst>
          </p:cNvPr>
          <p:cNvSpPr txBox="1"/>
          <p:nvPr/>
        </p:nvSpPr>
        <p:spPr>
          <a:xfrm>
            <a:off x="1065972" y="5657898"/>
            <a:ext cx="238590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ourier"/>
              </a:rPr>
              <a:t>int </a:t>
            </a:r>
            <a:r>
              <a:rPr lang="en-US" dirty="0" err="1">
                <a:latin typeface="Courier"/>
              </a:rPr>
              <a:t>pipe_fd</a:t>
            </a:r>
            <a:r>
              <a:rPr lang="en-US" dirty="0">
                <a:latin typeface="Courier"/>
              </a:rPr>
              <a:t>[2];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urier"/>
              </a:rPr>
              <a:t>pipe</a:t>
            </a:r>
            <a:r>
              <a:rPr lang="en-US" dirty="0">
                <a:latin typeface="Courier"/>
              </a:rPr>
              <a:t>(</a:t>
            </a:r>
            <a:r>
              <a:rPr lang="en-US" dirty="0" err="1">
                <a:latin typeface="Courier"/>
              </a:rPr>
              <a:t>pipe_fd</a:t>
            </a:r>
            <a:r>
              <a:rPr lang="en-US" dirty="0">
                <a:latin typeface="Courier"/>
              </a:rPr>
              <a:t>);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23D56BD-24B2-0023-822D-14B61B6FC64E}"/>
              </a:ext>
            </a:extLst>
          </p:cNvPr>
          <p:cNvSpPr/>
          <p:nvPr/>
        </p:nvSpPr>
        <p:spPr>
          <a:xfrm>
            <a:off x="5840833" y="4163368"/>
            <a:ext cx="816153" cy="1730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Gill Sans Light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ill Sans Light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6A07C32-EF18-AAA4-9617-3B33693DDBB2}"/>
              </a:ext>
            </a:extLst>
          </p:cNvPr>
          <p:cNvSpPr txBox="1"/>
          <p:nvPr/>
        </p:nvSpPr>
        <p:spPr>
          <a:xfrm>
            <a:off x="5818154" y="3727260"/>
            <a:ext cx="827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3</a:t>
            </a:r>
            <a:endParaRPr lang="en-US" sz="2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F891D7-8593-CD53-6DBF-9D7AC0D008BD}"/>
              </a:ext>
            </a:extLst>
          </p:cNvPr>
          <p:cNvSpPr txBox="1"/>
          <p:nvPr/>
        </p:nvSpPr>
        <p:spPr>
          <a:xfrm>
            <a:off x="5840833" y="5950515"/>
            <a:ext cx="827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4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695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9BB174-486B-6A7A-4852-7CEDEBA8FB20}"/>
              </a:ext>
            </a:extLst>
          </p:cNvPr>
          <p:cNvSpPr/>
          <p:nvPr/>
        </p:nvSpPr>
        <p:spPr bwMode="auto">
          <a:xfrm>
            <a:off x="1085850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89D5F-A66A-21D0-5F87-E84892F09987}"/>
              </a:ext>
            </a:extLst>
          </p:cNvPr>
          <p:cNvSpPr/>
          <p:nvPr/>
        </p:nvSpPr>
        <p:spPr bwMode="auto">
          <a:xfrm>
            <a:off x="4724400" y="1295401"/>
            <a:ext cx="3047995" cy="1981198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EA7E4-5C8E-3FC0-C283-B5E2301C5EAB}"/>
              </a:ext>
            </a:extLst>
          </p:cNvPr>
          <p:cNvCxnSpPr>
            <a:cxnSpLocks/>
          </p:cNvCxnSpPr>
          <p:nvPr/>
        </p:nvCxnSpPr>
        <p:spPr bwMode="auto">
          <a:xfrm>
            <a:off x="1085850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A984C-BB94-C5F2-CE44-34236212E41A}"/>
              </a:ext>
            </a:extLst>
          </p:cNvPr>
          <p:cNvCxnSpPr>
            <a:cxnSpLocks/>
          </p:cNvCxnSpPr>
          <p:nvPr/>
        </p:nvCxnSpPr>
        <p:spPr bwMode="auto">
          <a:xfrm>
            <a:off x="1085850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22AFA-427A-206C-9C4F-20141CDC77D1}"/>
              </a:ext>
            </a:extLst>
          </p:cNvPr>
          <p:cNvCxnSpPr>
            <a:cxnSpLocks/>
          </p:cNvCxnSpPr>
          <p:nvPr/>
        </p:nvCxnSpPr>
        <p:spPr bwMode="auto">
          <a:xfrm>
            <a:off x="1085850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75E4C0-1455-56E0-8ED5-5962B02670F4}"/>
              </a:ext>
            </a:extLst>
          </p:cNvPr>
          <p:cNvSpPr txBox="1"/>
          <p:nvPr/>
        </p:nvSpPr>
        <p:spPr>
          <a:xfrm>
            <a:off x="1162050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O: STDIN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AD110-F7BA-A01E-0763-F159EEB2BDE5}"/>
              </a:ext>
            </a:extLst>
          </p:cNvPr>
          <p:cNvSpPr txBox="1"/>
          <p:nvPr/>
        </p:nvSpPr>
        <p:spPr>
          <a:xfrm>
            <a:off x="1162049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1: STDOUT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2CE62-ADA5-C2A2-9530-B2698611661B}"/>
              </a:ext>
            </a:extLst>
          </p:cNvPr>
          <p:cNvSpPr txBox="1"/>
          <p:nvPr/>
        </p:nvSpPr>
        <p:spPr>
          <a:xfrm>
            <a:off x="1162048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2: STDERR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CADBC-F910-B6F9-4062-F1817545006A}"/>
              </a:ext>
            </a:extLst>
          </p:cNvPr>
          <p:cNvSpPr txBox="1"/>
          <p:nvPr/>
        </p:nvSpPr>
        <p:spPr>
          <a:xfrm>
            <a:off x="609601" y="4440655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Parent</a:t>
            </a:r>
            <a:endParaRPr 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07E41D-27D4-49FD-CE6D-42DD6D260EE9}"/>
              </a:ext>
            </a:extLst>
          </p:cNvPr>
          <p:cNvCxnSpPr>
            <a:cxnSpLocks/>
          </p:cNvCxnSpPr>
          <p:nvPr/>
        </p:nvCxnSpPr>
        <p:spPr bwMode="auto">
          <a:xfrm>
            <a:off x="4724401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9421F3-B226-A98E-B265-B299D1152F15}"/>
              </a:ext>
            </a:extLst>
          </p:cNvPr>
          <p:cNvCxnSpPr>
            <a:cxnSpLocks/>
          </p:cNvCxnSpPr>
          <p:nvPr/>
        </p:nvCxnSpPr>
        <p:spPr bwMode="auto">
          <a:xfrm>
            <a:off x="5486401" y="1295400"/>
            <a:ext cx="0" cy="169090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11B938-2C45-93E0-CB0B-332254426EB9}"/>
              </a:ext>
            </a:extLst>
          </p:cNvPr>
          <p:cNvSpPr txBox="1"/>
          <p:nvPr/>
        </p:nvSpPr>
        <p:spPr>
          <a:xfrm>
            <a:off x="4816655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Mode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F2F90-EFF2-C3B9-5E27-63D798D04B75}"/>
              </a:ext>
            </a:extLst>
          </p:cNvPr>
          <p:cNvSpPr txBox="1"/>
          <p:nvPr/>
        </p:nvSpPr>
        <p:spPr>
          <a:xfrm>
            <a:off x="5463723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Flags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21326-EBD3-91F3-EB59-F51767CBD17F}"/>
              </a:ext>
            </a:extLst>
          </p:cNvPr>
          <p:cNvSpPr txBox="1"/>
          <p:nvPr/>
        </p:nvSpPr>
        <p:spPr>
          <a:xfrm>
            <a:off x="61722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Offset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A1D2B-1B85-ACDF-4BAB-8FACEB6D2885}"/>
              </a:ext>
            </a:extLst>
          </p:cNvPr>
          <p:cNvSpPr txBox="1"/>
          <p:nvPr/>
        </p:nvSpPr>
        <p:spPr>
          <a:xfrm>
            <a:off x="7010401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Phys</a:t>
            </a:r>
            <a:endParaRPr lang="en-US" sz="1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1F9FEC-419B-566B-9E1F-13F576949FD5}"/>
              </a:ext>
            </a:extLst>
          </p:cNvPr>
          <p:cNvCxnSpPr>
            <a:cxnSpLocks/>
          </p:cNvCxnSpPr>
          <p:nvPr/>
        </p:nvCxnSpPr>
        <p:spPr bwMode="auto">
          <a:xfrm>
            <a:off x="7010401" y="1295400"/>
            <a:ext cx="0" cy="167937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EDDD53-D326-2014-4652-C4086281F5B3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6148" y="1295400"/>
            <a:ext cx="16052" cy="169090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1A2064-70BD-0AE9-2130-BE575A3B9156}"/>
              </a:ext>
            </a:extLst>
          </p:cNvPr>
          <p:cNvCxnSpPr>
            <a:cxnSpLocks/>
          </p:cNvCxnSpPr>
          <p:nvPr/>
        </p:nvCxnSpPr>
        <p:spPr bwMode="auto">
          <a:xfrm>
            <a:off x="1085850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7D7A4-DA4C-9882-82AE-14EC3F2CAE9C}"/>
              </a:ext>
            </a:extLst>
          </p:cNvPr>
          <p:cNvSpPr txBox="1"/>
          <p:nvPr/>
        </p:nvSpPr>
        <p:spPr>
          <a:xfrm>
            <a:off x="1162049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  <a:cs typeface="Courier"/>
              </a:rPr>
              <a:t>3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D7314C-416B-E4A9-569A-9967FD54A6D2}"/>
              </a:ext>
            </a:extLst>
          </p:cNvPr>
          <p:cNvCxnSpPr>
            <a:cxnSpLocks/>
          </p:cNvCxnSpPr>
          <p:nvPr/>
        </p:nvCxnSpPr>
        <p:spPr bwMode="auto">
          <a:xfrm>
            <a:off x="4724400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8E3E60-2A73-FB14-7F94-91DBAD6DFD42}"/>
              </a:ext>
            </a:extLst>
          </p:cNvPr>
          <p:cNvSpPr txBox="1"/>
          <p:nvPr/>
        </p:nvSpPr>
        <p:spPr>
          <a:xfrm>
            <a:off x="5463722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  <a:cs typeface="Courier"/>
              </a:rPr>
              <a:t>R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19A31-4D8B-CC9A-B5C7-7E376C61D3B7}"/>
              </a:ext>
            </a:extLst>
          </p:cNvPr>
          <p:cNvSpPr txBox="1"/>
          <p:nvPr/>
        </p:nvSpPr>
        <p:spPr>
          <a:xfrm>
            <a:off x="6194878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  <a:cs typeface="Courier"/>
              </a:rPr>
              <a:t>200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FFBC9-4B9C-BC35-A883-322C49B2A113}"/>
              </a:ext>
            </a:extLst>
          </p:cNvPr>
          <p:cNvSpPr txBox="1"/>
          <p:nvPr/>
        </p:nvSpPr>
        <p:spPr>
          <a:xfrm>
            <a:off x="4743905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U</a:t>
            </a:r>
            <a:endParaRPr lang="en-US" sz="1400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9A660F4-DE6D-23C7-0647-90188262060F}"/>
              </a:ext>
            </a:extLst>
          </p:cNvPr>
          <p:cNvCxnSpPr>
            <a:cxnSpLocks/>
            <a:stCxn id="23" idx="3"/>
            <a:endCxn id="62" idx="1"/>
          </p:cNvCxnSpPr>
          <p:nvPr/>
        </p:nvCxnSpPr>
        <p:spPr bwMode="auto">
          <a:xfrm>
            <a:off x="3204031" y="3370160"/>
            <a:ext cx="2614123" cy="587933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88614D-6162-255E-F5CD-7DE043F43122}"/>
              </a:ext>
            </a:extLst>
          </p:cNvPr>
          <p:cNvSpPr txBox="1"/>
          <p:nvPr/>
        </p:nvSpPr>
        <p:spPr>
          <a:xfrm>
            <a:off x="1162049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543D3D-E863-781E-E817-86D7A05D9E23}"/>
              </a:ext>
            </a:extLst>
          </p:cNvPr>
          <p:cNvCxnSpPr>
            <a:cxnSpLocks/>
          </p:cNvCxnSpPr>
          <p:nvPr/>
        </p:nvCxnSpPr>
        <p:spPr bwMode="auto">
          <a:xfrm>
            <a:off x="4744278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148B1C-1B86-40E1-86C6-D6A1C05869FF}"/>
              </a:ext>
            </a:extLst>
          </p:cNvPr>
          <p:cNvSpPr txBox="1"/>
          <p:nvPr/>
        </p:nvSpPr>
        <p:spPr>
          <a:xfrm>
            <a:off x="4742128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U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7DE962-6532-FEAE-75EB-69ADA6A8592B}"/>
              </a:ext>
            </a:extLst>
          </p:cNvPr>
          <p:cNvSpPr txBox="1"/>
          <p:nvPr/>
        </p:nvSpPr>
        <p:spPr>
          <a:xfrm>
            <a:off x="6182908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  <a:cs typeface="Courier"/>
              </a:rPr>
              <a:t>200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703FF6-72E9-A27E-A9BF-FF5FC94E927D}"/>
              </a:ext>
            </a:extLst>
          </p:cNvPr>
          <p:cNvSpPr txBox="1"/>
          <p:nvPr/>
        </p:nvSpPr>
        <p:spPr>
          <a:xfrm>
            <a:off x="5457352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RW</a:t>
            </a:r>
            <a:endParaRPr lang="en-US" sz="1400" dirty="0"/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F9385655-1C1A-42EC-EB0F-A262E763B942}"/>
              </a:ext>
            </a:extLst>
          </p:cNvPr>
          <p:cNvCxnSpPr>
            <a:cxnSpLocks/>
            <a:endCxn id="64" idx="1"/>
          </p:cNvCxnSpPr>
          <p:nvPr/>
        </p:nvCxnSpPr>
        <p:spPr bwMode="auto">
          <a:xfrm>
            <a:off x="3204031" y="3918912"/>
            <a:ext cx="2636802" cy="226243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AD723F-ED83-A100-CE9F-2CC9F3560ED7}"/>
              </a:ext>
            </a:extLst>
          </p:cNvPr>
          <p:cNvSpPr/>
          <p:nvPr/>
        </p:nvSpPr>
        <p:spPr bwMode="auto">
          <a:xfrm>
            <a:off x="9031035" y="1364566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ADBACB-D463-3FEE-17B1-5844C2E41CBD}"/>
              </a:ext>
            </a:extLst>
          </p:cNvPr>
          <p:cNvCxnSpPr>
            <a:cxnSpLocks/>
          </p:cNvCxnSpPr>
          <p:nvPr/>
        </p:nvCxnSpPr>
        <p:spPr bwMode="auto">
          <a:xfrm>
            <a:off x="9031035" y="1897966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750FBB-A3F7-C9BB-7FC9-C471FD8A6AB5}"/>
              </a:ext>
            </a:extLst>
          </p:cNvPr>
          <p:cNvCxnSpPr>
            <a:cxnSpLocks/>
          </p:cNvCxnSpPr>
          <p:nvPr/>
        </p:nvCxnSpPr>
        <p:spPr bwMode="auto">
          <a:xfrm>
            <a:off x="9031035" y="2431366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F3D5BE-FE27-F795-6FA3-69449FD31CE5}"/>
              </a:ext>
            </a:extLst>
          </p:cNvPr>
          <p:cNvCxnSpPr>
            <a:cxnSpLocks/>
          </p:cNvCxnSpPr>
          <p:nvPr/>
        </p:nvCxnSpPr>
        <p:spPr bwMode="auto">
          <a:xfrm>
            <a:off x="9031035" y="2986301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999EA5-EE57-889A-0BB8-D15ED7EB9640}"/>
              </a:ext>
            </a:extLst>
          </p:cNvPr>
          <p:cNvSpPr txBox="1"/>
          <p:nvPr/>
        </p:nvSpPr>
        <p:spPr>
          <a:xfrm>
            <a:off x="9107235" y="1496368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O: STDIN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BC3015-5EA9-36FE-DCF8-7A636F40EEE6}"/>
              </a:ext>
            </a:extLst>
          </p:cNvPr>
          <p:cNvSpPr txBox="1"/>
          <p:nvPr/>
        </p:nvSpPr>
        <p:spPr>
          <a:xfrm>
            <a:off x="9107234" y="19975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1: STDOUT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34B188-9238-767E-4AAC-3D42168D8F70}"/>
              </a:ext>
            </a:extLst>
          </p:cNvPr>
          <p:cNvSpPr txBox="1"/>
          <p:nvPr/>
        </p:nvSpPr>
        <p:spPr>
          <a:xfrm>
            <a:off x="9107233" y="251340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2: STDERR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D25A4A-64C0-F126-FAE9-89B53C4CAE6D}"/>
              </a:ext>
            </a:extLst>
          </p:cNvPr>
          <p:cNvSpPr txBox="1"/>
          <p:nvPr/>
        </p:nvSpPr>
        <p:spPr>
          <a:xfrm>
            <a:off x="8554786" y="4308853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Child</a:t>
            </a:r>
            <a:endParaRPr lang="en-US" sz="2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71F547-C263-8E15-DD8E-4D46C8B7BA5D}"/>
              </a:ext>
            </a:extLst>
          </p:cNvPr>
          <p:cNvCxnSpPr>
            <a:cxnSpLocks/>
          </p:cNvCxnSpPr>
          <p:nvPr/>
        </p:nvCxnSpPr>
        <p:spPr bwMode="auto">
          <a:xfrm>
            <a:off x="9031035" y="344959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A1B47D-4DC3-E329-FFEE-04A9ECB89D20}"/>
              </a:ext>
            </a:extLst>
          </p:cNvPr>
          <p:cNvSpPr txBox="1"/>
          <p:nvPr/>
        </p:nvSpPr>
        <p:spPr>
          <a:xfrm>
            <a:off x="9107234" y="3053692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  <a:cs typeface="Courier"/>
              </a:rPr>
              <a:t>3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D3E63-B956-D3E9-F885-034C1F5DC8A3}"/>
              </a:ext>
            </a:extLst>
          </p:cNvPr>
          <p:cNvSpPr txBox="1"/>
          <p:nvPr/>
        </p:nvSpPr>
        <p:spPr>
          <a:xfrm>
            <a:off x="9107234" y="360244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  <a:endParaRPr lang="en-US" dirty="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F90663B-8FEB-31F7-FEF7-540F108F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17902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Pipes Between Processes</a:t>
            </a: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E91EF012-75A2-BF88-ECB0-13A87CDDB44A}"/>
              </a:ext>
            </a:extLst>
          </p:cNvPr>
          <p:cNvCxnSpPr>
            <a:cxnSpLocks/>
            <a:endCxn id="62" idx="3"/>
          </p:cNvCxnSpPr>
          <p:nvPr/>
        </p:nvCxnSpPr>
        <p:spPr bwMode="auto">
          <a:xfrm rot="10800000" flipV="1">
            <a:off x="6645647" y="3281057"/>
            <a:ext cx="2385388" cy="677035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8270240-5D9E-C1C8-D38C-ED9AFB5CFC70}"/>
              </a:ext>
            </a:extLst>
          </p:cNvPr>
          <p:cNvCxnSpPr>
            <a:cxnSpLocks/>
            <a:stCxn id="44" idx="1"/>
            <a:endCxn id="64" idx="3"/>
          </p:cNvCxnSpPr>
          <p:nvPr/>
        </p:nvCxnSpPr>
        <p:spPr bwMode="auto">
          <a:xfrm rot="10800000" flipV="1">
            <a:off x="6668326" y="3787110"/>
            <a:ext cx="2438908" cy="239423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E2015CB-0A66-DDCA-8AEF-2905B39BDAAB}"/>
              </a:ext>
            </a:extLst>
          </p:cNvPr>
          <p:cNvSpPr txBox="1"/>
          <p:nvPr/>
        </p:nvSpPr>
        <p:spPr>
          <a:xfrm>
            <a:off x="1065972" y="5657898"/>
            <a:ext cx="238590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ourier"/>
              </a:rPr>
              <a:t>int </a:t>
            </a:r>
            <a:r>
              <a:rPr lang="en-US" dirty="0" err="1">
                <a:latin typeface="Courier"/>
              </a:rPr>
              <a:t>pipe_fd</a:t>
            </a:r>
            <a:r>
              <a:rPr lang="en-US" dirty="0">
                <a:latin typeface="Courier"/>
              </a:rPr>
              <a:t>[2];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urier"/>
              </a:rPr>
              <a:t>pipe</a:t>
            </a:r>
            <a:r>
              <a:rPr lang="en-US" dirty="0">
                <a:latin typeface="Courier"/>
              </a:rPr>
              <a:t>(</a:t>
            </a:r>
            <a:r>
              <a:rPr lang="en-US" dirty="0" err="1">
                <a:latin typeface="Courier"/>
              </a:rPr>
              <a:t>pipe_fd</a:t>
            </a:r>
            <a:r>
              <a:rPr lang="en-US" dirty="0">
                <a:latin typeface="Courier"/>
              </a:rPr>
              <a:t>);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23D56BD-24B2-0023-822D-14B61B6FC64E}"/>
              </a:ext>
            </a:extLst>
          </p:cNvPr>
          <p:cNvSpPr/>
          <p:nvPr/>
        </p:nvSpPr>
        <p:spPr>
          <a:xfrm>
            <a:off x="5840833" y="4163368"/>
            <a:ext cx="816153" cy="1730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Gill Sans Light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ill Sans Light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6A07C32-EF18-AAA4-9617-3B33693DDBB2}"/>
              </a:ext>
            </a:extLst>
          </p:cNvPr>
          <p:cNvSpPr txBox="1"/>
          <p:nvPr/>
        </p:nvSpPr>
        <p:spPr>
          <a:xfrm>
            <a:off x="5818154" y="3727260"/>
            <a:ext cx="827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3</a:t>
            </a:r>
            <a:endParaRPr lang="en-US" sz="2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F891D7-8593-CD53-6DBF-9D7AC0D008BD}"/>
              </a:ext>
            </a:extLst>
          </p:cNvPr>
          <p:cNvSpPr txBox="1"/>
          <p:nvPr/>
        </p:nvSpPr>
        <p:spPr>
          <a:xfrm>
            <a:off x="5840833" y="5950515"/>
            <a:ext cx="827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0160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11D1-88EF-49BC-8287-6DB807511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0" y="1371600"/>
            <a:ext cx="78232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After last “write” descriptor is closed, pipe is effectively closed:</a:t>
            </a:r>
          </a:p>
          <a:p>
            <a:pPr marL="457200" lvl="1" indent="0" algn="ctr">
              <a:buNone/>
            </a:pPr>
            <a:endParaRPr lang="en-US" dirty="0">
              <a:latin typeface="+mn-lt"/>
            </a:endParaRPr>
          </a:p>
          <a:p>
            <a:pPr marL="457200" lvl="1" indent="0" algn="ctr">
              <a:buNone/>
            </a:pPr>
            <a:r>
              <a:rPr lang="en-US" dirty="0">
                <a:latin typeface="+mn-lt"/>
              </a:rPr>
              <a:t>Reads return only “EOF”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After last “read” descriptor is closed, writes generate SIGPIPE signals:</a:t>
            </a:r>
          </a:p>
          <a:p>
            <a:pPr marL="457200" lvl="1" indent="0" algn="ctr">
              <a:buNone/>
            </a:pPr>
            <a:endParaRPr lang="en-US" dirty="0">
              <a:latin typeface="+mn-lt"/>
            </a:endParaRPr>
          </a:p>
          <a:p>
            <a:pPr marL="457200" lvl="1" indent="0" algn="ctr">
              <a:buNone/>
            </a:pPr>
            <a:r>
              <a:rPr lang="en-US" dirty="0">
                <a:latin typeface="+mn-lt"/>
              </a:rPr>
              <a:t>If process ignores, then the write fails </a:t>
            </a:r>
          </a:p>
          <a:p>
            <a:pPr marL="457200" lvl="1" indent="0" algn="ctr">
              <a:buNone/>
            </a:pPr>
            <a:r>
              <a:rPr lang="en-US" dirty="0">
                <a:latin typeface="+mn-lt"/>
              </a:rPr>
              <a:t>with an “EPIPE” error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887F7-AF6C-2530-C38E-68052FCA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17902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Pipes Between Processes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701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A35E-6AA0-DDF2-6005-08845DFC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IPC across machines: Sockets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946E3-267F-51F0-1830-7E94DBE75F9F}"/>
              </a:ext>
            </a:extLst>
          </p:cNvPr>
          <p:cNvSpPr txBox="1"/>
          <p:nvPr/>
        </p:nvSpPr>
        <p:spPr>
          <a:xfrm>
            <a:off x="1270000" y="1219200"/>
            <a:ext cx="965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Sockets are an </a:t>
            </a:r>
            <a:r>
              <a:rPr lang="en-US" sz="2400" b="0" dirty="0">
                <a:solidFill>
                  <a:schemeClr val="accent1"/>
                </a:solidFill>
                <a:latin typeface="+mn-lt"/>
              </a:rPr>
              <a:t>abstraction of two queues</a:t>
            </a:r>
            <a:r>
              <a:rPr lang="en-US" sz="2400" b="0" dirty="0">
                <a:latin typeface="+mn-lt"/>
              </a:rPr>
              <a:t>, </a:t>
            </a:r>
          </a:p>
          <a:p>
            <a:pPr algn="ctr"/>
            <a:r>
              <a:rPr lang="en-US" sz="2400" b="0" dirty="0">
                <a:latin typeface="+mn-lt"/>
              </a:rPr>
              <a:t>one in each direction</a:t>
            </a:r>
          </a:p>
          <a:p>
            <a:pPr algn="ctr"/>
            <a:endParaRPr lang="en-US" sz="2400" b="0" dirty="0">
              <a:latin typeface="+mn-lt"/>
            </a:endParaRPr>
          </a:p>
          <a:p>
            <a:pPr lvl="1" algn="ctr"/>
            <a:r>
              <a:rPr lang="en-US" sz="2400" b="0" dirty="0">
                <a:latin typeface="+mn-lt"/>
              </a:rPr>
              <a:t>Can read or write to either end</a:t>
            </a:r>
          </a:p>
          <a:p>
            <a:pPr lvl="1" algn="ctr"/>
            <a:endParaRPr lang="en-US" sz="2400" b="0" dirty="0">
              <a:latin typeface="+mn-lt"/>
            </a:endParaRPr>
          </a:p>
          <a:p>
            <a:pPr lvl="1" algn="ctr"/>
            <a:r>
              <a:rPr lang="en-US" sz="2400" b="0" dirty="0">
                <a:latin typeface="+mn-lt"/>
              </a:rPr>
              <a:t>Used for communication between multiple processes on different machines</a:t>
            </a:r>
          </a:p>
          <a:p>
            <a:pPr lvl="1" algn="ctr"/>
            <a:endParaRPr lang="en-US" sz="2400" b="0" dirty="0">
              <a:latin typeface="+mn-lt"/>
            </a:endParaRPr>
          </a:p>
          <a:p>
            <a:pPr lvl="1" algn="ctr"/>
            <a:endParaRPr lang="en-US" sz="2400" b="0" dirty="0">
              <a:latin typeface="+mn-lt"/>
            </a:endParaRPr>
          </a:p>
          <a:p>
            <a:pPr lvl="1" algn="ctr"/>
            <a:r>
              <a:rPr lang="en-US" sz="2400" b="0" dirty="0">
                <a:latin typeface="+mn-lt"/>
              </a:rPr>
              <a:t>File descriptors obtained via </a:t>
            </a:r>
            <a:r>
              <a:rPr lang="en-US" sz="2400" b="0" dirty="0">
                <a:latin typeface="Courier"/>
              </a:rPr>
              <a:t>socket/bind/connect/listen/accept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F9996-4C20-D890-BC5C-674A5F66A001}"/>
              </a:ext>
            </a:extLst>
          </p:cNvPr>
          <p:cNvSpPr txBox="1"/>
          <p:nvPr/>
        </p:nvSpPr>
        <p:spPr>
          <a:xfrm>
            <a:off x="1447800" y="5791200"/>
            <a:ext cx="10496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Still a file! Same API/</a:t>
            </a:r>
            <a:r>
              <a:rPr lang="en-US" sz="2400" dirty="0" err="1">
                <a:solidFill>
                  <a:schemeClr val="accent1"/>
                </a:solidFill>
                <a:latin typeface="+mn-lt"/>
              </a:rPr>
              <a:t>datastructures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as files and pipes</a:t>
            </a:r>
          </a:p>
        </p:txBody>
      </p:sp>
    </p:spTree>
    <p:extLst>
      <p:ext uri="{BB962C8B-B14F-4D97-AF65-F5344CB8AC3E}">
        <p14:creationId xmlns:p14="http://schemas.microsoft.com/office/powerpoint/2010/main" val="101906858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A220-6C5D-486E-922B-CE5F23DF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20396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Namespaces for Network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49CD-EB9E-4D67-8011-622DFF89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19200"/>
            <a:ext cx="10566400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Hostname</a:t>
            </a:r>
          </a:p>
          <a:p>
            <a:pPr marL="457200" lvl="1" indent="0" algn="ctr">
              <a:buNone/>
            </a:pPr>
            <a:r>
              <a:rPr lang="en-US" sz="24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www.eecs.berkeley.edu</a:t>
            </a:r>
            <a:endParaRPr lang="en-US" sz="2400" dirty="0">
              <a:latin typeface="+mn-lt"/>
            </a:endParaRPr>
          </a:p>
          <a:p>
            <a:pPr marL="457200" lvl="1" indent="0" algn="ctr">
              <a:buNone/>
            </a:pPr>
            <a:endParaRPr lang="en-US" sz="2400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IP address</a:t>
            </a:r>
          </a:p>
          <a:p>
            <a:pPr marL="457200" lvl="1" indent="0" algn="ctr">
              <a:buNone/>
            </a:pPr>
            <a:r>
              <a:rPr lang="en-US" sz="2400" dirty="0">
                <a:latin typeface="+mn-lt"/>
              </a:rPr>
              <a:t>128.32.244.172  (IPv4, 32-bit Integer)</a:t>
            </a:r>
          </a:p>
          <a:p>
            <a:pPr marL="457200" lvl="1" indent="0" algn="ctr">
              <a:buNone/>
            </a:pPr>
            <a:r>
              <a:rPr lang="en-US" sz="2400" dirty="0">
                <a:latin typeface="+mn-lt"/>
              </a:rPr>
              <a:t>2607:f140:0:81::f (IPv6, 128-bit Integer)</a:t>
            </a:r>
          </a:p>
          <a:p>
            <a:pPr marL="457200" lvl="1" indent="0" algn="ctr">
              <a:buNone/>
            </a:pPr>
            <a:endParaRPr lang="en-US" sz="2400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Port Number</a:t>
            </a:r>
          </a:p>
          <a:p>
            <a:pPr marL="457200" lvl="1" indent="0" algn="ctr">
              <a:buNone/>
            </a:pPr>
            <a:r>
              <a:rPr lang="en-US" sz="2400" dirty="0">
                <a:latin typeface="+mn-lt"/>
              </a:rPr>
              <a:t>0-1023 are system ports</a:t>
            </a:r>
          </a:p>
          <a:p>
            <a:pPr marL="457200" lvl="1" indent="0" algn="ctr">
              <a:buNone/>
            </a:pPr>
            <a:r>
              <a:rPr lang="en-US" sz="2400" dirty="0">
                <a:latin typeface="+mn-lt"/>
              </a:rPr>
              <a:t>1024-49151 are registered ports </a:t>
            </a:r>
          </a:p>
          <a:p>
            <a:pPr marL="457200" lvl="1" indent="0" algn="ctr">
              <a:buNone/>
            </a:pPr>
            <a:r>
              <a:rPr lang="en-US" sz="2400" dirty="0">
                <a:latin typeface="+mn-lt"/>
              </a:rPr>
              <a:t>49152–65535 are free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84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2B9AD89-BBA3-3669-4D32-C880167898F5}"/>
              </a:ext>
            </a:extLst>
          </p:cNvPr>
          <p:cNvSpPr/>
          <p:nvPr/>
        </p:nvSpPr>
        <p:spPr bwMode="auto">
          <a:xfrm>
            <a:off x="7946074" y="3121969"/>
            <a:ext cx="3573737" cy="71261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03542F-16E6-2B8B-E61F-1A2E1E144410}"/>
              </a:ext>
            </a:extLst>
          </p:cNvPr>
          <p:cNvSpPr/>
          <p:nvPr/>
        </p:nvSpPr>
        <p:spPr bwMode="auto">
          <a:xfrm>
            <a:off x="396643" y="1694568"/>
            <a:ext cx="3573737" cy="652281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Sockets in concept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4247" y="1017637"/>
            <a:ext cx="117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+mn-l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68153" y="991162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+mn-lt"/>
              </a:rPr>
              <a:t>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133" y="1851107"/>
            <a:ext cx="337418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0">
                <a:latin typeface="+mn-lt"/>
              </a:rPr>
              <a:t>Create Client Socket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B8B3F5C-57E9-A4C9-B17B-E2930B6FE78B}"/>
              </a:ext>
            </a:extLst>
          </p:cNvPr>
          <p:cNvSpPr/>
          <p:nvPr/>
        </p:nvSpPr>
        <p:spPr bwMode="auto">
          <a:xfrm>
            <a:off x="4083870" y="1732372"/>
            <a:ext cx="1700795" cy="58627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>
                <a:solidFill>
                  <a:schemeClr val="bg1"/>
                </a:solidFill>
              </a:rPr>
              <a:t>Client Socket FD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17C9A2-CD7D-5DFA-07C0-B15E89DEEF4E}"/>
              </a:ext>
            </a:extLst>
          </p:cNvPr>
          <p:cNvSpPr/>
          <p:nvPr/>
        </p:nvSpPr>
        <p:spPr bwMode="auto">
          <a:xfrm>
            <a:off x="7946074" y="1638734"/>
            <a:ext cx="3573737" cy="116341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EE5B98-0061-95A7-7920-89A70F7F2141}"/>
              </a:ext>
            </a:extLst>
          </p:cNvPr>
          <p:cNvSpPr txBox="1"/>
          <p:nvPr/>
        </p:nvSpPr>
        <p:spPr>
          <a:xfrm>
            <a:off x="8038290" y="1780180"/>
            <a:ext cx="3374182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Create Server Socket</a:t>
            </a:r>
          </a:p>
          <a:p>
            <a:pPr algn="ctr"/>
            <a:r>
              <a:rPr lang="en-US" b="0" dirty="0">
                <a:latin typeface="+mn-lt"/>
              </a:rPr>
              <a:t>Bind to address</a:t>
            </a:r>
          </a:p>
          <a:p>
            <a:pPr algn="ctr"/>
            <a:r>
              <a:rPr lang="en-US" b="0" dirty="0"/>
              <a:t>(</a:t>
            </a:r>
            <a:r>
              <a:rPr lang="en-US" b="0" dirty="0" err="1"/>
              <a:t>host:port</a:t>
            </a:r>
            <a:r>
              <a:rPr lang="en-US" b="0" dirty="0"/>
              <a:t>)</a:t>
            </a:r>
            <a:endParaRPr lang="en-US" b="0" dirty="0">
              <a:latin typeface="+mn-l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7C1121B-184B-F90C-98DA-97524B38C700}"/>
              </a:ext>
            </a:extLst>
          </p:cNvPr>
          <p:cNvSpPr/>
          <p:nvPr/>
        </p:nvSpPr>
        <p:spPr bwMode="auto">
          <a:xfrm>
            <a:off x="5995588" y="1727573"/>
            <a:ext cx="1700795" cy="58627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>
                <a:solidFill>
                  <a:schemeClr val="bg1"/>
                </a:solidFill>
              </a:rPr>
              <a:t>Server Socket FD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D28F2C4-8371-3AB7-E5C5-909F4B45F3C0}"/>
              </a:ext>
            </a:extLst>
          </p:cNvPr>
          <p:cNvSpPr/>
          <p:nvPr/>
        </p:nvSpPr>
        <p:spPr bwMode="auto">
          <a:xfrm>
            <a:off x="396643" y="3152137"/>
            <a:ext cx="3573737" cy="652281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Connect </a:t>
            </a:r>
            <a:r>
              <a:rPr lang="en-US" b="0">
                <a:solidFill>
                  <a:schemeClr val="tx1"/>
                </a:solidFill>
              </a:rPr>
              <a:t>to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address</a:t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en-US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</a:rPr>
              <a:t>Host:Port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CF9564-0F8B-AA6A-EEB7-A4B521C10060}"/>
              </a:ext>
            </a:extLst>
          </p:cNvPr>
          <p:cNvSpPr txBox="1"/>
          <p:nvPr/>
        </p:nvSpPr>
        <p:spPr>
          <a:xfrm>
            <a:off x="8178499" y="3262995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Listen for Connection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FB8B8BA-25FB-2D76-BA48-BFB7BC826C3B}"/>
              </a:ext>
            </a:extLst>
          </p:cNvPr>
          <p:cNvCxnSpPr>
            <a:stCxn id="35" idx="3"/>
            <a:endCxn id="38" idx="1"/>
          </p:cNvCxnSpPr>
          <p:nvPr/>
        </p:nvCxnSpPr>
        <p:spPr bwMode="auto">
          <a:xfrm>
            <a:off x="3970380" y="3478278"/>
            <a:ext cx="3975694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EFEB3AC-8220-07C2-8994-93FC35F0C485}"/>
              </a:ext>
            </a:extLst>
          </p:cNvPr>
          <p:cNvSpPr/>
          <p:nvPr/>
        </p:nvSpPr>
        <p:spPr bwMode="auto">
          <a:xfrm>
            <a:off x="6059557" y="4094687"/>
            <a:ext cx="1700795" cy="58627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>
                <a:solidFill>
                  <a:schemeClr val="bg1"/>
                </a:solidFill>
              </a:rPr>
              <a:t>Connection Socket FD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8D877EF-8798-4E68-FEE8-4423DBC26C1B}"/>
              </a:ext>
            </a:extLst>
          </p:cNvPr>
          <p:cNvSpPr/>
          <p:nvPr/>
        </p:nvSpPr>
        <p:spPr bwMode="auto">
          <a:xfrm>
            <a:off x="7938512" y="4152765"/>
            <a:ext cx="3573737" cy="470115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Accept Connection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B56495D-DFCD-4A37-E62B-78F306BFE13F}"/>
              </a:ext>
            </a:extLst>
          </p:cNvPr>
          <p:cNvSpPr/>
          <p:nvPr/>
        </p:nvSpPr>
        <p:spPr bwMode="auto">
          <a:xfrm>
            <a:off x="396642" y="4948988"/>
            <a:ext cx="3573737" cy="42632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Read/Write Request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043C433-AF36-ADC0-F644-C0B7123C93D0}"/>
              </a:ext>
            </a:extLst>
          </p:cNvPr>
          <p:cNvSpPr/>
          <p:nvPr/>
        </p:nvSpPr>
        <p:spPr bwMode="auto">
          <a:xfrm>
            <a:off x="7938511" y="4948988"/>
            <a:ext cx="3573737" cy="42632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Read/Write Request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64629C0-BAF6-88EF-9E97-6A1E9A23BC4A}"/>
              </a:ext>
            </a:extLst>
          </p:cNvPr>
          <p:cNvCxnSpPr>
            <a:stCxn id="68" idx="3"/>
            <a:endCxn id="69" idx="1"/>
          </p:cNvCxnSpPr>
          <p:nvPr/>
        </p:nvCxnSpPr>
        <p:spPr bwMode="auto">
          <a:xfrm>
            <a:off x="3970379" y="5162150"/>
            <a:ext cx="3968132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FBC048E-527E-8167-E7B0-6D7045A821D8}"/>
              </a:ext>
            </a:extLst>
          </p:cNvPr>
          <p:cNvSpPr/>
          <p:nvPr/>
        </p:nvSpPr>
        <p:spPr bwMode="auto">
          <a:xfrm>
            <a:off x="396641" y="6042672"/>
            <a:ext cx="3573737" cy="42632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Close</a:t>
            </a:r>
            <a:r>
              <a:rPr kumimoji="0" lang="en-US" sz="1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</a:rPr>
              <a:t> Client Socket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3D57C7F9-C25B-0119-0F74-9E05B0F3B102}"/>
              </a:ext>
            </a:extLst>
          </p:cNvPr>
          <p:cNvSpPr/>
          <p:nvPr/>
        </p:nvSpPr>
        <p:spPr bwMode="auto">
          <a:xfrm>
            <a:off x="7938510" y="5980612"/>
            <a:ext cx="3573737" cy="42632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Close</a:t>
            </a:r>
            <a:r>
              <a:rPr kumimoji="0" lang="en-US" sz="1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</a:rPr>
              <a:t> Client Socket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ABCED0E5-6F39-5CB8-CB99-79FE9211BE06}"/>
              </a:ext>
            </a:extLst>
          </p:cNvPr>
          <p:cNvCxnSpPr>
            <a:stCxn id="79" idx="3"/>
            <a:endCxn id="38" idx="3"/>
          </p:cNvCxnSpPr>
          <p:nvPr/>
        </p:nvCxnSpPr>
        <p:spPr bwMode="auto">
          <a:xfrm flipV="1">
            <a:off x="11512247" y="3478278"/>
            <a:ext cx="7564" cy="2715496"/>
          </a:xfrm>
          <a:prstGeom prst="curvedConnector3">
            <a:avLst>
              <a:gd name="adj1" fmla="val 3122210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04311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" grpId="0" animBg="1"/>
      <p:bldP spid="9" grpId="0" animBg="1"/>
      <p:bldP spid="23" grpId="0" animBg="1"/>
      <p:bldP spid="25" grpId="0" animBg="1"/>
      <p:bldP spid="27" grpId="0" animBg="1"/>
      <p:bldP spid="32" grpId="0" animBg="1"/>
      <p:bldP spid="35" grpId="0" animBg="1"/>
      <p:bldP spid="37" grpId="0"/>
      <p:bldP spid="61" grpId="0" animBg="1"/>
      <p:bldP spid="64" grpId="0" animBg="1"/>
      <p:bldP spid="68" grpId="0" animBg="1"/>
      <p:bldP spid="69" grpId="0" animBg="1"/>
      <p:bldP spid="75" grpId="0" animBg="1"/>
      <p:bldP spid="7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818A-0EA1-4C7E-8C82-27E36E84B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3472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urier"/>
              </a:rPr>
              <a:t>char *</a:t>
            </a:r>
            <a:r>
              <a:rPr lang="en-US" sz="2000" dirty="0" err="1">
                <a:latin typeface="Courier"/>
              </a:rPr>
              <a:t>host_name</a:t>
            </a:r>
            <a:r>
              <a:rPr lang="en-US" sz="2000" dirty="0">
                <a:latin typeface="Courier"/>
              </a:rPr>
              <a:t>, *</a:t>
            </a:r>
            <a:r>
              <a:rPr lang="en-US" sz="2000" dirty="0" err="1">
                <a:latin typeface="Courier"/>
              </a:rPr>
              <a:t>port_name</a:t>
            </a:r>
            <a:r>
              <a:rPr lang="en-US" sz="2000" dirty="0">
                <a:latin typeface="Courier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// Create a socket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struct </a:t>
            </a:r>
            <a:r>
              <a:rPr lang="en-US" sz="2000" dirty="0" err="1">
                <a:latin typeface="Courier"/>
              </a:rPr>
              <a:t>addrinfo</a:t>
            </a:r>
            <a:r>
              <a:rPr lang="en-US" sz="2000" dirty="0">
                <a:latin typeface="Courier"/>
              </a:rPr>
              <a:t> *server = </a:t>
            </a:r>
            <a:r>
              <a:rPr lang="en-US" sz="2000" dirty="0" err="1">
                <a:latin typeface="Courier"/>
              </a:rPr>
              <a:t>lookup_host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host_name</a:t>
            </a:r>
            <a:r>
              <a:rPr lang="en-US" sz="2000" dirty="0">
                <a:latin typeface="Courier"/>
              </a:rPr>
              <a:t>, </a:t>
            </a:r>
            <a:r>
              <a:rPr lang="en-US" sz="2000" dirty="0" err="1">
                <a:latin typeface="Courier"/>
              </a:rPr>
              <a:t>port_name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int </a:t>
            </a:r>
            <a:r>
              <a:rPr lang="en-US" sz="2000" dirty="0" err="1">
                <a:latin typeface="Courier"/>
              </a:rPr>
              <a:t>sock_fd</a:t>
            </a:r>
            <a:r>
              <a:rPr lang="en-US" sz="2000" dirty="0">
                <a:latin typeface="Courier"/>
              </a:rPr>
              <a:t> = </a:t>
            </a:r>
            <a:r>
              <a:rPr lang="en-US" sz="2000" b="1" dirty="0">
                <a:solidFill>
                  <a:schemeClr val="accent1"/>
                </a:solidFill>
                <a:latin typeface="Courier"/>
              </a:rPr>
              <a:t>socket</a:t>
            </a:r>
            <a:r>
              <a:rPr lang="en-US" sz="2000" dirty="0">
                <a:latin typeface="Courier"/>
              </a:rPr>
              <a:t>(server-&gt;</a:t>
            </a:r>
            <a:r>
              <a:rPr lang="en-US" sz="2000" dirty="0" err="1">
                <a:latin typeface="Courier"/>
              </a:rPr>
              <a:t>ai_family</a:t>
            </a:r>
            <a:r>
              <a:rPr lang="en-US" sz="2000" dirty="0">
                <a:latin typeface="Courier"/>
              </a:rPr>
              <a:t>, server-&gt;</a:t>
            </a:r>
            <a:r>
              <a:rPr lang="en-US" sz="2000" dirty="0" err="1">
                <a:latin typeface="Courier"/>
              </a:rPr>
              <a:t>ai_socktype</a:t>
            </a:r>
            <a:r>
              <a:rPr lang="en-US" sz="2000" dirty="0">
                <a:latin typeface="Courier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                   server-&gt;</a:t>
            </a:r>
            <a:r>
              <a:rPr lang="en-US" sz="2000" dirty="0" err="1">
                <a:latin typeface="Courier"/>
              </a:rPr>
              <a:t>ai_protocol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endParaRPr lang="en-US" sz="2000" dirty="0">
              <a:latin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// Connect to specified host and port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"/>
              </a:rPr>
              <a:t>connect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sock_fd</a:t>
            </a:r>
            <a:r>
              <a:rPr lang="en-US" sz="2000" dirty="0">
                <a:latin typeface="Courier"/>
              </a:rPr>
              <a:t>, server-&gt;</a:t>
            </a:r>
            <a:r>
              <a:rPr lang="en-US" sz="2000" dirty="0" err="1">
                <a:latin typeface="Courier"/>
              </a:rPr>
              <a:t>ai_addr</a:t>
            </a:r>
            <a:r>
              <a:rPr lang="en-US" sz="2000" dirty="0">
                <a:latin typeface="Courier"/>
              </a:rPr>
              <a:t>, server-&gt;</a:t>
            </a:r>
            <a:r>
              <a:rPr lang="en-US" sz="2000" dirty="0" err="1">
                <a:latin typeface="Courier"/>
              </a:rPr>
              <a:t>ai_addrlen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endParaRPr lang="en-US" sz="2000" dirty="0">
              <a:latin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// Carry out Client-Server protocol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</a:rPr>
              <a:t>run_client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sock_fd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endParaRPr lang="en-US" sz="2000" dirty="0">
              <a:latin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/* Clean up on termination */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"/>
              </a:rPr>
              <a:t>close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sock_fd</a:t>
            </a:r>
            <a:r>
              <a:rPr lang="en-US" sz="2000" dirty="0">
                <a:latin typeface="Courier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20800" y="165651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Client Protocol</a:t>
            </a:r>
          </a:p>
        </p:txBody>
      </p:sp>
    </p:spTree>
    <p:extLst>
      <p:ext uri="{BB962C8B-B14F-4D97-AF65-F5344CB8AC3E}">
        <p14:creationId xmlns:p14="http://schemas.microsoft.com/office/powerpoint/2010/main" val="294397352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55327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urier"/>
              </a:rPr>
              <a:t>// Socket setup code elided…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while (1)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int </a:t>
            </a:r>
            <a:r>
              <a:rPr lang="en-US" sz="2000" dirty="0" err="1">
                <a:latin typeface="Courier"/>
              </a:rPr>
              <a:t>conn_socket</a:t>
            </a:r>
            <a:r>
              <a:rPr lang="en-US" sz="2000" dirty="0">
                <a:latin typeface="Courier"/>
              </a:rPr>
              <a:t> = </a:t>
            </a:r>
            <a:r>
              <a:rPr lang="en-US" sz="2000" b="1" dirty="0">
                <a:solidFill>
                  <a:schemeClr val="accent1"/>
                </a:solidFill>
                <a:latin typeface="Courier"/>
              </a:rPr>
              <a:t>accept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server_socket</a:t>
            </a:r>
            <a:r>
              <a:rPr lang="en-US" sz="2000" dirty="0">
                <a:latin typeface="Courier"/>
              </a:rPr>
              <a:t>, NULL, NULL);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</a:t>
            </a:r>
            <a:r>
              <a:rPr lang="en-US" sz="2000" dirty="0" err="1">
                <a:latin typeface="Courier"/>
              </a:rPr>
              <a:t>pid_t</a:t>
            </a:r>
            <a:r>
              <a:rPr lang="en-US" sz="2000" dirty="0">
                <a:latin typeface="Courier"/>
              </a:rPr>
              <a:t> </a:t>
            </a:r>
            <a:r>
              <a:rPr lang="en-US" sz="2000" dirty="0" err="1">
                <a:latin typeface="Courier"/>
              </a:rPr>
              <a:t>pid</a:t>
            </a:r>
            <a:r>
              <a:rPr lang="en-US" sz="2000" dirty="0">
                <a:latin typeface="Courier"/>
              </a:rPr>
              <a:t> = </a:t>
            </a:r>
            <a:r>
              <a:rPr lang="en-US" sz="2000" b="1" dirty="0">
                <a:solidFill>
                  <a:schemeClr val="accent1"/>
                </a:solidFill>
                <a:latin typeface="Courier"/>
              </a:rPr>
              <a:t>fork();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if (</a:t>
            </a:r>
            <a:r>
              <a:rPr lang="en-US" sz="2000" dirty="0" err="1">
                <a:latin typeface="Courier"/>
              </a:rPr>
              <a:t>pid</a:t>
            </a:r>
            <a:r>
              <a:rPr lang="en-US" sz="2000" dirty="0">
                <a:latin typeface="Courier"/>
              </a:rPr>
              <a:t> == 0) { // I am the child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  </a:t>
            </a:r>
            <a:r>
              <a:rPr lang="en-US" sz="2000" b="1" dirty="0">
                <a:solidFill>
                  <a:schemeClr val="accent1"/>
                </a:solidFill>
                <a:latin typeface="Courier"/>
              </a:rPr>
              <a:t>close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server_socket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  </a:t>
            </a:r>
            <a:r>
              <a:rPr lang="en-US" sz="2000" dirty="0" err="1">
                <a:latin typeface="Courier"/>
              </a:rPr>
              <a:t>serve_client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conn_socket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  </a:t>
            </a:r>
            <a:r>
              <a:rPr lang="en-US" sz="2000" b="1" dirty="0">
                <a:solidFill>
                  <a:schemeClr val="accent1"/>
                </a:solidFill>
                <a:latin typeface="Courier"/>
              </a:rPr>
              <a:t>close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conn_socket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  exit(0);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} else { // // I am the parent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  </a:t>
            </a:r>
            <a:r>
              <a:rPr lang="en-US" sz="2000" b="1" dirty="0">
                <a:solidFill>
                  <a:schemeClr val="accent1"/>
                </a:solidFill>
                <a:latin typeface="Courier"/>
              </a:rPr>
              <a:t>close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conn_socket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"/>
              </a:rPr>
              <a:t>close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server_socket</a:t>
            </a:r>
            <a:r>
              <a:rPr lang="en-US" sz="2000" dirty="0">
                <a:latin typeface="Courier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Server Protocol </a:t>
            </a:r>
          </a:p>
        </p:txBody>
      </p:sp>
    </p:spTree>
    <p:extLst>
      <p:ext uri="{BB962C8B-B14F-4D97-AF65-F5344CB8AC3E}">
        <p14:creationId xmlns:p14="http://schemas.microsoft.com/office/powerpoint/2010/main" val="288027222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Goal 2: Input/Output Unix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0DD28C-A12A-8CC8-D397-60FEE41A4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0" y="1371600"/>
            <a:ext cx="78232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Everything is a file!</a:t>
            </a: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Files, sockets, pipes all look the same!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Per-process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file descriptor </a:t>
            </a:r>
            <a:r>
              <a:rPr lang="en-US" dirty="0">
                <a:latin typeface="+mn-lt"/>
              </a:rPr>
              <a:t>table points to a global table of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open file descriptions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open/create/read/write/close </a:t>
            </a:r>
            <a:r>
              <a:rPr lang="en-US" dirty="0">
                <a:latin typeface="+mn-lt"/>
              </a:rPr>
              <a:t>to manipulate FDs. 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Forked processes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inherit</a:t>
            </a:r>
            <a:r>
              <a:rPr lang="en-US" dirty="0">
                <a:latin typeface="+mn-lt"/>
              </a:rPr>
              <a:t> FDs of parents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188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AA6F-DA19-D5FD-7E44-41838AEC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Three “Prongs” for the Class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D2BCFF-6ABF-BAA0-FDAD-17CD82D0D317}"/>
              </a:ext>
            </a:extLst>
          </p:cNvPr>
          <p:cNvSpPr txBox="1">
            <a:spLocks/>
          </p:cNvSpPr>
          <p:nvPr/>
        </p:nvSpPr>
        <p:spPr bwMode="auto">
          <a:xfrm>
            <a:off x="457200" y="1905000"/>
            <a:ext cx="4724400" cy="1062643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>
                <a:latin typeface="+mn-lt"/>
              </a:rPr>
              <a:t>Understanding OS principles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105BB9-34CC-F149-BE3D-61BCE9393A0D}"/>
              </a:ext>
            </a:extLst>
          </p:cNvPr>
          <p:cNvSpPr txBox="1">
            <a:spLocks/>
          </p:cNvSpPr>
          <p:nvPr/>
        </p:nvSpPr>
        <p:spPr bwMode="auto">
          <a:xfrm>
            <a:off x="6705600" y="1896533"/>
            <a:ext cx="4419600" cy="1062642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>
                <a:latin typeface="+mn-lt"/>
              </a:rPr>
              <a:t>System Programming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9E872-5682-8DDE-DC8D-4FE724F61398}"/>
              </a:ext>
            </a:extLst>
          </p:cNvPr>
          <p:cNvSpPr txBox="1">
            <a:spLocks/>
          </p:cNvSpPr>
          <p:nvPr/>
        </p:nvSpPr>
        <p:spPr bwMode="auto">
          <a:xfrm>
            <a:off x="3962400" y="4267200"/>
            <a:ext cx="4419600" cy="1062642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>
                <a:latin typeface="+mn-lt"/>
              </a:rPr>
              <a:t>Map Concepts to Real Code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0594A9F-0FE9-A0BF-D9D1-5290103B61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976200"/>
      </p:ext>
    </p:extLst>
  </p:cSld>
  <p:clrMapOvr>
    <a:masterClrMapping/>
  </p:clrMapOvr>
  <p:transition advTm="669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CB71-E5F0-EBCD-2491-8DE10BEA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Goals for 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EBCA-7C79-1CB2-F7F9-803EC1A4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76400"/>
            <a:ext cx="10566400" cy="3995057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What APIs should the OS present for process creation and control? 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“Everything is a file”: says Unix. What does IO look like in Unix?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DC369F6-CA8B-C474-4B39-D20732AD5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97796"/>
      </p:ext>
    </p:extLst>
  </p:cSld>
  <p:clrMapOvr>
    <a:masterClrMapping/>
  </p:clrMapOvr>
  <p:transition advTm="166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1.5|1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2.5|27|53.2|36.9|49.1|18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3|21.2|1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5.2|3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|26.3|15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74|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9|5.2|5.7|18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7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3|39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5.1|19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4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1|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9.7|12.6|12.1|10.4|22.3|5.2|14|17.5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6.7|3.6|10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2.6|1.8|25.1|1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0.2|1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2.4|30.6|5.1|1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26.4"/>
</p:tagLst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ysFont">
      <a:majorFont>
        <a:latin typeface="OpenDyslexic3"/>
        <a:ea typeface=""/>
        <a:cs typeface=""/>
      </a:majorFont>
      <a:minorFont>
        <a:latin typeface="OpenDyslexic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6354</Words>
  <Application>Microsoft Office PowerPoint</Application>
  <PresentationFormat>Widescreen</PresentationFormat>
  <Paragraphs>1233</Paragraphs>
  <Slides>78</Slides>
  <Notes>64</Notes>
  <HiddenSlides>5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Comic Sans MS</vt:lpstr>
      <vt:lpstr>Consolas</vt:lpstr>
      <vt:lpstr>Courier</vt:lpstr>
      <vt:lpstr>Courier New</vt:lpstr>
      <vt:lpstr>Gill Sans</vt:lpstr>
      <vt:lpstr>Gill Sans Light</vt:lpstr>
      <vt:lpstr>OpenDyslexic 3</vt:lpstr>
      <vt:lpstr>OpenDyslexic3</vt:lpstr>
      <vt:lpstr>Office</vt:lpstr>
      <vt:lpstr>CS162 Operating Systems and Systems Programming Lecture 4  Systems Programming Processes and Communication </vt:lpstr>
      <vt:lpstr>Admistratrivia</vt:lpstr>
      <vt:lpstr>Admistratrivia</vt:lpstr>
      <vt:lpstr>Recall: Hardware must support </vt:lpstr>
      <vt:lpstr>Recall: Really Really Really Big Idea</vt:lpstr>
      <vt:lpstr>Recall: Interrupt Summary</vt:lpstr>
      <vt:lpstr>Recall: Syscalls/Exceptions</vt:lpstr>
      <vt:lpstr>Three “Prongs” for the Class</vt:lpstr>
      <vt:lpstr>Goals for Today</vt:lpstr>
      <vt:lpstr>Goals for Today</vt:lpstr>
      <vt:lpstr>Goal 1: The Process API</vt:lpstr>
      <vt:lpstr>Goal 1: The Process API</vt:lpstr>
      <vt:lpstr>Simple is Beautiful</vt:lpstr>
      <vt:lpstr>Keeping it in the family</vt:lpstr>
      <vt:lpstr>Examples</vt:lpstr>
      <vt:lpstr>Children in the Wild (well, in the Kernel)</vt:lpstr>
      <vt:lpstr>Children in the Wild (well, in the Kernel)</vt:lpstr>
      <vt:lpstr>Process Management API</vt:lpstr>
      <vt:lpstr>Process Management API</vt:lpstr>
      <vt:lpstr>Exit()</vt:lpstr>
      <vt:lpstr>Process Management API</vt:lpstr>
      <vt:lpstr>A fork in the road</vt:lpstr>
      <vt:lpstr>Forking under the hood</vt:lpstr>
      <vt:lpstr>Using Fork</vt:lpstr>
      <vt:lpstr>Forked Processes &amp; Identical Twins</vt:lpstr>
      <vt:lpstr>Forking: Where to restart? </vt:lpstr>
      <vt:lpstr>Forked Process: Who am I? </vt:lpstr>
      <vt:lpstr>Fork Ordering</vt:lpstr>
      <vt:lpstr>Review: The Life of a Fork() Syscall</vt:lpstr>
      <vt:lpstr>Process Management API</vt:lpstr>
      <vt:lpstr>Exec()</vt:lpstr>
      <vt:lpstr>Isn’t this wasteful?</vt:lpstr>
      <vt:lpstr>Fork/Exec Pattern</vt:lpstr>
      <vt:lpstr>Process Management API</vt:lpstr>
      <vt:lpstr>Wait()</vt:lpstr>
      <vt:lpstr>Process Management API</vt:lpstr>
      <vt:lpstr>What is a Signal?</vt:lpstr>
      <vt:lpstr>What is a Signal?</vt:lpstr>
      <vt:lpstr>Signals in the Wild (in the Linux Kernel)</vt:lpstr>
      <vt:lpstr>Process Management API</vt:lpstr>
      <vt:lpstr>Goal 2: Input/Output in Linux</vt:lpstr>
      <vt:lpstr>Goal 2: Input/Output in Linux</vt:lpstr>
      <vt:lpstr>Radical in 1974!</vt:lpstr>
      <vt:lpstr>Core tenants of UNIX/IO interface</vt:lpstr>
      <vt:lpstr>Introducing the File Descriptor</vt:lpstr>
      <vt:lpstr>FDs in the Wild (well, in the Kernel)</vt:lpstr>
      <vt:lpstr>Table of Open File Description</vt:lpstr>
      <vt:lpstr>Manipulating FDs</vt:lpstr>
      <vt:lpstr>Manipulating FDs (2)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Duplicating FDs!</vt:lpstr>
      <vt:lpstr>Duplicating FDs!</vt:lpstr>
      <vt:lpstr>Duplicating FDs!</vt:lpstr>
      <vt:lpstr>Duplicating FDs!</vt:lpstr>
      <vt:lpstr>Duplicating FDs!</vt:lpstr>
      <vt:lpstr>Duplicating FDs!</vt:lpstr>
      <vt:lpstr>Forking FDs</vt:lpstr>
      <vt:lpstr>Forking FDs</vt:lpstr>
      <vt:lpstr>Interprocess Communication: Pipes</vt:lpstr>
      <vt:lpstr>Single-Process Pipe Example</vt:lpstr>
      <vt:lpstr>Pipes Between Processes</vt:lpstr>
      <vt:lpstr>Pipes Between Processes</vt:lpstr>
      <vt:lpstr>Pipes Between Processes</vt:lpstr>
      <vt:lpstr>IPC across machines: Sockets</vt:lpstr>
      <vt:lpstr>Namespaces for Network Communication</vt:lpstr>
      <vt:lpstr>Sockets in concept</vt:lpstr>
      <vt:lpstr>Client Protocol</vt:lpstr>
      <vt:lpstr>Server Protocol </vt:lpstr>
      <vt:lpstr>Goal 2: Input/Output Unix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2022-09-06T21:47:14Z</dcterms:created>
  <dcterms:modified xsi:type="dcterms:W3CDTF">2022-09-06T22:57:43Z</dcterms:modified>
</cp:coreProperties>
</file>