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1086" r:id="rId3"/>
    <p:sldId id="1094" r:id="rId4"/>
    <p:sldId id="1385" r:id="rId5"/>
    <p:sldId id="1384" r:id="rId6"/>
    <p:sldId id="1369" r:id="rId7"/>
    <p:sldId id="1370" r:id="rId8"/>
    <p:sldId id="1371" r:id="rId9"/>
    <p:sldId id="1372" r:id="rId10"/>
    <p:sldId id="1373" r:id="rId11"/>
    <p:sldId id="1374" r:id="rId12"/>
    <p:sldId id="1375" r:id="rId13"/>
    <p:sldId id="1376" r:id="rId14"/>
    <p:sldId id="1377" r:id="rId15"/>
    <p:sldId id="1378" r:id="rId16"/>
    <p:sldId id="1379" r:id="rId17"/>
    <p:sldId id="1380" r:id="rId18"/>
    <p:sldId id="1381" r:id="rId19"/>
    <p:sldId id="1382" r:id="rId20"/>
    <p:sldId id="1277" r:id="rId21"/>
    <p:sldId id="1278" r:id="rId22"/>
    <p:sldId id="1279" r:id="rId23"/>
    <p:sldId id="1383" r:id="rId24"/>
    <p:sldId id="1280" r:id="rId25"/>
    <p:sldId id="1281" r:id="rId26"/>
    <p:sldId id="1282" r:id="rId27"/>
    <p:sldId id="1283" r:id="rId28"/>
    <p:sldId id="1285" r:id="rId29"/>
    <p:sldId id="1286" r:id="rId30"/>
    <p:sldId id="1287" r:id="rId31"/>
    <p:sldId id="1292" r:id="rId32"/>
    <p:sldId id="1289" r:id="rId33"/>
    <p:sldId id="1291" r:id="rId34"/>
    <p:sldId id="1293" r:id="rId35"/>
    <p:sldId id="1368" r:id="rId36"/>
    <p:sldId id="1357" r:id="rId37"/>
    <p:sldId id="1358" r:id="rId38"/>
    <p:sldId id="1359" r:id="rId39"/>
    <p:sldId id="1360" r:id="rId40"/>
    <p:sldId id="1361" r:id="rId41"/>
    <p:sldId id="1295" r:id="rId42"/>
    <p:sldId id="1363" r:id="rId43"/>
    <p:sldId id="1364" r:id="rId44"/>
    <p:sldId id="1365" r:id="rId45"/>
    <p:sldId id="1366" r:id="rId46"/>
    <p:sldId id="1367" r:id="rId47"/>
    <p:sldId id="1355" r:id="rId48"/>
    <p:sldId id="1356" r:id="rId49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005" autoAdjust="0"/>
  </p:normalViewPr>
  <p:slideViewPr>
    <p:cSldViewPr>
      <p:cViewPr varScale="1">
        <p:scale>
          <a:sx n="97" d="100"/>
          <a:sy n="97" d="100"/>
        </p:scale>
        <p:origin x="72" y="19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6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75" tIns="46978" rIns="92275" bIns="46978">
            <a:spAutoFit/>
          </a:bodyPr>
          <a:lstStyle/>
          <a:p>
            <a:pPr algn="ctr" defTabSz="917177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77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3" y="6956426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75" tIns="46978" rIns="92275" bIns="46978">
            <a:spAutoFit/>
          </a:bodyPr>
          <a:lstStyle/>
          <a:p>
            <a:pPr algn="ctr" defTabSz="917177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77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2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9" tIns="46978" rIns="95629" bIns="46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6407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6214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022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9750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5025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09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49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972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887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64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328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662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33735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928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64508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36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49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1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0673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26023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832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06124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41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18736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764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11379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84330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33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767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75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197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1864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034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038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2277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8.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9/20/2022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527313" y="6550025"/>
            <a:ext cx="313737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Fall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2022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ept-info.labri.fr/~denis/Enseignement/2008-IR/Articles/01-futex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8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200" dirty="0" smtClean="0"/>
              <a:t>Synchronization 3: </a:t>
            </a:r>
            <a:br>
              <a:rPr lang="en-US" sz="3200" dirty="0" smtClean="0"/>
            </a:br>
            <a:r>
              <a:rPr lang="en-US" sz="3200" dirty="0" smtClean="0"/>
              <a:t>Locks, </a:t>
            </a:r>
            <a:r>
              <a:rPr lang="en-US" sz="3200" dirty="0" smtClean="0"/>
              <a:t>Semaphores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September 20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</a:t>
            </a:r>
            <a:r>
              <a:rPr lang="en-US" altLang="en-US" dirty="0" smtClean="0">
                <a:ea typeface="Gill Sans" charset="0"/>
              </a:rPr>
              <a:t>2022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</a:t>
            </a:r>
            <a:r>
              <a:rPr lang="en-US" altLang="ko-KR" dirty="0" smtClean="0">
                <a:ea typeface="굴림" panose="020B0600000101010101" pitchFamily="34" charset="-127"/>
              </a:rPr>
              <a:t>queue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952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1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952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Want to put it after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 smtClean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2952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18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4953001" y="3257557"/>
            <a:ext cx="1449388" cy="830264"/>
            <a:chOff x="2160" y="2068"/>
            <a:chExt cx="913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32" y="2068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5257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06" y="3154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7891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" name="Oval 21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Lock: Simulation</a:t>
            </a:r>
            <a:endParaRPr lang="en-US" dirty="0"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Value: 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72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08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672204" y="298455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391399" y="2133601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73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1662" y="237064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3200400" y="31842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23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56" name="Oval 55"/>
          <p:cNvSpPr/>
          <p:nvPr/>
        </p:nvSpPr>
        <p:spPr>
          <a:xfrm>
            <a:off x="4078061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66952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070041" y="4495801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78062" y="5875794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0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477001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961364" y="3852065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78062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66953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14319" y="3009057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327877" y="4187336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962421" y="2896448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250926" y="37912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6248400" y="37938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912554" y="137107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269455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321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</a:t>
            </a:r>
            <a:r>
              <a:rPr lang="en-US" altLang="ko-KR" dirty="0" smtClean="0">
                <a:ea typeface="굴림" panose="020B0600000101010101" pitchFamily="34" charset="-127"/>
              </a:rPr>
              <a:t>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2531031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9677400" cy="54864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Alternative: </a:t>
            </a:r>
            <a:r>
              <a:rPr lang="en-US" altLang="ko-KR" dirty="0" smtClean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Hardware</a:t>
            </a:r>
            <a:r>
              <a:rPr lang="en-US" altLang="ko-KR" sz="2000" dirty="0">
                <a:ea typeface="굴림" panose="020B0600000101010101" pitchFamily="34" charset="-127"/>
              </a:rPr>
              <a:t> is responsible for implementing this correctly 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2655171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7" y="716485"/>
            <a:ext cx="89154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x86 (returns old value), 68000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load-linked&amp;store-conditional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(&amp;address) { /* R4000, alpha */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   loop: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r1,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movi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1;	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// Can do arbitrary computation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sc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beqz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loop;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533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1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(&amp;address, reg1, reg2) { /*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x86, 68000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*/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linkedlist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function:</a:t>
            </a:r>
            <a:endParaRPr lang="en-US" altLang="ko-KR" sz="2000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2895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3962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>
                      <a:ea typeface="굴림" panose="020B0600000101010101" pitchFamily="34" charset="-127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59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New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551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820400" cy="5867400"/>
          </a:xfrm>
        </p:spPr>
        <p:txBody>
          <a:bodyPr>
            <a:normAutofit/>
          </a:bodyPr>
          <a:lstStyle/>
          <a:p>
            <a:r>
              <a:rPr lang="en-US" dirty="0"/>
              <a:t>Project 1 in full swing! </a:t>
            </a:r>
            <a:endParaRPr lang="en-US" dirty="0" smtClean="0"/>
          </a:p>
          <a:p>
            <a:pPr lvl="1"/>
            <a:r>
              <a:rPr lang="en-US" dirty="0" smtClean="0"/>
              <a:t>Design document due on Friday.</a:t>
            </a:r>
          </a:p>
          <a:p>
            <a:r>
              <a:rPr lang="en-US" dirty="0" smtClean="0"/>
              <a:t>We </a:t>
            </a:r>
            <a:r>
              <a:rPr lang="en-US" dirty="0"/>
              <a:t>expect that your design document will give intuitions behind your designs, not just a dump of pseudo-code</a:t>
            </a:r>
          </a:p>
          <a:p>
            <a:pPr lvl="1"/>
            <a:r>
              <a:rPr lang="en-US" dirty="0"/>
              <a:t>Think of this like you are in a company and your TA is your manager</a:t>
            </a:r>
          </a:p>
          <a:p>
            <a:pPr lvl="1"/>
            <a:r>
              <a:rPr lang="en-US" dirty="0" smtClean="0"/>
              <a:t>Keep your pseudo-code examples short enough to make it clear what you are doing… Not </a:t>
            </a:r>
            <a:r>
              <a:rPr lang="en-US" dirty="0"/>
              <a:t>full code, just enough to prove you have </a:t>
            </a:r>
            <a:r>
              <a:rPr lang="en-US" dirty="0" err="1"/>
              <a:t>throught</a:t>
            </a:r>
            <a:r>
              <a:rPr lang="en-US" dirty="0"/>
              <a:t> through complexities of design</a:t>
            </a:r>
          </a:p>
          <a:p>
            <a:r>
              <a:rPr lang="en-US" dirty="0"/>
              <a:t>Should be attending your permanent discussion section!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Discussion section attendance is mandatory, but don’t come in if sick!!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Email your TA if you cannot come to your discussion for a valid reason</a:t>
            </a:r>
          </a:p>
          <a:p>
            <a:r>
              <a:rPr lang="en-US" dirty="0">
                <a:solidFill>
                  <a:srgbClr val="FF0000"/>
                </a:solidFill>
              </a:rPr>
              <a:t>Midterm I: September 27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7-9PM </a:t>
            </a:r>
            <a:r>
              <a:rPr lang="en-US" dirty="0" smtClean="0">
                <a:solidFill>
                  <a:srgbClr val="FF0000"/>
                </a:solidFill>
              </a:rPr>
              <a:t>(One week </a:t>
            </a:r>
            <a:r>
              <a:rPr lang="en-US" smtClean="0">
                <a:solidFill>
                  <a:srgbClr val="FF0000"/>
                </a:solidFill>
              </a:rPr>
              <a:t>from today!)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25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</a:t>
            </a:r>
            <a:r>
              <a:rPr lang="en-US" altLang="ko-KR" sz="2200" dirty="0" smtClean="0">
                <a:ea typeface="굴림" panose="020B0600000101010101" pitchFamily="34" charset="-127"/>
              </a:rPr>
              <a:t>imple lock that doesn’t require entry into the kernel: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//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(Free) Can access this memory location from user space!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0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		  // 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reads 0 and sets lock=1, so lock is now busy. 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reads 1 and sets lock=1 (no change)</a:t>
            </a: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ea typeface="굴림" panose="020B0600000101010101" pitchFamily="34" charset="-127"/>
              </a:rPr>
              <a:t> = 0, someone else can get lock.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2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() is a write, which makes value 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355153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26831"/>
            <a:ext cx="112776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higher-level synchronization primitives (e.g. semaphores or monitors),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1524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78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972800" cy="6019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better solution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for multiprocessors: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(Free) Can access this memory location from user space!</a:t>
            </a:r>
            <a:b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900" dirty="0" smtClean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19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Interface: acquire(&amp;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do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	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 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    //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Wait until might be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free (quick check/test!)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//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Atomic grab of lock (exit if succeeded)</a:t>
            </a:r>
            <a:endParaRPr lang="en-US" altLang="ko-KR" sz="19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r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elease(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= 0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		 // Atomic release of 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38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91186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Can we build 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200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Mostly.  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462713" y="1619137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FREE;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guard = 0</a:t>
            </a:r>
            <a:r>
              <a:rPr lang="en-US" altLang="en-US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 // Global Variable!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//           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 smtClean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== BUSY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BUSY;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9898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3581400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interrupts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934200" y="1127677"/>
            <a:ext cx="3810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</a:t>
            </a:r>
            <a:r>
              <a:rPr lang="en-US" sz="1600" dirty="0" smtClean="0">
                <a:latin typeface="Courier New" charset="0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 //?? 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9342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195387" y="19304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962400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600" dirty="0">
                <a:latin typeface="Courier New" charset="0"/>
              </a:rPr>
              <a:t/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3962400" y="3962400"/>
            <a:ext cx="2819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3429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3429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3505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3429000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3581400" y="4921250"/>
            <a:ext cx="3352800" cy="163195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 dirty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 dirty="0">
                <a:latin typeface="Helvetica" charset="0"/>
                <a:cs typeface="Helvetica" charset="0"/>
                <a:sym typeface="Wingdings" charset="0"/>
              </a:rPr>
              <a:t>no other activity (including OS) can run</a:t>
            </a:r>
            <a:r>
              <a:rPr lang="en-US" sz="2000" b="0" dirty="0" smtClean="0">
                <a:latin typeface="Helvetica" charset="0"/>
                <a:cs typeface="Helvetica" charset="0"/>
                <a:sym typeface="Wingdings" charset="0"/>
              </a:rPr>
              <a:t>!</a:t>
            </a:r>
          </a:p>
          <a:p>
            <a:endParaRPr lang="en-US" sz="2000" b="0" dirty="0" smtClean="0">
              <a:latin typeface="Helvetica" charset="0"/>
              <a:cs typeface="Helvetica" charset="0"/>
              <a:sym typeface="Wingdings" charset="0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Lock argument not used! </a:t>
            </a:r>
            <a:endParaRPr lang="en-US" sz="2000" b="0" dirty="0">
              <a:solidFill>
                <a:srgbClr val="FF0000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4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81400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test &amp; set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934200" y="685800"/>
            <a:ext cx="3810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guard = 0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; // global!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</a:t>
            </a:r>
            <a:r>
              <a:rPr lang="en-US" sz="1600" dirty="0" smtClean="0">
                <a:latin typeface="Courier New" charset="0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sleep()&amp;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>	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// guard == 0 on wakeup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 smtClean="0">
                <a:latin typeface="Courier New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 smtClean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 smtClean="0">
                <a:latin typeface="Courier New" charset="0"/>
              </a:rPr>
              <a:t>  if </a:t>
            </a:r>
            <a:r>
              <a:rPr lang="en-US" sz="1600" dirty="0">
                <a:latin typeface="Courier New" charset="0"/>
              </a:rPr>
              <a:t>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latin typeface="Courier New" charset="0"/>
              </a:rPr>
              <a:t>take </a:t>
            </a:r>
            <a:r>
              <a:rPr lang="en-US" sz="1600" dirty="0">
                <a:latin typeface="Courier New" charset="0"/>
              </a:rPr>
              <a:t>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1185129" y="1955319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581400" y="1608138"/>
            <a:ext cx="3505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mylock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= 0;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while(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(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));</a:t>
            </a:r>
            <a:r>
              <a:rPr lang="en-US" sz="1600" dirty="0">
                <a:latin typeface="Courier New" charset="0"/>
              </a:rPr>
              <a:t/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581399" y="3962400"/>
            <a:ext cx="304800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3581399" y="4995862"/>
            <a:ext cx="3311769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3429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3429000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3352800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3200400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6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Solution #3 really complex and undesirable as a general solution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cquire(&amp;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elease(&amp;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cquire(&amp;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elease(&amp;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7994" y="3807562"/>
            <a:ext cx="6288206" cy="764438"/>
            <a:chOff x="1366611" y="1717140"/>
            <a:chExt cx="6288206" cy="813254"/>
          </a:xfrm>
        </p:grpSpPr>
        <p:grpSp>
          <p:nvGrpSpPr>
            <p:cNvPr id="5" name="Group 4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7" name="Right Brace 6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  <a:endParaRPr lang="en-US" sz="2000" b="0" dirty="0">
                  <a:solidFill>
                    <a:srgbClr val="FF0000"/>
                  </a:solidFill>
                  <a:latin typeface="Gill Sans Light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411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61302"/>
            <a:ext cx="10744200" cy="4244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 smtClean="0"/>
              <a:t> </a:t>
            </a:r>
            <a:r>
              <a:rPr lang="en-US" dirty="0"/>
              <a:t>points to a 32-bit value in user space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 smtClean="0">
                <a:latin typeface="Consolas" panose="020B0609020204030204" pitchFamily="49" charset="0"/>
              </a:rPr>
              <a:t>FUTEX_WAKE</a:t>
            </a:r>
            <a:endParaRPr lang="en-US" dirty="0">
              <a:latin typeface="Consolas" panose="020B0609020204030204" pitchFamily="49" charset="0"/>
            </a:endParaRP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</a:t>
            </a:r>
            <a:r>
              <a:rPr lang="en-US" dirty="0" smtClean="0"/>
              <a:t>holds after we disable interrupts (in kernel!)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 smtClean="0">
                <a:latin typeface="Consolas" panose="020B0609020204030204" pitchFamily="49" charset="0"/>
              </a:rPr>
              <a:t>FUTEX_CMP_REQUEUE: More interesting operations!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</a:t>
            </a:r>
            <a:r>
              <a:rPr lang="en-US" dirty="0" smtClean="0"/>
              <a:t>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Interface to the kernel sleep() functionality!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Let thread put themselves to sleep – conditionally!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futex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not exposed in </a:t>
            </a:r>
            <a:r>
              <a:rPr lang="en-US" dirty="0" err="1">
                <a:solidFill>
                  <a:srgbClr val="FF0000"/>
                </a:solidFill>
              </a:rPr>
              <a:t>libc</a:t>
            </a:r>
            <a:r>
              <a:rPr lang="en-US" dirty="0">
                <a:solidFill>
                  <a:srgbClr val="FF0000"/>
                </a:solidFill>
              </a:rPr>
              <a:t>; it is used within the implementation of </a:t>
            </a:r>
            <a:r>
              <a:rPr lang="en-US" dirty="0" err="1">
                <a:solidFill>
                  <a:srgbClr val="FF0000"/>
                </a:solidFill>
              </a:rPr>
              <a:t>pthreads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used to implement locks, semaphores, monitors, etc…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 smtClean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9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First try: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969" y="3729282"/>
            <a:ext cx="10693400" cy="25426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Properties: </a:t>
            </a:r>
          </a:p>
          <a:p>
            <a:pPr lvl="1"/>
            <a:r>
              <a:rPr lang="en-US" dirty="0" smtClean="0"/>
              <a:t>Sleep interface by using </a:t>
            </a:r>
            <a:r>
              <a:rPr lang="en-US" dirty="0" err="1" smtClean="0"/>
              <a:t>futex</a:t>
            </a:r>
            <a:r>
              <a:rPr lang="en-US" dirty="0" smtClean="0"/>
              <a:t> – no </a:t>
            </a:r>
            <a:r>
              <a:rPr lang="en-US" dirty="0" err="1" smtClean="0"/>
              <a:t>busywaiting</a:t>
            </a:r>
            <a:endParaRPr lang="en-US" dirty="0" smtClean="0"/>
          </a:p>
          <a:p>
            <a:r>
              <a:rPr lang="en-US" dirty="0" smtClean="0"/>
              <a:t>No overhead to acquire lock</a:t>
            </a:r>
          </a:p>
          <a:p>
            <a:pPr lvl="1"/>
            <a:r>
              <a:rPr lang="en-US" dirty="0" smtClean="0"/>
              <a:t>Good!</a:t>
            </a:r>
          </a:p>
          <a:p>
            <a:r>
              <a:rPr lang="en-US" dirty="0" smtClean="0"/>
              <a:t>Every unlock has to call kernel to potentially wake someone up – even if none</a:t>
            </a:r>
            <a:endParaRPr lang="en-US" dirty="0"/>
          </a:p>
          <a:p>
            <a:pPr lvl="1"/>
            <a:r>
              <a:rPr lang="en-US" dirty="0" smtClean="0"/>
              <a:t>Doesn’t quite give us no-kernel crossings when uncontended…!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= 0; 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// Interface: acquire(&amp;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  <a:endParaRPr lang="en-US" altLang="en-US" sz="1900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FUTEX_WAIT, 1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(&amp;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38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Try #2: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 fontScale="92500"/>
          </a:bodyPr>
          <a:lstStyle/>
          <a:p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</a:t>
            </a:r>
            <a:r>
              <a:rPr lang="en-US" dirty="0" smtClean="0"/>
              <a:t>acquire/release</a:t>
            </a:r>
          </a:p>
          <a:p>
            <a:r>
              <a:rPr lang="en-US" dirty="0" smtClean="0"/>
              <a:t>But </a:t>
            </a:r>
            <a:r>
              <a:rPr lang="en-US" dirty="0"/>
              <a:t>it can be considerably optimized!</a:t>
            </a:r>
          </a:p>
          <a:p>
            <a:pPr lvl="1"/>
            <a:r>
              <a:rPr lang="en-US" dirty="0"/>
              <a:t>See “</a:t>
            </a:r>
            <a:r>
              <a:rPr lang="en-US" dirty="0" err="1">
                <a:hlinkClick r:id="rId2"/>
              </a:rPr>
              <a:t>Futexes</a:t>
            </a:r>
            <a:r>
              <a:rPr lang="en-US" dirty="0">
                <a:hlinkClick r:id="rId2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false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Try to wake up someone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(&amp;value,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/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true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FUTEX_WAIT, 1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=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#3: Better, using more atomics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23889"/>
            <a:ext cx="47244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Much better: Three (3) states: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UNLOCKED</a:t>
            </a:r>
            <a:r>
              <a:rPr lang="en-US" sz="2000" dirty="0" smtClean="0"/>
              <a:t>: No one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LOCKED</a:t>
            </a:r>
            <a:r>
              <a:rPr lang="en-US" sz="2000" dirty="0" smtClean="0"/>
              <a:t>: One thread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CONTESTED</a:t>
            </a:r>
            <a:r>
              <a:rPr lang="en-US" sz="2000" dirty="0" smtClean="0"/>
              <a:t>: Possibly more than one (with someone sleeping)</a:t>
            </a:r>
          </a:p>
          <a:p>
            <a:r>
              <a:rPr lang="en-US" sz="2000" dirty="0" smtClean="0"/>
              <a:t>Clean interface!</a:t>
            </a:r>
          </a:p>
          <a:p>
            <a:r>
              <a:rPr lang="en-US" sz="2000" dirty="0" smtClean="0"/>
              <a:t>Lock grabbed cleanly by either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compare_and_swap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swap()</a:t>
            </a:r>
          </a:p>
          <a:p>
            <a:r>
              <a:rPr lang="en-US" sz="2000" dirty="0" smtClean="0">
                <a:latin typeface="Gill Sans Light"/>
              </a:rPr>
              <a:t>No overhead if uncontested!</a:t>
            </a:r>
          </a:p>
          <a:p>
            <a:r>
              <a:rPr lang="en-US" sz="2000" dirty="0" smtClean="0">
                <a:latin typeface="Gill Sans Light"/>
              </a:rPr>
              <a:t>Could build semaphores in a similar way!</a:t>
            </a:r>
          </a:p>
          <a:p>
            <a:pPr lvl="2"/>
            <a:endParaRPr lang="en-US" sz="18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23889"/>
            <a:ext cx="7086600" cy="55769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 UNLOCKED,LOCKED,CONTESTED } Lock;</a:t>
            </a:r>
            <a:endParaRPr lang="en-US" altLang="en-US" b="0" dirty="0">
              <a:solidFill>
                <a:schemeClr val="accent5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= 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UNLOCKED; // Interface: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unlocked, grab lock!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compare&amp;swap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thelock,UNLOCKED,LOCKED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	return;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Keep trying to grab lock, sleep in 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futex</a:t>
            </a: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mylock,CONTESTED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!= UNLOCKED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Sleep unless someone releases hear!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CONTESTED);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elease(Lock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someone sleeping,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== CONTESTED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(thelock,FUTEX_WAKE,1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70811" y="881063"/>
            <a:ext cx="7648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1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134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677400" cy="21336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08663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8382000" cy="58674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(10 years after started), systems running UNIX would crash every week or so – concurrency bugs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501913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Producer(s) put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Consumer(s) take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Others: Web servers, Routers, 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371" y="3429001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2790490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0FA3-ED5E-894D-8B92-0CE36865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3102429"/>
            <a:ext cx="7886700" cy="3074534"/>
          </a:xfrm>
        </p:spPr>
        <p:txBody>
          <a:bodyPr/>
          <a:lstStyle/>
          <a:p>
            <a:r>
              <a:rPr lang="en-US" dirty="0"/>
              <a:t>Insert: write &amp; bump write </a:t>
            </a:r>
            <a:r>
              <a:rPr lang="en-US" dirty="0" err="1"/>
              <a:t>ptr</a:t>
            </a:r>
            <a:r>
              <a:rPr lang="en-US" dirty="0"/>
              <a:t> (enqueue)</a:t>
            </a:r>
          </a:p>
          <a:p>
            <a:r>
              <a:rPr lang="en-US" dirty="0"/>
              <a:t>Remove: read &amp; bump read </a:t>
            </a:r>
            <a:r>
              <a:rPr lang="en-US" dirty="0" err="1"/>
              <a:t>ptr</a:t>
            </a:r>
            <a:r>
              <a:rPr lang="en-US" dirty="0"/>
              <a:t> (dequeue)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How to tell if Full (on insert) Empty (on remove)?</a:t>
            </a:r>
          </a:p>
          <a:p>
            <a:r>
              <a:rPr lang="en-US" i="1" dirty="0">
                <a:solidFill>
                  <a:srgbClr val="FF0000"/>
                </a:solidFill>
              </a:rPr>
              <a:t>And what do you do if it is?</a:t>
            </a:r>
          </a:p>
          <a:p>
            <a:r>
              <a:rPr lang="en-US" i="1" dirty="0">
                <a:solidFill>
                  <a:srgbClr val="FF0000"/>
                </a:solidFill>
              </a:rPr>
              <a:t>What needs to be atomic?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1D329-23D2-3341-BA18-42D19EFF5E5F}"/>
              </a:ext>
            </a:extLst>
          </p:cNvPr>
          <p:cNvSpPr/>
          <p:nvPr/>
        </p:nvSpPr>
        <p:spPr>
          <a:xfrm>
            <a:off x="2152650" y="1273353"/>
            <a:ext cx="4019550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typedef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{</a:t>
            </a:r>
            <a:endParaRPr lang="en-US" dirty="0">
              <a:solidFill>
                <a:srgbClr val="C2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write_index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read_index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&lt;type&gt;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urier" pitchFamily="2" charset="0"/>
              </a:rPr>
              <a:t>entries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[BUFSIZE];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}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buf_t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2D961E"/>
              </a:solidFill>
              <a:effectLst/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38674-364D-4A44-9700-36D6BFFB2AB3}"/>
              </a:ext>
            </a:extLst>
          </p:cNvPr>
          <p:cNvSpPr/>
          <p:nvPr/>
        </p:nvSpPr>
        <p:spPr>
          <a:xfrm>
            <a:off x="7815944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56D3F-0950-3049-A27E-80947BD39B5C}"/>
              </a:ext>
            </a:extLst>
          </p:cNvPr>
          <p:cNvSpPr/>
          <p:nvPr/>
        </p:nvSpPr>
        <p:spPr>
          <a:xfrm>
            <a:off x="8074091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47A4B-ACC0-6847-AB31-6DB7989A5ED3}"/>
              </a:ext>
            </a:extLst>
          </p:cNvPr>
          <p:cNvSpPr/>
          <p:nvPr/>
        </p:nvSpPr>
        <p:spPr>
          <a:xfrm>
            <a:off x="8332238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B188BE-8667-A84A-9F3C-AF5000AC070C}"/>
              </a:ext>
            </a:extLst>
          </p:cNvPr>
          <p:cNvSpPr/>
          <p:nvPr/>
        </p:nvSpPr>
        <p:spPr>
          <a:xfrm>
            <a:off x="8590385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B54DD3-EF7A-6345-94E4-2640C53CC864}"/>
              </a:ext>
            </a:extLst>
          </p:cNvPr>
          <p:cNvSpPr/>
          <p:nvPr/>
        </p:nvSpPr>
        <p:spPr>
          <a:xfrm>
            <a:off x="8848532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479EDA-B846-F141-A053-342F9D17E0A6}"/>
              </a:ext>
            </a:extLst>
          </p:cNvPr>
          <p:cNvSpPr/>
          <p:nvPr/>
        </p:nvSpPr>
        <p:spPr>
          <a:xfrm>
            <a:off x="9106679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ECA2F-4452-E642-8459-8A7F145DA660}"/>
              </a:ext>
            </a:extLst>
          </p:cNvPr>
          <p:cNvSpPr/>
          <p:nvPr/>
        </p:nvSpPr>
        <p:spPr>
          <a:xfrm>
            <a:off x="9364826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0185F3-27CC-8348-8E97-754D5E5C0237}"/>
              </a:ext>
            </a:extLst>
          </p:cNvPr>
          <p:cNvSpPr/>
          <p:nvPr/>
        </p:nvSpPr>
        <p:spPr>
          <a:xfrm>
            <a:off x="9622975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D49F5F-E40E-C640-9C24-6E7179650A1A}"/>
              </a:ext>
            </a:extLst>
          </p:cNvPr>
          <p:cNvGrpSpPr/>
          <p:nvPr/>
        </p:nvGrpSpPr>
        <p:grpSpPr>
          <a:xfrm rot="5400000">
            <a:off x="7229151" y="1129777"/>
            <a:ext cx="508521" cy="609600"/>
            <a:chOff x="7405397" y="1665515"/>
            <a:chExt cx="508521" cy="6096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99D6A9-D813-A14F-9370-E5550B3E826C}"/>
                </a:ext>
              </a:extLst>
            </p:cNvPr>
            <p:cNvSpPr/>
            <p:nvPr/>
          </p:nvSpPr>
          <p:spPr>
            <a:xfrm>
              <a:off x="7405397" y="1665515"/>
              <a:ext cx="250372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677780-287C-FE4A-844A-A474759BBAA6}"/>
                </a:ext>
              </a:extLst>
            </p:cNvPr>
            <p:cNvSpPr/>
            <p:nvPr/>
          </p:nvSpPr>
          <p:spPr>
            <a:xfrm>
              <a:off x="7663546" y="1665515"/>
              <a:ext cx="250372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8F26987-FF22-3243-A0D2-F96410C29C41}"/>
              </a:ext>
            </a:extLst>
          </p:cNvPr>
          <p:cNvSpPr txBox="1"/>
          <p:nvPr/>
        </p:nvSpPr>
        <p:spPr>
          <a:xfrm>
            <a:off x="7299947" y="10994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09C29-A3C7-2740-8115-6E07C8C4C39A}"/>
              </a:ext>
            </a:extLst>
          </p:cNvPr>
          <p:cNvSpPr txBox="1"/>
          <p:nvPr/>
        </p:nvSpPr>
        <p:spPr>
          <a:xfrm>
            <a:off x="7321782" y="13447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B574A79C-934D-BB4A-B02E-0793E479041E}"/>
              </a:ext>
            </a:extLst>
          </p:cNvPr>
          <p:cNvCxnSpPr>
            <a:cxnSpLocks/>
            <a:stCxn id="14" idx="0"/>
            <a:endCxn id="6" idx="0"/>
          </p:cNvCxnSpPr>
          <p:nvPr/>
        </p:nvCxnSpPr>
        <p:spPr>
          <a:xfrm>
            <a:off x="7788211" y="1305504"/>
            <a:ext cx="411066" cy="591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9FC1B27-CB32-7944-ABC5-FCB6095E3DF1}"/>
              </a:ext>
            </a:extLst>
          </p:cNvPr>
          <p:cNvCxnSpPr>
            <a:cxnSpLocks/>
            <a:stCxn id="15" idx="0"/>
            <a:endCxn id="12" idx="0"/>
          </p:cNvCxnSpPr>
          <p:nvPr/>
        </p:nvCxnSpPr>
        <p:spPr>
          <a:xfrm>
            <a:off x="7788212" y="1563652"/>
            <a:ext cx="1701801" cy="3329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B32F8EE-B602-9D4F-ABAF-6C91A91BC51F}"/>
              </a:ext>
            </a:extLst>
          </p:cNvPr>
          <p:cNvSpPr txBox="1"/>
          <p:nvPr/>
        </p:nvSpPr>
        <p:spPr>
          <a:xfrm>
            <a:off x="9320735" y="20687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3E41C6-0C90-EF4D-9495-5047A860EE6B}"/>
              </a:ext>
            </a:extLst>
          </p:cNvPr>
          <p:cNvSpPr txBox="1"/>
          <p:nvPr/>
        </p:nvSpPr>
        <p:spPr>
          <a:xfrm>
            <a:off x="9517970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C93454-5D1C-034F-985D-972936CB1D4C}"/>
              </a:ext>
            </a:extLst>
          </p:cNvPr>
          <p:cNvSpPr txBox="1"/>
          <p:nvPr/>
        </p:nvSpPr>
        <p:spPr>
          <a:xfrm>
            <a:off x="7700587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0200" y="194382"/>
            <a:ext cx="89916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Circular Buffer Data </a:t>
            </a:r>
            <a:r>
              <a:rPr lang="en-US" dirty="0" smtClean="0"/>
              <a:t>Structure (sequential </a:t>
            </a:r>
            <a:r>
              <a:rPr lang="en-US" dirty="0"/>
              <a:t>case)</a:t>
            </a:r>
          </a:p>
        </p:txBody>
      </p:sp>
    </p:spTree>
    <p:extLst>
      <p:ext uri="{BB962C8B-B14F-4D97-AF65-F5344CB8AC3E}">
        <p14:creationId xmlns:p14="http://schemas.microsoft.com/office/powerpoint/2010/main" val="1902909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782536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985890" y="1522274"/>
            <a:ext cx="738671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{}; // Wait for a free slot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985890" y="3693656"/>
            <a:ext cx="738671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{}; // Wait for arrival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53744" y="2645561"/>
            <a:ext cx="4874026" cy="1244037"/>
            <a:chOff x="3929744" y="2645560"/>
            <a:chExt cx="4874026" cy="1244037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35728" y="349771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65158" y="2841502"/>
              <a:ext cx="3738612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Will we ever come out of the wait loop?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Buffer – </a:t>
            </a:r>
            <a:r>
              <a:rPr lang="en-US" dirty="0"/>
              <a:t>first cut</a:t>
            </a:r>
          </a:p>
        </p:txBody>
      </p:sp>
    </p:spTree>
    <p:extLst>
      <p:ext uri="{BB962C8B-B14F-4D97-AF65-F5344CB8AC3E}">
        <p14:creationId xmlns:p14="http://schemas.microsoft.com/office/powerpoint/2010/main" val="8188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1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524000" y="1522274"/>
            <a:ext cx="8991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524000" y="3693656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754" y="2569736"/>
            <a:ext cx="5026048" cy="1569660"/>
            <a:chOff x="3905754" y="2569736"/>
            <a:chExt cx="5026048" cy="1569660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05754" y="360087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29200" y="2569736"/>
              <a:ext cx="3902602" cy="15696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happens when one is waiting for the other?</a:t>
              </a:r>
            </a:p>
            <a:p>
              <a:r>
                <a:rPr lang="en-US" sz="2400" dirty="0"/>
                <a:t> - Multiple cores ?</a:t>
              </a:r>
            </a:p>
            <a:p>
              <a:r>
                <a:rPr lang="en-US" sz="2400" dirty="0"/>
                <a:t> - Single core 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Buffer –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55370" y="-121860"/>
            <a:ext cx="1336431" cy="1569660"/>
            <a:chOff x="7595371" y="-22830"/>
            <a:chExt cx="1336431" cy="1569660"/>
          </a:xfrm>
        </p:grpSpPr>
        <p:pic>
          <p:nvPicPr>
            <p:cNvPr id="11" name="Picture 9" descr="MCj028543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371" y="117281"/>
              <a:ext cx="1336431" cy="128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731242" y="-22830"/>
              <a:ext cx="1107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  <a:sym typeface="Symbol" panose="05050102010706020507" pitchFamily="18" charset="2"/>
                </a:rPr>
                <a:t>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724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7049"/>
            <a:ext cx="10058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On a </a:t>
            </a:r>
            <a:r>
              <a:rPr lang="en-US" altLang="ko-KR" i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uniprocessor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Consequently, naïve Implementation of locks: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disable </a:t>
            </a:r>
            <a:r>
              <a:rPr lang="en-US" altLang="ko-KR" sz="20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interrupts;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{ 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enable </a:t>
            </a:r>
            <a:r>
              <a:rPr lang="en-US" altLang="ko-KR" sz="20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interrupts;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dirty="0" smtClean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“Reactor about to meltdown. Help?”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Naïve use of Interrupt Enable/Disable</a:t>
            </a:r>
          </a:p>
        </p:txBody>
      </p:sp>
      <p:pic>
        <p:nvPicPr>
          <p:cNvPr id="2" name="Picture 1" descr="IN FOCUS: Loud and Nuclear - Energy Source &amp; Distributio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581400"/>
            <a:ext cx="3841102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47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11049000" cy="58674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(10 years after started), systems running UNIX would crash every week or so – concurrency bugs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97878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 smtClean="0">
                <a:ea typeface="굴림" panose="020B0600000101010101" pitchFamily="34" charset="-127"/>
              </a:rPr>
              <a:t>Dijkstra</a:t>
            </a:r>
            <a:r>
              <a:rPr lang="en-US" altLang="ko-KR" dirty="0" smtClean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non-negative integer value</a:t>
            </a:r>
            <a:r>
              <a:rPr lang="en-US" altLang="ko-KR" dirty="0" smtClean="0">
                <a:ea typeface="굴림" panose="020B0600000101010101" pitchFamily="34" charset="-127"/>
              </a:rPr>
              <a:t> and supports the following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Set value when you initialize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Technically examining value after initialization is not allowed.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1" y="228601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990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Like Integers Except…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353800" cy="56388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like integers, except: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operations allowed are P and V – can’t read or write value, except initially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</a:t>
            </a:r>
            <a:r>
              <a:rPr lang="en-US" altLang="ko-KR" dirty="0" smtClean="0">
                <a:ea typeface="굴림" panose="020B0600000101010101" pitchFamily="34" charset="-127"/>
              </a:rPr>
              <a:t>hread going to sleep in P won’t miss wakeup from V – even if both happen at same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POSIX adds ability to read value, but technically not part of proper interface!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25146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6096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3276600" y="4800600"/>
            <a:ext cx="1143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60960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3533599" y="5943600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020526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-0.04467 C 0.12644 -0.04028 0.20612 -0.03565 0.25105 -0.04467 C 0.29597 -0.0537 0.28165 -0.09028 0.3168 -0.0993 C 0.35196 -0.10833 0.40691 -0.10393 0.46198 -0.0993 " pathEditMode="fixed" rAng="0" ptsTypes="AAAA">
                                      <p:cBhvr>
                                        <p:cTn id="44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27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-0.03079 C 0.11602 -0.02963 0.18256 -0.02824 0.22748 -0.02708 C 0.2724 -0.02592 0.29623 -0.03379 0.31928 -0.02338 C 0.34245 -0.01296 0.34206 0.02546 0.36589 0.03496 C 0.38959 0.04445 0.42579 0.03889 0.46185 0.03334 " pathEditMode="fixed" rAng="0" ptsTypes="AAAAA">
                                      <p:cBhvr>
                                        <p:cTn id="50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12" y="35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56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73 -0.08889 C 0.52657 -0.09329 0.5974 -0.09745 0.63529 -0.09074 C 0.67305 -0.08403 0.66524 -0.05741 0.68321 -0.04884 C 0.70105 -0.04028 0.69336 -0.04051 0.7431 -0.03958 C 0.79271 -0.03866 0.93178 -0.04259 0.98139 -0.04329 " pathEditMode="fixed" rAng="0" ptsTypes="AAAAA">
                                      <p:cBhvr>
                                        <p:cTn id="60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217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03333 C 0.22084 -0.02847 0.24219 -0.02338 0.26251 -0.03333 C 0.28282 -0.04329 0.28803 -0.08356 0.32136 -0.09352 C 0.35469 -0.10347 0.40847 -0.09861 0.46251 -0.09352 " pathEditMode="fixed" rAng="0" ptsTypes="AAAA">
                                      <p:cBhvr>
                                        <p:cTn id="67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303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77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” or “</a:t>
            </a:r>
            <a:r>
              <a:rPr lang="en-US" altLang="ko-KR" dirty="0" err="1" smtClean="0">
                <a:latin typeface="Gill Sans Light"/>
                <a:ea typeface="굴림" charset="0"/>
                <a:cs typeface="Gill Sans Light"/>
              </a:rPr>
              <a:t>mutex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”.</a:t>
            </a: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exclusion, just like a lock:</a:t>
            </a: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  // 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Critical section goes here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endParaRPr lang="en-US" altLang="ko-KR" b="1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2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thread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terminate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5257800" y="52578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0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668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Revisit Bounded </a:t>
            </a:r>
            <a:r>
              <a:rPr lang="en-US" altLang="ko-KR" sz="2800" dirty="0" smtClean="0">
                <a:ea typeface="굴림" panose="020B0600000101010101" pitchFamily="34" charset="-127"/>
              </a:rPr>
              <a:t>Buffer: Correctness </a:t>
            </a:r>
            <a:r>
              <a:rPr lang="en-US" altLang="ko-KR" sz="2800" dirty="0">
                <a:ea typeface="굴림" panose="020B0600000101010101" pitchFamily="34" charset="-127"/>
              </a:rPr>
              <a:t>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96913"/>
            <a:ext cx="11071224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General rule of thumb: 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950979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smtClean="0">
                <a:latin typeface="Consolas" panose="020B0609020204030204" pitchFamily="49" charset="0"/>
              </a:rPr>
              <a:t> </a:t>
            </a:r>
            <a:r>
              <a:rPr lang="en-US" sz="2200" b="0" dirty="0" err="1" smtClean="0">
                <a:latin typeface="Consolas" panose="020B0609020204030204" pitchFamily="49" charset="0"/>
              </a:rPr>
              <a:t>fullSlots</a:t>
            </a:r>
            <a:r>
              <a:rPr lang="en-US" sz="2200" b="0" dirty="0" smtClean="0">
                <a:latin typeface="Gill Sans Light"/>
              </a:rPr>
              <a:t> signals coke</a:t>
            </a:r>
            <a:endParaRPr lang="en-US" sz="2200" b="0" dirty="0">
              <a:latin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 smtClean="0">
                <a:latin typeface="Consolas" panose="020B0609020204030204" pitchFamily="49" charset="0"/>
              </a:rPr>
              <a:t>emptySlots</a:t>
            </a:r>
            <a:r>
              <a:rPr lang="en-US" sz="2200" b="0" dirty="0" smtClean="0">
                <a:latin typeface="Gill Sans Light"/>
              </a:rPr>
              <a:t> </a:t>
            </a:r>
          </a:p>
          <a:p>
            <a:r>
              <a:rPr lang="en-US" sz="2200" b="0" dirty="0" smtClean="0">
                <a:latin typeface="Gill Sans Light"/>
              </a:rPr>
              <a:t>signals space</a:t>
            </a:r>
            <a:endParaRPr lang="en-US" sz="2200" b="0" dirty="0">
              <a:latin typeface="Gill Sans Light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Full Solution to Bounded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Buffer (coke machine)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3252788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 smtClean="0">
                  <a:latin typeface="Gill Sans Light"/>
                </a:rPr>
                <a:t>Critical sections using </a:t>
              </a:r>
              <a:r>
                <a:rPr lang="en-US" sz="2200" b="0" dirty="0" err="1" smtClean="0">
                  <a:latin typeface="Gill Sans Light"/>
                </a:rPr>
                <a:t>mutex</a:t>
              </a:r>
              <a:r>
                <a:rPr lang="en-US" sz="2200" b="0" dirty="0" smtClean="0">
                  <a:latin typeface="Gill Sans Light"/>
                </a:rPr>
                <a:t> protect integrity of the queue</a:t>
              </a:r>
              <a:endParaRPr lang="en-US" sz="2200" b="0" dirty="0">
                <a:latin typeface="Gill Sans Light"/>
              </a:endParaRP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539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10058400" cy="56388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Producer does: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Consumer does: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No, except that it might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affect scheduling efficiency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if we have 2 producers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or 2 consumers?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1263698" y="356479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1524000" y="4437464"/>
            <a:ext cx="4114800" cy="66432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44196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76200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7772400" y="23622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5257800" y="23622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0" y="58674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6170920" y="3287340"/>
            <a:ext cx="4116079" cy="3733800"/>
            <a:chOff x="5332720" y="3287340"/>
            <a:chExt cx="4116079" cy="3733800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5332720" y="3287340"/>
              <a:ext cx="4116079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lIns="90478" tIns="44445" rIns="90478" bIns="44445"/>
            <a:lstStyle>
              <a:lvl1pPr marL="2857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Producer(item) {</a:t>
              </a:r>
              <a:b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 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Enqueue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(item);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Consumer() {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item =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Dequeue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return item;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endParaRPr lang="en-US" altLang="ko-KR" sz="18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endParaRPr>
            </a:p>
          </p:txBody>
        </p:sp>
        <p:sp>
          <p:nvSpPr>
            <p:cNvPr id="2" name="Arc 1"/>
            <p:cNvSpPr/>
            <p:nvPr/>
          </p:nvSpPr>
          <p:spPr bwMode="auto">
            <a:xfrm rot="10505001">
              <a:off x="5484889" y="3620561"/>
              <a:ext cx="750265" cy="341290"/>
            </a:xfrm>
            <a:prstGeom prst="arc">
              <a:avLst>
                <a:gd name="adj1" fmla="val 15642640"/>
                <a:gd name="adj2" fmla="val 6441015"/>
              </a:avLst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812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 bldLvl="2"/>
      <p:bldP spid="465924" grpId="0" uiExpand="1" animBg="1"/>
      <p:bldP spid="465925" grpId="0" uiExpand="1" animBg="1"/>
      <p:bldP spid="6" grpId="0" animBg="1"/>
      <p:bldP spid="7" grpId="0" animBg="1"/>
      <p:bldP spid="8" grpId="0" animBg="1"/>
      <p:bldP spid="9" grpId="0" animBg="1"/>
      <p:bldP spid="11" grpId="0" uiExpan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685800"/>
            <a:ext cx="9956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Important concept: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compare&amp;swap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load-locked &amp; store-conditional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Must be very careful not to </a:t>
            </a:r>
            <a:r>
              <a:rPr lang="en-US" altLang="ko-KR" dirty="0" smtClean="0">
                <a:ea typeface="굴림" panose="020B0600000101010101" pitchFamily="34" charset="-127"/>
              </a:rPr>
              <a:t>waste/tie </a:t>
            </a:r>
            <a:r>
              <a:rPr lang="en-US" altLang="ko-KR" dirty="0" smtClean="0">
                <a:ea typeface="굴림" panose="020B0600000101010101" pitchFamily="34" charset="-127"/>
              </a:rPr>
              <a:t>up machine resources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primitive for constructing user-level locks 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Packages up functionality of sleeping</a:t>
            </a:r>
          </a:p>
        </p:txBody>
      </p:sp>
    </p:spTree>
    <p:extLst>
      <p:ext uri="{BB962C8B-B14F-4D97-AF65-F5344CB8AC3E}">
        <p14:creationId xmlns:p14="http://schemas.microsoft.com/office/powerpoint/2010/main" val="193086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Next time!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762000"/>
            <a:ext cx="101092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</a:t>
            </a:r>
            <a:r>
              <a:rPr lang="en-US" altLang="ko-KR" dirty="0" smtClean="0">
                <a:ea typeface="굴림" panose="020B0600000101010101" pitchFamily="34" charset="-127"/>
              </a:rPr>
              <a:t>proceed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917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altLang="ko-KR" sz="2900" dirty="0" smtClean="0">
                <a:ea typeface="굴림" panose="020B0600000101010101" pitchFamily="34" charset="-127"/>
              </a:rPr>
              <a:t>Recall: Better </a:t>
            </a:r>
            <a:r>
              <a:rPr lang="en-US" altLang="ko-KR" sz="2900" dirty="0">
                <a:ea typeface="굴림" panose="020B0600000101010101" pitchFamily="34" charset="-127"/>
              </a:rPr>
              <a:t>Implementation of Locks by Disabling Interrupts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4419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14400"/>
            <a:ext cx="8305800" cy="82629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</a:t>
            </a:r>
            <a:r>
              <a:rPr lang="en-US" altLang="ko-KR" dirty="0" smtClean="0">
                <a:ea typeface="굴림" panose="020B0600000101010101" pitchFamily="34" charset="-127"/>
              </a:rPr>
              <a:t>variable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Really only works in kernel – why?</a:t>
            </a:r>
          </a:p>
          <a:p>
            <a:pPr marL="0" indent="0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26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/>
      <p:bldP spid="445446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5800"/>
            <a:ext cx="10134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Avoid interruption between checking and setting lock </a:t>
            </a:r>
            <a:r>
              <a:rPr lang="en-US" altLang="ko-KR" sz="2000" dirty="0" smtClean="0">
                <a:ea typeface="굴림" panose="020B0600000101010101" pitchFamily="34" charset="-127"/>
              </a:rPr>
              <a:t>value.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i="1" dirty="0" smtClean="0">
                <a:ea typeface="굴림" panose="020B0600000101010101" pitchFamily="34" charset="-127"/>
              </a:rPr>
              <a:t>Prevent switching to other thread that might be trying to acquire lock!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Otherwise two threads could think that they both have </a:t>
            </a:r>
            <a:r>
              <a:rPr lang="en-US" altLang="ko-KR" sz="2000" dirty="0" smtClean="0">
                <a:ea typeface="굴림" panose="020B0600000101010101" pitchFamily="34" charset="-127"/>
              </a:rPr>
              <a:t>lock!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unlike previous solution, this “meta-”critical section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interrupts taken in time!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971800" y="1873250"/>
            <a:ext cx="458152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71800" y="2482850"/>
            <a:ext cx="6307141" cy="2057400"/>
            <a:chOff x="3276601" y="2286000"/>
            <a:chExt cx="6307141" cy="2057400"/>
          </a:xfrm>
        </p:grpSpPr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7543803" y="2362200"/>
              <a:ext cx="2039939" cy="1905000"/>
              <a:chOff x="3811" y="2112"/>
              <a:chExt cx="1285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268"/>
                <a:ext cx="872" cy="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“Meta-”</a:t>
                </a:r>
                <a:b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  <a:endParaRPr lang="en-US" altLang="en-US" sz="28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  <a:p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  <a:endParaRPr lang="en-US" altLang="en-US" sz="28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 bwMode="auto">
            <a:xfrm>
              <a:off x="3276601" y="2286000"/>
              <a:ext cx="4267202" cy="20574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2219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uiExpand="1" build="p"/>
      <p:bldP spid="13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93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952681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6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952681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19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71853</TotalTime>
  <Pages>60</Pages>
  <Words>6336</Words>
  <Application>Microsoft Office PowerPoint</Application>
  <PresentationFormat>Widescreen</PresentationFormat>
  <Paragraphs>796</Paragraphs>
  <Slides>48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3" baseType="lpstr">
      <vt:lpstr>ＭＳ Ｐゴシック</vt:lpstr>
      <vt:lpstr>ＭＳ Ｐゴシック</vt:lpstr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Gulim</vt:lpstr>
      <vt:lpstr>Gulim</vt:lpstr>
      <vt:lpstr>Helvetica</vt:lpstr>
      <vt:lpstr>Symbol</vt:lpstr>
      <vt:lpstr>Wingdings</vt:lpstr>
      <vt:lpstr>Office</vt:lpstr>
      <vt:lpstr>CS162 Operating Systems and Systems Programming Lecture 8  Synchronization 3:  Locks, Semaphores</vt:lpstr>
      <vt:lpstr>Recall: Too Much Milk Solution #3</vt:lpstr>
      <vt:lpstr>Recall: Too Much Milk: Solution #4</vt:lpstr>
      <vt:lpstr>Recall: Naïve use of Interrupt Enable/Disable</vt:lpstr>
      <vt:lpstr>Recall: Better Implementation of Locks by Disabling Interrupts</vt:lpstr>
      <vt:lpstr>New Lock Implementation: Discussion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How to Re-enable After Sleep()?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Atomic Read-Modify-Write Instructions</vt:lpstr>
      <vt:lpstr>Examples of Read-Modify-Write </vt:lpstr>
      <vt:lpstr>Using of Compare&amp;Swap for queues </vt:lpstr>
      <vt:lpstr>Administrivia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Recap: Locks using interrupts</vt:lpstr>
      <vt:lpstr>Recap: Locks using test &amp; set</vt:lpstr>
      <vt:lpstr>Linux futex: Fast Userspace Mutex</vt:lpstr>
      <vt:lpstr>Example: First try: T&amp;S and futex</vt:lpstr>
      <vt:lpstr>Example: Try #2: T&amp;S and futex</vt:lpstr>
      <vt:lpstr>Try #3: Better, using more atomics</vt:lpstr>
      <vt:lpstr>Recall: Where are we going with synchronization?</vt:lpstr>
      <vt:lpstr>Higher-level Primitives than Locks</vt:lpstr>
      <vt:lpstr>Producer-Consumer with a Bounded Buffer</vt:lpstr>
      <vt:lpstr>Circular Buffer Data Structure (sequential case)</vt:lpstr>
      <vt:lpstr>Circular Buffer – first cut</vt:lpstr>
      <vt:lpstr>Circular Buffer – 2nd cut</vt:lpstr>
      <vt:lpstr>Higher-level Primitives than Locks</vt:lpstr>
      <vt:lpstr>Semaphores</vt:lpstr>
      <vt:lpstr>Semaphores Like Integers Except…</vt:lpstr>
      <vt:lpstr>Two Uses of Semaphores</vt:lpstr>
      <vt:lpstr>Revisit Bounded Buffer: Correctness constraints for solution</vt:lpstr>
      <vt:lpstr>Full Solution to Bounded Buffer (coke machine)</vt:lpstr>
      <vt:lpstr>Discussion about Solution</vt:lpstr>
      <vt:lpstr>Summary</vt:lpstr>
      <vt:lpstr>Next time!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858</cp:revision>
  <cp:lastPrinted>2022-02-10T17:22:46Z</cp:lastPrinted>
  <dcterms:created xsi:type="dcterms:W3CDTF">1995-08-12T11:37:26Z</dcterms:created>
  <dcterms:modified xsi:type="dcterms:W3CDTF">2022-09-21T17:51:06Z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