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678" r:id="rId3"/>
    <p:sldId id="599" r:id="rId4"/>
    <p:sldId id="745" r:id="rId5"/>
    <p:sldId id="749" r:id="rId6"/>
    <p:sldId id="688" r:id="rId7"/>
    <p:sldId id="692" r:id="rId8"/>
    <p:sldId id="691" r:id="rId9"/>
    <p:sldId id="693" r:id="rId10"/>
    <p:sldId id="699" r:id="rId11"/>
    <p:sldId id="698" r:id="rId12"/>
    <p:sldId id="701" r:id="rId13"/>
    <p:sldId id="700" r:id="rId14"/>
    <p:sldId id="702" r:id="rId15"/>
    <p:sldId id="703" r:id="rId16"/>
    <p:sldId id="696" r:id="rId17"/>
    <p:sldId id="711" r:id="rId18"/>
    <p:sldId id="697" r:id="rId19"/>
    <p:sldId id="714" r:id="rId20"/>
    <p:sldId id="746" r:id="rId21"/>
    <p:sldId id="704" r:id="rId22"/>
    <p:sldId id="706" r:id="rId23"/>
    <p:sldId id="720" r:id="rId24"/>
    <p:sldId id="723" r:id="rId25"/>
    <p:sldId id="724" r:id="rId26"/>
    <p:sldId id="725" r:id="rId27"/>
    <p:sldId id="726" r:id="rId28"/>
    <p:sldId id="730" r:id="rId29"/>
    <p:sldId id="728" r:id="rId30"/>
    <p:sldId id="707" r:id="rId31"/>
    <p:sldId id="727" r:id="rId32"/>
    <p:sldId id="716" r:id="rId33"/>
    <p:sldId id="734" r:id="rId34"/>
    <p:sldId id="732" r:id="rId35"/>
    <p:sldId id="735" r:id="rId36"/>
    <p:sldId id="736" r:id="rId37"/>
    <p:sldId id="708" r:id="rId38"/>
    <p:sldId id="709" r:id="rId39"/>
    <p:sldId id="731" r:id="rId40"/>
    <p:sldId id="616" r:id="rId41"/>
    <p:sldId id="580" r:id="rId42"/>
    <p:sldId id="737" r:id="rId43"/>
    <p:sldId id="740" r:id="rId44"/>
    <p:sldId id="600" r:id="rId45"/>
    <p:sldId id="602" r:id="rId46"/>
    <p:sldId id="585" r:id="rId47"/>
    <p:sldId id="603" r:id="rId48"/>
    <p:sldId id="586" r:id="rId49"/>
    <p:sldId id="587" r:id="rId50"/>
    <p:sldId id="588" r:id="rId51"/>
    <p:sldId id="739" r:id="rId52"/>
    <p:sldId id="743" r:id="rId53"/>
    <p:sldId id="744" r:id="rId54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678"/>
            <p14:sldId id="599"/>
            <p14:sldId id="745"/>
            <p14:sldId id="749"/>
            <p14:sldId id="688"/>
            <p14:sldId id="692"/>
            <p14:sldId id="691"/>
            <p14:sldId id="693"/>
            <p14:sldId id="699"/>
            <p14:sldId id="698"/>
            <p14:sldId id="701"/>
            <p14:sldId id="700"/>
            <p14:sldId id="702"/>
            <p14:sldId id="703"/>
            <p14:sldId id="696"/>
            <p14:sldId id="711"/>
            <p14:sldId id="697"/>
            <p14:sldId id="714"/>
            <p14:sldId id="746"/>
            <p14:sldId id="704"/>
            <p14:sldId id="706"/>
            <p14:sldId id="720"/>
            <p14:sldId id="723"/>
            <p14:sldId id="724"/>
            <p14:sldId id="725"/>
            <p14:sldId id="726"/>
            <p14:sldId id="730"/>
            <p14:sldId id="728"/>
            <p14:sldId id="707"/>
            <p14:sldId id="727"/>
            <p14:sldId id="716"/>
            <p14:sldId id="734"/>
            <p14:sldId id="732"/>
            <p14:sldId id="735"/>
            <p14:sldId id="736"/>
            <p14:sldId id="708"/>
            <p14:sldId id="709"/>
            <p14:sldId id="731"/>
            <p14:sldId id="616"/>
            <p14:sldId id="580"/>
            <p14:sldId id="737"/>
            <p14:sldId id="740"/>
            <p14:sldId id="600"/>
            <p14:sldId id="602"/>
            <p14:sldId id="585"/>
            <p14:sldId id="603"/>
            <p14:sldId id="586"/>
            <p14:sldId id="587"/>
            <p14:sldId id="588"/>
            <p14:sldId id="739"/>
            <p14:sldId id="743"/>
            <p14:sldId id="7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3CBB7-ACDA-4F15-9CF2-08434654ACD2}" v="5" dt="2023-08-23T19:58:50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4598" autoAdjust="0"/>
  </p:normalViewPr>
  <p:slideViewPr>
    <p:cSldViewPr>
      <p:cViewPr varScale="1">
        <p:scale>
          <a:sx n="120" d="100"/>
          <a:sy n="120" d="100"/>
        </p:scale>
        <p:origin x="116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59854737226912"/>
          <c:y val="4.8526253849622107E-2"/>
          <c:w val="0.76846938166170409"/>
          <c:h val="0.8750391648899179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F7E-4C38-85D6-AB822AC71A3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F7E-4C38-85D6-AB822AC71A3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EF7E-4C38-85D6-AB822AC71A35}"/>
              </c:ext>
            </c:extLst>
          </c:dPt>
          <c:val>
            <c:numRef>
              <c:f>Sheet1!$B$2:$B$15</c:f>
              <c:numCache>
                <c:formatCode>General</c:formatCode>
                <c:ptCount val="14"/>
                <c:pt idx="0">
                  <c:v>120</c:v>
                </c:pt>
                <c:pt idx="1">
                  <c:v>100</c:v>
                </c:pt>
                <c:pt idx="2">
                  <c:v>86</c:v>
                </c:pt>
                <c:pt idx="3">
                  <c:v>62</c:v>
                </c:pt>
                <c:pt idx="4">
                  <c:v>50</c:v>
                </c:pt>
                <c:pt idx="5">
                  <c:v>45</c:v>
                </c:pt>
                <c:pt idx="6">
                  <c:v>40</c:v>
                </c:pt>
                <c:pt idx="7">
                  <c:v>27.8</c:v>
                </c:pt>
                <c:pt idx="8">
                  <c:v>15</c:v>
                </c:pt>
                <c:pt idx="9">
                  <c:v>12</c:v>
                </c:pt>
                <c:pt idx="10">
                  <c:v>9.6999999999999993</c:v>
                </c:pt>
                <c:pt idx="11">
                  <c:v>5</c:v>
                </c:pt>
                <c:pt idx="12">
                  <c:v>2</c:v>
                </c:pt>
                <c:pt idx="13">
                  <c:v>4.0000000000000001E-3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Mouse Base Pairs</c:v>
                      </c:pt>
                      <c:pt idx="1">
                        <c:v>Modern Car</c:v>
                      </c:pt>
                      <c:pt idx="2">
                        <c:v>Mac OS X "Tiger"</c:v>
                      </c:pt>
                      <c:pt idx="3">
                        <c:v>Facebook</c:v>
                      </c:pt>
                      <c:pt idx="4">
                        <c:v>Windows Vista</c:v>
                      </c:pt>
                      <c:pt idx="5">
                        <c:v>Microsoft Office 2013</c:v>
                      </c:pt>
                      <c:pt idx="6">
                        <c:v>Windows 7</c:v>
                      </c:pt>
                      <c:pt idx="7">
                        <c:v>Linux 5.6 (2020)</c:v>
                      </c:pt>
                      <c:pt idx="8">
                        <c:v>Linux 3.1 (2005)</c:v>
                      </c:pt>
                      <c:pt idx="9">
                        <c:v>Android</c:v>
                      </c:pt>
                      <c:pt idx="10">
                        <c:v>Firefox</c:v>
                      </c:pt>
                      <c:pt idx="11">
                        <c:v>Mars Curiosity Rover</c:v>
                      </c:pt>
                      <c:pt idx="12">
                        <c:v>Linux 2.2.0 (2000)</c:v>
                      </c:pt>
                      <c:pt idx="13">
                        <c:v>Original Unix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EF7E-4C38-85D6-AB822AC71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497750960"/>
        <c:axId val="1"/>
      </c:barChart>
      <c:catAx>
        <c:axId val="1497750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97750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7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6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39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1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0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5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2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42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2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26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14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4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33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291" y="4367930"/>
            <a:ext cx="6031583" cy="4136462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47" tIns="46986" rIns="95647" bIns="4698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588963"/>
            <a:ext cx="6105525" cy="3435350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45215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83040" y="8763002"/>
            <a:ext cx="3038475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/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789" indent="-285688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753" indent="-2285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854" indent="-2285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6953" indent="-2285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054" indent="-2285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157" indent="-2285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257" indent="-2285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358" indent="-2285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CA468EE-B5DA-AC4E-AF81-7ECCEEA7E6F8}" type="slidenum">
              <a:rPr lang="en-US" sz="1800"/>
              <a:pPr/>
              <a:t>45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346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6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7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9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3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506200" y="6508342"/>
            <a:ext cx="570650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 1.</a:t>
            </a:r>
            <a:fld id="{8B82DB86-37F9-954E-8F10-00623E1FD261}" type="slidenum"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953000" y="6551718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podfeet.com/blog/2019/09/reafoo-smart-bulbs/" TargetMode="External"/><Relationship Id="rId7" Type="http://schemas.openxmlformats.org/officeDocument/2006/relationships/hyperlink" Target="https://theequinepractice.com/travels-with-doc-t/tesla/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www.freeimageslive.co.uk/free_stock_image/netbookcomputer0jpg" TargetMode="External"/><Relationship Id="rId5" Type="http://schemas.openxmlformats.org/officeDocument/2006/relationships/hyperlink" Target="https://www.wired.it/mobile/smartphone/2019/10/15/pixel-4-e-4-xl-prezzo-scheda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s://ilmond.wordpress.com/tag/smartwatc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ltutorials.info/2014/12/understanding-operating-systems.html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tiff"/><Relationship Id="rId3" Type="http://schemas.openxmlformats.org/officeDocument/2006/relationships/image" Target="../media/image26.png"/><Relationship Id="rId21" Type="http://schemas.openxmlformats.org/officeDocument/2006/relationships/image" Target="../media/image43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5.jpeg"/><Relationship Id="rId16" Type="http://schemas.openxmlformats.org/officeDocument/2006/relationships/image" Target="../media/image38.png"/><Relationship Id="rId20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tiff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erkeley.edu/~ncrook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lumenlearning.com/wm-compapp/chapter/internet-browsers/" TargetMode="Externa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W7Rqwwth84?feature=oembed" TargetMode="Externa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how-to-build-a-high-performance-organization-23189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stem.org/us/courses/257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cs162.org/ladder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asuc.org/honor-code-land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>
                <a:latin typeface="+mj-lt"/>
              </a:rPr>
            </a:br>
            <a:r>
              <a:rPr lang="en-US" sz="3000">
                <a:latin typeface="+mj-lt"/>
              </a:rPr>
              <a:t>Lecture </a:t>
            </a:r>
            <a:r>
              <a:rPr lang="en-US" sz="3000" dirty="0">
                <a:latin typeface="+mj-lt"/>
              </a:rPr>
              <a:t>1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What is an Operating System?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Kubitawociz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CB92-B17A-2C2C-F7FE-2DB37E70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 these have in common?</a:t>
            </a:r>
          </a:p>
        </p:txBody>
      </p:sp>
      <p:pic>
        <p:nvPicPr>
          <p:cNvPr id="19" name="Picture 18" descr="A smart light bulb">
            <a:extLst>
              <a:ext uri="{FF2B5EF4-FFF2-40B4-BE49-F238E27FC236}">
                <a16:creationId xmlns:a16="http://schemas.microsoft.com/office/drawing/2014/main" id="{E5E417DF-80DD-48F0-0D14-2775ADEB03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733800"/>
            <a:ext cx="3657599" cy="2438400"/>
          </a:xfrm>
          <a:prstGeom prst="rect">
            <a:avLst/>
          </a:prstGeom>
        </p:spPr>
      </p:pic>
      <p:pic>
        <p:nvPicPr>
          <p:cNvPr id="22" name="Picture 21" descr="A mobile phone">
            <a:extLst>
              <a:ext uri="{FF2B5EF4-FFF2-40B4-BE49-F238E27FC236}">
                <a16:creationId xmlns:a16="http://schemas.microsoft.com/office/drawing/2014/main" id="{790825BF-1981-05A9-8988-19F21179F9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39000" y="909460"/>
            <a:ext cx="4457700" cy="2971800"/>
          </a:xfrm>
          <a:prstGeom prst="rect">
            <a:avLst/>
          </a:prstGeom>
        </p:spPr>
      </p:pic>
      <p:pic>
        <p:nvPicPr>
          <p:cNvPr id="25" name="Picture 24" descr="A white Tesla car">
            <a:extLst>
              <a:ext uri="{FF2B5EF4-FFF2-40B4-BE49-F238E27FC236}">
                <a16:creationId xmlns:a16="http://schemas.microsoft.com/office/drawing/2014/main" id="{0379B0DE-D2CB-CD20-4AA3-2C1FD0B1E1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86200" y="4202741"/>
            <a:ext cx="3705226" cy="1947863"/>
          </a:xfrm>
          <a:prstGeom prst="rect">
            <a:avLst/>
          </a:prstGeom>
        </p:spPr>
      </p:pic>
      <p:pic>
        <p:nvPicPr>
          <p:cNvPr id="28" name="Picture 27" descr="A close-up of a smart watch">
            <a:extLst>
              <a:ext uri="{FF2B5EF4-FFF2-40B4-BE49-F238E27FC236}">
                <a16:creationId xmlns:a16="http://schemas.microsoft.com/office/drawing/2014/main" id="{086F6081-0329-496C-6036-5392A66903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91000" y="843140"/>
            <a:ext cx="2645923" cy="2590800"/>
          </a:xfrm>
          <a:prstGeom prst="rect">
            <a:avLst/>
          </a:prstGeom>
        </p:spPr>
      </p:pic>
      <p:pic>
        <p:nvPicPr>
          <p:cNvPr id="31" name="Picture 30" descr="A black computer with a blank screen&#10;">
            <a:extLst>
              <a:ext uri="{FF2B5EF4-FFF2-40B4-BE49-F238E27FC236}">
                <a16:creationId xmlns:a16="http://schemas.microsoft.com/office/drawing/2014/main" id="{8B7D060C-7158-2E18-453B-0E6308D48A0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68415" y="842000"/>
            <a:ext cx="3197765" cy="2127579"/>
          </a:xfrm>
          <a:prstGeom prst="rect">
            <a:avLst/>
          </a:prstGeom>
        </p:spPr>
      </p:pic>
      <p:pic>
        <p:nvPicPr>
          <p:cNvPr id="36" name="Picture 35" descr="A programmable Chanel bag">
            <a:extLst>
              <a:ext uri="{FF2B5EF4-FFF2-40B4-BE49-F238E27FC236}">
                <a16:creationId xmlns:a16="http://schemas.microsoft.com/office/drawing/2014/main" id="{AACF709A-F355-45DD-C17A-7E46B54549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388126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CB92-B17A-2C2C-F7FE-2DB37E70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Across many devices</a:t>
            </a:r>
          </a:p>
        </p:txBody>
      </p:sp>
      <p:pic>
        <p:nvPicPr>
          <p:cNvPr id="4" name="Picture 12" descr="Picture showing the internet nodes">
            <a:extLst>
              <a:ext uri="{FF2B5EF4-FFF2-40B4-BE49-F238E27FC236}">
                <a16:creationId xmlns:a16="http://schemas.microsoft.com/office/drawing/2014/main" id="{C8D6D9F9-11FF-1BC4-D8F2-E5969B4BE1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3045983" cy="244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E5975D-2282-6270-4F60-E6FE8D46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810" y="4038600"/>
            <a:ext cx="3200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Have an operating system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BCA2A5-0EE1-37B8-078A-1ABC5FD6B4D3}"/>
              </a:ext>
            </a:extLst>
          </p:cNvPr>
          <p:cNvSpPr txBox="1">
            <a:spLocks/>
          </p:cNvSpPr>
          <p:nvPr/>
        </p:nvSpPr>
        <p:spPr bwMode="auto">
          <a:xfrm>
            <a:off x="7467600" y="4038600"/>
            <a:ext cx="3506209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Communicate over the Internet</a:t>
            </a:r>
          </a:p>
        </p:txBody>
      </p:sp>
      <p:pic>
        <p:nvPicPr>
          <p:cNvPr id="22" name="Picture 21" descr="Logos of multiple operating systems">
            <a:extLst>
              <a:ext uri="{FF2B5EF4-FFF2-40B4-BE49-F238E27FC236}">
                <a16:creationId xmlns:a16="http://schemas.microsoft.com/office/drawing/2014/main" id="{2F119B71-D874-F9CC-06B3-516A1E550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28800" y="1295400"/>
            <a:ext cx="2466975" cy="184785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472EB9B-06EC-6478-9EEF-8F2DF4129277}"/>
              </a:ext>
            </a:extLst>
          </p:cNvPr>
          <p:cNvSpPr txBox="1">
            <a:spLocks/>
          </p:cNvSpPr>
          <p:nvPr/>
        </p:nvSpPr>
        <p:spPr bwMode="auto">
          <a:xfrm>
            <a:off x="2133600" y="5638801"/>
            <a:ext cx="7924296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Interface across huge diversity of devices</a:t>
            </a:r>
          </a:p>
        </p:txBody>
      </p:sp>
    </p:spTree>
    <p:extLst>
      <p:ext uri="{BB962C8B-B14F-4D97-AF65-F5344CB8AC3E}">
        <p14:creationId xmlns:p14="http://schemas.microsoft.com/office/powerpoint/2010/main" val="353528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C6A4-29C4-52B6-7CDD-98FAF2E4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Bell’s Law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C5913AD2-32B7-F1A4-CF02-C0BE7E25334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71289"/>
            <a:ext cx="7853187" cy="4752018"/>
            <a:chOff x="2869" y="1485"/>
            <a:chExt cx="2608" cy="2130"/>
          </a:xfrm>
          <a:noFill/>
        </p:grpSpPr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BD3E2EA7-CABC-3201-9829-39BB3DCE7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>
                  <a:latin typeface="+mn-lt"/>
                </a:rPr>
                <a:t>years</a:t>
              </a: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80FD7CDF-1852-E963-B556-CAA8599AE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1485"/>
              <a:ext cx="792" cy="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+mn-lt"/>
                </a:rPr>
                <a:t>Computers</a:t>
              </a:r>
            </a:p>
            <a:p>
              <a:pPr eaLnBrk="0" hangingPunct="0"/>
              <a:r>
                <a:rPr lang="en-US" sz="2000" b="1">
                  <a:latin typeface="+mn-lt"/>
                </a:rPr>
                <a:t>Per Person</a:t>
              </a: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B44A6226-BA2F-4AA7-A582-C8F5231EF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+mn-lt"/>
                </a:rPr>
                <a:t>10</a:t>
              </a:r>
              <a:r>
                <a:rPr lang="en-US" sz="2000" b="1" baseline="30000">
                  <a:latin typeface="+mn-lt"/>
                </a:rPr>
                <a:t>3</a:t>
              </a:r>
              <a:r>
                <a:rPr lang="en-US" sz="2000" b="1">
                  <a:latin typeface="+mn-lt"/>
                </a:rPr>
                <a:t>:1</a:t>
              </a:r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A0223DFA-D94C-9AD0-9B65-2618D4FB4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+mn-lt"/>
                </a:rPr>
                <a:t>1:10</a:t>
              </a:r>
              <a:r>
                <a:rPr lang="en-US" sz="2000" b="1" baseline="30000">
                  <a:latin typeface="+mn-lt"/>
                </a:rPr>
                <a:t>6</a:t>
              </a:r>
            </a:p>
          </p:txBody>
        </p: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92BD4D52-A620-E954-6D84-FE77AA5D5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n-lt"/>
                </a:rPr>
                <a:t>Laptop</a:t>
              </a: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4D29F2BA-4F21-2B63-55FA-EA884246C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n-lt"/>
                </a:rPr>
                <a:t>PDA</a:t>
              </a: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2EDB2B3E-D064-2D2A-18CA-FC7470C9F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08436240-BEB8-488A-0C15-F58F33F11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3" name="Picture 12" descr="Computer Mainframe">
              <a:extLst>
                <a:ext uri="{FF2B5EF4-FFF2-40B4-BE49-F238E27FC236}">
                  <a16:creationId xmlns:a16="http://schemas.microsoft.com/office/drawing/2014/main" id="{152AF6F5-CC51-9225-4964-ED946B2FC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4" name="Picture 13" descr="360-67">
              <a:extLst>
                <a:ext uri="{FF2B5EF4-FFF2-40B4-BE49-F238E27FC236}">
                  <a16:creationId xmlns:a16="http://schemas.microsoft.com/office/drawing/2014/main" id="{C1BEFD12-D699-7951-A8F0-DE65AD45C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22A4C555-405C-2EE5-63B1-5EC769EC5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n-lt"/>
                </a:rPr>
                <a:t>Mainframe</a:t>
              </a:r>
            </a:p>
          </p:txBody>
        </p:sp>
        <p:pic>
          <p:nvPicPr>
            <p:cNvPr id="16" name="Picture 15" descr="vax11-780">
              <a:extLst>
                <a:ext uri="{FF2B5EF4-FFF2-40B4-BE49-F238E27FC236}">
                  <a16:creationId xmlns:a16="http://schemas.microsoft.com/office/drawing/2014/main" id="{536AF7F0-6FD6-76C2-7153-6C6F2E3D3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17" name="Text Box 23">
              <a:extLst>
                <a:ext uri="{FF2B5EF4-FFF2-40B4-BE49-F238E27FC236}">
                  <a16:creationId xmlns:a16="http://schemas.microsoft.com/office/drawing/2014/main" id="{250E6CF4-6DE5-0DA9-99EF-45328FAA3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n-lt"/>
                </a:rPr>
                <a:t>Mini</a:t>
              </a:r>
            </a:p>
          </p:txBody>
        </p:sp>
        <p:pic>
          <p:nvPicPr>
            <p:cNvPr id="18" name="Picture 17" descr="sun3+3d">
              <a:extLst>
                <a:ext uri="{FF2B5EF4-FFF2-40B4-BE49-F238E27FC236}">
                  <a16:creationId xmlns:a16="http://schemas.microsoft.com/office/drawing/2014/main" id="{2A5F52BB-8D59-69B6-AC4C-FE89BA6B3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19" name="Text Box 25">
              <a:extLst>
                <a:ext uri="{FF2B5EF4-FFF2-40B4-BE49-F238E27FC236}">
                  <a16:creationId xmlns:a16="http://schemas.microsoft.com/office/drawing/2014/main" id="{96DB61B3-FE0A-9296-B74B-F480EC044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n-lt"/>
                </a:rPr>
                <a:t>Workstation</a:t>
              </a:r>
            </a:p>
          </p:txBody>
        </p: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9F50B87F-6F2A-4192-4086-18EB1A805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+mn-lt"/>
                </a:rPr>
                <a:t>PC</a:t>
              </a:r>
            </a:p>
          </p:txBody>
        </p:sp>
        <p:pic>
          <p:nvPicPr>
            <p:cNvPr id="21" name="Picture 20" descr="IBM_ThinkPad@ThinkPad_A_Series">
              <a:extLst>
                <a:ext uri="{FF2B5EF4-FFF2-40B4-BE49-F238E27FC236}">
                  <a16:creationId xmlns:a16="http://schemas.microsoft.com/office/drawing/2014/main" id="{975D772C-0030-5536-5D74-6630DD6A2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2" name="Picture 28" descr="Old cell phone">
              <a:hlinkClick r:id="rId7"/>
              <a:extLst>
                <a:ext uri="{FF2B5EF4-FFF2-40B4-BE49-F238E27FC236}">
                  <a16:creationId xmlns:a16="http://schemas.microsoft.com/office/drawing/2014/main" id="{FE821BA4-7CD0-C908-32E5-7AA788C9F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3" name="Picture 29" descr="pcsm">
              <a:extLst>
                <a:ext uri="{FF2B5EF4-FFF2-40B4-BE49-F238E27FC236}">
                  <a16:creationId xmlns:a16="http://schemas.microsoft.com/office/drawing/2014/main" id="{B7E50AD0-0E64-4902-DD3F-9501223CB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4" name="Picture 30" descr="Old Palm Pilot">
              <a:extLst>
                <a:ext uri="{FF2B5EF4-FFF2-40B4-BE49-F238E27FC236}">
                  <a16:creationId xmlns:a16="http://schemas.microsoft.com/office/drawing/2014/main" id="{20AFF423-157B-67A7-F5AB-75C5FBF74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ABE889E9-65B3-1B0E-8480-F2715061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+mn-lt"/>
                </a:rPr>
                <a:t>Cell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576119D8-E3D0-C3CA-3036-DC9D56C53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+mn-lt"/>
                </a:rPr>
                <a:t>1:1</a:t>
              </a:r>
            </a:p>
          </p:txBody>
        </p:sp>
        <p:sp>
          <p:nvSpPr>
            <p:cNvPr id="27" name="Text Box 33">
              <a:extLst>
                <a:ext uri="{FF2B5EF4-FFF2-40B4-BE49-F238E27FC236}">
                  <a16:creationId xmlns:a16="http://schemas.microsoft.com/office/drawing/2014/main" id="{B036B1AF-49C7-35B7-EF3A-C923C2172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+mn-lt"/>
                </a:rPr>
                <a:t>1:10</a:t>
              </a:r>
              <a:r>
                <a:rPr lang="en-US" sz="2000" b="1" baseline="30000">
                  <a:latin typeface="+mn-lt"/>
                </a:rPr>
                <a:t>3</a:t>
              </a:r>
            </a:p>
          </p:txBody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F39E41BB-E34A-E133-A419-A4F9FCA7D70E}"/>
              </a:ext>
            </a:extLst>
          </p:cNvPr>
          <p:cNvGrpSpPr>
            <a:grpSpLocks/>
          </p:cNvGrpSpPr>
          <p:nvPr/>
        </p:nvGrpSpPr>
        <p:grpSpPr bwMode="auto">
          <a:xfrm>
            <a:off x="6969260" y="4778103"/>
            <a:ext cx="1081404" cy="820738"/>
            <a:chOff x="4992" y="3124"/>
            <a:chExt cx="492" cy="517"/>
          </a:xfrm>
        </p:grpSpPr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5C3FA78A-71A6-565F-5959-4C3F51DE0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b="1" i="1">
                <a:latin typeface="+mn-lt"/>
              </a:endParaRPr>
            </a:p>
          </p:txBody>
        </p:sp>
        <p:pic>
          <p:nvPicPr>
            <p:cNvPr id="30" name="Picture 9" descr="dots">
              <a:extLst>
                <a:ext uri="{FF2B5EF4-FFF2-40B4-BE49-F238E27FC236}">
                  <a16:creationId xmlns:a16="http://schemas.microsoft.com/office/drawing/2014/main" id="{C8801C11-C102-C1BA-82D1-397EA9806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1" name="Picture 3">
            <a:extLst>
              <a:ext uri="{FF2B5EF4-FFF2-40B4-BE49-F238E27FC236}">
                <a16:creationId xmlns:a16="http://schemas.microsoft.com/office/drawing/2014/main" id="{A45946F0-D484-F601-7FFD-17737E477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6829" y="1087043"/>
            <a:ext cx="1733795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Picutre of a phone">
            <a:extLst>
              <a:ext uri="{FF2B5EF4-FFF2-40B4-BE49-F238E27FC236}">
                <a16:creationId xmlns:a16="http://schemas.microsoft.com/office/drawing/2014/main" id="{42520775-25B4-358C-99FE-F54E661ECE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8635" y="4035660"/>
            <a:ext cx="647930" cy="493613"/>
          </a:xfrm>
          <a:prstGeom prst="rect">
            <a:avLst/>
          </a:prstGeom>
        </p:spPr>
      </p:pic>
      <p:pic>
        <p:nvPicPr>
          <p:cNvPr id="33" name="Picture 32" descr="Picutre of a datacenter">
            <a:extLst>
              <a:ext uri="{FF2B5EF4-FFF2-40B4-BE49-F238E27FC236}">
                <a16:creationId xmlns:a16="http://schemas.microsoft.com/office/drawing/2014/main" id="{4B48C219-2977-4E79-7219-94402E2CB0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833" y="1555426"/>
            <a:ext cx="1846299" cy="952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7D2CD9-FAC2-D477-93DE-E2DB470A96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3242" y="2435835"/>
            <a:ext cx="1196553" cy="822885"/>
          </a:xfrm>
          <a:prstGeom prst="rect">
            <a:avLst/>
          </a:prstGeom>
        </p:spPr>
      </p:pic>
      <p:pic>
        <p:nvPicPr>
          <p:cNvPr id="35" name="Picture 34" descr="Picture of a Computer">
            <a:extLst>
              <a:ext uri="{FF2B5EF4-FFF2-40B4-BE49-F238E27FC236}">
                <a16:creationId xmlns:a16="http://schemas.microsoft.com/office/drawing/2014/main" id="{FDAEA148-D961-CC56-BEA9-22D139CE0F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9663" y="3262356"/>
            <a:ext cx="807821" cy="575708"/>
          </a:xfrm>
          <a:prstGeom prst="rect">
            <a:avLst/>
          </a:prstGeom>
        </p:spPr>
      </p:pic>
      <p:pic>
        <p:nvPicPr>
          <p:cNvPr id="36" name="Picture 35" descr="Picture of a laptop">
            <a:extLst>
              <a:ext uri="{FF2B5EF4-FFF2-40B4-BE49-F238E27FC236}">
                <a16:creationId xmlns:a16="http://schemas.microsoft.com/office/drawing/2014/main" id="{357302D4-4608-38BF-8467-D26D844884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285" y="3632250"/>
            <a:ext cx="748652" cy="48596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FD4B96-69C4-FDD6-4EAE-F1275672A455}"/>
              </a:ext>
            </a:extLst>
          </p:cNvPr>
          <p:cNvCxnSpPr>
            <a:cxnSpLocks/>
          </p:cNvCxnSpPr>
          <p:nvPr/>
        </p:nvCxnSpPr>
        <p:spPr>
          <a:xfrm>
            <a:off x="5552620" y="1914014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0EC2E6-C1E7-4EB1-2A31-D7313070B7BC}"/>
              </a:ext>
            </a:extLst>
          </p:cNvPr>
          <p:cNvCxnSpPr>
            <a:cxnSpLocks/>
          </p:cNvCxnSpPr>
          <p:nvPr/>
        </p:nvCxnSpPr>
        <p:spPr>
          <a:xfrm>
            <a:off x="5854432" y="2574414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B56EB7-0AD4-83F2-A590-85AC851804CC}"/>
              </a:ext>
            </a:extLst>
          </p:cNvPr>
          <p:cNvCxnSpPr>
            <a:cxnSpLocks/>
          </p:cNvCxnSpPr>
          <p:nvPr/>
        </p:nvCxnSpPr>
        <p:spPr>
          <a:xfrm>
            <a:off x="6590731" y="3420068"/>
            <a:ext cx="964006" cy="3005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loud 39" descr="Picture of the Titan Computer">
            <a:extLst>
              <a:ext uri="{FF2B5EF4-FFF2-40B4-BE49-F238E27FC236}">
                <a16:creationId xmlns:a16="http://schemas.microsoft.com/office/drawing/2014/main" id="{8A4BD465-7452-0393-6EA9-3B3B2B50B31A}"/>
              </a:ext>
            </a:extLst>
          </p:cNvPr>
          <p:cNvSpPr/>
          <p:nvPr/>
        </p:nvSpPr>
        <p:spPr>
          <a:xfrm>
            <a:off x="6803940" y="804631"/>
            <a:ext cx="2384864" cy="1677147"/>
          </a:xfrm>
          <a:prstGeom prst="cloud">
            <a:avLst/>
          </a:prstGeom>
          <a:solidFill>
            <a:schemeClr val="tx1">
              <a:lumMod val="8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505988F4-4962-4CB5-FBEF-6D02CB539CBF}"/>
              </a:ext>
            </a:extLst>
          </p:cNvPr>
          <p:cNvSpPr/>
          <p:nvPr/>
        </p:nvSpPr>
        <p:spPr bwMode="auto">
          <a:xfrm>
            <a:off x="9061721" y="1392447"/>
            <a:ext cx="422011" cy="1323439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1826346-2EC2-2766-6D7F-25A977C1AEB0}"/>
              </a:ext>
            </a:extLst>
          </p:cNvPr>
          <p:cNvSpPr/>
          <p:nvPr/>
        </p:nvSpPr>
        <p:spPr bwMode="auto">
          <a:xfrm>
            <a:off x="9067142" y="2756200"/>
            <a:ext cx="422011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BFE92BA5-D3A5-864C-DAD8-F9F61CB1B6B2}"/>
              </a:ext>
            </a:extLst>
          </p:cNvPr>
          <p:cNvSpPr/>
          <p:nvPr/>
        </p:nvSpPr>
        <p:spPr bwMode="auto">
          <a:xfrm>
            <a:off x="9061721" y="4211847"/>
            <a:ext cx="422011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6C043F-841E-B476-FC6A-86DA9E9F4D67}"/>
              </a:ext>
            </a:extLst>
          </p:cNvPr>
          <p:cNvSpPr txBox="1"/>
          <p:nvPr/>
        </p:nvSpPr>
        <p:spPr>
          <a:xfrm>
            <a:off x="9541742" y="1465300"/>
            <a:ext cx="2684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Number crunching, Data Storage, Massive </a:t>
            </a:r>
            <a:r>
              <a:rPr lang="en-US" sz="1600" err="1">
                <a:latin typeface="+mn-lt"/>
              </a:rPr>
              <a:t>Inet</a:t>
            </a:r>
            <a:r>
              <a:rPr lang="en-US" sz="1600">
                <a:latin typeface="+mn-lt"/>
              </a:rPr>
              <a:t> Services,</a:t>
            </a:r>
          </a:p>
          <a:p>
            <a:r>
              <a:rPr lang="en-US" sz="1600">
                <a:latin typeface="+mn-lt"/>
              </a:rPr>
              <a:t>ML, 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466619-450D-DD27-C4D6-39529DAD25FF}"/>
              </a:ext>
            </a:extLst>
          </p:cNvPr>
          <p:cNvSpPr txBox="1"/>
          <p:nvPr/>
        </p:nvSpPr>
        <p:spPr>
          <a:xfrm>
            <a:off x="9673475" y="3231032"/>
            <a:ext cx="211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Productivity,</a:t>
            </a:r>
          </a:p>
          <a:p>
            <a:r>
              <a:rPr lang="en-US" sz="1600">
                <a:latin typeface="+mn-lt"/>
              </a:rPr>
              <a:t>Interactive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9D9872-4316-9FBE-7B11-A1E5AE56AC9F}"/>
              </a:ext>
            </a:extLst>
          </p:cNvPr>
          <p:cNvSpPr txBox="1"/>
          <p:nvPr/>
        </p:nvSpPr>
        <p:spPr>
          <a:xfrm>
            <a:off x="9458188" y="4288046"/>
            <a:ext cx="211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Streaming from/to the physical world</a:t>
            </a:r>
          </a:p>
        </p:txBody>
      </p:sp>
      <p:pic>
        <p:nvPicPr>
          <p:cNvPr id="48" name="Picture 47" descr="Pictures of IoT Devices">
            <a:extLst>
              <a:ext uri="{FF2B5EF4-FFF2-40B4-BE49-F238E27FC236}">
                <a16:creationId xmlns:a16="http://schemas.microsoft.com/office/drawing/2014/main" id="{2DE803CB-5CD9-3EE5-AEAF-62DF8CDBC3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89013" y="4559574"/>
            <a:ext cx="748652" cy="456507"/>
          </a:xfrm>
          <a:prstGeom prst="rect">
            <a:avLst/>
          </a:prstGeom>
        </p:spPr>
      </p:pic>
      <p:pic>
        <p:nvPicPr>
          <p:cNvPr id="49" name="Picture 48" descr="Pictures of IoT Devices">
            <a:extLst>
              <a:ext uri="{FF2B5EF4-FFF2-40B4-BE49-F238E27FC236}">
                <a16:creationId xmlns:a16="http://schemas.microsoft.com/office/drawing/2014/main" id="{2D8C0155-4002-CFBF-F015-1AD7C7D51B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18165" y="4940505"/>
            <a:ext cx="454867" cy="328530"/>
          </a:xfrm>
          <a:prstGeom prst="rect">
            <a:avLst/>
          </a:prstGeom>
        </p:spPr>
      </p:pic>
      <p:pic>
        <p:nvPicPr>
          <p:cNvPr id="50" name="Picture 49" descr="Pictures of IoT Devices">
            <a:extLst>
              <a:ext uri="{FF2B5EF4-FFF2-40B4-BE49-F238E27FC236}">
                <a16:creationId xmlns:a16="http://schemas.microsoft.com/office/drawing/2014/main" id="{3D96E842-8740-5714-9205-8A4F100D44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3394" y="4703545"/>
            <a:ext cx="486938" cy="351694"/>
          </a:xfrm>
          <a:prstGeom prst="rect">
            <a:avLst/>
          </a:prstGeom>
        </p:spPr>
      </p:pic>
      <p:pic>
        <p:nvPicPr>
          <p:cNvPr id="51" name="Picture 50" descr="Pictures of IoT Devices">
            <a:extLst>
              <a:ext uri="{FF2B5EF4-FFF2-40B4-BE49-F238E27FC236}">
                <a16:creationId xmlns:a16="http://schemas.microsoft.com/office/drawing/2014/main" id="{48526361-30C0-8518-A3DD-80B312C48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30114" y="4376747"/>
            <a:ext cx="641722" cy="463487"/>
          </a:xfrm>
          <a:prstGeom prst="rect">
            <a:avLst/>
          </a:prstGeom>
        </p:spPr>
      </p:pic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7D20705-5BC8-E89D-253E-6BE5B1153E30}"/>
              </a:ext>
            </a:extLst>
          </p:cNvPr>
          <p:cNvSpPr txBox="1">
            <a:spLocks/>
          </p:cNvSpPr>
          <p:nvPr/>
        </p:nvSpPr>
        <p:spPr bwMode="auto">
          <a:xfrm>
            <a:off x="2209800" y="5968028"/>
            <a:ext cx="7924296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One new device class every 10 years</a:t>
            </a:r>
          </a:p>
        </p:txBody>
      </p:sp>
    </p:spTree>
    <p:extLst>
      <p:ext uri="{BB962C8B-B14F-4D97-AF65-F5344CB8AC3E}">
        <p14:creationId xmlns:p14="http://schemas.microsoft.com/office/powerpoint/2010/main" val="1607241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3DB-0074-7F9A-2AD5-2EBE3BF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Across many timescales</a:t>
            </a:r>
          </a:p>
        </p:txBody>
      </p:sp>
      <p:pic>
        <p:nvPicPr>
          <p:cNvPr id="4" name="Content Placeholder 7" descr="References, Jeff Dean's : numbers every oneshould know.">
            <a:extLst>
              <a:ext uri="{FF2B5EF4-FFF2-40B4-BE49-F238E27FC236}">
                <a16:creationId xmlns:a16="http://schemas.microsoft.com/office/drawing/2014/main" id="{3ADBF1F2-49BB-CC22-6F41-6A58CB931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69818"/>
            <a:ext cx="7266724" cy="420056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FF2FDA-3A57-128C-7043-6624C9434671}"/>
              </a:ext>
            </a:extLst>
          </p:cNvPr>
          <p:cNvSpPr txBox="1">
            <a:spLocks/>
          </p:cNvSpPr>
          <p:nvPr/>
        </p:nvSpPr>
        <p:spPr bwMode="auto">
          <a:xfrm>
            <a:off x="3277105" y="5495961"/>
            <a:ext cx="563779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Jeff Dean’s Numbers Everyone Should Know </a:t>
            </a:r>
          </a:p>
        </p:txBody>
      </p:sp>
    </p:spTree>
    <p:extLst>
      <p:ext uri="{BB962C8B-B14F-4D97-AF65-F5344CB8AC3E}">
        <p14:creationId xmlns:p14="http://schemas.microsoft.com/office/powerpoint/2010/main" val="19949562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EAB9-6F43-B1B4-6C64-1D6C2468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With increased complexity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BBC50F3-F34D-F2DE-1DEA-A0D76B8D4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401969"/>
              </p:ext>
            </p:extLst>
          </p:nvPr>
        </p:nvGraphicFramePr>
        <p:xfrm>
          <a:off x="2032000" y="1193800"/>
          <a:ext cx="8547100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0404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B571-51FA-DD5C-547C-D073A1A9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so much complexity?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0280-0E0B-345C-1C89-1F13A50B1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50575"/>
            <a:ext cx="4292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Hardware is becoming smarter!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22DBC3-28BD-4111-F992-043B0E65D6F4}"/>
              </a:ext>
            </a:extLst>
          </p:cNvPr>
          <p:cNvSpPr txBox="1">
            <a:spLocks/>
          </p:cNvSpPr>
          <p:nvPr/>
        </p:nvSpPr>
        <p:spPr bwMode="auto">
          <a:xfrm>
            <a:off x="914400" y="2438400"/>
            <a:ext cx="4292600" cy="60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latin typeface="+mn-lt"/>
              </a:rPr>
              <a:t>Better reliability and security</a:t>
            </a:r>
          </a:p>
        </p:txBody>
      </p:sp>
      <p:pic>
        <p:nvPicPr>
          <p:cNvPr id="5" name="Picture 4" descr="Picture of the Skylake -X family of processors, showing an Intel chipset at the center with the various IO devices connected to it (PCI express, state, USB 3 ports, integrated MAC, high def audio, storage for pci express). The second half shows the processor connected via DMI to the chipset  that is itself connected to DRAM">
            <a:extLst>
              <a:ext uri="{FF2B5EF4-FFF2-40B4-BE49-F238E27FC236}">
                <a16:creationId xmlns:a16="http://schemas.microsoft.com/office/drawing/2014/main" id="{9AC663BB-370C-A84B-656B-063EDD3FB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219200"/>
            <a:ext cx="6111018" cy="4191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ACD05F-63A9-FE97-1E2F-8FEA33932107}"/>
              </a:ext>
            </a:extLst>
          </p:cNvPr>
          <p:cNvSpPr txBox="1">
            <a:spLocks/>
          </p:cNvSpPr>
          <p:nvPr/>
        </p:nvSpPr>
        <p:spPr bwMode="auto">
          <a:xfrm>
            <a:off x="941614" y="4865168"/>
            <a:ext cx="4292600" cy="60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latin typeface="+mn-lt"/>
              </a:rPr>
              <a:t>Better energy efficiency</a:t>
            </a:r>
          </a:p>
          <a:p>
            <a:pPr marL="0" indent="0">
              <a:buFontTx/>
              <a:buNone/>
            </a:pPr>
            <a:endParaRPr lang="en-US" kern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7AD0D-00A8-5B91-520C-332315C63D74}"/>
              </a:ext>
            </a:extLst>
          </p:cNvPr>
          <p:cNvSpPr txBox="1">
            <a:spLocks/>
          </p:cNvSpPr>
          <p:nvPr/>
        </p:nvSpPr>
        <p:spPr bwMode="auto">
          <a:xfrm>
            <a:off x="914400" y="3505201"/>
            <a:ext cx="4292600" cy="60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latin typeface="+mn-lt"/>
              </a:rPr>
              <a:t>Better performance (more efficient code, more parallel code)</a:t>
            </a:r>
          </a:p>
          <a:p>
            <a:pPr marL="0" indent="0">
              <a:buFontTx/>
              <a:buNone/>
            </a:pPr>
            <a:endParaRPr lang="en-US" kern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F540C9-6EB7-CA12-1FFA-2B7D74F84265}"/>
              </a:ext>
            </a:extLst>
          </p:cNvPr>
          <p:cNvSpPr txBox="1">
            <a:spLocks/>
          </p:cNvSpPr>
          <p:nvPr/>
        </p:nvSpPr>
        <p:spPr bwMode="auto">
          <a:xfrm>
            <a:off x="941614" y="6019800"/>
            <a:ext cx="4292600" cy="60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latin typeface="+mn-lt"/>
              </a:rPr>
              <a:t>Legacy</a:t>
            </a:r>
          </a:p>
          <a:p>
            <a:pPr marL="0" indent="0">
              <a:buFontTx/>
              <a:buNone/>
            </a:pPr>
            <a:endParaRPr lang="en-US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08929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3DB-0074-7F9A-2AD5-2EBE3BF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Goal 3: 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7DF9-819C-0B32-E227-462BD365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091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3B1A-9DF5-1CCE-8F60-7DD91CC0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Operating System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04642-FAEF-4134-553A-1E243D2DA75A}"/>
              </a:ext>
            </a:extLst>
          </p:cNvPr>
          <p:cNvSpPr txBox="1">
            <a:spLocks/>
          </p:cNvSpPr>
          <p:nvPr/>
        </p:nvSpPr>
        <p:spPr bwMode="auto">
          <a:xfrm>
            <a:off x="1524000" y="1600200"/>
            <a:ext cx="3581400" cy="6096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Operating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4C966D-42F2-55D6-D6A9-4A128092C64B}"/>
              </a:ext>
            </a:extLst>
          </p:cNvPr>
          <p:cNvSpPr txBox="1">
            <a:spLocks/>
          </p:cNvSpPr>
          <p:nvPr/>
        </p:nvSpPr>
        <p:spPr bwMode="auto">
          <a:xfrm>
            <a:off x="6781800" y="1600200"/>
            <a:ext cx="3581400" cy="6096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System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1087E-52E2-0C49-1936-1BA512A20200}"/>
              </a:ext>
            </a:extLst>
          </p:cNvPr>
          <p:cNvSpPr txBox="1"/>
          <p:nvPr/>
        </p:nvSpPr>
        <p:spPr>
          <a:xfrm>
            <a:off x="6324600" y="2819400"/>
            <a:ext cx="46610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+mn-lt"/>
              </a:rPr>
              <a:t>A set of interconnected components with an expected </a:t>
            </a:r>
            <a:r>
              <a:rPr lang="en-US" sz="2000" err="1">
                <a:latin typeface="+mn-lt"/>
              </a:rPr>
              <a:t>behaviour</a:t>
            </a:r>
            <a:r>
              <a:rPr lang="en-US" sz="2000">
                <a:latin typeface="+mn-lt"/>
              </a:rPr>
              <a:t> observed at the interface with its 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A73B71-8E63-640E-9049-01772B8E9A3C}"/>
              </a:ext>
            </a:extLst>
          </p:cNvPr>
          <p:cNvSpPr txBox="1"/>
          <p:nvPr/>
        </p:nvSpPr>
        <p:spPr>
          <a:xfrm>
            <a:off x="984191" y="2819400"/>
            <a:ext cx="46610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+mn-lt"/>
              </a:rPr>
              <a:t>Manages multiple tasks and users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55426-983D-497E-8A60-748A136F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35" y="4371801"/>
            <a:ext cx="2603328" cy="1952496"/>
          </a:xfrm>
          <a:prstGeom prst="rect">
            <a:avLst/>
          </a:prstGeom>
        </p:spPr>
      </p:pic>
      <p:pic>
        <p:nvPicPr>
          <p:cNvPr id="17" name="Picture 16" descr="Group of potted plants">
            <a:extLst>
              <a:ext uri="{FF2B5EF4-FFF2-40B4-BE49-F238E27FC236}">
                <a16:creationId xmlns:a16="http://schemas.microsoft.com/office/drawing/2014/main" id="{14C6DE73-C57B-60F7-F994-89B4BA3BEB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4" y="4648200"/>
            <a:ext cx="239791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89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3B1A-9DF5-1CCE-8F60-7DD91CC0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Operating System (v1)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04642-FAEF-4134-553A-1E243D2DA75A}"/>
              </a:ext>
            </a:extLst>
          </p:cNvPr>
          <p:cNvSpPr txBox="1">
            <a:spLocks/>
          </p:cNvSpPr>
          <p:nvPr/>
        </p:nvSpPr>
        <p:spPr bwMode="auto">
          <a:xfrm>
            <a:off x="2209800" y="3810000"/>
            <a:ext cx="25908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FFA3A5-CEA5-7043-25F7-AC33A0B83FC7}"/>
              </a:ext>
            </a:extLst>
          </p:cNvPr>
          <p:cNvSpPr txBox="1">
            <a:spLocks/>
          </p:cNvSpPr>
          <p:nvPr/>
        </p:nvSpPr>
        <p:spPr bwMode="auto">
          <a:xfrm>
            <a:off x="4876800" y="3810000"/>
            <a:ext cx="25908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D2C6C4-A23E-53A0-7F90-288C5038A0F8}"/>
              </a:ext>
            </a:extLst>
          </p:cNvPr>
          <p:cNvSpPr txBox="1">
            <a:spLocks/>
          </p:cNvSpPr>
          <p:nvPr/>
        </p:nvSpPr>
        <p:spPr bwMode="auto">
          <a:xfrm>
            <a:off x="7543800" y="3810000"/>
            <a:ext cx="2719388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 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1A1303-F27C-6B99-2B58-54F359D24A5B}"/>
              </a:ext>
            </a:extLst>
          </p:cNvPr>
          <p:cNvSpPr txBox="1">
            <a:spLocks/>
          </p:cNvSpPr>
          <p:nvPr/>
        </p:nvSpPr>
        <p:spPr bwMode="auto">
          <a:xfrm>
            <a:off x="2209800" y="4419600"/>
            <a:ext cx="8077200" cy="6858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Operating System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7B01B0-6537-B692-847F-D0BD2B54734D}"/>
              </a:ext>
            </a:extLst>
          </p:cNvPr>
          <p:cNvSpPr txBox="1">
            <a:spLocks/>
          </p:cNvSpPr>
          <p:nvPr/>
        </p:nvSpPr>
        <p:spPr bwMode="auto">
          <a:xfrm>
            <a:off x="2209800" y="5191126"/>
            <a:ext cx="8105774" cy="6858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3B16-49E0-5E03-9313-B98EFE87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An operating system is the layer of software that </a:t>
            </a:r>
            <a:r>
              <a:rPr lang="en-US">
                <a:solidFill>
                  <a:schemeClr val="accent1"/>
                </a:solidFill>
                <a:latin typeface="+mn-lt"/>
              </a:rPr>
              <a:t>interfaces</a:t>
            </a:r>
            <a:r>
              <a:rPr lang="en-US">
                <a:latin typeface="+mn-lt"/>
              </a:rPr>
              <a:t> between (diverse) </a:t>
            </a:r>
            <a:r>
              <a:rPr lang="en-US">
                <a:solidFill>
                  <a:schemeClr val="accent1"/>
                </a:solidFill>
                <a:latin typeface="+mn-lt"/>
              </a:rPr>
              <a:t>hardware resources </a:t>
            </a:r>
            <a:r>
              <a:rPr lang="en-US">
                <a:latin typeface="+mn-lt"/>
              </a:rPr>
              <a:t>and the (many) </a:t>
            </a:r>
            <a:r>
              <a:rPr lang="en-US">
                <a:solidFill>
                  <a:schemeClr val="accent1"/>
                </a:solidFill>
                <a:latin typeface="+mn-lt"/>
              </a:rPr>
              <a:t>applications</a:t>
            </a:r>
            <a:r>
              <a:rPr lang="en-US">
                <a:latin typeface="+mn-lt"/>
              </a:rPr>
              <a:t> running on the machine</a:t>
            </a:r>
          </a:p>
        </p:txBody>
      </p:sp>
    </p:spTree>
    <p:extLst>
      <p:ext uri="{BB962C8B-B14F-4D97-AF65-F5344CB8AC3E}">
        <p14:creationId xmlns:p14="http://schemas.microsoft.com/office/powerpoint/2010/main" val="2450015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3B1A-9DF5-1CCE-8F60-7DD91CC0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Operating System (v2)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04642-FAEF-4134-553A-1E243D2DA75A}"/>
              </a:ext>
            </a:extLst>
          </p:cNvPr>
          <p:cNvSpPr txBox="1">
            <a:spLocks/>
          </p:cNvSpPr>
          <p:nvPr/>
        </p:nvSpPr>
        <p:spPr bwMode="auto">
          <a:xfrm>
            <a:off x="2209800" y="3810000"/>
            <a:ext cx="25908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FFA3A5-CEA5-7043-25F7-AC33A0B83FC7}"/>
              </a:ext>
            </a:extLst>
          </p:cNvPr>
          <p:cNvSpPr txBox="1">
            <a:spLocks/>
          </p:cNvSpPr>
          <p:nvPr/>
        </p:nvSpPr>
        <p:spPr bwMode="auto">
          <a:xfrm>
            <a:off x="4876800" y="3810000"/>
            <a:ext cx="25908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D2C6C4-A23E-53A0-7F90-288C5038A0F8}"/>
              </a:ext>
            </a:extLst>
          </p:cNvPr>
          <p:cNvSpPr txBox="1">
            <a:spLocks/>
          </p:cNvSpPr>
          <p:nvPr/>
        </p:nvSpPr>
        <p:spPr bwMode="auto">
          <a:xfrm>
            <a:off x="7543800" y="3810000"/>
            <a:ext cx="2719388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 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1A1303-F27C-6B99-2B58-54F359D24A5B}"/>
              </a:ext>
            </a:extLst>
          </p:cNvPr>
          <p:cNvSpPr txBox="1">
            <a:spLocks/>
          </p:cNvSpPr>
          <p:nvPr/>
        </p:nvSpPr>
        <p:spPr bwMode="auto">
          <a:xfrm>
            <a:off x="2209800" y="4419600"/>
            <a:ext cx="8077200" cy="6858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Operating System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7B01B0-6537-B692-847F-D0BD2B54734D}"/>
              </a:ext>
            </a:extLst>
          </p:cNvPr>
          <p:cNvSpPr txBox="1">
            <a:spLocks/>
          </p:cNvSpPr>
          <p:nvPr/>
        </p:nvSpPr>
        <p:spPr bwMode="auto">
          <a:xfrm>
            <a:off x="2209800" y="5191126"/>
            <a:ext cx="8105774" cy="6858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3B16-49E0-5E03-9313-B98EFE87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An operating system implements a </a:t>
            </a:r>
            <a:r>
              <a:rPr lang="en-US">
                <a:solidFill>
                  <a:schemeClr val="accent1"/>
                </a:solidFill>
                <a:latin typeface="+mn-lt"/>
              </a:rPr>
              <a:t>virtual machine </a:t>
            </a:r>
            <a:r>
              <a:rPr lang="en-US">
                <a:latin typeface="+mn-lt"/>
              </a:rPr>
              <a:t>for the application whose interface is more </a:t>
            </a:r>
            <a:r>
              <a:rPr lang="en-US">
                <a:solidFill>
                  <a:schemeClr val="accent1"/>
                </a:solidFill>
                <a:latin typeface="+mn-lt"/>
              </a:rPr>
              <a:t>convenient</a:t>
            </a:r>
            <a:r>
              <a:rPr lang="en-US">
                <a:latin typeface="+mn-lt"/>
              </a:rPr>
              <a:t> than the raw hardware interface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(convenient = security, reliability, portability)</a:t>
            </a:r>
          </a:p>
        </p:txBody>
      </p:sp>
    </p:spTree>
    <p:extLst>
      <p:ext uri="{BB962C8B-B14F-4D97-AF65-F5344CB8AC3E}">
        <p14:creationId xmlns:p14="http://schemas.microsoft.com/office/powerpoint/2010/main" val="692039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1" y="290952"/>
            <a:ext cx="7292975" cy="316880"/>
          </a:xfrm>
        </p:spPr>
        <p:txBody>
          <a:bodyPr/>
          <a:lstStyle/>
          <a:p>
            <a:r>
              <a:rPr lang="en-US">
                <a:latin typeface="+mj-lt"/>
              </a:rPr>
              <a:t>Intros - Natacha Crooks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834B82-8757-F6F8-7448-B8C8AFB7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10515600" cy="678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>
                <a:latin typeface="+mn-lt"/>
              </a:rPr>
              <a:t>Assistant Professor in EECS</a:t>
            </a:r>
          </a:p>
          <a:p>
            <a:pPr lvl="1"/>
            <a:r>
              <a:rPr lang="en-US" sz="2000" kern="0">
                <a:latin typeface="+mn-lt"/>
              </a:rPr>
              <a:t>723 Soda Hall (Sky Lab), </a:t>
            </a:r>
            <a:r>
              <a:rPr lang="en-US" sz="2000" u="sng" kern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000" u="sng" kern="0">
                <a:solidFill>
                  <a:schemeClr val="accent1"/>
                </a:solidFill>
                <a:latin typeface="+mn-lt"/>
              </a:rPr>
              <a:t>nacrooks.github.io</a:t>
            </a:r>
          </a:p>
          <a:p>
            <a:pPr marL="457200" lvl="1" indent="0">
              <a:buNone/>
            </a:pPr>
            <a:endParaRPr lang="en-US" sz="2000" kern="0">
              <a:latin typeface="+mn-lt"/>
            </a:endParaRPr>
          </a:p>
          <a:p>
            <a:pPr marL="0" indent="0">
              <a:buNone/>
            </a:pPr>
            <a:r>
              <a:rPr lang="en-US" kern="0">
                <a:latin typeface="+mn-lt"/>
              </a:rPr>
              <a:t>Member of Sky Lab</a:t>
            </a:r>
          </a:p>
          <a:p>
            <a:endParaRPr lang="en-US" kern="0">
              <a:latin typeface="+mn-lt"/>
            </a:endParaRPr>
          </a:p>
          <a:p>
            <a:pPr marL="0" indent="0">
              <a:buNone/>
            </a:pPr>
            <a:r>
              <a:rPr lang="en-US" kern="0">
                <a:latin typeface="+mn-lt"/>
              </a:rPr>
              <a:t>Research areas:</a:t>
            </a:r>
          </a:p>
          <a:p>
            <a:pPr lvl="1"/>
            <a:r>
              <a:rPr lang="en-US" sz="2000" kern="0">
                <a:latin typeface="+mn-lt"/>
              </a:rPr>
              <a:t>Large Scale Distributed Systems And Databases</a:t>
            </a:r>
          </a:p>
          <a:p>
            <a:pPr lvl="1"/>
            <a:r>
              <a:rPr lang="en-US" sz="2000" kern="0">
                <a:latin typeface="+mn-lt"/>
              </a:rPr>
              <a:t>Decentralized Systems</a:t>
            </a:r>
          </a:p>
          <a:p>
            <a:pPr marL="457200" lvl="1" indent="0">
              <a:buNone/>
            </a:pPr>
            <a:endParaRPr lang="en-US" sz="2000" kern="0">
              <a:latin typeface="+mn-lt"/>
            </a:endParaRPr>
          </a:p>
          <a:p>
            <a:pPr marL="0" indent="0">
              <a:buNone/>
            </a:pPr>
            <a:r>
              <a:rPr lang="en-US" kern="0">
                <a:latin typeface="+mn-lt"/>
              </a:rPr>
              <a:t>Outside Activities</a:t>
            </a:r>
          </a:p>
          <a:p>
            <a:pPr lvl="1"/>
            <a:r>
              <a:rPr lang="en-US" sz="2000" kern="0">
                <a:latin typeface="+mn-lt"/>
              </a:rPr>
              <a:t>Consultant for Blockchain companies and Data Orchestration Companies.</a:t>
            </a:r>
          </a:p>
        </p:txBody>
      </p:sp>
    </p:spTree>
    <p:extLst>
      <p:ext uri="{BB962C8B-B14F-4D97-AF65-F5344CB8AC3E}">
        <p14:creationId xmlns:p14="http://schemas.microsoft.com/office/powerpoint/2010/main" val="28268530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235D-3286-DB6D-1F14-06F1B6C2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I view an OS</a:t>
            </a:r>
          </a:p>
        </p:txBody>
      </p:sp>
      <p:pic>
        <p:nvPicPr>
          <p:cNvPr id="5" name="Picture 4" descr="Cartoon dog sitting in a chair&#10;&#10;Description automatically generated">
            <a:extLst>
              <a:ext uri="{FF2B5EF4-FFF2-40B4-BE49-F238E27FC236}">
                <a16:creationId xmlns:a16="http://schemas.microsoft.com/office/drawing/2014/main" id="{2BBDEF89-298C-7C7A-8ADE-A20AF1D9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02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9FDB-7E92-AF83-A699-2F4C7AD8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Three main hats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6D867-64E7-CDB6-4872-88C4CEF1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98652"/>
            <a:ext cx="2034192" cy="162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A9DF9-CA0E-B5D7-05BD-CD7FC74E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320" y="1447800"/>
            <a:ext cx="1941647" cy="1603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306E2-DFE9-822D-1DEC-1A6C1340A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820" y="1338595"/>
            <a:ext cx="2723321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D1CF8C-EDF8-4795-252A-A5E60826A02E}"/>
              </a:ext>
            </a:extLst>
          </p:cNvPr>
          <p:cNvSpPr txBox="1"/>
          <p:nvPr/>
        </p:nvSpPr>
        <p:spPr>
          <a:xfrm>
            <a:off x="-340302" y="3724669"/>
            <a:ext cx="472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Referee</a:t>
            </a:r>
          </a:p>
          <a:p>
            <a:pPr lvl="1" algn="ctr"/>
            <a:r>
              <a:rPr lang="en-US" sz="2400" b="0" dirty="0">
                <a:latin typeface="+mn-lt"/>
              </a:rPr>
              <a:t>Manage protection, isolation, and sharing of resources</a:t>
            </a:r>
          </a:p>
          <a:p>
            <a:pPr lvl="2" algn="ctr"/>
            <a:endParaRPr lang="en-US" sz="24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41762-4615-AF96-7D9F-60F66DF05B67}"/>
              </a:ext>
            </a:extLst>
          </p:cNvPr>
          <p:cNvSpPr txBox="1"/>
          <p:nvPr/>
        </p:nvSpPr>
        <p:spPr>
          <a:xfrm>
            <a:off x="3915295" y="3704222"/>
            <a:ext cx="396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Illusionist</a:t>
            </a:r>
          </a:p>
          <a:p>
            <a:pPr lvl="1" algn="ctr"/>
            <a:r>
              <a:rPr lang="en-US" sz="2400" b="0" dirty="0">
                <a:latin typeface="+mn-lt"/>
              </a:rPr>
              <a:t>Provide clean, easy-to-use abstractions of physical resources</a:t>
            </a:r>
          </a:p>
          <a:p>
            <a:pPr lvl="2" algn="ctr"/>
            <a:endParaRPr lang="en-US" sz="2400" b="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62A56-4366-9243-C938-3315BD79B3ED}"/>
              </a:ext>
            </a:extLst>
          </p:cNvPr>
          <p:cNvSpPr txBox="1"/>
          <p:nvPr/>
        </p:nvSpPr>
        <p:spPr>
          <a:xfrm>
            <a:off x="7848600" y="3818696"/>
            <a:ext cx="350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Glue</a:t>
            </a:r>
          </a:p>
          <a:p>
            <a:pPr algn="ctr"/>
            <a:r>
              <a:rPr lang="en-US" sz="2400" b="0" dirty="0">
                <a:latin typeface="+mn-lt"/>
              </a:rPr>
              <a:t>Provides a set of common services</a:t>
            </a:r>
          </a:p>
        </p:txBody>
      </p:sp>
    </p:spTree>
    <p:extLst>
      <p:ext uri="{BB962C8B-B14F-4D97-AF65-F5344CB8AC3E}">
        <p14:creationId xmlns:p14="http://schemas.microsoft.com/office/powerpoint/2010/main" val="569107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2C24-B5EF-C768-98F1-B28A31E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OS as a referee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A009-0229-5987-9283-8EA82FA6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66800"/>
            <a:ext cx="10566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Allow multiple (untrusted) applications to run concurrently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001E6FB-C93C-0366-0F2A-A3364CD6AB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5000"/>
            <a:ext cx="58524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69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2C24-B5EF-C768-98F1-B28A31E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OS as a referee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A009-0229-5987-9283-8EA82FA6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3454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>
                <a:latin typeface="+mn-lt"/>
              </a:rPr>
              <a:t>Fault Isolation</a:t>
            </a:r>
          </a:p>
          <a:p>
            <a:pPr marL="0" indent="0" algn="ctr">
              <a:buNone/>
            </a:pPr>
            <a:endParaRPr lang="en-US" b="1" u="sng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Isolate programs from each other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Isolate OS from other programs</a:t>
            </a:r>
          </a:p>
          <a:p>
            <a:pPr marL="0" indent="0" algn="ctr">
              <a:buNone/>
            </a:pPr>
            <a:endParaRPr lang="en-US" b="1" u="sng">
              <a:latin typeface="+mn-lt"/>
            </a:endParaRPr>
          </a:p>
          <a:p>
            <a:pPr marL="0" indent="0" algn="ctr">
              <a:buNone/>
            </a:pPr>
            <a:endParaRPr lang="en-US" b="1" u="sng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8A79D5-F29F-086E-4C71-9869D525E555}"/>
              </a:ext>
            </a:extLst>
          </p:cNvPr>
          <p:cNvSpPr txBox="1">
            <a:spLocks/>
          </p:cNvSpPr>
          <p:nvPr/>
        </p:nvSpPr>
        <p:spPr bwMode="auto">
          <a:xfrm>
            <a:off x="4419600" y="1600200"/>
            <a:ext cx="34544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>
                <a:latin typeface="+mn-lt"/>
              </a:rPr>
              <a:t>Resource Sharing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How to choose which task to run next?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How to split physical resources? 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FC9C21-766F-EC63-6739-BEF4D53F7049}"/>
              </a:ext>
            </a:extLst>
          </p:cNvPr>
          <p:cNvSpPr txBox="1">
            <a:spLocks/>
          </p:cNvSpPr>
          <p:nvPr/>
        </p:nvSpPr>
        <p:spPr bwMode="auto">
          <a:xfrm>
            <a:off x="8458200" y="1600200"/>
            <a:ext cx="34544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>
                <a:latin typeface="+mn-lt"/>
              </a:rPr>
              <a:t>Communication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How can OS support communication to share results?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54F2B4-BA29-EC4F-9229-0BF54F7D7312}"/>
              </a:ext>
            </a:extLst>
          </p:cNvPr>
          <p:cNvSpPr txBox="1">
            <a:spLocks/>
          </p:cNvSpPr>
          <p:nvPr/>
        </p:nvSpPr>
        <p:spPr bwMode="auto">
          <a:xfrm>
            <a:off x="609600" y="4686300"/>
            <a:ext cx="25908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77BF24-F5FC-68A4-BBA9-33C7134EEC4F}"/>
              </a:ext>
            </a:extLst>
          </p:cNvPr>
          <p:cNvSpPr txBox="1">
            <a:spLocks/>
          </p:cNvSpPr>
          <p:nvPr/>
        </p:nvSpPr>
        <p:spPr bwMode="auto">
          <a:xfrm>
            <a:off x="609600" y="5295900"/>
            <a:ext cx="2590800" cy="838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Dual Mode Execution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96EB49-E626-35B9-F8C1-455098082EAD}"/>
              </a:ext>
            </a:extLst>
          </p:cNvPr>
          <p:cNvSpPr txBox="1">
            <a:spLocks/>
          </p:cNvSpPr>
          <p:nvPr/>
        </p:nvSpPr>
        <p:spPr bwMode="auto">
          <a:xfrm>
            <a:off x="4800600" y="5486400"/>
            <a:ext cx="25908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Scheduling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D46C64-5F31-32D9-BCBF-B03D758D2F87}"/>
              </a:ext>
            </a:extLst>
          </p:cNvPr>
          <p:cNvSpPr txBox="1">
            <a:spLocks/>
          </p:cNvSpPr>
          <p:nvPr/>
        </p:nvSpPr>
        <p:spPr bwMode="auto">
          <a:xfrm>
            <a:off x="8839200" y="4419600"/>
            <a:ext cx="2743200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Pipes/Sockets</a:t>
            </a:r>
          </a:p>
        </p:txBody>
      </p:sp>
    </p:spTree>
    <p:extLst>
      <p:ext uri="{BB962C8B-B14F-4D97-AF65-F5344CB8AC3E}">
        <p14:creationId xmlns:p14="http://schemas.microsoft.com/office/powerpoint/2010/main" val="112539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5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2C24-B5EF-C768-98F1-B28A31E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this program do? (CS61C)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7E425-1F34-A5BB-2A64-F85C0BAAADED}"/>
              </a:ext>
            </a:extLst>
          </p:cNvPr>
          <p:cNvSpPr txBox="1"/>
          <p:nvPr/>
        </p:nvSpPr>
        <p:spPr>
          <a:xfrm>
            <a:off x="5486400" y="914400"/>
            <a:ext cx="6104964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-Wall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D90B0-1CD2-A52A-36DF-7B2E51260F36}"/>
              </a:ext>
            </a:extLst>
          </p:cNvPr>
          <p:cNvSpPr txBox="1"/>
          <p:nvPr/>
        </p:nvSpPr>
        <p:spPr>
          <a:xfrm>
            <a:off x="149290" y="1573239"/>
            <a:ext cx="4724400" cy="32624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[]){</a:t>
            </a:r>
          </a:p>
          <a:p>
            <a:pPr algn="l"/>
            <a:r>
              <a:rPr lang="sv-SE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char *str = argv[1];</a:t>
            </a:r>
          </a:p>
          <a:p>
            <a:pPr algn="l"/>
            <a:r>
              <a:rPr lang="en-US" sz="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while (1) {</a:t>
            </a:r>
          </a:p>
          <a:p>
            <a:pPr algn="l"/>
            <a:r>
              <a:rPr lang="pt-BR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printf("%s\n", str);</a:t>
            </a:r>
          </a:p>
          <a:p>
            <a:pPr algn="l"/>
            <a:r>
              <a:rPr lang="en-US" sz="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/>
            <a:r>
              <a:rPr lang="en-US" sz="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pPr algn="l"/>
            <a:r>
              <a:rPr lang="en-US" sz="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18BBC-E520-C439-97F1-C31D245A8116}"/>
              </a:ext>
            </a:extLst>
          </p:cNvPr>
          <p:cNvSpPr txBox="1"/>
          <p:nvPr/>
        </p:nvSpPr>
        <p:spPr>
          <a:xfrm>
            <a:off x="5486400" y="1163999"/>
            <a:ext cx="6104964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EE130-AD6A-9EE1-2803-CA2304F7A27C}"/>
              </a:ext>
            </a:extLst>
          </p:cNvPr>
          <p:cNvSpPr txBox="1"/>
          <p:nvPr/>
        </p:nvSpPr>
        <p:spPr>
          <a:xfrm>
            <a:off x="5483290" y="2840400"/>
            <a:ext cx="6104964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./cpu A &amp; ./cpu B &amp; ./cpu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28FE9-36BA-B77B-8776-59813D1EF6CC}"/>
              </a:ext>
            </a:extLst>
          </p:cNvPr>
          <p:cNvSpPr txBox="1"/>
          <p:nvPr/>
        </p:nvSpPr>
        <p:spPr>
          <a:xfrm>
            <a:off x="5483290" y="1441590"/>
            <a:ext cx="6104964" cy="1477328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9C7F-2482-813C-6937-A5380DD8F0E6}"/>
              </a:ext>
            </a:extLst>
          </p:cNvPr>
          <p:cNvSpPr txBox="1"/>
          <p:nvPr/>
        </p:nvSpPr>
        <p:spPr>
          <a:xfrm>
            <a:off x="5905316" y="3236437"/>
            <a:ext cx="457200" cy="1477328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A2420-1D45-DB07-EF42-4EC8D4AF9D67}"/>
              </a:ext>
            </a:extLst>
          </p:cNvPr>
          <p:cNvSpPr txBox="1"/>
          <p:nvPr/>
        </p:nvSpPr>
        <p:spPr>
          <a:xfrm>
            <a:off x="7831013" y="3170473"/>
            <a:ext cx="457200" cy="2031325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7570F-8003-5AD9-C013-F0AAB6292ACF}"/>
              </a:ext>
            </a:extLst>
          </p:cNvPr>
          <p:cNvSpPr txBox="1"/>
          <p:nvPr/>
        </p:nvSpPr>
        <p:spPr>
          <a:xfrm>
            <a:off x="9756710" y="3170473"/>
            <a:ext cx="457200" cy="2308324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B6F51-0ACB-3742-234E-BB96888CB4CB}"/>
              </a:ext>
            </a:extLst>
          </p:cNvPr>
          <p:cNvSpPr txBox="1"/>
          <p:nvPr/>
        </p:nvSpPr>
        <p:spPr>
          <a:xfrm>
            <a:off x="5310673" y="3651767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3B54D-A046-A85E-4D52-62D3355868CB}"/>
              </a:ext>
            </a:extLst>
          </p:cNvPr>
          <p:cNvSpPr txBox="1"/>
          <p:nvPr/>
        </p:nvSpPr>
        <p:spPr>
          <a:xfrm>
            <a:off x="7200532" y="3669900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b)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E5D1C-C4EC-FB89-CBA8-9F20E089F264}"/>
              </a:ext>
            </a:extLst>
          </p:cNvPr>
          <p:cNvSpPr txBox="1"/>
          <p:nvPr/>
        </p:nvSpPr>
        <p:spPr>
          <a:xfrm>
            <a:off x="9223310" y="3669900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c)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FFE3A-54D2-09F0-EADA-50FA641B971E}"/>
              </a:ext>
            </a:extLst>
          </p:cNvPr>
          <p:cNvSpPr txBox="1"/>
          <p:nvPr/>
        </p:nvSpPr>
        <p:spPr>
          <a:xfrm>
            <a:off x="5483290" y="5413749"/>
            <a:ext cx="6104964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./cpu &amp; ; ./cpu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2647C-353A-C729-9D2C-1C4AD3E9E16C}"/>
              </a:ext>
            </a:extLst>
          </p:cNvPr>
          <p:cNvSpPr txBox="1"/>
          <p:nvPr/>
        </p:nvSpPr>
        <p:spPr>
          <a:xfrm>
            <a:off x="5475514" y="5717116"/>
            <a:ext cx="6104964" cy="923330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Segmentation Fault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9071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2C24-B5EF-C768-98F1-B28A31E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Refereeing is hard!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ABA0E60-71D3-FBA3-5898-5EBC90F79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95400"/>
            <a:ext cx="4775200" cy="3581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D12FFD-E93F-4B51-E707-B1647482B69C}"/>
              </a:ext>
            </a:extLst>
          </p:cNvPr>
          <p:cNvSpPr txBox="1"/>
          <p:nvPr/>
        </p:nvSpPr>
        <p:spPr>
          <a:xfrm>
            <a:off x="6858000" y="1573721"/>
            <a:ext cx="4800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Mac V8 (1997)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OS cannot force program to give up control!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E80D4B-13FA-581D-48B8-71F3101CE157}"/>
              </a:ext>
            </a:extLst>
          </p:cNvPr>
          <p:cNvSpPr txBox="1"/>
          <p:nvPr/>
        </p:nvSpPr>
        <p:spPr>
          <a:xfrm>
            <a:off x="5481846" y="3281880"/>
            <a:ext cx="6104964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crooks@very-old-laptop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./cpu A &amp; ./cpu B &amp; ./cpu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51B65-9AD1-D4DE-3B10-8086B4B0C913}"/>
              </a:ext>
            </a:extLst>
          </p:cNvPr>
          <p:cNvSpPr txBox="1"/>
          <p:nvPr/>
        </p:nvSpPr>
        <p:spPr>
          <a:xfrm>
            <a:off x="5481846" y="3901774"/>
            <a:ext cx="457200" cy="2308324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43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9FDB-7E92-AF83-A699-2F4C7AD8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Three main hats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6D867-64E7-CDB6-4872-88C4CEF1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98652"/>
            <a:ext cx="2034192" cy="162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A9DF9-CA0E-B5D7-05BD-CD7FC74E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320" y="1447800"/>
            <a:ext cx="1941647" cy="1603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D1CF8C-EDF8-4795-252A-A5E60826A02E}"/>
              </a:ext>
            </a:extLst>
          </p:cNvPr>
          <p:cNvSpPr txBox="1"/>
          <p:nvPr/>
        </p:nvSpPr>
        <p:spPr>
          <a:xfrm>
            <a:off x="-340302" y="3724669"/>
            <a:ext cx="472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Referee</a:t>
            </a:r>
          </a:p>
          <a:p>
            <a:pPr lvl="1" algn="ctr"/>
            <a:r>
              <a:rPr lang="en-US" sz="2400" b="0" dirty="0">
                <a:latin typeface="+mn-lt"/>
              </a:rPr>
              <a:t>Manage protection, isolation, and sharing of resources</a:t>
            </a:r>
          </a:p>
          <a:p>
            <a:pPr lvl="2" algn="ctr"/>
            <a:endParaRPr lang="en-US" sz="24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41762-4615-AF96-7D9F-60F66DF05B67}"/>
              </a:ext>
            </a:extLst>
          </p:cNvPr>
          <p:cNvSpPr txBox="1"/>
          <p:nvPr/>
        </p:nvSpPr>
        <p:spPr>
          <a:xfrm>
            <a:off x="3915295" y="3704222"/>
            <a:ext cx="396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Illusionist</a:t>
            </a:r>
          </a:p>
          <a:p>
            <a:pPr lvl="1" algn="ctr"/>
            <a:r>
              <a:rPr lang="en-US" sz="2400" b="0" dirty="0">
                <a:latin typeface="+mn-lt"/>
              </a:rPr>
              <a:t>Provide clean, easy-to-use abstractions of physical resources</a:t>
            </a:r>
          </a:p>
          <a:p>
            <a:pPr lvl="2" algn="ctr"/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7265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9FDB-7E92-AF83-A699-2F4C7AD8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OS as Illusionist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0760-1293-71FC-3127-DC82BCBC3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Mask the restrictions inherent in computer hardware through </a:t>
            </a:r>
            <a:r>
              <a:rPr lang="en-US">
                <a:solidFill>
                  <a:schemeClr val="accent1"/>
                </a:solidFill>
                <a:latin typeface="+mn-lt"/>
              </a:rPr>
              <a:t>virtualization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613649-9CFD-CB1D-6915-86315A95D61F}"/>
              </a:ext>
            </a:extLst>
          </p:cNvPr>
          <p:cNvSpPr txBox="1">
            <a:spLocks/>
          </p:cNvSpPr>
          <p:nvPr/>
        </p:nvSpPr>
        <p:spPr bwMode="auto">
          <a:xfrm>
            <a:off x="533400" y="2922814"/>
            <a:ext cx="34544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>
                <a:latin typeface="+mn-lt"/>
              </a:rPr>
              <a:t>All alone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Provide abstraction that application has exclusive use of resources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0F215B-762A-1146-DD09-12FA38BC5253}"/>
              </a:ext>
            </a:extLst>
          </p:cNvPr>
          <p:cNvSpPr txBox="1">
            <a:spLocks/>
          </p:cNvSpPr>
          <p:nvPr/>
        </p:nvSpPr>
        <p:spPr bwMode="auto">
          <a:xfrm>
            <a:off x="8010073" y="2922814"/>
            <a:ext cx="34544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>
                <a:latin typeface="+mn-lt"/>
              </a:rPr>
              <a:t>All expressive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Provide abstraction of hardware capabilities that are not physically present</a:t>
            </a: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874D0-896C-C2F7-DED1-A297E2BB152D}"/>
              </a:ext>
            </a:extLst>
          </p:cNvPr>
          <p:cNvSpPr txBox="1">
            <a:spLocks/>
          </p:cNvSpPr>
          <p:nvPr/>
        </p:nvSpPr>
        <p:spPr bwMode="auto">
          <a:xfrm>
            <a:off x="4267200" y="2922814"/>
            <a:ext cx="34544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>
                <a:latin typeface="+mn-lt"/>
              </a:rPr>
              <a:t>All powerful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Provide abstraction that hardware resources are infinite</a:t>
            </a: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279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2C24-B5EF-C768-98F1-B28A31E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this program do? (CS61C)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7E425-1F34-A5BB-2A64-F85C0BAAADED}"/>
              </a:ext>
            </a:extLst>
          </p:cNvPr>
          <p:cNvSpPr txBox="1"/>
          <p:nvPr/>
        </p:nvSpPr>
        <p:spPr>
          <a:xfrm>
            <a:off x="5486400" y="914400"/>
            <a:ext cx="6104964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memory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-Wall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D90B0-1CD2-A52A-36DF-7B2E51260F36}"/>
              </a:ext>
            </a:extLst>
          </p:cNvPr>
          <p:cNvSpPr txBox="1"/>
          <p:nvPr/>
        </p:nvSpPr>
        <p:spPr>
          <a:xfrm>
            <a:off x="129938" y="1924606"/>
            <a:ext cx="5326225" cy="3539430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1600" i="0" u="none" strike="noStrike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[]){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*p = malloc(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(int));  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("(%d) p: %p\n", </a:t>
            </a:r>
            <a:r>
              <a:rPr lang="en-US" sz="1600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(), p); 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*p = 0; 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while (1) {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*p = *p + 1;</a:t>
            </a:r>
          </a:p>
          <a:p>
            <a:pPr algn="l"/>
            <a:r>
              <a:rPr lang="pt-BR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printf("(%d) p: %d\n", getpid(), *p); 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algn="l"/>
            <a:r>
              <a:rPr lang="en-US" sz="1600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18BBC-E520-C439-97F1-C31D245A8116}"/>
              </a:ext>
            </a:extLst>
          </p:cNvPr>
          <p:cNvSpPr txBox="1"/>
          <p:nvPr/>
        </p:nvSpPr>
        <p:spPr>
          <a:xfrm>
            <a:off x="5486400" y="1163999"/>
            <a:ext cx="6104964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./memory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EE130-AD6A-9EE1-2803-CA2304F7A27C}"/>
              </a:ext>
            </a:extLst>
          </p:cNvPr>
          <p:cNvSpPr txBox="1"/>
          <p:nvPr/>
        </p:nvSpPr>
        <p:spPr>
          <a:xfrm>
            <a:off x="5483290" y="2840400"/>
            <a:ext cx="6104964" cy="923330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./memory &amp; ./memory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0x200000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0x200000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28FE9-36BA-B77B-8776-59813D1EF6CC}"/>
              </a:ext>
            </a:extLst>
          </p:cNvPr>
          <p:cNvSpPr txBox="1"/>
          <p:nvPr/>
        </p:nvSpPr>
        <p:spPr>
          <a:xfrm>
            <a:off x="5486400" y="1441590"/>
            <a:ext cx="6104964" cy="1477328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0x200000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B6F51-0ACB-3742-234E-BB96888CB4CB}"/>
              </a:ext>
            </a:extLst>
          </p:cNvPr>
          <p:cNvSpPr txBox="1"/>
          <p:nvPr/>
        </p:nvSpPr>
        <p:spPr>
          <a:xfrm>
            <a:off x="5310673" y="3962400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3B54D-A046-A85E-4D52-62D3355868CB}"/>
              </a:ext>
            </a:extLst>
          </p:cNvPr>
          <p:cNvSpPr txBox="1"/>
          <p:nvPr/>
        </p:nvSpPr>
        <p:spPr>
          <a:xfrm>
            <a:off x="8648332" y="3980533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b)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789D1-E1BD-51E6-47B4-9373F0183378}"/>
              </a:ext>
            </a:extLst>
          </p:cNvPr>
          <p:cNvSpPr txBox="1"/>
          <p:nvPr/>
        </p:nvSpPr>
        <p:spPr>
          <a:xfrm>
            <a:off x="5867400" y="3962400"/>
            <a:ext cx="2034071" cy="2308324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5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6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9A3795-6E0C-149F-6DA0-2258DD123564}"/>
              </a:ext>
            </a:extLst>
          </p:cNvPr>
          <p:cNvSpPr txBox="1"/>
          <p:nvPr/>
        </p:nvSpPr>
        <p:spPr>
          <a:xfrm>
            <a:off x="9348693" y="3916637"/>
            <a:ext cx="2034071" cy="2308324"/>
          </a:xfrm>
          <a:prstGeom prst="rect">
            <a:avLst/>
          </a:prstGeom>
          <a:solidFill>
            <a:schemeClr val="bg2">
              <a:alpha val="20000"/>
            </a:schemeClr>
          </a:solid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(120) p: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(254) p: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979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/>
      <p:bldP spid="13" grpId="0"/>
      <p:bldP spid="9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9FDB-7E92-AF83-A699-2F4C7AD8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Three main hats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6D867-64E7-CDB6-4872-88C4CEF1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98652"/>
            <a:ext cx="2034192" cy="162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A9DF9-CA0E-B5D7-05BD-CD7FC74E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320" y="1447800"/>
            <a:ext cx="1941647" cy="1603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306E2-DFE9-822D-1DEC-1A6C1340A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820" y="1338595"/>
            <a:ext cx="2723321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D1CF8C-EDF8-4795-252A-A5E60826A02E}"/>
              </a:ext>
            </a:extLst>
          </p:cNvPr>
          <p:cNvSpPr txBox="1"/>
          <p:nvPr/>
        </p:nvSpPr>
        <p:spPr>
          <a:xfrm>
            <a:off x="-340302" y="3724669"/>
            <a:ext cx="472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Referee</a:t>
            </a:r>
          </a:p>
          <a:p>
            <a:pPr lvl="1" algn="ctr"/>
            <a:r>
              <a:rPr lang="en-US" sz="2400" b="0" dirty="0">
                <a:latin typeface="+mn-lt"/>
              </a:rPr>
              <a:t>Manage protection, isolation, and sharing of resources</a:t>
            </a:r>
          </a:p>
          <a:p>
            <a:pPr lvl="2" algn="ctr"/>
            <a:endParaRPr lang="en-US" sz="24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41762-4615-AF96-7D9F-60F66DF05B67}"/>
              </a:ext>
            </a:extLst>
          </p:cNvPr>
          <p:cNvSpPr txBox="1"/>
          <p:nvPr/>
        </p:nvSpPr>
        <p:spPr>
          <a:xfrm>
            <a:off x="3915295" y="3704222"/>
            <a:ext cx="396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Illusionist</a:t>
            </a:r>
          </a:p>
          <a:p>
            <a:pPr lvl="1" algn="ctr"/>
            <a:r>
              <a:rPr lang="en-US" sz="2400" b="0" dirty="0">
                <a:latin typeface="+mn-lt"/>
              </a:rPr>
              <a:t>Provide clean, easy-to-use abstractions of physical resources</a:t>
            </a:r>
          </a:p>
          <a:p>
            <a:pPr lvl="2" algn="ctr"/>
            <a:endParaRPr lang="en-US" sz="2400" b="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62A56-4366-9243-C938-3315BD79B3ED}"/>
              </a:ext>
            </a:extLst>
          </p:cNvPr>
          <p:cNvSpPr txBox="1"/>
          <p:nvPr/>
        </p:nvSpPr>
        <p:spPr>
          <a:xfrm>
            <a:off x="7848600" y="3818696"/>
            <a:ext cx="350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Glue</a:t>
            </a:r>
          </a:p>
          <a:p>
            <a:pPr algn="ctr"/>
            <a:r>
              <a:rPr lang="en-US" sz="2400" b="0" dirty="0">
                <a:latin typeface="+mn-lt"/>
              </a:rPr>
              <a:t>Provides a set of common services</a:t>
            </a:r>
          </a:p>
        </p:txBody>
      </p:sp>
    </p:spTree>
    <p:extLst>
      <p:ext uri="{BB962C8B-B14F-4D97-AF65-F5344CB8AC3E}">
        <p14:creationId xmlns:p14="http://schemas.microsoft.com/office/powerpoint/2010/main" val="16033881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  <a:cs typeface="Gill Sans Light" charset="0"/>
              </a:rPr>
              <a:t>Intros - </a:t>
            </a:r>
            <a:r>
              <a:rPr lang="en-US" altLang="en-US">
                <a:latin typeface="+mj-lt"/>
                <a:cs typeface="Gill Sans Light" charset="0"/>
              </a:rPr>
              <a:t>CS162’s Mighty </a:t>
            </a:r>
            <a:r>
              <a:rPr lang="en-US" altLang="en-US" dirty="0">
                <a:latin typeface="+mj-lt"/>
                <a:cs typeface="Gill Sans Light" charset="0"/>
              </a:rPr>
              <a:t>TAs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F1FD5-3C10-A840-1336-A547BC4CD56E}"/>
              </a:ext>
            </a:extLst>
          </p:cNvPr>
          <p:cNvSpPr txBox="1"/>
          <p:nvPr/>
        </p:nvSpPr>
        <p:spPr>
          <a:xfrm>
            <a:off x="449238" y="2667000"/>
            <a:ext cx="4198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Wilson Nguyen (Head TA)</a:t>
            </a:r>
            <a:endParaRPr lang="en-US" sz="2000" kern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06CFF-A8EF-EB1C-21FC-C6662093B2B4}"/>
              </a:ext>
            </a:extLst>
          </p:cNvPr>
          <p:cNvSpPr txBox="1"/>
          <p:nvPr/>
        </p:nvSpPr>
        <p:spPr>
          <a:xfrm>
            <a:off x="449239" y="4932210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 err="1">
                <a:latin typeface="+mn-lt"/>
              </a:rPr>
              <a:t>Sohom</a:t>
            </a:r>
            <a:r>
              <a:rPr lang="en-US" kern="0" dirty="0">
                <a:latin typeface="+mn-lt"/>
              </a:rPr>
              <a:t> Paul (Head TA)</a:t>
            </a:r>
            <a:endParaRPr lang="en-US" sz="2000" kern="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96830-D0E6-DD74-A54C-426B0F0DED44}"/>
              </a:ext>
            </a:extLst>
          </p:cNvPr>
          <p:cNvSpPr txBox="1"/>
          <p:nvPr/>
        </p:nvSpPr>
        <p:spPr>
          <a:xfrm>
            <a:off x="7157667" y="2729194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Alvin Xu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D0CC7-1C63-B666-8433-BEFED8ADAA2E}"/>
              </a:ext>
            </a:extLst>
          </p:cNvPr>
          <p:cNvSpPr txBox="1"/>
          <p:nvPr/>
        </p:nvSpPr>
        <p:spPr>
          <a:xfrm>
            <a:off x="9220200" y="2884813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Ryan </a:t>
            </a:r>
            <a:r>
              <a:rPr lang="en-US" kern="0" dirty="0" err="1">
                <a:latin typeface="+mn-lt"/>
              </a:rPr>
              <a:t>Alameddine</a:t>
            </a:r>
            <a:endParaRPr lang="en-US" sz="2000" kern="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6EDFD-0C68-AEC2-D197-BDA62E16E1B2}"/>
              </a:ext>
            </a:extLst>
          </p:cNvPr>
          <p:cNvSpPr txBox="1"/>
          <p:nvPr/>
        </p:nvSpPr>
        <p:spPr>
          <a:xfrm>
            <a:off x="4114800" y="6243104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Claire Wen</a:t>
            </a:r>
            <a:endParaRPr lang="en-US" sz="2000" kern="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0C217-90D6-D15A-2FB3-D1AB8705FFA8}"/>
              </a:ext>
            </a:extLst>
          </p:cNvPr>
          <p:cNvSpPr txBox="1"/>
          <p:nvPr/>
        </p:nvSpPr>
        <p:spPr>
          <a:xfrm>
            <a:off x="3968853" y="2207614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Carlos Huerta</a:t>
            </a:r>
            <a:endParaRPr lang="en-US" sz="2000" kern="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1CF15-135F-E3DF-165B-9D80E6062BAF}"/>
              </a:ext>
            </a:extLst>
          </p:cNvPr>
          <p:cNvSpPr txBox="1"/>
          <p:nvPr/>
        </p:nvSpPr>
        <p:spPr>
          <a:xfrm>
            <a:off x="6934200" y="6098953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kern="0" dirty="0">
                <a:latin typeface="+mn-lt"/>
              </a:rPr>
              <a:t>Micah Murray</a:t>
            </a:r>
          </a:p>
        </p:txBody>
      </p:sp>
      <p:pic>
        <p:nvPicPr>
          <p:cNvPr id="3" name="Picture 2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AE3ECE23-1BCE-64AE-45B2-85BF58CF47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3" y="1036140"/>
            <a:ext cx="1441833" cy="1441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2F05DA-2681-8344-2561-691F91F6066B}"/>
              </a:ext>
            </a:extLst>
          </p:cNvPr>
          <p:cNvSpPr txBox="1"/>
          <p:nvPr/>
        </p:nvSpPr>
        <p:spPr>
          <a:xfrm>
            <a:off x="3834000" y="4251058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Shreyas </a:t>
            </a:r>
            <a:r>
              <a:rPr lang="en-US" kern="0" dirty="0" err="1">
                <a:latin typeface="+mn-lt"/>
              </a:rPr>
              <a:t>Kallingal</a:t>
            </a:r>
            <a:endParaRPr lang="en-US" kern="0" dirty="0">
              <a:latin typeface="+mn-lt"/>
            </a:endParaRPr>
          </a:p>
        </p:txBody>
      </p:sp>
      <p:pic>
        <p:nvPicPr>
          <p:cNvPr id="23" name="Picture 2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DEC0D80-64CB-9AFE-C1D4-1F2359F64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51" y="1010200"/>
            <a:ext cx="1467773" cy="1467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97AEB-FE01-F789-DB88-21290A6920DE}"/>
              </a:ext>
            </a:extLst>
          </p:cNvPr>
          <p:cNvSpPr txBox="1"/>
          <p:nvPr/>
        </p:nvSpPr>
        <p:spPr>
          <a:xfrm>
            <a:off x="9296400" y="5503374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kern="0" dirty="0">
                <a:latin typeface="+mn-lt"/>
              </a:rPr>
              <a:t>Tiffany Wang</a:t>
            </a:r>
          </a:p>
        </p:txBody>
      </p:sp>
      <p:pic>
        <p:nvPicPr>
          <p:cNvPr id="8" name="Picture 7" descr="A person standing in front of water&#10;&#10;Description automatically generated">
            <a:extLst>
              <a:ext uri="{FF2B5EF4-FFF2-40B4-BE49-F238E27FC236}">
                <a16:creationId xmlns:a16="http://schemas.microsoft.com/office/drawing/2014/main" id="{D205F5F0-B7EA-4AB0-1239-A218C419D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52" y="3524455"/>
            <a:ext cx="1808536" cy="1808536"/>
          </a:xfrm>
          <a:prstGeom prst="rect">
            <a:avLst/>
          </a:prstGeom>
        </p:spPr>
      </p:pic>
      <p:pic>
        <p:nvPicPr>
          <p:cNvPr id="15" name="Picture 14" descr="A person standing on a beach&#10;&#10;Description automatically generated">
            <a:extLst>
              <a:ext uri="{FF2B5EF4-FFF2-40B4-BE49-F238E27FC236}">
                <a16:creationId xmlns:a16="http://schemas.microsoft.com/office/drawing/2014/main" id="{218253D6-765F-FC5F-D44C-8DE8979355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07" y="960213"/>
            <a:ext cx="1768981" cy="1768981"/>
          </a:xfrm>
          <a:prstGeom prst="rect">
            <a:avLst/>
          </a:prstGeom>
        </p:spPr>
      </p:pic>
      <p:pic>
        <p:nvPicPr>
          <p:cNvPr id="22" name="Picture 21" descr="A person wearing sunglasses and smiling&#10;&#10;Description automatically generated">
            <a:extLst>
              <a:ext uri="{FF2B5EF4-FFF2-40B4-BE49-F238E27FC236}">
                <a16:creationId xmlns:a16="http://schemas.microsoft.com/office/drawing/2014/main" id="{25C3617E-A9F3-E4B2-99E5-F768D198CD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71" y="4490697"/>
            <a:ext cx="1564265" cy="1564265"/>
          </a:xfrm>
          <a:prstGeom prst="rect">
            <a:avLst/>
          </a:prstGeom>
        </p:spPr>
      </p:pic>
      <p:pic>
        <p:nvPicPr>
          <p:cNvPr id="26" name="Picture 25" descr="A person standing on a rock by a body of water&#10;&#10;Description automatically generated">
            <a:extLst>
              <a:ext uri="{FF2B5EF4-FFF2-40B4-BE49-F238E27FC236}">
                <a16:creationId xmlns:a16="http://schemas.microsoft.com/office/drawing/2014/main" id="{58DB4F95-E093-9397-040F-D8B30A586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92" y="4787861"/>
            <a:ext cx="1367261" cy="1367261"/>
          </a:xfrm>
          <a:prstGeom prst="rect">
            <a:avLst/>
          </a:prstGeom>
        </p:spPr>
      </p:pic>
      <p:pic>
        <p:nvPicPr>
          <p:cNvPr id="31" name="Picture 30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4FC97171-7D04-7948-22DE-40CA0E8671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86" y="2695113"/>
            <a:ext cx="1467773" cy="1467773"/>
          </a:xfrm>
          <a:prstGeom prst="rect">
            <a:avLst/>
          </a:prstGeom>
        </p:spPr>
      </p:pic>
      <p:pic>
        <p:nvPicPr>
          <p:cNvPr id="33" name="Picture 32" descr="A person standing in front of a waterfall&#10;&#10;Description automatically generated">
            <a:extLst>
              <a:ext uri="{FF2B5EF4-FFF2-40B4-BE49-F238E27FC236}">
                <a16:creationId xmlns:a16="http://schemas.microsoft.com/office/drawing/2014/main" id="{D694FEB5-67D1-6025-D74B-0A68313B3A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26" y="808552"/>
            <a:ext cx="1392167" cy="1392167"/>
          </a:xfrm>
          <a:prstGeom prst="rect">
            <a:avLst/>
          </a:prstGeom>
        </p:spPr>
      </p:pic>
      <p:pic>
        <p:nvPicPr>
          <p:cNvPr id="35" name="Picture 3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CCE3E7B2-0EBA-BA7F-82A5-0A1ED2D0E4C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0" y="3283020"/>
            <a:ext cx="1471146" cy="14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867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F870-A95C-DEC8-F664-64AFDA89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OS as Glue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ADA9C4-D741-0CC4-9739-72B793E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Provide set of common, standard services to applications to simplify and regularize their design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905197-B43F-C94D-D464-326F3B6B9BBD}"/>
              </a:ext>
            </a:extLst>
          </p:cNvPr>
          <p:cNvSpPr txBox="1">
            <a:spLocks/>
          </p:cNvSpPr>
          <p:nvPr/>
        </p:nvSpPr>
        <p:spPr bwMode="auto">
          <a:xfrm>
            <a:off x="6477000" y="2640969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 err="1">
                <a:latin typeface="+mn-lt"/>
              </a:rPr>
              <a:t>Maximise</a:t>
            </a:r>
            <a:r>
              <a:rPr lang="en-US" b="1" u="sng" kern="0">
                <a:latin typeface="+mn-lt"/>
              </a:rPr>
              <a:t> reuse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Avoid re-implementing functionality from scratch.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Evolve components independently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E24DC8-0E19-6802-280E-5D04E829ED6A}"/>
              </a:ext>
            </a:extLst>
          </p:cNvPr>
          <p:cNvSpPr txBox="1">
            <a:spLocks/>
          </p:cNvSpPr>
          <p:nvPr/>
        </p:nvSpPr>
        <p:spPr bwMode="auto">
          <a:xfrm>
            <a:off x="609600" y="2654559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>
                <a:latin typeface="+mn-lt"/>
              </a:rPr>
              <a:t>Make sharing easier</a:t>
            </a:r>
          </a:p>
          <a:p>
            <a:pPr marL="0" indent="0" algn="ctr">
              <a:buFontTx/>
              <a:buNone/>
            </a:pPr>
            <a:endParaRPr lang="en-US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Simpler if all assume same basic primitives</a:t>
            </a: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5F90CD-342E-4F13-7233-693AA724D73D}"/>
              </a:ext>
            </a:extLst>
          </p:cNvPr>
          <p:cNvSpPr txBox="1">
            <a:spLocks/>
          </p:cNvSpPr>
          <p:nvPr/>
        </p:nvSpPr>
        <p:spPr bwMode="auto">
          <a:xfrm>
            <a:off x="2133600" y="59436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File System, User Interface, Network, etc.  </a:t>
            </a:r>
          </a:p>
        </p:txBody>
      </p:sp>
    </p:spTree>
    <p:extLst>
      <p:ext uri="{BB962C8B-B14F-4D97-AF65-F5344CB8AC3E}">
        <p14:creationId xmlns:p14="http://schemas.microsoft.com/office/powerpoint/2010/main" val="792538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F870-A95C-DEC8-F664-64AFDA89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Web browsers?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ADA9C4-D741-0CC4-9739-72B793E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Are web browsers part of the OS?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0139E-1EDC-830B-C1CD-84D72ABE85E4}"/>
              </a:ext>
            </a:extLst>
          </p:cNvPr>
          <p:cNvSpPr txBox="1"/>
          <p:nvPr/>
        </p:nvSpPr>
        <p:spPr>
          <a:xfrm>
            <a:off x="0" y="2438400"/>
            <a:ext cx="1211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United States of America v. Microsoft Corporation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B06D6240-FD36-7289-26F0-965A953CDB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9" y="3206072"/>
            <a:ext cx="3962400" cy="270962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C5622B1-2764-F05C-C2B8-C0D486E85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81800" y="3048000"/>
            <a:ext cx="2881771" cy="28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DBDE-EAD6-6B84-B51A-1F37AC724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Referee + illusionist + Glue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=&gt; Easy to use virtual machine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7761B8-9ADB-4A79-17E7-203B395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Putting it all together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98E5A-772B-4BD4-EA26-A35E7C11B7DA}"/>
              </a:ext>
            </a:extLst>
          </p:cNvPr>
          <p:cNvSpPr/>
          <p:nvPr/>
        </p:nvSpPr>
        <p:spPr bwMode="auto">
          <a:xfrm>
            <a:off x="152400" y="2971800"/>
            <a:ext cx="5943600" cy="3581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870DF9-8759-371C-DDE7-AB50C44B1F86}"/>
              </a:ext>
            </a:extLst>
          </p:cNvPr>
          <p:cNvCxnSpPr>
            <a:stCxn id="12" idx="3"/>
          </p:cNvCxnSpPr>
          <p:nvPr/>
        </p:nvCxnSpPr>
        <p:spPr bwMode="auto">
          <a:xfrm flipV="1">
            <a:off x="2438400" y="42179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624A47-F23F-D644-7B34-A59351B061AF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9400" y="4217949"/>
            <a:ext cx="6838" cy="354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Can 38">
            <a:extLst>
              <a:ext uri="{FF2B5EF4-FFF2-40B4-BE49-F238E27FC236}">
                <a16:creationId xmlns:a16="http://schemas.microsoft.com/office/drawing/2014/main" id="{38781064-7B99-B619-CB6E-0DE2DEFE24D8}"/>
              </a:ext>
            </a:extLst>
          </p:cNvPr>
          <p:cNvSpPr/>
          <p:nvPr/>
        </p:nvSpPr>
        <p:spPr bwMode="auto">
          <a:xfrm>
            <a:off x="990600" y="4876800"/>
            <a:ext cx="1143000" cy="1295400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7991813B-3F20-7EC5-8C77-3E423F33FD87}"/>
              </a:ext>
            </a:extLst>
          </p:cNvPr>
          <p:cNvSpPr/>
          <p:nvPr/>
        </p:nvSpPr>
        <p:spPr bwMode="auto">
          <a:xfrm>
            <a:off x="838200" y="38100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52648-6B82-F8B2-ABD2-60D4D6E1F6E7}"/>
              </a:ext>
            </a:extLst>
          </p:cNvPr>
          <p:cNvSpPr/>
          <p:nvPr/>
        </p:nvSpPr>
        <p:spPr bwMode="auto">
          <a:xfrm>
            <a:off x="1066553" y="2914808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456E0D-B01A-30C2-3AA5-70D5D335D3EE}"/>
              </a:ext>
            </a:extLst>
          </p:cNvPr>
          <p:cNvSpPr txBox="1"/>
          <p:nvPr/>
        </p:nvSpPr>
        <p:spPr>
          <a:xfrm>
            <a:off x="2726210" y="2565777"/>
            <a:ext cx="281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OS Hardware Virtualization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B0D9A6-E9EF-6620-6F7D-0900E493A126}"/>
              </a:ext>
            </a:extLst>
          </p:cNvPr>
          <p:cNvSpPr/>
          <p:nvPr/>
        </p:nvSpPr>
        <p:spPr>
          <a:xfrm>
            <a:off x="98893" y="2993291"/>
            <a:ext cx="1119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Light"/>
              </a:rPr>
              <a:t>Hardware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FAAAF-498F-E4B8-E8B2-75305AFBB41F}"/>
              </a:ext>
            </a:extLst>
          </p:cNvPr>
          <p:cNvSpPr/>
          <p:nvPr/>
        </p:nvSpPr>
        <p:spPr>
          <a:xfrm>
            <a:off x="81449" y="2636079"/>
            <a:ext cx="1051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Light"/>
              </a:rPr>
              <a:t>Software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84FFD-7B9A-67B8-C3EE-9453EC32EC2F}"/>
              </a:ext>
            </a:extLst>
          </p:cNvPr>
          <p:cNvSpPr/>
          <p:nvPr/>
        </p:nvSpPr>
        <p:spPr bwMode="auto">
          <a:xfrm>
            <a:off x="3352553" y="3136631"/>
            <a:ext cx="1752600" cy="1676400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3D8C8-6909-22F3-4F93-ADD2E5635564}"/>
              </a:ext>
            </a:extLst>
          </p:cNvPr>
          <p:cNvSpPr txBox="1"/>
          <p:nvPr/>
        </p:nvSpPr>
        <p:spPr>
          <a:xfrm>
            <a:off x="2708077" y="2159462"/>
            <a:ext cx="1152880" cy="338554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Program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F969C-3820-641D-C088-A15E68152607}"/>
              </a:ext>
            </a:extLst>
          </p:cNvPr>
          <p:cNvSpPr txBox="1"/>
          <p:nvPr/>
        </p:nvSpPr>
        <p:spPr>
          <a:xfrm>
            <a:off x="276373" y="2844046"/>
            <a:ext cx="441146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ill Sans Light"/>
              </a:rPr>
              <a:t>ISA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5AAF84-4690-5E25-B77B-7FA3FC4646C0}"/>
              </a:ext>
            </a:extLst>
          </p:cNvPr>
          <p:cNvGrpSpPr/>
          <p:nvPr/>
        </p:nvGrpSpPr>
        <p:grpSpPr>
          <a:xfrm>
            <a:off x="1408487" y="4243969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8BD4F-A6B1-B117-FB6D-122F85A4519C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A65031-AA44-C9BB-0F94-0EAD1A741544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9988D00-2C90-7848-8126-1E6C4B94F8B9}"/>
              </a:ext>
            </a:extLst>
          </p:cNvPr>
          <p:cNvSpPr/>
          <p:nvPr/>
        </p:nvSpPr>
        <p:spPr bwMode="auto">
          <a:xfrm>
            <a:off x="3446797" y="3619500"/>
            <a:ext cx="838200" cy="6858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977C60-AE24-161B-3830-36DA877BC1C7}"/>
              </a:ext>
            </a:extLst>
          </p:cNvPr>
          <p:cNvSpPr/>
          <p:nvPr/>
        </p:nvSpPr>
        <p:spPr bwMode="auto">
          <a:xfrm>
            <a:off x="4437397" y="3619500"/>
            <a:ext cx="609600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A39502-1FF6-F65A-0837-D6567273F841}"/>
              </a:ext>
            </a:extLst>
          </p:cNvPr>
          <p:cNvSpPr/>
          <p:nvPr/>
        </p:nvSpPr>
        <p:spPr bwMode="auto">
          <a:xfrm>
            <a:off x="4361197" y="3848100"/>
            <a:ext cx="609600" cy="38100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B68392-736E-EFAB-EF4E-F4B87BAA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04214" y="4899614"/>
            <a:ext cx="967786" cy="9677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79DCBE-426F-9EE6-514E-849576DDF3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9776" y="5075700"/>
            <a:ext cx="1237948" cy="876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8DF310-04B4-7D93-5C31-385C5F74AF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5905500"/>
            <a:ext cx="723900" cy="4553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6518BB-5E3D-BD46-F77E-86E8DB0A8923}"/>
              </a:ext>
            </a:extLst>
          </p:cNvPr>
          <p:cNvSpPr txBox="1"/>
          <p:nvPr/>
        </p:nvSpPr>
        <p:spPr>
          <a:xfrm>
            <a:off x="3604214" y="4857268"/>
            <a:ext cx="110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52B64B-87F8-8E96-0E72-E42BB4983706}"/>
              </a:ext>
            </a:extLst>
          </p:cNvPr>
          <p:cNvSpPr txBox="1"/>
          <p:nvPr/>
        </p:nvSpPr>
        <p:spPr>
          <a:xfrm>
            <a:off x="5326669" y="4714948"/>
            <a:ext cx="1027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Displays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C67E49-A6D8-D93C-F13B-3D9599E2C08C}"/>
              </a:ext>
            </a:extLst>
          </p:cNvPr>
          <p:cNvSpPr txBox="1"/>
          <p:nvPr/>
        </p:nvSpPr>
        <p:spPr>
          <a:xfrm>
            <a:off x="4494778" y="5917168"/>
            <a:ext cx="800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Inputs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6DAF4B-FE6D-C9E8-951E-BCD7DB235B5D}"/>
              </a:ext>
            </a:extLst>
          </p:cNvPr>
          <p:cNvSpPr txBox="1"/>
          <p:nvPr/>
        </p:nvSpPr>
        <p:spPr>
          <a:xfrm>
            <a:off x="3860957" y="2157493"/>
            <a:ext cx="115288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Program 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781FF4-8384-CB7F-3AF4-6C964275C3DC}"/>
              </a:ext>
            </a:extLst>
          </p:cNvPr>
          <p:cNvGrpSpPr/>
          <p:nvPr/>
        </p:nvGrpSpPr>
        <p:grpSpPr>
          <a:xfrm>
            <a:off x="2140438" y="4554214"/>
            <a:ext cx="1371600" cy="1848422"/>
            <a:chOff x="3505200" y="4267200"/>
            <a:chExt cx="1371600" cy="2286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9125D1-7CC0-40A3-50B2-5809E58171BD}"/>
                </a:ext>
              </a:extLst>
            </p:cNvPr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Ctrlr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E8AD26C-293C-AF25-F1C2-3B66E88E3BBD}"/>
                </a:ext>
              </a:extLst>
            </p:cNvPr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031CB-7C5A-F766-C89E-1B33702FCAD9}"/>
                </a:ext>
              </a:extLst>
            </p:cNvPr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268202-AB65-12E6-1249-72CC2839E5CD}"/>
                </a:ext>
              </a:extLst>
            </p:cNvPr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03F2B53-D920-A7BA-0506-9F279A609B6B}"/>
                </a:ext>
              </a:extLst>
            </p:cNvPr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810EEC-F5EE-3A22-D89B-B42841B659D4}"/>
                </a:ext>
              </a:extLst>
            </p:cNvPr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37EB64A-0EC1-C254-73DC-79126B94D4D4}"/>
                </a:ext>
              </a:extLst>
            </p:cNvPr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0101F5-F6F3-FA8C-5D17-B196C91DADAD}"/>
                </a:ext>
              </a:extLst>
            </p:cNvPr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2A724A3-7B6D-BA88-36CD-6F7260E320F8}"/>
                </a:ext>
              </a:extLst>
            </p:cNvPr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0D09671-A3DC-9A55-E5C5-A0FD5C156956}"/>
              </a:ext>
            </a:extLst>
          </p:cNvPr>
          <p:cNvSpPr/>
          <p:nvPr/>
        </p:nvSpPr>
        <p:spPr bwMode="auto">
          <a:xfrm>
            <a:off x="8209203" y="2599219"/>
            <a:ext cx="3827718" cy="172095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226858-92B3-D84A-964C-443F07FCDD53}"/>
              </a:ext>
            </a:extLst>
          </p:cNvPr>
          <p:cNvSpPr txBox="1"/>
          <p:nvPr/>
        </p:nvSpPr>
        <p:spPr>
          <a:xfrm>
            <a:off x="9541232" y="2260665"/>
            <a:ext cx="1152880" cy="338554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Program 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6B19AC-66C2-610C-BBF1-173570B8468C}"/>
              </a:ext>
            </a:extLst>
          </p:cNvPr>
          <p:cNvSpPr/>
          <p:nvPr/>
        </p:nvSpPr>
        <p:spPr bwMode="auto">
          <a:xfrm>
            <a:off x="10037406" y="2747543"/>
            <a:ext cx="1675805" cy="432920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Infinite Memory</a:t>
            </a: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49560568-C6D2-948F-EE81-3D89F1D3A3ED}"/>
              </a:ext>
            </a:extLst>
          </p:cNvPr>
          <p:cNvSpPr/>
          <p:nvPr/>
        </p:nvSpPr>
        <p:spPr bwMode="auto">
          <a:xfrm>
            <a:off x="8645602" y="2721313"/>
            <a:ext cx="1152880" cy="5961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Infinite Processors</a:t>
            </a:r>
          </a:p>
        </p:txBody>
      </p:sp>
      <p:sp>
        <p:nvSpPr>
          <p:cNvPr id="59" name="Rounded Rectangle 6">
            <a:extLst>
              <a:ext uri="{FF2B5EF4-FFF2-40B4-BE49-F238E27FC236}">
                <a16:creationId xmlns:a16="http://schemas.microsoft.com/office/drawing/2014/main" id="{C21DD748-2B37-7906-29F8-CA09ADB291C2}"/>
              </a:ext>
            </a:extLst>
          </p:cNvPr>
          <p:cNvSpPr/>
          <p:nvPr/>
        </p:nvSpPr>
        <p:spPr bwMode="auto">
          <a:xfrm>
            <a:off x="8313073" y="3350966"/>
            <a:ext cx="1696228" cy="4329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Storage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0" name="Rounded Rectangle 6">
            <a:extLst>
              <a:ext uri="{FF2B5EF4-FFF2-40B4-BE49-F238E27FC236}">
                <a16:creationId xmlns:a16="http://schemas.microsoft.com/office/drawing/2014/main" id="{0E01B87B-BB48-1085-8B39-CFB08F44E834}"/>
              </a:ext>
            </a:extLst>
          </p:cNvPr>
          <p:cNvSpPr/>
          <p:nvPr/>
        </p:nvSpPr>
        <p:spPr bwMode="auto">
          <a:xfrm>
            <a:off x="10157278" y="3350966"/>
            <a:ext cx="1696228" cy="4329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Network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ounded Rectangle 6">
            <a:extLst>
              <a:ext uri="{FF2B5EF4-FFF2-40B4-BE49-F238E27FC236}">
                <a16:creationId xmlns:a16="http://schemas.microsoft.com/office/drawing/2014/main" id="{10C99B27-7C55-7F6F-B14F-5AEE8B3AEA72}"/>
              </a:ext>
            </a:extLst>
          </p:cNvPr>
          <p:cNvSpPr/>
          <p:nvPr/>
        </p:nvSpPr>
        <p:spPr bwMode="auto">
          <a:xfrm>
            <a:off x="9332138" y="3862530"/>
            <a:ext cx="1696228" cy="33732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GUI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E4047E-451D-3D91-7B5A-1F02C681AAD4}"/>
              </a:ext>
            </a:extLst>
          </p:cNvPr>
          <p:cNvSpPr/>
          <p:nvPr/>
        </p:nvSpPr>
        <p:spPr bwMode="auto">
          <a:xfrm>
            <a:off x="8235945" y="4789999"/>
            <a:ext cx="3827718" cy="172095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D45279E-4783-0A78-066F-B1317AF73EB3}"/>
              </a:ext>
            </a:extLst>
          </p:cNvPr>
          <p:cNvSpPr/>
          <p:nvPr/>
        </p:nvSpPr>
        <p:spPr bwMode="auto">
          <a:xfrm>
            <a:off x="10064148" y="4938323"/>
            <a:ext cx="1675805" cy="432920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Infite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 Memory</a:t>
            </a:r>
          </a:p>
        </p:txBody>
      </p:sp>
      <p:sp>
        <p:nvSpPr>
          <p:cNvPr id="65" name="Rounded Rectangle 6">
            <a:extLst>
              <a:ext uri="{FF2B5EF4-FFF2-40B4-BE49-F238E27FC236}">
                <a16:creationId xmlns:a16="http://schemas.microsoft.com/office/drawing/2014/main" id="{40B6AD33-D582-09D0-0F19-199C9A519330}"/>
              </a:ext>
            </a:extLst>
          </p:cNvPr>
          <p:cNvSpPr/>
          <p:nvPr/>
        </p:nvSpPr>
        <p:spPr bwMode="auto">
          <a:xfrm>
            <a:off x="8672344" y="4912093"/>
            <a:ext cx="1152880" cy="5845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Infinite Processors</a:t>
            </a:r>
          </a:p>
        </p:txBody>
      </p: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E6A833FF-8495-7C20-3864-3D428BF39919}"/>
              </a:ext>
            </a:extLst>
          </p:cNvPr>
          <p:cNvSpPr/>
          <p:nvPr/>
        </p:nvSpPr>
        <p:spPr bwMode="auto">
          <a:xfrm>
            <a:off x="8339815" y="5541746"/>
            <a:ext cx="1696228" cy="4329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Storage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5402591B-59FC-0BFB-3FCF-4B9912332A2D}"/>
              </a:ext>
            </a:extLst>
          </p:cNvPr>
          <p:cNvSpPr/>
          <p:nvPr/>
        </p:nvSpPr>
        <p:spPr bwMode="auto">
          <a:xfrm>
            <a:off x="10184020" y="5541746"/>
            <a:ext cx="1696228" cy="4329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Network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8" name="Rounded Rectangle 6">
            <a:extLst>
              <a:ext uri="{FF2B5EF4-FFF2-40B4-BE49-F238E27FC236}">
                <a16:creationId xmlns:a16="http://schemas.microsoft.com/office/drawing/2014/main" id="{4627BDA8-0DFB-292D-535C-FE61DF8792DC}"/>
              </a:ext>
            </a:extLst>
          </p:cNvPr>
          <p:cNvSpPr/>
          <p:nvPr/>
        </p:nvSpPr>
        <p:spPr bwMode="auto">
          <a:xfrm>
            <a:off x="9358880" y="6053310"/>
            <a:ext cx="1696228" cy="33732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GUI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6AD641-504A-0351-1162-2BDAA35D3B62}"/>
              </a:ext>
            </a:extLst>
          </p:cNvPr>
          <p:cNvSpPr txBox="1"/>
          <p:nvPr/>
        </p:nvSpPr>
        <p:spPr>
          <a:xfrm>
            <a:off x="9630554" y="4463389"/>
            <a:ext cx="115288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Program 2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8523FEE0-1CC2-7650-2F38-4324E4AA1B8B}"/>
              </a:ext>
            </a:extLst>
          </p:cNvPr>
          <p:cNvSpPr/>
          <p:nvPr/>
        </p:nvSpPr>
        <p:spPr bwMode="auto">
          <a:xfrm>
            <a:off x="6315349" y="4243969"/>
            <a:ext cx="1122603" cy="470979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2175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7761B8-9ADB-4A79-17E7-203B395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Evaluation Criteria: Performance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4B0FE6-7F30-1637-2C68-78146B00D7E5}"/>
              </a:ext>
            </a:extLst>
          </p:cNvPr>
          <p:cNvSpPr txBox="1">
            <a:spLocks/>
          </p:cNvSpPr>
          <p:nvPr/>
        </p:nvSpPr>
        <p:spPr bwMode="auto">
          <a:xfrm>
            <a:off x="38100" y="609600"/>
            <a:ext cx="121158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None/>
            </a:pPr>
            <a:r>
              <a:rPr lang="en-US" kern="0">
                <a:latin typeface="+mn-lt"/>
              </a:rPr>
              <a:t>OS must implement the abstraction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efficiently</a:t>
            </a:r>
            <a:r>
              <a:rPr lang="en-US" kern="0">
                <a:latin typeface="+mn-lt"/>
              </a:rPr>
              <a:t>, with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low overhead, </a:t>
            </a:r>
            <a:r>
              <a:rPr lang="en-US" kern="0">
                <a:latin typeface="+mn-lt"/>
              </a:rPr>
              <a:t>and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equitably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Overhead</a:t>
            </a:r>
            <a:r>
              <a:rPr lang="en-US" kern="0">
                <a:latin typeface="+mn-lt"/>
              </a:rPr>
              <a:t>: added resource cost of implementing an abstraction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Fairness</a:t>
            </a:r>
            <a:r>
              <a:rPr lang="en-US" kern="0">
                <a:latin typeface="+mn-lt"/>
              </a:rPr>
              <a:t>: How “well” are resources distributed across applications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Response time: </a:t>
            </a:r>
            <a:r>
              <a:rPr lang="en-US" kern="0">
                <a:latin typeface="+mn-lt"/>
              </a:rPr>
              <a:t>how long does it take for a task to complete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Throughput</a:t>
            </a:r>
            <a:r>
              <a:rPr lang="en-US" kern="0">
                <a:latin typeface="+mn-lt"/>
              </a:rPr>
              <a:t>: Rate at which group of tasks can be completed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Predictability</a:t>
            </a:r>
            <a:r>
              <a:rPr lang="en-US" kern="0">
                <a:latin typeface="+mn-lt"/>
              </a:rPr>
              <a:t>: Are performance metrics constant over time?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b="1" u="sng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21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7761B8-9ADB-4A79-17E7-203B395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Evaluation Criteria: Reliability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F7960-D8F6-9ADB-0948-8660FFDA6A1C}"/>
              </a:ext>
            </a:extLst>
          </p:cNvPr>
          <p:cNvSpPr txBox="1">
            <a:spLocks/>
          </p:cNvSpPr>
          <p:nvPr/>
        </p:nvSpPr>
        <p:spPr bwMode="auto">
          <a:xfrm>
            <a:off x="-76200" y="1384110"/>
            <a:ext cx="122682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System does what it is supposed to do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OS failures catastrophic!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Availability</a:t>
            </a:r>
            <a:r>
              <a:rPr lang="en-US" kern="0">
                <a:latin typeface="+mn-lt"/>
              </a:rPr>
              <a:t>: mean time to failure + mean time to repair</a:t>
            </a:r>
          </a:p>
        </p:txBody>
      </p:sp>
      <p:pic>
        <p:nvPicPr>
          <p:cNvPr id="12" name="Online Media 11" title="Bill Gates, Windows 98, Blue Screen of Death">
            <a:hlinkClick r:id="" action="ppaction://media"/>
            <a:extLst>
              <a:ext uri="{FF2B5EF4-FFF2-40B4-BE49-F238E27FC236}">
                <a16:creationId xmlns:a16="http://schemas.microsoft.com/office/drawing/2014/main" id="{5E378DAF-25CE-C7AD-7E81-927AA58F97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24600" y="2895600"/>
            <a:ext cx="36576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4F5993-2C96-3DA6-F13C-CC57C2CEC9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828498"/>
            <a:ext cx="4156225" cy="27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1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7761B8-9ADB-4A79-17E7-203B395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Evaluation Criteria: Security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F7960-D8F6-9ADB-0948-8660FFDA6A1C}"/>
              </a:ext>
            </a:extLst>
          </p:cNvPr>
          <p:cNvSpPr txBox="1">
            <a:spLocks/>
          </p:cNvSpPr>
          <p:nvPr/>
        </p:nvSpPr>
        <p:spPr bwMode="auto">
          <a:xfrm>
            <a:off x="-76200" y="914400"/>
            <a:ext cx="122682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Minimize vulnerability to attack </a:t>
            </a: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Integrity: </a:t>
            </a:r>
            <a:r>
              <a:rPr lang="en-US" kern="0">
                <a:latin typeface="+mn-lt"/>
              </a:rPr>
              <a:t>Computer’s operation cannot be compromised by a malicious attacker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Privacy</a:t>
            </a:r>
            <a:r>
              <a:rPr lang="en-US" kern="0">
                <a:latin typeface="+mn-lt"/>
              </a:rPr>
              <a:t>: data stored on computer accessible to authorized users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029A42-5A4F-A74E-C5A8-835157E43B28}"/>
              </a:ext>
            </a:extLst>
          </p:cNvPr>
          <p:cNvSpPr txBox="1">
            <a:spLocks/>
          </p:cNvSpPr>
          <p:nvPr/>
        </p:nvSpPr>
        <p:spPr bwMode="auto">
          <a:xfrm>
            <a:off x="228600" y="4191000"/>
            <a:ext cx="3842982" cy="5459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Enforcement Policy</a:t>
            </a: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How the OS ensures only permitted actions are allowed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DDE20-2D35-C26A-B599-8C0BB21EE919}"/>
              </a:ext>
            </a:extLst>
          </p:cNvPr>
          <p:cNvSpPr txBox="1">
            <a:spLocks/>
          </p:cNvSpPr>
          <p:nvPr/>
        </p:nvSpPr>
        <p:spPr bwMode="auto">
          <a:xfrm>
            <a:off x="8229600" y="4191000"/>
            <a:ext cx="3842982" cy="5459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Security Policy</a:t>
            </a: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What is permitted</a:t>
            </a:r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B23A422-5B3C-997D-B4D5-A5FC0E54C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65" y="3928257"/>
            <a:ext cx="302781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1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7761B8-9ADB-4A79-17E7-203B395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Evaluation Criteria: Portability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F7960-D8F6-9ADB-0948-8660FFDA6A1C}"/>
              </a:ext>
            </a:extLst>
          </p:cNvPr>
          <p:cNvSpPr txBox="1">
            <a:spLocks/>
          </p:cNvSpPr>
          <p:nvPr/>
        </p:nvSpPr>
        <p:spPr bwMode="auto">
          <a:xfrm>
            <a:off x="-38100" y="1143000"/>
            <a:ext cx="12268200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 portable abstraction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does not change </a:t>
            </a:r>
            <a:r>
              <a:rPr lang="en-US" kern="0">
                <a:latin typeface="+mn-lt"/>
              </a:rPr>
              <a:t>as the hardware changes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Can’t rewrite application (or OS!) every time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Must plan for hardware that does not exist yet!</a:t>
            </a: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9BAED-BE05-8C15-46D3-948960E970BD}"/>
              </a:ext>
            </a:extLst>
          </p:cNvPr>
          <p:cNvSpPr txBox="1"/>
          <p:nvPr/>
        </p:nvSpPr>
        <p:spPr>
          <a:xfrm>
            <a:off x="1871450" y="4583669"/>
            <a:ext cx="8462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Abstract Machine Interface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837912-7A48-F2EA-621E-9E1B3BD5C719}"/>
              </a:ext>
            </a:extLst>
          </p:cNvPr>
          <p:cNvSpPr txBox="1">
            <a:spLocks/>
          </p:cNvSpPr>
          <p:nvPr/>
        </p:nvSpPr>
        <p:spPr bwMode="auto">
          <a:xfrm>
            <a:off x="2686050" y="3962402"/>
            <a:ext cx="6822174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2CFC41-6662-CAFD-2911-FDD5DA9CE1F1}"/>
              </a:ext>
            </a:extLst>
          </p:cNvPr>
          <p:cNvSpPr txBox="1">
            <a:spLocks/>
          </p:cNvSpPr>
          <p:nvPr/>
        </p:nvSpPr>
        <p:spPr bwMode="auto">
          <a:xfrm>
            <a:off x="2720739" y="5017531"/>
            <a:ext cx="6822174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Operating System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81EEF3-204E-45DA-CC2C-E42B7179218E}"/>
              </a:ext>
            </a:extLst>
          </p:cNvPr>
          <p:cNvSpPr txBox="1">
            <a:spLocks/>
          </p:cNvSpPr>
          <p:nvPr/>
        </p:nvSpPr>
        <p:spPr bwMode="auto">
          <a:xfrm>
            <a:off x="2684913" y="5931931"/>
            <a:ext cx="6822174" cy="4572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0D488-5FFA-EEA6-1EEC-9220A7FE63D6}"/>
              </a:ext>
            </a:extLst>
          </p:cNvPr>
          <p:cNvSpPr txBox="1"/>
          <p:nvPr/>
        </p:nvSpPr>
        <p:spPr>
          <a:xfrm>
            <a:off x="1864626" y="5562599"/>
            <a:ext cx="8462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Hardware Abstraction Layer</a:t>
            </a:r>
          </a:p>
        </p:txBody>
      </p:sp>
    </p:spTree>
    <p:extLst>
      <p:ext uri="{BB962C8B-B14F-4D97-AF65-F5344CB8AC3E}">
        <p14:creationId xmlns:p14="http://schemas.microsoft.com/office/powerpoint/2010/main" val="275807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16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AA6F-DA19-D5FD-7E44-41838AEC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Three “Prongs” for the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D2BCFF-6ABF-BAA0-FDAD-17CD82D0D317}"/>
              </a:ext>
            </a:extLst>
          </p:cNvPr>
          <p:cNvSpPr txBox="1">
            <a:spLocks/>
          </p:cNvSpPr>
          <p:nvPr/>
        </p:nvSpPr>
        <p:spPr bwMode="auto">
          <a:xfrm>
            <a:off x="457200" y="1905000"/>
            <a:ext cx="4724400" cy="1062643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Understanding OS principles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105BB9-34CC-F149-BE3D-61BCE9393A0D}"/>
              </a:ext>
            </a:extLst>
          </p:cNvPr>
          <p:cNvSpPr txBox="1">
            <a:spLocks/>
          </p:cNvSpPr>
          <p:nvPr/>
        </p:nvSpPr>
        <p:spPr bwMode="auto">
          <a:xfrm>
            <a:off x="6705600" y="1896533"/>
            <a:ext cx="4419600" cy="1062642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System Programming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9E872-5682-8DDE-DC8D-4FE724F61398}"/>
              </a:ext>
            </a:extLst>
          </p:cNvPr>
          <p:cNvSpPr txBox="1">
            <a:spLocks/>
          </p:cNvSpPr>
          <p:nvPr/>
        </p:nvSpPr>
        <p:spPr bwMode="auto">
          <a:xfrm>
            <a:off x="3962400" y="4267200"/>
            <a:ext cx="4419600" cy="1062642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Map Concepts to Real Code</a:t>
            </a:r>
          </a:p>
        </p:txBody>
      </p:sp>
    </p:spTree>
    <p:extLst>
      <p:ext uri="{BB962C8B-B14F-4D97-AF65-F5344CB8AC3E}">
        <p14:creationId xmlns:p14="http://schemas.microsoft.com/office/powerpoint/2010/main" val="3812976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61FB-EA86-3D7F-FAAD-D2DF60DB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Topic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734F-9373-59A4-F7B6-816C3E51D254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8157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Virtualizing the CPU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D11C9A-F0A6-945D-E2EA-024B85054061}"/>
              </a:ext>
            </a:extLst>
          </p:cNvPr>
          <p:cNvSpPr txBox="1">
            <a:spLocks/>
          </p:cNvSpPr>
          <p:nvPr/>
        </p:nvSpPr>
        <p:spPr bwMode="auto">
          <a:xfrm>
            <a:off x="5943600" y="925830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Process Abstraction and API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0BF0D0-E5F8-4BE2-991C-F1D9FAD23E6D}"/>
              </a:ext>
            </a:extLst>
          </p:cNvPr>
          <p:cNvSpPr txBox="1">
            <a:spLocks/>
          </p:cNvSpPr>
          <p:nvPr/>
        </p:nvSpPr>
        <p:spPr bwMode="auto">
          <a:xfrm>
            <a:off x="5933902" y="1371945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Threads and Concurrency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A4833-ADDD-1396-1A56-6BD4A96D2896}"/>
              </a:ext>
            </a:extLst>
          </p:cNvPr>
          <p:cNvSpPr txBox="1">
            <a:spLocks/>
          </p:cNvSpPr>
          <p:nvPr/>
        </p:nvSpPr>
        <p:spPr bwMode="auto">
          <a:xfrm>
            <a:off x="5933902" y="1819794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Scheduling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E2DC-DFFA-DD32-A745-2947D7EB1600}"/>
              </a:ext>
            </a:extLst>
          </p:cNvPr>
          <p:cNvSpPr txBox="1">
            <a:spLocks/>
          </p:cNvSpPr>
          <p:nvPr/>
        </p:nvSpPr>
        <p:spPr bwMode="auto">
          <a:xfrm>
            <a:off x="1066800" y="2681199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Virtualizing Memory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96D8B7-F417-6556-377F-8EEA0A4B516B}"/>
              </a:ext>
            </a:extLst>
          </p:cNvPr>
          <p:cNvSpPr txBox="1">
            <a:spLocks/>
          </p:cNvSpPr>
          <p:nvPr/>
        </p:nvSpPr>
        <p:spPr bwMode="auto">
          <a:xfrm>
            <a:off x="5933902" y="2474421"/>
            <a:ext cx="5551516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Virtual Memory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B7631-B2DA-974E-100F-0BC7FA9D7F87}"/>
              </a:ext>
            </a:extLst>
          </p:cNvPr>
          <p:cNvSpPr txBox="1">
            <a:spLocks/>
          </p:cNvSpPr>
          <p:nvPr/>
        </p:nvSpPr>
        <p:spPr bwMode="auto">
          <a:xfrm>
            <a:off x="5921433" y="2936469"/>
            <a:ext cx="5551516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Paging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C919F6-7ADF-2069-CC8D-FDEFDA0D1F7B}"/>
              </a:ext>
            </a:extLst>
          </p:cNvPr>
          <p:cNvSpPr txBox="1">
            <a:spLocks/>
          </p:cNvSpPr>
          <p:nvPr/>
        </p:nvSpPr>
        <p:spPr bwMode="auto">
          <a:xfrm>
            <a:off x="1066800" y="3886200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Persistence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E24CAD-FE32-1B96-EFE9-84219541C90D}"/>
              </a:ext>
            </a:extLst>
          </p:cNvPr>
          <p:cNvSpPr txBox="1">
            <a:spLocks/>
          </p:cNvSpPr>
          <p:nvPr/>
        </p:nvSpPr>
        <p:spPr bwMode="auto">
          <a:xfrm>
            <a:off x="5906193" y="3617072"/>
            <a:ext cx="5561214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IO devices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58FAED-32AE-616F-99D6-94C4A62AC5D0}"/>
              </a:ext>
            </a:extLst>
          </p:cNvPr>
          <p:cNvSpPr txBox="1">
            <a:spLocks/>
          </p:cNvSpPr>
          <p:nvPr/>
        </p:nvSpPr>
        <p:spPr bwMode="auto">
          <a:xfrm>
            <a:off x="5906193" y="4082936"/>
            <a:ext cx="5561214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File Systems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E8D1B9-3FE7-628F-CE7B-482C4D166662}"/>
              </a:ext>
            </a:extLst>
          </p:cNvPr>
          <p:cNvSpPr txBox="1">
            <a:spLocks/>
          </p:cNvSpPr>
          <p:nvPr/>
        </p:nvSpPr>
        <p:spPr bwMode="auto">
          <a:xfrm>
            <a:off x="1029393" y="5181600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Distributed Systems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B89231-B524-451C-5AE1-52872B968359}"/>
              </a:ext>
            </a:extLst>
          </p:cNvPr>
          <p:cNvSpPr txBox="1">
            <a:spLocks/>
          </p:cNvSpPr>
          <p:nvPr/>
        </p:nvSpPr>
        <p:spPr bwMode="auto">
          <a:xfrm>
            <a:off x="5910348" y="4876800"/>
            <a:ext cx="5523807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Challenges with distribution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1F5BD0E-A3B8-BAF5-BD29-81FBC04385F5}"/>
              </a:ext>
            </a:extLst>
          </p:cNvPr>
          <p:cNvSpPr txBox="1">
            <a:spLocks/>
          </p:cNvSpPr>
          <p:nvPr/>
        </p:nvSpPr>
        <p:spPr bwMode="auto">
          <a:xfrm>
            <a:off x="5900651" y="5328809"/>
            <a:ext cx="5523807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Data Processing &amp; Storage</a:t>
            </a:r>
          </a:p>
        </p:txBody>
      </p:sp>
    </p:spTree>
    <p:extLst>
      <p:ext uri="{BB962C8B-B14F-4D97-AF65-F5344CB8AC3E}">
        <p14:creationId xmlns:p14="http://schemas.microsoft.com/office/powerpoint/2010/main" val="2681227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550400" cy="5334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Admistratrivia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D5382A27-E637-EEB5-079B-E2E9DC1557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9800" y="1371600"/>
            <a:ext cx="704426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88DF4-0C3A-58C7-434D-6D9EDF206D38}"/>
              </a:ext>
            </a:extLst>
          </p:cNvPr>
          <p:cNvSpPr txBox="1"/>
          <p:nvPr/>
        </p:nvSpPr>
        <p:spPr>
          <a:xfrm>
            <a:off x="-93028168" y="40618612"/>
            <a:ext cx="4812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oplematters.in/article/culture/how-to-build-a-high-performance-organization-2318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825451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  <a:cs typeface="Gill Sans Light" charset="0"/>
              </a:rPr>
              <a:t>Intros - CS162’s Mighty Readers</a:t>
            </a:r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96830-D0E6-DD74-A54C-426B0F0DED44}"/>
              </a:ext>
            </a:extLst>
          </p:cNvPr>
          <p:cNvSpPr txBox="1"/>
          <p:nvPr/>
        </p:nvSpPr>
        <p:spPr>
          <a:xfrm>
            <a:off x="8648896" y="5794332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Vivek Verma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D0CC7-1C63-B666-8433-BEFED8ADAA2E}"/>
              </a:ext>
            </a:extLst>
          </p:cNvPr>
          <p:cNvSpPr txBox="1"/>
          <p:nvPr/>
        </p:nvSpPr>
        <p:spPr>
          <a:xfrm>
            <a:off x="8382000" y="2867553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Gaurav Bhatnagar</a:t>
            </a:r>
            <a:endParaRPr lang="en-US" sz="2000" kern="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6EDFD-0C68-AEC2-D197-BDA62E16E1B2}"/>
              </a:ext>
            </a:extLst>
          </p:cNvPr>
          <p:cNvSpPr txBox="1"/>
          <p:nvPr/>
        </p:nvSpPr>
        <p:spPr>
          <a:xfrm>
            <a:off x="1671974" y="4163376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Ashwin Chugh</a:t>
            </a:r>
            <a:endParaRPr lang="en-US" sz="2000" kern="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0C217-90D6-D15A-2FB3-D1AB8705FFA8}"/>
              </a:ext>
            </a:extLst>
          </p:cNvPr>
          <p:cNvSpPr txBox="1"/>
          <p:nvPr/>
        </p:nvSpPr>
        <p:spPr>
          <a:xfrm>
            <a:off x="5153247" y="2779841"/>
            <a:ext cx="358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>
                <a:latin typeface="+mn-lt"/>
              </a:rPr>
              <a:t>Duc Nguyen</a:t>
            </a:r>
            <a:endParaRPr lang="en-US" sz="2000" kern="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F05DA-2681-8344-2561-691F91F6066B}"/>
              </a:ext>
            </a:extLst>
          </p:cNvPr>
          <p:cNvSpPr txBox="1"/>
          <p:nvPr/>
        </p:nvSpPr>
        <p:spPr>
          <a:xfrm>
            <a:off x="4848447" y="5674103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kern="0" dirty="0" err="1">
                <a:latin typeface="+mn-lt"/>
              </a:rPr>
              <a:t>Edrees</a:t>
            </a:r>
            <a:r>
              <a:rPr lang="en-US" kern="0" dirty="0">
                <a:latin typeface="+mn-lt"/>
              </a:rPr>
              <a:t> Saied</a:t>
            </a:r>
          </a:p>
        </p:txBody>
      </p:sp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0A601124-1B30-FA3A-DE27-DC88ECEAEF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0" y="3659708"/>
            <a:ext cx="1991682" cy="1991682"/>
          </a:xfrm>
          <a:prstGeom prst="rect">
            <a:avLst/>
          </a:prstGeom>
        </p:spPr>
      </p:pic>
      <p:pic>
        <p:nvPicPr>
          <p:cNvPr id="8" name="Picture 7" descr="A person with long hair wearing glasses and backpack&#10;&#10;Description automatically generated">
            <a:extLst>
              <a:ext uri="{FF2B5EF4-FFF2-40B4-BE49-F238E27FC236}">
                <a16:creationId xmlns:a16="http://schemas.microsoft.com/office/drawing/2014/main" id="{6F2CF7BC-EA6A-C0A2-CE45-2AB7DAA4AE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077845"/>
            <a:ext cx="1752842" cy="1752842"/>
          </a:xfrm>
          <a:prstGeom prst="rect">
            <a:avLst/>
          </a:prstGeom>
        </p:spPr>
      </p:pic>
      <p:pic>
        <p:nvPicPr>
          <p:cNvPr id="10" name="Picture 9" descr="A person with a beard and mustache wearing a suit&#10;&#10;Description automatically generated">
            <a:extLst>
              <a:ext uri="{FF2B5EF4-FFF2-40B4-BE49-F238E27FC236}">
                <a16:creationId xmlns:a16="http://schemas.microsoft.com/office/drawing/2014/main" id="{0D090521-3C56-2755-6BA5-5566E1516D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83646"/>
            <a:ext cx="1743806" cy="1743806"/>
          </a:xfrm>
          <a:prstGeom prst="rect">
            <a:avLst/>
          </a:prstGeom>
        </p:spPr>
      </p:pic>
      <p:pic>
        <p:nvPicPr>
          <p:cNvPr id="15" name="Picture 1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ECC1C6CF-CE21-48FB-50F8-287E0F20B3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77845"/>
            <a:ext cx="1643222" cy="1643222"/>
          </a:xfrm>
          <a:prstGeom prst="rect">
            <a:avLst/>
          </a:prstGeom>
        </p:spPr>
      </p:pic>
      <p:pic>
        <p:nvPicPr>
          <p:cNvPr id="19" name="Picture 18" descr="A person sitting in a chair&#10;&#10;Description automatically generated">
            <a:extLst>
              <a:ext uri="{FF2B5EF4-FFF2-40B4-BE49-F238E27FC236}">
                <a16:creationId xmlns:a16="http://schemas.microsoft.com/office/drawing/2014/main" id="{85FBCD26-3830-47BC-78FB-6368ED6BBD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69" y="2400112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833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0998200" cy="5105400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Class has 360 limit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No guaranteed expansion</a:t>
            </a:r>
          </a:p>
          <a:p>
            <a:pPr lvl="1">
              <a:lnSpc>
                <a:spcPct val="85000"/>
              </a:lnSpc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This is an Early Drop Deadline course (September 1st)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If you are not serious about taking, please drop early 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Department will continue to admit students as other students drop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Really hard to drop afterwards!  </a:t>
            </a:r>
          </a:p>
          <a:p>
            <a:pPr lvl="2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Don’t forget to keep up with work if you are still on the waitlist!</a:t>
            </a:r>
          </a:p>
          <a:p>
            <a:pPr>
              <a:lnSpc>
                <a:spcPct val="85000"/>
              </a:lnSpc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On the waitlist/Concurrent enrollment?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If people drop, we can move others off waitlist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Concurrent enrollment is after the waitlist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30630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+mj-lt"/>
                <a:ea typeface="ＭＳ Ｐゴシック" charset="-128"/>
                <a:cs typeface="Gill Sans Light" charset="0"/>
              </a:rPr>
              <a:t>Infrastructure, Textbook &amp; Readings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38798" cy="600221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265238" algn="l"/>
              </a:tabLst>
              <a:defRPr/>
            </a:pPr>
            <a:r>
              <a:rPr lang="en-US" sz="2200" dirty="0">
                <a:latin typeface="+mn-lt"/>
                <a:ea typeface="ＭＳ Ｐゴシック" charset="0"/>
              </a:rPr>
              <a:t>Infrastructure</a:t>
            </a:r>
          </a:p>
          <a:p>
            <a:pPr lvl="1">
              <a:tabLst>
                <a:tab pos="1265238" algn="l"/>
              </a:tabLst>
              <a:defRPr/>
            </a:pPr>
            <a:r>
              <a:rPr lang="en-US" sz="2000" dirty="0">
                <a:latin typeface="+mn-lt"/>
                <a:ea typeface="ＭＳ Ｐゴシック" charset="0"/>
              </a:rPr>
              <a:t>Website: 	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ＭＳ Ｐゴシック" charset="0"/>
                <a:cs typeface="Courier New" panose="02070309020205020404" pitchFamily="49" charset="0"/>
              </a:rPr>
              <a:t>http://cs162.org</a:t>
            </a:r>
          </a:p>
          <a:p>
            <a:pPr lvl="1">
              <a:tabLst>
                <a:tab pos="1265238" algn="l"/>
              </a:tabLst>
              <a:defRPr/>
            </a:pPr>
            <a:r>
              <a:rPr lang="en-US" sz="2000" dirty="0" err="1">
                <a:latin typeface="+mn-lt"/>
                <a:ea typeface="ＭＳ Ｐゴシック" charset="0"/>
              </a:rPr>
              <a:t>EdStem</a:t>
            </a:r>
            <a:r>
              <a:rPr lang="en-US" sz="2000" dirty="0">
                <a:latin typeface="+mn-lt"/>
                <a:ea typeface="ＭＳ Ｐゴシック" charset="0"/>
              </a:rPr>
              <a:t>: 	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ＭＳ Ｐゴシック" charset="0"/>
                <a:cs typeface="Courier New" panose="02070309020205020404" pitchFamily="49" charset="0"/>
                <a:hlinkClick r:id="rId2"/>
              </a:rPr>
              <a:t>https://edstem.org/us/courses/25794</a:t>
            </a:r>
            <a:endParaRPr lang="en-US" sz="1800" dirty="0">
              <a:solidFill>
                <a:srgbClr val="FF0000"/>
              </a:solidFill>
              <a:latin typeface="+mn-lt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1265238" algn="l"/>
              </a:tabLst>
              <a:defRPr/>
            </a:pPr>
            <a:endParaRPr lang="en-US" dirty="0">
              <a:solidFill>
                <a:srgbClr val="FF0000"/>
              </a:solidFill>
              <a:latin typeface="+mn-lt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1265238" algn="l"/>
              </a:tabLst>
              <a:defRPr/>
            </a:pPr>
            <a:r>
              <a:rPr lang="en-US" dirty="0">
                <a:latin typeface="+mn-lt"/>
                <a:ea typeface="ＭＳ Ｐゴシック" charset="0"/>
              </a:rPr>
              <a:t>Textbook: Operating Systems: Principles and Practice (2</a:t>
            </a:r>
            <a:r>
              <a:rPr lang="en-US" baseline="30000" dirty="0">
                <a:latin typeface="+mn-lt"/>
                <a:ea typeface="ＭＳ Ｐゴシック" charset="0"/>
              </a:rPr>
              <a:t>nd</a:t>
            </a:r>
            <a:r>
              <a:rPr lang="en-US" dirty="0">
                <a:latin typeface="+mn-lt"/>
                <a:ea typeface="ＭＳ Ｐゴシック" charset="0"/>
              </a:rPr>
              <a:t> Edition) Anderson and Dahlin</a:t>
            </a:r>
          </a:p>
          <a:p>
            <a:pPr lvl="1">
              <a:tabLst>
                <a:tab pos="1265238" algn="l"/>
              </a:tabLst>
              <a:defRPr/>
            </a:pPr>
            <a:r>
              <a:rPr lang="en-US" sz="2000" dirty="0">
                <a:latin typeface="+mn-lt"/>
                <a:ea typeface="ＭＳ Ｐゴシック" charset="0"/>
              </a:rPr>
              <a:t>Suggested readings posted along with lectures</a:t>
            </a:r>
          </a:p>
          <a:p>
            <a:pPr lvl="1">
              <a:tabLst>
                <a:tab pos="1265238" algn="l"/>
              </a:tabLst>
              <a:defRPr/>
            </a:pPr>
            <a:r>
              <a:rPr lang="en-US" sz="2000" dirty="0">
                <a:latin typeface="+mn-lt"/>
                <a:ea typeface="ＭＳ Ｐゴシック" charset="0"/>
              </a:rPr>
              <a:t>Try to keep up with material in book as well as lectures</a:t>
            </a:r>
          </a:p>
          <a:p>
            <a:pPr lvl="1">
              <a:tabLst>
                <a:tab pos="1265238" algn="l"/>
              </a:tabLst>
              <a:defRPr/>
            </a:pPr>
            <a:endParaRPr lang="en-US" sz="2000" dirty="0">
              <a:latin typeface="+mn-lt"/>
              <a:ea typeface="ＭＳ Ｐゴシック" charset="0"/>
            </a:endParaRPr>
          </a:p>
          <a:p>
            <a:pPr marL="0" indent="0">
              <a:buNone/>
              <a:tabLst>
                <a:tab pos="1265238" algn="l"/>
              </a:tabLst>
              <a:defRPr/>
            </a:pPr>
            <a:r>
              <a:rPr lang="en-US" sz="2200" dirty="0">
                <a:latin typeface="+mn-lt"/>
                <a:ea typeface="ＭＳ Ｐゴシック" charset="0"/>
              </a:rPr>
              <a:t>Supplementary Material</a:t>
            </a:r>
          </a:p>
          <a:p>
            <a:pPr lvl="1"/>
            <a:r>
              <a:rPr lang="en-US" sz="1800" dirty="0">
                <a:latin typeface="+mn-lt"/>
              </a:rPr>
              <a:t>Operating Systems: Three Easy Pieces, by </a:t>
            </a:r>
            <a:r>
              <a:rPr lang="en-US" sz="1800" dirty="0" err="1">
                <a:latin typeface="+mn-lt"/>
              </a:rPr>
              <a:t>Remzi</a:t>
            </a:r>
            <a:r>
              <a:rPr lang="en-US" sz="1800" dirty="0">
                <a:latin typeface="+mn-lt"/>
              </a:rPr>
              <a:t> and Andrea </a:t>
            </a:r>
            <a:r>
              <a:rPr lang="en-US" sz="1800" dirty="0" err="1">
                <a:latin typeface="+mn-lt"/>
              </a:rPr>
              <a:t>Arpaci-Dusseau</a:t>
            </a:r>
            <a:r>
              <a:rPr lang="en-US" sz="1800" dirty="0">
                <a:latin typeface="+mn-lt"/>
              </a:rPr>
              <a:t>, available for free online</a:t>
            </a:r>
          </a:p>
          <a:p>
            <a:pPr lvl="1"/>
            <a:r>
              <a:rPr lang="en-US" sz="1800" dirty="0">
                <a:latin typeface="+mn-lt"/>
              </a:rPr>
              <a:t>Linux Kernel Development, 3</a:t>
            </a:r>
            <a:r>
              <a:rPr lang="en-US" sz="1800" baseline="30000" dirty="0">
                <a:latin typeface="+mn-lt"/>
              </a:rPr>
              <a:t>rd</a:t>
            </a:r>
            <a:r>
              <a:rPr lang="en-US" sz="1800" dirty="0">
                <a:latin typeface="+mn-lt"/>
              </a:rPr>
              <a:t> edition, by Robert Love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</a:p>
          <a:p>
            <a:pPr>
              <a:tabLst>
                <a:tab pos="1265238" algn="l"/>
              </a:tabLst>
              <a:defRPr/>
            </a:pPr>
            <a:endParaRPr lang="en-US" sz="2200" dirty="0"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33325-2E22-49B0-AAE0-2B4BDB3D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685800"/>
            <a:ext cx="1828800" cy="242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11C20-D592-47F7-91C2-3DE51CF6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305" y="3781922"/>
            <a:ext cx="1116576" cy="1747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4C651-554B-4DF4-8239-B55DD3647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389" y="3771830"/>
            <a:ext cx="1348422" cy="17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830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153C-4F78-C846-6782-23757675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Class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3B211-448E-0640-1021-2F89509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66800"/>
            <a:ext cx="10566400" cy="468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Lectures</a:t>
            </a:r>
          </a:p>
          <a:p>
            <a:pPr lvl="1"/>
            <a:r>
              <a:rPr lang="en-US" dirty="0">
                <a:latin typeface="+mn-lt"/>
              </a:rPr>
              <a:t>Come! Cannot guarantee content will be identical to previous years.</a:t>
            </a:r>
          </a:p>
          <a:p>
            <a:pPr lvl="1"/>
            <a:r>
              <a:rPr lang="en-US" dirty="0">
                <a:latin typeface="+mn-lt"/>
              </a:rPr>
              <a:t>Electronic devices used </a:t>
            </a:r>
            <a:r>
              <a:rPr lang="en-US" b="1" dirty="0">
                <a:latin typeface="+mn-lt"/>
              </a:rPr>
              <a:t>only</a:t>
            </a:r>
            <a:r>
              <a:rPr lang="en-US" dirty="0">
                <a:latin typeface="+mn-lt"/>
              </a:rPr>
              <a:t> for note taking.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Sections</a:t>
            </a:r>
          </a:p>
          <a:p>
            <a:pPr lvl="1"/>
            <a:r>
              <a:rPr lang="en-US" dirty="0">
                <a:latin typeface="+mn-lt"/>
              </a:rPr>
              <a:t>Attendance mandatory</a:t>
            </a:r>
          </a:p>
          <a:p>
            <a:pPr lvl="1"/>
            <a:r>
              <a:rPr lang="en-US" dirty="0">
                <a:latin typeface="+mn-lt"/>
              </a:rPr>
              <a:t>Meet your fellow students, they are your future colleagues!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Office Hours</a:t>
            </a:r>
          </a:p>
          <a:p>
            <a:pPr lvl="1"/>
            <a:r>
              <a:rPr lang="en-US" dirty="0">
                <a:latin typeface="+mn-lt"/>
              </a:rPr>
              <a:t>Come and ask for help early. No stupid question. </a:t>
            </a:r>
          </a:p>
          <a:p>
            <a:pPr lvl="1"/>
            <a:r>
              <a:rPr lang="en-US" dirty="0">
                <a:latin typeface="+mn-lt"/>
              </a:rPr>
              <a:t>We like teaching and want to meet you!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1810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F1C-3376-1E94-506F-6C5A0BFA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Communication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F69E-D5D4-FACD-F879-C9C53CB78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057400"/>
            <a:ext cx="105664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Communicate with course staff through </a:t>
            </a:r>
            <a:r>
              <a:rPr lang="en-US" dirty="0" err="1">
                <a:latin typeface="+mn-lt"/>
              </a:rPr>
              <a:t>EdStem</a:t>
            </a:r>
            <a:r>
              <a:rPr lang="en-US" dirty="0">
                <a:latin typeface="+mn-lt"/>
              </a:rPr>
              <a:t> rather than Email.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Check Website for </a:t>
            </a:r>
            <a:r>
              <a:rPr lang="en-US" dirty="0" err="1">
                <a:latin typeface="+mn-lt"/>
              </a:rPr>
              <a:t>EdStem</a:t>
            </a:r>
            <a:r>
              <a:rPr lang="en-US" dirty="0">
                <a:latin typeface="+mn-lt"/>
              </a:rPr>
              <a:t> etiquette. Posts will be deleted if they do not follow guidelines</a:t>
            </a:r>
          </a:p>
        </p:txBody>
      </p:sp>
    </p:spTree>
    <p:extLst>
      <p:ext uri="{BB962C8B-B14F-4D97-AF65-F5344CB8AC3E}">
        <p14:creationId xmlns:p14="http://schemas.microsoft.com/office/powerpoint/2010/main" val="61772695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Learning by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9982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Individual </a:t>
            </a:r>
            <a:r>
              <a:rPr lang="en-US" sz="2000" dirty="0" err="1">
                <a:latin typeface="+mn-lt"/>
              </a:rPr>
              <a:t>Homeworks</a:t>
            </a:r>
            <a:r>
              <a:rPr lang="en-US" sz="2000" dirty="0">
                <a:latin typeface="+mn-lt"/>
              </a:rPr>
              <a:t> (2 weeks) - preliminary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0. Tools &amp; Environment, </a:t>
            </a:r>
            <a:r>
              <a:rPr lang="en-US" sz="2000" dirty="0" err="1">
                <a:latin typeface="+mn-lt"/>
              </a:rPr>
              <a:t>Autograding</a:t>
            </a:r>
            <a:r>
              <a:rPr lang="en-US" sz="2000" dirty="0">
                <a:latin typeface="+mn-lt"/>
              </a:rPr>
              <a:t>, recall C, executable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1. Lists in C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2. BYOS – build your own shell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3. Memory &amp; Management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4. Sockets &amp; Threads in HTTP server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5. Distributed Systems</a:t>
            </a:r>
          </a:p>
          <a:p>
            <a:pPr marL="457200" lvl="1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Three (and ½) Group Projects 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0. Getting Started (Individual, before you have a group)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1. User-programs (exec &amp; </a:t>
            </a:r>
            <a:r>
              <a:rPr lang="en-US" sz="2000" dirty="0" err="1">
                <a:latin typeface="+mn-lt"/>
              </a:rPr>
              <a:t>syscall</a:t>
            </a:r>
            <a:r>
              <a:rPr lang="en-US" sz="2000" dirty="0">
                <a:latin typeface="+mn-lt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2. Threads &amp; Scheduling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3. File Systems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3" name="Picture 12" descr="Life of an Educator - Dr. Justin Tarte: The 21st century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57400"/>
            <a:ext cx="371073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003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776" y="188876"/>
            <a:ext cx="7159625" cy="496925"/>
          </a:xfrm>
          <a:noFill/>
        </p:spPr>
        <p:txBody>
          <a:bodyPr vert="horz" wrap="square" lIns="63493" tIns="25397" rIns="63493" bIns="25397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Group Projects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0820400" cy="5907124"/>
          </a:xfrm>
          <a:noFill/>
        </p:spPr>
        <p:txBody>
          <a:bodyPr vert="horz" wrap="square" lIns="63493" tIns="25397" rIns="63493" bIns="25397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Project teams have 4 members! 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Never 5, 3 requires serious justification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Must work in groups in “the real world”</a:t>
            </a:r>
          </a:p>
          <a:p>
            <a:pPr lvl="1"/>
            <a:r>
              <a:rPr lang="en-US" altLang="ja-JP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Same section (at least same TA)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Everyone should do work and have clear responsibilities</a:t>
            </a:r>
          </a:p>
          <a:p>
            <a:pPr lvl="1"/>
            <a:r>
              <a:rPr lang="en-US" sz="2000" dirty="0">
                <a:latin typeface="+mn-lt"/>
              </a:rPr>
              <a:t>You will evaluate your teammates at the end of each project</a:t>
            </a:r>
          </a:p>
          <a:p>
            <a:pPr lvl="1"/>
            <a:r>
              <a:rPr lang="en-US" sz="2000" dirty="0">
                <a:latin typeface="+mn-lt"/>
              </a:rPr>
              <a:t>Dividing up by Task is the worst approach.  Work as a team.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Communicate with supervisor (TAs)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What is the team’s plan?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What is each member’</a:t>
            </a:r>
            <a:r>
              <a:rPr lang="en-US" altLang="ja-JP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s responsibility?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  <a:cs typeface="Gill Sans Light" panose="020B0302020104020203" pitchFamily="34" charset="-79"/>
              </a:rPr>
              <a:t>Short progress reports are required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charset="0"/>
                <a:cs typeface="Gill Sans Light" panose="020B0302020104020203" pitchFamily="34" charset="-79"/>
              </a:rPr>
              <a:t>Design Documents: High-level description for a manager!</a:t>
            </a:r>
          </a:p>
        </p:txBody>
      </p:sp>
      <p:pic>
        <p:nvPicPr>
          <p:cNvPr id="5" name="Picture 4" descr="Datei:Working Together Teamwork Puzzle Concept.jpg – Wikipedi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990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2380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+mj-lt"/>
                <a:cs typeface="Gill Sans Light" charset="0"/>
              </a:rPr>
              <a:t>Getting started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062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+mn-lt"/>
                <a:ea typeface="ＭＳ Ｐゴシック" charset="0"/>
              </a:rPr>
              <a:t>Start homework 0 and Project 0 right away when released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err="1">
                <a:latin typeface="+mn-lt"/>
                <a:ea typeface="ＭＳ Ｐゴシック" charset="0"/>
              </a:rPr>
              <a:t>Github</a:t>
            </a:r>
            <a:r>
              <a:rPr lang="en-US" dirty="0">
                <a:latin typeface="+mn-lt"/>
                <a:ea typeface="ＭＳ Ｐゴシック" charset="0"/>
              </a:rPr>
              <a:t> account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Registration survey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Vagrant </a:t>
            </a:r>
            <a:r>
              <a:rPr lang="en-US" dirty="0" err="1">
                <a:latin typeface="+mn-lt"/>
                <a:ea typeface="ＭＳ Ｐゴシック" charset="0"/>
              </a:rPr>
              <a:t>virtualbox</a:t>
            </a:r>
            <a:r>
              <a:rPr lang="en-US" dirty="0">
                <a:latin typeface="+mn-lt"/>
                <a:ea typeface="ＭＳ Ｐゴシック" charset="0"/>
              </a:rPr>
              <a:t> – VM environment for the course</a:t>
            </a:r>
          </a:p>
          <a:p>
            <a:pPr lvl="2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Consistent, managed environment on your machine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Get familiar with all the cs162 tools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Submit to </a:t>
            </a:r>
            <a:r>
              <a:rPr lang="en-US" dirty="0" err="1">
                <a:latin typeface="+mn-lt"/>
                <a:ea typeface="ＭＳ Ｐゴシック" charset="0"/>
              </a:rPr>
              <a:t>autograder</a:t>
            </a:r>
            <a:r>
              <a:rPr lang="en-US" dirty="0">
                <a:latin typeface="+mn-lt"/>
                <a:ea typeface="ＭＳ Ｐゴシック" charset="0"/>
              </a:rPr>
              <a:t> via git</a:t>
            </a:r>
          </a:p>
          <a:p>
            <a:pPr marL="457200" lvl="1" indent="0">
              <a:lnSpc>
                <a:spcPct val="85000"/>
              </a:lnSpc>
              <a:buNone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Sections on Wednesday – attend any section you want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We’ll assign permanent sections after forming project groups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>
                <a:latin typeface="+mn-lt"/>
                <a:ea typeface="ＭＳ Ｐゴシック" charset="0"/>
              </a:rPr>
              <a:t>Section attendance will be mandatory after we form groups</a:t>
            </a:r>
          </a:p>
        </p:txBody>
      </p:sp>
    </p:spTree>
    <p:extLst>
      <p:ext uri="{BB962C8B-B14F-4D97-AF65-F5344CB8AC3E}">
        <p14:creationId xmlns:p14="http://schemas.microsoft.com/office/powerpoint/2010/main" val="553770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B3A5-D742-FD4C-8629-863E2E40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Preparing Yourself for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5AB3-183D-B341-A349-29846D7B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1203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Projects will require you to be very comfortable with programming and debugging C</a:t>
            </a:r>
          </a:p>
          <a:p>
            <a:pPr lvl="1"/>
            <a:r>
              <a:rPr lang="en-US" sz="1800" dirty="0">
                <a:latin typeface="+mn-lt"/>
              </a:rPr>
              <a:t>Pointers (including function pointers, void*)</a:t>
            </a:r>
          </a:p>
          <a:p>
            <a:pPr lvl="1"/>
            <a:r>
              <a:rPr lang="en-US" sz="1800" dirty="0">
                <a:latin typeface="+mn-lt"/>
              </a:rPr>
              <a:t>Memory Management (</a:t>
            </a:r>
            <a:r>
              <a:rPr lang="en-US" sz="1800" dirty="0" err="1">
                <a:latin typeface="+mn-lt"/>
              </a:rPr>
              <a:t>malloc</a:t>
            </a:r>
            <a:r>
              <a:rPr lang="en-US" sz="1800" dirty="0">
                <a:latin typeface="+mn-lt"/>
              </a:rPr>
              <a:t>, free, stack vs heap)</a:t>
            </a:r>
          </a:p>
          <a:p>
            <a:pPr lvl="1"/>
            <a:r>
              <a:rPr lang="en-US" sz="1800" dirty="0">
                <a:latin typeface="+mn-lt"/>
              </a:rPr>
              <a:t>Debugging with GDB</a:t>
            </a: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You will be working on a larger, more sophisticated code base than anything you've likely seen in 61C!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Review Session on C/C++: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  <a:latin typeface="+mn-lt"/>
              </a:rPr>
              <a:t>TBA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"Resources" page on course website</a:t>
            </a:r>
          </a:p>
          <a:p>
            <a:pPr lvl="1"/>
            <a:r>
              <a:rPr lang="en-US" sz="1800" dirty="0" err="1">
                <a:latin typeface="+mn-lt"/>
              </a:rPr>
              <a:t>Ebooks</a:t>
            </a:r>
            <a:r>
              <a:rPr lang="en-US" sz="1800" dirty="0">
                <a:latin typeface="+mn-lt"/>
              </a:rPr>
              <a:t> on “git” and “C”</a:t>
            </a: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C programming reference (still in beta):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https://cs162.org/ladder/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First two sections are also dedicated to programming and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debugging review. Attend ANY sections in first two weeks</a:t>
            </a:r>
          </a:p>
          <a:p>
            <a:endParaRPr lang="en-US" sz="1800" dirty="0">
              <a:latin typeface="+mn-lt"/>
            </a:endParaRPr>
          </a:p>
          <a:p>
            <a:pPr lvl="1"/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85389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+mj-lt"/>
                <a:cs typeface="Gill Sans Light" charset="0"/>
              </a:rPr>
              <a:t>Grading (Tentative breakdown)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506200" cy="5105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36% three midterms (12% each)</a:t>
            </a:r>
          </a:p>
          <a:p>
            <a:pPr marL="0" indent="0">
              <a:buNone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36% projects </a:t>
            </a:r>
          </a:p>
          <a:p>
            <a:pPr marL="0" indent="0"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18% homework</a:t>
            </a:r>
          </a:p>
          <a:p>
            <a:pPr marL="0" indent="0"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10% participation (Sections, Lecture, …)</a:t>
            </a:r>
          </a:p>
          <a:p>
            <a:pPr marL="0" indent="0">
              <a:buNone/>
              <a:defRPr/>
            </a:pPr>
            <a:endParaRPr lang="en-US" dirty="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n-lt"/>
                <a:ea typeface="ＭＳ Ｐゴシック" charset="0"/>
              </a:rPr>
              <a:t>Projects</a:t>
            </a:r>
          </a:p>
          <a:p>
            <a:pPr lvl="1">
              <a:defRPr/>
            </a:pPr>
            <a:r>
              <a:rPr lang="en-US" dirty="0">
                <a:latin typeface="+mn-lt"/>
                <a:ea typeface="ＭＳ Ｐゴシック" charset="0"/>
              </a:rPr>
              <a:t>Initial design document, Design review, Code, Final design, Peer Review</a:t>
            </a:r>
          </a:p>
          <a:p>
            <a:pPr lvl="1">
              <a:defRPr/>
            </a:pPr>
            <a:r>
              <a:rPr lang="en-US" dirty="0">
                <a:latin typeface="+mn-lt"/>
                <a:ea typeface="ＭＳ Ｐゴシック" charset="0"/>
              </a:rPr>
              <a:t>Submission via </a:t>
            </a:r>
            <a:r>
              <a:rPr lang="en-US" i="1" dirty="0" err="1">
                <a:latin typeface="+mn-lt"/>
                <a:ea typeface="ＭＳ Ｐゴシック" charset="0"/>
              </a:rPr>
              <a:t>git</a:t>
            </a:r>
            <a:r>
              <a:rPr lang="en-US" i="1" dirty="0">
                <a:latin typeface="+mn-lt"/>
                <a:ea typeface="ＭＳ Ｐゴシック" charset="0"/>
              </a:rPr>
              <a:t> push </a:t>
            </a:r>
            <a:r>
              <a:rPr lang="en-US" dirty="0">
                <a:latin typeface="+mn-lt"/>
                <a:ea typeface="ＭＳ Ｐゴシック" charset="0"/>
              </a:rPr>
              <a:t>triggers </a:t>
            </a:r>
            <a:r>
              <a:rPr lang="en-US" dirty="0" err="1">
                <a:latin typeface="+mn-lt"/>
                <a:ea typeface="ＭＳ Ｐゴシック" charset="0"/>
              </a:rPr>
              <a:t>autograder</a:t>
            </a:r>
            <a:endParaRPr lang="en-US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3620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696200" cy="736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+mj-lt"/>
                <a:cs typeface="Gill Sans Light" charset="0"/>
              </a:rPr>
              <a:t>Personal Integrity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095500" y="1626712"/>
            <a:ext cx="8001000" cy="2209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+mn-lt"/>
              </a:rPr>
              <a:t>UCB Academic Honor Code: "As a member of the UC Berkeley community, I act with honesty, integrity, and respect for others.“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828800" y="3406674"/>
            <a:ext cx="853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accent1"/>
                </a:solidFill>
                <a:latin typeface="+mn-lt"/>
                <a:cs typeface="Gill Sans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https://asuc.org/honor-code-landing/</a:t>
            </a:r>
            <a:r>
              <a:rPr lang="en-US" b="0">
                <a:solidFill>
                  <a:schemeClr val="accent1"/>
                </a:solidFill>
                <a:latin typeface="+mn-lt"/>
                <a:cs typeface="Gill Sans" charset="0"/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A49DC7-F6E7-BCF2-3E8C-380E964C6891}"/>
              </a:ext>
            </a:extLst>
          </p:cNvPr>
          <p:cNvSpPr txBox="1">
            <a:spLocks/>
          </p:cNvSpPr>
          <p:nvPr/>
        </p:nvSpPr>
        <p:spPr bwMode="auto">
          <a:xfrm>
            <a:off x="2057400" y="50292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kern="0">
                <a:latin typeface="+mn-lt"/>
              </a:rPr>
              <a:t>All academic violations will be reported</a:t>
            </a:r>
          </a:p>
        </p:txBody>
      </p:sp>
    </p:spTree>
    <p:extLst>
      <p:ext uri="{BB962C8B-B14F-4D97-AF65-F5344CB8AC3E}">
        <p14:creationId xmlns:p14="http://schemas.microsoft.com/office/powerpoint/2010/main" val="11684517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9853-3D20-D904-195E-EBD392F6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We don’t bite!</a:t>
            </a:r>
          </a:p>
        </p:txBody>
      </p:sp>
      <p:pic>
        <p:nvPicPr>
          <p:cNvPr id="4" name="Picture 3" descr="A dog sitting on a table&#10;&#10;Description automatically generated">
            <a:extLst>
              <a:ext uri="{FF2B5EF4-FFF2-40B4-BE49-F238E27FC236}">
                <a16:creationId xmlns:a16="http://schemas.microsoft.com/office/drawing/2014/main" id="{FF745E60-A912-FCE3-DCA6-278C26CE24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66800"/>
            <a:ext cx="4038600" cy="51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788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9550400" cy="533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+mj-lt"/>
                <a:ea typeface="ＭＳ Ｐゴシック" charset="-128"/>
                <a:cs typeface="Gill Sans Light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109728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00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>
                <a:latin typeface="+mn-lt"/>
                <a:ea typeface="ＭＳ Ｐゴシック" charset="0"/>
              </a:rPr>
              <a:t>	Explaining a concept to someone in another group</a:t>
            </a:r>
          </a:p>
          <a:p>
            <a:pPr marL="0" indent="0">
              <a:buNone/>
              <a:defRPr/>
            </a:pPr>
            <a:r>
              <a:rPr lang="en-US" sz="2000">
                <a:latin typeface="+mn-lt"/>
                <a:ea typeface="ＭＳ Ｐゴシック" charset="0"/>
              </a:rPr>
              <a:t>	Discussing algorithms/testing strategies with other groups</a:t>
            </a:r>
          </a:p>
          <a:p>
            <a:pPr marL="0" indent="0">
              <a:buNone/>
              <a:defRPr/>
            </a:pPr>
            <a:r>
              <a:rPr lang="en-US" sz="2000">
                <a:latin typeface="+mn-lt"/>
                <a:ea typeface="ＭＳ Ｐゴシック" charset="0"/>
              </a:rPr>
              <a:t>	Discussing debugging approaches with other groups</a:t>
            </a:r>
          </a:p>
          <a:p>
            <a:pPr marL="0" indent="0">
              <a:buNone/>
              <a:defRPr/>
            </a:pPr>
            <a:r>
              <a:rPr lang="en-US" sz="2000">
                <a:latin typeface="+mn-lt"/>
                <a:ea typeface="ＭＳ Ｐゴシック" charset="0"/>
              </a:rPr>
              <a:t>	Searching online for generic algorithms (e.g., hash table) </a:t>
            </a:r>
          </a:p>
          <a:p>
            <a:pPr marL="0" indent="0">
              <a:buNone/>
              <a:defRPr/>
            </a:pPr>
            <a:endParaRPr lang="en-US" sz="200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>
                <a:solidFill>
                  <a:srgbClr val="FF0000"/>
                </a:solidFill>
                <a:latin typeface="+mn-lt"/>
                <a:ea typeface="ＭＳ Ｐゴシック" charset="0"/>
              </a:rPr>
              <a:t>	</a:t>
            </a:r>
            <a:r>
              <a:rPr lang="en-US" sz="2000">
                <a:solidFill>
                  <a:schemeClr val="accent1"/>
                </a:solidFill>
                <a:latin typeface="+mn-lt"/>
                <a:ea typeface="ＭＳ Ｐゴシック" charset="0"/>
              </a:rPr>
              <a:t>Sharing code or test cases with another group</a:t>
            </a:r>
          </a:p>
          <a:p>
            <a:pPr marL="0" indent="0">
              <a:buNone/>
              <a:defRPr/>
            </a:pPr>
            <a:r>
              <a:rPr lang="en-US" sz="2000">
                <a:solidFill>
                  <a:schemeClr val="accent1"/>
                </a:solidFill>
                <a:latin typeface="+mn-lt"/>
                <a:ea typeface="ＭＳ Ｐゴシック" charset="0"/>
              </a:rPr>
              <a:t>	Copying OR reading another group’s code or test cases</a:t>
            </a:r>
          </a:p>
          <a:p>
            <a:pPr marL="0" indent="0">
              <a:buNone/>
              <a:defRPr/>
            </a:pPr>
            <a:r>
              <a:rPr lang="en-US" sz="2000">
                <a:solidFill>
                  <a:schemeClr val="accent1"/>
                </a:solidFill>
                <a:latin typeface="+mn-lt"/>
                <a:ea typeface="ＭＳ Ｐゴシック" charset="0"/>
              </a:rPr>
              <a:t>	Copying OR reading online code or test cases from prior years</a:t>
            </a:r>
          </a:p>
          <a:p>
            <a:pPr marL="0" indent="0">
              <a:buNone/>
              <a:defRPr/>
            </a:pPr>
            <a:r>
              <a:rPr lang="en-US" sz="2000">
                <a:solidFill>
                  <a:schemeClr val="accent1"/>
                </a:solidFill>
                <a:latin typeface="+mn-lt"/>
                <a:ea typeface="ＭＳ Ｐゴシック" charset="0"/>
              </a:rPr>
              <a:t>	Helping someone in another group to debug their code</a:t>
            </a:r>
          </a:p>
          <a:p>
            <a:pPr marL="0" indent="0">
              <a:buNone/>
              <a:defRPr/>
            </a:pPr>
            <a:endParaRPr lang="en-US" sz="200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>
                <a:latin typeface="+mn-lt"/>
                <a:ea typeface="ＭＳ Ｐゴシック" charset="0"/>
              </a:rPr>
              <a:t>We compare all project submissions against prior year submissions and online solutions </a:t>
            </a:r>
            <a:br>
              <a:rPr lang="en-US" sz="2000">
                <a:latin typeface="+mn-lt"/>
                <a:ea typeface="ＭＳ Ｐゴシック" charset="0"/>
              </a:rPr>
            </a:br>
            <a:endParaRPr lang="en-US" sz="200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>
                <a:latin typeface="+mn-lt"/>
                <a:ea typeface="ＭＳ Ｐゴシック" charset="0"/>
              </a:rPr>
              <a:t>Don’t put a friend in a bad position by asking for help that they shouldn’t give!</a:t>
            </a:r>
          </a:p>
          <a:p>
            <a:pPr marL="0" indent="0">
              <a:buNone/>
              <a:defRPr/>
            </a:pPr>
            <a:endParaRPr lang="en-US" sz="2000">
              <a:latin typeface="+mn-lt"/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2000">
              <a:latin typeface="+mn-lt"/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389314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24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4796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C49F-6175-F3D7-F70C-C4627BE7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Course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EAC95-3AD1-5016-B422-3F4C1C20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5664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Implicit Bias</a:t>
            </a:r>
            <a:br>
              <a:rPr lang="en-US" dirty="0">
                <a:latin typeface="+mn-lt"/>
              </a:rPr>
            </a:br>
            <a:r>
              <a:rPr lang="en-US" i="0" dirty="0">
                <a:solidFill>
                  <a:srgbClr val="202124"/>
                </a:solidFill>
                <a:effectLst/>
                <a:latin typeface="+mn-lt"/>
              </a:rPr>
              <a:t> A form of bias that occurs automatically and unintentionally, that nevertheless affects judgments, decisions, and behaviors.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5C0233-078B-AD57-55C8-03A92BF88596}"/>
              </a:ext>
            </a:extLst>
          </p:cNvPr>
          <p:cNvSpPr txBox="1">
            <a:spLocks/>
          </p:cNvSpPr>
          <p:nvPr/>
        </p:nvSpPr>
        <p:spPr bwMode="auto">
          <a:xfrm>
            <a:off x="812800" y="3009900"/>
            <a:ext cx="105664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Every student has the right to learn and work in a safe environment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24C6BF-960C-4560-3AE5-875DCBFEA1DC}"/>
              </a:ext>
            </a:extLst>
          </p:cNvPr>
          <p:cNvSpPr txBox="1">
            <a:spLocks/>
          </p:cNvSpPr>
          <p:nvPr/>
        </p:nvSpPr>
        <p:spPr bwMode="auto">
          <a:xfrm>
            <a:off x="947889" y="5398309"/>
            <a:ext cx="10566400" cy="78578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Please reach out to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course staff </a:t>
            </a:r>
            <a:r>
              <a:rPr lang="en-US" kern="0">
                <a:latin typeface="+mn-lt"/>
              </a:rPr>
              <a:t>or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Title IX </a:t>
            </a:r>
            <a:r>
              <a:rPr lang="en-US" kern="0">
                <a:latin typeface="+mn-lt"/>
              </a:rPr>
              <a:t>office if there is an issue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06FDBD-F36F-A2EF-C571-122054E938E4}"/>
              </a:ext>
            </a:extLst>
          </p:cNvPr>
          <p:cNvSpPr txBox="1">
            <a:spLocks/>
          </p:cNvSpPr>
          <p:nvPr/>
        </p:nvSpPr>
        <p:spPr bwMode="auto">
          <a:xfrm>
            <a:off x="947889" y="4267200"/>
            <a:ext cx="10566400" cy="78578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Ask yourself: </a:t>
            </a:r>
            <a:r>
              <a:rPr lang="en-US" kern="0">
                <a:latin typeface="+mn-lt"/>
              </a:rPr>
              <a:t>I think/said X of/to student Y. Why? </a:t>
            </a:r>
          </a:p>
        </p:txBody>
      </p:sp>
    </p:spTree>
    <p:extLst>
      <p:ext uri="{BB962C8B-B14F-4D97-AF65-F5344CB8AC3E}">
        <p14:creationId xmlns:p14="http://schemas.microsoft.com/office/powerpoint/2010/main" val="82094684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E56D-321B-934F-C54C-530146E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Summary: 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0A0E-E38D-5481-DEC0-364DC794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Why should you care?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Why is it hard?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What is an Operating System?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33709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E56D-321B-934F-C54C-530146E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Summary: 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0A0E-E38D-5481-DEC0-364DC794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Why should you care?</a:t>
            </a:r>
          </a:p>
          <a:p>
            <a:pPr marL="0" indent="0">
              <a:buNone/>
            </a:pPr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Why is it hard? </a:t>
            </a:r>
          </a:p>
          <a:p>
            <a:pPr marL="0" indent="0">
              <a:buNone/>
            </a:pPr>
            <a:endParaRPr lang="en-US">
              <a:latin typeface="+mn-lt"/>
            </a:endParaRPr>
          </a:p>
          <a:p>
            <a:pPr marL="0" indent="0">
              <a:buNone/>
            </a:pPr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What is an Operating System?</a:t>
            </a:r>
          </a:p>
          <a:p>
            <a:pPr marL="0" indent="0">
              <a:buNone/>
            </a:pPr>
            <a:endParaRPr lang="en-US">
              <a:latin typeface="+mn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3B2B9D-3049-A176-FD3E-39FDCAD34528}"/>
              </a:ext>
            </a:extLst>
          </p:cNvPr>
          <p:cNvSpPr txBox="1">
            <a:spLocks/>
          </p:cNvSpPr>
          <p:nvPr/>
        </p:nvSpPr>
        <p:spPr bwMode="auto">
          <a:xfrm>
            <a:off x="5867400" y="2740288"/>
            <a:ext cx="5705293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sz="2400" kern="0">
                <a:latin typeface="+mj-lt"/>
              </a:rPr>
              <a:t>Deal with many different devices, many different time scales. Safety-critical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BD7BB4-CCE2-5783-CD7F-71D78EC80F4E}"/>
              </a:ext>
            </a:extLst>
          </p:cNvPr>
          <p:cNvSpPr txBox="1">
            <a:spLocks/>
          </p:cNvSpPr>
          <p:nvPr/>
        </p:nvSpPr>
        <p:spPr bwMode="auto">
          <a:xfrm>
            <a:off x="3810000" y="12192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sz="2400" kern="0">
                <a:latin typeface="+mj-lt"/>
              </a:rPr>
              <a:t>The OS is everywhere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35750C-6308-F0F6-31A4-7B37245A4006}"/>
              </a:ext>
            </a:extLst>
          </p:cNvPr>
          <p:cNvSpPr txBox="1">
            <a:spLocks/>
          </p:cNvSpPr>
          <p:nvPr/>
        </p:nvSpPr>
        <p:spPr bwMode="auto">
          <a:xfrm>
            <a:off x="685800" y="5257800"/>
            <a:ext cx="3389201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sz="2400" kern="0">
                <a:latin typeface="+mj-lt"/>
              </a:rPr>
              <a:t>Provides abstraction of a simple, infinite virtual machine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2CFC1A-2D96-94D1-8AEE-4951311A19BA}"/>
              </a:ext>
            </a:extLst>
          </p:cNvPr>
          <p:cNvSpPr txBox="1">
            <a:spLocks/>
          </p:cNvSpPr>
          <p:nvPr/>
        </p:nvSpPr>
        <p:spPr bwMode="auto">
          <a:xfrm>
            <a:off x="4401399" y="4991100"/>
            <a:ext cx="3389201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sz="2400" kern="0">
                <a:latin typeface="+mj-lt"/>
              </a:rPr>
              <a:t>Three roles: illusionist, referee and glue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F8C8E5-FE1C-5062-DB3D-736F0C1D4816}"/>
              </a:ext>
            </a:extLst>
          </p:cNvPr>
          <p:cNvSpPr txBox="1">
            <a:spLocks/>
          </p:cNvSpPr>
          <p:nvPr/>
        </p:nvSpPr>
        <p:spPr bwMode="auto">
          <a:xfrm>
            <a:off x="8117001" y="5181600"/>
            <a:ext cx="3770201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sz="2400" kern="0">
                <a:latin typeface="+mj-lt"/>
              </a:rPr>
              <a:t>A good OS cares about performance, reliability, security and portability</a:t>
            </a:r>
          </a:p>
        </p:txBody>
      </p:sp>
    </p:spTree>
    <p:extLst>
      <p:ext uri="{BB962C8B-B14F-4D97-AF65-F5344CB8AC3E}">
        <p14:creationId xmlns:p14="http://schemas.microsoft.com/office/powerpoint/2010/main" val="177715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E56D-321B-934F-C54C-530146E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0A0E-E38D-5481-DEC0-364DC794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Why should you care?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Why is it hard?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What is an Operating System?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Administratrivia</a:t>
            </a:r>
            <a:r>
              <a:rPr lang="en-US" dirty="0">
                <a:latin typeface="+mn-lt"/>
              </a:rPr>
              <a:t> &amp; Course Policy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Image describing the OS interfacing between applications (shell, editor, browser) and devices (disk, network, graphics card). ">
            <a:extLst>
              <a:ext uri="{FF2B5EF4-FFF2-40B4-BE49-F238E27FC236}">
                <a16:creationId xmlns:a16="http://schemas.microsoft.com/office/drawing/2014/main" id="{4E0FC017-EC6D-77A7-B576-D4465702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699337"/>
            <a:ext cx="3581400" cy="33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48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8BD5-F6F4-7C5C-A398-D3AA3491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Goal 1: Why should you care?</a:t>
            </a:r>
          </a:p>
        </p:txBody>
      </p:sp>
    </p:spTree>
    <p:extLst>
      <p:ext uri="{BB962C8B-B14F-4D97-AF65-F5344CB8AC3E}">
        <p14:creationId xmlns:p14="http://schemas.microsoft.com/office/powerpoint/2010/main" val="5773415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3D32-7C82-CB37-E8B3-183CE595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OS is everywhere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362D93-EF8C-B500-5AE2-F5481A633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Every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device</a:t>
            </a:r>
            <a:r>
              <a:rPr lang="en-US" dirty="0">
                <a:latin typeface="+mn-lt"/>
              </a:rPr>
              <a:t>, from your smartwatch, your smart light bulb, to your mobile phone and laptop runs an operating system</a:t>
            </a:r>
          </a:p>
          <a:p>
            <a:pPr algn="ctr"/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Every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program</a:t>
            </a:r>
            <a:r>
              <a:rPr lang="en-US" dirty="0">
                <a:latin typeface="+mn-lt"/>
              </a:rPr>
              <a:t> you will ever write will run on an operating system</a:t>
            </a:r>
          </a:p>
          <a:p>
            <a:pPr algn="ctr"/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Its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performance</a:t>
            </a:r>
            <a:r>
              <a:rPr lang="en-US" dirty="0">
                <a:latin typeface="+mn-lt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execution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behaviour</a:t>
            </a:r>
            <a:r>
              <a:rPr lang="en-US" dirty="0">
                <a:latin typeface="+mn-lt"/>
              </a:rPr>
              <a:t> will depend on the operating system </a:t>
            </a:r>
          </a:p>
        </p:txBody>
      </p:sp>
    </p:spTree>
    <p:extLst>
      <p:ext uri="{BB962C8B-B14F-4D97-AF65-F5344CB8AC3E}">
        <p14:creationId xmlns:p14="http://schemas.microsoft.com/office/powerpoint/2010/main" val="250793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3DB-0074-7F9A-2AD5-2EBE3BF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Goal 2: Why is designing an OS hard?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7DF9-819C-0B32-E227-462BD365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02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8.1|91.2"/>
</p:tagLst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ysFont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2499</Words>
  <Application>Microsoft Office PowerPoint</Application>
  <PresentationFormat>Widescreen</PresentationFormat>
  <Paragraphs>537</Paragraphs>
  <Slides>53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Comic Sans MS</vt:lpstr>
      <vt:lpstr>Courier New</vt:lpstr>
      <vt:lpstr>Gill Sans</vt:lpstr>
      <vt:lpstr>Gill Sans Light</vt:lpstr>
      <vt:lpstr>OpenDyslexic 3</vt:lpstr>
      <vt:lpstr>OpenDyslexic3</vt:lpstr>
      <vt:lpstr>Office</vt:lpstr>
      <vt:lpstr>CS162 Operating Systems and Systems Programming Lecture 1  What is an Operating System?</vt:lpstr>
      <vt:lpstr>Intros - Natacha Crooks</vt:lpstr>
      <vt:lpstr>Intros - CS162’s Mighty TAs</vt:lpstr>
      <vt:lpstr>Intros - CS162’s Mighty Readers</vt:lpstr>
      <vt:lpstr>We don’t bite!</vt:lpstr>
      <vt:lpstr>Goals for Today</vt:lpstr>
      <vt:lpstr>Goal 1: Why should you care?</vt:lpstr>
      <vt:lpstr>The OS is everywhere </vt:lpstr>
      <vt:lpstr>Goal 2: Why is designing an OS hard? </vt:lpstr>
      <vt:lpstr>What do these have in common?</vt:lpstr>
      <vt:lpstr>Across many devices</vt:lpstr>
      <vt:lpstr>Bell’s Law</vt:lpstr>
      <vt:lpstr>Across many timescales</vt:lpstr>
      <vt:lpstr>With increased complexity</vt:lpstr>
      <vt:lpstr>Why so much complexity? </vt:lpstr>
      <vt:lpstr>Goal 3: What is an Operating System?</vt:lpstr>
      <vt:lpstr>Operating System</vt:lpstr>
      <vt:lpstr>Operating System (v1)</vt:lpstr>
      <vt:lpstr>Operating System (v2)</vt:lpstr>
      <vt:lpstr>How I view an OS</vt:lpstr>
      <vt:lpstr>Three main hats</vt:lpstr>
      <vt:lpstr>OS as a referee</vt:lpstr>
      <vt:lpstr>OS as a referee</vt:lpstr>
      <vt:lpstr>What does this program do? (CS61C)</vt:lpstr>
      <vt:lpstr>Refereeing is hard!</vt:lpstr>
      <vt:lpstr>Three main hats</vt:lpstr>
      <vt:lpstr>OS as Illusionist</vt:lpstr>
      <vt:lpstr>What does this program do? (CS61C)</vt:lpstr>
      <vt:lpstr>Three main hats</vt:lpstr>
      <vt:lpstr>OS as Glue</vt:lpstr>
      <vt:lpstr>Web browsers? </vt:lpstr>
      <vt:lpstr>Putting it all together</vt:lpstr>
      <vt:lpstr>Evaluation Criteria: Performance</vt:lpstr>
      <vt:lpstr>Evaluation Criteria: Reliability</vt:lpstr>
      <vt:lpstr>Evaluation Criteria: Security</vt:lpstr>
      <vt:lpstr>Evaluation Criteria: Portability</vt:lpstr>
      <vt:lpstr>Three “Prongs” for the Class</vt:lpstr>
      <vt:lpstr>Topic Breakdown</vt:lpstr>
      <vt:lpstr>Admistratrivia</vt:lpstr>
      <vt:lpstr>Enrollment</vt:lpstr>
      <vt:lpstr>Infrastructure, Textbook &amp; Readings</vt:lpstr>
      <vt:lpstr>Class Expectations</vt:lpstr>
      <vt:lpstr>Communication Policy</vt:lpstr>
      <vt:lpstr>Learning by Doing</vt:lpstr>
      <vt:lpstr>Group Projects</vt:lpstr>
      <vt:lpstr>Getting started</vt:lpstr>
      <vt:lpstr>Preparing Yourself for this Class</vt:lpstr>
      <vt:lpstr>Grading (Tentative breakdown)</vt:lpstr>
      <vt:lpstr>Personal Integrity</vt:lpstr>
      <vt:lpstr>CS 162 Collaboration Policy</vt:lpstr>
      <vt:lpstr>Course Environment</vt:lpstr>
      <vt:lpstr>Summary: Goals for Today</vt:lpstr>
      <vt:lpstr>Summary: Goals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2023-08-23T19:58:50Z</dcterms:created>
  <dcterms:modified xsi:type="dcterms:W3CDTF">2023-08-23T20:05:25Z</dcterms:modified>
</cp:coreProperties>
</file>