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1234" r:id="rId3"/>
    <p:sldId id="1235" r:id="rId4"/>
    <p:sldId id="742" r:id="rId5"/>
    <p:sldId id="1433" r:id="rId6"/>
    <p:sldId id="1435" r:id="rId7"/>
    <p:sldId id="1436" r:id="rId8"/>
    <p:sldId id="1237" r:id="rId9"/>
    <p:sldId id="1236" r:id="rId10"/>
    <p:sldId id="1437" r:id="rId11"/>
    <p:sldId id="1438" r:id="rId12"/>
    <p:sldId id="1439" r:id="rId13"/>
    <p:sldId id="1489" r:id="rId14"/>
    <p:sldId id="1490" r:id="rId15"/>
    <p:sldId id="1440" r:id="rId16"/>
    <p:sldId id="1492" r:id="rId17"/>
    <p:sldId id="1493" r:id="rId18"/>
    <p:sldId id="1494" r:id="rId19"/>
    <p:sldId id="1496" r:id="rId20"/>
    <p:sldId id="1497" r:id="rId21"/>
    <p:sldId id="1498" r:id="rId22"/>
    <p:sldId id="1499" r:id="rId23"/>
    <p:sldId id="1500" r:id="rId24"/>
    <p:sldId id="1501" r:id="rId25"/>
    <p:sldId id="1502" r:id="rId26"/>
    <p:sldId id="1503" r:id="rId27"/>
    <p:sldId id="1504" r:id="rId28"/>
    <p:sldId id="1505" r:id="rId29"/>
    <p:sldId id="1506" r:id="rId30"/>
    <p:sldId id="1509" r:id="rId31"/>
    <p:sldId id="1507" r:id="rId32"/>
    <p:sldId id="1508" r:id="rId33"/>
    <p:sldId id="1510" r:id="rId34"/>
    <p:sldId id="1511" r:id="rId35"/>
    <p:sldId id="1512" r:id="rId36"/>
    <p:sldId id="1513" r:id="rId37"/>
    <p:sldId id="1514" r:id="rId38"/>
    <p:sldId id="1518" r:id="rId39"/>
    <p:sldId id="1520" r:id="rId40"/>
    <p:sldId id="1521" r:id="rId41"/>
    <p:sldId id="1522" r:id="rId42"/>
    <p:sldId id="1523" r:id="rId43"/>
    <p:sldId id="1524" r:id="rId44"/>
    <p:sldId id="1552" r:id="rId45"/>
    <p:sldId id="1525" r:id="rId46"/>
    <p:sldId id="1526" r:id="rId47"/>
    <p:sldId id="1528" r:id="rId48"/>
    <p:sldId id="1530" r:id="rId49"/>
    <p:sldId id="1531" r:id="rId50"/>
    <p:sldId id="1532" r:id="rId51"/>
    <p:sldId id="1533" r:id="rId52"/>
    <p:sldId id="1535" r:id="rId53"/>
    <p:sldId id="1534" r:id="rId54"/>
    <p:sldId id="1536" r:id="rId55"/>
    <p:sldId id="1443" r:id="rId56"/>
    <p:sldId id="1540" r:id="rId57"/>
    <p:sldId id="1542" r:id="rId58"/>
    <p:sldId id="1543" r:id="rId59"/>
    <p:sldId id="1544" r:id="rId60"/>
    <p:sldId id="1545" r:id="rId61"/>
    <p:sldId id="1546" r:id="rId62"/>
    <p:sldId id="1547" r:id="rId63"/>
    <p:sldId id="1541" r:id="rId64"/>
    <p:sldId id="1548" r:id="rId65"/>
    <p:sldId id="1476" r:id="rId66"/>
    <p:sldId id="1442" r:id="rId67"/>
    <p:sldId id="1537" r:id="rId68"/>
    <p:sldId id="1538" r:id="rId69"/>
    <p:sldId id="1550" r:id="rId70"/>
    <p:sldId id="1549" r:id="rId71"/>
    <p:sldId id="1551" r:id="rId72"/>
    <p:sldId id="1445" r:id="rId73"/>
    <p:sldId id="1446" r:id="rId74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1234"/>
            <p14:sldId id="1235"/>
            <p14:sldId id="742"/>
            <p14:sldId id="1433"/>
            <p14:sldId id="1435"/>
            <p14:sldId id="1436"/>
            <p14:sldId id="1237"/>
            <p14:sldId id="1236"/>
            <p14:sldId id="1437"/>
            <p14:sldId id="1438"/>
            <p14:sldId id="1439"/>
            <p14:sldId id="1489"/>
            <p14:sldId id="1490"/>
            <p14:sldId id="1440"/>
            <p14:sldId id="1492"/>
            <p14:sldId id="1493"/>
            <p14:sldId id="1494"/>
            <p14:sldId id="1496"/>
            <p14:sldId id="1497"/>
            <p14:sldId id="1498"/>
            <p14:sldId id="1499"/>
            <p14:sldId id="1500"/>
            <p14:sldId id="1501"/>
            <p14:sldId id="1502"/>
            <p14:sldId id="1503"/>
            <p14:sldId id="1504"/>
            <p14:sldId id="1505"/>
            <p14:sldId id="1506"/>
            <p14:sldId id="1509"/>
            <p14:sldId id="1507"/>
            <p14:sldId id="1508"/>
            <p14:sldId id="1510"/>
            <p14:sldId id="1511"/>
            <p14:sldId id="1512"/>
            <p14:sldId id="1513"/>
            <p14:sldId id="1514"/>
            <p14:sldId id="1518"/>
            <p14:sldId id="1520"/>
            <p14:sldId id="1521"/>
            <p14:sldId id="1522"/>
            <p14:sldId id="1523"/>
            <p14:sldId id="1524"/>
            <p14:sldId id="1552"/>
            <p14:sldId id="1525"/>
            <p14:sldId id="1526"/>
            <p14:sldId id="1528"/>
            <p14:sldId id="1530"/>
            <p14:sldId id="1531"/>
            <p14:sldId id="1532"/>
            <p14:sldId id="1533"/>
            <p14:sldId id="1535"/>
            <p14:sldId id="1534"/>
            <p14:sldId id="1536"/>
            <p14:sldId id="1443"/>
            <p14:sldId id="1540"/>
            <p14:sldId id="1542"/>
            <p14:sldId id="1543"/>
            <p14:sldId id="1544"/>
            <p14:sldId id="1545"/>
            <p14:sldId id="1546"/>
            <p14:sldId id="1547"/>
            <p14:sldId id="1541"/>
            <p14:sldId id="1548"/>
            <p14:sldId id="1476"/>
            <p14:sldId id="1442"/>
            <p14:sldId id="1537"/>
            <p14:sldId id="1538"/>
            <p14:sldId id="1550"/>
            <p14:sldId id="1549"/>
            <p14:sldId id="1551"/>
            <p14:sldId id="1445"/>
            <p14:sldId id="1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A18623"/>
    <a:srgbClr val="9E7800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145274-A3E5-48B0-9866-8EA4A107FFAA}" v="4" dt="2023-09-26T17:10:24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/>
    <p:restoredTop sz="78702" autoAdjust="0"/>
  </p:normalViewPr>
  <p:slideViewPr>
    <p:cSldViewPr>
      <p:cViewPr varScale="1">
        <p:scale>
          <a:sx n="76" d="100"/>
          <a:sy n="76" d="100"/>
        </p:scale>
        <p:origin x="399" y="3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8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953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7308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90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66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94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3259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40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2451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510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70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935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031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07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19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437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034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809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55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5834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43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539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93341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80835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58274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80896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2259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76212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898666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104647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5865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824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571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1891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27313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495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4309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418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297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24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9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40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944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460514" y="6551306"/>
            <a:ext cx="62194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10.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hyperlink" Target="https://www.flickr.com/photos/22738816@N07/15817582268" TargetMode="Externa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10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Scheduling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Core Concepts and Classic Policies</a:t>
            </a:r>
            <a:br>
              <a:rPr lang="en-US" sz="3000" dirty="0">
                <a:latin typeface="+mj-lt"/>
              </a:rPr>
            </a:b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673C-1773-246F-2199-2E8D2F04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err="1"/>
              <a:t>Sample</a:t>
            </a:r>
            <a:r>
              <a:rPr lang="fr-FR"/>
              <a:t> </a:t>
            </a:r>
            <a:r>
              <a:rPr lang="fr-FR" err="1"/>
              <a:t>Scheduling</a:t>
            </a:r>
            <a:r>
              <a:rPr lang="fr-FR"/>
              <a:t> </a:t>
            </a:r>
            <a:r>
              <a:rPr lang="fr-FR" err="1"/>
              <a:t>Policies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107D-9422-A6C7-3E25-9EA083223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3106"/>
            <a:ext cx="121920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Assume DMV job A takes 1 second, job B takes 2 days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CE82DA-6045-C781-4EC5-BCCE02111505}"/>
              </a:ext>
            </a:extLst>
          </p:cNvPr>
          <p:cNvSpPr txBox="1">
            <a:spLocks/>
          </p:cNvSpPr>
          <p:nvPr/>
        </p:nvSpPr>
        <p:spPr bwMode="auto">
          <a:xfrm>
            <a:off x="-21446" y="16764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Policy Idea: </a:t>
            </a:r>
            <a:r>
              <a:rPr lang="en-US" kern="0"/>
              <a:t>Only ever schedule users with Job 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9F11D6-CA6D-A448-3C58-928AC57A6CFB}"/>
              </a:ext>
            </a:extLst>
          </p:cNvPr>
          <p:cNvSpPr txBox="1">
            <a:spLocks/>
          </p:cNvSpPr>
          <p:nvPr/>
        </p:nvSpPr>
        <p:spPr bwMode="auto">
          <a:xfrm>
            <a:off x="-228600" y="2667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What is the metric we are optimizing?</a:t>
            </a:r>
            <a:br>
              <a:rPr lang="en-US" kern="0"/>
            </a:br>
            <a:r>
              <a:rPr lang="en-US" kern="0"/>
              <a:t>A) Throughput B) Latency C) Predictability D) Low-Overhead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C9D5F2-A12E-18DE-20F8-171CA7FFEE70}"/>
              </a:ext>
            </a:extLst>
          </p:cNvPr>
          <p:cNvSpPr txBox="1">
            <a:spLocks/>
          </p:cNvSpPr>
          <p:nvPr/>
        </p:nvSpPr>
        <p:spPr bwMode="auto">
          <a:xfrm>
            <a:off x="-228600" y="39624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Can the schedule lead to starvation?</a:t>
            </a:r>
          </a:p>
          <a:p>
            <a:pPr marL="0" indent="0" algn="ctr">
              <a:buFontTx/>
              <a:buNone/>
            </a:pPr>
            <a:r>
              <a:rPr lang="en-US" kern="0"/>
              <a:t>A) Yes B) No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557225-40BF-46D7-A546-8EBC5110CD7C}"/>
              </a:ext>
            </a:extLst>
          </p:cNvPr>
          <p:cNvSpPr txBox="1">
            <a:spLocks/>
          </p:cNvSpPr>
          <p:nvPr/>
        </p:nvSpPr>
        <p:spPr bwMode="auto">
          <a:xfrm>
            <a:off x="-21446" y="5334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Is the schedule fair?</a:t>
            </a:r>
            <a:br>
              <a:rPr lang="en-US" kern="0"/>
            </a:br>
            <a:r>
              <a:rPr lang="en-US" kern="0"/>
              <a:t>A) Yes B) No</a:t>
            </a:r>
          </a:p>
        </p:txBody>
      </p:sp>
    </p:spTree>
    <p:extLst>
      <p:ext uri="{BB962C8B-B14F-4D97-AF65-F5344CB8AC3E}">
        <p14:creationId xmlns:p14="http://schemas.microsoft.com/office/powerpoint/2010/main" val="1420787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673C-1773-246F-2199-2E8D2F04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err="1"/>
              <a:t>Sample</a:t>
            </a:r>
            <a:r>
              <a:rPr lang="fr-FR"/>
              <a:t> </a:t>
            </a:r>
            <a:r>
              <a:rPr lang="fr-FR" err="1"/>
              <a:t>Scheduling</a:t>
            </a:r>
            <a:r>
              <a:rPr lang="fr-FR"/>
              <a:t> </a:t>
            </a:r>
            <a:r>
              <a:rPr lang="fr-FR" err="1"/>
              <a:t>Policies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107D-9422-A6C7-3E25-9EA083223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3106"/>
            <a:ext cx="121920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Assume DMV consists only of jobs of type A.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CE82DA-6045-C781-4EC5-BCCE02111505}"/>
              </a:ext>
            </a:extLst>
          </p:cNvPr>
          <p:cNvSpPr txBox="1">
            <a:spLocks/>
          </p:cNvSpPr>
          <p:nvPr/>
        </p:nvSpPr>
        <p:spPr bwMode="auto">
          <a:xfrm>
            <a:off x="-21446" y="16764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Policy Idea: </a:t>
            </a:r>
            <a:r>
              <a:rPr lang="en-US" kern="0"/>
              <a:t>Schedule jobs randomly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9F11D6-CA6D-A448-3C58-928AC57A6CFB}"/>
              </a:ext>
            </a:extLst>
          </p:cNvPr>
          <p:cNvSpPr txBox="1">
            <a:spLocks/>
          </p:cNvSpPr>
          <p:nvPr/>
        </p:nvSpPr>
        <p:spPr bwMode="auto">
          <a:xfrm>
            <a:off x="-228600" y="2667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What is the metric we are optimizing?</a:t>
            </a:r>
            <a:br>
              <a:rPr lang="en-US" kern="0"/>
            </a:br>
            <a:r>
              <a:rPr lang="en-US" kern="0"/>
              <a:t>A) Throughput B) Latency C) Predictability D) Low-Overhead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C9D5F2-A12E-18DE-20F8-171CA7FFEE70}"/>
              </a:ext>
            </a:extLst>
          </p:cNvPr>
          <p:cNvSpPr txBox="1">
            <a:spLocks/>
          </p:cNvSpPr>
          <p:nvPr/>
        </p:nvSpPr>
        <p:spPr bwMode="auto">
          <a:xfrm>
            <a:off x="-228600" y="39624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Can the schedule lead to starvation?</a:t>
            </a:r>
          </a:p>
          <a:p>
            <a:pPr marL="0" indent="0" algn="ctr">
              <a:buFontTx/>
              <a:buNone/>
            </a:pPr>
            <a:r>
              <a:rPr lang="en-US" kern="0"/>
              <a:t>A) Yes B) No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557225-40BF-46D7-A546-8EBC5110CD7C}"/>
              </a:ext>
            </a:extLst>
          </p:cNvPr>
          <p:cNvSpPr txBox="1">
            <a:spLocks/>
          </p:cNvSpPr>
          <p:nvPr/>
        </p:nvSpPr>
        <p:spPr bwMode="auto">
          <a:xfrm>
            <a:off x="-21446" y="5334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Is the schedule fair?</a:t>
            </a:r>
            <a:br>
              <a:rPr lang="en-US" kern="0"/>
            </a:br>
            <a:r>
              <a:rPr lang="en-US" kern="0"/>
              <a:t>A) Yes B) No</a:t>
            </a:r>
          </a:p>
        </p:txBody>
      </p:sp>
    </p:spTree>
    <p:extLst>
      <p:ext uri="{BB962C8B-B14F-4D97-AF65-F5344CB8AC3E}">
        <p14:creationId xmlns:p14="http://schemas.microsoft.com/office/powerpoint/2010/main" val="1652559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673C-1773-246F-2199-2E8D2F04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err="1"/>
              <a:t>Sample</a:t>
            </a:r>
            <a:r>
              <a:rPr lang="fr-FR"/>
              <a:t> </a:t>
            </a:r>
            <a:r>
              <a:rPr lang="fr-FR" err="1"/>
              <a:t>Scheduling</a:t>
            </a:r>
            <a:r>
              <a:rPr lang="fr-FR"/>
              <a:t> </a:t>
            </a:r>
            <a:r>
              <a:rPr lang="fr-FR" err="1"/>
              <a:t>Policies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107D-9422-A6C7-3E25-9EA083223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3106"/>
            <a:ext cx="121920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Assume DMV consists only of 100 different types of jobs. Some jobs need Clerk A, some Clerks A&amp;B, others Clerk C.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CE82DA-6045-C781-4EC5-BCCE02111505}"/>
              </a:ext>
            </a:extLst>
          </p:cNvPr>
          <p:cNvSpPr txBox="1">
            <a:spLocks/>
          </p:cNvSpPr>
          <p:nvPr/>
        </p:nvSpPr>
        <p:spPr bwMode="auto">
          <a:xfrm>
            <a:off x="-21446" y="1905788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solidFill>
                  <a:schemeClr val="accent1"/>
                </a:solidFill>
              </a:rPr>
              <a:t>Policy Idea</a:t>
            </a:r>
            <a:r>
              <a:rPr lang="en-US" kern="0"/>
              <a:t> Every time schedule a job, compute all possible orderings of jobs, pick one that finishes quickest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A9F11D6-CA6D-A448-3C58-928AC57A6CFB}"/>
              </a:ext>
            </a:extLst>
          </p:cNvPr>
          <p:cNvSpPr txBox="1">
            <a:spLocks/>
          </p:cNvSpPr>
          <p:nvPr/>
        </p:nvSpPr>
        <p:spPr bwMode="auto">
          <a:xfrm>
            <a:off x="0" y="3095559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What is the metric we are optimizing?</a:t>
            </a:r>
            <a:br>
              <a:rPr lang="en-US" kern="0"/>
            </a:br>
            <a:r>
              <a:rPr lang="en-US" kern="0"/>
              <a:t>A) Throughput B) Latency C) Predictability D) Low-Overhead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C9D5F2-A12E-18DE-20F8-171CA7FFEE70}"/>
              </a:ext>
            </a:extLst>
          </p:cNvPr>
          <p:cNvSpPr txBox="1">
            <a:spLocks/>
          </p:cNvSpPr>
          <p:nvPr/>
        </p:nvSpPr>
        <p:spPr bwMode="auto">
          <a:xfrm>
            <a:off x="-122971" y="41148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Can the schedule lead to starvation?</a:t>
            </a:r>
          </a:p>
          <a:p>
            <a:pPr marL="0" indent="0" algn="ctr">
              <a:buFontTx/>
              <a:buNone/>
            </a:pPr>
            <a:r>
              <a:rPr lang="en-US" kern="0"/>
              <a:t>A) Yes B) No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557225-40BF-46D7-A546-8EBC5110CD7C}"/>
              </a:ext>
            </a:extLst>
          </p:cNvPr>
          <p:cNvSpPr txBox="1">
            <a:spLocks/>
          </p:cNvSpPr>
          <p:nvPr/>
        </p:nvSpPr>
        <p:spPr bwMode="auto">
          <a:xfrm>
            <a:off x="-21446" y="5334000"/>
            <a:ext cx="12192000" cy="685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Is the schedule fair?</a:t>
            </a:r>
            <a:br>
              <a:rPr lang="en-US" kern="0"/>
            </a:br>
            <a:r>
              <a:rPr lang="en-US" kern="0"/>
              <a:t>A) Yes B) No</a:t>
            </a:r>
          </a:p>
        </p:txBody>
      </p:sp>
    </p:spTree>
    <p:extLst>
      <p:ext uri="{BB962C8B-B14F-4D97-AF65-F5344CB8AC3E}">
        <p14:creationId xmlns:p14="http://schemas.microsoft.com/office/powerpoint/2010/main" val="307985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ea typeface="굴림" panose="020B0600000101010101" pitchFamily="34" charset="-127"/>
              </a:rPr>
              <a:t>Minimise</a:t>
            </a:r>
            <a:r>
              <a:rPr lang="en-US" altLang="ko-KR" dirty="0">
                <a:ea typeface="굴림" panose="020B0600000101010101" pitchFamily="34" charset="-127"/>
              </a:rPr>
              <a:t> Latency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9985" y="1447800"/>
            <a:ext cx="12192000" cy="5943600"/>
          </a:xfrm>
        </p:spPr>
        <p:txBody>
          <a:bodyPr/>
          <a:lstStyle/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 err="1">
                <a:ea typeface="굴림" panose="020B0600000101010101" pitchFamily="34" charset="-127"/>
              </a:rPr>
              <a:t>Minimise</a:t>
            </a:r>
            <a:r>
              <a:rPr lang="en-US" altLang="ko-KR" dirty="0">
                <a:ea typeface="굴림" panose="020B0600000101010101" pitchFamily="34" charset="-127"/>
              </a:rPr>
              <a:t> elapsed time to do a task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Latency is what the user sees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2" algn="ctr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altLang="ko-KR" dirty="0">
                <a:ea typeface="굴림" panose="020B0600000101010101" pitchFamily="34" charset="-127"/>
              </a:rPr>
              <a:t>Time to echo a keystroke in editor</a:t>
            </a:r>
          </a:p>
          <a:p>
            <a:pPr lvl="2" algn="ctr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altLang="ko-KR" dirty="0">
                <a:ea typeface="굴림" panose="020B0600000101010101" pitchFamily="34" charset="-127"/>
              </a:rPr>
              <a:t>Time to compile a program</a:t>
            </a: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Real-time Tasks</a:t>
            </a: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914400" lvl="2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Must meet deadlines imposed by World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6338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ea typeface="굴림" panose="020B0600000101010101" pitchFamily="34" charset="-127"/>
              </a:rPr>
              <a:t>Maximising</a:t>
            </a:r>
            <a:r>
              <a:rPr lang="en-US" altLang="ko-KR" dirty="0">
                <a:ea typeface="굴림" panose="020B0600000101010101" pitchFamily="34" charset="-127"/>
              </a:rPr>
              <a:t> Throughput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11125200" cy="5943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 err="1">
                <a:ea typeface="굴림" panose="020B0600000101010101" pitchFamily="34" charset="-127"/>
              </a:rPr>
              <a:t>Maximise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number of tasks per second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Two parts to maximizing throughput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dirty="0" err="1">
                <a:ea typeface="굴림" panose="020B0600000101010101" pitchFamily="34" charset="-127"/>
              </a:rPr>
              <a:t>etc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Throughput related to latency, but not identical</a:t>
            </a:r>
          </a:p>
        </p:txBody>
      </p:sp>
    </p:spTree>
    <p:extLst>
      <p:ext uri="{BB962C8B-B14F-4D97-AF65-F5344CB8AC3E}">
        <p14:creationId xmlns:p14="http://schemas.microsoft.com/office/powerpoint/2010/main" val="352552598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Scheduling Policy Goals/Criteria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9AAB530-3333-7CCD-8A52-F30AE97F7BD7}"/>
              </a:ext>
            </a:extLst>
          </p:cNvPr>
          <p:cNvSpPr/>
          <p:nvPr/>
        </p:nvSpPr>
        <p:spPr bwMode="auto">
          <a:xfrm>
            <a:off x="2133600" y="1638300"/>
            <a:ext cx="3581400" cy="1600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2400" b="0" dirty="0" err="1">
                <a:latin typeface="+mn-lt"/>
                <a:ea typeface="굴림" panose="020B0600000101010101" pitchFamily="34" charset="-127"/>
              </a:rPr>
              <a:t>Minimise</a:t>
            </a:r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400" b="0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Latency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1A3762E-196E-36FD-C6AA-EB3D3D9B0B59}"/>
              </a:ext>
            </a:extLst>
          </p:cNvPr>
          <p:cNvSpPr/>
          <p:nvPr/>
        </p:nvSpPr>
        <p:spPr bwMode="auto">
          <a:xfrm>
            <a:off x="6930521" y="1638300"/>
            <a:ext cx="3733800" cy="1600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2400" b="0" err="1">
                <a:latin typeface="+mn-lt"/>
                <a:ea typeface="굴림" panose="020B0600000101010101" pitchFamily="34" charset="-127"/>
              </a:rPr>
              <a:t>Maximise</a:t>
            </a:r>
            <a:r>
              <a:rPr lang="en-US" altLang="ko-KR" sz="2400" b="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Throughput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C4CF9B-F0FF-A3AF-AB42-F928EF8AAD9B}"/>
              </a:ext>
            </a:extLst>
          </p:cNvPr>
          <p:cNvSpPr/>
          <p:nvPr/>
        </p:nvSpPr>
        <p:spPr bwMode="auto">
          <a:xfrm>
            <a:off x="2133599" y="4267200"/>
            <a:ext cx="8530721" cy="122971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>
              <a:latin typeface="+mn-lt"/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</a:rPr>
              <a:t>While remaining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fair</a:t>
            </a:r>
            <a:r>
              <a:rPr lang="en-US" altLang="ko-KR" sz="2400" b="0">
                <a:latin typeface="+mn-lt"/>
                <a:ea typeface="굴림" panose="020B0600000101010101" pitchFamily="34" charset="-127"/>
              </a:rPr>
              <a:t> and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starvation-free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6286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4483-494C-40F1-969E-FB241780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8B89-F90E-4099-9E0B-BBCB83EE9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72" y="1066800"/>
            <a:ext cx="9504855" cy="3962400"/>
          </a:xfrm>
        </p:spPr>
        <p:txBody>
          <a:bodyPr/>
          <a:lstStyle/>
          <a:p>
            <a:pPr marL="457200" lvl="1" indent="0" algn="ctr">
              <a:lnSpc>
                <a:spcPct val="6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Waiting time for P</a:t>
            </a: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</a:p>
          <a:p>
            <a:pPr marL="457200" lvl="1" indent="0" algn="ctr">
              <a:lnSpc>
                <a:spcPct val="6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i="1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6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Total Time spent waiting for </a:t>
            </a:r>
            <a:r>
              <a:rPr lang="en-US" altLang="ko-KR" i="1" dirty="0">
                <a:ea typeface="굴림" panose="020B0600000101010101" pitchFamily="34" charset="-127"/>
              </a:rPr>
              <a:t>CPU</a:t>
            </a:r>
            <a:endParaRPr lang="en-US" altLang="ko-KR" dirty="0">
              <a:ea typeface="굴림" panose="020B0600000101010101" pitchFamily="34" charset="-127"/>
            </a:endParaRPr>
          </a:p>
          <a:p>
            <a:pPr marL="742950" lvl="1" indent="-285750" algn="ctr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Average waiting time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of all processes’ wait time 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Response Time for P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Time to when process gets first scheduled</a:t>
            </a:r>
          </a:p>
          <a:p>
            <a:pPr marL="742950" lvl="1" indent="-285750" algn="ctr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Completion time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Waiting time + Run time </a:t>
            </a:r>
          </a:p>
          <a:p>
            <a:pPr marL="742950" lvl="1" indent="-285750" algn="ctr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Average completion time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of all processes' completion time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65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9BFB-D618-14B2-5860-D7504C70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7B24E-09E7-FDAA-994D-9B292CDF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95600"/>
            <a:ext cx="70485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Unrealistic but simplify the problem so it can be solved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kern="0">
              <a:ea typeface="굴림" panose="020B0600000101010101" pitchFamily="34" charset="-127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87B05B-2211-22BA-9950-3425B54AD28E}"/>
              </a:ext>
            </a:extLst>
          </p:cNvPr>
          <p:cNvSpPr/>
          <p:nvPr/>
        </p:nvSpPr>
        <p:spPr bwMode="auto">
          <a:xfrm>
            <a:off x="838200" y="1337710"/>
            <a:ext cx="51054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Threads are independent!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6907FF3-71E9-2CC8-526A-90CEFA7469FA}"/>
              </a:ext>
            </a:extLst>
          </p:cNvPr>
          <p:cNvSpPr/>
          <p:nvPr/>
        </p:nvSpPr>
        <p:spPr bwMode="auto">
          <a:xfrm>
            <a:off x="6705600" y="1333500"/>
            <a:ext cx="48768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One thread = One User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E74D387-44EC-08F1-00B9-6483E6AD8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419600"/>
            <a:ext cx="11658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Only look at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work-conserving</a:t>
            </a:r>
            <a:r>
              <a:rPr lang="en-US" altLang="ko-KR" kern="0">
                <a:ea typeface="굴림" panose="020B0600000101010101" pitchFamily="34" charset="-127"/>
              </a:rPr>
              <a:t> scheduler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=&gt; Never leave processor idle if work to do</a:t>
            </a:r>
          </a:p>
        </p:txBody>
      </p:sp>
    </p:spTree>
    <p:extLst>
      <p:ext uri="{BB962C8B-B14F-4D97-AF65-F5344CB8AC3E}">
        <p14:creationId xmlns:p14="http://schemas.microsoft.com/office/powerpoint/2010/main" val="1382176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  <p:bldP spid="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9BFB-D618-14B2-5860-D7504C70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Workload Assumptions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7B24E-09E7-FDAA-994D-9B292CDF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86868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A workload is a set of tasks for some system to perform, including how long tasks last and when they arrive</a:t>
            </a:r>
            <a:endParaRPr lang="ko-KR" altLang="en-US" kern="0">
              <a:ea typeface="굴림" panose="020B0600000101010101" pitchFamily="34" charset="-127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4056B5-443C-496F-40DD-E594171DFAF4}"/>
              </a:ext>
            </a:extLst>
          </p:cNvPr>
          <p:cNvSpPr/>
          <p:nvPr/>
        </p:nvSpPr>
        <p:spPr bwMode="auto">
          <a:xfrm>
            <a:off x="838200" y="2895600"/>
            <a:ext cx="5257800" cy="2743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accent1"/>
                </a:solidFill>
                <a:latin typeface="+mn-lt"/>
              </a:rPr>
              <a:t>Compute-Bound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Tasks that primarily perform compute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Fully </a:t>
            </a:r>
            <a:r>
              <a:rPr lang="en-US" sz="2400" b="0" err="1">
                <a:latin typeface="+mn-lt"/>
              </a:rPr>
              <a:t>utilise</a:t>
            </a:r>
            <a:r>
              <a:rPr lang="en-US" sz="2400" b="0">
                <a:latin typeface="+mn-lt"/>
              </a:rPr>
              <a:t> CPU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D5CF303-E97F-B83F-D3D6-A67A41CBEAB2}"/>
              </a:ext>
            </a:extLst>
          </p:cNvPr>
          <p:cNvSpPr/>
          <p:nvPr/>
        </p:nvSpPr>
        <p:spPr bwMode="auto">
          <a:xfrm>
            <a:off x="6705602" y="2887180"/>
            <a:ext cx="5029200" cy="275162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accent1"/>
                </a:solidFill>
                <a:latin typeface="+mn-lt"/>
              </a:rPr>
              <a:t>IO Bound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Mostly wait for IO, limited compute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Often in the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Blocked state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7126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1997" cy="4572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First-Come, First-Served (FCFS)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498" y="1524000"/>
            <a:ext cx="9525000" cy="6172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Run tasks in order of arrival. 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Run task until completion (or blocks on IO).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No preemption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This is the DMV model. 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Also called FIFO</a:t>
            </a:r>
          </a:p>
        </p:txBody>
      </p:sp>
    </p:spTree>
    <p:extLst>
      <p:ext uri="{BB962C8B-B14F-4D97-AF65-F5344CB8AC3E}">
        <p14:creationId xmlns:p14="http://schemas.microsoft.com/office/powerpoint/2010/main" val="29626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CD69-9419-9D90-A934-B3D5F08B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7B2E-0468-263B-1240-AA6D56E12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0"/>
            <a:ext cx="10566400" cy="4572000"/>
          </a:xfrm>
        </p:spPr>
        <p:txBody>
          <a:bodyPr/>
          <a:lstStyle/>
          <a:p>
            <a:r>
              <a:rPr lang="en-US" dirty="0"/>
              <a:t>What is scheduling?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makes a good scheduling policy?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What are existing schedulers and how do they perform?</a:t>
            </a:r>
          </a:p>
        </p:txBody>
      </p:sp>
    </p:spTree>
    <p:extLst>
      <p:ext uri="{BB962C8B-B14F-4D97-AF65-F5344CB8AC3E}">
        <p14:creationId xmlns:p14="http://schemas.microsoft.com/office/powerpoint/2010/main" val="248994250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1997" cy="4572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First-Come, First-Served (FCFS)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610098" cy="25908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>
                <a:ea typeface="굴림" panose="020B0600000101010101" pitchFamily="34" charset="-127"/>
              </a:rPr>
              <a:t>Process</a:t>
            </a:r>
            <a:r>
              <a:rPr lang="en-US" altLang="ko-KR" sz="2000">
                <a:ea typeface="굴림" panose="020B0600000101010101" pitchFamily="34" charset="-127"/>
              </a:rPr>
              <a:t>	</a:t>
            </a:r>
            <a:r>
              <a:rPr lang="en-US" altLang="ko-KR" sz="2000" u="sng">
                <a:ea typeface="굴림" panose="020B0600000101010101" pitchFamily="34" charset="-127"/>
              </a:rPr>
              <a:t>Burst Time</a:t>
            </a:r>
            <a:br>
              <a:rPr lang="en-US" altLang="ko-KR" sz="2000" u="sng">
                <a:ea typeface="굴림" panose="020B0600000101010101" pitchFamily="34" charset="-127"/>
              </a:rPr>
            </a:br>
            <a:endParaRPr lang="en-US" altLang="ko-KR" sz="2000" u="sng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r>
              <a:rPr lang="en-US" altLang="ko-KR" sz="2000">
                <a:ea typeface="굴림" panose="020B0600000101010101" pitchFamily="34" charset="-127"/>
              </a:rPr>
              <a:t>	3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r>
              <a:rPr lang="en-US" altLang="ko-KR" sz="2000">
                <a:ea typeface="굴림" panose="020B0600000101010101" pitchFamily="34" charset="-127"/>
              </a:rPr>
              <a:t> 	3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	 </a:t>
            </a:r>
            <a:r>
              <a:rPr lang="en-US" altLang="ko-KR" sz="2000">
                <a:ea typeface="굴림" panose="020B0600000101010101" pitchFamily="34" charset="-127"/>
              </a:rPr>
              <a:t>24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 i="1" baseline="-25000">
              <a:ea typeface="굴림" panose="020B0600000101010101" pitchFamily="34" charset="-12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EF2617-2C9E-C5E9-7C66-76A631017D58}"/>
              </a:ext>
            </a:extLst>
          </p:cNvPr>
          <p:cNvSpPr/>
          <p:nvPr/>
        </p:nvSpPr>
        <p:spPr bwMode="auto">
          <a:xfrm>
            <a:off x="5867400" y="2057400"/>
            <a:ext cx="1219200" cy="762000"/>
          </a:xfrm>
          <a:prstGeom prst="rect">
            <a:avLst/>
          </a:prstGeom>
          <a:solidFill>
            <a:schemeClr val="accent5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DE07A-378F-B923-1067-FA0F9CA62557}"/>
              </a:ext>
            </a:extLst>
          </p:cNvPr>
          <p:cNvSpPr/>
          <p:nvPr/>
        </p:nvSpPr>
        <p:spPr bwMode="auto">
          <a:xfrm>
            <a:off x="7086600" y="2057400"/>
            <a:ext cx="1219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D4C84-AB50-9A04-FFE1-F6518B72AF42}"/>
              </a:ext>
            </a:extLst>
          </p:cNvPr>
          <p:cNvSpPr/>
          <p:nvPr/>
        </p:nvSpPr>
        <p:spPr bwMode="auto">
          <a:xfrm>
            <a:off x="8314220" y="2057400"/>
            <a:ext cx="2658580" cy="7620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C275723-84A0-0A21-B0BF-FA0070688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54503E6-D90E-0456-0ADC-2342B330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88A9FEE-7F17-CB55-30C0-CC72B42A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050105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6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34D59CE-FF80-B48B-F2A6-93EAD3FC1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200" y="3048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15405EC-707A-FD23-41DA-74324F398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9BB027F-A80F-0442-0450-C0E049CA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8563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0424EC6-6038-1212-BBBF-D06196FA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259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D8A00FB-0F3D-57E5-3A29-5B9D81FE3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0"/>
            <a:ext cx="6705600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What is the average completion time? 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9B564F4B-A1AB-0CA8-60E0-E57472DA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05400"/>
            <a:ext cx="6705600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What is the average waiting time? 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4178372E-CE79-FB02-0117-5552C15136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74854" y="4191000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:ma14="http://schemas.microsoft.com/office/mac/drawingml/2011/main" xmlns="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3+6+30</m:t>
                        </m:r>
                      </m:num>
                      <m:den>
                        <m:eqArr>
                          <m:eqArrPr>
                            <m:ctrlPr>
                              <a:rPr lang="en-US" altLang="ko-KR" sz="2000" b="0" i="1" kern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</m:ctrlPr>
                          </m:eqArrPr>
                          <m:e>
                            <m:r>
                              <a:rPr lang="en-US" altLang="ko-KR" sz="2000" b="0" i="1" kern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  <m:t>3</m:t>
                            </m:r>
                          </m:e>
                          <m:e/>
                        </m:eqAr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=13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 xmlns=""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4178372E-CE79-FB02-0117-5552C1513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74854" y="4191000"/>
                <a:ext cx="2688546" cy="399919"/>
              </a:xfrm>
              <a:prstGeom prst="rect">
                <a:avLst/>
              </a:prstGeom>
              <a:blipFill>
                <a:blip r:embed="rId3"/>
                <a:stretch>
                  <a:fillRect l="-2262" t="-13846" b="-21538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3">
                <a:extLst>
                  <a:ext uri="{FF2B5EF4-FFF2-40B4-BE49-F238E27FC236}">
                    <a16:creationId xmlns:a16="http://schemas.microsoft.com/office/drawing/2014/main" id="{857B93AE-9276-FA7A-4668-529514623E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4298" y="5070191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:ma14="http://schemas.microsoft.com/office/mac/drawingml/2011/main" xmlns="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0+3+6</m:t>
                        </m:r>
                      </m:num>
                      <m:den>
                        <m:eqArr>
                          <m:eqArrPr>
                            <m:ctrlPr>
                              <a:rPr lang="en-US" altLang="ko-KR" sz="2000" b="0" i="1" kern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</m:ctrlPr>
                          </m:eqArrPr>
                          <m:e>
                            <m:r>
                              <a:rPr lang="en-US" altLang="ko-KR" sz="2000" b="0" i="1" kern="0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굴림" panose="020B0600000101010101" pitchFamily="34" charset="-127"/>
                              </a:rPr>
                              <m:t>3</m:t>
                            </m:r>
                          </m:e>
                          <m:e/>
                        </m:eqAr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=3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 xmlns="">
          <p:sp>
            <p:nvSpPr>
              <p:cNvPr id="13" name="Rectangle 3">
                <a:extLst>
                  <a:ext uri="{FF2B5EF4-FFF2-40B4-BE49-F238E27FC236}">
                    <a16:creationId xmlns:a16="http://schemas.microsoft.com/office/drawing/2014/main" id="{857B93AE-9276-FA7A-4668-529514623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94298" y="5070191"/>
                <a:ext cx="2688546" cy="399919"/>
              </a:xfrm>
              <a:prstGeom prst="rect">
                <a:avLst/>
              </a:prstGeom>
              <a:blipFill>
                <a:blip r:embed="rId4"/>
                <a:stretch>
                  <a:fillRect l="-2494" t="-13846" b="-23077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7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uiExpand="1" build="p"/>
      <p:bldP spid="2" grpId="0" animBg="1"/>
      <p:bldP spid="4" grpId="0" animBg="1"/>
      <p:bldP spid="6" grpId="0" animBg="1"/>
      <p:bldP spid="7" grpId="0" uiExpand="1" build="p"/>
      <p:bldP spid="8" grpId="0" uiExpand="1" build="p"/>
      <p:bldP spid="9" grpId="0" uiExpand="1" build="p"/>
      <p:bldP spid="10" grpId="0" uiExpand="1" build="p"/>
      <p:bldP spid="11" grpId="0" uiExpand="1" build="p"/>
      <p:bldP spid="14" grpId="0" uiExpand="1" build="p"/>
      <p:bldP spid="15" grpId="0" uiExpand="1" build="p"/>
      <p:bldP spid="16" grpId="0" uiExpand="1" build="p"/>
      <p:bldP spid="17" grpId="0" uiExpand="1" build="p"/>
      <p:bldP spid="12" grpId="0" uiExpand="1" build="p"/>
      <p:bldP spid="1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1997" cy="4572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First-Come, First-Served (FCFS)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610098" cy="25908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>
                <a:ea typeface="굴림" panose="020B0600000101010101" pitchFamily="34" charset="-127"/>
              </a:rPr>
              <a:t>Process</a:t>
            </a:r>
            <a:r>
              <a:rPr lang="en-US" altLang="ko-KR" sz="2000">
                <a:ea typeface="굴림" panose="020B0600000101010101" pitchFamily="34" charset="-127"/>
              </a:rPr>
              <a:t>	</a:t>
            </a:r>
            <a:r>
              <a:rPr lang="en-US" altLang="ko-KR" sz="2000" u="sng">
                <a:ea typeface="굴림" panose="020B0600000101010101" pitchFamily="34" charset="-127"/>
              </a:rPr>
              <a:t>Burst Time</a:t>
            </a:r>
            <a:br>
              <a:rPr lang="en-US" altLang="ko-KR" sz="2000" u="sng">
                <a:ea typeface="굴림" panose="020B0600000101010101" pitchFamily="34" charset="-127"/>
              </a:rPr>
            </a:br>
            <a:endParaRPr lang="en-US" altLang="ko-KR" sz="2000" u="sng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</a:t>
            </a:r>
            <a:r>
              <a:rPr lang="en-US" altLang="ko-KR" sz="2000">
                <a:ea typeface="굴림" panose="020B0600000101010101" pitchFamily="34" charset="-127"/>
              </a:rPr>
              <a:t>	24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r>
              <a:rPr lang="en-US" altLang="ko-KR" sz="2000">
                <a:ea typeface="굴림" panose="020B0600000101010101" pitchFamily="34" charset="-127"/>
              </a:rPr>
              <a:t> 	3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	 </a:t>
            </a:r>
            <a:r>
              <a:rPr lang="en-US" altLang="ko-KR" sz="2000">
                <a:ea typeface="굴림" panose="020B0600000101010101" pitchFamily="34" charset="-127"/>
              </a:rPr>
              <a:t>3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 i="1" baseline="-25000">
              <a:ea typeface="굴림" panose="020B0600000101010101" pitchFamily="34" charset="-12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EF2617-2C9E-C5E9-7C66-76A631017D58}"/>
              </a:ext>
            </a:extLst>
          </p:cNvPr>
          <p:cNvSpPr/>
          <p:nvPr/>
        </p:nvSpPr>
        <p:spPr bwMode="auto">
          <a:xfrm>
            <a:off x="9673190" y="2133600"/>
            <a:ext cx="1219200" cy="762000"/>
          </a:xfrm>
          <a:prstGeom prst="rect">
            <a:avLst/>
          </a:prstGeom>
          <a:solidFill>
            <a:schemeClr val="accent5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DE07A-378F-B923-1067-FA0F9CA62557}"/>
              </a:ext>
            </a:extLst>
          </p:cNvPr>
          <p:cNvSpPr/>
          <p:nvPr/>
        </p:nvSpPr>
        <p:spPr bwMode="auto">
          <a:xfrm>
            <a:off x="8453990" y="2133600"/>
            <a:ext cx="1219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D4C84-AB50-9A04-FFE1-F6518B72AF42}"/>
              </a:ext>
            </a:extLst>
          </p:cNvPr>
          <p:cNvSpPr/>
          <p:nvPr/>
        </p:nvSpPr>
        <p:spPr bwMode="auto">
          <a:xfrm>
            <a:off x="5795410" y="2133600"/>
            <a:ext cx="2658580" cy="7620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C275723-84A0-0A21-B0BF-FA0070688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54503E6-D90E-0456-0ADC-2342B330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019372"/>
            <a:ext cx="64349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24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88A9FEE-7F17-CB55-30C0-CC72B42A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79532" y="3049684"/>
            <a:ext cx="64349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27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34D59CE-FF80-B48B-F2A6-93EAD3FC1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200" y="3048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115405EC-707A-FD23-41DA-74324F398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2932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9BB027F-A80F-0442-0450-C0E049CA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6890" y="23622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0424EC6-6038-1212-BBBF-D06196FA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35314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D8A00FB-0F3D-57E5-3A29-5B9D81FE3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0"/>
            <a:ext cx="6705600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What is the average completion time? 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9B564F4B-A1AB-0CA8-60E0-E57472DA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05400"/>
            <a:ext cx="6705600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What is the average waiting time? 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3281981F-7234-AF32-3E2E-485E9970B2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74854" y="4191000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:ma14="http://schemas.microsoft.com/office/mac/drawingml/2011/main" xmlns="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24+27+30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3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=27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 xmlns="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3281981F-7234-AF32-3E2E-485E9970B2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74854" y="4191000"/>
                <a:ext cx="2688546" cy="399919"/>
              </a:xfrm>
              <a:prstGeom prst="rect">
                <a:avLst/>
              </a:prstGeom>
              <a:blipFill>
                <a:blip r:embed="rId3"/>
                <a:stretch>
                  <a:fillRect l="-2262" t="-9231" b="-26154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2FD5BCA1-6236-2977-1DAB-FB0DC7B9E0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94298" y="5070191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:ma14="http://schemas.microsoft.com/office/mac/drawingml/2011/main" xmlns="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0+24+27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3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=17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 xmlns=""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2FD5BCA1-6236-2977-1DAB-FB0DC7B9E0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94298" y="5070191"/>
                <a:ext cx="2688546" cy="399919"/>
              </a:xfrm>
              <a:prstGeom prst="rect">
                <a:avLst/>
              </a:prstGeom>
              <a:blipFill>
                <a:blip r:embed="rId4"/>
                <a:stretch>
                  <a:fillRect l="-2494" t="-9231" b="-27692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57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3" grpId="0" uiExpand="1" build="p"/>
      <p:bldP spid="2" grpId="0" animBg="1"/>
      <p:bldP spid="4" grpId="0" animBg="1"/>
      <p:bldP spid="6" grpId="0" animBg="1"/>
      <p:bldP spid="7" grpId="0" uiExpand="1" build="p"/>
      <p:bldP spid="8" grpId="0" uiExpand="1" build="p"/>
      <p:bldP spid="9" grpId="0" uiExpand="1" build="p"/>
      <p:bldP spid="10" grpId="0" uiExpand="1" build="p"/>
      <p:bldP spid="11" grpId="0" uiExpand="1" build="p"/>
      <p:bldP spid="14" grpId="0" uiExpand="1" build="p"/>
      <p:bldP spid="15" grpId="0" uiExpand="1" build="p"/>
      <p:bldP spid="16" grpId="0" uiExpand="1" build="p"/>
      <p:bldP spid="17" grpId="0" uiExpand="1" build="p"/>
      <p:bldP spid="5" grpId="0" uiExpand="1" build="p"/>
      <p:bldP spid="1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195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695724-4E50-DA37-BC27-25905925A5FE}"/>
              </a:ext>
            </a:extLst>
          </p:cNvPr>
          <p:cNvSpPr/>
          <p:nvPr/>
        </p:nvSpPr>
        <p:spPr bwMode="auto">
          <a:xfrm>
            <a:off x="2514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6629400" y="4965612"/>
            <a:ext cx="914400" cy="609600"/>
          </a:xfrm>
          <a:prstGeom prst="rect">
            <a:avLst/>
          </a:prstGeom>
          <a:solidFill>
            <a:schemeClr val="accent2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124651868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695724-4E50-DA37-BC27-25905925A5FE}"/>
              </a:ext>
            </a:extLst>
          </p:cNvPr>
          <p:cNvSpPr/>
          <p:nvPr/>
        </p:nvSpPr>
        <p:spPr bwMode="auto">
          <a:xfrm>
            <a:off x="2514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3581400" y="4991100"/>
            <a:ext cx="914400" cy="609600"/>
          </a:xfrm>
          <a:prstGeom prst="rect">
            <a:avLst/>
          </a:prstGeom>
          <a:solidFill>
            <a:schemeClr val="accent2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96218084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914400" cy="609600"/>
          </a:xfrm>
          <a:prstGeom prst="rect">
            <a:avLst/>
          </a:prstGeom>
          <a:solidFill>
            <a:schemeClr val="accent2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72782609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4800600" y="4965612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92804803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6CA6F-6BCB-573B-6A00-84B74080A59F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</p:spTree>
    <p:extLst>
      <p:ext uri="{BB962C8B-B14F-4D97-AF65-F5344CB8AC3E}">
        <p14:creationId xmlns:p14="http://schemas.microsoft.com/office/powerpoint/2010/main" val="3890784448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6CA6F-6BCB-573B-6A00-84B74080A59F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ECBA67-6C53-338B-B2B9-543E44E3E5A4}"/>
              </a:ext>
            </a:extLst>
          </p:cNvPr>
          <p:cNvSpPr/>
          <p:nvPr/>
        </p:nvSpPr>
        <p:spPr bwMode="auto">
          <a:xfrm>
            <a:off x="8471338" y="4991100"/>
            <a:ext cx="9144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P5</a:t>
            </a:r>
          </a:p>
        </p:txBody>
      </p:sp>
    </p:spTree>
    <p:extLst>
      <p:ext uri="{BB962C8B-B14F-4D97-AF65-F5344CB8AC3E}">
        <p14:creationId xmlns:p14="http://schemas.microsoft.com/office/powerpoint/2010/main" val="1582604084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6CA6F-6BCB-573B-6A00-84B74080A59F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ECBA67-6C53-338B-B2B9-543E44E3E5A4}"/>
              </a:ext>
            </a:extLst>
          </p:cNvPr>
          <p:cNvSpPr/>
          <p:nvPr/>
        </p:nvSpPr>
        <p:spPr bwMode="auto">
          <a:xfrm>
            <a:off x="8471338" y="4991100"/>
            <a:ext cx="9144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05A339-BC0C-6DBB-C8C7-F1FB788F637D}"/>
              </a:ext>
            </a:extLst>
          </p:cNvPr>
          <p:cNvSpPr/>
          <p:nvPr/>
        </p:nvSpPr>
        <p:spPr bwMode="auto">
          <a:xfrm>
            <a:off x="9475076" y="4991100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P6</a:t>
            </a:r>
          </a:p>
        </p:txBody>
      </p:sp>
    </p:spTree>
    <p:extLst>
      <p:ext uri="{BB962C8B-B14F-4D97-AF65-F5344CB8AC3E}">
        <p14:creationId xmlns:p14="http://schemas.microsoft.com/office/powerpoint/2010/main" val="13122711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5ED92-E952-6FE2-51FB-6EDC7591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Scheduling Loop!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13BCE5-F5F6-F35A-0CF3-E5418922667C}"/>
              </a:ext>
            </a:extLst>
          </p:cNvPr>
          <p:cNvSpPr txBox="1"/>
          <p:nvPr/>
        </p:nvSpPr>
        <p:spPr>
          <a:xfrm>
            <a:off x="838200" y="2362200"/>
            <a:ext cx="48768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readyThreads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(TCBs) ) {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selectThread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(TCBs);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	run(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nextTCB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} else {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err="1">
                <a:latin typeface="Consolas" panose="020B0609020204030204" pitchFamily="49" charset="0"/>
                <a:cs typeface="Consolas" panose="020B0609020204030204" pitchFamily="49" charset="0"/>
              </a:rPr>
              <a:t>run_idle_thread</a:t>
            </a:r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b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3CD6F42A-C6F7-E089-0722-6FB661DAEC6A}"/>
              </a:ext>
            </a:extLst>
          </p:cNvPr>
          <p:cNvSpPr/>
          <p:nvPr/>
        </p:nvSpPr>
        <p:spPr bwMode="auto">
          <a:xfrm>
            <a:off x="283894" y="2362200"/>
            <a:ext cx="549812" cy="1607656"/>
          </a:xfrm>
          <a:custGeom>
            <a:avLst/>
            <a:gdLst>
              <a:gd name="connsiteX0" fmla="*/ 1387780 w 1387780"/>
              <a:gd name="connsiteY0" fmla="*/ 2403572 h 2845960"/>
              <a:gd name="connsiteX1" fmla="*/ 192026 w 1387780"/>
              <a:gd name="connsiteY1" fmla="*/ 2677892 h 2845960"/>
              <a:gd name="connsiteX2" fmla="*/ 114654 w 1387780"/>
              <a:gd name="connsiteY2" fmla="*/ 152741 h 2845960"/>
              <a:gd name="connsiteX3" fmla="*/ 1310408 w 1387780"/>
              <a:gd name="connsiteY3" fmla="*/ 497400 h 2845960"/>
              <a:gd name="connsiteX0" fmla="*/ 1328660 w 1328660"/>
              <a:gd name="connsiteY0" fmla="*/ 2305098 h 2817795"/>
              <a:gd name="connsiteX1" fmla="*/ 189177 w 1328660"/>
              <a:gd name="connsiteY1" fmla="*/ 2677892 h 2817795"/>
              <a:gd name="connsiteX2" fmla="*/ 111805 w 1328660"/>
              <a:gd name="connsiteY2" fmla="*/ 152741 h 2817795"/>
              <a:gd name="connsiteX3" fmla="*/ 1307559 w 1328660"/>
              <a:gd name="connsiteY3" fmla="*/ 497400 h 281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8660" h="2817795">
                <a:moveTo>
                  <a:pt x="1328660" y="2305098"/>
                </a:moveTo>
                <a:cubicBezTo>
                  <a:pt x="836877" y="2629827"/>
                  <a:pt x="391986" y="3036618"/>
                  <a:pt x="189177" y="2677892"/>
                </a:cubicBezTo>
                <a:cubicBezTo>
                  <a:pt x="-13632" y="2319166"/>
                  <a:pt x="-74592" y="516156"/>
                  <a:pt x="111805" y="152741"/>
                </a:cubicBezTo>
                <a:cubicBezTo>
                  <a:pt x="298202" y="-210674"/>
                  <a:pt x="802880" y="143363"/>
                  <a:pt x="1307559" y="497400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31AA3D4-AD4F-D7EA-A174-4611357B6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1676400"/>
            <a:ext cx="5145857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1. Which task to run next?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6EF7E3-4277-0345-58F5-93254D19E696}"/>
              </a:ext>
            </a:extLst>
          </p:cNvPr>
          <p:cNvSpPr txBox="1">
            <a:spLocks/>
          </p:cNvSpPr>
          <p:nvPr/>
        </p:nvSpPr>
        <p:spPr bwMode="auto">
          <a:xfrm>
            <a:off x="6708640" y="2743200"/>
            <a:ext cx="4072976" cy="609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2. How frequently does this loop run?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8E2BEFF-5C76-563F-8D53-8BEED29FB0AB}"/>
              </a:ext>
            </a:extLst>
          </p:cNvPr>
          <p:cNvSpPr txBox="1">
            <a:spLocks/>
          </p:cNvSpPr>
          <p:nvPr/>
        </p:nvSpPr>
        <p:spPr bwMode="auto">
          <a:xfrm>
            <a:off x="6708640" y="4191000"/>
            <a:ext cx="4072976" cy="609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3. What happens if </a:t>
            </a:r>
            <a:r>
              <a:rPr lang="en-US" kern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en-US" kern="0"/>
              <a:t> never returns?</a:t>
            </a:r>
          </a:p>
        </p:txBody>
      </p:sp>
    </p:spTree>
    <p:extLst>
      <p:ext uri="{BB962C8B-B14F-4D97-AF65-F5344CB8AC3E}">
        <p14:creationId xmlns:p14="http://schemas.microsoft.com/office/powerpoint/2010/main" val="2933756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D8FEA-C5BD-26E0-3957-F9116DA2A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87588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FIFO/FCFS very sensitive to arrival order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Convoy effect </a:t>
            </a:r>
          </a:p>
          <a:p>
            <a:pPr marL="0" indent="0" algn="ctr">
              <a:buNone/>
            </a:pPr>
            <a:r>
              <a:rPr lang="en-US" altLang="ko-KR" i="1" dirty="0">
                <a:ea typeface="굴림" panose="020B0600000101010101" pitchFamily="34" charset="-127"/>
              </a:rPr>
              <a:t>S</a:t>
            </a:r>
            <a:r>
              <a:rPr lang="en-US" altLang="ko-KR" dirty="0">
                <a:ea typeface="굴림" panose="020B0600000101010101" pitchFamily="34" charset="-127"/>
              </a:rPr>
              <a:t>hort process stuck behind long process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Lots of small tasks build up behind long tasks</a:t>
            </a:r>
          </a:p>
          <a:p>
            <a:pPr marL="0" indent="0" algn="ctr">
              <a:buNone/>
            </a:pPr>
            <a:r>
              <a:rPr lang="en-US" dirty="0">
                <a:ea typeface="굴림" panose="020B0600000101010101" pitchFamily="34" charset="-127"/>
              </a:rPr>
              <a:t>FIFO is</a:t>
            </a:r>
            <a:r>
              <a:rPr lang="en-US" dirty="0">
                <a:solidFill>
                  <a:schemeClr val="accent1"/>
                </a:solidFill>
                <a:ea typeface="굴림" panose="020B0600000101010101" pitchFamily="34" charset="-127"/>
              </a:rPr>
              <a:t> non-preemptible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CBE881-05E8-BF47-52C0-A9A11E96FA4A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C31835-EC6B-E354-3A0F-AEE17BA3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Convoy Effect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1CBB3B-7C96-FDD3-A299-037D3304CD0B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86CA6F-6BCB-573B-6A00-84B74080A59F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ECBA67-6C53-338B-B2B9-543E44E3E5A4}"/>
              </a:ext>
            </a:extLst>
          </p:cNvPr>
          <p:cNvSpPr/>
          <p:nvPr/>
        </p:nvSpPr>
        <p:spPr bwMode="auto">
          <a:xfrm>
            <a:off x="8471338" y="4991100"/>
            <a:ext cx="9144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05A339-BC0C-6DBB-C8C7-F1FB788F637D}"/>
              </a:ext>
            </a:extLst>
          </p:cNvPr>
          <p:cNvSpPr/>
          <p:nvPr/>
        </p:nvSpPr>
        <p:spPr bwMode="auto">
          <a:xfrm>
            <a:off x="9475076" y="4991100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P6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CA419A6-8D47-4570-E82D-49315C768B00}"/>
              </a:ext>
            </a:extLst>
          </p:cNvPr>
          <p:cNvSpPr/>
          <p:nvPr/>
        </p:nvSpPr>
        <p:spPr bwMode="auto">
          <a:xfrm>
            <a:off x="217126" y="4407251"/>
            <a:ext cx="5153748" cy="22479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Can FIFO lead to starvation?</a:t>
            </a:r>
          </a:p>
        </p:txBody>
      </p:sp>
    </p:spTree>
    <p:extLst>
      <p:ext uri="{BB962C8B-B14F-4D97-AF65-F5344CB8AC3E}">
        <p14:creationId xmlns:p14="http://schemas.microsoft.com/office/powerpoint/2010/main" val="218895811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5400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indent="0" algn="ctr">
              <a:buNone/>
            </a:pPr>
            <a:endParaRPr lang="en-US" sz="2400" b="0"/>
          </a:p>
          <a:p>
            <a:pPr marL="0" indent="0" algn="ctr">
              <a:buNone/>
            </a:pPr>
            <a:r>
              <a:rPr lang="en-US" sz="2400" b="0"/>
              <a:t>Simple</a:t>
            </a:r>
          </a:p>
          <a:p>
            <a:pPr marL="0" indent="0" algn="ctr">
              <a:buNone/>
            </a:pPr>
            <a:r>
              <a:rPr lang="en-US" sz="2400" b="0"/>
              <a:t>Low Overhead</a:t>
            </a:r>
          </a:p>
          <a:p>
            <a:pPr marL="0" indent="0" algn="ctr">
              <a:buNone/>
            </a:pPr>
            <a:r>
              <a:rPr lang="en-US" sz="2400" b="0"/>
              <a:t>No Starvation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5400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u="sng"/>
              <a:t>The bad</a:t>
            </a:r>
          </a:p>
          <a:p>
            <a:pPr algn="ctr"/>
            <a:endParaRPr lang="en-US" sz="2400" u="sng"/>
          </a:p>
          <a:p>
            <a:pPr lvl="1" algn="ctr"/>
            <a:r>
              <a:rPr lang="en-US" sz="2400"/>
              <a:t> Sensitive to arrival order (poor predictability)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3619500" y="4276891"/>
            <a:ext cx="49530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u="sng"/>
              <a:t>The ugly</a:t>
            </a:r>
          </a:p>
          <a:p>
            <a:pPr algn="ctr"/>
            <a:endParaRPr lang="en-US" sz="2400"/>
          </a:p>
          <a:p>
            <a:pPr lvl="1" algn="ctr"/>
            <a:r>
              <a:rPr lang="en-US" sz="2400"/>
              <a:t> Convoy Effect. </a:t>
            </a:r>
          </a:p>
          <a:p>
            <a:pPr lvl="1" algn="ctr"/>
            <a:r>
              <a:rPr lang="en-US" sz="2400"/>
              <a:t> Bad for Interactive Tasks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36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Job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7E1A5-50B1-2D3E-38C4-6E7F0230B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How can we </a:t>
            </a:r>
            <a:r>
              <a:rPr lang="en-US" dirty="0" err="1"/>
              <a:t>minimise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average completion time?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By scheduling jobs in order of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estimated completion 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F198C2-9406-3A71-6BD6-993D54CBB90B}"/>
              </a:ext>
            </a:extLst>
          </p:cNvPr>
          <p:cNvSpPr txBox="1"/>
          <p:nvPr/>
        </p:nvSpPr>
        <p:spPr>
          <a:xfrm>
            <a:off x="1752600" y="5029200"/>
            <a:ext cx="93730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b="0" dirty="0">
                <a:latin typeface="+mn-lt"/>
              </a:rPr>
              <a:t>This is the “10 items or less” line at Safeway</a:t>
            </a:r>
          </a:p>
        </p:txBody>
      </p:sp>
    </p:spTree>
    <p:extLst>
      <p:ext uri="{BB962C8B-B14F-4D97-AF65-F5344CB8AC3E}">
        <p14:creationId xmlns:p14="http://schemas.microsoft.com/office/powerpoint/2010/main" val="3987335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88D4C84-AB50-9A04-FFE1-F6518B72AF42}"/>
              </a:ext>
            </a:extLst>
          </p:cNvPr>
          <p:cNvSpPr/>
          <p:nvPr/>
        </p:nvSpPr>
        <p:spPr bwMode="auto">
          <a:xfrm>
            <a:off x="6857999" y="2025870"/>
            <a:ext cx="1752601" cy="7620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12191997" cy="457200"/>
          </a:xfrm>
        </p:spPr>
        <p:txBody>
          <a:bodyPr/>
          <a:lstStyle/>
          <a:p>
            <a:r>
              <a:rPr lang="fr-FR" altLang="ko-KR">
                <a:ea typeface="굴림" panose="020B0600000101010101" pitchFamily="34" charset="-127"/>
              </a:rPr>
              <a:t>S</a:t>
            </a:r>
            <a:r>
              <a:rPr lang="en-US" altLang="ko-KR" err="1">
                <a:ea typeface="굴림" panose="020B0600000101010101" pitchFamily="34" charset="-127"/>
              </a:rPr>
              <a:t>hortest</a:t>
            </a:r>
            <a:r>
              <a:rPr lang="en-US" altLang="ko-KR">
                <a:ea typeface="굴림" panose="020B0600000101010101" pitchFamily="34" charset="-127"/>
              </a:rPr>
              <a:t> Job First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4610098" cy="25908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>
                <a:ea typeface="굴림" panose="020B0600000101010101" pitchFamily="34" charset="-127"/>
              </a:rPr>
              <a:t>Process</a:t>
            </a:r>
            <a:r>
              <a:rPr lang="en-US" altLang="ko-KR" sz="2000">
                <a:ea typeface="굴림" panose="020B0600000101010101" pitchFamily="34" charset="-127"/>
              </a:rPr>
              <a:t>	</a:t>
            </a:r>
            <a:r>
              <a:rPr lang="en-US" altLang="ko-KR" sz="2000" u="sng">
                <a:ea typeface="굴림" panose="020B0600000101010101" pitchFamily="34" charset="-127"/>
              </a:rPr>
              <a:t>Burst Time</a:t>
            </a:r>
            <a:br>
              <a:rPr lang="en-US" altLang="ko-KR" sz="2000" u="sng">
                <a:ea typeface="굴림" panose="020B0600000101010101" pitchFamily="34" charset="-127"/>
              </a:rPr>
            </a:br>
            <a:endParaRPr lang="en-US" altLang="ko-KR" sz="2000" u="sng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r>
              <a:rPr lang="en-US" altLang="ko-KR" sz="2000">
                <a:ea typeface="굴림" panose="020B0600000101010101" pitchFamily="34" charset="-127"/>
              </a:rPr>
              <a:t>	3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r>
              <a:rPr lang="en-US" altLang="ko-KR" sz="2000">
                <a:ea typeface="굴림" panose="020B0600000101010101" pitchFamily="34" charset="-127"/>
              </a:rPr>
              <a:t> 	6</a:t>
            </a:r>
            <a:br>
              <a:rPr lang="en-US" altLang="ko-KR" sz="2000">
                <a:ea typeface="굴림" panose="020B0600000101010101" pitchFamily="34" charset="-127"/>
              </a:rPr>
            </a:b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	 </a:t>
            </a:r>
            <a:r>
              <a:rPr lang="en-US" altLang="ko-KR" sz="2000">
                <a:ea typeface="굴림" panose="020B0600000101010101" pitchFamily="34" charset="-127"/>
              </a:rPr>
              <a:t>24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4	 </a:t>
            </a:r>
            <a:r>
              <a:rPr lang="en-US" altLang="ko-KR" sz="2000">
                <a:ea typeface="굴림" panose="020B0600000101010101" pitchFamily="34" charset="-127"/>
              </a:rPr>
              <a:t>1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sz="2000" i="1" baseline="-25000">
              <a:ea typeface="굴림" panose="020B0600000101010101" pitchFamily="34" charset="-127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EF2617-2C9E-C5E9-7C66-76A631017D58}"/>
              </a:ext>
            </a:extLst>
          </p:cNvPr>
          <p:cNvSpPr/>
          <p:nvPr/>
        </p:nvSpPr>
        <p:spPr bwMode="auto">
          <a:xfrm>
            <a:off x="4800600" y="2028759"/>
            <a:ext cx="805363" cy="762000"/>
          </a:xfrm>
          <a:prstGeom prst="rect">
            <a:avLst/>
          </a:prstGeom>
          <a:solidFill>
            <a:schemeClr val="accent5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ADE07A-378F-B923-1067-FA0F9CA62557}"/>
              </a:ext>
            </a:extLst>
          </p:cNvPr>
          <p:cNvSpPr/>
          <p:nvPr/>
        </p:nvSpPr>
        <p:spPr bwMode="auto">
          <a:xfrm>
            <a:off x="5605962" y="2028759"/>
            <a:ext cx="1252037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C275723-84A0-0A21-B0BF-FA0070688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3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54503E6-D90E-0456-0ADC-2342B3302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0193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88A9FEE-7F17-CB55-30C0-CC72B42A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0193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4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34D59CE-FF80-B48B-F2A6-93EAD3FC1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987039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9BB027F-A80F-0442-0450-C0E049CA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5384" y="23335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0424EC6-6038-1212-BBBF-D06196FAF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6581" y="2333559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4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D8A00FB-0F3D-57E5-3A29-5B9D81FE3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080" y="4651089"/>
            <a:ext cx="8305800" cy="26859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What is the average completion time? 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9B564F4B-A1AB-0CA8-60E0-E57472DA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92178"/>
            <a:ext cx="8305800" cy="268591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prove that SJF generates optimal average completion time if all jobs arrive at the same time 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4178372E-CE79-FB02-0117-5552C15136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03451" y="4629281"/>
                <a:ext cx="2688546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:ma14="http://schemas.microsoft.com/office/mac/drawingml/2011/main" xmlns="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1+4+10+34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4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=12.25</m:t>
                    </m:r>
                  </m:oMath>
                </a14:m>
                <a:r>
                  <a:rPr lang="en-US" altLang="ko-KR" sz="2000" i="1" kern="0" baseline="-2500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 </a:t>
                </a:r>
                <a:r>
                  <a:rPr lang="en-US" altLang="ko-KR" sz="2000" kern="0">
                    <a:solidFill>
                      <a:schemeClr val="accent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accent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 xmlns="">
          <p:sp>
            <p:nvSpPr>
              <p:cNvPr id="12" name="Rectangle 3">
                <a:extLst>
                  <a:ext uri="{FF2B5EF4-FFF2-40B4-BE49-F238E27FC236}">
                    <a16:creationId xmlns:a16="http://schemas.microsoft.com/office/drawing/2014/main" id="{4178372E-CE79-FB02-0117-5552C1513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03451" y="4629281"/>
                <a:ext cx="2688546" cy="399919"/>
              </a:xfrm>
              <a:prstGeom prst="rect">
                <a:avLst/>
              </a:prstGeom>
              <a:blipFill>
                <a:blip r:embed="rId3"/>
                <a:stretch>
                  <a:fillRect l="-2494" t="-7576" r="-227" b="-25758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443A7FAC-C6B6-33AF-0690-64A8D932AE32}"/>
              </a:ext>
            </a:extLst>
          </p:cNvPr>
          <p:cNvSpPr/>
          <p:nvPr/>
        </p:nvSpPr>
        <p:spPr bwMode="auto">
          <a:xfrm>
            <a:off x="8610600" y="2028759"/>
            <a:ext cx="33528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6F5234-5052-C1CD-24A6-72BD28691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5084" y="2304259"/>
            <a:ext cx="533400" cy="111147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2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FA074FE6-1264-5A1B-9095-4B8DF1E1E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9300" y="2322523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>
                <a:ea typeface="굴림" panose="020B0600000101010101" pitchFamily="34" charset="-127"/>
              </a:rPr>
              <a:t>P</a:t>
            </a:r>
            <a:r>
              <a:rPr lang="en-US" altLang="ko-KR" sz="2000" i="1" baseline="-25000">
                <a:ea typeface="굴림" panose="020B0600000101010101" pitchFamily="34" charset="-127"/>
              </a:rPr>
              <a:t>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79047B29-8230-4901-9725-ABE444DC5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5727" y="2952356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34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450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78563" grpId="0" build="p"/>
      <p:bldP spid="2" grpId="0" animBg="1"/>
      <p:bldP spid="4" grpId="0" animBg="1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2" grpId="0"/>
      <p:bldP spid="3" grpId="0" animBg="1"/>
      <p:bldP spid="5" grpId="0"/>
      <p:bldP spid="18" grpId="0"/>
      <p:bldP spid="1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SJF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87801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scheduling policy that always </a:t>
            </a:r>
            <a:r>
              <a:rPr lang="en-US" altLang="ko-KR" kern="0" err="1">
                <a:ea typeface="굴림" panose="020B0600000101010101" pitchFamily="34" charset="-127"/>
              </a:rPr>
              <a:t>favours</a:t>
            </a:r>
            <a:r>
              <a:rPr lang="en-US" altLang="ko-KR" kern="0">
                <a:ea typeface="굴림" panose="020B0600000101010101" pitchFamily="34" charset="-127"/>
              </a:rPr>
              <a:t>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fixed property </a:t>
            </a:r>
            <a:r>
              <a:rPr lang="en-US" altLang="ko-KR" kern="0">
                <a:ea typeface="굴림" panose="020B0600000101010101" pitchFamily="34" charset="-127"/>
              </a:rPr>
              <a:t>for scheduling leads to starvation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59387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4800600" y="4952999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F03943-AFC6-F3E2-FC03-84792F96B4E2}"/>
              </a:ext>
            </a:extLst>
          </p:cNvPr>
          <p:cNvSpPr/>
          <p:nvPr/>
        </p:nvSpPr>
        <p:spPr bwMode="auto">
          <a:xfrm>
            <a:off x="3810000" y="4952999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</p:spTree>
    <p:extLst>
      <p:ext uri="{BB962C8B-B14F-4D97-AF65-F5344CB8AC3E}">
        <p14:creationId xmlns:p14="http://schemas.microsoft.com/office/powerpoint/2010/main" val="3204491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SJF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87801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scheduling policy that always </a:t>
            </a:r>
            <a:r>
              <a:rPr lang="en-US" altLang="ko-KR" kern="0" err="1">
                <a:ea typeface="굴림" panose="020B0600000101010101" pitchFamily="34" charset="-127"/>
              </a:rPr>
              <a:t>favours</a:t>
            </a:r>
            <a:r>
              <a:rPr lang="en-US" altLang="ko-KR" kern="0">
                <a:ea typeface="굴림" panose="020B0600000101010101" pitchFamily="34" charset="-127"/>
              </a:rPr>
              <a:t>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fixed property </a:t>
            </a:r>
            <a:r>
              <a:rPr lang="en-US" altLang="ko-KR" kern="0">
                <a:ea typeface="굴림" panose="020B0600000101010101" pitchFamily="34" charset="-127"/>
              </a:rPr>
              <a:t>for scheduling leads to starvation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4800600" y="4965612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F03943-AFC6-F3E2-FC03-84792F96B4E2}"/>
              </a:ext>
            </a:extLst>
          </p:cNvPr>
          <p:cNvSpPr/>
          <p:nvPr/>
        </p:nvSpPr>
        <p:spPr bwMode="auto">
          <a:xfrm>
            <a:off x="2427802" y="4952999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2E1DB6-3498-C698-F02B-6F796F9F5122}"/>
              </a:ext>
            </a:extLst>
          </p:cNvPr>
          <p:cNvSpPr/>
          <p:nvPr/>
        </p:nvSpPr>
        <p:spPr bwMode="auto">
          <a:xfrm>
            <a:off x="8849798" y="4952999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1135373627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SJF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87801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scheduling policy that always </a:t>
            </a:r>
            <a:r>
              <a:rPr lang="en-US" altLang="ko-KR" kern="0" err="1">
                <a:ea typeface="굴림" panose="020B0600000101010101" pitchFamily="34" charset="-127"/>
              </a:rPr>
              <a:t>favours</a:t>
            </a:r>
            <a:r>
              <a:rPr lang="en-US" altLang="ko-KR" kern="0">
                <a:ea typeface="굴림" panose="020B0600000101010101" pitchFamily="34" charset="-127"/>
              </a:rPr>
              <a:t>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fixed property </a:t>
            </a:r>
            <a:r>
              <a:rPr lang="en-US" altLang="ko-KR" kern="0">
                <a:ea typeface="굴림" panose="020B0600000101010101" pitchFamily="34" charset="-127"/>
              </a:rPr>
              <a:t>for scheduling leads to starvation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4800600" y="4965612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F03943-AFC6-F3E2-FC03-84792F96B4E2}"/>
              </a:ext>
            </a:extLst>
          </p:cNvPr>
          <p:cNvSpPr/>
          <p:nvPr/>
        </p:nvSpPr>
        <p:spPr bwMode="auto">
          <a:xfrm>
            <a:off x="8839200" y="4965612"/>
            <a:ext cx="914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2E1DB6-3498-C698-F02B-6F796F9F5122}"/>
              </a:ext>
            </a:extLst>
          </p:cNvPr>
          <p:cNvSpPr/>
          <p:nvPr/>
        </p:nvSpPr>
        <p:spPr bwMode="auto">
          <a:xfrm>
            <a:off x="2514600" y="4965612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P3</a:t>
            </a:r>
          </a:p>
        </p:txBody>
      </p:sp>
    </p:spTree>
    <p:extLst>
      <p:ext uri="{BB962C8B-B14F-4D97-AF65-F5344CB8AC3E}">
        <p14:creationId xmlns:p14="http://schemas.microsoft.com/office/powerpoint/2010/main" val="1509551438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Is SFJ subject to the convoy effect?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87801"/>
            <a:ext cx="6705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non-preemptible</a:t>
            </a:r>
            <a:r>
              <a:rPr lang="en-US" altLang="ko-KR" kern="0">
                <a:ea typeface="굴림" panose="020B0600000101010101" pitchFamily="34" charset="-127"/>
              </a:rPr>
              <a:t> scheduling policy suffers from convoy effect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4267200" y="48768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90407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Is SFJ subject to the convoy effect?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87801"/>
            <a:ext cx="6705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non-preemptible</a:t>
            </a:r>
            <a:r>
              <a:rPr lang="en-US" altLang="ko-KR" kern="0">
                <a:ea typeface="굴림" panose="020B0600000101010101" pitchFamily="34" charset="-127"/>
              </a:rPr>
              <a:t> scheduling policy suffers from convoy effect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E7EA3F-F28C-36D0-B7AD-A29002B413DD}"/>
              </a:ext>
            </a:extLst>
          </p:cNvPr>
          <p:cNvSpPr/>
          <p:nvPr/>
        </p:nvSpPr>
        <p:spPr bwMode="auto">
          <a:xfrm>
            <a:off x="1143000" y="4572000"/>
            <a:ext cx="1651000" cy="1447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A9B8E9-AE06-134C-9663-D5500FCF919D}"/>
              </a:ext>
            </a:extLst>
          </p:cNvPr>
          <p:cNvSpPr/>
          <p:nvPr/>
        </p:nvSpPr>
        <p:spPr bwMode="auto">
          <a:xfrm>
            <a:off x="2514600" y="4991100"/>
            <a:ext cx="3962400" cy="609600"/>
          </a:xfrm>
          <a:prstGeom prst="rect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CB2113-33B7-49A0-013C-3EC70759B10C}"/>
              </a:ext>
            </a:extLst>
          </p:cNvPr>
          <p:cNvSpPr/>
          <p:nvPr/>
        </p:nvSpPr>
        <p:spPr bwMode="auto">
          <a:xfrm>
            <a:off x="7467600" y="49911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67154D-F92C-D855-BAE6-693CCFBA8E35}"/>
              </a:ext>
            </a:extLst>
          </p:cNvPr>
          <p:cNvSpPr/>
          <p:nvPr/>
        </p:nvSpPr>
        <p:spPr bwMode="auto">
          <a:xfrm>
            <a:off x="8471338" y="4991100"/>
            <a:ext cx="9144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D24DA7-9860-7578-FD7E-57FB320D8B76}"/>
              </a:ext>
            </a:extLst>
          </p:cNvPr>
          <p:cNvSpPr/>
          <p:nvPr/>
        </p:nvSpPr>
        <p:spPr bwMode="auto">
          <a:xfrm>
            <a:off x="9475076" y="4991100"/>
            <a:ext cx="9144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P6</a:t>
            </a:r>
          </a:p>
        </p:txBody>
      </p:sp>
    </p:spTree>
    <p:extLst>
      <p:ext uri="{BB962C8B-B14F-4D97-AF65-F5344CB8AC3E}">
        <p14:creationId xmlns:p14="http://schemas.microsoft.com/office/powerpoint/2010/main" val="3189562218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SJF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indent="0" algn="ctr">
              <a:buNone/>
            </a:pPr>
            <a:endParaRPr lang="en-US" sz="2400" b="0"/>
          </a:p>
          <a:p>
            <a:pPr marL="0" indent="0" algn="ctr">
              <a:buNone/>
            </a:pPr>
            <a:r>
              <a:rPr lang="en-US" sz="2400" b="0"/>
              <a:t>Optimal Average Completion Time when jobs arrive simultaneously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bad</a:t>
            </a:r>
          </a:p>
          <a:p>
            <a:pPr algn="ctr"/>
            <a:endParaRPr lang="en-US" sz="2400" b="0" u="sng"/>
          </a:p>
          <a:p>
            <a:pPr lvl="1" algn="ctr"/>
            <a:r>
              <a:rPr lang="en-US" sz="2400" b="0"/>
              <a:t> Sensitive to arrival order (poor predictability)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Can lead to starvation!</a:t>
            </a:r>
          </a:p>
          <a:p>
            <a:pPr lvl="1" algn="ctr"/>
            <a:endParaRPr lang="en-US" sz="2400" b="0"/>
          </a:p>
          <a:p>
            <a:pPr lvl="1" algn="ctr"/>
            <a:r>
              <a:rPr lang="en-US" sz="2400" b="0"/>
              <a:t>Requires knowing duration of job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507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417CB-B386-8A60-95C3-10A737DE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Recall: Thread Life Cycle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535AF1E-9A2B-CBFA-4901-7037CA1798DA}"/>
              </a:ext>
            </a:extLst>
          </p:cNvPr>
          <p:cNvSpPr/>
          <p:nvPr/>
        </p:nvSpPr>
        <p:spPr bwMode="auto">
          <a:xfrm>
            <a:off x="3377042" y="2133600"/>
            <a:ext cx="1676400" cy="99060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Running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6965C6-EF4A-B3B5-86C5-F3706A6E5550}"/>
              </a:ext>
            </a:extLst>
          </p:cNvPr>
          <p:cNvSpPr/>
          <p:nvPr/>
        </p:nvSpPr>
        <p:spPr bwMode="auto">
          <a:xfrm>
            <a:off x="7499657" y="2133600"/>
            <a:ext cx="1676400" cy="99060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Ready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FFAE1D5-D19E-4FB1-0702-FF646184F64A}"/>
              </a:ext>
            </a:extLst>
          </p:cNvPr>
          <p:cNvSpPr/>
          <p:nvPr/>
        </p:nvSpPr>
        <p:spPr bwMode="auto">
          <a:xfrm>
            <a:off x="5536042" y="4138247"/>
            <a:ext cx="1676400" cy="99060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Blocked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9C4F3F53-16C7-ECAC-BF4F-80ABF6B74BA1}"/>
              </a:ext>
            </a:extLst>
          </p:cNvPr>
          <p:cNvCxnSpPr>
            <a:stCxn id="4" idx="0"/>
            <a:endCxn id="5" idx="0"/>
          </p:cNvCxnSpPr>
          <p:nvPr/>
        </p:nvCxnSpPr>
        <p:spPr bwMode="auto">
          <a:xfrm rot="5400000" flipH="1" flipV="1">
            <a:off x="6276549" y="72293"/>
            <a:ext cx="12700" cy="4122615"/>
          </a:xfrm>
          <a:prstGeom prst="curvedConnector3">
            <a:avLst>
              <a:gd name="adj1" fmla="val 1800000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60101522-6846-71D2-5123-F66303C49E0C}"/>
              </a:ext>
            </a:extLst>
          </p:cNvPr>
          <p:cNvCxnSpPr>
            <a:stCxn id="5" idx="4"/>
            <a:endCxn id="4" idx="4"/>
          </p:cNvCxnSpPr>
          <p:nvPr/>
        </p:nvCxnSpPr>
        <p:spPr bwMode="auto">
          <a:xfrm rot="5400000">
            <a:off x="6276550" y="1062893"/>
            <a:ext cx="12700" cy="4122615"/>
          </a:xfrm>
          <a:prstGeom prst="curvedConnector3">
            <a:avLst>
              <a:gd name="adj1" fmla="val 1800000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4DC39E2-4CE2-147B-712B-1C827D4ED8B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4120969" y="3218474"/>
            <a:ext cx="1509347" cy="132080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E7793F0E-2F37-8CAF-96B9-59ACC4D0DE2F}"/>
              </a:ext>
            </a:extLst>
          </p:cNvPr>
          <p:cNvCxnSpPr>
            <a:stCxn id="6" idx="6"/>
            <a:endCxn id="5" idx="4"/>
          </p:cNvCxnSpPr>
          <p:nvPr/>
        </p:nvCxnSpPr>
        <p:spPr bwMode="auto">
          <a:xfrm flipV="1">
            <a:off x="7212442" y="3124200"/>
            <a:ext cx="1125415" cy="1509347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34E175D-A855-DC63-4A6A-C91322804736}"/>
              </a:ext>
            </a:extLst>
          </p:cNvPr>
          <p:cNvSpPr txBox="1">
            <a:spLocks/>
          </p:cNvSpPr>
          <p:nvPr/>
        </p:nvSpPr>
        <p:spPr bwMode="auto">
          <a:xfrm>
            <a:off x="1765119" y="3966747"/>
            <a:ext cx="26924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latin typeface="+mn-lt"/>
              </a:rPr>
              <a:t>Request I/O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A2D263A-020E-9AB8-A560-10CE0367512A}"/>
              </a:ext>
            </a:extLst>
          </p:cNvPr>
          <p:cNvSpPr txBox="1">
            <a:spLocks/>
          </p:cNvSpPr>
          <p:nvPr/>
        </p:nvSpPr>
        <p:spPr bwMode="auto">
          <a:xfrm>
            <a:off x="8197964" y="3966747"/>
            <a:ext cx="26924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latin typeface="+mn-lt"/>
              </a:rPr>
              <a:t>Finish I/O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9AAB521-74DE-F492-B71B-D4882EEC240C}"/>
              </a:ext>
            </a:extLst>
          </p:cNvPr>
          <p:cNvSpPr txBox="1">
            <a:spLocks/>
          </p:cNvSpPr>
          <p:nvPr/>
        </p:nvSpPr>
        <p:spPr bwMode="auto">
          <a:xfrm>
            <a:off x="4936699" y="1346006"/>
            <a:ext cx="26924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err="1">
                <a:latin typeface="+mn-lt"/>
              </a:rPr>
              <a:t>Descheduled</a:t>
            </a:r>
            <a:endParaRPr lang="en-US" kern="0">
              <a:latin typeface="+mn-lt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302E410-E3D4-6427-4BAD-C8C561569905}"/>
              </a:ext>
            </a:extLst>
          </p:cNvPr>
          <p:cNvSpPr txBox="1">
            <a:spLocks/>
          </p:cNvSpPr>
          <p:nvPr/>
        </p:nvSpPr>
        <p:spPr bwMode="auto">
          <a:xfrm>
            <a:off x="4896158" y="2788040"/>
            <a:ext cx="26924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 i="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>
                <a:latin typeface="+mn-lt"/>
              </a:rPr>
              <a:t>Scheduled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CA61A47-81BD-4095-B2D6-6A3705B69DA0}"/>
              </a:ext>
            </a:extLst>
          </p:cNvPr>
          <p:cNvSpPr/>
          <p:nvPr/>
        </p:nvSpPr>
        <p:spPr bwMode="auto">
          <a:xfrm>
            <a:off x="981041" y="2139951"/>
            <a:ext cx="1676400" cy="990600"/>
          </a:xfrm>
          <a:prstGeom prst="ellips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Dying</a:t>
            </a:r>
          </a:p>
        </p:txBody>
      </p: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43A339A9-63E1-3A20-4FD6-9C71F8B97CC3}"/>
              </a:ext>
            </a:extLst>
          </p:cNvPr>
          <p:cNvCxnSpPr>
            <a:stCxn id="4" idx="2"/>
            <a:endCxn id="31" idx="6"/>
          </p:cNvCxnSpPr>
          <p:nvPr/>
        </p:nvCxnSpPr>
        <p:spPr bwMode="auto">
          <a:xfrm rot="10800000" flipV="1">
            <a:off x="2657442" y="2628899"/>
            <a:ext cx="719601" cy="6351"/>
          </a:xfrm>
          <a:prstGeom prst="curvedConnector3">
            <a:avLst>
              <a:gd name="adj1" fmla="val 50001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7997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7" grpId="0"/>
      <p:bldP spid="18" grpId="0"/>
      <p:bldP spid="19" grpId="0"/>
      <p:bldP spid="20" grpId="0"/>
      <p:bldP spid="3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7C9A8-57EF-0393-2B51-8AC8CE5B2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3716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Introduce the notion of </a:t>
            </a:r>
            <a:r>
              <a:rPr lang="en-US">
                <a:solidFill>
                  <a:schemeClr val="accent1"/>
                </a:solidFill>
              </a:rPr>
              <a:t>preemption</a:t>
            </a:r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A running task can be de-scheduled before completion.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41A400-0655-3DD2-AAEF-F14B2C1AFAF4}"/>
              </a:ext>
            </a:extLst>
          </p:cNvPr>
          <p:cNvSpPr txBox="1">
            <a:spLocks/>
          </p:cNvSpPr>
          <p:nvPr/>
        </p:nvSpPr>
        <p:spPr bwMode="auto">
          <a:xfrm>
            <a:off x="812800" y="37338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STCF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Schedule the task with the </a:t>
            </a:r>
            <a:r>
              <a:rPr lang="en-US" kern="0">
                <a:solidFill>
                  <a:schemeClr val="accent1"/>
                </a:solidFill>
              </a:rPr>
              <a:t>least amount of time left</a:t>
            </a:r>
          </a:p>
        </p:txBody>
      </p:sp>
    </p:spTree>
    <p:extLst>
      <p:ext uri="{BB962C8B-B14F-4D97-AF65-F5344CB8AC3E}">
        <p14:creationId xmlns:p14="http://schemas.microsoft.com/office/powerpoint/2010/main" val="3705402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41A400-0655-3DD2-AAEF-F14B2C1AFAF4}"/>
              </a:ext>
            </a:extLst>
          </p:cNvPr>
          <p:cNvSpPr txBox="1">
            <a:spLocks/>
          </p:cNvSpPr>
          <p:nvPr/>
        </p:nvSpPr>
        <p:spPr bwMode="auto">
          <a:xfrm>
            <a:off x="812800" y="9906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STCF</a:t>
            </a:r>
          </a:p>
          <a:p>
            <a:pPr marL="0" indent="0" algn="ctr">
              <a:buFontTx/>
              <a:buNone/>
            </a:pPr>
            <a:endParaRPr lang="en-US" kern="0"/>
          </a:p>
          <a:p>
            <a:pPr marL="0" indent="0" algn="ctr">
              <a:buFontTx/>
              <a:buNone/>
            </a:pPr>
            <a:r>
              <a:rPr lang="en-US" kern="0"/>
              <a:t>Schedule the task with the </a:t>
            </a:r>
            <a:r>
              <a:rPr lang="en-US" kern="0">
                <a:solidFill>
                  <a:schemeClr val="accent1"/>
                </a:solidFill>
              </a:rPr>
              <a:t>least amount of time left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6609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3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6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 </a:t>
            </a:r>
            <a:r>
              <a:rPr lang="en-US" altLang="ko-KR" sz="2000" kern="0">
                <a:ea typeface="굴림" panose="020B0600000101010101" pitchFamily="34" charset="-127"/>
              </a:rPr>
              <a:t>24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290493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20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98803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Process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r>
              <a:rPr lang="en-US" altLang="ko-KR" sz="2000" u="sng" kern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>
                <a:ea typeface="굴림" panose="020B0600000101010101" pitchFamily="34" charset="-127"/>
              </a:rPr>
            </a:b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	3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2</a:t>
            </a:r>
            <a:r>
              <a:rPr lang="en-US" altLang="ko-KR" sz="2000" kern="0">
                <a:ea typeface="굴림" panose="020B0600000101010101" pitchFamily="34" charset="-127"/>
              </a:rPr>
              <a:t> 	6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3	 </a:t>
            </a:r>
            <a:r>
              <a:rPr lang="en-US" altLang="ko-KR" sz="2000" kern="0">
                <a:ea typeface="굴림" panose="020B0600000101010101" pitchFamily="34" charset="-127"/>
              </a:rPr>
              <a:t>24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4	 </a:t>
            </a:r>
            <a:r>
              <a:rPr lang="en-US" altLang="ko-KR" sz="2000" kern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84215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81EEBE2-7A67-5032-D070-065550333341}"/>
              </a:ext>
            </a:extLst>
          </p:cNvPr>
          <p:cNvSpPr/>
          <p:nvPr/>
        </p:nvSpPr>
        <p:spPr bwMode="auto">
          <a:xfrm>
            <a:off x="2590800" y="2133600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Process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r>
              <a:rPr lang="en-US" altLang="ko-KR" sz="2000" u="sng" kern="0" dirty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 dirty="0">
                <a:ea typeface="굴림" panose="020B0600000101010101" pitchFamily="34" charset="-127"/>
              </a:rPr>
            </a:b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	3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2</a:t>
            </a:r>
            <a:r>
              <a:rPr lang="en-US" altLang="ko-KR" sz="2000" kern="0" dirty="0">
                <a:ea typeface="굴림" panose="020B0600000101010101" pitchFamily="34" charset="-127"/>
              </a:rPr>
              <a:t> 	6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3	 </a:t>
            </a:r>
            <a:r>
              <a:rPr lang="en-US" altLang="ko-KR" sz="2000" kern="0" dirty="0">
                <a:solidFill>
                  <a:srgbClr val="FF0000"/>
                </a:solidFill>
                <a:ea typeface="굴림" panose="020B0600000101010101" pitchFamily="34" charset="-127"/>
              </a:rPr>
              <a:t>23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4	 </a:t>
            </a:r>
            <a:r>
              <a:rPr lang="en-US" altLang="ko-KR" sz="2000" kern="0" dirty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7142299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81EEBE2-7A67-5032-D070-065550333341}"/>
              </a:ext>
            </a:extLst>
          </p:cNvPr>
          <p:cNvSpPr/>
          <p:nvPr/>
        </p:nvSpPr>
        <p:spPr bwMode="auto">
          <a:xfrm>
            <a:off x="2631950" y="2667000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Process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r>
              <a:rPr lang="en-US" altLang="ko-KR" sz="2000" u="sng" kern="0" dirty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 dirty="0">
                <a:ea typeface="굴림" panose="020B0600000101010101" pitchFamily="34" charset="-127"/>
              </a:rPr>
            </a:b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	3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2</a:t>
            </a:r>
            <a:r>
              <a:rPr lang="en-US" altLang="ko-KR" sz="2000" kern="0" dirty="0">
                <a:ea typeface="굴림" panose="020B0600000101010101" pitchFamily="34" charset="-127"/>
              </a:rPr>
              <a:t> 	</a:t>
            </a:r>
            <a:r>
              <a:rPr lang="en-US" altLang="ko-KR" sz="2000" kern="0" dirty="0">
                <a:solidFill>
                  <a:srgbClr val="FF0000"/>
                </a:solidFill>
                <a:ea typeface="굴림" panose="020B0600000101010101" pitchFamily="34" charset="-127"/>
              </a:rPr>
              <a:t>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3	 </a:t>
            </a:r>
            <a:r>
              <a:rPr lang="en-US" altLang="ko-KR" sz="2000" kern="0" dirty="0">
                <a:ea typeface="굴림" panose="020B0600000101010101" pitchFamily="34" charset="-127"/>
              </a:rPr>
              <a:t>23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4	 </a:t>
            </a:r>
            <a:r>
              <a:rPr lang="en-US" altLang="ko-KR" sz="2000" kern="0" dirty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10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 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0</a:t>
            </a:r>
            <a:endParaRPr lang="en-US" altLang="ko-KR" sz="2000" i="1" kern="0" baseline="-2500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7631015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A5574E8-EDE7-8749-6576-0156B1DB19AD}"/>
              </a:ext>
            </a:extLst>
          </p:cNvPr>
          <p:cNvSpPr/>
          <p:nvPr/>
        </p:nvSpPr>
        <p:spPr bwMode="auto">
          <a:xfrm>
            <a:off x="2819400" y="1562100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Process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r>
              <a:rPr lang="en-US" altLang="ko-KR" sz="2000" u="sng" kern="0" dirty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 dirty="0">
                <a:ea typeface="굴림" panose="020B0600000101010101" pitchFamily="34" charset="-127"/>
              </a:rPr>
            </a:b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	3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2</a:t>
            </a:r>
            <a:r>
              <a:rPr lang="en-US" altLang="ko-KR" sz="2000" kern="0" dirty="0">
                <a:ea typeface="굴림" panose="020B0600000101010101" pitchFamily="34" charset="-127"/>
              </a:rPr>
              <a:t> 	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3	 </a:t>
            </a:r>
            <a:r>
              <a:rPr lang="en-US" altLang="ko-KR" sz="2000" kern="0" dirty="0">
                <a:solidFill>
                  <a:srgbClr val="FF0000"/>
                </a:solidFill>
                <a:ea typeface="굴림" panose="020B0600000101010101" pitchFamily="34" charset="-127"/>
              </a:rPr>
              <a:t>20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4	 </a:t>
            </a:r>
            <a:r>
              <a:rPr lang="en-US" altLang="ko-KR" sz="2000" kern="0" dirty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10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 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0</a:t>
            </a:r>
            <a:endParaRPr lang="en-US" altLang="ko-KR" sz="2000" i="1" kern="0" baseline="-2500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A025FF-BBED-72AB-6424-185082BB0EE4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900B256B-620D-1584-F17B-B7273884B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8901655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20B2510-0E51-2ACC-9ABA-469B95839D20}"/>
              </a:ext>
            </a:extLst>
          </p:cNvPr>
          <p:cNvSpPr/>
          <p:nvPr/>
        </p:nvSpPr>
        <p:spPr bwMode="auto">
          <a:xfrm>
            <a:off x="2856026" y="2667000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Process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r>
              <a:rPr lang="en-US" altLang="ko-KR" sz="2000" u="sng" kern="0" dirty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 dirty="0">
                <a:ea typeface="굴림" panose="020B0600000101010101" pitchFamily="34" charset="-127"/>
              </a:rPr>
            </a:b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r>
              <a:rPr lang="en-US" altLang="ko-KR" sz="2000" kern="0" dirty="0">
                <a:solidFill>
                  <a:srgbClr val="FF0000"/>
                </a:solidFill>
                <a:ea typeface="굴림" panose="020B0600000101010101" pitchFamily="34" charset="-127"/>
              </a:rPr>
              <a:t>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2</a:t>
            </a:r>
            <a:r>
              <a:rPr lang="en-US" altLang="ko-KR" sz="2000" kern="0" dirty="0">
                <a:ea typeface="굴림" panose="020B0600000101010101" pitchFamily="34" charset="-127"/>
              </a:rPr>
              <a:t> 	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3	 </a:t>
            </a:r>
            <a:r>
              <a:rPr lang="en-US" altLang="ko-KR" sz="2000" kern="0" dirty="0">
                <a:ea typeface="굴림" panose="020B0600000101010101" pitchFamily="34" charset="-127"/>
              </a:rPr>
              <a:t>20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4	 </a:t>
            </a:r>
            <a:r>
              <a:rPr lang="en-US" altLang="ko-KR" sz="2000" kern="0" dirty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10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 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0</a:t>
            </a:r>
            <a:endParaRPr lang="en-US" altLang="ko-KR" sz="2000" i="1" kern="0" baseline="-2500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FB3D8-4424-D961-8F82-5B68841EEFF9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505BFA3-9487-CE49-D077-45FE4A02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3F7F2-E43A-082D-B3B3-6F9335CE1A1E}"/>
              </a:ext>
            </a:extLst>
          </p:cNvPr>
          <p:cNvSpPr/>
          <p:nvPr/>
        </p:nvSpPr>
        <p:spPr bwMode="auto">
          <a:xfrm>
            <a:off x="6191353" y="5033410"/>
            <a:ext cx="1423383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8EB9FFD-53D4-CB1D-6E46-D69AFBE7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6663686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607808-CEF4-3777-E5C6-436FC5FBE5B1}"/>
              </a:ext>
            </a:extLst>
          </p:cNvPr>
          <p:cNvSpPr/>
          <p:nvPr/>
        </p:nvSpPr>
        <p:spPr bwMode="auto">
          <a:xfrm>
            <a:off x="2884404" y="3285021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Process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r>
              <a:rPr lang="en-US" altLang="ko-KR" sz="2000" u="sng" kern="0" dirty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 dirty="0">
                <a:ea typeface="굴림" panose="020B0600000101010101" pitchFamily="34" charset="-127"/>
              </a:rPr>
            </a:b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	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2</a:t>
            </a:r>
            <a:r>
              <a:rPr lang="en-US" altLang="ko-KR" sz="2000" kern="0" dirty="0">
                <a:ea typeface="굴림" panose="020B0600000101010101" pitchFamily="34" charset="-127"/>
              </a:rPr>
              <a:t> 	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3	 </a:t>
            </a:r>
            <a:r>
              <a:rPr lang="en-US" altLang="ko-KR" sz="2000" kern="0" dirty="0">
                <a:solidFill>
                  <a:srgbClr val="FF0000"/>
                </a:solidFill>
                <a:ea typeface="굴림" panose="020B0600000101010101" pitchFamily="34" charset="-127"/>
              </a:rPr>
              <a:t>15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4	 </a:t>
            </a:r>
            <a:r>
              <a:rPr lang="en-US" altLang="ko-KR" sz="2000" kern="0" dirty="0">
                <a:ea typeface="굴림" panose="020B0600000101010101" pitchFamily="34" charset="-127"/>
              </a:rPr>
              <a:t>16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10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 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0</a:t>
            </a:r>
            <a:endParaRPr lang="en-US" altLang="ko-KR" sz="2000" i="1" kern="0" baseline="-2500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FB3D8-4424-D961-8F82-5B68841EEFF9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505BFA3-9487-CE49-D077-45FE4A02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3F7F2-E43A-082D-B3B3-6F9335CE1A1E}"/>
              </a:ext>
            </a:extLst>
          </p:cNvPr>
          <p:cNvSpPr/>
          <p:nvPr/>
        </p:nvSpPr>
        <p:spPr bwMode="auto">
          <a:xfrm>
            <a:off x="6191353" y="5033410"/>
            <a:ext cx="1423383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8EB9FFD-53D4-CB1D-6E46-D69AFBE7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2BA988-7B15-E3C9-3CF5-A2138108F2EB}"/>
              </a:ext>
            </a:extLst>
          </p:cNvPr>
          <p:cNvSpPr/>
          <p:nvPr/>
        </p:nvSpPr>
        <p:spPr bwMode="auto">
          <a:xfrm>
            <a:off x="7642522" y="5029200"/>
            <a:ext cx="2263478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5EA6E2CD-2043-411D-3E19-2C294819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18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5218779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47BC6A8-3DEA-C315-DEF7-F02B4739ABCE}"/>
              </a:ext>
            </a:extLst>
          </p:cNvPr>
          <p:cNvSpPr/>
          <p:nvPr/>
        </p:nvSpPr>
        <p:spPr bwMode="auto">
          <a:xfrm>
            <a:off x="2819851" y="3285021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Process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r>
              <a:rPr lang="en-US" altLang="ko-KR" sz="2000" u="sng" kern="0" dirty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 dirty="0">
                <a:ea typeface="굴림" panose="020B0600000101010101" pitchFamily="34" charset="-127"/>
              </a:rPr>
            </a:b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	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2</a:t>
            </a:r>
            <a:r>
              <a:rPr lang="en-US" altLang="ko-KR" sz="2000" kern="0" dirty="0">
                <a:ea typeface="굴림" panose="020B0600000101010101" pitchFamily="34" charset="-127"/>
              </a:rPr>
              <a:t> 	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3	</a:t>
            </a:r>
            <a:r>
              <a:rPr lang="en-US" altLang="ko-KR" sz="2000" kern="0" dirty="0">
                <a:solidFill>
                  <a:srgbClr val="FF0000"/>
                </a:solidFill>
                <a:ea typeface="굴림" panose="020B0600000101010101" pitchFamily="34" charset="-127"/>
              </a:rPr>
              <a:t>0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4	 </a:t>
            </a:r>
            <a:r>
              <a:rPr lang="en-US" altLang="ko-KR" sz="2000" kern="0" dirty="0">
                <a:ea typeface="굴림" panose="020B0600000101010101" pitchFamily="34" charset="-127"/>
              </a:rPr>
              <a:t>15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10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 	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0</a:t>
            </a:r>
            <a:endParaRPr lang="en-US" altLang="ko-KR" sz="2000" i="1" kern="0" baseline="-2500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	</a:t>
            </a: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FB3D8-4424-D961-8F82-5B68841EEFF9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505BFA3-9487-CE49-D077-45FE4A02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3F7F2-E43A-082D-B3B3-6F9335CE1A1E}"/>
              </a:ext>
            </a:extLst>
          </p:cNvPr>
          <p:cNvSpPr/>
          <p:nvPr/>
        </p:nvSpPr>
        <p:spPr bwMode="auto">
          <a:xfrm>
            <a:off x="6191353" y="5033410"/>
            <a:ext cx="1423383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8EB9FFD-53D4-CB1D-6E46-D69AFBE7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2BA988-7B15-E3C9-3CF5-A2138108F2EB}"/>
              </a:ext>
            </a:extLst>
          </p:cNvPr>
          <p:cNvSpPr/>
          <p:nvPr/>
        </p:nvSpPr>
        <p:spPr bwMode="auto">
          <a:xfrm>
            <a:off x="7642521" y="5029200"/>
            <a:ext cx="3344167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5EA6E2CD-2043-411D-3E19-2C294819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9567977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6502EE-13E1-84CC-9B7F-B309D9737023}"/>
              </a:ext>
            </a:extLst>
          </p:cNvPr>
          <p:cNvSpPr/>
          <p:nvPr/>
        </p:nvSpPr>
        <p:spPr bwMode="auto">
          <a:xfrm>
            <a:off x="2856026" y="3285021"/>
            <a:ext cx="70104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5CC36-0D80-7828-A101-71F1FF8D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Shortest Time to Completion First (STCF)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F5B8789-C8F1-F453-DB91-AD62288D9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118597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 dirty="0">
                <a:ea typeface="굴림" panose="020B0600000101010101" pitchFamily="34" charset="-127"/>
              </a:rPr>
              <a:t>Process</a:t>
            </a:r>
            <a:r>
              <a:rPr lang="en-US" altLang="ko-KR" sz="2000" kern="0" dirty="0">
                <a:ea typeface="굴림" panose="020B0600000101010101" pitchFamily="34" charset="-127"/>
              </a:rPr>
              <a:t>	</a:t>
            </a:r>
            <a:r>
              <a:rPr lang="en-US" altLang="ko-KR" sz="2000" u="sng" kern="0" dirty="0">
                <a:ea typeface="굴림" panose="020B0600000101010101" pitchFamily="34" charset="-127"/>
              </a:rPr>
              <a:t>Burst Time (left)</a:t>
            </a:r>
            <a:br>
              <a:rPr lang="en-US" altLang="ko-KR" sz="2000" u="sng" kern="0" dirty="0">
                <a:ea typeface="굴림" panose="020B0600000101010101" pitchFamily="34" charset="-127"/>
              </a:rPr>
            </a:br>
            <a:endParaRPr lang="en-US" altLang="ko-KR" sz="2000" u="sng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1</a:t>
            </a:r>
            <a:r>
              <a:rPr lang="en-US" altLang="ko-KR" sz="2000" kern="0" dirty="0">
                <a:ea typeface="굴림" panose="020B0600000101010101" pitchFamily="34" charset="-127"/>
              </a:rPr>
              <a:t>	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2</a:t>
            </a:r>
            <a:r>
              <a:rPr lang="en-US" altLang="ko-KR" sz="2000" kern="0" dirty="0">
                <a:ea typeface="굴림" panose="020B0600000101010101" pitchFamily="34" charset="-127"/>
              </a:rPr>
              <a:t> 	0</a:t>
            </a:r>
            <a:br>
              <a:rPr lang="en-US" altLang="ko-KR" sz="2000" kern="0" dirty="0">
                <a:ea typeface="굴림" panose="020B0600000101010101" pitchFamily="34" charset="-127"/>
              </a:rPr>
            </a:b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3	</a:t>
            </a:r>
            <a:r>
              <a:rPr lang="en-US" altLang="ko-KR" sz="2000" kern="0" dirty="0">
                <a:ea typeface="굴림" panose="020B0600000101010101" pitchFamily="34" charset="-127"/>
              </a:rPr>
              <a:t>0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dirty="0">
                <a:ea typeface="굴림" panose="020B0600000101010101" pitchFamily="34" charset="-127"/>
              </a:rPr>
              <a:t>P</a:t>
            </a:r>
            <a:r>
              <a:rPr lang="en-US" altLang="ko-KR" sz="2000" i="1" kern="0" baseline="-25000" dirty="0">
                <a:ea typeface="굴림" panose="020B0600000101010101" pitchFamily="34" charset="-127"/>
              </a:rPr>
              <a:t>4	 </a:t>
            </a:r>
            <a:r>
              <a:rPr lang="en-US" altLang="ko-KR" sz="2000" kern="0" dirty="0">
                <a:ea typeface="굴림" panose="020B0600000101010101" pitchFamily="34" charset="-127"/>
              </a:rPr>
              <a:t>15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kern="0" dirty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CD99A0B-3A31-FD3F-F6CA-C3BCE3998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143000"/>
            <a:ext cx="4610098" cy="2590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u="sng" kern="0">
                <a:ea typeface="굴림" panose="020B0600000101010101" pitchFamily="34" charset="-127"/>
              </a:rPr>
              <a:t>Arrival Time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u="sng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10</a:t>
            </a:r>
            <a:r>
              <a:rPr lang="en-US" altLang="ko-KR" sz="2000" kern="0">
                <a:ea typeface="굴림" panose="020B0600000101010101" pitchFamily="34" charset="-127"/>
              </a:rPr>
              <a:t>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</a:t>
            </a:r>
            <a:r>
              <a:rPr lang="en-US" altLang="ko-KR" sz="2000" kern="0">
                <a:ea typeface="굴림" panose="020B0600000101010101" pitchFamily="34" charset="-127"/>
              </a:rPr>
              <a:t> 	</a:t>
            </a:r>
            <a:br>
              <a:rPr lang="en-US" altLang="ko-KR" sz="2000" kern="0">
                <a:ea typeface="굴림" panose="020B0600000101010101" pitchFamily="34" charset="-127"/>
              </a:rPr>
            </a:b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i="1" kern="0">
                <a:ea typeface="굴림" panose="020B0600000101010101" pitchFamily="34" charset="-127"/>
              </a:rPr>
              <a:t>18</a:t>
            </a:r>
            <a:r>
              <a:rPr lang="en-US" altLang="ko-KR" sz="2000" i="1" kern="0" baseline="-25000">
                <a:ea typeface="굴림" panose="020B0600000101010101" pitchFamily="34" charset="-127"/>
              </a:rPr>
              <a:t>	</a:t>
            </a:r>
            <a:endParaRPr lang="en-US" altLang="ko-KR" sz="2000" kern="0">
              <a:ea typeface="굴림" panose="020B0600000101010101" pitchFamily="34" charset="-127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B997FF-6841-DE8B-B33E-620B0C7957C6}"/>
              </a:ext>
            </a:extLst>
          </p:cNvPr>
          <p:cNvSpPr/>
          <p:nvPr/>
        </p:nvSpPr>
        <p:spPr bwMode="auto">
          <a:xfrm>
            <a:off x="1905000" y="5029200"/>
            <a:ext cx="914400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1559200-DBE7-3AA1-FA08-3EBBDCD29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1082581-3E24-61E1-E6E7-5499EE9A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973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98B92-182B-F6B5-10FC-B5AD503CE2C4}"/>
              </a:ext>
            </a:extLst>
          </p:cNvPr>
          <p:cNvSpPr/>
          <p:nvPr/>
        </p:nvSpPr>
        <p:spPr bwMode="auto">
          <a:xfrm>
            <a:off x="2856026" y="5029200"/>
            <a:ext cx="1868373" cy="609600"/>
          </a:xfrm>
          <a:prstGeom prst="rect">
            <a:avLst/>
          </a:prstGeom>
          <a:solidFill>
            <a:srgbClr val="FFC0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P2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08B8B13-E930-C652-DCCF-623276510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674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7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5FB3D8-4424-D961-8F82-5B68841EEFF9}"/>
              </a:ext>
            </a:extLst>
          </p:cNvPr>
          <p:cNvSpPr/>
          <p:nvPr/>
        </p:nvSpPr>
        <p:spPr bwMode="auto">
          <a:xfrm>
            <a:off x="4748816" y="5029200"/>
            <a:ext cx="1423383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505BFA3-9487-CE49-D077-45FE4A02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86528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10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03F7F2-E43A-082D-B3B3-6F9335CE1A1E}"/>
              </a:ext>
            </a:extLst>
          </p:cNvPr>
          <p:cNvSpPr/>
          <p:nvPr/>
        </p:nvSpPr>
        <p:spPr bwMode="auto">
          <a:xfrm>
            <a:off x="6191353" y="5033410"/>
            <a:ext cx="1423383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P1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68EB9FFD-53D4-CB1D-6E46-D69AFBE77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13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2BA988-7B15-E3C9-3CF5-A2138108F2EB}"/>
              </a:ext>
            </a:extLst>
          </p:cNvPr>
          <p:cNvSpPr/>
          <p:nvPr/>
        </p:nvSpPr>
        <p:spPr bwMode="auto">
          <a:xfrm>
            <a:off x="7642521" y="5029200"/>
            <a:ext cx="3344167" cy="609600"/>
          </a:xfrm>
          <a:prstGeom prst="rect">
            <a:avLst/>
          </a:prstGeom>
          <a:solidFill>
            <a:srgbClr val="FF99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P3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5EA6E2CD-2043-411D-3E19-2C294819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4200" y="5861057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sz="2000" kern="0">
                <a:ea typeface="굴림" panose="020B0600000101010101" pitchFamily="34" charset="-127"/>
              </a:rPr>
              <a:t>32</a:t>
            </a:r>
            <a:endParaRPr lang="en-US" altLang="ko-KR" sz="2000" i="1" kern="0" baseline="-25000">
              <a:ea typeface="굴림" panose="020B0600000101010101" pitchFamily="34" charset="-127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D81F82-454D-A2D6-7A08-69E79D442305}"/>
              </a:ext>
            </a:extLst>
          </p:cNvPr>
          <p:cNvSpPr/>
          <p:nvPr/>
        </p:nvSpPr>
        <p:spPr bwMode="auto">
          <a:xfrm>
            <a:off x="11014473" y="5029200"/>
            <a:ext cx="1423383" cy="609600"/>
          </a:xfrm>
          <a:prstGeom prst="rect">
            <a:avLst/>
          </a:prstGeom>
          <a:solidFill>
            <a:srgbClr val="FFFF0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P4</a:t>
            </a:r>
          </a:p>
        </p:txBody>
      </p:sp>
    </p:spTree>
    <p:extLst>
      <p:ext uri="{BB962C8B-B14F-4D97-AF65-F5344CB8AC3E}">
        <p14:creationId xmlns:p14="http://schemas.microsoft.com/office/powerpoint/2010/main" val="248444127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Recall:  What triggers a scheduling decision?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96370B1-8976-8C50-A80D-0BEE3E02E407}"/>
              </a:ext>
            </a:extLst>
          </p:cNvPr>
          <p:cNvSpPr/>
          <p:nvPr/>
        </p:nvSpPr>
        <p:spPr bwMode="auto">
          <a:xfrm>
            <a:off x="9144000" y="1011687"/>
            <a:ext cx="1752600" cy="1600200"/>
          </a:xfrm>
          <a:prstGeom prst="ellipse">
            <a:avLst/>
          </a:prstGeom>
          <a:solidFill>
            <a:schemeClr val="accent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>
                <a:ln>
                  <a:noFill/>
                </a:ln>
                <a:solidFill>
                  <a:schemeClr val="accent3"/>
                </a:solidFill>
                <a:effectLst/>
                <a:latin typeface="+mn-lt"/>
              </a:rPr>
              <a:t>CPU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C4313C-6B5F-C2EB-C0D8-78A6E2272AA7}"/>
              </a:ext>
            </a:extLst>
          </p:cNvPr>
          <p:cNvSpPr/>
          <p:nvPr/>
        </p:nvSpPr>
        <p:spPr bwMode="auto">
          <a:xfrm>
            <a:off x="3898862" y="1578867"/>
            <a:ext cx="2971800" cy="465840"/>
          </a:xfrm>
          <a:prstGeom prst="round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Ready Queue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8EF3A5-0068-0DED-87D2-0D9966BA8FC4}"/>
              </a:ext>
            </a:extLst>
          </p:cNvPr>
          <p:cNvSpPr/>
          <p:nvPr/>
        </p:nvSpPr>
        <p:spPr bwMode="auto">
          <a:xfrm>
            <a:off x="3898862" y="4243806"/>
            <a:ext cx="2971800" cy="392734"/>
          </a:xfrm>
          <a:prstGeom prst="round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I/O Queue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40AC265-F87A-3424-563F-8DA99392C678}"/>
              </a:ext>
            </a:extLst>
          </p:cNvPr>
          <p:cNvSpPr/>
          <p:nvPr/>
        </p:nvSpPr>
        <p:spPr bwMode="auto">
          <a:xfrm>
            <a:off x="3898862" y="5243576"/>
            <a:ext cx="2971800" cy="405559"/>
          </a:xfrm>
          <a:prstGeom prst="roundRect">
            <a:avLst/>
          </a:prstGeom>
          <a:solidFill>
            <a:schemeClr val="tx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Wait Queue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18FA06E-1FD8-1A42-7740-24CFB3885ECC}"/>
              </a:ext>
            </a:extLst>
          </p:cNvPr>
          <p:cNvCxnSpPr>
            <a:cxnSpLocks/>
            <a:stCxn id="5" idx="3"/>
            <a:endCxn id="8" idx="2"/>
          </p:cNvCxnSpPr>
          <p:nvPr/>
        </p:nvCxnSpPr>
        <p:spPr bwMode="auto">
          <a:xfrm>
            <a:off x="6870662" y="1811787"/>
            <a:ext cx="2273338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BD56ADB-511D-C075-4B57-273509213AC6}"/>
              </a:ext>
            </a:extLst>
          </p:cNvPr>
          <p:cNvSpPr/>
          <p:nvPr/>
        </p:nvSpPr>
        <p:spPr bwMode="auto">
          <a:xfrm>
            <a:off x="7696200" y="5243576"/>
            <a:ext cx="3276600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Wait for an interrupt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4425EA5-64B6-7A6E-7A8C-43814FC037FA}"/>
              </a:ext>
            </a:extLst>
          </p:cNvPr>
          <p:cNvSpPr/>
          <p:nvPr/>
        </p:nvSpPr>
        <p:spPr bwMode="auto">
          <a:xfrm>
            <a:off x="7696200" y="3442009"/>
            <a:ext cx="3276600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Time Slice Expired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17194EF9-EECC-4D65-AE7B-4BEEE1B969DA}"/>
              </a:ext>
            </a:extLst>
          </p:cNvPr>
          <p:cNvSpPr/>
          <p:nvPr/>
        </p:nvSpPr>
        <p:spPr bwMode="auto">
          <a:xfrm>
            <a:off x="7696656" y="4237394"/>
            <a:ext cx="3276600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IO Request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A39BBFB-E446-4CE9-9E17-72345DF6F1EB}"/>
              </a:ext>
            </a:extLst>
          </p:cNvPr>
          <p:cNvSpPr/>
          <p:nvPr/>
        </p:nvSpPr>
        <p:spPr bwMode="auto">
          <a:xfrm>
            <a:off x="7696200" y="3028432"/>
            <a:ext cx="3276600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Fork a child / Yield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B3DC71B-BAFA-FEE5-692F-057849C5BD52}"/>
              </a:ext>
            </a:extLst>
          </p:cNvPr>
          <p:cNvSpPr/>
          <p:nvPr/>
        </p:nvSpPr>
        <p:spPr bwMode="auto">
          <a:xfrm>
            <a:off x="685800" y="5250112"/>
            <a:ext cx="2385014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Interrupt Occurs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34145FDC-6C11-1E5A-9E43-4BB2F7CFCC32}"/>
              </a:ext>
            </a:extLst>
          </p:cNvPr>
          <p:cNvSpPr/>
          <p:nvPr/>
        </p:nvSpPr>
        <p:spPr bwMode="auto">
          <a:xfrm>
            <a:off x="673937" y="4243806"/>
            <a:ext cx="2385014" cy="40555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IO Occurs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29D9DDC-5D24-6A32-C2FE-C8F6947D7F36}"/>
              </a:ext>
            </a:extLst>
          </p:cNvPr>
          <p:cNvCxnSpPr>
            <a:stCxn id="34" idx="1"/>
            <a:endCxn id="7" idx="3"/>
          </p:cNvCxnSpPr>
          <p:nvPr/>
        </p:nvCxnSpPr>
        <p:spPr bwMode="auto">
          <a:xfrm flipH="1" flipV="1">
            <a:off x="6870662" y="4440173"/>
            <a:ext cx="825994" cy="1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6107CA-3A2D-5FB2-388F-8E9133C60FF4}"/>
              </a:ext>
            </a:extLst>
          </p:cNvPr>
          <p:cNvCxnSpPr>
            <a:stCxn id="18" idx="1"/>
            <a:endCxn id="9" idx="3"/>
          </p:cNvCxnSpPr>
          <p:nvPr/>
        </p:nvCxnSpPr>
        <p:spPr bwMode="auto">
          <a:xfrm flipH="1">
            <a:off x="6870662" y="5446356"/>
            <a:ext cx="825538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46C9A53-04AA-092F-8470-CEEAE700D111}"/>
              </a:ext>
            </a:extLst>
          </p:cNvPr>
          <p:cNvCxnSpPr>
            <a:stCxn id="9" idx="1"/>
            <a:endCxn id="37" idx="3"/>
          </p:cNvCxnSpPr>
          <p:nvPr/>
        </p:nvCxnSpPr>
        <p:spPr bwMode="auto">
          <a:xfrm flipH="1">
            <a:off x="3070814" y="5446356"/>
            <a:ext cx="828048" cy="6536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0F9DE16-0A6C-2C2B-78C2-2DFEF155E09D}"/>
              </a:ext>
            </a:extLst>
          </p:cNvPr>
          <p:cNvCxnSpPr>
            <a:cxnSpLocks/>
            <a:stCxn id="7" idx="1"/>
            <a:endCxn id="38" idx="3"/>
          </p:cNvCxnSpPr>
          <p:nvPr/>
        </p:nvCxnSpPr>
        <p:spPr bwMode="auto">
          <a:xfrm flipH="1">
            <a:off x="3058951" y="4440173"/>
            <a:ext cx="839911" cy="6413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E41A75B0-9322-9D4E-6EDE-B544C9B266D2}"/>
              </a:ext>
            </a:extLst>
          </p:cNvPr>
          <p:cNvCxnSpPr>
            <a:stCxn id="8" idx="6"/>
            <a:endCxn id="18" idx="3"/>
          </p:cNvCxnSpPr>
          <p:nvPr/>
        </p:nvCxnSpPr>
        <p:spPr bwMode="auto">
          <a:xfrm>
            <a:off x="10896600" y="1811787"/>
            <a:ext cx="76200" cy="3634569"/>
          </a:xfrm>
          <a:prstGeom prst="bentConnector3">
            <a:avLst>
              <a:gd name="adj1" fmla="val 1190419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FCCC7E51-0334-B782-F5AB-A008B0E71C3E}"/>
              </a:ext>
            </a:extLst>
          </p:cNvPr>
          <p:cNvCxnSpPr>
            <a:cxnSpLocks/>
            <a:stCxn id="8" idx="6"/>
            <a:endCxn id="34" idx="3"/>
          </p:cNvCxnSpPr>
          <p:nvPr/>
        </p:nvCxnSpPr>
        <p:spPr bwMode="auto">
          <a:xfrm>
            <a:off x="10896600" y="1811787"/>
            <a:ext cx="76656" cy="2628387"/>
          </a:xfrm>
          <a:prstGeom prst="bentConnector3">
            <a:avLst>
              <a:gd name="adj1" fmla="val 1191077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493" name="Connector: Elbow 575492">
            <a:extLst>
              <a:ext uri="{FF2B5EF4-FFF2-40B4-BE49-F238E27FC236}">
                <a16:creationId xmlns:a16="http://schemas.microsoft.com/office/drawing/2014/main" id="{B15331D7-08C1-599A-DEDF-89E7287D2378}"/>
              </a:ext>
            </a:extLst>
          </p:cNvPr>
          <p:cNvCxnSpPr>
            <a:cxnSpLocks/>
            <a:endCxn id="31" idx="3"/>
          </p:cNvCxnSpPr>
          <p:nvPr/>
        </p:nvCxnSpPr>
        <p:spPr bwMode="auto">
          <a:xfrm rot="16200000" flipH="1">
            <a:off x="10007266" y="2679255"/>
            <a:ext cx="1854184" cy="76884"/>
          </a:xfrm>
          <a:prstGeom prst="bentConnector4">
            <a:avLst>
              <a:gd name="adj1" fmla="val 1418"/>
              <a:gd name="adj2" fmla="val 115935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499" name="Connector: Elbow 575498">
            <a:extLst>
              <a:ext uri="{FF2B5EF4-FFF2-40B4-BE49-F238E27FC236}">
                <a16:creationId xmlns:a16="http://schemas.microsoft.com/office/drawing/2014/main" id="{680A7961-509F-A4EA-5701-8F6A25C4AC84}"/>
              </a:ext>
            </a:extLst>
          </p:cNvPr>
          <p:cNvCxnSpPr>
            <a:stCxn id="38" idx="1"/>
            <a:endCxn id="5" idx="1"/>
          </p:cNvCxnSpPr>
          <p:nvPr/>
        </p:nvCxnSpPr>
        <p:spPr bwMode="auto">
          <a:xfrm rot="10800000" flipH="1">
            <a:off x="673936" y="1811788"/>
            <a:ext cx="3224925" cy="2634799"/>
          </a:xfrm>
          <a:prstGeom prst="bentConnector3">
            <a:avLst>
              <a:gd name="adj1" fmla="val -7089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501" name="Connector: Elbow 575500">
            <a:extLst>
              <a:ext uri="{FF2B5EF4-FFF2-40B4-BE49-F238E27FC236}">
                <a16:creationId xmlns:a16="http://schemas.microsoft.com/office/drawing/2014/main" id="{598C5EC1-DC1B-E70A-9B0B-148BBB7ECEF2}"/>
              </a:ext>
            </a:extLst>
          </p:cNvPr>
          <p:cNvCxnSpPr>
            <a:cxnSpLocks/>
          </p:cNvCxnSpPr>
          <p:nvPr/>
        </p:nvCxnSpPr>
        <p:spPr bwMode="auto">
          <a:xfrm rot="10800000" flipH="1">
            <a:off x="687142" y="1824237"/>
            <a:ext cx="3213062" cy="3641105"/>
          </a:xfrm>
          <a:prstGeom prst="bentConnector3">
            <a:avLst>
              <a:gd name="adj1" fmla="val -7626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504" name="Connector: Elbow 575503">
            <a:extLst>
              <a:ext uri="{FF2B5EF4-FFF2-40B4-BE49-F238E27FC236}">
                <a16:creationId xmlns:a16="http://schemas.microsoft.com/office/drawing/2014/main" id="{78EB3518-EDA6-1588-1BBD-4BE300C33B87}"/>
              </a:ext>
            </a:extLst>
          </p:cNvPr>
          <p:cNvCxnSpPr>
            <a:cxnSpLocks/>
            <a:stCxn id="36" idx="1"/>
            <a:endCxn id="5" idx="1"/>
          </p:cNvCxnSpPr>
          <p:nvPr/>
        </p:nvCxnSpPr>
        <p:spPr bwMode="auto">
          <a:xfrm rot="10800000">
            <a:off x="3898862" y="1811788"/>
            <a:ext cx="3797338" cy="1419425"/>
          </a:xfrm>
          <a:prstGeom prst="bentConnector3">
            <a:avLst>
              <a:gd name="adj1" fmla="val 106020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5509" name="Connector: Elbow 575508">
            <a:extLst>
              <a:ext uri="{FF2B5EF4-FFF2-40B4-BE49-F238E27FC236}">
                <a16:creationId xmlns:a16="http://schemas.microsoft.com/office/drawing/2014/main" id="{CCB0ADB1-9C7C-F7B6-3C06-031BFF5D3818}"/>
              </a:ext>
            </a:extLst>
          </p:cNvPr>
          <p:cNvCxnSpPr>
            <a:stCxn id="31" idx="1"/>
            <a:endCxn id="5" idx="1"/>
          </p:cNvCxnSpPr>
          <p:nvPr/>
        </p:nvCxnSpPr>
        <p:spPr bwMode="auto">
          <a:xfrm rot="10800000">
            <a:off x="3898862" y="1811787"/>
            <a:ext cx="3797338" cy="1833002"/>
          </a:xfrm>
          <a:prstGeom prst="bentConnector3">
            <a:avLst>
              <a:gd name="adj1" fmla="val 15187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98048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  <p:bldP spid="9" grpId="0" animBg="1"/>
      <p:bldP spid="18" grpId="0" animBg="1"/>
      <p:bldP spid="31" grpId="0" animBg="1"/>
      <p:bldP spid="34" grpId="0" animBg="1"/>
      <p:bldP spid="36" grpId="0" animBg="1"/>
      <p:bldP spid="37" grpId="0" animBg="1"/>
      <p:bldP spid="3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STCF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87801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Yes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Any scheduling policy that always </a:t>
            </a:r>
            <a:r>
              <a:rPr lang="en-US" altLang="ko-KR" kern="0" err="1">
                <a:ea typeface="굴림" panose="020B0600000101010101" pitchFamily="34" charset="-127"/>
              </a:rPr>
              <a:t>favours</a:t>
            </a:r>
            <a:r>
              <a:rPr lang="en-US" altLang="ko-KR" kern="0">
                <a:ea typeface="굴림" panose="020B0600000101010101" pitchFamily="34" charset="-127"/>
              </a:rPr>
              <a:t>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fixed property </a:t>
            </a:r>
            <a:r>
              <a:rPr lang="en-US" altLang="ko-KR" kern="0">
                <a:ea typeface="굴림" panose="020B0600000101010101" pitchFamily="34" charset="-127"/>
              </a:rPr>
              <a:t>for scheduling leads starvation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6A9623C-B33C-761F-760C-E047E5075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181600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 change!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3248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Is STCF subject to the convoy effect?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487801"/>
            <a:ext cx="6705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No!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ECEB17F-DFDE-15B0-3F58-2BDB7D032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733800"/>
            <a:ext cx="6705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STCF is a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preemptible</a:t>
            </a:r>
            <a:r>
              <a:rPr lang="en-US" altLang="ko-KR" kern="0">
                <a:ea typeface="굴림" panose="020B0600000101010101" pitchFamily="34" charset="-127"/>
              </a:rPr>
              <a:t> policy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i="1" kern="0" baseline="-2500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1482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STCF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indent="0" algn="ctr">
              <a:buNone/>
            </a:pPr>
            <a:endParaRPr lang="en-US" sz="2400" b="0"/>
          </a:p>
          <a:p>
            <a:pPr marL="0" indent="0" algn="ctr">
              <a:buNone/>
            </a:pPr>
            <a:r>
              <a:rPr lang="en-US" sz="2400" b="0"/>
              <a:t>Optimal Average Completion Time Always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bad</a:t>
            </a:r>
          </a:p>
          <a:p>
            <a:pPr algn="ctr"/>
            <a:endParaRPr lang="en-US" sz="2400" b="0" u="sng"/>
          </a:p>
          <a:p>
            <a:pPr lvl="1" algn="ctr"/>
            <a:r>
              <a:rPr lang="en-US" sz="2400" b="0"/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Can lead to starvation!</a:t>
            </a:r>
          </a:p>
          <a:p>
            <a:pPr lvl="1" algn="ctr"/>
            <a:endParaRPr lang="en-US" sz="2400" b="0"/>
          </a:p>
          <a:p>
            <a:pPr lvl="1" algn="ctr"/>
            <a:r>
              <a:rPr lang="en-US" sz="2400" b="0"/>
              <a:t>Requires knowing duration of job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48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8215-3E84-B4BF-EF6E-279D942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step 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C86A4E-A68B-F47E-991F-6E68AE7A7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220579"/>
              </p:ext>
            </p:extLst>
          </p:nvPr>
        </p:nvGraphicFramePr>
        <p:xfrm>
          <a:off x="1981200" y="1219200"/>
          <a:ext cx="845312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280">
                  <a:extLst>
                    <a:ext uri="{9D8B030D-6E8A-4147-A177-3AD203B41FA5}">
                      <a16:colId xmlns:a16="http://schemas.microsoft.com/office/drawing/2014/main" val="3630885568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664523570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46623971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35761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STCF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Optimise</a:t>
                      </a:r>
                      <a:r>
                        <a:rPr lang="en-US" dirty="0"/>
                        <a:t> Average Completion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8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 Starvation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</a:t>
                      </a:r>
                    </a:p>
                    <a:p>
                      <a:pPr algn="ctr"/>
                      <a:r>
                        <a:rPr lang="en-US" dirty="0"/>
                        <a:t>Convoy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0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Psychic Skills Not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57379"/>
                  </a:ext>
                </a:extLst>
              </a:tr>
            </a:tbl>
          </a:graphicData>
        </a:graphic>
      </p:graphicFrame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500B0F02-6A9D-E120-F306-E38CB753EC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0" y="1752600"/>
            <a:ext cx="685800" cy="6858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DEE0EB30-11F1-B788-1ECD-ADDACF1E98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1752600"/>
            <a:ext cx="685800" cy="685800"/>
          </a:xfrm>
          <a:prstGeom prst="rect">
            <a:avLst/>
          </a:prstGeom>
        </p:spPr>
      </p:pic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5857A660-5600-B467-68C4-201A8732A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2753360"/>
            <a:ext cx="685800" cy="685800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C4B18705-E165-4F62-E035-9843D3A96C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3505200"/>
            <a:ext cx="685800" cy="6858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2FAA0088-62AD-97F8-4D4F-98E625E063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4310643"/>
            <a:ext cx="685800" cy="685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DF24230-82F7-25C0-B846-AEDC9974CE9B}"/>
              </a:ext>
            </a:extLst>
          </p:cNvPr>
          <p:cNvSpPr txBox="1"/>
          <p:nvPr/>
        </p:nvSpPr>
        <p:spPr>
          <a:xfrm>
            <a:off x="3200400" y="5332376"/>
            <a:ext cx="60949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Can we design a non-psychic, starvation-free scheduler with good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4127178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16B9-7C47-E8E6-E059-D0CF481D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Round-Robin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1B85D-FCB5-9458-38DA-D6AEA28C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76400"/>
            <a:ext cx="105664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i="0" u="none" strike="noStrike" baseline="0" dirty="0"/>
              <a:t>RR runs a job for a </a:t>
            </a:r>
            <a:r>
              <a:rPr lang="en-US" b="1" i="0" u="none" strike="noStrike" baseline="0" dirty="0"/>
              <a:t>time slice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(a </a:t>
            </a:r>
            <a:r>
              <a:rPr lang="en-US" i="0" u="none" strike="noStrike" baseline="0" dirty="0">
                <a:solidFill>
                  <a:schemeClr val="accent1"/>
                </a:solidFill>
              </a:rPr>
              <a:t>scheduling quantum</a:t>
            </a:r>
            <a:r>
              <a:rPr lang="en-US" b="0" i="0" u="none" strike="noStrike" baseline="0" dirty="0"/>
              <a:t>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Once time slice over, </a:t>
            </a:r>
          </a:p>
          <a:p>
            <a:pPr marL="0" indent="0" algn="ctr">
              <a:buNone/>
            </a:pPr>
            <a:r>
              <a:rPr lang="en-US" dirty="0"/>
              <a:t>Switch to next job in ready queue.</a:t>
            </a:r>
          </a:p>
          <a:p>
            <a:pPr marL="0" indent="0" algn="ctr">
              <a:buNone/>
            </a:pPr>
            <a:r>
              <a:rPr lang="en-US" dirty="0"/>
              <a:t>=&gt; Called </a:t>
            </a:r>
            <a:r>
              <a:rPr lang="en-US" dirty="0">
                <a:solidFill>
                  <a:schemeClr val="accent1"/>
                </a:solidFill>
              </a:rPr>
              <a:t>time-slicing</a:t>
            </a:r>
          </a:p>
        </p:txBody>
      </p:sp>
    </p:spTree>
    <p:extLst>
      <p:ext uri="{BB962C8B-B14F-4D97-AF65-F5344CB8AC3E}">
        <p14:creationId xmlns:p14="http://schemas.microsoft.com/office/powerpoint/2010/main" val="2613113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53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68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153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53 =&gt; 33</a:t>
            </a:r>
            <a:b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68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6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431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33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8 =&gt; 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68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6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73821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33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68 =&gt; 48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6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91984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33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48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24 =&gt; 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6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EBAD4F1-B36F-BDE6-7C6A-BE124B3B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125" y="4114800"/>
            <a:ext cx="907403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4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F846AA8-EAC8-001E-4E33-3CC1D6F3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906" y="4723090"/>
            <a:ext cx="53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3982164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2F868-A1B7-9F71-6F46-DA9C3F176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/>
              <a:t>What makes a good scheduling policy?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E5E146-D77D-924A-016A-89ADC33E8BF8}"/>
              </a:ext>
            </a:extLst>
          </p:cNvPr>
          <p:cNvSpPr/>
          <p:nvPr/>
        </p:nvSpPr>
        <p:spPr bwMode="auto">
          <a:xfrm>
            <a:off x="381000" y="1828800"/>
            <a:ext cx="5334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 hopeless Queue.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 Queue For the UK Queen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6 miles (10 KM) long.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Visible from Space.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B715E5-6F30-7F49-E8B6-486D06AB9E38}"/>
              </a:ext>
            </a:extLst>
          </p:cNvPr>
          <p:cNvSpPr/>
          <p:nvPr/>
        </p:nvSpPr>
        <p:spPr bwMode="auto">
          <a:xfrm>
            <a:off x="6324600" y="1828800"/>
            <a:ext cx="5334000" cy="28194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 bad but more realistic queue.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>
                <a:latin typeface="+mn-lt"/>
              </a:rPr>
              <a:t>The DMV</a:t>
            </a: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6615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33 =&gt; 13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48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6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EBAD4F1-B36F-BDE6-7C6A-BE124B3B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125" y="4114800"/>
            <a:ext cx="907403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4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F846AA8-EAC8-001E-4E33-3CC1D6F3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906" y="4723090"/>
            <a:ext cx="53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68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20C5463-07E0-F40E-9C43-73E2FA90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806" y="4114800"/>
            <a:ext cx="907402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4DAC0793-40D3-59CE-FF91-BDACE24AD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328" y="4723090"/>
            <a:ext cx="5341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88</a:t>
            </a:r>
          </a:p>
        </p:txBody>
      </p:sp>
    </p:spTree>
    <p:extLst>
      <p:ext uri="{BB962C8B-B14F-4D97-AF65-F5344CB8AC3E}">
        <p14:creationId xmlns:p14="http://schemas.microsoft.com/office/powerpoint/2010/main" val="33063773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13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48 =&gt; 28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4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6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EBAD4F1-B36F-BDE6-7C6A-BE124B3B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125" y="4114800"/>
            <a:ext cx="907403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4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F846AA8-EAC8-001E-4E33-3CC1D6F3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906" y="4723090"/>
            <a:ext cx="53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68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20C5463-07E0-F40E-9C43-73E2FA90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806" y="4114800"/>
            <a:ext cx="907402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4DAC0793-40D3-59CE-FF91-BDACE24AD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328" y="4723090"/>
            <a:ext cx="5341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88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6E5691-DC66-D8D3-FFEA-367BA70271EB}"/>
              </a:ext>
            </a:extLst>
          </p:cNvPr>
          <p:cNvGrpSpPr/>
          <p:nvPr/>
        </p:nvGrpSpPr>
        <p:grpSpPr>
          <a:xfrm>
            <a:off x="6384697" y="4114800"/>
            <a:ext cx="1289436" cy="977622"/>
            <a:chOff x="5869967" y="2452688"/>
            <a:chExt cx="801457" cy="977622"/>
          </a:xfrm>
          <a:solidFill>
            <a:srgbClr val="FF99FF"/>
          </a:solidFill>
        </p:grpSpPr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CD306F07-0183-9ED5-0581-2BC462AE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16" name="Text Box 22">
              <a:extLst>
                <a:ext uri="{FF2B5EF4-FFF2-40B4-BE49-F238E27FC236}">
                  <a16:creationId xmlns:a16="http://schemas.microsoft.com/office/drawing/2014/main" id="{F6433219-C600-E6C3-B508-5160BBAEE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9766" y="3060978"/>
              <a:ext cx="42165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108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667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0572" y="1066800"/>
            <a:ext cx="5892801" cy="1924050"/>
          </a:xfrm>
        </p:spPr>
        <p:txBody>
          <a:bodyPr/>
          <a:lstStyle/>
          <a:p>
            <a:pPr marL="0" indent="0" algn="ctr">
              <a:buNone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u="sng" dirty="0">
                <a:ea typeface="굴림" panose="020B0600000101010101" pitchFamily="34" charset="-127"/>
              </a:rPr>
              <a:t>Process</a:t>
            </a:r>
            <a:r>
              <a:rPr lang="en-US" altLang="ko-KR" dirty="0"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Burst Time</a:t>
            </a:r>
            <a:br>
              <a:rPr lang="en-US" altLang="ko-KR" u="sng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dirty="0">
                <a:ea typeface="굴림" panose="020B0600000101010101" pitchFamily="34" charset="-127"/>
              </a:rPr>
              <a:t>13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dirty="0">
                <a:ea typeface="굴림" panose="020B0600000101010101" pitchFamily="34" charset="-127"/>
              </a:rPr>
              <a:t>0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dirty="0">
                <a:ea typeface="굴림" panose="020B0600000101010101" pitchFamily="34" charset="-127"/>
              </a:rPr>
              <a:t>28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i="1" dirty="0">
                <a:ea typeface="굴림" panose="020B0600000101010101" pitchFamily="34" charset="-127"/>
              </a:rPr>
              <a:t>P</a:t>
            </a:r>
            <a:r>
              <a:rPr lang="en-US" altLang="ko-KR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dirty="0">
                <a:ea typeface="굴림" panose="020B0600000101010101" pitchFamily="34" charset="-127"/>
              </a:rPr>
              <a:t>4 =&gt; 0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676396" y="41148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RR with Time Quantum = 20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75D6D1-C66E-593E-646A-C5A911C13976}"/>
              </a:ext>
            </a:extLst>
          </p:cNvPr>
          <p:cNvGrpSpPr/>
          <p:nvPr/>
        </p:nvGrpSpPr>
        <p:grpSpPr>
          <a:xfrm>
            <a:off x="2732749" y="4114800"/>
            <a:ext cx="1141576" cy="977622"/>
            <a:chOff x="3612002" y="2452688"/>
            <a:chExt cx="709554" cy="977622"/>
          </a:xfrm>
          <a:solidFill>
            <a:srgbClr val="92D050"/>
          </a:solidFill>
        </p:grpSpPr>
        <p:sp>
          <p:nvSpPr>
            <p:cNvPr id="3" name="Rectangle 7">
              <a:extLst>
                <a:ext uri="{FF2B5EF4-FFF2-40B4-BE49-F238E27FC236}">
                  <a16:creationId xmlns:a16="http://schemas.microsoft.com/office/drawing/2014/main" id="{2ACCCED4-E724-9A6B-F2A7-E6893375D0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4" name="Text Box 18">
              <a:extLst>
                <a:ext uri="{FF2B5EF4-FFF2-40B4-BE49-F238E27FC236}">
                  <a16:creationId xmlns:a16="http://schemas.microsoft.com/office/drawing/2014/main" id="{9C0DBF4A-B9AF-3473-6D76-BE4A4B7D2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2DC124-BC8E-6828-2DB3-9724711A12F2}"/>
              </a:ext>
            </a:extLst>
          </p:cNvPr>
          <p:cNvGrpSpPr/>
          <p:nvPr/>
        </p:nvGrpSpPr>
        <p:grpSpPr>
          <a:xfrm>
            <a:off x="3637727" y="41228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8A42BC5-0E33-5F29-14CD-B1E62EB24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7" name="Text Box 19">
              <a:extLst>
                <a:ext uri="{FF2B5EF4-FFF2-40B4-BE49-F238E27FC236}">
                  <a16:creationId xmlns:a16="http://schemas.microsoft.com/office/drawing/2014/main" id="{FC4C915B-3E07-FF43-E68F-5B1D734740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EBAD4F1-B36F-BDE6-7C6A-BE124B3BC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5125" y="4114800"/>
            <a:ext cx="907403" cy="609600"/>
          </a:xfrm>
          <a:prstGeom prst="rect">
            <a:avLst/>
          </a:prstGeom>
          <a:solidFill>
            <a:srgbClr val="DFE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4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2F846AA8-EAC8-001E-4E33-3CC1D6F3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906" y="4723090"/>
            <a:ext cx="5309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68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C20C5463-07E0-F40E-9C43-73E2FA90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806" y="4114800"/>
            <a:ext cx="907402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>
                <a:latin typeface="+mn-lt"/>
              </a:rPr>
              <a:t>P</a:t>
            </a:r>
            <a:r>
              <a:rPr lang="en-US" altLang="en-US" sz="2400" b="0" baseline="-25000">
                <a:latin typeface="+mn-lt"/>
              </a:rPr>
              <a:t>1</a:t>
            </a:r>
          </a:p>
        </p:txBody>
      </p:sp>
      <p:sp>
        <p:nvSpPr>
          <p:cNvPr id="13" name="Text Box 21">
            <a:extLst>
              <a:ext uri="{FF2B5EF4-FFF2-40B4-BE49-F238E27FC236}">
                <a16:creationId xmlns:a16="http://schemas.microsoft.com/office/drawing/2014/main" id="{4DAC0793-40D3-59CE-FF91-BDACE24AD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328" y="4723090"/>
            <a:ext cx="53412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>
                <a:latin typeface="+mn-lt"/>
              </a:rPr>
              <a:t>88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46E5691-DC66-D8D3-FFEA-367BA70271EB}"/>
              </a:ext>
            </a:extLst>
          </p:cNvPr>
          <p:cNvGrpSpPr/>
          <p:nvPr/>
        </p:nvGrpSpPr>
        <p:grpSpPr>
          <a:xfrm>
            <a:off x="6384697" y="4114800"/>
            <a:ext cx="1289436" cy="977622"/>
            <a:chOff x="5869967" y="2452688"/>
            <a:chExt cx="801457" cy="977622"/>
          </a:xfrm>
          <a:solidFill>
            <a:srgbClr val="FF99FF"/>
          </a:solidFill>
        </p:grpSpPr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CD306F07-0183-9ED5-0581-2BC462AEF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16" name="Text Box 22">
              <a:extLst>
                <a:ext uri="{FF2B5EF4-FFF2-40B4-BE49-F238E27FC236}">
                  <a16:creationId xmlns:a16="http://schemas.microsoft.com/office/drawing/2014/main" id="{F6433219-C600-E6C3-B508-5160BBAEE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9766" y="3060978"/>
              <a:ext cx="42165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108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573E967-AD97-AEF0-913D-A9C07A0DDA6B}"/>
              </a:ext>
            </a:extLst>
          </p:cNvPr>
          <p:cNvGrpSpPr/>
          <p:nvPr/>
        </p:nvGrpSpPr>
        <p:grpSpPr>
          <a:xfrm>
            <a:off x="7297689" y="4122815"/>
            <a:ext cx="1314706" cy="977622"/>
            <a:chOff x="6433968" y="2452688"/>
            <a:chExt cx="817164" cy="977622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9B56C0E4-C86D-713E-B07D-3F9355849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4</a:t>
              </a:r>
            </a:p>
          </p:txBody>
        </p:sp>
        <p:sp>
          <p:nvSpPr>
            <p:cNvPr id="22" name="Text Box 23">
              <a:extLst>
                <a:ext uri="{FF2B5EF4-FFF2-40B4-BE49-F238E27FC236}">
                  <a16:creationId xmlns:a16="http://schemas.microsoft.com/office/drawing/2014/main" id="{A5ACFFD1-F98A-BA7E-405A-0300E7729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2390" y="3060978"/>
              <a:ext cx="39874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43798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752600" y="5334000"/>
            <a:ext cx="1323387" cy="977622"/>
            <a:chOff x="2962998" y="2452688"/>
            <a:chExt cx="822559" cy="977622"/>
          </a:xfrm>
          <a:solidFill>
            <a:srgbClr val="FFC000"/>
          </a:solidFill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962998" y="3060978"/>
              <a:ext cx="221390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463534" y="3060978"/>
              <a:ext cx="322023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08951" y="5334000"/>
            <a:ext cx="1141573" cy="977622"/>
            <a:chOff x="3612002" y="2452688"/>
            <a:chExt cx="709552" cy="977622"/>
          </a:xfrm>
          <a:solidFill>
            <a:srgbClr val="92D050"/>
          </a:solidFill>
        </p:grpSpPr>
        <p:sp>
          <p:nvSpPr>
            <p:cNvPr id="23570" name="Rectangle 7"/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3997540" y="3060978"/>
              <a:ext cx="32401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28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713927" y="5342015"/>
            <a:ext cx="1216207" cy="977622"/>
            <a:chOff x="4177962" y="2452688"/>
            <a:chExt cx="755941" cy="977622"/>
          </a:xfrm>
          <a:solidFill>
            <a:srgbClr val="FF99FF"/>
          </a:solidFill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4602914" y="3060978"/>
              <a:ext cx="330989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48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21325" y="5334000"/>
            <a:ext cx="1297697" cy="977622"/>
            <a:chOff x="4741963" y="2452688"/>
            <a:chExt cx="806592" cy="977622"/>
          </a:xfrm>
        </p:grpSpPr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474196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4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5218561" y="3060978"/>
              <a:ext cx="32999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68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543006" y="5334000"/>
            <a:ext cx="1252642" cy="977622"/>
            <a:chOff x="5305965" y="2452688"/>
            <a:chExt cx="778588" cy="977622"/>
          </a:xfrm>
          <a:solidFill>
            <a:srgbClr val="FFC000"/>
          </a:solidFill>
        </p:grpSpPr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5305965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5752567" y="3060978"/>
              <a:ext cx="331986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88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60897" y="5334000"/>
            <a:ext cx="1289436" cy="977622"/>
            <a:chOff x="5869967" y="2452688"/>
            <a:chExt cx="801457" cy="977622"/>
          </a:xfrm>
          <a:solidFill>
            <a:srgbClr val="FF99FF"/>
          </a:solidFill>
        </p:grpSpPr>
        <p:sp>
          <p:nvSpPr>
            <p:cNvPr id="23574" name="Rectangle 11"/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6249766" y="3060978"/>
              <a:ext cx="421658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108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373888" y="5342015"/>
            <a:ext cx="3996034" cy="977622"/>
            <a:chOff x="6433968" y="2452688"/>
            <a:chExt cx="2483761" cy="977622"/>
          </a:xfrm>
        </p:grpSpPr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4</a:t>
              </a:r>
            </a:p>
          </p:txBody>
        </p:sp>
        <p:sp>
          <p:nvSpPr>
            <p:cNvPr id="23576" name="Rectangle 13"/>
            <p:cNvSpPr>
              <a:spLocks noChangeArrowheads="1"/>
            </p:cNvSpPr>
            <p:nvPr/>
          </p:nvSpPr>
          <p:spPr bwMode="auto">
            <a:xfrm>
              <a:off x="6997970" y="2452688"/>
              <a:ext cx="564002" cy="6096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1</a:t>
              </a:r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7561972" y="2452688"/>
              <a:ext cx="564002" cy="6096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8125973" y="2452688"/>
              <a:ext cx="564002" cy="609600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P</a:t>
              </a:r>
              <a:r>
                <a:rPr lang="en-US" altLang="en-US" sz="2400" b="0" baseline="-25000">
                  <a:latin typeface="+mn-lt"/>
                </a:rPr>
                <a:t>3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6852390" y="3060978"/>
              <a:ext cx="39874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7388520" y="3060978"/>
              <a:ext cx="40770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7974843" y="3060978"/>
              <a:ext cx="41468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8507031" y="3060978"/>
              <a:ext cx="41069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+mn-lt"/>
                </a:rPr>
                <a:t>153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RR with Time Quantum = 20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553379-F75A-E40A-0609-A34E7FE34333}"/>
              </a:ext>
            </a:extLst>
          </p:cNvPr>
          <p:cNvSpPr txBox="1"/>
          <p:nvPr/>
        </p:nvSpPr>
        <p:spPr>
          <a:xfrm>
            <a:off x="1447800" y="1161455"/>
            <a:ext cx="54102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Waiting time 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b="0">
                <a:latin typeface="+mn-lt"/>
                <a:ea typeface="굴림" panose="020B0600000101010101" pitchFamily="34" charset="-127"/>
              </a:rPr>
              <a:t>	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b="0">
              <a:latin typeface="+mn-lt"/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b="0">
              <a:latin typeface="+mn-lt"/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Average waiting time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b="0">
              <a:latin typeface="+mn-lt"/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b="0">
              <a:solidFill>
                <a:schemeClr val="accent1"/>
              </a:solidFill>
              <a:latin typeface="+mn-lt"/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Average completion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">
                <a:extLst>
                  <a:ext uri="{FF2B5EF4-FFF2-40B4-BE49-F238E27FC236}">
                    <a16:creationId xmlns:a16="http://schemas.microsoft.com/office/drawing/2014/main" id="{39F4BA66-1C6D-83CA-4507-F28ADDC551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89661" y="2653782"/>
                <a:ext cx="3197341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:ma14="http://schemas.microsoft.com/office/mac/drawingml/2011/main" xmlns="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tx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a:rPr lang="en-US" altLang="ko-KR" sz="20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  </m:t>
                        </m:r>
                        <m:r>
                          <a:rPr lang="en-US" altLang="ko-KR" sz="2000" b="0" i="0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72+20+85+88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4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=66.25</m:t>
                    </m:r>
                  </m:oMath>
                </a14:m>
                <a:r>
                  <a:rPr lang="en-US" altLang="ko-KR" sz="2000" kern="0">
                    <a:solidFill>
                      <a:schemeClr val="tx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tx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 xmlns="">
          <p:sp>
            <p:nvSpPr>
              <p:cNvPr id="14" name="Rectangle 3">
                <a:extLst>
                  <a:ext uri="{FF2B5EF4-FFF2-40B4-BE49-F238E27FC236}">
                    <a16:creationId xmlns:a16="http://schemas.microsoft.com/office/drawing/2014/main" id="{39F4BA66-1C6D-83CA-4507-F28ADDC55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9661" y="2653782"/>
                <a:ext cx="3197341" cy="399919"/>
              </a:xfrm>
              <a:prstGeom prst="rect">
                <a:avLst/>
              </a:prstGeom>
              <a:blipFill>
                <a:blip r:embed="rId3"/>
                <a:stretch>
                  <a:fillRect l="-2099" t="-6061" b="-27273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6758CE24-E382-79DD-9877-39A683226355}"/>
              </a:ext>
            </a:extLst>
          </p:cNvPr>
          <p:cNvSpPr txBox="1"/>
          <p:nvPr/>
        </p:nvSpPr>
        <p:spPr>
          <a:xfrm>
            <a:off x="6073459" y="952559"/>
            <a:ext cx="69342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b="0">
                <a:latin typeface="+mn-lt"/>
                <a:ea typeface="굴림" panose="020B0600000101010101" pitchFamily="34" charset="-127"/>
              </a:rPr>
              <a:t>P</a:t>
            </a:r>
            <a:r>
              <a:rPr lang="en-US" altLang="ko-KR" b="0" baseline="-25000">
                <a:latin typeface="+mn-lt"/>
                <a:ea typeface="굴림" panose="020B0600000101010101" pitchFamily="34" charset="-127"/>
              </a:rPr>
              <a:t>1</a:t>
            </a:r>
            <a:r>
              <a:rPr lang="en-US" altLang="ko-KR" b="0">
                <a:latin typeface="+mn-lt"/>
                <a:ea typeface="굴림" panose="020B0600000101010101" pitchFamily="34" charset="-127"/>
              </a:rPr>
              <a:t>= 0 + (68-20)+(112-88)=72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b="0">
                <a:latin typeface="+mn-lt"/>
                <a:ea typeface="굴림" panose="020B0600000101010101" pitchFamily="34" charset="-127"/>
              </a:rPr>
              <a:t>P</a:t>
            </a:r>
            <a:r>
              <a:rPr lang="en-US" altLang="ko-KR" b="0" baseline="-25000">
                <a:latin typeface="+mn-lt"/>
                <a:ea typeface="굴림" panose="020B0600000101010101" pitchFamily="34" charset="-127"/>
              </a:rPr>
              <a:t>2</a:t>
            </a:r>
            <a:r>
              <a:rPr lang="en-US" altLang="ko-KR" b="0">
                <a:latin typeface="+mn-lt"/>
                <a:ea typeface="굴림" panose="020B0600000101010101" pitchFamily="34" charset="-127"/>
              </a:rPr>
              <a:t>=(20-0)=20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b="0">
                <a:latin typeface="+mn-lt"/>
                <a:ea typeface="굴림" panose="020B0600000101010101" pitchFamily="34" charset="-127"/>
              </a:rPr>
              <a:t>P</a:t>
            </a:r>
            <a:r>
              <a:rPr lang="en-US" altLang="ko-KR" b="0" baseline="-25000">
                <a:latin typeface="+mn-lt"/>
                <a:ea typeface="굴림" panose="020B0600000101010101" pitchFamily="34" charset="-127"/>
              </a:rPr>
              <a:t>3</a:t>
            </a:r>
            <a:r>
              <a:rPr lang="en-US" altLang="ko-KR" b="0">
                <a:latin typeface="+mn-lt"/>
                <a:ea typeface="굴림" panose="020B0600000101010101" pitchFamily="34" charset="-127"/>
              </a:rPr>
              <a:t>=(28-0)+(88-48)+(125-108)+0=85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b="0">
                <a:latin typeface="+mn-lt"/>
                <a:ea typeface="굴림" panose="020B0600000101010101" pitchFamily="34" charset="-127"/>
              </a:rPr>
              <a:t>P</a:t>
            </a:r>
            <a:r>
              <a:rPr lang="en-US" altLang="ko-KR" b="0" baseline="-25000">
                <a:latin typeface="+mn-lt"/>
                <a:ea typeface="굴림" panose="020B0600000101010101" pitchFamily="34" charset="-127"/>
              </a:rPr>
              <a:t>4</a:t>
            </a:r>
            <a:r>
              <a:rPr lang="en-US" altLang="ko-KR" b="0">
                <a:latin typeface="+mn-lt"/>
                <a:ea typeface="굴림" panose="020B0600000101010101" pitchFamily="34" charset="-127"/>
              </a:rPr>
              <a:t>=(48-0)+(108-68)=88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3025D102-87F6-F744-B1E6-663EA9D33B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89661" y="3778023"/>
                <a:ext cx="4705465" cy="39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FAA26D3D-D897-4be2-8F04-BA451C77F1D7}">
                  <ma14:placeholderFlag xmlns:ma14="http://schemas.microsoft.com/office/mac/drawingml/2011/main" xmlns="" val="1"/>
                </a:ext>
                <a:ext uri="{909E8E84-426E-40dd-AFC4-6F175D3DCCD1}">
                  <a14:hiddenFill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0478" tIns="44445" rIns="90478" bIns="44445" numCol="1" anchor="t" anchorCtr="0" compatLnSpc="1">
                <a:prstTxWarp prst="textNoShape">
                  <a:avLst/>
                </a:prstTxWarp>
              </a:bodyPr>
              <a:lstStyle>
                <a:lvl1pPr marL="285750" indent="-2857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1pPr>
                <a:lvl2pPr marL="6858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2pPr>
                <a:lvl3pPr marL="1143000" indent="-22860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»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3pPr>
                <a:lvl4pPr marL="1543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•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4pPr>
                <a:lvl5pPr marL="20002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400" b="0" i="0">
                    <a:solidFill>
                      <a:schemeClr val="tx1"/>
                    </a:solidFill>
                    <a:latin typeface="+mn-lt"/>
                    <a:ea typeface="Gill Sans Light" charset="0"/>
                    <a:cs typeface="Gill Sans Light" charset="0"/>
                  </a:defRPr>
                </a:lvl5pPr>
                <a:lvl6pPr marL="24574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6pPr>
                <a:lvl7pPr marL="29146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7pPr>
                <a:lvl8pPr marL="33718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8pPr>
                <a:lvl9pPr marL="3829050" indent="-171450" algn="l" rtl="0" eaLnBrk="0" fontAlgn="base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SzPct val="100000"/>
                  <a:buChar char="–"/>
                  <a:defRPr sz="2000" b="1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80000"/>
                  </a:lnSpc>
                  <a:spcBef>
                    <a:spcPct val="20000"/>
                  </a:spcBef>
                  <a:buFontTx/>
                  <a:buNone/>
                  <a:tabLst>
                    <a:tab pos="3032125" algn="ctr"/>
                    <a:tab pos="4635500" algn="ctr"/>
                  </a:tabLst>
                </a:pPr>
                <a:r>
                  <a:rPr lang="en-US" altLang="ko-KR" sz="2000" kern="0">
                    <a:solidFill>
                      <a:schemeClr val="tx1"/>
                    </a:solidFill>
                    <a:ea typeface="굴림" panose="020B0600000101010101" pitchFamily="34" charset="-127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20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ko-KR" sz="2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125+28+153+112</m:t>
                        </m:r>
                      </m:num>
                      <m:den>
                        <m:r>
                          <a:rPr lang="en-US" altLang="ko-KR" sz="20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굴림" panose="020B0600000101010101" pitchFamily="34" charset="-127"/>
                          </a:rPr>
                          <m:t>4</m:t>
                        </m:r>
                      </m:den>
                    </m:f>
                    <m:r>
                      <a:rPr lang="en-US" altLang="ko-KR" sz="20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굴림" panose="020B0600000101010101" pitchFamily="34" charset="-127"/>
                      </a:rPr>
                      <m:t>=104.25</m:t>
                    </m:r>
                  </m:oMath>
                </a14:m>
                <a:r>
                  <a:rPr lang="en-US" altLang="ko-KR" sz="2000" kern="0">
                    <a:solidFill>
                      <a:schemeClr val="tx1"/>
                    </a:solidFill>
                    <a:ea typeface="굴림" panose="020B0600000101010101" pitchFamily="34" charset="-127"/>
                  </a:rPr>
                  <a:t>)</a:t>
                </a:r>
                <a:endParaRPr lang="en-US" altLang="ko-KR" sz="2000" i="1" kern="0" baseline="-25000">
                  <a:solidFill>
                    <a:schemeClr val="tx1"/>
                  </a:solidFill>
                  <a:ea typeface="굴림" panose="020B0600000101010101" pitchFamily="34" charset="-127"/>
                </a:endParaRPr>
              </a:p>
            </p:txBody>
          </p:sp>
        </mc:Choice>
        <mc:Fallback xmlns=""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3025D102-87F6-F744-B1E6-663EA9D33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89661" y="3778023"/>
                <a:ext cx="4705465" cy="399919"/>
              </a:xfrm>
              <a:prstGeom prst="rect">
                <a:avLst/>
              </a:prstGeom>
              <a:blipFill>
                <a:blip r:embed="rId4"/>
                <a:stretch>
                  <a:fillRect l="-1425" b="-41538"/>
                </a:stretch>
              </a:blipFill>
              <a:ln>
                <a:noFill/>
              </a:ln>
              <a:effectLst/>
              <a:extLs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12700">
                    <a:pattFill prst="narHorz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388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12192000" cy="5943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</a:rPr>
              <a:t>What should the time slice be?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If increase the time slice: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Average Completion Time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Average Response Time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The magic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6C2CCD-D4AD-06AF-46ED-9F6311E349D2}"/>
              </a:ext>
            </a:extLst>
          </p:cNvPr>
          <p:cNvSpPr txBox="1"/>
          <p:nvPr/>
        </p:nvSpPr>
        <p:spPr>
          <a:xfrm>
            <a:off x="3046950" y="3509689"/>
            <a:ext cx="6094948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If decrease the time slice: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Average Completion Time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Average Response Time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33E1F0D-2A37-4CC9-4736-ED3CAD295526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1200" y="2914650"/>
            <a:ext cx="0" cy="381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907DE6F-4720-BD0A-447B-3C5DF5A3860C}"/>
              </a:ext>
            </a:extLst>
          </p:cNvPr>
          <p:cNvCxnSpPr>
            <a:cxnSpLocks/>
          </p:cNvCxnSpPr>
          <p:nvPr/>
        </p:nvCxnSpPr>
        <p:spPr bwMode="auto">
          <a:xfrm>
            <a:off x="9144000" y="2438400"/>
            <a:ext cx="0" cy="4191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E39538B-92A0-1C75-1931-420123155B5C}"/>
              </a:ext>
            </a:extLst>
          </p:cNvPr>
          <p:cNvCxnSpPr>
            <a:cxnSpLocks/>
          </p:cNvCxnSpPr>
          <p:nvPr/>
        </p:nvCxnSpPr>
        <p:spPr bwMode="auto">
          <a:xfrm>
            <a:off x="9699997" y="4240870"/>
            <a:ext cx="0" cy="4191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1DE9F5E-17F1-5E79-63D5-16F77F8A1A63}"/>
              </a:ext>
            </a:extLst>
          </p:cNvPr>
          <p:cNvCxnSpPr>
            <a:cxnSpLocks/>
          </p:cNvCxnSpPr>
          <p:nvPr/>
        </p:nvCxnSpPr>
        <p:spPr bwMode="auto">
          <a:xfrm flipV="1">
            <a:off x="9165547" y="3886200"/>
            <a:ext cx="0" cy="381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710FD5-EE33-7CB0-D0C4-17B3DF180E99}"/>
              </a:ext>
            </a:extLst>
          </p:cNvPr>
          <p:cNvSpPr txBox="1"/>
          <p:nvPr/>
        </p:nvSpPr>
        <p:spPr>
          <a:xfrm>
            <a:off x="3153" y="5352210"/>
            <a:ext cx="12192000" cy="127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What about variance (predictability?) 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How does the overhead of context switching affect your decision?</a:t>
            </a:r>
          </a:p>
        </p:txBody>
      </p:sp>
    </p:spTree>
    <p:extLst>
      <p:ext uri="{BB962C8B-B14F-4D97-AF65-F5344CB8AC3E}">
        <p14:creationId xmlns:p14="http://schemas.microsoft.com/office/powerpoint/2010/main" val="61947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03711E5D-494D-43D6-B8BD-1DA48C51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14400"/>
            <a:ext cx="11125200" cy="52657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/>
              <a:t>: Burst Length 10   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: Burst Length 10</a:t>
            </a:r>
          </a:p>
          <a:p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/>
              <a:t>: Burst Length 5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Q</a:t>
            </a:r>
            <a:r>
              <a:rPr lang="en-US" dirty="0"/>
              <a:t> = 10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Average Completion Time = (10 + 15 + 25)/3 = 16.7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Q</a:t>
            </a:r>
            <a:r>
              <a:rPr lang="en-US" dirty="0"/>
              <a:t> = 5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Average Completion Time = (20 + 10 + 25)/3 = 18.3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11FC4-8A44-490D-9B51-14146038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52400"/>
            <a:ext cx="9550400" cy="533400"/>
          </a:xfrm>
        </p:spPr>
        <p:txBody>
          <a:bodyPr/>
          <a:lstStyle/>
          <a:p>
            <a:r>
              <a:rPr lang="en-US"/>
              <a:t>Decrease Completion Time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52DBB4-B34A-4BC4-B85B-15A0862DBAA4}"/>
              </a:ext>
            </a:extLst>
          </p:cNvPr>
          <p:cNvGrpSpPr/>
          <p:nvPr/>
        </p:nvGrpSpPr>
        <p:grpSpPr>
          <a:xfrm>
            <a:off x="2917670" y="2068549"/>
            <a:ext cx="5194784" cy="1096438"/>
            <a:chOff x="1214997" y="2908288"/>
            <a:chExt cx="5194784" cy="1096438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E53E05C7-32AB-4440-A956-6DCF4FDE5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3311942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T</a:t>
              </a:r>
              <a:r>
                <a:rPr lang="en-US" altLang="en-US" b="0" baseline="-25000">
                  <a:latin typeface="+mn-lt"/>
                </a:rPr>
                <a:t>1</a:t>
              </a:r>
              <a:endParaRPr lang="en-US" altLang="en-US" b="0">
                <a:latin typeface="+mn-lt"/>
              </a:endParaRPr>
            </a:p>
          </p:txBody>
        </p:sp>
        <p:sp>
          <p:nvSpPr>
            <p:cNvPr id="10" name="Text Box 16">
              <a:extLst>
                <a:ext uri="{FF2B5EF4-FFF2-40B4-BE49-F238E27FC236}">
                  <a16:creationId xmlns:a16="http://schemas.microsoft.com/office/drawing/2014/main" id="{B5F3DD59-0E32-4CF8-9C3A-18C7D3EC2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1189"/>
              <a:ext cx="3754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0</a:t>
              </a:r>
            </a:p>
          </p:txBody>
        </p:sp>
        <p:sp>
          <p:nvSpPr>
            <p:cNvPr id="11" name="Text Box 17">
              <a:extLst>
                <a:ext uri="{FF2B5EF4-FFF2-40B4-BE49-F238E27FC236}">
                  <a16:creationId xmlns:a16="http://schemas.microsoft.com/office/drawing/2014/main" id="{6218ED46-9667-4C44-B9EA-B9CAD66FD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2462" y="3604616"/>
              <a:ext cx="53893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10</a:t>
              </a: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24CF2C6B-7591-4E1A-9B18-AC696E075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1927" y="2908288"/>
              <a:ext cx="1524000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T</a:t>
              </a:r>
              <a:r>
                <a:rPr lang="en-US" altLang="en-US" b="0" baseline="-25000">
                  <a:latin typeface="+mn-lt"/>
                </a:rPr>
                <a:t>2</a:t>
              </a:r>
            </a:p>
          </p:txBody>
        </p:sp>
        <p:sp>
          <p:nvSpPr>
            <p:cNvPr id="13" name="Text Box 18">
              <a:extLst>
                <a:ext uri="{FF2B5EF4-FFF2-40B4-BE49-F238E27FC236}">
                  <a16:creationId xmlns:a16="http://schemas.microsoft.com/office/drawing/2014/main" id="{A9EF7B4B-BB59-48BB-BCEA-8BA9418B93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2072" y="3558064"/>
              <a:ext cx="52770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15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64E1B7-B010-4EEF-AE5E-5038404F0B07}"/>
              </a:ext>
            </a:extLst>
          </p:cNvPr>
          <p:cNvGrpSpPr/>
          <p:nvPr/>
        </p:nvGrpSpPr>
        <p:grpSpPr>
          <a:xfrm>
            <a:off x="2917670" y="4263978"/>
            <a:ext cx="6607330" cy="1077115"/>
            <a:chOff x="1238805" y="4932367"/>
            <a:chExt cx="6607330" cy="1077115"/>
          </a:xfrm>
        </p:grpSpPr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1F391041-CAA9-454C-9379-2CB92F393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793" y="4932367"/>
              <a:ext cx="1559342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T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7C643C5-201C-44AC-BD7A-3DE35000C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805" y="5494491"/>
              <a:ext cx="41229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3890F6B2-88D5-4E85-B0C6-A52961E16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7166" y="5586456"/>
              <a:ext cx="52770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15</a:t>
              </a:r>
            </a:p>
          </p:txBody>
        </p:sp>
        <p:sp>
          <p:nvSpPr>
            <p:cNvPr id="18" name="Rectangle 7">
              <a:extLst>
                <a:ext uri="{FF2B5EF4-FFF2-40B4-BE49-F238E27FC236}">
                  <a16:creationId xmlns:a16="http://schemas.microsoft.com/office/drawing/2014/main" id="{0B5057A0-9E57-479A-8CD1-50D796232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632" y="4936124"/>
              <a:ext cx="1587703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T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ACF0DAB7-DA58-47F7-AAF2-58371431E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2329" y="4932367"/>
              <a:ext cx="1803806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T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1A306477-ABF3-46E3-B4B7-977BC38C8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0748" y="5547817"/>
              <a:ext cx="4010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5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FDCDE341-6FC5-AFD8-C406-39DAD4636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330" y="4955591"/>
            <a:ext cx="5549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20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8629D71-9374-8FDF-80C6-4456CAA5C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598" y="2068549"/>
            <a:ext cx="3205475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T</a:t>
            </a:r>
            <a:r>
              <a:rPr lang="en-US" altLang="en-US" b="0" baseline="-25000">
                <a:latin typeface="+mn-lt"/>
              </a:rPr>
              <a:t>3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0290077A-93DD-D418-F42C-1C43EF0D8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400" y="2718325"/>
            <a:ext cx="20164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25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3F4AE9EA-28AE-CA9A-373A-C06286F1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735" y="4924814"/>
            <a:ext cx="5389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10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6324E1-E962-2807-08D8-8E8E1829E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697" y="4263978"/>
            <a:ext cx="15240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T</a:t>
            </a:r>
            <a:r>
              <a:rPr lang="en-US" altLang="en-US" b="0" baseline="-25000">
                <a:latin typeface="+mn-lt"/>
              </a:rPr>
              <a:t>3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079FC294-F263-0AFC-1375-DDA127FCB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0074" y="4263978"/>
            <a:ext cx="15240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T</a:t>
            </a:r>
            <a:r>
              <a:rPr lang="en-US" altLang="en-US" b="0" baseline="-25000">
                <a:latin typeface="+mn-lt"/>
              </a:rPr>
              <a:t>3</a:t>
            </a: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91178865-70A7-2D7A-CD26-6FD71980B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93" y="4902123"/>
            <a:ext cx="5437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018278348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12115800" cy="5334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Small scheduling </a:t>
            </a:r>
            <a:r>
              <a:rPr lang="en-US" altLang="ko-KR" dirty="0" err="1">
                <a:ea typeface="굴림" panose="020B0600000101010101" pitchFamily="34" charset="-127"/>
              </a:rPr>
              <a:t>quantas</a:t>
            </a:r>
            <a:r>
              <a:rPr lang="en-US" altLang="ko-KR" dirty="0">
                <a:ea typeface="굴림" panose="020B0600000101010101" pitchFamily="34" charset="-127"/>
              </a:rPr>
              <a:t> lead to 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frequent context switches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- Mode switch overhead</a:t>
            </a:r>
          </a:p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Trash cache-state</a:t>
            </a:r>
          </a:p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i="1" dirty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otherwise overhead is too high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Switching is not free!</a:t>
            </a:r>
          </a:p>
        </p:txBody>
      </p:sp>
    </p:spTree>
    <p:extLst>
      <p:ext uri="{BB962C8B-B14F-4D97-AF65-F5344CB8AC3E}">
        <p14:creationId xmlns:p14="http://schemas.microsoft.com/office/powerpoint/2010/main" val="131848187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RR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3505200"/>
            <a:ext cx="1013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>
                <a:ea typeface="굴림" panose="020B0600000101010101" pitchFamily="34" charset="-127"/>
              </a:rPr>
              <a:t>No process waits more than (</a:t>
            </a:r>
            <a:r>
              <a:rPr lang="en-US" altLang="ko-KR" i="1">
                <a:ea typeface="굴림" panose="020B0600000101010101" pitchFamily="34" charset="-127"/>
              </a:rPr>
              <a:t>n</a:t>
            </a:r>
            <a:r>
              <a:rPr lang="en-US" altLang="ko-KR">
                <a:ea typeface="굴림" panose="020B0600000101010101" pitchFamily="34" charset="-127"/>
              </a:rPr>
              <a:t>-1)</a:t>
            </a:r>
            <a:r>
              <a:rPr lang="en-US" altLang="ko-KR" i="1">
                <a:ea typeface="굴림" panose="020B0600000101010101" pitchFamily="34" charset="-127"/>
              </a:rPr>
              <a:t>q </a:t>
            </a:r>
            <a:r>
              <a:rPr lang="en-US" altLang="ko-KR">
                <a:ea typeface="굴림" panose="020B0600000101010101" pitchFamily="34" charset="-127"/>
              </a:rPr>
              <a:t>time units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6928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RR suffer from convoy effect?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1013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>
                <a:ea typeface="굴림" panose="020B0600000101010101" pitchFamily="34" charset="-127"/>
              </a:rPr>
              <a:t>Only run a time-slice at a time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3152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tx1"/>
                </a:solidFill>
              </a:rPr>
              <a:t>Bounded response time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bad</a:t>
            </a:r>
          </a:p>
          <a:p>
            <a:pPr lvl="1" algn="ctr"/>
            <a:endParaRPr lang="en-US" sz="2400" b="0" u="sng"/>
          </a:p>
          <a:p>
            <a:pPr lvl="1" algn="ctr"/>
            <a:r>
              <a:rPr lang="en-US" sz="2400" b="0"/>
              <a:t>Completion time can be high (stretches out long jobs)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Overhead of context switching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068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ld woman cheering two hands smiling">
            <a:extLst>
              <a:ext uri="{FF2B5EF4-FFF2-40B4-BE49-F238E27FC236}">
                <a16:creationId xmlns:a16="http://schemas.microsoft.com/office/drawing/2014/main" id="{5B5AB1DF-1E9C-59F2-DE5C-45912743482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34850" y="3886200"/>
            <a:ext cx="688799" cy="1697633"/>
          </a:xfrm>
          <a:prstGeom prst="rect">
            <a:avLst/>
          </a:prstGeom>
        </p:spPr>
      </p:pic>
      <p:pic>
        <p:nvPicPr>
          <p:cNvPr id="8" name="Picture 7" descr="Young casual woman thumbs up">
            <a:extLst>
              <a:ext uri="{FF2B5EF4-FFF2-40B4-BE49-F238E27FC236}">
                <a16:creationId xmlns:a16="http://schemas.microsoft.com/office/drawing/2014/main" id="{2FEBF872-BE33-E7EE-F641-33471D08C8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18594" y="3865667"/>
            <a:ext cx="600743" cy="1697635"/>
          </a:xfrm>
          <a:prstGeom prst="rect">
            <a:avLst/>
          </a:prstGeom>
        </p:spPr>
      </p:pic>
      <p:pic>
        <p:nvPicPr>
          <p:cNvPr id="10" name="Picture 9" descr="Elderly woman thumbs up">
            <a:extLst>
              <a:ext uri="{FF2B5EF4-FFF2-40B4-BE49-F238E27FC236}">
                <a16:creationId xmlns:a16="http://schemas.microsoft.com/office/drawing/2014/main" id="{FF242CB7-22EB-4789-7EED-674DC72DBB9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76742" y="3886200"/>
            <a:ext cx="731030" cy="1697632"/>
          </a:xfrm>
          <a:prstGeom prst="rect">
            <a:avLst/>
          </a:prstGeom>
        </p:spPr>
      </p:pic>
      <p:pic>
        <p:nvPicPr>
          <p:cNvPr id="12" name="Picture 11" descr="Traditional man using tablet">
            <a:extLst>
              <a:ext uri="{FF2B5EF4-FFF2-40B4-BE49-F238E27FC236}">
                <a16:creationId xmlns:a16="http://schemas.microsoft.com/office/drawing/2014/main" id="{BFD969D3-8303-80B3-B309-7C9611F2AE5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52446" y="3886200"/>
            <a:ext cx="493888" cy="1697635"/>
          </a:xfrm>
          <a:prstGeom prst="rect">
            <a:avLst/>
          </a:prstGeom>
        </p:spPr>
      </p:pic>
      <p:pic>
        <p:nvPicPr>
          <p:cNvPr id="14" name="Picture 13" descr="Woman in wheelchair cheering two hands">
            <a:extLst>
              <a:ext uri="{FF2B5EF4-FFF2-40B4-BE49-F238E27FC236}">
                <a16:creationId xmlns:a16="http://schemas.microsoft.com/office/drawing/2014/main" id="{C00DB10B-6E7E-19F3-0644-02DE2D0E43B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99283" y="3886200"/>
            <a:ext cx="801825" cy="1697633"/>
          </a:xfrm>
          <a:prstGeom prst="rect">
            <a:avLst/>
          </a:prstGeom>
        </p:spPr>
      </p:pic>
      <p:pic>
        <p:nvPicPr>
          <p:cNvPr id="16" name="Picture 15" descr="Athletic woman thumbs up smiling">
            <a:extLst>
              <a:ext uri="{FF2B5EF4-FFF2-40B4-BE49-F238E27FC236}">
                <a16:creationId xmlns:a16="http://schemas.microsoft.com/office/drawing/2014/main" id="{9C623400-5ECB-24C8-48A5-0E228AB1A15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21968" y="3886200"/>
            <a:ext cx="626893" cy="1697632"/>
          </a:xfrm>
          <a:prstGeom prst="rect">
            <a:avLst/>
          </a:prstGeom>
        </p:spPr>
      </p:pic>
      <p:pic>
        <p:nvPicPr>
          <p:cNvPr id="18" name="Picture 17" descr="Young girl cheering one hand">
            <a:extLst>
              <a:ext uri="{FF2B5EF4-FFF2-40B4-BE49-F238E27FC236}">
                <a16:creationId xmlns:a16="http://schemas.microsoft.com/office/drawing/2014/main" id="{9E9D0BD4-CE23-AD2F-FC52-A2D70D983DD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5273" y="3890763"/>
            <a:ext cx="685900" cy="1697633"/>
          </a:xfrm>
          <a:prstGeom prst="rect">
            <a:avLst/>
          </a:prstGeom>
        </p:spPr>
      </p:pic>
      <p:pic>
        <p:nvPicPr>
          <p:cNvPr id="20" name="Picture 19" descr="Businessman in wheelchair using phone">
            <a:extLst>
              <a:ext uri="{FF2B5EF4-FFF2-40B4-BE49-F238E27FC236}">
                <a16:creationId xmlns:a16="http://schemas.microsoft.com/office/drawing/2014/main" id="{B10DDFE3-AF29-8C91-C6F8-B17F0A0B18E8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53600" y="3886200"/>
            <a:ext cx="931872" cy="1697634"/>
          </a:xfrm>
          <a:prstGeom prst="rect">
            <a:avLst/>
          </a:prstGeom>
        </p:spPr>
      </p:pic>
      <p:pic>
        <p:nvPicPr>
          <p:cNvPr id="22" name="Picture 21" descr="Businessman fist on chin">
            <a:extLst>
              <a:ext uri="{FF2B5EF4-FFF2-40B4-BE49-F238E27FC236}">
                <a16:creationId xmlns:a16="http://schemas.microsoft.com/office/drawing/2014/main" id="{AE5A53B4-C06E-A300-C6AC-22979D032B54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4498" y="3886200"/>
            <a:ext cx="514876" cy="1697633"/>
          </a:xfrm>
          <a:prstGeom prst="rect">
            <a:avLst/>
          </a:prstGeom>
        </p:spPr>
      </p:pic>
      <p:pic>
        <p:nvPicPr>
          <p:cNvPr id="24" name="Picture 23" descr="Businessman taking notes">
            <a:extLst>
              <a:ext uri="{FF2B5EF4-FFF2-40B4-BE49-F238E27FC236}">
                <a16:creationId xmlns:a16="http://schemas.microsoft.com/office/drawing/2014/main" id="{1F3D8569-9326-13A3-2FAE-6B658772732D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09510" y="3865666"/>
            <a:ext cx="695483" cy="171816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6DEC8EF-EE0C-8AF7-10A7-355BE9567852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4920232" y="1676400"/>
            <a:ext cx="2452565" cy="1697635"/>
          </a:xfrm>
          <a:prstGeom prst="rect">
            <a:avLst/>
          </a:prstGeom>
        </p:spPr>
      </p:pic>
      <p:sp>
        <p:nvSpPr>
          <p:cNvPr id="28" name="Title 1">
            <a:extLst>
              <a:ext uri="{FF2B5EF4-FFF2-40B4-BE49-F238E27FC236}">
                <a16:creationId xmlns:a16="http://schemas.microsoft.com/office/drawing/2014/main" id="{6095B4B2-57D6-ACC7-E897-74A196F2270E}"/>
              </a:ext>
            </a:extLst>
          </p:cNvPr>
          <p:cNvSpPr txBox="1">
            <a:spLocks/>
          </p:cNvSpPr>
          <p:nvPr/>
        </p:nvSpPr>
        <p:spPr bwMode="auto">
          <a:xfrm>
            <a:off x="0" y="152400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i="0">
                <a:solidFill>
                  <a:srgbClr val="2A40E2"/>
                </a:solidFill>
                <a:latin typeface="+mj-lt"/>
                <a:ea typeface="Gill Sans" charset="0"/>
                <a:cs typeface="Gill Sans" charset="0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2A40E2"/>
                </a:solidFill>
                <a:latin typeface="Gill Sans" charset="0"/>
                <a:ea typeface="ＭＳ Ｐゴシック" charset="0"/>
                <a:cs typeface="Gill Sans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2A40E2"/>
                </a:solidFill>
                <a:latin typeface="Gill Sans" charset="0"/>
                <a:ea typeface="ＭＳ Ｐゴシック" charset="0"/>
                <a:cs typeface="Gill Sans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2A40E2"/>
                </a:solidFill>
                <a:latin typeface="Gill Sans" charset="0"/>
                <a:ea typeface="ＭＳ Ｐゴシック" charset="0"/>
                <a:cs typeface="Gill Sans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2A40E2"/>
                </a:solidFill>
                <a:latin typeface="Gill Sans" charset="0"/>
                <a:ea typeface="ＭＳ Ｐゴシック" charset="0"/>
                <a:cs typeface="Gill Sans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2A40E2"/>
                </a:solidFill>
                <a:latin typeface="Comic Sans MS" pitchFamily="66" charset="0"/>
              </a:defRPr>
            </a:lvl9pPr>
          </a:lstStyle>
          <a:p>
            <a:r>
              <a:rPr lang="en-US" kern="0"/>
              <a:t>What makes a good scheduling policy?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A11082-D187-BB15-3F68-25E376549F08}"/>
              </a:ext>
            </a:extLst>
          </p:cNvPr>
          <p:cNvSpPr txBox="1"/>
          <p:nvPr/>
        </p:nvSpPr>
        <p:spPr>
          <a:xfrm>
            <a:off x="386248" y="2438400"/>
            <a:ext cx="42690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What does the DMV care about?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28B25B-AE4C-665C-99A5-DA4FB8228A4E}"/>
              </a:ext>
            </a:extLst>
          </p:cNvPr>
          <p:cNvSpPr txBox="1"/>
          <p:nvPr/>
        </p:nvSpPr>
        <p:spPr>
          <a:xfrm>
            <a:off x="7957207" y="2438400"/>
            <a:ext cx="42690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What do individual users care about?</a:t>
            </a:r>
          </a:p>
        </p:txBody>
      </p:sp>
    </p:spTree>
    <p:extLst>
      <p:ext uri="{BB962C8B-B14F-4D97-AF65-F5344CB8AC3E}">
        <p14:creationId xmlns:p14="http://schemas.microsoft.com/office/powerpoint/2010/main" val="32713676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8215-3E84-B4BF-EF6E-279D942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step 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C86A4E-A68B-F47E-991F-6E68AE7A7F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219200"/>
          <a:ext cx="845312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280">
                  <a:extLst>
                    <a:ext uri="{9D8B030D-6E8A-4147-A177-3AD203B41FA5}">
                      <a16:colId xmlns:a16="http://schemas.microsoft.com/office/drawing/2014/main" val="3630885568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664523570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46623971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35761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STCF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Optimise</a:t>
                      </a:r>
                      <a:r>
                        <a:rPr lang="en-US" dirty="0"/>
                        <a:t> Average Completion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8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 Starvation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</a:t>
                      </a:r>
                    </a:p>
                    <a:p>
                      <a:pPr algn="ctr"/>
                      <a:r>
                        <a:rPr lang="en-US" dirty="0"/>
                        <a:t>Convoy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0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Psychic Skills Not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57379"/>
                  </a:ext>
                </a:extLst>
              </a:tr>
            </a:tbl>
          </a:graphicData>
        </a:graphic>
      </p:graphicFrame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500B0F02-6A9D-E120-F306-E38CB753EC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0" y="1752600"/>
            <a:ext cx="685800" cy="6858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DEE0EB30-11F1-B788-1ECD-ADDACF1E98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1752600"/>
            <a:ext cx="685800" cy="685800"/>
          </a:xfrm>
          <a:prstGeom prst="rect">
            <a:avLst/>
          </a:prstGeom>
        </p:spPr>
      </p:pic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5857A660-5600-B467-68C4-201A8732A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2753360"/>
            <a:ext cx="685800" cy="685800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C4B18705-E165-4F62-E035-9843D3A96C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3505200"/>
            <a:ext cx="685800" cy="6858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2FAA0088-62AD-97F8-4D4F-98E625E063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4310643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9226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8215-3E84-B4BF-EF6E-279D942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step 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C86A4E-A68B-F47E-991F-6E68AE7A7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300814"/>
              </p:ext>
            </p:extLst>
          </p:nvPr>
        </p:nvGraphicFramePr>
        <p:xfrm>
          <a:off x="1981200" y="1219200"/>
          <a:ext cx="845312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624">
                  <a:extLst>
                    <a:ext uri="{9D8B030D-6E8A-4147-A177-3AD203B41FA5}">
                      <a16:colId xmlns:a16="http://schemas.microsoft.com/office/drawing/2014/main" val="3630885568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664523570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3646623971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3635761700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1506459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Optimise</a:t>
                      </a:r>
                      <a:r>
                        <a:rPr lang="en-US" dirty="0"/>
                        <a:t> Average Completion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8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Optimise Average Response 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6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 Starvation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</a:t>
                      </a:r>
                    </a:p>
                    <a:p>
                      <a:pPr algn="ctr"/>
                      <a:r>
                        <a:rPr lang="en-US" dirty="0"/>
                        <a:t>Convoy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0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Psychic Skills Not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57379"/>
                  </a:ext>
                </a:extLst>
              </a:tr>
            </a:tbl>
          </a:graphicData>
        </a:graphic>
      </p:graphicFrame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500B0F02-6A9D-E120-F306-E38CB753EC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4860" y="1752600"/>
            <a:ext cx="685800" cy="6858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DEE0EB30-11F1-B788-1ECD-ADDACF1E98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3790" y="1752600"/>
            <a:ext cx="685800" cy="685800"/>
          </a:xfrm>
          <a:prstGeom prst="rect">
            <a:avLst/>
          </a:prstGeom>
        </p:spPr>
      </p:pic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5857A660-5600-B467-68C4-201A8732A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1000" y="3929905"/>
            <a:ext cx="685800" cy="6858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2FAA0088-62AD-97F8-4D4F-98E625E063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00" y="4724400"/>
            <a:ext cx="685800" cy="685800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27DE7C2F-FF7C-88A9-7580-6E194220A6D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0200" y="2971800"/>
            <a:ext cx="685800" cy="685800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9CDD56E2-8376-390D-8B8C-3131E23128B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37017" y="3935686"/>
            <a:ext cx="685800" cy="685800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2D56DB4E-58FF-D1D9-FB1B-0024CFDF01D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1000" y="5750560"/>
            <a:ext cx="685800" cy="685800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5BB590DC-5309-2283-2BC7-3A5EE070B91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0200" y="4724400"/>
            <a:ext cx="685800" cy="685800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49650969-586A-FC1B-3EA0-DE3368ADCB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0200" y="568828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41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9154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FCFS and Round Robin Showdown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19200"/>
            <a:ext cx="10820400" cy="56388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Assuming zero-cost context-switching time, 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is RR always better than FCFS?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10 jobs, each take 100s of CPU time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RR scheduler quantum of 1s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All jobs start at the same time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1126860"/>
              </p:ext>
            </p:extLst>
          </p:nvPr>
        </p:nvGraphicFramePr>
        <p:xfrm>
          <a:off x="4229100" y="38100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Group 42">
            <a:extLst>
              <a:ext uri="{FF2B5EF4-FFF2-40B4-BE49-F238E27FC236}">
                <a16:creationId xmlns:a16="http://schemas.microsoft.com/office/drawing/2014/main" id="{B5525718-62B3-8F6D-442D-D6063916AE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479180"/>
              </p:ext>
            </p:extLst>
          </p:nvPr>
        </p:nvGraphicFramePr>
        <p:xfrm>
          <a:off x="4209734" y="3810000"/>
          <a:ext cx="2489200" cy="219440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317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1531937" y="838203"/>
            <a:ext cx="8393113" cy="977902"/>
            <a:chOff x="53" y="624"/>
            <a:chExt cx="5287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72" cy="616"/>
              <a:chOff x="1248" y="624"/>
              <a:chExt cx="3872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2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4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[24]</a:t>
                </a:r>
                <a:endParaRPr lang="en-US" altLang="en-US" sz="1600" b="0" baseline="-25000">
                  <a:latin typeface="+mn-l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1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[53]</a:t>
                </a:r>
                <a:endParaRPr lang="en-US" altLang="en-US" sz="1600" b="0" baseline="-25000">
                  <a:latin typeface="+mn-l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3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[68]</a:t>
                </a:r>
                <a:endParaRPr lang="en-US" altLang="en-US" sz="1600" b="0" baseline="-25000">
                  <a:latin typeface="+mn-l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7"/>
                <a:ext cx="22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7"/>
                <a:ext cx="2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32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32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4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53" y="720"/>
              <a:ext cx="11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7F69C8A-0985-98AF-855A-94FE80350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80425"/>
              </p:ext>
            </p:extLst>
          </p:nvPr>
        </p:nvGraphicFramePr>
        <p:xfrm>
          <a:off x="2389186" y="2286000"/>
          <a:ext cx="812800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256">
                  <a:extLst>
                    <a:ext uri="{9D8B030D-6E8A-4147-A177-3AD203B41FA5}">
                      <a16:colId xmlns:a16="http://schemas.microsoft.com/office/drawing/2014/main" val="1041735694"/>
                    </a:ext>
                  </a:extLst>
                </a:gridCol>
                <a:gridCol w="1049078">
                  <a:extLst>
                    <a:ext uri="{9D8B030D-6E8A-4147-A177-3AD203B41FA5}">
                      <a16:colId xmlns:a16="http://schemas.microsoft.com/office/drawing/2014/main" val="15307778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4359543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7854832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674514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2236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Quantum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80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Best 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18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153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7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6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28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Worst 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6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204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229A-2310-62E9-5E9F-EC5057D2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054BE-1BB6-51C9-FBBE-B78F9817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Response time (or latency).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User-perceived time to do some task</a:t>
            </a:r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Throughput. </a:t>
            </a:r>
          </a:p>
          <a:p>
            <a:pPr marL="0" indent="0" algn="ctr">
              <a:buNone/>
            </a:pPr>
            <a:r>
              <a:rPr lang="en-US" dirty="0"/>
              <a:t>The rate at which tasks are completed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Scheduling overhead.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The time to switch from one task to another.</a:t>
            </a:r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Predictability.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Variance in response times for repeated requests.</a:t>
            </a:r>
          </a:p>
          <a:p>
            <a:pPr marL="0" indent="0" algn="ctr">
              <a:buNone/>
            </a:pPr>
            <a:endParaRPr lang="en-US" sz="1800" b="0" i="0" u="none" strike="noStrike" baseline="0" dirty="0">
              <a:latin typeface="NimbusSanL-Regu"/>
            </a:endParaRPr>
          </a:p>
          <a:p>
            <a:pPr marL="0" indent="0" algn="ctr">
              <a:buNone/>
            </a:pPr>
            <a:endParaRPr lang="en-US" sz="1800" b="0" i="0" u="none" strike="noStrike" baseline="0" dirty="0">
              <a:latin typeface="NimbusSanL-Regu"/>
            </a:endParaRPr>
          </a:p>
        </p:txBody>
      </p:sp>
    </p:spTree>
    <p:extLst>
      <p:ext uri="{BB962C8B-B14F-4D97-AF65-F5344CB8AC3E}">
        <p14:creationId xmlns:p14="http://schemas.microsoft.com/office/powerpoint/2010/main" val="4186837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229A-2310-62E9-5E9F-EC5057D2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054BE-1BB6-51C9-FBBE-B78F9817404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Fairness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Equality in the performance perceived by one task</a:t>
            </a:r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Starvation</a:t>
            </a: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b="0" i="0" u="none" strike="noStrike" baseline="0" dirty="0"/>
              <a:t>The lack of progress for one task, due to resources being allocated to different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003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3037</Words>
  <Application>Microsoft Office PowerPoint</Application>
  <PresentationFormat>Widescreen</PresentationFormat>
  <Paragraphs>946</Paragraphs>
  <Slides>73</Slides>
  <Notes>44</Notes>
  <HiddenSlides>3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4" baseType="lpstr">
      <vt:lpstr>Arial</vt:lpstr>
      <vt:lpstr>Cambria Math</vt:lpstr>
      <vt:lpstr>Comic Sans MS</vt:lpstr>
      <vt:lpstr>Consolas</vt:lpstr>
      <vt:lpstr>Courier New</vt:lpstr>
      <vt:lpstr>Gill Sans</vt:lpstr>
      <vt:lpstr>Gill Sans Light</vt:lpstr>
      <vt:lpstr>NimbusSanL-Regu</vt:lpstr>
      <vt:lpstr>OpenDyslexic 3</vt:lpstr>
      <vt:lpstr>OpenDyslexic3</vt:lpstr>
      <vt:lpstr>Office</vt:lpstr>
      <vt:lpstr>CS162 Operating Systems and Systems Programming Lecture 10   Scheduling Core Concepts and Classic Policies </vt:lpstr>
      <vt:lpstr>Goals for Today</vt:lpstr>
      <vt:lpstr>The Scheduling Loop!</vt:lpstr>
      <vt:lpstr>Recall: Thread Life Cycle </vt:lpstr>
      <vt:lpstr>Recall:  What triggers a scheduling decision?</vt:lpstr>
      <vt:lpstr>What makes a good scheduling policy?</vt:lpstr>
      <vt:lpstr>PowerPoint Presentation</vt:lpstr>
      <vt:lpstr>Important Performance Metrics</vt:lpstr>
      <vt:lpstr>Important Performance Metrics</vt:lpstr>
      <vt:lpstr>Sample Scheduling Policies</vt:lpstr>
      <vt:lpstr>Sample Scheduling Policies</vt:lpstr>
      <vt:lpstr>Sample Scheduling Policies</vt:lpstr>
      <vt:lpstr>Minimise Latency</vt:lpstr>
      <vt:lpstr>Maximising Throughput</vt:lpstr>
      <vt:lpstr>Scheduling Policy Goals/Criteria</vt:lpstr>
      <vt:lpstr>Useful metrics</vt:lpstr>
      <vt:lpstr>Assumptions</vt:lpstr>
      <vt:lpstr>Workload Assumptions</vt:lpstr>
      <vt:lpstr>First-Come, First-Served (FCFS)</vt:lpstr>
      <vt:lpstr>First-Come, First-Served (FCFS)</vt:lpstr>
      <vt:lpstr>First-Come, First-Served (FCFS)</vt:lpstr>
      <vt:lpstr>The Convoy Effect</vt:lpstr>
      <vt:lpstr>The Convoy Effect</vt:lpstr>
      <vt:lpstr>The Convoy Effect</vt:lpstr>
      <vt:lpstr>The Convoy Effect</vt:lpstr>
      <vt:lpstr>The Convoy Effect</vt:lpstr>
      <vt:lpstr>The Convoy Effect</vt:lpstr>
      <vt:lpstr>The Convoy Effect</vt:lpstr>
      <vt:lpstr>The Convoy Effect</vt:lpstr>
      <vt:lpstr>The Convoy Effect</vt:lpstr>
      <vt:lpstr>FCFS/FIFO Summary</vt:lpstr>
      <vt:lpstr>Shortest Job First</vt:lpstr>
      <vt:lpstr>Shortest Job First</vt:lpstr>
      <vt:lpstr>Are we done?</vt:lpstr>
      <vt:lpstr>Are we done?</vt:lpstr>
      <vt:lpstr>Are we done?</vt:lpstr>
      <vt:lpstr>Are we done?</vt:lpstr>
      <vt:lpstr>Are we done?</vt:lpstr>
      <vt:lpstr>SJF Summary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Shortest Time to Completion First (STCF)</vt:lpstr>
      <vt:lpstr>Are we done?</vt:lpstr>
      <vt:lpstr>Are we done?</vt:lpstr>
      <vt:lpstr>STCF Summary</vt:lpstr>
      <vt:lpstr>Taking a step back</vt:lpstr>
      <vt:lpstr>Round-Robin Scheduling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RR with Time Quantum = 20</vt:lpstr>
      <vt:lpstr>The magic number</vt:lpstr>
      <vt:lpstr>Decrease Completion Time</vt:lpstr>
      <vt:lpstr>Switching is not free!</vt:lpstr>
      <vt:lpstr>Are we done?</vt:lpstr>
      <vt:lpstr>Are we done?</vt:lpstr>
      <vt:lpstr>RR Summary</vt:lpstr>
      <vt:lpstr>Taking a step back</vt:lpstr>
      <vt:lpstr>Taking a step back</vt:lpstr>
      <vt:lpstr>FCFS and Round Robin Showdown</vt:lpstr>
      <vt:lpstr>Earlier Example with Different Time Quantum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2023-09-26T17:10:24Z</dcterms:created>
  <dcterms:modified xsi:type="dcterms:W3CDTF">2023-09-26T17:13:57Z</dcterms:modified>
</cp:coreProperties>
</file>