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1714" r:id="rId3"/>
    <p:sldId id="1699" r:id="rId4"/>
    <p:sldId id="1624" r:id="rId5"/>
    <p:sldId id="1625" r:id="rId6"/>
    <p:sldId id="1700" r:id="rId7"/>
    <p:sldId id="1702" r:id="rId8"/>
    <p:sldId id="1701" r:id="rId9"/>
    <p:sldId id="1703" r:id="rId10"/>
    <p:sldId id="1704" r:id="rId11"/>
    <p:sldId id="1705" r:id="rId12"/>
    <p:sldId id="1706" r:id="rId13"/>
    <p:sldId id="1707" r:id="rId14"/>
    <p:sldId id="1708" r:id="rId15"/>
    <p:sldId id="1709" r:id="rId16"/>
    <p:sldId id="1710" r:id="rId17"/>
    <p:sldId id="1711" r:id="rId18"/>
    <p:sldId id="1712" r:id="rId19"/>
    <p:sldId id="1713" r:id="rId20"/>
    <p:sldId id="1715" r:id="rId21"/>
    <p:sldId id="1726" r:id="rId22"/>
    <p:sldId id="1722" r:id="rId23"/>
    <p:sldId id="1718" r:id="rId24"/>
    <p:sldId id="1719" r:id="rId25"/>
    <p:sldId id="1720" r:id="rId26"/>
    <p:sldId id="1716" r:id="rId27"/>
    <p:sldId id="1721" r:id="rId28"/>
    <p:sldId id="1723" r:id="rId29"/>
    <p:sldId id="1724" r:id="rId30"/>
    <p:sldId id="1725" r:id="rId31"/>
    <p:sldId id="1727" r:id="rId32"/>
    <p:sldId id="1728" r:id="rId33"/>
    <p:sldId id="1729" r:id="rId34"/>
    <p:sldId id="1640" r:id="rId35"/>
    <p:sldId id="1644" r:id="rId36"/>
    <p:sldId id="1643" r:id="rId37"/>
    <p:sldId id="1731" r:id="rId38"/>
    <p:sldId id="1732" r:id="rId39"/>
    <p:sldId id="1730" r:id="rId40"/>
    <p:sldId id="1646" r:id="rId41"/>
    <p:sldId id="1653" r:id="rId42"/>
    <p:sldId id="1733" r:id="rId43"/>
    <p:sldId id="1734" r:id="rId44"/>
    <p:sldId id="1659" r:id="rId45"/>
    <p:sldId id="1661" r:id="rId46"/>
    <p:sldId id="1735" r:id="rId47"/>
    <p:sldId id="1664" r:id="rId48"/>
    <p:sldId id="1665" r:id="rId49"/>
    <p:sldId id="1736" r:id="rId50"/>
    <p:sldId id="1667" r:id="rId51"/>
    <p:sldId id="1662" r:id="rId52"/>
    <p:sldId id="1765" r:id="rId53"/>
    <p:sldId id="1669" r:id="rId54"/>
    <p:sldId id="1670" r:id="rId55"/>
    <p:sldId id="1764" r:id="rId56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F3C13FA-BCF9-4A53-BFE1-A383FCC05860}">
          <p14:sldIdLst>
            <p14:sldId id="256"/>
            <p14:sldId id="1714"/>
            <p14:sldId id="1699"/>
            <p14:sldId id="1624"/>
            <p14:sldId id="1625"/>
            <p14:sldId id="1700"/>
            <p14:sldId id="1702"/>
            <p14:sldId id="1701"/>
            <p14:sldId id="1703"/>
            <p14:sldId id="1704"/>
            <p14:sldId id="1705"/>
            <p14:sldId id="1706"/>
            <p14:sldId id="1707"/>
            <p14:sldId id="1708"/>
            <p14:sldId id="1709"/>
            <p14:sldId id="1710"/>
            <p14:sldId id="1711"/>
            <p14:sldId id="1712"/>
            <p14:sldId id="1713"/>
            <p14:sldId id="1715"/>
            <p14:sldId id="1726"/>
            <p14:sldId id="1722"/>
            <p14:sldId id="1718"/>
            <p14:sldId id="1719"/>
            <p14:sldId id="1720"/>
            <p14:sldId id="1716"/>
            <p14:sldId id="1721"/>
            <p14:sldId id="1723"/>
            <p14:sldId id="1724"/>
            <p14:sldId id="1725"/>
            <p14:sldId id="1727"/>
            <p14:sldId id="1728"/>
            <p14:sldId id="1729"/>
            <p14:sldId id="1640"/>
            <p14:sldId id="1644"/>
            <p14:sldId id="1643"/>
            <p14:sldId id="1731"/>
            <p14:sldId id="1732"/>
            <p14:sldId id="1730"/>
            <p14:sldId id="1646"/>
            <p14:sldId id="1653"/>
            <p14:sldId id="1733"/>
            <p14:sldId id="1734"/>
            <p14:sldId id="1659"/>
            <p14:sldId id="1661"/>
            <p14:sldId id="1735"/>
            <p14:sldId id="1664"/>
            <p14:sldId id="1665"/>
            <p14:sldId id="1736"/>
            <p14:sldId id="1667"/>
            <p14:sldId id="1662"/>
            <p14:sldId id="1765"/>
            <p14:sldId id="1669"/>
            <p14:sldId id="1670"/>
            <p14:sldId id="17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A18623"/>
    <a:srgbClr val="9E7800"/>
    <a:srgbClr val="C49500"/>
    <a:srgbClr val="F430AB"/>
    <a:srgbClr val="E6E703"/>
    <a:srgbClr val="72AAAE"/>
    <a:srgbClr val="2A40E2"/>
    <a:srgbClr val="233AE1"/>
    <a:srgbClr val="1C3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A0C6E8-A205-4285-AD1B-5FD5E6622A1A}" v="9" dt="2023-10-17T09:35:54.0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/>
    <p:restoredTop sz="78702" autoAdjust="0"/>
  </p:normalViewPr>
  <p:slideViewPr>
    <p:cSldViewPr>
      <p:cViewPr varScale="1">
        <p:scale>
          <a:sx n="76" d="100"/>
          <a:sy n="76" d="100"/>
        </p:scale>
        <p:origin x="1005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1354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5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376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376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05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56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07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759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2959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887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6872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174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870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034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4121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96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899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3377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624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431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4291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8463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530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5874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59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890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244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6403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83881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88531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3022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2314" y="3475039"/>
            <a:ext cx="8274050" cy="3292475"/>
          </a:xfrm>
          <a:noFill/>
        </p:spPr>
        <p:txBody>
          <a:bodyPr lIns="95645" tIns="46983" rIns="95645" bIns="46983"/>
          <a:lstStyle/>
          <a:p>
            <a:endParaRPr lang="en-US" altLang="ko-KR"/>
          </a:p>
        </p:txBody>
      </p:sp>
      <p:sp>
        <p:nvSpPr>
          <p:cNvPr id="6246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82838" y="471488"/>
            <a:ext cx="4856162" cy="2732087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7766354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799"/>
            <a:ext cx="5910036" cy="4115594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45" tIns="46983" rIns="95645" bIns="46983"/>
          <a:lstStyle/>
          <a:p>
            <a:endParaRPr lang="en-US" altLang="ko-KR"/>
          </a:p>
        </p:txBody>
      </p:sp>
      <p:sp>
        <p:nvSpPr>
          <p:cNvPr id="2662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588963"/>
            <a:ext cx="6067425" cy="3413125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4408998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5938" y="4343799"/>
            <a:ext cx="5910036" cy="4115594"/>
          </a:xfrm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45" tIns="46983" rIns="95645" bIns="46983"/>
          <a:lstStyle/>
          <a:p>
            <a:endParaRPr lang="en-US" altLang="ko-KR" dirty="0"/>
          </a:p>
        </p:txBody>
      </p:sp>
      <p:sp>
        <p:nvSpPr>
          <p:cNvPr id="2662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3225" y="588963"/>
            <a:ext cx="6067425" cy="3413125"/>
          </a:xfrm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8219896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774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1067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915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51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877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932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18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34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+mj-lt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+mn-lt"/>
                <a:ea typeface="Gill Sans Light" charset="0"/>
                <a:cs typeface="Gill Sans Light" charset="0"/>
              </a:defRPr>
            </a:lvl1pPr>
            <a:lvl2pPr>
              <a:defRPr b="0" i="0">
                <a:latin typeface="+mn-lt"/>
                <a:ea typeface="Gill Sans Light" charset="0"/>
                <a:cs typeface="Gill Sans Light" charset="0"/>
              </a:defRPr>
            </a:lvl2pPr>
            <a:lvl3pPr>
              <a:defRPr b="0" i="0">
                <a:latin typeface="+mn-lt"/>
                <a:ea typeface="Gill Sans Light" charset="0"/>
                <a:cs typeface="Gill Sans Light" charset="0"/>
              </a:defRPr>
            </a:lvl3pPr>
            <a:lvl4pPr>
              <a:defRPr b="0" i="0">
                <a:latin typeface="+mn-lt"/>
                <a:ea typeface="Gill Sans Light" charset="0"/>
                <a:cs typeface="Gill Sans Light" charset="0"/>
              </a:defRPr>
            </a:lvl4pPr>
            <a:lvl5pPr>
              <a:defRPr b="0" i="0">
                <a:latin typeface="+mn-lt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460514" y="6551306"/>
            <a:ext cx="621947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15.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894272" y="6537472"/>
            <a:ext cx="2403456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Crooks CS162 © UCB Fall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+mj-lt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allpaperflare.com/search?wallpaper=scrooge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12192000" cy="20574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latin typeface="+mj-lt"/>
              </a:rPr>
              <a:t>CS162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Operating Systems and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Systems Programming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Lecture </a:t>
            </a:r>
            <a:r>
              <a:rPr lang="en-US" sz="3000">
                <a:latin typeface="+mj-lt"/>
              </a:rPr>
              <a:t>15</a:t>
            </a: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Virtual Memory</a:t>
            </a:r>
            <a:r>
              <a:rPr lang="en-US" sz="3000">
                <a:latin typeface="+mj-lt"/>
              </a:rPr>
              <a:t> (2)</a:t>
            </a:r>
            <a:endParaRPr lang="en-US" sz="3000" dirty="0">
              <a:latin typeface="+mj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Professor Natacha Crooks</a:t>
            </a:r>
          </a:p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https://cs162.org/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7337522-8EBC-710A-3C8B-B5C35ABD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172200"/>
            <a:ext cx="10668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Tx/>
              <a:buNone/>
              <a:defRPr sz="24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defRPr/>
            </a:pPr>
            <a:r>
              <a:rPr lang="en-US" altLang="en-US" sz="1600" b="0" kern="0">
                <a:latin typeface="+mj-lt"/>
                <a:ea typeface="Gill Sans" charset="0"/>
              </a:rPr>
              <a:t>Slides based on prior slide decks from David Culler, Ion </a:t>
            </a:r>
            <a:r>
              <a:rPr lang="en-US" altLang="en-US" sz="1600" b="0" kern="0" err="1">
                <a:latin typeface="+mj-lt"/>
                <a:ea typeface="Gill Sans" charset="0"/>
              </a:rPr>
              <a:t>Stoica</a:t>
            </a:r>
            <a:r>
              <a:rPr lang="en-US" altLang="en-US" sz="1600" b="0" kern="0">
                <a:latin typeface="+mj-lt"/>
                <a:ea typeface="Gill Sans" charset="0"/>
              </a:rPr>
              <a:t>, John </a:t>
            </a:r>
            <a:r>
              <a:rPr lang="en-US" altLang="en-US" sz="1600" b="0" kern="0" err="1">
                <a:latin typeface="+mj-lt"/>
                <a:ea typeface="Gill Sans" charset="0"/>
              </a:rPr>
              <a:t>Kubiatowicz</a:t>
            </a:r>
            <a:r>
              <a:rPr lang="en-US" altLang="en-US" sz="1600" b="0" kern="0">
                <a:latin typeface="+mj-lt"/>
                <a:ea typeface="Gill Sans" charset="0"/>
              </a:rPr>
              <a:t>, Alison Norman and Lorenzo </a:t>
            </a:r>
            <a:r>
              <a:rPr lang="en-US" altLang="en-US" sz="1600" b="0" kern="0" err="1">
                <a:latin typeface="+mj-lt"/>
                <a:ea typeface="Gill Sans" charset="0"/>
              </a:rPr>
              <a:t>Alvisi</a:t>
            </a:r>
            <a:endParaRPr lang="en-US" altLang="en-US" sz="1600" b="0" kern="0">
              <a:latin typeface="+mj-lt"/>
              <a:ea typeface="Gill Sans" charset="0"/>
            </a:endParaRPr>
          </a:p>
        </p:txBody>
      </p:sp>
    </p:spTree>
  </p:cSld>
  <p:clrMapOvr>
    <a:masterClrMapping/>
  </p:clrMapOvr>
  <p:transition advTm="36173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 Mini Page Table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8382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Assume we have a 64 bytes (2^6) of physical memory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Assume we want pages of 4 bytes (2^2)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How long should our addresses be?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6 bits</a:t>
            </a:r>
            <a:endParaRPr lang="en-US" dirty="0"/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/>
              <a:t>How many offset bits should we assign?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2 bits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/>
              <a:t>How many virtual pages can we have?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6 bit addresses, 2 bit for offsets, 4 bits for VPN.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2^4 = 16 pages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248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 Mini Page Table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0" dirty="0">
                <a:latin typeface="+mn-lt"/>
                <a:ea typeface="Gill Sans" charset="0"/>
                <a:cs typeface="Gill Sans" charset="0"/>
              </a:rPr>
              <a:t>2 bits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4 bits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E32F3435-756A-1D2C-41D4-886E64D07419}"/>
              </a:ext>
            </a:extLst>
          </p:cNvPr>
          <p:cNvSpPr txBox="1"/>
          <p:nvPr/>
        </p:nvSpPr>
        <p:spPr>
          <a:xfrm>
            <a:off x="8864599" y="2570649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</p:spTree>
    <p:extLst>
      <p:ext uri="{BB962C8B-B14F-4D97-AF65-F5344CB8AC3E}">
        <p14:creationId xmlns:p14="http://schemas.microsoft.com/office/powerpoint/2010/main" val="42403885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 Mini Page Table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0" dirty="0">
                <a:latin typeface="+mn-lt"/>
                <a:ea typeface="Gill Sans" charset="0"/>
                <a:cs typeface="Gill Sans" charset="0"/>
              </a:rPr>
              <a:t>2 bits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4 bits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E9ADC2FA-EAE6-59B3-F4E6-464EFE75FA1C}"/>
              </a:ext>
            </a:extLst>
          </p:cNvPr>
          <p:cNvCxnSpPr>
            <a:cxnSpLocks/>
            <a:endCxn id="88" idx="1"/>
          </p:cNvCxnSpPr>
          <p:nvPr/>
        </p:nvCxnSpPr>
        <p:spPr bwMode="auto">
          <a:xfrm rot="16200000" flipH="1">
            <a:off x="6514864" y="3367461"/>
            <a:ext cx="2315516" cy="225635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870989D-E99A-01CD-859C-3E9706A72325}"/>
              </a:ext>
            </a:extLst>
          </p:cNvPr>
          <p:cNvCxnSpPr/>
          <p:nvPr/>
        </p:nvCxnSpPr>
        <p:spPr bwMode="auto">
          <a:xfrm flipV="1">
            <a:off x="6445552" y="3429000"/>
            <a:ext cx="1981200" cy="683621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EDB9073-E234-1031-80CC-65732A47700B}"/>
              </a:ext>
            </a:extLst>
          </p:cNvPr>
          <p:cNvSpPr txBox="1"/>
          <p:nvPr/>
        </p:nvSpPr>
        <p:spPr>
          <a:xfrm>
            <a:off x="8860395" y="257666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id="{D2746CB8-EE31-072C-2E48-7F40325A4D45}"/>
              </a:ext>
            </a:extLst>
          </p:cNvPr>
          <p:cNvCxnSpPr/>
          <p:nvPr/>
        </p:nvCxnSpPr>
        <p:spPr bwMode="auto">
          <a:xfrm flipV="1">
            <a:off x="6553199" y="2761334"/>
            <a:ext cx="2204129" cy="196306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6989711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 Mini Page Table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01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0010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E9ADC2FA-EAE6-59B3-F4E6-464EFE75FA1C}"/>
              </a:ext>
            </a:extLst>
          </p:cNvPr>
          <p:cNvCxnSpPr>
            <a:cxnSpLocks/>
            <a:endCxn id="88" idx="1"/>
          </p:cNvCxnSpPr>
          <p:nvPr/>
        </p:nvCxnSpPr>
        <p:spPr bwMode="auto">
          <a:xfrm rot="16200000" flipH="1">
            <a:off x="6514864" y="3367461"/>
            <a:ext cx="2315516" cy="225635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870989D-E99A-01CD-859C-3E9706A72325}"/>
              </a:ext>
            </a:extLst>
          </p:cNvPr>
          <p:cNvCxnSpPr/>
          <p:nvPr/>
        </p:nvCxnSpPr>
        <p:spPr bwMode="auto">
          <a:xfrm flipV="1">
            <a:off x="6445552" y="3429000"/>
            <a:ext cx="1981200" cy="683621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73A51C9-D7DC-0CF3-F005-BE6A6717776F}"/>
              </a:ext>
            </a:extLst>
          </p:cNvPr>
          <p:cNvSpPr/>
          <p:nvPr/>
        </p:nvSpPr>
        <p:spPr bwMode="auto">
          <a:xfrm>
            <a:off x="1787487" y="3972904"/>
            <a:ext cx="457201" cy="379973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0D45D4-358A-10AD-381A-42636FC39BF9}"/>
              </a:ext>
            </a:extLst>
          </p:cNvPr>
          <p:cNvSpPr txBox="1"/>
          <p:nvPr/>
        </p:nvSpPr>
        <p:spPr>
          <a:xfrm>
            <a:off x="2286000" y="1090455"/>
            <a:ext cx="16799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0x9 = 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D20022D9-00A5-74B6-BBFC-483268915579}"/>
              </a:ext>
            </a:extLst>
          </p:cNvPr>
          <p:cNvCxnSpPr/>
          <p:nvPr/>
        </p:nvCxnSpPr>
        <p:spPr bwMode="auto">
          <a:xfrm flipV="1">
            <a:off x="6553199" y="2761334"/>
            <a:ext cx="2204129" cy="196306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F5F40CF-B46D-33BD-AD83-7F55E2B8C641}"/>
              </a:ext>
            </a:extLst>
          </p:cNvPr>
          <p:cNvSpPr txBox="1"/>
          <p:nvPr/>
        </p:nvSpPr>
        <p:spPr>
          <a:xfrm>
            <a:off x="8864599" y="2570649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</p:spTree>
    <p:extLst>
      <p:ext uri="{BB962C8B-B14F-4D97-AF65-F5344CB8AC3E}">
        <p14:creationId xmlns:p14="http://schemas.microsoft.com/office/powerpoint/2010/main" val="238962765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Extract Virtual Page Number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01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0010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E9ADC2FA-EAE6-59B3-F4E6-464EFE75FA1C}"/>
              </a:ext>
            </a:extLst>
          </p:cNvPr>
          <p:cNvCxnSpPr>
            <a:cxnSpLocks/>
            <a:endCxn id="88" idx="1"/>
          </p:cNvCxnSpPr>
          <p:nvPr/>
        </p:nvCxnSpPr>
        <p:spPr bwMode="auto">
          <a:xfrm rot="16200000" flipH="1">
            <a:off x="6514864" y="3367461"/>
            <a:ext cx="2315516" cy="225635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870989D-E99A-01CD-859C-3E9706A72325}"/>
              </a:ext>
            </a:extLst>
          </p:cNvPr>
          <p:cNvCxnSpPr/>
          <p:nvPr/>
        </p:nvCxnSpPr>
        <p:spPr bwMode="auto">
          <a:xfrm flipV="1">
            <a:off x="6445552" y="3429000"/>
            <a:ext cx="1981200" cy="683621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70D45D4-358A-10AD-381A-42636FC39BF9}"/>
              </a:ext>
            </a:extLst>
          </p:cNvPr>
          <p:cNvSpPr txBox="1"/>
          <p:nvPr/>
        </p:nvSpPr>
        <p:spPr>
          <a:xfrm>
            <a:off x="2286000" y="1090455"/>
            <a:ext cx="16799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0x9 = </a:t>
            </a:r>
          </a:p>
        </p:txBody>
      </p: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E433F41A-E744-C73F-22D8-B73E2FA3179E}"/>
              </a:ext>
            </a:extLst>
          </p:cNvPr>
          <p:cNvCxnSpPr/>
          <p:nvPr/>
        </p:nvCxnSpPr>
        <p:spPr bwMode="auto">
          <a:xfrm flipV="1">
            <a:off x="6553199" y="2761334"/>
            <a:ext cx="2204129" cy="196306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A9631C-F4E1-D0EA-4A5E-2203A2AAB722}"/>
              </a:ext>
            </a:extLst>
          </p:cNvPr>
          <p:cNvSpPr txBox="1"/>
          <p:nvPr/>
        </p:nvSpPr>
        <p:spPr>
          <a:xfrm>
            <a:off x="8864599" y="2570649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E4BF91D-CAFD-071C-5589-5172A2A4A49D}"/>
              </a:ext>
            </a:extLst>
          </p:cNvPr>
          <p:cNvSpPr/>
          <p:nvPr/>
        </p:nvSpPr>
        <p:spPr bwMode="auto">
          <a:xfrm>
            <a:off x="1939887" y="4125304"/>
            <a:ext cx="457201" cy="379973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D2DFFD6-2683-BD2E-0348-5E33F881AAC5}"/>
              </a:ext>
            </a:extLst>
          </p:cNvPr>
          <p:cNvSpPr/>
          <p:nvPr/>
        </p:nvSpPr>
        <p:spPr bwMode="auto">
          <a:xfrm>
            <a:off x="1954480" y="2739961"/>
            <a:ext cx="8810768" cy="2005811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Virtual Page Number:</a:t>
            </a:r>
            <a:b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b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0010 =&gt; 2.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Index 2 of Page Table</a:t>
            </a:r>
          </a:p>
        </p:txBody>
      </p:sp>
    </p:spTree>
    <p:extLst>
      <p:ext uri="{BB962C8B-B14F-4D97-AF65-F5344CB8AC3E}">
        <p14:creationId xmlns:p14="http://schemas.microsoft.com/office/powerpoint/2010/main" val="390669085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Step 2: Identify Physical Page Number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01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0010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E9ADC2FA-EAE6-59B3-F4E6-464EFE75FA1C}"/>
              </a:ext>
            </a:extLst>
          </p:cNvPr>
          <p:cNvCxnSpPr>
            <a:cxnSpLocks/>
            <a:endCxn id="88" idx="1"/>
          </p:cNvCxnSpPr>
          <p:nvPr/>
        </p:nvCxnSpPr>
        <p:spPr bwMode="auto">
          <a:xfrm rot="16200000" flipH="1">
            <a:off x="6514864" y="3367461"/>
            <a:ext cx="2315516" cy="225635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870989D-E99A-01CD-859C-3E9706A72325}"/>
              </a:ext>
            </a:extLst>
          </p:cNvPr>
          <p:cNvCxnSpPr/>
          <p:nvPr/>
        </p:nvCxnSpPr>
        <p:spPr bwMode="auto">
          <a:xfrm flipV="1">
            <a:off x="6445552" y="3429000"/>
            <a:ext cx="1981200" cy="683621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70D45D4-358A-10AD-381A-42636FC39BF9}"/>
              </a:ext>
            </a:extLst>
          </p:cNvPr>
          <p:cNvSpPr txBox="1"/>
          <p:nvPr/>
        </p:nvSpPr>
        <p:spPr>
          <a:xfrm>
            <a:off x="2286000" y="1090455"/>
            <a:ext cx="16799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0x9 = </a:t>
            </a:r>
          </a:p>
        </p:txBody>
      </p: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E433F41A-E744-C73F-22D8-B73E2FA3179E}"/>
              </a:ext>
            </a:extLst>
          </p:cNvPr>
          <p:cNvCxnSpPr/>
          <p:nvPr/>
        </p:nvCxnSpPr>
        <p:spPr bwMode="auto">
          <a:xfrm flipV="1">
            <a:off x="6553199" y="2761334"/>
            <a:ext cx="2204129" cy="196306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A9631C-F4E1-D0EA-4A5E-2203A2AAB722}"/>
              </a:ext>
            </a:extLst>
          </p:cNvPr>
          <p:cNvSpPr txBox="1"/>
          <p:nvPr/>
        </p:nvSpPr>
        <p:spPr>
          <a:xfrm>
            <a:off x="8864599" y="2570649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E4BF91D-CAFD-071C-5589-5172A2A4A49D}"/>
              </a:ext>
            </a:extLst>
          </p:cNvPr>
          <p:cNvSpPr/>
          <p:nvPr/>
        </p:nvSpPr>
        <p:spPr bwMode="auto">
          <a:xfrm>
            <a:off x="1752237" y="4005108"/>
            <a:ext cx="457201" cy="379973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CC376DB-8D36-DFC7-99BD-089E7868668F}"/>
              </a:ext>
            </a:extLst>
          </p:cNvPr>
          <p:cNvSpPr/>
          <p:nvPr/>
        </p:nvSpPr>
        <p:spPr bwMode="auto">
          <a:xfrm>
            <a:off x="8766080" y="2315180"/>
            <a:ext cx="2895600" cy="94649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844685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Step 3: Extract Frame Offset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01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0010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E9ADC2FA-EAE6-59B3-F4E6-464EFE75FA1C}"/>
              </a:ext>
            </a:extLst>
          </p:cNvPr>
          <p:cNvCxnSpPr>
            <a:cxnSpLocks/>
            <a:endCxn id="88" idx="1"/>
          </p:cNvCxnSpPr>
          <p:nvPr/>
        </p:nvCxnSpPr>
        <p:spPr bwMode="auto">
          <a:xfrm rot="16200000" flipH="1">
            <a:off x="6514864" y="3367461"/>
            <a:ext cx="2315516" cy="225635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870989D-E99A-01CD-859C-3E9706A72325}"/>
              </a:ext>
            </a:extLst>
          </p:cNvPr>
          <p:cNvCxnSpPr/>
          <p:nvPr/>
        </p:nvCxnSpPr>
        <p:spPr bwMode="auto">
          <a:xfrm flipV="1">
            <a:off x="6445552" y="3429000"/>
            <a:ext cx="1981200" cy="683621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70D45D4-358A-10AD-381A-42636FC39BF9}"/>
              </a:ext>
            </a:extLst>
          </p:cNvPr>
          <p:cNvSpPr txBox="1"/>
          <p:nvPr/>
        </p:nvSpPr>
        <p:spPr>
          <a:xfrm>
            <a:off x="2286000" y="1090455"/>
            <a:ext cx="16799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0x9 = </a:t>
            </a:r>
          </a:p>
        </p:txBody>
      </p: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E433F41A-E744-C73F-22D8-B73E2FA3179E}"/>
              </a:ext>
            </a:extLst>
          </p:cNvPr>
          <p:cNvCxnSpPr/>
          <p:nvPr/>
        </p:nvCxnSpPr>
        <p:spPr bwMode="auto">
          <a:xfrm flipV="1">
            <a:off x="6553199" y="2761334"/>
            <a:ext cx="2204129" cy="196306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A9631C-F4E1-D0EA-4A5E-2203A2AAB722}"/>
              </a:ext>
            </a:extLst>
          </p:cNvPr>
          <p:cNvSpPr txBox="1"/>
          <p:nvPr/>
        </p:nvSpPr>
        <p:spPr>
          <a:xfrm>
            <a:off x="8864599" y="2570649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E4BF91D-CAFD-071C-5589-5172A2A4A49D}"/>
              </a:ext>
            </a:extLst>
          </p:cNvPr>
          <p:cNvSpPr/>
          <p:nvPr/>
        </p:nvSpPr>
        <p:spPr bwMode="auto">
          <a:xfrm>
            <a:off x="1752237" y="4005108"/>
            <a:ext cx="457201" cy="379973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CC376DB-8D36-DFC7-99BD-089E7868668F}"/>
              </a:ext>
            </a:extLst>
          </p:cNvPr>
          <p:cNvSpPr/>
          <p:nvPr/>
        </p:nvSpPr>
        <p:spPr bwMode="auto">
          <a:xfrm>
            <a:off x="8766080" y="2315180"/>
            <a:ext cx="2895600" cy="94649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095154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Step 3: Extract Frame Offset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01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0010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E9ADC2FA-EAE6-59B3-F4E6-464EFE75FA1C}"/>
              </a:ext>
            </a:extLst>
          </p:cNvPr>
          <p:cNvCxnSpPr>
            <a:cxnSpLocks/>
            <a:endCxn id="88" idx="1"/>
          </p:cNvCxnSpPr>
          <p:nvPr/>
        </p:nvCxnSpPr>
        <p:spPr bwMode="auto">
          <a:xfrm rot="16200000" flipH="1">
            <a:off x="6514864" y="3367461"/>
            <a:ext cx="2315516" cy="225635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870989D-E99A-01CD-859C-3E9706A72325}"/>
              </a:ext>
            </a:extLst>
          </p:cNvPr>
          <p:cNvCxnSpPr/>
          <p:nvPr/>
        </p:nvCxnSpPr>
        <p:spPr bwMode="auto">
          <a:xfrm flipV="1">
            <a:off x="6445552" y="3429000"/>
            <a:ext cx="1981200" cy="683621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70D45D4-358A-10AD-381A-42636FC39BF9}"/>
              </a:ext>
            </a:extLst>
          </p:cNvPr>
          <p:cNvSpPr txBox="1"/>
          <p:nvPr/>
        </p:nvSpPr>
        <p:spPr>
          <a:xfrm>
            <a:off x="2286000" y="1090455"/>
            <a:ext cx="16799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0x9 = </a:t>
            </a:r>
          </a:p>
        </p:txBody>
      </p: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E433F41A-E744-C73F-22D8-B73E2FA3179E}"/>
              </a:ext>
            </a:extLst>
          </p:cNvPr>
          <p:cNvCxnSpPr/>
          <p:nvPr/>
        </p:nvCxnSpPr>
        <p:spPr bwMode="auto">
          <a:xfrm flipV="1">
            <a:off x="6553199" y="2761334"/>
            <a:ext cx="2204129" cy="196306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A9631C-F4E1-D0EA-4A5E-2203A2AAB722}"/>
              </a:ext>
            </a:extLst>
          </p:cNvPr>
          <p:cNvSpPr txBox="1"/>
          <p:nvPr/>
        </p:nvSpPr>
        <p:spPr>
          <a:xfrm>
            <a:off x="8864599" y="2570649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E4BF91D-CAFD-071C-5589-5172A2A4A49D}"/>
              </a:ext>
            </a:extLst>
          </p:cNvPr>
          <p:cNvSpPr/>
          <p:nvPr/>
        </p:nvSpPr>
        <p:spPr bwMode="auto">
          <a:xfrm>
            <a:off x="1752237" y="4005108"/>
            <a:ext cx="457201" cy="379973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CC376DB-8D36-DFC7-99BD-089E7868668F}"/>
              </a:ext>
            </a:extLst>
          </p:cNvPr>
          <p:cNvSpPr/>
          <p:nvPr/>
        </p:nvSpPr>
        <p:spPr bwMode="auto">
          <a:xfrm>
            <a:off x="8766080" y="2315180"/>
            <a:ext cx="2895600" cy="94649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CEF31FB-FA63-94B5-0966-9924D66953C4}"/>
              </a:ext>
            </a:extLst>
          </p:cNvPr>
          <p:cNvSpPr/>
          <p:nvPr/>
        </p:nvSpPr>
        <p:spPr bwMode="auto">
          <a:xfrm>
            <a:off x="1954480" y="2739961"/>
            <a:ext cx="8810768" cy="2005811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Offset: </a:t>
            </a:r>
            <a:b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b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01 =&gt; 1.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Access Byte 1 of Frame</a:t>
            </a:r>
          </a:p>
        </p:txBody>
      </p:sp>
    </p:spTree>
    <p:extLst>
      <p:ext uri="{BB962C8B-B14F-4D97-AF65-F5344CB8AC3E}">
        <p14:creationId xmlns:p14="http://schemas.microsoft.com/office/powerpoint/2010/main" val="187398643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Step 3: Extract Frame Offset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01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0010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E9ADC2FA-EAE6-59B3-F4E6-464EFE75FA1C}"/>
              </a:ext>
            </a:extLst>
          </p:cNvPr>
          <p:cNvCxnSpPr>
            <a:cxnSpLocks/>
            <a:endCxn id="88" idx="1"/>
          </p:cNvCxnSpPr>
          <p:nvPr/>
        </p:nvCxnSpPr>
        <p:spPr bwMode="auto">
          <a:xfrm rot="16200000" flipH="1">
            <a:off x="6514864" y="3367461"/>
            <a:ext cx="2315516" cy="225635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870989D-E99A-01CD-859C-3E9706A72325}"/>
              </a:ext>
            </a:extLst>
          </p:cNvPr>
          <p:cNvCxnSpPr/>
          <p:nvPr/>
        </p:nvCxnSpPr>
        <p:spPr bwMode="auto">
          <a:xfrm flipV="1">
            <a:off x="6445552" y="3429000"/>
            <a:ext cx="1981200" cy="683621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70D45D4-358A-10AD-381A-42636FC39BF9}"/>
              </a:ext>
            </a:extLst>
          </p:cNvPr>
          <p:cNvSpPr txBox="1"/>
          <p:nvPr/>
        </p:nvSpPr>
        <p:spPr>
          <a:xfrm>
            <a:off x="2286000" y="1090455"/>
            <a:ext cx="16799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0x9 = </a:t>
            </a:r>
          </a:p>
        </p:txBody>
      </p: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E433F41A-E744-C73F-22D8-B73E2FA3179E}"/>
              </a:ext>
            </a:extLst>
          </p:cNvPr>
          <p:cNvCxnSpPr/>
          <p:nvPr/>
        </p:nvCxnSpPr>
        <p:spPr bwMode="auto">
          <a:xfrm flipV="1">
            <a:off x="6553199" y="2761334"/>
            <a:ext cx="2204129" cy="196306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A9631C-F4E1-D0EA-4A5E-2203A2AAB722}"/>
              </a:ext>
            </a:extLst>
          </p:cNvPr>
          <p:cNvSpPr txBox="1"/>
          <p:nvPr/>
        </p:nvSpPr>
        <p:spPr>
          <a:xfrm>
            <a:off x="8864599" y="2570649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E4BF91D-CAFD-071C-5589-5172A2A4A49D}"/>
              </a:ext>
            </a:extLst>
          </p:cNvPr>
          <p:cNvSpPr/>
          <p:nvPr/>
        </p:nvSpPr>
        <p:spPr bwMode="auto">
          <a:xfrm>
            <a:off x="1752237" y="4005108"/>
            <a:ext cx="457201" cy="379973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CC376DB-8D36-DFC7-99BD-089E7868668F}"/>
              </a:ext>
            </a:extLst>
          </p:cNvPr>
          <p:cNvSpPr/>
          <p:nvPr/>
        </p:nvSpPr>
        <p:spPr bwMode="auto">
          <a:xfrm>
            <a:off x="9290728" y="2315180"/>
            <a:ext cx="756328" cy="94649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274309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9D399C6-9DA3-F5D8-CD67-FDC1C83FC186}"/>
              </a:ext>
            </a:extLst>
          </p:cNvPr>
          <p:cNvSpPr/>
          <p:nvPr/>
        </p:nvSpPr>
        <p:spPr bwMode="auto">
          <a:xfrm>
            <a:off x="5638800" y="1996627"/>
            <a:ext cx="1828800" cy="434182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Step 4: Convert to Physical Address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C7D25B5F-5CD2-C70A-106B-8AF1E103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4876800"/>
          </a:xfrm>
        </p:spPr>
        <p:txBody>
          <a:bodyPr/>
          <a:lstStyle/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660DC55C-7F72-7ED6-8BBF-B71B87AC9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990600"/>
            <a:ext cx="1450296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01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6AD4E648-F25B-D2C9-B33D-5AB2D0F84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0388" y="9906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b="0" dirty="0">
                <a:latin typeface="+mn-lt"/>
                <a:ea typeface="Gill Sans" charset="0"/>
                <a:cs typeface="Gill Sans" charset="0"/>
              </a:rPr>
              <a:t>0010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07A8422-7EA7-C5C7-F359-DA4752C6AD5E}"/>
              </a:ext>
            </a:extLst>
          </p:cNvPr>
          <p:cNvSpPr/>
          <p:nvPr/>
        </p:nvSpPr>
        <p:spPr bwMode="auto">
          <a:xfrm>
            <a:off x="1066800" y="1981200"/>
            <a:ext cx="2895600" cy="56388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VMemory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017F566-B400-83B4-305C-3B94F957978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27989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FD372BB-5F59-DDCC-FB39-A893C422C6F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352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2FA1672-36EE-BA9D-41C2-68BCE4A394D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3886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ABCC93-0A06-4533-D6BB-EEC1FFC23BE4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419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558419-41BB-096B-106F-9609A73E27C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49530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7B6BB5-DA2C-B3D3-D59D-2111BA018083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4637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4E66B8-DC30-00EE-F8B4-BEB0B433B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1066800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01CF60A-459D-1968-2739-7F6F22298B38}"/>
              </a:ext>
            </a:extLst>
          </p:cNvPr>
          <p:cNvSpPr txBox="1"/>
          <p:nvPr/>
        </p:nvSpPr>
        <p:spPr>
          <a:xfrm>
            <a:off x="1066801" y="287544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DC4AD4-B987-C6E2-08CA-6E467C8452B0}"/>
              </a:ext>
            </a:extLst>
          </p:cNvPr>
          <p:cNvSpPr txBox="1"/>
          <p:nvPr/>
        </p:nvSpPr>
        <p:spPr>
          <a:xfrm>
            <a:off x="224921" y="2880939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DCD68CA-5FE8-FF2F-EC17-96AE22A9F5BA}"/>
              </a:ext>
            </a:extLst>
          </p:cNvPr>
          <p:cNvSpPr txBox="1"/>
          <p:nvPr/>
        </p:nvSpPr>
        <p:spPr>
          <a:xfrm>
            <a:off x="224921" y="3435307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E6AA11-6FF2-ABED-BBDB-3E2413FE702C}"/>
              </a:ext>
            </a:extLst>
          </p:cNvPr>
          <p:cNvSpPr txBox="1"/>
          <p:nvPr/>
        </p:nvSpPr>
        <p:spPr>
          <a:xfrm>
            <a:off x="212309" y="4036421"/>
            <a:ext cx="8387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0x8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3DED48-753E-4B9C-465B-25D0C2148142}"/>
              </a:ext>
            </a:extLst>
          </p:cNvPr>
          <p:cNvSpPr txBox="1"/>
          <p:nvPr/>
        </p:nvSpPr>
        <p:spPr>
          <a:xfrm>
            <a:off x="1066800" y="2878222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50087C1-E9AF-4684-9069-8FDE63E938FC}"/>
              </a:ext>
            </a:extLst>
          </p:cNvPr>
          <p:cNvSpPr txBox="1"/>
          <p:nvPr/>
        </p:nvSpPr>
        <p:spPr>
          <a:xfrm>
            <a:off x="1143000" y="3483524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E79504A-FEC4-9C0D-E6F5-D7277C11DB13}"/>
              </a:ext>
            </a:extLst>
          </p:cNvPr>
          <p:cNvSpPr txBox="1"/>
          <p:nvPr/>
        </p:nvSpPr>
        <p:spPr>
          <a:xfrm>
            <a:off x="1143000" y="4026293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A5DC6C4-0689-4F5F-B1E2-D2F42AD1D88E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293866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0C121D4-CC06-4D6B-25DC-0067CB32D03C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3659542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964857E-BDAB-2AC9-3B38-BEF3A588509F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441654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B8C7AE3-7BFC-C703-53F2-CF1EF9FEE3A2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121135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0AFC374-AFC7-0DEB-8D71-5F54FD219985}"/>
              </a:ext>
            </a:extLst>
          </p:cNvPr>
          <p:cNvCxnSpPr>
            <a:cxnSpLocks/>
          </p:cNvCxnSpPr>
          <p:nvPr/>
        </p:nvCxnSpPr>
        <p:spPr bwMode="auto">
          <a:xfrm flipH="1">
            <a:off x="6019799" y="5791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FF55338-B0F9-F63B-4BEF-945BADF1D906}"/>
              </a:ext>
            </a:extLst>
          </p:cNvPr>
          <p:cNvSpPr txBox="1"/>
          <p:nvPr/>
        </p:nvSpPr>
        <p:spPr>
          <a:xfrm>
            <a:off x="6255690" y="5045217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E8BCD40-E296-8DB0-5285-3DAE544332E0}"/>
              </a:ext>
            </a:extLst>
          </p:cNvPr>
          <p:cNvSpPr txBox="1"/>
          <p:nvPr/>
        </p:nvSpPr>
        <p:spPr>
          <a:xfrm>
            <a:off x="2057400" y="6338449"/>
            <a:ext cx="91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DA32EE6-F923-6F9B-E83E-5A802CEDF208}"/>
              </a:ext>
            </a:extLst>
          </p:cNvPr>
          <p:cNvSpPr txBox="1"/>
          <p:nvPr/>
        </p:nvSpPr>
        <p:spPr>
          <a:xfrm>
            <a:off x="5120805" y="3060114"/>
            <a:ext cx="4191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1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2</a:t>
            </a: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0E27E2DA-5D60-2DE8-857D-C58704F6D89A}"/>
              </a:ext>
            </a:extLst>
          </p:cNvPr>
          <p:cNvSpPr/>
          <p:nvPr/>
        </p:nvSpPr>
        <p:spPr bwMode="auto">
          <a:xfrm>
            <a:off x="8757328" y="1752599"/>
            <a:ext cx="2895600" cy="609600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err="1">
                <a:solidFill>
                  <a:schemeClr val="tx1"/>
                </a:solidFill>
              </a:rPr>
              <a:t>PMemory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EDBA59-7182-491A-268D-F58C1BBD55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2438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2E09BD3-827A-7E8B-622C-61A3A0586B08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060114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759DD5C-329B-23C5-3479-0025FBC394C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366819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408DED2-1207-AB89-2518-09C9F4EC6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4428636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575E64FC-8304-A3E4-EAA9-533DC68303B3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257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351BEDC-2D17-F60D-D0F6-4ED49FEF3F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757328" y="5943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2C7E5E6-7D78-A4BE-C2ED-47D0B6D7344D}"/>
              </a:ext>
            </a:extLst>
          </p:cNvPr>
          <p:cNvSpPr txBox="1"/>
          <p:nvPr/>
        </p:nvSpPr>
        <p:spPr>
          <a:xfrm>
            <a:off x="9982200" y="613391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EA1D91-A708-B08C-D640-1E0E0D8EB095}"/>
              </a:ext>
            </a:extLst>
          </p:cNvPr>
          <p:cNvSpPr txBox="1"/>
          <p:nvPr/>
        </p:nvSpPr>
        <p:spPr>
          <a:xfrm>
            <a:off x="8800797" y="5468728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   B   C   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38AE244-536F-D07C-7DFE-F4C871F3CB20}"/>
              </a:ext>
            </a:extLst>
          </p:cNvPr>
          <p:cNvSpPr txBox="1"/>
          <p:nvPr/>
        </p:nvSpPr>
        <p:spPr>
          <a:xfrm>
            <a:off x="8823158" y="3250641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E   F   G   H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E9ADC2FA-EAE6-59B3-F4E6-464EFE75FA1C}"/>
              </a:ext>
            </a:extLst>
          </p:cNvPr>
          <p:cNvCxnSpPr>
            <a:cxnSpLocks/>
            <a:endCxn id="88" idx="1"/>
          </p:cNvCxnSpPr>
          <p:nvPr/>
        </p:nvCxnSpPr>
        <p:spPr bwMode="auto">
          <a:xfrm rot="16200000" flipH="1">
            <a:off x="6514864" y="3367461"/>
            <a:ext cx="2315516" cy="2256350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870989D-E99A-01CD-859C-3E9706A72325}"/>
              </a:ext>
            </a:extLst>
          </p:cNvPr>
          <p:cNvCxnSpPr/>
          <p:nvPr/>
        </p:nvCxnSpPr>
        <p:spPr bwMode="auto">
          <a:xfrm flipV="1">
            <a:off x="6445552" y="3429000"/>
            <a:ext cx="1981200" cy="683621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70D45D4-358A-10AD-381A-42636FC39BF9}"/>
              </a:ext>
            </a:extLst>
          </p:cNvPr>
          <p:cNvSpPr txBox="1"/>
          <p:nvPr/>
        </p:nvSpPr>
        <p:spPr>
          <a:xfrm>
            <a:off x="2286000" y="1090455"/>
            <a:ext cx="16799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0x9 = </a:t>
            </a:r>
          </a:p>
        </p:txBody>
      </p:sp>
      <p:cxnSp>
        <p:nvCxnSpPr>
          <p:cNvPr id="4" name="Connector: Curved 3">
            <a:extLst>
              <a:ext uri="{FF2B5EF4-FFF2-40B4-BE49-F238E27FC236}">
                <a16:creationId xmlns:a16="http://schemas.microsoft.com/office/drawing/2014/main" id="{E433F41A-E744-C73F-22D8-B73E2FA3179E}"/>
              </a:ext>
            </a:extLst>
          </p:cNvPr>
          <p:cNvCxnSpPr/>
          <p:nvPr/>
        </p:nvCxnSpPr>
        <p:spPr bwMode="auto">
          <a:xfrm flipV="1">
            <a:off x="6553199" y="2761334"/>
            <a:ext cx="2204129" cy="1963066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7A9631C-F4E1-D0EA-4A5E-2203A2AAB722}"/>
              </a:ext>
            </a:extLst>
          </p:cNvPr>
          <p:cNvSpPr txBox="1"/>
          <p:nvPr/>
        </p:nvSpPr>
        <p:spPr>
          <a:xfrm>
            <a:off x="8864599" y="2570649"/>
            <a:ext cx="289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   J    K   L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E4BF91D-CAFD-071C-5589-5172A2A4A49D}"/>
              </a:ext>
            </a:extLst>
          </p:cNvPr>
          <p:cNvSpPr/>
          <p:nvPr/>
        </p:nvSpPr>
        <p:spPr bwMode="auto">
          <a:xfrm>
            <a:off x="1752237" y="4005108"/>
            <a:ext cx="457201" cy="379973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CC376DB-8D36-DFC7-99BD-089E7868668F}"/>
              </a:ext>
            </a:extLst>
          </p:cNvPr>
          <p:cNvSpPr/>
          <p:nvPr/>
        </p:nvSpPr>
        <p:spPr bwMode="auto">
          <a:xfrm>
            <a:off x="9290728" y="2315180"/>
            <a:ext cx="756328" cy="946498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4CB7266-A59C-D4E3-F19B-2791C37B0B10}"/>
              </a:ext>
            </a:extLst>
          </p:cNvPr>
          <p:cNvSpPr/>
          <p:nvPr/>
        </p:nvSpPr>
        <p:spPr bwMode="auto">
          <a:xfrm>
            <a:off x="2093135" y="4190176"/>
            <a:ext cx="8810768" cy="2005811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Physical Page Number * Page Size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+ Offset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=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 * 4 + 1 = 1</a:t>
            </a:r>
          </a:p>
        </p:txBody>
      </p:sp>
    </p:spTree>
    <p:extLst>
      <p:ext uri="{BB962C8B-B14F-4D97-AF65-F5344CB8AC3E}">
        <p14:creationId xmlns:p14="http://schemas.microsoft.com/office/powerpoint/2010/main" val="93531573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CFD3A-292B-AA2E-0D88-C82250CBE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Memory Management Wishlist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CAA6-ADAB-A606-37E5-22C62B9C4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066800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Memory Protection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Memory Sharing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Flexible Memory Placement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Support for Sparse Addresses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Runtime Lookup Efficiency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Compact Translation Table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80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AC14-AF23-6F35-46FE-5E59C7DBF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What is a page table entry? (32 bits)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E38EFF-7EDC-2869-522B-0ECDD3EB4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54025" y="1981200"/>
            <a:ext cx="10058400" cy="6096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00050" lvl="1" indent="0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P: 	Present (same as “valid” bit in other architectures) 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W: 	Writeable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U: 	User accessible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 		PWT:	Page write transparent: external cache write-through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PCD:	Page cache disabled (page cannot be cached)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A: 	Accessed: page has been accessed recently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D: 	Dirty: page has been modified recently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PS: 	Page Size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46441E9-A7C5-05CA-6AAF-736545B3A145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1371600"/>
            <a:ext cx="7696200" cy="976313"/>
            <a:chOff x="480" y="2304"/>
            <a:chExt cx="4848" cy="6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C6B4975-7125-60EE-6674-9A60FD618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04"/>
              <a:ext cx="2544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ko-KR" dirty="0">
                  <a:latin typeface="Gill Sans"/>
                  <a:ea typeface="굴림" panose="020B0600000101010101" pitchFamily="34" charset="-127"/>
                </a:rPr>
                <a:t>Page Frame Number</a:t>
              </a:r>
            </a:p>
            <a:p>
              <a:pPr algn="ctr">
                <a:lnSpc>
                  <a:spcPct val="90000"/>
                </a:lnSpc>
              </a:pPr>
              <a:r>
                <a:rPr lang="en-US" altLang="ko-KR" dirty="0">
                  <a:latin typeface="Gill Sans"/>
                  <a:ea typeface="굴림" panose="020B0600000101010101" pitchFamily="34" charset="-127"/>
                </a:rPr>
                <a:t>(Physical Page Number)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CC70BA3-D848-8280-DB13-A30CA376A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04"/>
              <a:ext cx="576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Free</a:t>
              </a:r>
            </a:p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(OS)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5B02409-D6CE-552D-03D6-E2B868922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F162909-035E-13F5-AD67-C0B2E37E9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PS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59B891B-FF53-7C0F-4E81-B61FEAC34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D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5556B4A-CD68-4131-8F60-29AC99629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A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51E2515-F0A7-8DB2-9D45-0E4665262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PCD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26E0DD-D5C1-81AA-32E8-2ED543398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600">
                  <a:latin typeface="Gill Sans"/>
                  <a:ea typeface="굴림" panose="020B0600000101010101" pitchFamily="34" charset="-127"/>
                </a:rPr>
                <a:t>PWT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7790890-EA61-F2DC-F0CE-753D8E874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U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110B644-EC9E-F870-057D-C27C398BB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W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0B0DAD0-85FF-D91E-C466-E4580F86C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P</a:t>
              </a:r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E3213082-E110-A5F8-B9D0-7C6D19381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337710DD-A236-8AEF-7953-2A705BF070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15AA5106-96EB-EC20-1C9C-E3A4DF04DB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25411804-8A42-8E4D-CE57-26EF301F8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9C890B75-CEA4-797F-1534-4BBD4FFE1E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4A4DB51F-950B-77AE-DE1E-004D07ECAC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5</a:t>
              </a:r>
            </a:p>
          </p:txBody>
        </p:sp>
        <p:sp>
          <p:nvSpPr>
            <p:cNvPr id="23" name="Text Box 22">
              <a:extLst>
                <a:ext uri="{FF2B5EF4-FFF2-40B4-BE49-F238E27FC236}">
                  <a16:creationId xmlns:a16="http://schemas.microsoft.com/office/drawing/2014/main" id="{BA2DF53D-1356-75E2-6123-E54954AE91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6</a:t>
              </a:r>
            </a:p>
          </p:txBody>
        </p:sp>
        <p:sp>
          <p:nvSpPr>
            <p:cNvPr id="24" name="Text Box 23">
              <a:extLst>
                <a:ext uri="{FF2B5EF4-FFF2-40B4-BE49-F238E27FC236}">
                  <a16:creationId xmlns:a16="http://schemas.microsoft.com/office/drawing/2014/main" id="{67858590-0B6A-741F-7A6A-12C01B8D01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7</a:t>
              </a:r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BB50B666-BA41-6AE4-7C9F-C5FC072A7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8</a:t>
              </a:r>
            </a:p>
          </p:txBody>
        </p:sp>
        <p:sp>
          <p:nvSpPr>
            <p:cNvPr id="26" name="Text Box 25">
              <a:extLst>
                <a:ext uri="{FF2B5EF4-FFF2-40B4-BE49-F238E27FC236}">
                  <a16:creationId xmlns:a16="http://schemas.microsoft.com/office/drawing/2014/main" id="{546AFD22-C30B-0400-EAFC-C10C6A3D1B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688"/>
              <a:ext cx="3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11-9</a:t>
              </a:r>
            </a:p>
          </p:txBody>
        </p:sp>
        <p:sp>
          <p:nvSpPr>
            <p:cNvPr id="27" name="Text Box 26">
              <a:extLst>
                <a:ext uri="{FF2B5EF4-FFF2-40B4-BE49-F238E27FC236}">
                  <a16:creationId xmlns:a16="http://schemas.microsoft.com/office/drawing/2014/main" id="{EFCBF9B8-1911-4B71-3E53-E52AF604E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688"/>
              <a:ext cx="4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31-12</a:t>
              </a:r>
            </a:p>
          </p:txBody>
        </p:sp>
      </p:grp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3BE9DA25-DEA3-203F-E9DA-622D25D78F88}"/>
              </a:ext>
            </a:extLst>
          </p:cNvPr>
          <p:cNvSpPr/>
          <p:nvPr/>
        </p:nvSpPr>
        <p:spPr bwMode="auto">
          <a:xfrm>
            <a:off x="7010400" y="3124200"/>
            <a:ext cx="4724400" cy="2282748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Size of page table entry: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PFN (20 bits) + 12 bits for access control/caching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4 bytes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7342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FBF59-9549-EBF6-4520-BDAB9DA77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Great Power of the PTE</a:t>
            </a:r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8A2E402-8988-3FE5-3D6C-16F9D874FA5A}"/>
              </a:ext>
            </a:extLst>
          </p:cNvPr>
          <p:cNvSpPr/>
          <p:nvPr/>
        </p:nvSpPr>
        <p:spPr bwMode="auto">
          <a:xfrm>
            <a:off x="609600" y="1600200"/>
            <a:ext cx="4267200" cy="19812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Demand Paging</a:t>
            </a:r>
          </a:p>
          <a:p>
            <a:pPr algn="ctr">
              <a:lnSpc>
                <a:spcPct val="80000"/>
              </a:lnSpc>
              <a:spcBef>
                <a:spcPct val="5000"/>
              </a:spcBef>
            </a:pPr>
            <a:endParaRPr lang="en-US" altLang="ko-KR" b="0" dirty="0">
              <a:solidFill>
                <a:schemeClr val="accent1"/>
              </a:solidFill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ea typeface="굴림" panose="020B0600000101010101" pitchFamily="34" charset="-127"/>
                <a:sym typeface="Symbol" panose="05050102010706020507" pitchFamily="18" charset="2"/>
              </a:rPr>
              <a:t>Keep only active pages in memory</a:t>
            </a:r>
          </a:p>
          <a:p>
            <a:pPr lvl="1"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ea typeface="굴림" panose="020B0600000101010101" pitchFamily="34" charset="-127"/>
                <a:sym typeface="Symbol" panose="05050102010706020507" pitchFamily="18" charset="2"/>
              </a:rPr>
              <a:t>Place others on disk and mark their PTEs invalid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661C4E7-D47A-FE9A-C8D2-06BEBF931D49}"/>
              </a:ext>
            </a:extLst>
          </p:cNvPr>
          <p:cNvSpPr/>
          <p:nvPr/>
        </p:nvSpPr>
        <p:spPr bwMode="auto">
          <a:xfrm>
            <a:off x="6477000" y="1600200"/>
            <a:ext cx="4666864" cy="1899527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Copy-on-Write</a:t>
            </a:r>
          </a:p>
          <a:p>
            <a:pPr algn="ctr">
              <a:lnSpc>
                <a:spcPct val="80000"/>
              </a:lnSpc>
              <a:spcBef>
                <a:spcPct val="5000"/>
              </a:spcBef>
            </a:pPr>
            <a:endParaRPr lang="en-US" altLang="ko-KR" b="0" dirty="0">
              <a:solidFill>
                <a:schemeClr val="accent1"/>
              </a:solidFill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ea typeface="굴림" panose="020B0600000101010101" pitchFamily="34" charset="-127"/>
                <a:sym typeface="Symbol" panose="05050102010706020507" pitchFamily="18" charset="2"/>
              </a:rPr>
              <a:t>UNIX fork gives </a:t>
            </a:r>
            <a:r>
              <a:rPr lang="en-US" altLang="ko-KR" b="0" i="1" dirty="0">
                <a:ea typeface="굴림" panose="020B0600000101010101" pitchFamily="34" charset="-127"/>
                <a:sym typeface="Symbol" panose="05050102010706020507" pitchFamily="18" charset="2"/>
              </a:rPr>
              <a:t>copy</a:t>
            </a:r>
            <a:r>
              <a:rPr lang="en-US" altLang="ko-KR" b="0" dirty="0">
                <a:ea typeface="굴림" panose="020B0600000101010101" pitchFamily="34" charset="-127"/>
                <a:sym typeface="Symbol" panose="05050102010706020507" pitchFamily="18" charset="2"/>
              </a:rPr>
              <a:t> of parent address space to child.  Use combination of page sharing + marking pages as read-only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4C8D232-DDE2-14D4-1554-6BDF356AEA71}"/>
              </a:ext>
            </a:extLst>
          </p:cNvPr>
          <p:cNvSpPr/>
          <p:nvPr/>
        </p:nvSpPr>
        <p:spPr bwMode="auto">
          <a:xfrm>
            <a:off x="533400" y="4191000"/>
            <a:ext cx="4267200" cy="19812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Zero Fill On Demand</a:t>
            </a:r>
          </a:p>
          <a:p>
            <a:pPr algn="ctr">
              <a:lnSpc>
                <a:spcPct val="80000"/>
              </a:lnSpc>
              <a:spcBef>
                <a:spcPct val="5000"/>
              </a:spcBef>
            </a:pPr>
            <a:endParaRPr lang="en-US" altLang="ko-KR" b="0" dirty="0">
              <a:solidFill>
                <a:schemeClr val="accent1"/>
              </a:solidFill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ea typeface="굴림" panose="020B0600000101010101" pitchFamily="34" charset="-127"/>
                <a:sym typeface="Symbol" panose="05050102010706020507" pitchFamily="18" charset="2"/>
              </a:rPr>
              <a:t>New data pages must carry no information </a:t>
            </a:r>
          </a:p>
          <a:p>
            <a:pPr lvl="1" algn="ctr">
              <a:lnSpc>
                <a:spcPct val="80000"/>
              </a:lnSpc>
              <a:spcBef>
                <a:spcPct val="5000"/>
              </a:spcBef>
            </a:pPr>
            <a:endParaRPr lang="en-US" altLang="ko-KR" b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ea typeface="굴림" panose="020B0600000101010101" pitchFamily="34" charset="-127"/>
                <a:sym typeface="Symbol" panose="05050102010706020507" pitchFamily="18" charset="2"/>
              </a:rPr>
              <a:t>Mark PTEs as invalid; page fault on use gets zeroed page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886ADB5-E38B-1E83-99FB-3C1DBF575342}"/>
              </a:ext>
            </a:extLst>
          </p:cNvPr>
          <p:cNvSpPr/>
          <p:nvPr/>
        </p:nvSpPr>
        <p:spPr bwMode="auto">
          <a:xfrm>
            <a:off x="6477000" y="4191000"/>
            <a:ext cx="4724400" cy="19812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Data Breakpoints</a:t>
            </a:r>
          </a:p>
          <a:p>
            <a:pPr algn="ctr">
              <a:lnSpc>
                <a:spcPct val="80000"/>
              </a:lnSpc>
              <a:spcBef>
                <a:spcPct val="5000"/>
              </a:spcBef>
            </a:pPr>
            <a:endParaRPr lang="en-US" altLang="ko-KR" b="0" dirty="0">
              <a:solidFill>
                <a:schemeClr val="accent1"/>
              </a:solidFill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1" algn="ctr">
              <a:lnSpc>
                <a:spcPct val="80000"/>
              </a:lnSpc>
              <a:spcBef>
                <a:spcPct val="5000"/>
              </a:spcBef>
            </a:pPr>
            <a:r>
              <a:rPr lang="en-US" altLang="ko-KR" b="0" dirty="0">
                <a:ea typeface="굴림" panose="020B0600000101010101" pitchFamily="34" charset="-127"/>
                <a:sym typeface="Symbol" panose="05050102010706020507" pitchFamily="18" charset="2"/>
              </a:rPr>
              <a:t>For debugger, mark instruction page as read-only. Will trigger page-fault when try to execute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4435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6C89A-203F-0746-37D8-65B70544C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&amp;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5B253-0642-B015-77B0-79CBA7D9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066800"/>
            <a:ext cx="105664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Processes share a page by each mapping a page of their own virtual address space to the same frame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Use protection bits for fine-sharing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27093C8-ADB9-C026-434E-615F96459F96}"/>
              </a:ext>
            </a:extLst>
          </p:cNvPr>
          <p:cNvSpPr/>
          <p:nvPr/>
        </p:nvSpPr>
        <p:spPr bwMode="auto">
          <a:xfrm>
            <a:off x="2590800" y="3429000"/>
            <a:ext cx="2032000" cy="247203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92091AB-EE61-9806-6B84-4E811238343F}"/>
              </a:ext>
            </a:extLst>
          </p:cNvPr>
          <p:cNvSpPr/>
          <p:nvPr/>
        </p:nvSpPr>
        <p:spPr bwMode="auto">
          <a:xfrm>
            <a:off x="7696200" y="3449495"/>
            <a:ext cx="2032000" cy="2472032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</a:rPr>
              <a:t>Page Table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24">
            <a:extLst>
              <a:ext uri="{FF2B5EF4-FFF2-40B4-BE49-F238E27FC236}">
                <a16:creationId xmlns:a16="http://schemas.microsoft.com/office/drawing/2014/main" id="{48DCB45A-9C26-7FE9-8E68-D8328409E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2200" y="3044540"/>
            <a:ext cx="1920875" cy="3492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200" b="0" dirty="0" err="1">
                <a:latin typeface="+mn-lt"/>
                <a:ea typeface="Gill Sans" charset="0"/>
                <a:cs typeface="Gill Sans" charset="0"/>
              </a:rPr>
              <a:t>PageTablePtrB</a:t>
            </a:r>
            <a:endParaRPr lang="en-US" altLang="en-US" sz="1200" b="0" dirty="0"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14" name="Rectangle 24">
            <a:extLst>
              <a:ext uri="{FF2B5EF4-FFF2-40B4-BE49-F238E27FC236}">
                <a16:creationId xmlns:a16="http://schemas.microsoft.com/office/drawing/2014/main" id="{41398A25-65D9-0299-FA3B-295663DA1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" y="3100880"/>
            <a:ext cx="1920875" cy="3492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200" b="0" dirty="0" err="1">
                <a:latin typeface="+mn-lt"/>
                <a:ea typeface="Gill Sans" charset="0"/>
                <a:cs typeface="Gill Sans" charset="0"/>
              </a:rPr>
              <a:t>PageTablePtrA</a:t>
            </a:r>
            <a:endParaRPr lang="en-US" altLang="en-US" sz="1200" b="0" dirty="0"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284D05A-8E91-811F-7563-392916C055B4}"/>
              </a:ext>
            </a:extLst>
          </p:cNvPr>
          <p:cNvSpPr/>
          <p:nvPr/>
        </p:nvSpPr>
        <p:spPr bwMode="auto">
          <a:xfrm>
            <a:off x="5143500" y="4038600"/>
            <a:ext cx="2032000" cy="1046305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</a:rPr>
              <a:t>Page Frame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23B97F10-7195-E98F-3656-42B9410E867A}"/>
              </a:ext>
            </a:extLst>
          </p:cNvPr>
          <p:cNvCxnSpPr/>
          <p:nvPr/>
        </p:nvCxnSpPr>
        <p:spPr bwMode="auto">
          <a:xfrm rot="10800000">
            <a:off x="6781800" y="4561752"/>
            <a:ext cx="914400" cy="238848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1BEC792-81EC-8F06-AFC3-6D379C5B1A48}"/>
              </a:ext>
            </a:extLst>
          </p:cNvPr>
          <p:cNvCxnSpPr>
            <a:cxnSpLocks/>
          </p:cNvCxnSpPr>
          <p:nvPr/>
        </p:nvCxnSpPr>
        <p:spPr bwMode="auto">
          <a:xfrm flipH="1">
            <a:off x="7696200" y="5067928"/>
            <a:ext cx="20320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23516C8-38E8-8F2C-556B-AB2A4C79AF6E}"/>
              </a:ext>
            </a:extLst>
          </p:cNvPr>
          <p:cNvCxnSpPr>
            <a:cxnSpLocks/>
          </p:cNvCxnSpPr>
          <p:nvPr/>
        </p:nvCxnSpPr>
        <p:spPr bwMode="auto">
          <a:xfrm flipH="1">
            <a:off x="7696200" y="4561752"/>
            <a:ext cx="20320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D2DD4F4-8964-13AD-4F96-5996C69283E4}"/>
              </a:ext>
            </a:extLst>
          </p:cNvPr>
          <p:cNvCxnSpPr>
            <a:cxnSpLocks/>
          </p:cNvCxnSpPr>
          <p:nvPr/>
        </p:nvCxnSpPr>
        <p:spPr bwMode="auto">
          <a:xfrm flipH="1">
            <a:off x="2590800" y="5054104"/>
            <a:ext cx="20320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D89D3A-FAD1-9B98-52C7-6083F6F5C7DD}"/>
              </a:ext>
            </a:extLst>
          </p:cNvPr>
          <p:cNvCxnSpPr>
            <a:cxnSpLocks/>
          </p:cNvCxnSpPr>
          <p:nvPr/>
        </p:nvCxnSpPr>
        <p:spPr bwMode="auto">
          <a:xfrm flipH="1">
            <a:off x="2590800" y="4547928"/>
            <a:ext cx="20320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B6CD1C5-1081-AA3A-3B96-526AAD9427E7}"/>
              </a:ext>
            </a:extLst>
          </p:cNvPr>
          <p:cNvSpPr txBox="1"/>
          <p:nvPr/>
        </p:nvSpPr>
        <p:spPr>
          <a:xfrm>
            <a:off x="7709819" y="4633485"/>
            <a:ext cx="203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PFN,     R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4CD056B-A3F8-2AD8-3CB8-CF65CD4E5455}"/>
              </a:ext>
            </a:extLst>
          </p:cNvPr>
          <p:cNvSpPr txBox="1"/>
          <p:nvPr/>
        </p:nvSpPr>
        <p:spPr>
          <a:xfrm>
            <a:off x="504289" y="4622920"/>
            <a:ext cx="60949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PFN,     R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DA39F74-972E-5813-4C38-19736C15C081}"/>
              </a:ext>
            </a:extLst>
          </p:cNvPr>
          <p:cNvSpPr txBox="1"/>
          <p:nvPr/>
        </p:nvSpPr>
        <p:spPr>
          <a:xfrm>
            <a:off x="555647" y="4622920"/>
            <a:ext cx="17515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0x0171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D9204A-BB49-3B9F-5949-A6FEBBBF87CF}"/>
              </a:ext>
            </a:extLst>
          </p:cNvPr>
          <p:cNvSpPr txBox="1"/>
          <p:nvPr/>
        </p:nvSpPr>
        <p:spPr>
          <a:xfrm>
            <a:off x="9741819" y="4633694"/>
            <a:ext cx="17515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0x2141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69D5DF58-3330-9704-D5DB-D60520FC24B3}"/>
              </a:ext>
            </a:extLst>
          </p:cNvPr>
          <p:cNvCxnSpPr/>
          <p:nvPr/>
        </p:nvCxnSpPr>
        <p:spPr bwMode="auto">
          <a:xfrm flipV="1">
            <a:off x="4622800" y="4547928"/>
            <a:ext cx="787400" cy="252673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9149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4" grpId="0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7CD44-FCAF-BC44-A86F-66769A7DA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page sharing used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04F4F-ED07-3D49-BAA4-B96BDAEA0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2600"/>
            <a:ext cx="102870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Kernel region </a:t>
            </a:r>
            <a:r>
              <a:rPr lang="en-US" dirty="0"/>
              <a:t>of every process has the same page table entries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Different processes running </a:t>
            </a:r>
            <a:r>
              <a:rPr lang="en-US" dirty="0">
                <a:solidFill>
                  <a:schemeClr val="accent1"/>
                </a:solidFill>
              </a:rPr>
              <a:t>same binary</a:t>
            </a:r>
            <a:r>
              <a:rPr lang="en-US" dirty="0"/>
              <a:t>! </a:t>
            </a:r>
          </a:p>
          <a:p>
            <a:pPr marL="457200" lvl="1" indent="0" algn="ctr">
              <a:buNone/>
            </a:pPr>
            <a:r>
              <a:rPr lang="en-US" dirty="0"/>
              <a:t>Do not need to duplicate code segments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Shared-memory</a:t>
            </a:r>
            <a:r>
              <a:rPr lang="en-US" dirty="0"/>
              <a:t> segments between different processes</a:t>
            </a:r>
          </a:p>
        </p:txBody>
      </p:sp>
    </p:spTree>
    <p:extLst>
      <p:ext uri="{BB962C8B-B14F-4D97-AF65-F5344CB8AC3E}">
        <p14:creationId xmlns:p14="http://schemas.microsoft.com/office/powerpoint/2010/main" val="12444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linuxFlexibleAddressSpaceLayou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219200"/>
            <a:ext cx="6019800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en-US" dirty="0"/>
              <a:t>Memory Layout for Linux 32-bit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6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DD703-57B6-5D03-1D6D-A10A71942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aside</a:t>
            </a:r>
            <a:r>
              <a:rPr lang="en-US"/>
              <a:t>: Meltdown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6A05D-7C92-25B6-665D-F310D4BD9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90600"/>
            <a:ext cx="86360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From the paper: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Meltdown is a novel attack that allows overcoming memory isolation completely by providing a simple way for </a:t>
            </a:r>
            <a:r>
              <a:rPr lang="en-US" dirty="0">
                <a:solidFill>
                  <a:schemeClr val="accent1"/>
                </a:solidFill>
              </a:rPr>
              <a:t>any user process to read the entire kernel memory of the machine it executes on</a:t>
            </a:r>
            <a:r>
              <a:rPr lang="en-US" dirty="0"/>
              <a:t>, including all physical memory mapped in the kernel region. Meltdown does not exploit any software vulnerability, i.e., it works on all major operating systems. 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40C1036D-A29E-A18B-F712-C1B00CC61E4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1219200"/>
            <a:ext cx="2055326" cy="399761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3CF3392-7370-AFE5-8FD0-6953BB66CED0}"/>
              </a:ext>
            </a:extLst>
          </p:cNvPr>
          <p:cNvSpPr/>
          <p:nvPr/>
        </p:nvSpPr>
        <p:spPr bwMode="auto">
          <a:xfrm>
            <a:off x="1524000" y="5105400"/>
            <a:ext cx="67056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2"/>
                </a:solidFill>
                <a:latin typeface="Consolas" panose="020B0609020204030204" pitchFamily="49" charset="0"/>
              </a:rPr>
              <a:t>1. </a:t>
            </a:r>
            <a:r>
              <a:rPr lang="en-US" dirty="0" err="1">
                <a:latin typeface="Consolas" panose="020B0609020204030204" pitchFamily="49" charset="0"/>
              </a:rPr>
              <a:t>raise_exception</a:t>
            </a:r>
            <a:r>
              <a:rPr lang="en-US" dirty="0">
                <a:latin typeface="Consolas" panose="020B0609020204030204" pitchFamily="49" charset="0"/>
              </a:rPr>
              <a:t>();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2"/>
                </a:solidFill>
                <a:latin typeface="Consolas" panose="020B0609020204030204" pitchFamily="49" charset="0"/>
              </a:rPr>
              <a:t>2.</a:t>
            </a:r>
            <a:r>
              <a:rPr lang="en-US" dirty="0">
                <a:latin typeface="Consolas" panose="020B0609020204030204" pitchFamily="49" charset="0"/>
              </a:rPr>
              <a:t> // the line below is never reached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bg2"/>
                </a:solidFill>
                <a:latin typeface="Consolas" panose="020B0609020204030204" pitchFamily="49" charset="0"/>
              </a:rPr>
              <a:t>3. </a:t>
            </a:r>
            <a:r>
              <a:rPr lang="en-US" dirty="0">
                <a:latin typeface="Consolas" panose="020B0609020204030204" pitchFamily="49" charset="0"/>
              </a:rPr>
              <a:t>access(</a:t>
            </a:r>
            <a:r>
              <a:rPr lang="en-US" dirty="0" err="1">
                <a:latin typeface="Consolas" panose="020B0609020204030204" pitchFamily="49" charset="0"/>
              </a:rPr>
              <a:t>probe_array</a:t>
            </a:r>
            <a:r>
              <a:rPr lang="en-US" dirty="0">
                <a:latin typeface="Consolas" panose="020B0609020204030204" pitchFamily="49" charset="0"/>
              </a:rPr>
              <a:t>[data * 4096]);]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79595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AC14-AF23-6F35-46FE-5E59C7DBF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E38EFF-7EDC-2869-522B-0ECDD3EB4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143000"/>
            <a:ext cx="10058400" cy="2514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ea typeface="굴림" panose="020B0600000101010101" pitchFamily="34" charset="-127"/>
                <a:sym typeface="Symbol" panose="05050102010706020507" pitchFamily="18" charset="2"/>
              </a:rPr>
              <a:t>How big can a page table get on x86 (32 bits)? </a:t>
            </a: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endParaRPr lang="en-US" altLang="ko-KR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endParaRPr lang="en-US" altLang="ko-KR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4KB page =&gt; 2^12</a:t>
            </a: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2^32/2^12 =&gt; 2^20 pages</a:t>
            </a: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2^20 * 4 bytes = 4 MB (approx.)</a:t>
            </a: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That’s a lot per process!!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43B9DCB-44C5-63E4-C2CB-44C7CEA7E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886200"/>
            <a:ext cx="10058400" cy="2514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ea typeface="굴림" panose="020B0600000101010101" pitchFamily="34" charset="-127"/>
                <a:sym typeface="Symbol" panose="05050102010706020507" pitchFamily="18" charset="2"/>
              </a:rPr>
              <a:t>How big can a page table get on x86 (64 bits)? </a:t>
            </a: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endParaRPr lang="en-US" altLang="ko-KR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endParaRPr lang="en-US" altLang="ko-KR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4KB page =&gt; 2^12</a:t>
            </a: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2^64/2^12 =&gt; 2^52 pages</a:t>
            </a: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2^20 * 8 bytes = 36 petabytes (approx.)</a:t>
            </a:r>
          </a:p>
          <a:p>
            <a:pPr marL="400050" lvl="1" indent="0" algn="ctr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r>
              <a:rPr lang="en-US" altLang="ko-KR" kern="0" dirty="0">
                <a:solidFill>
                  <a:schemeClr val="accent1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That’s a lot per process!!</a:t>
            </a:r>
          </a:p>
        </p:txBody>
      </p:sp>
    </p:spTree>
    <p:extLst>
      <p:ext uri="{BB962C8B-B14F-4D97-AF65-F5344CB8AC3E}">
        <p14:creationId xmlns:p14="http://schemas.microsoft.com/office/powerpoint/2010/main" val="33214380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75B3C-9103-74AB-D33F-04EC361C3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paging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F24B2-E3F8-E767-2BBA-7FB84FD3B52B}"/>
              </a:ext>
            </a:extLst>
          </p:cNvPr>
          <p:cNvSpPr txBox="1"/>
          <p:nvPr/>
        </p:nvSpPr>
        <p:spPr>
          <a:xfrm>
            <a:off x="1320800" y="1295400"/>
            <a:ext cx="955040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solidFill>
                  <a:schemeClr val="accent1"/>
                </a:solidFill>
                <a:latin typeface="+mn-lt"/>
              </a:rPr>
              <a:t>Space overhead </a:t>
            </a:r>
          </a:p>
          <a:p>
            <a:pPr algn="ctr"/>
            <a:r>
              <a:rPr lang="en-US" sz="2400" b="0" dirty="0">
                <a:latin typeface="+mn-lt"/>
              </a:rPr>
              <a:t>With a 64-bit address space, size of page table can be huge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solidFill>
                  <a:schemeClr val="accent1"/>
                </a:solidFill>
                <a:latin typeface="+mn-lt"/>
              </a:rPr>
              <a:t>Time overhead </a:t>
            </a:r>
          </a:p>
          <a:p>
            <a:pPr algn="ctr"/>
            <a:r>
              <a:rPr lang="en-US" sz="2400" b="0" dirty="0">
                <a:latin typeface="+mn-lt"/>
              </a:rPr>
              <a:t>Accessing data now requires two memory accesses must also access page table, to find mapped frame</a:t>
            </a:r>
          </a:p>
          <a:p>
            <a:pPr algn="ctr"/>
            <a:endParaRPr lang="en-US" sz="2400" b="0" dirty="0">
              <a:latin typeface="+mn-lt"/>
            </a:endParaRPr>
          </a:p>
          <a:p>
            <a:pPr algn="ctr"/>
            <a:r>
              <a:rPr lang="en-US" sz="2400" b="0" dirty="0">
                <a:solidFill>
                  <a:schemeClr val="accent1"/>
                </a:solidFill>
                <a:latin typeface="+mn-lt"/>
              </a:rPr>
              <a:t>Internal Fragmentation</a:t>
            </a:r>
          </a:p>
          <a:p>
            <a:pPr algn="ctr"/>
            <a:r>
              <a:rPr lang="en-US" sz="2400" b="0" dirty="0">
                <a:latin typeface="+mn-lt"/>
              </a:rPr>
              <a:t>4KB pages</a:t>
            </a:r>
          </a:p>
        </p:txBody>
      </p:sp>
    </p:spTree>
    <p:extLst>
      <p:ext uri="{BB962C8B-B14F-4D97-AF65-F5344CB8AC3E}">
        <p14:creationId xmlns:p14="http://schemas.microsoft.com/office/powerpoint/2010/main" val="3119112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E10D0-4028-62A8-FE3A-22C797D33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Secret to the Whole of CS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C1169DD-78E6-0AB2-E25F-53DC9F3B0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47800" y="1436239"/>
            <a:ext cx="105664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Batching</a:t>
            </a:r>
          </a:p>
          <a:p>
            <a:pPr algn="ctr"/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Caching</a:t>
            </a:r>
          </a:p>
          <a:p>
            <a:pPr algn="ctr"/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Indirection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err="1"/>
              <a:t>Specialised</a:t>
            </a:r>
            <a:r>
              <a:rPr lang="en-US" sz="3200" dirty="0"/>
              <a:t> Hardware</a:t>
            </a:r>
          </a:p>
        </p:txBody>
      </p:sp>
      <p:pic>
        <p:nvPicPr>
          <p:cNvPr id="8" name="Picture 7" descr="Engineering drawing&#10;&#10;Description automatically generated">
            <a:extLst>
              <a:ext uri="{FF2B5EF4-FFF2-40B4-BE49-F238E27FC236}">
                <a16:creationId xmlns:a16="http://schemas.microsoft.com/office/drawing/2014/main" id="{19996F79-B2BB-EE41-E17E-C62DC59139D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848600" y="1333500"/>
            <a:ext cx="290299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92264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078AE-4CD5-829B-BEC8-F9963D5E7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Sparsity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1AD104-56D7-8D26-6BCC-D4180CA2021F}"/>
              </a:ext>
            </a:extLst>
          </p:cNvPr>
          <p:cNvSpPr txBox="1"/>
          <p:nvPr/>
        </p:nvSpPr>
        <p:spPr>
          <a:xfrm>
            <a:off x="1371600" y="1295400"/>
            <a:ext cx="9448800" cy="850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Address space is </a:t>
            </a:r>
            <a:r>
              <a:rPr lang="en-US" sz="2400" b="0" dirty="0">
                <a:solidFill>
                  <a:schemeClr val="accent1"/>
                </a:solidFill>
                <a:latin typeface="+mn-lt"/>
                <a:sym typeface="Symbol" panose="05050102010706020507" pitchFamily="18" charset="2"/>
              </a:rPr>
              <a:t>sparse</a:t>
            </a:r>
            <a:r>
              <a:rPr lang="en-US" sz="2400" b="0" dirty="0">
                <a:latin typeface="+mn-lt"/>
                <a:sym typeface="Symbol" panose="05050102010706020507" pitchFamily="18" charset="2"/>
              </a:rPr>
              <a:t>, i.e. has holes that are not mapped to physical memory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3415D5-B0A4-066E-2B2F-1EAD597CBD8E}"/>
              </a:ext>
            </a:extLst>
          </p:cNvPr>
          <p:cNvSpPr txBox="1"/>
          <p:nvPr/>
        </p:nvSpPr>
        <p:spPr>
          <a:xfrm>
            <a:off x="3048526" y="2744325"/>
            <a:ext cx="6094948" cy="850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Most this space is taken up by page tables mapped to nothing</a:t>
            </a:r>
            <a:endParaRPr lang="en-US" sz="2400" b="0" dirty="0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3D234B-AFA9-E261-E3CA-BFC397689B7D}"/>
              </a:ext>
            </a:extLst>
          </p:cNvPr>
          <p:cNvSpPr txBox="1"/>
          <p:nvPr/>
        </p:nvSpPr>
        <p:spPr>
          <a:xfrm>
            <a:off x="3276600" y="4343400"/>
            <a:ext cx="6094948" cy="2011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Process has access to full 2^64 bytes (virtually)</a:t>
            </a:r>
          </a:p>
          <a:p>
            <a:pPr algn="ctr">
              <a:lnSpc>
                <a:spcPct val="105000"/>
              </a:lnSpc>
            </a:pPr>
            <a:endParaRPr lang="en-US" sz="2400" b="0" dirty="0">
              <a:latin typeface="+mn-lt"/>
              <a:sym typeface="Symbol" panose="05050102010706020507" pitchFamily="18" charset="2"/>
            </a:endParaRPr>
          </a:p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Physically, that would be </a:t>
            </a:r>
            <a:r>
              <a:rPr lang="en-US" sz="2400" b="0" i="0" dirty="0">
                <a:effectLst/>
                <a:latin typeface="+mn-lt"/>
              </a:rPr>
              <a:t>17,179,869,184 gigabytes</a:t>
            </a:r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8798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82E85-DE8E-E8D7-5BF7-DC100ABE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Recall: Increasingly powerful mechanisms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5F9B504-9875-82EE-6889-AABEF786DD97}"/>
              </a:ext>
            </a:extLst>
          </p:cNvPr>
          <p:cNvSpPr/>
          <p:nvPr/>
        </p:nvSpPr>
        <p:spPr bwMode="auto">
          <a:xfrm>
            <a:off x="228600" y="832583"/>
            <a:ext cx="46482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+mn-lt"/>
              </a:rPr>
              <a:t>No protection. Living life on the edge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5EF85BC-1BBD-B0C8-408E-8CD7285A61E1}"/>
              </a:ext>
            </a:extLst>
          </p:cNvPr>
          <p:cNvSpPr/>
          <p:nvPr/>
        </p:nvSpPr>
        <p:spPr bwMode="auto">
          <a:xfrm>
            <a:off x="241212" y="2013683"/>
            <a:ext cx="46482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latin typeface="+mn-lt"/>
              </a:rPr>
              <a:t>Base &amp; Bound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72527FA-2606-774B-8858-E62F69CFFBEF}"/>
              </a:ext>
            </a:extLst>
          </p:cNvPr>
          <p:cNvSpPr/>
          <p:nvPr/>
        </p:nvSpPr>
        <p:spPr bwMode="auto">
          <a:xfrm>
            <a:off x="221768" y="3194783"/>
            <a:ext cx="46482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latin typeface="+mn-lt"/>
              </a:rPr>
              <a:t>Base &amp; Bound with Relocation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B3C7041-8BAC-8844-91C8-D30DEE3715AC}"/>
              </a:ext>
            </a:extLst>
          </p:cNvPr>
          <p:cNvSpPr/>
          <p:nvPr/>
        </p:nvSpPr>
        <p:spPr bwMode="auto">
          <a:xfrm>
            <a:off x="260131" y="4375883"/>
            <a:ext cx="46482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latin typeface="+mn-lt"/>
              </a:rPr>
              <a:t>Segmentation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650F9A2-04D8-2CE4-2FA6-737D275AF80B}"/>
              </a:ext>
            </a:extLst>
          </p:cNvPr>
          <p:cNvSpPr/>
          <p:nvPr/>
        </p:nvSpPr>
        <p:spPr bwMode="auto">
          <a:xfrm>
            <a:off x="260131" y="5643431"/>
            <a:ext cx="4648200" cy="10668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latin typeface="+mn-lt"/>
              </a:rPr>
              <a:t>Paging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BBA82694-143E-716A-14B3-554AC721AE92}"/>
              </a:ext>
            </a:extLst>
          </p:cNvPr>
          <p:cNvCxnSpPr>
            <a:stCxn id="4" idx="3"/>
            <a:endCxn id="5" idx="3"/>
          </p:cNvCxnSpPr>
          <p:nvPr/>
        </p:nvCxnSpPr>
        <p:spPr bwMode="auto">
          <a:xfrm>
            <a:off x="4876800" y="1365983"/>
            <a:ext cx="12612" cy="1181100"/>
          </a:xfrm>
          <a:prstGeom prst="curvedConnector3">
            <a:avLst>
              <a:gd name="adj1" fmla="val 5197193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5B60917-5D78-A378-F4FC-0D44625B0737}"/>
              </a:ext>
            </a:extLst>
          </p:cNvPr>
          <p:cNvSpPr txBox="1"/>
          <p:nvPr/>
        </p:nvSpPr>
        <p:spPr>
          <a:xfrm>
            <a:off x="4419600" y="1714717"/>
            <a:ext cx="60951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+mn-lt"/>
              </a:rPr>
              <a:t>Can access all memory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603E353C-916B-016C-024D-8126D9ED79E7}"/>
              </a:ext>
            </a:extLst>
          </p:cNvPr>
          <p:cNvCxnSpPr/>
          <p:nvPr/>
        </p:nvCxnSpPr>
        <p:spPr bwMode="auto">
          <a:xfrm>
            <a:off x="4903700" y="2639416"/>
            <a:ext cx="12612" cy="1181100"/>
          </a:xfrm>
          <a:prstGeom prst="curvedConnector3">
            <a:avLst>
              <a:gd name="adj1" fmla="val 5197193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B0EC8FF-E349-226E-A512-49A99E01D7E3}"/>
              </a:ext>
            </a:extLst>
          </p:cNvPr>
          <p:cNvSpPr txBox="1"/>
          <p:nvPr/>
        </p:nvSpPr>
        <p:spPr>
          <a:xfrm>
            <a:off x="5486400" y="2906800"/>
            <a:ext cx="4545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+mn-lt"/>
              </a:rPr>
              <a:t>Absolute memory addressing. Hard to relocate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3A916914-44C9-3B1D-2C47-B7F367A6F387}"/>
              </a:ext>
            </a:extLst>
          </p:cNvPr>
          <p:cNvCxnSpPr/>
          <p:nvPr/>
        </p:nvCxnSpPr>
        <p:spPr bwMode="auto">
          <a:xfrm>
            <a:off x="4921320" y="3879876"/>
            <a:ext cx="12612" cy="1181100"/>
          </a:xfrm>
          <a:prstGeom prst="curvedConnector3">
            <a:avLst>
              <a:gd name="adj1" fmla="val 5197193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A636010-05CB-6D5A-E9A0-5E120427837B}"/>
              </a:ext>
            </a:extLst>
          </p:cNvPr>
          <p:cNvSpPr txBox="1"/>
          <p:nvPr/>
        </p:nvSpPr>
        <p:spPr>
          <a:xfrm>
            <a:off x="5562600" y="4261583"/>
            <a:ext cx="4545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+mn-lt"/>
              </a:rPr>
              <a:t>Internal fragmentation when address space is sparse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583AEE-8E05-08EF-63BF-4274F3A69976}"/>
              </a:ext>
            </a:extLst>
          </p:cNvPr>
          <p:cNvSpPr txBox="1"/>
          <p:nvPr/>
        </p:nvSpPr>
        <p:spPr>
          <a:xfrm>
            <a:off x="5638800" y="5730665"/>
            <a:ext cx="45459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+mn-lt"/>
              </a:rPr>
              <a:t>External fragmentatio</a:t>
            </a:r>
            <a:r>
              <a:rPr lang="en-US" dirty="0">
                <a:latin typeface="+mn-lt"/>
              </a:rPr>
              <a:t>n as assigning variably sized chunks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290171D2-6FF5-9054-88B6-E94A69A0772E}"/>
              </a:ext>
            </a:extLst>
          </p:cNvPr>
          <p:cNvCxnSpPr/>
          <p:nvPr/>
        </p:nvCxnSpPr>
        <p:spPr bwMode="auto">
          <a:xfrm>
            <a:off x="4927626" y="5140115"/>
            <a:ext cx="12612" cy="1181100"/>
          </a:xfrm>
          <a:prstGeom prst="curvedConnector3">
            <a:avLst>
              <a:gd name="adj1" fmla="val 5197193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68967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9F29B-E40E-8AB4-E534-552C2A90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en-US" dirty="0"/>
              <a:t>aging the page table: 2-level paging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28E417-6E22-7F9D-8D96-50A1C984BC68}"/>
              </a:ext>
            </a:extLst>
          </p:cNvPr>
          <p:cNvSpPr txBox="1"/>
          <p:nvPr/>
        </p:nvSpPr>
        <p:spPr>
          <a:xfrm>
            <a:off x="3183569" y="971854"/>
            <a:ext cx="60949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Tree of Page Tables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817DC4-DEB1-4D7D-34AD-3EC048801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1734081"/>
            <a:ext cx="3372988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0">
                <a:latin typeface="+mn-lt"/>
                <a:ea typeface="Gill Sans" charset="0"/>
                <a:cs typeface="Gill Sans" charset="0"/>
              </a:rPr>
              <a:t>Offset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FA8EE0-FA7D-3624-FB9D-596B29BB1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0041" y="1734081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Outer Page #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0DA9C0-889C-3363-5D4A-7DBAA9D5D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9988" y="1734081"/>
            <a:ext cx="2164212" cy="62582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 Inner Page #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0A5D626-617A-8C49-9FE1-3D72BED59593}"/>
              </a:ext>
            </a:extLst>
          </p:cNvPr>
          <p:cNvGrpSpPr/>
          <p:nvPr/>
        </p:nvGrpSpPr>
        <p:grpSpPr>
          <a:xfrm>
            <a:off x="1752600" y="3295121"/>
            <a:ext cx="1828800" cy="2819400"/>
            <a:chOff x="1752600" y="3295119"/>
            <a:chExt cx="1828800" cy="2819400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E796908D-732C-7546-D302-A85916F6DFBF}"/>
                </a:ext>
              </a:extLst>
            </p:cNvPr>
            <p:cNvSpPr/>
            <p:nvPr/>
          </p:nvSpPr>
          <p:spPr bwMode="auto">
            <a:xfrm>
              <a:off x="1752600" y="3295119"/>
              <a:ext cx="1828800" cy="28194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Outer Page Table</a:t>
              </a:r>
              <a:endPara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6456A09-2E14-91FC-74A7-465B89D1AE5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133599" y="4237154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713D3E9-EA18-F3F4-0FCA-CCAC2A0E7E0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133599" y="4590519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A74A8ED-0261-EE7A-0A26-F7FFA1F6D05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133599" y="4971519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577E2D-B194-E200-FF91-DDE89AC0086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133599" y="5431074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B178F5F-5ED9-F378-DC27-12BFA692375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2133599" y="5885919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1CF5B9F-4CDF-F588-960C-011C64661524}"/>
                </a:ext>
              </a:extLst>
            </p:cNvPr>
            <p:cNvSpPr txBox="1"/>
            <p:nvPr/>
          </p:nvSpPr>
          <p:spPr>
            <a:xfrm>
              <a:off x="2447051" y="4742919"/>
              <a:ext cx="57751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+mn-lt"/>
                </a:rPr>
                <a:t> …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697E2DA6-2A1D-60ED-F731-5E9D9043D982}"/>
              </a:ext>
            </a:extLst>
          </p:cNvPr>
          <p:cNvGrpSpPr/>
          <p:nvPr/>
        </p:nvGrpSpPr>
        <p:grpSpPr>
          <a:xfrm>
            <a:off x="4243767" y="2982623"/>
            <a:ext cx="1828800" cy="2094131"/>
            <a:chOff x="4243767" y="2982623"/>
            <a:chExt cx="1828800" cy="2094131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9AF06900-EA81-DEFC-54A9-6D50F1B28F33}"/>
                </a:ext>
              </a:extLst>
            </p:cNvPr>
            <p:cNvSpPr/>
            <p:nvPr/>
          </p:nvSpPr>
          <p:spPr bwMode="auto">
            <a:xfrm>
              <a:off x="4243767" y="2982623"/>
              <a:ext cx="1828800" cy="209413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1"/>
                  </a:solidFill>
                </a:rPr>
                <a:t>Inner Page Table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C612391-6706-E131-7D1E-2ADF006F72E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3813539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88AB5FD-BD62-F421-CA3F-CDF40F982ED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4175815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E602EF9-D38E-4650-F502-4F5AEC84DF3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4556815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ED7778D-BF26-A92A-599F-66F6618B11EF}"/>
                </a:ext>
              </a:extLst>
            </p:cNvPr>
            <p:cNvSpPr txBox="1"/>
            <p:nvPr/>
          </p:nvSpPr>
          <p:spPr>
            <a:xfrm>
              <a:off x="4952973" y="4328215"/>
              <a:ext cx="57751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+mn-lt"/>
                </a:rPr>
                <a:t> …</a:t>
              </a:r>
            </a:p>
          </p:txBody>
        </p:sp>
      </p:grp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30B9A0D-024D-1253-CB49-AB759FA11C14}"/>
              </a:ext>
            </a:extLst>
          </p:cNvPr>
          <p:cNvSpPr/>
          <p:nvPr/>
        </p:nvSpPr>
        <p:spPr bwMode="auto">
          <a:xfrm>
            <a:off x="76200" y="6322245"/>
            <a:ext cx="2209800" cy="436271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>
                <a:solidFill>
                  <a:schemeClr val="tx1"/>
                </a:solidFill>
              </a:rPr>
              <a:t>PageTablePointer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89364E2-DD48-11C0-E746-DCE3F9B4AA42}"/>
              </a:ext>
            </a:extLst>
          </p:cNvPr>
          <p:cNvSpPr/>
          <p:nvPr/>
        </p:nvSpPr>
        <p:spPr bwMode="auto">
          <a:xfrm>
            <a:off x="9879992" y="2906065"/>
            <a:ext cx="2312007" cy="3962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</a:rPr>
              <a:t>Physical Memory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D3D09DC-D9F7-7786-DFA2-EC37867625F0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91800" y="3886200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B6D206-AEC7-0EC6-A1F1-8B2E70A61656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91800" y="4239564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72D81FF-B013-F038-E4F6-A3B5B161509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91800" y="4620564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DC66048-8E1A-D91B-D60B-59FCD8722D0E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91800" y="5080119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4363272-66E1-83FC-664F-95E1CF5B980A}"/>
              </a:ext>
            </a:extLst>
          </p:cNvPr>
          <p:cNvCxnSpPr>
            <a:cxnSpLocks/>
          </p:cNvCxnSpPr>
          <p:nvPr/>
        </p:nvCxnSpPr>
        <p:spPr bwMode="auto">
          <a:xfrm flipH="1">
            <a:off x="10591800" y="5534964"/>
            <a:ext cx="10668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2583CBF-47D4-205C-65DB-2AA77A418F6D}"/>
              </a:ext>
            </a:extLst>
          </p:cNvPr>
          <p:cNvSpPr txBox="1"/>
          <p:nvPr/>
        </p:nvSpPr>
        <p:spPr>
          <a:xfrm>
            <a:off x="10905252" y="4391964"/>
            <a:ext cx="577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 …</a:t>
            </a:r>
          </a:p>
        </p:txBody>
      </p: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4417C9CE-43D6-A450-5DFE-D06769CD6FD5}"/>
              </a:ext>
            </a:extLst>
          </p:cNvPr>
          <p:cNvCxnSpPr>
            <a:cxnSpLocks/>
          </p:cNvCxnSpPr>
          <p:nvPr/>
        </p:nvCxnSpPr>
        <p:spPr bwMode="auto">
          <a:xfrm rot="5400000">
            <a:off x="1529919" y="2582592"/>
            <a:ext cx="2344910" cy="1899547"/>
          </a:xfrm>
          <a:prstGeom prst="curvedConnector4">
            <a:avLst>
              <a:gd name="adj1" fmla="val 19941"/>
              <a:gd name="adj2" fmla="val 112034"/>
            </a:avLst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9D328E8-A1B1-AB04-AD54-65BEF7CE524F}"/>
              </a:ext>
            </a:extLst>
          </p:cNvPr>
          <p:cNvCxnSpPr>
            <a:stCxn id="9" idx="3"/>
            <a:endCxn id="17" idx="1"/>
          </p:cNvCxnSpPr>
          <p:nvPr/>
        </p:nvCxnSpPr>
        <p:spPr bwMode="auto">
          <a:xfrm flipV="1">
            <a:off x="3581400" y="4029689"/>
            <a:ext cx="662367" cy="675132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id="{E88B919A-0AA2-C495-B2D8-32ECA2484AA4}"/>
              </a:ext>
            </a:extLst>
          </p:cNvPr>
          <p:cNvCxnSpPr>
            <a:cxnSpLocks/>
            <a:stCxn id="8" idx="2"/>
            <a:endCxn id="17" idx="3"/>
          </p:cNvCxnSpPr>
          <p:nvPr/>
        </p:nvCxnSpPr>
        <p:spPr bwMode="auto">
          <a:xfrm rot="16200000" flipH="1">
            <a:off x="5127440" y="3084562"/>
            <a:ext cx="1669780" cy="220473"/>
          </a:xfrm>
          <a:prstGeom prst="curvedConnector4">
            <a:avLst>
              <a:gd name="adj1" fmla="val 18647"/>
              <a:gd name="adj2" fmla="val 594497"/>
            </a:avLst>
          </a:prstGeom>
          <a:solidFill>
            <a:schemeClr val="bg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3E888E71-B46D-E56C-CCB3-7258F49B4559}"/>
              </a:ext>
            </a:extLst>
          </p:cNvPr>
          <p:cNvCxnSpPr>
            <a:cxnSpLocks/>
            <a:stCxn id="17" idx="3"/>
          </p:cNvCxnSpPr>
          <p:nvPr/>
        </p:nvCxnSpPr>
        <p:spPr bwMode="auto">
          <a:xfrm>
            <a:off x="6072567" y="4029689"/>
            <a:ext cx="3807425" cy="284838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D37510CF-B110-80D4-6866-49807EA71A1F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8933121" y="2047484"/>
            <a:ext cx="1879655" cy="2504506"/>
          </a:xfrm>
          <a:prstGeom prst="curvedConnector2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8" name="Group 67">
            <a:extLst>
              <a:ext uri="{FF2B5EF4-FFF2-40B4-BE49-F238E27FC236}">
                <a16:creationId xmlns:a16="http://schemas.microsoft.com/office/drawing/2014/main" id="{7F9713D0-EE51-57B4-4B28-C6100DF17534}"/>
              </a:ext>
            </a:extLst>
          </p:cNvPr>
          <p:cNvGrpSpPr/>
          <p:nvPr/>
        </p:nvGrpSpPr>
        <p:grpSpPr>
          <a:xfrm>
            <a:off x="5233079" y="4294968"/>
            <a:ext cx="1828800" cy="2094131"/>
            <a:chOff x="4243767" y="2982623"/>
            <a:chExt cx="1828800" cy="2094131"/>
          </a:xfrm>
        </p:grpSpPr>
        <p:sp>
          <p:nvSpPr>
            <p:cNvPr id="69" name="Rectangle: Rounded Corners 68">
              <a:extLst>
                <a:ext uri="{FF2B5EF4-FFF2-40B4-BE49-F238E27FC236}">
                  <a16:creationId xmlns:a16="http://schemas.microsoft.com/office/drawing/2014/main" id="{6E71C2F7-F3D7-BC84-8F43-080C38251E03}"/>
                </a:ext>
              </a:extLst>
            </p:cNvPr>
            <p:cNvSpPr/>
            <p:nvPr/>
          </p:nvSpPr>
          <p:spPr bwMode="auto">
            <a:xfrm>
              <a:off x="4243767" y="2982623"/>
              <a:ext cx="1828800" cy="209413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1"/>
                  </a:solidFill>
                </a:rPr>
                <a:t>Inner Page Table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D1BE997-CB91-4276-CCFA-3AE368590A1C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3813539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F05D227E-9611-7B48-3409-97597FD6F2D5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4175815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B2E19169-7621-B420-963A-579EEA078D3E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4556815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6DE9C67-52CD-AEF3-CCA1-395D82E2F933}"/>
                </a:ext>
              </a:extLst>
            </p:cNvPr>
            <p:cNvSpPr txBox="1"/>
            <p:nvPr/>
          </p:nvSpPr>
          <p:spPr>
            <a:xfrm>
              <a:off x="4952973" y="4328215"/>
              <a:ext cx="57751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+mn-lt"/>
                </a:rPr>
                <a:t> …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6F59F331-E253-FCE1-6554-A74A537EE096}"/>
              </a:ext>
            </a:extLst>
          </p:cNvPr>
          <p:cNvGrpSpPr/>
          <p:nvPr/>
        </p:nvGrpSpPr>
        <p:grpSpPr>
          <a:xfrm>
            <a:off x="6231043" y="5239825"/>
            <a:ext cx="1828800" cy="2094131"/>
            <a:chOff x="4243767" y="2982623"/>
            <a:chExt cx="1828800" cy="2094131"/>
          </a:xfrm>
        </p:grpSpPr>
        <p:sp>
          <p:nvSpPr>
            <p:cNvPr id="75" name="Rectangle: Rounded Corners 74">
              <a:extLst>
                <a:ext uri="{FF2B5EF4-FFF2-40B4-BE49-F238E27FC236}">
                  <a16:creationId xmlns:a16="http://schemas.microsoft.com/office/drawing/2014/main" id="{9045D7CF-093A-6E30-12C4-1959320A8828}"/>
                </a:ext>
              </a:extLst>
            </p:cNvPr>
            <p:cNvSpPr/>
            <p:nvPr/>
          </p:nvSpPr>
          <p:spPr bwMode="auto">
            <a:xfrm>
              <a:off x="4243767" y="2982623"/>
              <a:ext cx="1828800" cy="209413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chemeClr val="tx1"/>
                  </a:solidFill>
                </a:rPr>
                <a:t>Inner Page Table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4F2B2D3A-1931-00BF-C854-71492B60CFF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3813539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02E2ECC-6EF4-66E5-795C-3EFB1B7884A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4175815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0B975DC-1DFB-205C-CB38-65F44CD707CD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639521" y="4556815"/>
              <a:ext cx="1066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82737DF-7F69-FB9B-0CE7-B7025A07FCB5}"/>
                </a:ext>
              </a:extLst>
            </p:cNvPr>
            <p:cNvSpPr txBox="1"/>
            <p:nvPr/>
          </p:nvSpPr>
          <p:spPr>
            <a:xfrm>
              <a:off x="4952973" y="4328215"/>
              <a:ext cx="577516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+mn-lt"/>
                </a:rPr>
                <a:t> 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0007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AC14-AF23-6F35-46FE-5E59C7DBF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V2: What is a page table entry? (32 bits)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E38EFF-7EDC-2869-522B-0ECDD3EB4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54025" y="1981200"/>
            <a:ext cx="10058400" cy="6096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00050" lvl="1" indent="0">
              <a:lnSpc>
                <a:spcPct val="80000"/>
              </a:lnSpc>
              <a:spcBef>
                <a:spcPct val="15000"/>
              </a:spcBef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P: 	Present (same as “valid” bit in other architectures) 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W: 	Writeable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U: 	User accessible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 		PWT:	Page write transparent: external cache write-through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PCD:	Page cache disabled (page cannot be cached)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A: 	Accessed: page has been accessed recently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D: 	Dirty: page has been modified recently</a:t>
            </a: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endParaRPr lang="en-US" altLang="ko-KR" sz="1600" kern="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628650" lvl="1">
              <a:lnSpc>
                <a:spcPct val="80000"/>
              </a:lnSpc>
              <a:spcBef>
                <a:spcPct val="15000"/>
              </a:spcBef>
              <a:buFontTx/>
              <a:buNone/>
              <a:tabLst>
                <a:tab pos="1377950" algn="r"/>
                <a:tab pos="1541463" algn="l"/>
              </a:tabLst>
            </a:pPr>
            <a:r>
              <a:rPr lang="en-US" altLang="ko-KR" sz="1600" kern="0" dirty="0">
                <a:ea typeface="굴림" panose="020B0600000101010101" pitchFamily="34" charset="-127"/>
                <a:sym typeface="Symbol" panose="05050102010706020507" pitchFamily="18" charset="2"/>
              </a:rPr>
              <a:t>		PS: 	Page Size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46441E9-A7C5-05CA-6AAF-736545B3A145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1371600"/>
            <a:ext cx="7696200" cy="976313"/>
            <a:chOff x="480" y="2304"/>
            <a:chExt cx="4848" cy="61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C6B4975-7125-60EE-6674-9A60FD6181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2304"/>
              <a:ext cx="2544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90000"/>
                </a:lnSpc>
              </a:pPr>
              <a:r>
                <a:rPr lang="en-US" altLang="ko-KR" dirty="0">
                  <a:latin typeface="Gill Sans"/>
                  <a:ea typeface="굴림" panose="020B0600000101010101" pitchFamily="34" charset="-127"/>
                </a:rPr>
                <a:t>Inner Page Table  </a:t>
              </a:r>
              <a:r>
                <a:rPr lang="en-US" altLang="ko-KR" dirty="0" err="1">
                  <a:latin typeface="Gill Sans"/>
                  <a:ea typeface="굴림" panose="020B0600000101010101" pitchFamily="34" charset="-127"/>
                </a:rPr>
                <a:t>VAddress</a:t>
              </a:r>
              <a:r>
                <a:rPr lang="en-US" altLang="ko-KR" dirty="0">
                  <a:latin typeface="Gill Sans"/>
                  <a:ea typeface="굴림" panose="020B0600000101010101" pitchFamily="34" charset="-127"/>
                </a:rPr>
                <a:t> or PFN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CC70BA3-D848-8280-DB13-A30CA376A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304"/>
              <a:ext cx="576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Free</a:t>
              </a:r>
            </a:p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(OS)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5B02409-D6CE-552D-03D6-E2B868922E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F162909-035E-13F5-AD67-C0B2E37E9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PS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59B891B-FF53-7C0F-4E81-B61FEAC34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D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5556B4A-CD68-4131-8F60-29AC99629A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A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51E2515-F0A7-8DB2-9D45-0E4665262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PCD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26E0DD-D5C1-81AA-32E8-2ED5433988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600">
                  <a:latin typeface="Gill Sans"/>
                  <a:ea typeface="굴림" panose="020B0600000101010101" pitchFamily="34" charset="-127"/>
                </a:rPr>
                <a:t>PWT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7790890-EA61-F2DC-F0CE-753D8E8741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U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110B644-EC9E-F870-057D-C27C398BB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 dirty="0">
                  <a:latin typeface="Gill Sans"/>
                  <a:ea typeface="굴림" panose="020B0600000101010101" pitchFamily="34" charset="-127"/>
                </a:rPr>
                <a:t>W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0B0DAD0-85FF-D91E-C466-E4580F86C7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304"/>
              <a:ext cx="192" cy="38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P</a:t>
              </a:r>
            </a:p>
          </p:txBody>
        </p:sp>
        <p:sp>
          <p:nvSpPr>
            <p:cNvPr id="17" name="Text Box 16">
              <a:extLst>
                <a:ext uri="{FF2B5EF4-FFF2-40B4-BE49-F238E27FC236}">
                  <a16:creationId xmlns:a16="http://schemas.microsoft.com/office/drawing/2014/main" id="{E3213082-E110-A5F8-B9D0-7C6D193814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0</a:t>
              </a:r>
            </a:p>
          </p:txBody>
        </p:sp>
        <p:sp>
          <p:nvSpPr>
            <p:cNvPr id="18" name="Text Box 17">
              <a:extLst>
                <a:ext uri="{FF2B5EF4-FFF2-40B4-BE49-F238E27FC236}">
                  <a16:creationId xmlns:a16="http://schemas.microsoft.com/office/drawing/2014/main" id="{337710DD-A236-8AEF-7953-2A705BF070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1</a:t>
              </a:r>
            </a:p>
          </p:txBody>
        </p:sp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15AA5106-96EB-EC20-1C9C-E3A4DF04DB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2</a:t>
              </a:r>
            </a:p>
          </p:txBody>
        </p:sp>
        <p:sp>
          <p:nvSpPr>
            <p:cNvPr id="20" name="Text Box 19">
              <a:extLst>
                <a:ext uri="{FF2B5EF4-FFF2-40B4-BE49-F238E27FC236}">
                  <a16:creationId xmlns:a16="http://schemas.microsoft.com/office/drawing/2014/main" id="{25411804-8A42-8E4D-CE57-26EF301F8F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3</a:t>
              </a:r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9C890B75-CEA4-797F-1534-4BBD4FFE1E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4</a:t>
              </a:r>
            </a:p>
          </p:txBody>
        </p:sp>
        <p:sp>
          <p:nvSpPr>
            <p:cNvPr id="22" name="Text Box 21">
              <a:extLst>
                <a:ext uri="{FF2B5EF4-FFF2-40B4-BE49-F238E27FC236}">
                  <a16:creationId xmlns:a16="http://schemas.microsoft.com/office/drawing/2014/main" id="{4A4DB51F-950B-77AE-DE1E-004D07ECAC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5</a:t>
              </a:r>
            </a:p>
          </p:txBody>
        </p:sp>
        <p:sp>
          <p:nvSpPr>
            <p:cNvPr id="23" name="Text Box 22">
              <a:extLst>
                <a:ext uri="{FF2B5EF4-FFF2-40B4-BE49-F238E27FC236}">
                  <a16:creationId xmlns:a16="http://schemas.microsoft.com/office/drawing/2014/main" id="{BA2DF53D-1356-75E2-6123-E54954AE91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6</a:t>
              </a:r>
            </a:p>
          </p:txBody>
        </p:sp>
        <p:sp>
          <p:nvSpPr>
            <p:cNvPr id="24" name="Text Box 23">
              <a:extLst>
                <a:ext uri="{FF2B5EF4-FFF2-40B4-BE49-F238E27FC236}">
                  <a16:creationId xmlns:a16="http://schemas.microsoft.com/office/drawing/2014/main" id="{67858590-0B6A-741F-7A6A-12C01B8D01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92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7</a:t>
              </a:r>
            </a:p>
          </p:txBody>
        </p:sp>
        <p:sp>
          <p:nvSpPr>
            <p:cNvPr id="25" name="Text Box 24">
              <a:extLst>
                <a:ext uri="{FF2B5EF4-FFF2-40B4-BE49-F238E27FC236}">
                  <a16:creationId xmlns:a16="http://schemas.microsoft.com/office/drawing/2014/main" id="{BB50B666-BA41-6AE4-7C9F-C5FC072A7E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26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8</a:t>
              </a:r>
            </a:p>
          </p:txBody>
        </p:sp>
        <p:sp>
          <p:nvSpPr>
            <p:cNvPr id="26" name="Text Box 25">
              <a:extLst>
                <a:ext uri="{FF2B5EF4-FFF2-40B4-BE49-F238E27FC236}">
                  <a16:creationId xmlns:a16="http://schemas.microsoft.com/office/drawing/2014/main" id="{546AFD22-C30B-0400-EAFC-C10C6A3D1B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2" y="2688"/>
              <a:ext cx="39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11-9</a:t>
              </a:r>
            </a:p>
          </p:txBody>
        </p:sp>
        <p:sp>
          <p:nvSpPr>
            <p:cNvPr id="27" name="Text Box 26">
              <a:extLst>
                <a:ext uri="{FF2B5EF4-FFF2-40B4-BE49-F238E27FC236}">
                  <a16:creationId xmlns:a16="http://schemas.microsoft.com/office/drawing/2014/main" id="{EFCBF9B8-1911-4B71-3E53-E52AF604E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" y="2688"/>
              <a:ext cx="48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 sz="1800">
                  <a:latin typeface="Gill Sans"/>
                  <a:ea typeface="굴림" panose="020B0600000101010101" pitchFamily="34" charset="-127"/>
                </a:rPr>
                <a:t>31-12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1896633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9F29B-E40E-8AB4-E534-552C2A90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en-US" dirty="0"/>
              <a:t>aging the page table: 2-level paging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28E417-6E22-7F9D-8D96-50A1C984BC68}"/>
              </a:ext>
            </a:extLst>
          </p:cNvPr>
          <p:cNvSpPr txBox="1"/>
          <p:nvPr/>
        </p:nvSpPr>
        <p:spPr>
          <a:xfrm>
            <a:off x="3200400" y="1447800"/>
            <a:ext cx="60949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Tree of Page Tables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817DC4-DEB1-4D7D-34AD-3EC048801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1031" y="2210027"/>
            <a:ext cx="3372988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0">
                <a:latin typeface="+mn-lt"/>
                <a:ea typeface="Gill Sans" charset="0"/>
                <a:cs typeface="Gill Sans" charset="0"/>
              </a:rPr>
              <a:t>Offset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FA8EE0-FA7D-3624-FB9D-596B29BB1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872" y="2210027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Outer Page #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0DA9C0-889C-3363-5D4A-7DBAA9D5D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819" y="2210027"/>
            <a:ext cx="2164212" cy="62582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 Inner Page #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700872-C85F-50C0-7513-EDEDCB88FE32}"/>
              </a:ext>
            </a:extLst>
          </p:cNvPr>
          <p:cNvSpPr txBox="1"/>
          <p:nvPr/>
        </p:nvSpPr>
        <p:spPr>
          <a:xfrm>
            <a:off x="6951031" y="3136417"/>
            <a:ext cx="3372988" cy="850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Defines size of a page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5A5599-BE08-E472-D40D-E9B770E6519C}"/>
              </a:ext>
            </a:extLst>
          </p:cNvPr>
          <p:cNvSpPr txBox="1"/>
          <p:nvPr/>
        </p:nvSpPr>
        <p:spPr>
          <a:xfrm>
            <a:off x="4774206" y="3136416"/>
            <a:ext cx="2199947" cy="1238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Ensure that fits on a single page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BA351-0CE2-3123-4F44-086D6ED2F458}"/>
              </a:ext>
            </a:extLst>
          </p:cNvPr>
          <p:cNvSpPr txBox="1"/>
          <p:nvPr/>
        </p:nvSpPr>
        <p:spPr>
          <a:xfrm>
            <a:off x="2551134" y="3136417"/>
            <a:ext cx="2199948" cy="1238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Number of top-level pages</a:t>
            </a:r>
          </a:p>
        </p:txBody>
      </p:sp>
    </p:spTree>
    <p:extLst>
      <p:ext uri="{BB962C8B-B14F-4D97-AF65-F5344CB8AC3E}">
        <p14:creationId xmlns:p14="http://schemas.microsoft.com/office/powerpoint/2010/main" val="676660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9F29B-E40E-8AB4-E534-552C2A90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</a:t>
            </a:r>
            <a:r>
              <a:rPr lang="en-US" dirty="0"/>
              <a:t>aging the page table: 2-level paging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28E417-6E22-7F9D-8D96-50A1C984BC68}"/>
              </a:ext>
            </a:extLst>
          </p:cNvPr>
          <p:cNvSpPr txBox="1"/>
          <p:nvPr/>
        </p:nvSpPr>
        <p:spPr>
          <a:xfrm>
            <a:off x="3200400" y="1447800"/>
            <a:ext cx="60949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ko-KR" sz="2400" dirty="0">
                <a:latin typeface="+mn-lt"/>
                <a:ea typeface="굴림" panose="020B0600000101010101" pitchFamily="34" charset="-127"/>
              </a:rPr>
              <a:t>Tree of Page Tables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817DC4-DEB1-4D7D-34AD-3EC048801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1031" y="2210027"/>
            <a:ext cx="3372988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0">
                <a:latin typeface="+mn-lt"/>
                <a:ea typeface="Gill Sans" charset="0"/>
                <a:cs typeface="Gill Sans" charset="0"/>
              </a:rPr>
              <a:t>Offset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FA8EE0-FA7D-3624-FB9D-596B29BB1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6872" y="2210027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Outer Page #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0DA9C0-889C-3363-5D4A-7DBAA9D5D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6819" y="2210027"/>
            <a:ext cx="2164212" cy="62582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 Inner Page #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700872-C85F-50C0-7513-EDEDCB88FE32}"/>
              </a:ext>
            </a:extLst>
          </p:cNvPr>
          <p:cNvSpPr txBox="1"/>
          <p:nvPr/>
        </p:nvSpPr>
        <p:spPr>
          <a:xfrm>
            <a:off x="6951031" y="3136417"/>
            <a:ext cx="3372988" cy="850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4 KB</a:t>
            </a:r>
            <a:br>
              <a:rPr lang="en-US" sz="2400" b="0" dirty="0">
                <a:latin typeface="+mn-lt"/>
                <a:sym typeface="Symbol" panose="05050102010706020507" pitchFamily="18" charset="2"/>
              </a:rPr>
            </a:br>
            <a:r>
              <a:rPr lang="en-US" sz="2400" b="0" dirty="0">
                <a:latin typeface="+mn-lt"/>
                <a:sym typeface="Symbol" panose="05050102010706020507" pitchFamily="18" charset="2"/>
              </a:rPr>
              <a:t>12 bits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EA15A9-29C8-214D-AA1C-5952A6C40024}"/>
              </a:ext>
            </a:extLst>
          </p:cNvPr>
          <p:cNvSpPr txBox="1"/>
          <p:nvPr/>
        </p:nvSpPr>
        <p:spPr>
          <a:xfrm>
            <a:off x="4182431" y="3200400"/>
            <a:ext cx="3372988" cy="462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10 bits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B5795F-4F93-2553-F35D-7EA7607E67B4}"/>
              </a:ext>
            </a:extLst>
          </p:cNvPr>
          <p:cNvSpPr txBox="1"/>
          <p:nvPr/>
        </p:nvSpPr>
        <p:spPr>
          <a:xfrm>
            <a:off x="4267200" y="4183981"/>
            <a:ext cx="3581400" cy="2013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Want to make sure that inner page table fits in a page!</a:t>
            </a:r>
          </a:p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2^12/2^2 = 2^10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DF4EFD-C16D-FE84-F172-3AFB30821F42}"/>
              </a:ext>
            </a:extLst>
          </p:cNvPr>
          <p:cNvSpPr txBox="1"/>
          <p:nvPr/>
        </p:nvSpPr>
        <p:spPr>
          <a:xfrm>
            <a:off x="1867981" y="3200400"/>
            <a:ext cx="3372988" cy="4625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2400" b="0" dirty="0">
                <a:latin typeface="+mn-lt"/>
                <a:sym typeface="Symbol" panose="05050102010706020507" pitchFamily="18" charset="2"/>
              </a:rPr>
              <a:t>10 bits</a:t>
            </a:r>
          </a:p>
        </p:txBody>
      </p:sp>
    </p:spTree>
    <p:extLst>
      <p:ext uri="{BB962C8B-B14F-4D97-AF65-F5344CB8AC3E}">
        <p14:creationId xmlns:p14="http://schemas.microsoft.com/office/powerpoint/2010/main" val="29633655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D41EB-1BDF-1148-AF31-C93A3B5C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Example: x86 classic 32-bit address translation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5E138-221E-B34F-8F18-AB581022F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5334000"/>
            <a:ext cx="10287000" cy="1219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Top-level page-table: </a:t>
            </a:r>
            <a:r>
              <a:rPr lang="en-US" dirty="0">
                <a:solidFill>
                  <a:schemeClr val="accent1"/>
                </a:solidFill>
              </a:rPr>
              <a:t>Page Directory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Inner page-table:  </a:t>
            </a:r>
            <a:r>
              <a:rPr lang="en-US" dirty="0">
                <a:solidFill>
                  <a:schemeClr val="accent1"/>
                </a:solidFill>
              </a:rPr>
              <a:t>Page Directory Entries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9000AB-CE81-0F43-81A3-314BBACA676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865942"/>
            <a:ext cx="6997700" cy="397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3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35"/>
          <p:cNvSpPr>
            <a:spLocks noChangeArrowheads="1"/>
          </p:cNvSpPr>
          <p:nvPr/>
        </p:nvSpPr>
        <p:spPr bwMode="auto">
          <a:xfrm>
            <a:off x="8153400" y="22860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-76200" y="76200"/>
            <a:ext cx="12268200" cy="533400"/>
          </a:xfrm>
        </p:spPr>
        <p:txBody>
          <a:bodyPr/>
          <a:lstStyle/>
          <a:p>
            <a:r>
              <a:rPr lang="en-US" altLang="en-US" dirty="0"/>
              <a:t>Example Address Space View</a:t>
            </a: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1651001" y="914400"/>
            <a:ext cx="1109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600" i="1" dirty="0">
                <a:solidFill>
                  <a:srgbClr val="FF0000"/>
                </a:solidFill>
                <a:latin typeface="Helvetica" charset="0"/>
                <a:cs typeface="Helvetica" charset="0"/>
              </a:rPr>
              <a:t>111</a:t>
            </a:r>
            <a:r>
              <a:rPr lang="en-US" sz="1600" dirty="0">
                <a:solidFill>
                  <a:srgbClr val="008000"/>
                </a:solidFill>
                <a:latin typeface="Helvetica" charset="0"/>
                <a:cs typeface="Helvetica" charset="0"/>
              </a:rPr>
              <a:t>1 1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  <a:latin typeface="Helvetica" charset="0"/>
                <a:cs typeface="Helvetica" charset="0"/>
              </a:rPr>
              <a:t>111</a:t>
            </a:r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2717800" y="1066800"/>
            <a:ext cx="1295400" cy="609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37893" name="Rectangle 7"/>
          <p:cNvSpPr>
            <a:spLocks noChangeArrowheads="1"/>
          </p:cNvSpPr>
          <p:nvPr/>
        </p:nvSpPr>
        <p:spPr bwMode="auto">
          <a:xfrm>
            <a:off x="2717800" y="30480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717800" y="53340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7895" name="Rectangle 9"/>
          <p:cNvSpPr>
            <a:spLocks noChangeArrowheads="1"/>
          </p:cNvSpPr>
          <p:nvPr/>
        </p:nvSpPr>
        <p:spPr bwMode="auto">
          <a:xfrm>
            <a:off x="2717800" y="41148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7896" name="Up Arrow 10"/>
          <p:cNvSpPr>
            <a:spLocks noChangeArrowheads="1"/>
          </p:cNvSpPr>
          <p:nvPr/>
        </p:nvSpPr>
        <p:spPr bwMode="auto">
          <a:xfrm flipH="1">
            <a:off x="3251201" y="27432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897" name="Up Arrow 11"/>
          <p:cNvSpPr>
            <a:spLocks noChangeArrowheads="1"/>
          </p:cNvSpPr>
          <p:nvPr/>
        </p:nvSpPr>
        <p:spPr bwMode="auto">
          <a:xfrm flipH="1" flipV="1">
            <a:off x="3251201" y="1676400"/>
            <a:ext cx="106363" cy="304800"/>
          </a:xfrm>
          <a:prstGeom prst="upArrow">
            <a:avLst>
              <a:gd name="adj1" fmla="val 50000"/>
              <a:gd name="adj2" fmla="val 50149"/>
            </a:avLst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898" name="Rectangle 12"/>
          <p:cNvSpPr>
            <a:spLocks noChangeArrowheads="1"/>
          </p:cNvSpPr>
          <p:nvPr/>
        </p:nvSpPr>
        <p:spPr bwMode="auto">
          <a:xfrm>
            <a:off x="2717800" y="10668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899" name="TextBox 13"/>
          <p:cNvSpPr txBox="1">
            <a:spLocks noChangeArrowheads="1"/>
          </p:cNvSpPr>
          <p:nvPr/>
        </p:nvSpPr>
        <p:spPr bwMode="auto">
          <a:xfrm>
            <a:off x="2209800" y="685800"/>
            <a:ext cx="218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Virtual memory view</a:t>
            </a:r>
          </a:p>
        </p:txBody>
      </p:sp>
      <p:sp>
        <p:nvSpPr>
          <p:cNvPr id="37900" name="Rectangle 14"/>
          <p:cNvSpPr>
            <a:spLocks noChangeArrowheads="1"/>
          </p:cNvSpPr>
          <p:nvPr/>
        </p:nvSpPr>
        <p:spPr bwMode="auto">
          <a:xfrm>
            <a:off x="2717800" y="47244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01" name="Rectangle 15"/>
          <p:cNvSpPr>
            <a:spLocks noChangeArrowheads="1"/>
          </p:cNvSpPr>
          <p:nvPr/>
        </p:nvSpPr>
        <p:spPr bwMode="auto">
          <a:xfrm>
            <a:off x="2717800" y="35052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02" name="Rectangle 16"/>
          <p:cNvSpPr>
            <a:spLocks noChangeArrowheads="1"/>
          </p:cNvSpPr>
          <p:nvPr/>
        </p:nvSpPr>
        <p:spPr bwMode="auto">
          <a:xfrm>
            <a:off x="2717800" y="2286000"/>
            <a:ext cx="1295400" cy="12192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03" name="TextBox 17"/>
          <p:cNvSpPr txBox="1">
            <a:spLocks noChangeArrowheads="1"/>
          </p:cNvSpPr>
          <p:nvPr/>
        </p:nvSpPr>
        <p:spPr bwMode="auto">
          <a:xfrm>
            <a:off x="1574801" y="5681664"/>
            <a:ext cx="1154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000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4" name="TextBox 18"/>
          <p:cNvSpPr txBox="1">
            <a:spLocks noChangeArrowheads="1"/>
          </p:cNvSpPr>
          <p:nvPr/>
        </p:nvSpPr>
        <p:spPr bwMode="auto">
          <a:xfrm>
            <a:off x="1563689" y="4495800"/>
            <a:ext cx="1165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010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5" name="TextBox 19"/>
          <p:cNvSpPr txBox="1">
            <a:spLocks noChangeArrowheads="1"/>
          </p:cNvSpPr>
          <p:nvPr/>
        </p:nvSpPr>
        <p:spPr bwMode="auto">
          <a:xfrm>
            <a:off x="1563689" y="3276600"/>
            <a:ext cx="1165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100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6" name="TextBox 20"/>
          <p:cNvSpPr txBox="1">
            <a:spLocks noChangeArrowheads="1"/>
          </p:cNvSpPr>
          <p:nvPr/>
        </p:nvSpPr>
        <p:spPr bwMode="auto">
          <a:xfrm>
            <a:off x="1574801" y="2024064"/>
            <a:ext cx="11541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110</a:t>
            </a:r>
            <a:r>
              <a:rPr lang="en-US" altLang="en-US" sz="1600">
                <a:solidFill>
                  <a:srgbClr val="008200"/>
                </a:solidFill>
                <a:latin typeface="Helvetica" panose="020B0604020202020204" pitchFamily="34" charset="0"/>
              </a:rPr>
              <a:t>0 0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37907" name="Left Brace 22"/>
          <p:cNvSpPr>
            <a:spLocks/>
          </p:cNvSpPr>
          <p:nvPr/>
        </p:nvSpPr>
        <p:spPr bwMode="auto">
          <a:xfrm rot="5400000" flipH="1">
            <a:off x="1733551" y="5865814"/>
            <a:ext cx="187325" cy="352425"/>
          </a:xfrm>
          <a:prstGeom prst="leftBrace">
            <a:avLst>
              <a:gd name="adj1" fmla="val 830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7908" name="TextBox 23"/>
          <p:cNvSpPr txBox="1">
            <a:spLocks noChangeArrowheads="1"/>
          </p:cNvSpPr>
          <p:nvPr/>
        </p:nvSpPr>
        <p:spPr bwMode="auto">
          <a:xfrm>
            <a:off x="1473200" y="6062664"/>
            <a:ext cx="928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FF0000"/>
                </a:solidFill>
                <a:latin typeface="Helvetica" panose="020B0604020202020204" pitchFamily="34" charset="0"/>
              </a:rPr>
              <a:t>page1 #</a:t>
            </a:r>
          </a:p>
        </p:txBody>
      </p:sp>
      <p:sp>
        <p:nvSpPr>
          <p:cNvPr id="37909" name="TextBox 24"/>
          <p:cNvSpPr txBox="1">
            <a:spLocks noChangeArrowheads="1"/>
          </p:cNvSpPr>
          <p:nvPr/>
        </p:nvSpPr>
        <p:spPr bwMode="auto">
          <a:xfrm>
            <a:off x="2305050" y="6062664"/>
            <a:ext cx="742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solidFill>
                  <a:srgbClr val="0000FF"/>
                </a:solidFill>
                <a:latin typeface="Helvetica" panose="020B0604020202020204" pitchFamily="34" charset="0"/>
              </a:rPr>
              <a:t>offset</a:t>
            </a:r>
          </a:p>
        </p:txBody>
      </p:sp>
      <p:sp>
        <p:nvSpPr>
          <p:cNvPr id="37910" name="Left Brace 25"/>
          <p:cNvSpPr>
            <a:spLocks/>
          </p:cNvSpPr>
          <p:nvPr/>
        </p:nvSpPr>
        <p:spPr bwMode="auto">
          <a:xfrm rot="5400000" flipH="1">
            <a:off x="2388394" y="5892007"/>
            <a:ext cx="201613" cy="304800"/>
          </a:xfrm>
          <a:prstGeom prst="leftBrace">
            <a:avLst>
              <a:gd name="adj1" fmla="val 832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7911" name="TextBox 27"/>
          <p:cNvSpPr txBox="1">
            <a:spLocks noChangeArrowheads="1"/>
          </p:cNvSpPr>
          <p:nvPr/>
        </p:nvSpPr>
        <p:spPr bwMode="auto">
          <a:xfrm>
            <a:off x="7985126" y="728664"/>
            <a:ext cx="23780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Physical memory view</a:t>
            </a:r>
          </a:p>
        </p:txBody>
      </p:sp>
      <p:sp>
        <p:nvSpPr>
          <p:cNvPr id="37912" name="Rectangle 28"/>
          <p:cNvSpPr>
            <a:spLocks noChangeArrowheads="1"/>
          </p:cNvSpPr>
          <p:nvPr/>
        </p:nvSpPr>
        <p:spPr bwMode="auto">
          <a:xfrm>
            <a:off x="8153400" y="1066800"/>
            <a:ext cx="1295400" cy="48768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13" name="Rectangle 29"/>
          <p:cNvSpPr>
            <a:spLocks noChangeArrowheads="1"/>
          </p:cNvSpPr>
          <p:nvPr/>
        </p:nvSpPr>
        <p:spPr bwMode="auto">
          <a:xfrm>
            <a:off x="8153400" y="3810000"/>
            <a:ext cx="1295400" cy="609600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8153400" y="5029200"/>
            <a:ext cx="12954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b="0" dirty="0">
                <a:latin typeface="Helvetica"/>
                <a:ea typeface="ＭＳ Ｐゴシック" charset="-128"/>
                <a:cs typeface="Helvetica"/>
              </a:rPr>
              <a:t>code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8153400" y="10668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8153400" y="56388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8153400" y="44196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18" name="Rectangle 35"/>
          <p:cNvSpPr>
            <a:spLocks noChangeArrowheads="1"/>
          </p:cNvSpPr>
          <p:nvPr/>
        </p:nvSpPr>
        <p:spPr bwMode="auto">
          <a:xfrm>
            <a:off x="8153400" y="3352800"/>
            <a:ext cx="1295400" cy="457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 dirty="0">
                <a:latin typeface="Helvetica" panose="020B0604020202020204" pitchFamily="34" charset="0"/>
              </a:rPr>
              <a:t>heap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8153400" y="2743200"/>
            <a:ext cx="12954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20" name="Rectangle 39"/>
          <p:cNvSpPr>
            <a:spLocks noChangeArrowheads="1"/>
          </p:cNvSpPr>
          <p:nvPr/>
        </p:nvSpPr>
        <p:spPr bwMode="auto">
          <a:xfrm>
            <a:off x="8153400" y="1371600"/>
            <a:ext cx="1295400" cy="304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0">
                <a:latin typeface="Helvetica" panose="020B0604020202020204" pitchFamily="34" charset="0"/>
              </a:rPr>
              <a:t>stack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8153400" y="1828800"/>
            <a:ext cx="129540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7178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7178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7178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7178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7178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27178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7178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7178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27178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7178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7178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7178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7178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27178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27178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7178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27178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7178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7178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27178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27178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27178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7178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27178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27178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7178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27178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27178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2717800" y="106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27178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27178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27178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8153400" y="3505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8153400" y="3657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solidFill>
                <a:schemeClr val="accent2">
                  <a:lumMod val="60000"/>
                  <a:lumOff val="40000"/>
                </a:schemeClr>
              </a:solidFill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8153400" y="3810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8153400" y="3962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8153400" y="4114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8153400" y="4267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8153400" y="4419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153400" y="4572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8153400" y="4724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8153400" y="487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8153400" y="502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8153400" y="518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8153400" y="533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8153400" y="548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8153400" y="563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8153400" y="579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8153400" y="1066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8153400" y="1219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8153400" y="1371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8153400" y="1524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8153400" y="1676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8153400" y="1828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8153400" y="1981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8153400" y="2133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8153400" y="2286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8153400" y="2438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8153400" y="2590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8153400" y="27432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8153400" y="28956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8153400" y="30480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153400" y="32004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8153400" y="3352800"/>
            <a:ext cx="1295400" cy="152400"/>
          </a:xfrm>
          <a:prstGeom prst="rect">
            <a:avLst/>
          </a:prstGeom>
          <a:noFill/>
          <a:ln w="127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000" b="0" dirty="0">
              <a:latin typeface="Helvetica"/>
              <a:ea typeface="ＭＳ Ｐゴシック" charset="-128"/>
              <a:cs typeface="Helvetica"/>
            </a:endParaRPr>
          </a:p>
        </p:txBody>
      </p:sp>
      <p:sp>
        <p:nvSpPr>
          <p:cNvPr id="37986" name="TextBox 168"/>
          <p:cNvSpPr txBox="1">
            <a:spLocks noChangeArrowheads="1"/>
          </p:cNvSpPr>
          <p:nvPr/>
        </p:nvSpPr>
        <p:spPr bwMode="auto">
          <a:xfrm>
            <a:off x="9437688" y="5681664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0000 0000</a:t>
            </a:r>
          </a:p>
        </p:txBody>
      </p:sp>
      <p:sp>
        <p:nvSpPr>
          <p:cNvPr id="37987" name="TextBox 169"/>
          <p:cNvSpPr txBox="1">
            <a:spLocks noChangeArrowheads="1"/>
          </p:cNvSpPr>
          <p:nvPr/>
        </p:nvSpPr>
        <p:spPr bwMode="auto">
          <a:xfrm>
            <a:off x="9437688" y="5376864"/>
            <a:ext cx="1154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0001 0000</a:t>
            </a:r>
          </a:p>
        </p:txBody>
      </p:sp>
      <p:sp>
        <p:nvSpPr>
          <p:cNvPr id="37988" name="TextBox 170"/>
          <p:cNvSpPr txBox="1">
            <a:spLocks noChangeArrowheads="1"/>
          </p:cNvSpPr>
          <p:nvPr/>
        </p:nvSpPr>
        <p:spPr bwMode="auto">
          <a:xfrm>
            <a:off x="9448801" y="4114800"/>
            <a:ext cx="1039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0101 000</a:t>
            </a:r>
          </a:p>
        </p:txBody>
      </p:sp>
      <p:sp>
        <p:nvSpPr>
          <p:cNvPr id="37989" name="TextBox 171"/>
          <p:cNvSpPr txBox="1">
            <a:spLocks noChangeArrowheads="1"/>
          </p:cNvSpPr>
          <p:nvPr/>
        </p:nvSpPr>
        <p:spPr bwMode="auto">
          <a:xfrm>
            <a:off x="9471025" y="3548064"/>
            <a:ext cx="10175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0111 000</a:t>
            </a:r>
          </a:p>
        </p:txBody>
      </p:sp>
      <p:sp>
        <p:nvSpPr>
          <p:cNvPr id="37990" name="TextBox 172"/>
          <p:cNvSpPr txBox="1">
            <a:spLocks noChangeArrowheads="1"/>
          </p:cNvSpPr>
          <p:nvPr/>
        </p:nvSpPr>
        <p:spPr bwMode="auto">
          <a:xfrm>
            <a:off x="9372600" y="1414464"/>
            <a:ext cx="1131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>
                <a:latin typeface="Helvetica" panose="020B0604020202020204" pitchFamily="34" charset="0"/>
              </a:rPr>
              <a:t>1110 0000</a:t>
            </a:r>
          </a:p>
        </p:txBody>
      </p:sp>
      <p:sp>
        <p:nvSpPr>
          <p:cNvPr id="37991" name="Left Brace 176"/>
          <p:cNvSpPr>
            <a:spLocks/>
          </p:cNvSpPr>
          <p:nvPr/>
        </p:nvSpPr>
        <p:spPr bwMode="auto">
          <a:xfrm rot="5400000">
            <a:off x="2095500" y="5600700"/>
            <a:ext cx="152400" cy="22860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7992" name="TextBox 178"/>
          <p:cNvSpPr txBox="1">
            <a:spLocks noChangeArrowheads="1"/>
          </p:cNvSpPr>
          <p:nvPr/>
        </p:nvSpPr>
        <p:spPr bwMode="auto">
          <a:xfrm>
            <a:off x="1625600" y="5257800"/>
            <a:ext cx="92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0">
                <a:solidFill>
                  <a:srgbClr val="008200"/>
                </a:solidFill>
                <a:latin typeface="Helvetica" panose="020B0604020202020204" pitchFamily="34" charset="0"/>
              </a:rPr>
              <a:t>page2 #</a:t>
            </a:r>
          </a:p>
        </p:txBody>
      </p:sp>
      <p:grpSp>
        <p:nvGrpSpPr>
          <p:cNvPr id="37993" name="Group 141"/>
          <p:cNvGrpSpPr>
            <a:grpSpLocks/>
          </p:cNvGrpSpPr>
          <p:nvPr/>
        </p:nvGrpSpPr>
        <p:grpSpPr bwMode="auto">
          <a:xfrm>
            <a:off x="4648200" y="2544764"/>
            <a:ext cx="990600" cy="1570037"/>
            <a:chOff x="4188007" y="838200"/>
            <a:chExt cx="990600" cy="1569660"/>
          </a:xfrm>
        </p:grpSpPr>
        <p:sp>
          <p:nvSpPr>
            <p:cNvPr id="38036" name="TextBox 180"/>
            <p:cNvSpPr txBox="1">
              <a:spLocks noChangeArrowheads="1"/>
            </p:cNvSpPr>
            <p:nvPr/>
          </p:nvSpPr>
          <p:spPr bwMode="auto">
            <a:xfrm>
              <a:off x="4188007" y="838200"/>
              <a:ext cx="9906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286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111</a:t>
              </a:r>
              <a:r>
                <a:rPr lang="en-US" altLang="en-US" sz="1200" i="1">
                  <a:latin typeface="Helvetica" panose="020B0604020202020204" pitchFamily="34" charset="0"/>
                </a:rPr>
                <a:t>    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110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101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100</a:t>
              </a:r>
              <a:r>
                <a:rPr lang="en-US" altLang="en-US" sz="1200" i="1">
                  <a:latin typeface="Helvetica" panose="020B0604020202020204" pitchFamily="34" charset="0"/>
                </a:rPr>
                <a:t>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011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010</a:t>
              </a:r>
              <a:r>
                <a:rPr lang="en-US" altLang="en-US" sz="1200" i="1">
                  <a:latin typeface="Helvetica" panose="020B0604020202020204" pitchFamily="34" charset="0"/>
                </a:rPr>
                <a:t>   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001</a:t>
              </a:r>
              <a:r>
                <a:rPr lang="en-US" altLang="en-US" sz="1200" i="1">
                  <a:latin typeface="Helvetica" panose="020B0604020202020204" pitchFamily="34" charset="0"/>
                </a:rPr>
                <a:t>   null</a:t>
              </a:r>
              <a:endParaRPr lang="en-US" altLang="en-US" sz="1200" i="1">
                <a:solidFill>
                  <a:srgbClr val="FF0000"/>
                </a:solidFill>
                <a:latin typeface="Helvetica" panose="020B0604020202020204" pitchFamily="34" charset="0"/>
              </a:endParaRPr>
            </a:p>
            <a:p>
              <a:pPr eaLnBrk="1" hangingPunct="1"/>
              <a:r>
                <a:rPr lang="en-US" altLang="en-US" sz="1200" i="1">
                  <a:solidFill>
                    <a:srgbClr val="FF0000"/>
                  </a:solidFill>
                  <a:latin typeface="Helvetica" panose="020B0604020202020204" pitchFamily="34" charset="0"/>
                </a:rPr>
                <a:t>000</a:t>
              </a:r>
              <a:r>
                <a:rPr lang="en-US" altLang="en-US" sz="1200" i="1"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37" name="Rectangle 182"/>
            <p:cNvSpPr>
              <a:spLocks noChangeArrowheads="1"/>
            </p:cNvSpPr>
            <p:nvPr/>
          </p:nvSpPr>
          <p:spPr bwMode="auto">
            <a:xfrm>
              <a:off x="4569007" y="838200"/>
              <a:ext cx="533400" cy="15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b="0">
                <a:latin typeface="Helvetica" panose="020B0604020202020204" pitchFamily="34" charset="0"/>
              </a:endParaRPr>
            </a:p>
          </p:txBody>
        </p:sp>
      </p:grpSp>
      <p:sp>
        <p:nvSpPr>
          <p:cNvPr id="37994" name="TextBox 184"/>
          <p:cNvSpPr txBox="1">
            <a:spLocks noChangeArrowheads="1"/>
          </p:cNvSpPr>
          <p:nvPr/>
        </p:nvSpPr>
        <p:spPr bwMode="auto">
          <a:xfrm>
            <a:off x="6400800" y="13033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11101    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11100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10111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10110</a:t>
            </a:r>
          </a:p>
        </p:txBody>
      </p:sp>
      <p:sp>
        <p:nvSpPr>
          <p:cNvPr id="37995" name="Rectangle 185"/>
          <p:cNvSpPr>
            <a:spLocks noChangeArrowheads="1"/>
          </p:cNvSpPr>
          <p:nvPr/>
        </p:nvSpPr>
        <p:spPr bwMode="auto">
          <a:xfrm>
            <a:off x="6705600" y="12954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96" name="TextBox 190"/>
          <p:cNvSpPr txBox="1">
            <a:spLocks noChangeArrowheads="1"/>
          </p:cNvSpPr>
          <p:nvPr/>
        </p:nvSpPr>
        <p:spPr bwMode="auto">
          <a:xfrm>
            <a:off x="6400800" y="38179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01101  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01100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01011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01010</a:t>
            </a:r>
          </a:p>
        </p:txBody>
      </p:sp>
      <p:sp>
        <p:nvSpPr>
          <p:cNvPr id="37997" name="Rectangle 191"/>
          <p:cNvSpPr>
            <a:spLocks noChangeArrowheads="1"/>
          </p:cNvSpPr>
          <p:nvPr/>
        </p:nvSpPr>
        <p:spPr bwMode="auto">
          <a:xfrm>
            <a:off x="6705600" y="38100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7998" name="TextBox 193"/>
          <p:cNvSpPr txBox="1">
            <a:spLocks noChangeArrowheads="1"/>
          </p:cNvSpPr>
          <p:nvPr/>
        </p:nvSpPr>
        <p:spPr bwMode="auto">
          <a:xfrm>
            <a:off x="6400800" y="49609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00101  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00100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00011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00010</a:t>
            </a:r>
          </a:p>
        </p:txBody>
      </p:sp>
      <p:sp>
        <p:nvSpPr>
          <p:cNvPr id="37999" name="Rectangle 194"/>
          <p:cNvSpPr>
            <a:spLocks noChangeArrowheads="1"/>
          </p:cNvSpPr>
          <p:nvPr/>
        </p:nvSpPr>
        <p:spPr bwMode="auto">
          <a:xfrm>
            <a:off x="6705600" y="49530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00" name="TextBox 196"/>
          <p:cNvSpPr txBox="1">
            <a:spLocks noChangeArrowheads="1"/>
          </p:cNvSpPr>
          <p:nvPr/>
        </p:nvSpPr>
        <p:spPr bwMode="auto">
          <a:xfrm>
            <a:off x="6400800" y="2522538"/>
            <a:ext cx="9144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11</a:t>
            </a:r>
            <a:r>
              <a:rPr lang="en-US" altLang="en-US" sz="1200">
                <a:latin typeface="Helvetica" panose="020B0604020202020204" pitchFamily="34" charset="0"/>
              </a:rPr>
              <a:t>     null  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10</a:t>
            </a:r>
            <a:r>
              <a:rPr lang="en-US" altLang="en-US" sz="1200">
                <a:latin typeface="Helvetica" panose="020B0604020202020204" pitchFamily="34" charset="0"/>
              </a:rPr>
              <a:t>   10000</a:t>
            </a:r>
            <a:endParaRPr lang="en-US" altLang="en-US" sz="1200">
              <a:solidFill>
                <a:srgbClr val="008000"/>
              </a:solidFill>
              <a:latin typeface="Helvetica" panose="020B0604020202020204" pitchFamily="34" charset="0"/>
            </a:endParaRP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01</a:t>
            </a:r>
            <a:r>
              <a:rPr lang="en-US" altLang="en-US" sz="1200">
                <a:latin typeface="Helvetica" panose="020B0604020202020204" pitchFamily="34" charset="0"/>
              </a:rPr>
              <a:t>   01111</a:t>
            </a:r>
          </a:p>
          <a:p>
            <a:pPr eaLnBrk="1" hangingPunct="1"/>
            <a:r>
              <a:rPr lang="en-US" altLang="en-US" sz="1200">
                <a:solidFill>
                  <a:srgbClr val="008000"/>
                </a:solidFill>
                <a:latin typeface="Helvetica" panose="020B0604020202020204" pitchFamily="34" charset="0"/>
              </a:rPr>
              <a:t>00</a:t>
            </a:r>
            <a:r>
              <a:rPr lang="en-US" altLang="en-US" sz="1200">
                <a:latin typeface="Helvetica" panose="020B0604020202020204" pitchFamily="34" charset="0"/>
              </a:rPr>
              <a:t>   01110</a:t>
            </a:r>
          </a:p>
        </p:txBody>
      </p:sp>
      <p:sp>
        <p:nvSpPr>
          <p:cNvPr id="38001" name="Rectangle 197"/>
          <p:cNvSpPr>
            <a:spLocks noChangeArrowheads="1"/>
          </p:cNvSpPr>
          <p:nvPr/>
        </p:nvSpPr>
        <p:spPr bwMode="auto">
          <a:xfrm>
            <a:off x="6705600" y="2514600"/>
            <a:ext cx="609600" cy="838200"/>
          </a:xfrm>
          <a:prstGeom prst="rect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cxnSp>
        <p:nvCxnSpPr>
          <p:cNvPr id="38002" name="Straight Arrow Connector 199"/>
          <p:cNvCxnSpPr>
            <a:cxnSpLocks noChangeShapeType="1"/>
          </p:cNvCxnSpPr>
          <p:nvPr/>
        </p:nvCxnSpPr>
        <p:spPr bwMode="auto">
          <a:xfrm>
            <a:off x="7315201" y="1447800"/>
            <a:ext cx="8540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3" name="Straight Arrow Connector 202"/>
          <p:cNvCxnSpPr>
            <a:cxnSpLocks noChangeShapeType="1"/>
          </p:cNvCxnSpPr>
          <p:nvPr/>
        </p:nvCxnSpPr>
        <p:spPr bwMode="auto">
          <a:xfrm>
            <a:off x="7315201" y="1600200"/>
            <a:ext cx="8540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4" name="Straight Arrow Connector 203"/>
          <p:cNvCxnSpPr>
            <a:cxnSpLocks noChangeShapeType="1"/>
            <a:endCxn id="127" idx="1"/>
          </p:cNvCxnSpPr>
          <p:nvPr/>
        </p:nvCxnSpPr>
        <p:spPr bwMode="auto">
          <a:xfrm>
            <a:off x="7315200" y="1827214"/>
            <a:ext cx="838200" cy="534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5" name="Straight Arrow Connector 205"/>
          <p:cNvCxnSpPr>
            <a:cxnSpLocks noChangeShapeType="1"/>
          </p:cNvCxnSpPr>
          <p:nvPr/>
        </p:nvCxnSpPr>
        <p:spPr bwMode="auto">
          <a:xfrm>
            <a:off x="7315200" y="1979614"/>
            <a:ext cx="838200" cy="5349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6" name="Straight Arrow Connector 208"/>
          <p:cNvCxnSpPr>
            <a:cxnSpLocks noChangeShapeType="1"/>
          </p:cNvCxnSpPr>
          <p:nvPr/>
        </p:nvCxnSpPr>
        <p:spPr bwMode="auto">
          <a:xfrm>
            <a:off x="7315200" y="3048000"/>
            <a:ext cx="838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7" name="Straight Arrow Connector 212"/>
          <p:cNvCxnSpPr>
            <a:cxnSpLocks noChangeShapeType="1"/>
          </p:cNvCxnSpPr>
          <p:nvPr/>
        </p:nvCxnSpPr>
        <p:spPr bwMode="auto">
          <a:xfrm>
            <a:off x="7315200" y="3200400"/>
            <a:ext cx="838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8" name="Straight Arrow Connector 213"/>
          <p:cNvCxnSpPr>
            <a:cxnSpLocks noChangeShapeType="1"/>
          </p:cNvCxnSpPr>
          <p:nvPr/>
        </p:nvCxnSpPr>
        <p:spPr bwMode="auto">
          <a:xfrm>
            <a:off x="7315200" y="2895600"/>
            <a:ext cx="838200" cy="533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09" name="Straight Arrow Connector 214"/>
          <p:cNvCxnSpPr>
            <a:cxnSpLocks noChangeShapeType="1"/>
          </p:cNvCxnSpPr>
          <p:nvPr/>
        </p:nvCxnSpPr>
        <p:spPr bwMode="auto">
          <a:xfrm rot="5400000" flipH="1" flipV="1">
            <a:off x="5143500" y="1409700"/>
            <a:ext cx="1371600" cy="1143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10" name="Straight Arrow Connector 218"/>
          <p:cNvCxnSpPr>
            <a:cxnSpLocks noChangeShapeType="1"/>
          </p:cNvCxnSpPr>
          <p:nvPr/>
        </p:nvCxnSpPr>
        <p:spPr bwMode="auto">
          <a:xfrm flipV="1">
            <a:off x="5257800" y="2514600"/>
            <a:ext cx="1143000" cy="685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11" name="Straight Arrow Connector 220"/>
          <p:cNvCxnSpPr>
            <a:cxnSpLocks noChangeShapeType="1"/>
            <a:stCxn id="38032" idx="5"/>
          </p:cNvCxnSpPr>
          <p:nvPr/>
        </p:nvCxnSpPr>
        <p:spPr bwMode="auto">
          <a:xfrm rot="16200000" flipH="1">
            <a:off x="5741988" y="3151188"/>
            <a:ext cx="163512" cy="11541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12" name="Straight Arrow Connector 222"/>
          <p:cNvCxnSpPr>
            <a:cxnSpLocks noChangeShapeType="1"/>
          </p:cNvCxnSpPr>
          <p:nvPr/>
        </p:nvCxnSpPr>
        <p:spPr bwMode="auto">
          <a:xfrm>
            <a:off x="5257800" y="3962400"/>
            <a:ext cx="1143000" cy="9906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13" name="Straight Arrow Connector 224"/>
          <p:cNvCxnSpPr>
            <a:cxnSpLocks noChangeShapeType="1"/>
          </p:cNvCxnSpPr>
          <p:nvPr/>
        </p:nvCxnSpPr>
        <p:spPr bwMode="auto">
          <a:xfrm rot="16200000" flipH="1">
            <a:off x="3810000" y="1828800"/>
            <a:ext cx="13716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8014" name="Right Brace 227"/>
          <p:cNvSpPr>
            <a:spLocks/>
          </p:cNvSpPr>
          <p:nvPr/>
        </p:nvSpPr>
        <p:spPr bwMode="auto">
          <a:xfrm>
            <a:off x="4038600" y="1066800"/>
            <a:ext cx="228600" cy="6096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8015" name="Right Brace 229"/>
          <p:cNvSpPr>
            <a:spLocks/>
          </p:cNvSpPr>
          <p:nvPr/>
        </p:nvSpPr>
        <p:spPr bwMode="auto">
          <a:xfrm>
            <a:off x="4038600" y="3048000"/>
            <a:ext cx="228600" cy="4572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8016" name="Right Brace 230"/>
          <p:cNvSpPr>
            <a:spLocks/>
          </p:cNvSpPr>
          <p:nvPr/>
        </p:nvSpPr>
        <p:spPr bwMode="auto">
          <a:xfrm>
            <a:off x="4038600" y="4114800"/>
            <a:ext cx="228600" cy="6096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38017" name="Right Brace 231"/>
          <p:cNvSpPr>
            <a:spLocks/>
          </p:cNvSpPr>
          <p:nvPr/>
        </p:nvSpPr>
        <p:spPr bwMode="auto">
          <a:xfrm>
            <a:off x="4038600" y="5334000"/>
            <a:ext cx="228600" cy="609600"/>
          </a:xfrm>
          <a:prstGeom prst="rightBrace">
            <a:avLst>
              <a:gd name="adj1" fmla="val 8333"/>
              <a:gd name="adj2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cxnSp>
        <p:nvCxnSpPr>
          <p:cNvPr id="38018" name="Straight Arrow Connector 233"/>
          <p:cNvCxnSpPr>
            <a:cxnSpLocks noChangeShapeType="1"/>
            <a:stCxn id="38015" idx="1"/>
          </p:cNvCxnSpPr>
          <p:nvPr/>
        </p:nvCxnSpPr>
        <p:spPr bwMode="auto">
          <a:xfrm>
            <a:off x="4267200" y="3276600"/>
            <a:ext cx="457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19" name="Straight Arrow Connector 235"/>
          <p:cNvCxnSpPr>
            <a:cxnSpLocks noChangeShapeType="1"/>
          </p:cNvCxnSpPr>
          <p:nvPr/>
        </p:nvCxnSpPr>
        <p:spPr bwMode="auto">
          <a:xfrm rot="5400000" flipH="1" flipV="1">
            <a:off x="4076700" y="3771900"/>
            <a:ext cx="8382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0" name="Straight Arrow Connector 237"/>
          <p:cNvCxnSpPr>
            <a:cxnSpLocks noChangeShapeType="1"/>
          </p:cNvCxnSpPr>
          <p:nvPr/>
        </p:nvCxnSpPr>
        <p:spPr bwMode="auto">
          <a:xfrm rot="5400000" flipH="1" flipV="1">
            <a:off x="3657600" y="4572000"/>
            <a:ext cx="1676400" cy="457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1" name="Straight Arrow Connector 239"/>
          <p:cNvCxnSpPr>
            <a:cxnSpLocks noChangeShapeType="1"/>
            <a:endCxn id="105" idx="1"/>
          </p:cNvCxnSpPr>
          <p:nvPr/>
        </p:nvCxnSpPr>
        <p:spPr bwMode="auto">
          <a:xfrm flipV="1">
            <a:off x="7315200" y="3886200"/>
            <a:ext cx="838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2" name="Straight Arrow Connector 241"/>
          <p:cNvCxnSpPr>
            <a:cxnSpLocks noChangeShapeType="1"/>
          </p:cNvCxnSpPr>
          <p:nvPr/>
        </p:nvCxnSpPr>
        <p:spPr bwMode="auto">
          <a:xfrm flipV="1">
            <a:off x="7315200" y="4038600"/>
            <a:ext cx="838200" cy="762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3" name="Straight Arrow Connector 242"/>
          <p:cNvCxnSpPr>
            <a:cxnSpLocks noChangeShapeType="1"/>
          </p:cNvCxnSpPr>
          <p:nvPr/>
        </p:nvCxnSpPr>
        <p:spPr bwMode="auto">
          <a:xfrm flipV="1">
            <a:off x="7315200" y="4191000"/>
            <a:ext cx="8382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4" name="Straight Arrow Connector 243"/>
          <p:cNvCxnSpPr>
            <a:cxnSpLocks noChangeShapeType="1"/>
          </p:cNvCxnSpPr>
          <p:nvPr/>
        </p:nvCxnSpPr>
        <p:spPr bwMode="auto">
          <a:xfrm flipV="1">
            <a:off x="7315200" y="4343400"/>
            <a:ext cx="838200" cy="152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5" name="Straight Arrow Connector 244"/>
          <p:cNvCxnSpPr>
            <a:cxnSpLocks noChangeShapeType="1"/>
            <a:endCxn id="113" idx="1"/>
          </p:cNvCxnSpPr>
          <p:nvPr/>
        </p:nvCxnSpPr>
        <p:spPr bwMode="auto">
          <a:xfrm>
            <a:off x="7315200" y="5105400"/>
            <a:ext cx="838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6" name="Straight Arrow Connector 246"/>
          <p:cNvCxnSpPr>
            <a:cxnSpLocks noChangeShapeType="1"/>
          </p:cNvCxnSpPr>
          <p:nvPr/>
        </p:nvCxnSpPr>
        <p:spPr bwMode="auto">
          <a:xfrm>
            <a:off x="7315200" y="5257800"/>
            <a:ext cx="838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7" name="Straight Arrow Connector 247"/>
          <p:cNvCxnSpPr>
            <a:cxnSpLocks noChangeShapeType="1"/>
            <a:endCxn id="115" idx="1"/>
          </p:cNvCxnSpPr>
          <p:nvPr/>
        </p:nvCxnSpPr>
        <p:spPr bwMode="auto">
          <a:xfrm flipV="1">
            <a:off x="7315200" y="5410201"/>
            <a:ext cx="838200" cy="74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028" name="Straight Arrow Connector 249"/>
          <p:cNvCxnSpPr>
            <a:cxnSpLocks noChangeShapeType="1"/>
          </p:cNvCxnSpPr>
          <p:nvPr/>
        </p:nvCxnSpPr>
        <p:spPr bwMode="auto">
          <a:xfrm flipV="1">
            <a:off x="7315200" y="5562601"/>
            <a:ext cx="838200" cy="746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8029" name="TextBox 252"/>
          <p:cNvSpPr txBox="1">
            <a:spLocks noChangeArrowheads="1"/>
          </p:cNvSpPr>
          <p:nvPr/>
        </p:nvSpPr>
        <p:spPr bwMode="auto">
          <a:xfrm>
            <a:off x="6248400" y="6858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 dirty="0">
                <a:latin typeface="Helvetica" panose="020B0604020202020204" pitchFamily="34" charset="0"/>
              </a:rPr>
              <a:t>Page Tables</a:t>
            </a:r>
          </a:p>
          <a:p>
            <a:pPr algn="ctr" eaLnBrk="1" hangingPunct="1"/>
            <a:r>
              <a:rPr lang="en-US" altLang="en-US" sz="1600" dirty="0">
                <a:latin typeface="Helvetica" panose="020B0604020202020204" pitchFamily="34" charset="0"/>
              </a:rPr>
              <a:t>(level 2)</a:t>
            </a:r>
          </a:p>
        </p:txBody>
      </p:sp>
      <p:sp>
        <p:nvSpPr>
          <p:cNvPr id="38030" name="TextBox 253"/>
          <p:cNvSpPr txBox="1">
            <a:spLocks noChangeArrowheads="1"/>
          </p:cNvSpPr>
          <p:nvPr/>
        </p:nvSpPr>
        <p:spPr bwMode="auto">
          <a:xfrm>
            <a:off x="4572000" y="685800"/>
            <a:ext cx="1447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 dirty="0">
                <a:latin typeface="Helvetica" panose="020B0604020202020204" pitchFamily="34" charset="0"/>
              </a:rPr>
              <a:t>Page Table</a:t>
            </a:r>
          </a:p>
          <a:p>
            <a:pPr algn="ctr" eaLnBrk="1" hangingPunct="1"/>
            <a:r>
              <a:rPr lang="en-US" altLang="en-US" sz="1600" dirty="0">
                <a:latin typeface="Helvetica" panose="020B0604020202020204" pitchFamily="34" charset="0"/>
              </a:rPr>
              <a:t>(level 1)</a:t>
            </a:r>
          </a:p>
        </p:txBody>
      </p:sp>
      <p:sp>
        <p:nvSpPr>
          <p:cNvPr id="38031" name="Oval 254"/>
          <p:cNvSpPr>
            <a:spLocks noChangeArrowheads="1"/>
          </p:cNvSpPr>
          <p:nvPr/>
        </p:nvSpPr>
        <p:spPr bwMode="auto">
          <a:xfrm>
            <a:off x="5181600" y="38862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32" name="Oval 255"/>
          <p:cNvSpPr>
            <a:spLocks noChangeArrowheads="1"/>
          </p:cNvSpPr>
          <p:nvPr/>
        </p:nvSpPr>
        <p:spPr bwMode="auto">
          <a:xfrm>
            <a:off x="5181600" y="35814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33" name="Oval 256"/>
          <p:cNvSpPr>
            <a:spLocks noChangeArrowheads="1"/>
          </p:cNvSpPr>
          <p:nvPr/>
        </p:nvSpPr>
        <p:spPr bwMode="auto">
          <a:xfrm>
            <a:off x="5181600" y="32004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34" name="Oval 257"/>
          <p:cNvSpPr>
            <a:spLocks noChangeArrowheads="1"/>
          </p:cNvSpPr>
          <p:nvPr/>
        </p:nvSpPr>
        <p:spPr bwMode="auto">
          <a:xfrm>
            <a:off x="5181600" y="2667000"/>
            <a:ext cx="76200" cy="762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 b="0">
              <a:latin typeface="Helvetica" panose="020B0604020202020204" pitchFamily="34" charset="0"/>
            </a:endParaRPr>
          </a:p>
        </p:txBody>
      </p:sp>
      <p:sp>
        <p:nvSpPr>
          <p:cNvPr id="38035" name="TextBox 261"/>
          <p:cNvSpPr txBox="1">
            <a:spLocks noChangeArrowheads="1"/>
          </p:cNvSpPr>
          <p:nvPr/>
        </p:nvSpPr>
        <p:spPr bwMode="auto">
          <a:xfrm>
            <a:off x="1589088" y="1490664"/>
            <a:ext cx="1143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sz="1600" i="1">
                <a:solidFill>
                  <a:srgbClr val="FF0000"/>
                </a:solidFill>
                <a:latin typeface="Helvetica" panose="020B0604020202020204" pitchFamily="34" charset="0"/>
              </a:rPr>
              <a:t>111</a:t>
            </a:r>
            <a:r>
              <a:rPr lang="en-US" altLang="en-US" sz="1600">
                <a:solidFill>
                  <a:srgbClr val="008000"/>
                </a:solidFill>
                <a:latin typeface="Helvetica" panose="020B0604020202020204" pitchFamily="34" charset="0"/>
              </a:rPr>
              <a:t>1 0</a:t>
            </a:r>
            <a:r>
              <a:rPr lang="en-US" altLang="en-US" sz="1600">
                <a:solidFill>
                  <a:srgbClr val="2A40E2"/>
                </a:solidFill>
                <a:latin typeface="Helvetica" panose="020B0604020202020204" pitchFamily="34" charset="0"/>
              </a:rPr>
              <a:t>000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2CF01E6-4386-0FD9-A352-E3E92AAAF611}"/>
              </a:ext>
            </a:extLst>
          </p:cNvPr>
          <p:cNvSpPr/>
          <p:nvPr/>
        </p:nvSpPr>
        <p:spPr bwMode="auto">
          <a:xfrm>
            <a:off x="1206501" y="3035388"/>
            <a:ext cx="1828800" cy="881062"/>
          </a:xfrm>
          <a:prstGeom prst="roundRect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8CD15A3-C294-451E-2A42-15F66CFF953B}"/>
              </a:ext>
            </a:extLst>
          </p:cNvPr>
          <p:cNvSpPr/>
          <p:nvPr/>
        </p:nvSpPr>
        <p:spPr bwMode="auto">
          <a:xfrm>
            <a:off x="4554844" y="3124200"/>
            <a:ext cx="1383687" cy="217486"/>
          </a:xfrm>
          <a:prstGeom prst="roundRect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D31FDD4-8EB9-A991-E074-49686B221927}"/>
              </a:ext>
            </a:extLst>
          </p:cNvPr>
          <p:cNvSpPr/>
          <p:nvPr/>
        </p:nvSpPr>
        <p:spPr bwMode="auto">
          <a:xfrm>
            <a:off x="8126600" y="3627338"/>
            <a:ext cx="1383687" cy="217486"/>
          </a:xfrm>
          <a:prstGeom prst="roundRect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DA8364C-F867-58F2-5CA9-E42BE852F11F}"/>
              </a:ext>
            </a:extLst>
          </p:cNvPr>
          <p:cNvSpPr/>
          <p:nvPr/>
        </p:nvSpPr>
        <p:spPr bwMode="auto">
          <a:xfrm>
            <a:off x="6280457" y="3097214"/>
            <a:ext cx="1383687" cy="217486"/>
          </a:xfrm>
          <a:prstGeom prst="roundRect">
            <a:avLst/>
          </a:prstGeom>
          <a:noFill/>
          <a:ln w="57150">
            <a:solidFill>
              <a:srgbClr val="FF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614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70A7-ECA4-CF42-88BA-AB6E570B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Sharing with multilevel page tables</a:t>
            </a:r>
          </a:p>
        </p:txBody>
      </p:sp>
      <p:grpSp>
        <p:nvGrpSpPr>
          <p:cNvPr id="6" name="Group 131">
            <a:extLst>
              <a:ext uri="{FF2B5EF4-FFF2-40B4-BE49-F238E27FC236}">
                <a16:creationId xmlns:a16="http://schemas.microsoft.com/office/drawing/2014/main" id="{21A3E9B5-1CED-1040-808A-C293CB8E5712}"/>
              </a:ext>
            </a:extLst>
          </p:cNvPr>
          <p:cNvGrpSpPr>
            <a:grpSpLocks/>
          </p:cNvGrpSpPr>
          <p:nvPr/>
        </p:nvGrpSpPr>
        <p:grpSpPr bwMode="auto">
          <a:xfrm>
            <a:off x="9372607" y="1590675"/>
            <a:ext cx="1060451" cy="1712913"/>
            <a:chOff x="4804" y="756"/>
            <a:chExt cx="668" cy="1079"/>
          </a:xfrm>
        </p:grpSpPr>
        <p:sp useBgFill="1">
          <p:nvSpPr>
            <p:cNvPr id="14" name="Rectangle 27">
              <a:extLst>
                <a:ext uri="{FF2B5EF4-FFF2-40B4-BE49-F238E27FC236}">
                  <a16:creationId xmlns:a16="http://schemas.microsoft.com/office/drawing/2014/main" id="{9A7F4CAF-05CB-364A-9728-572B09346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4" y="756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15" name="Rectangle 28">
              <a:extLst>
                <a:ext uri="{FF2B5EF4-FFF2-40B4-BE49-F238E27FC236}">
                  <a16:creationId xmlns:a16="http://schemas.microsoft.com/office/drawing/2014/main" id="{7D0F3A52-9053-1D42-87A3-9BB1D3CCA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8" y="855"/>
              <a:ext cx="420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9AE9AFA-2CDF-F54D-BEFF-50175F060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1" y="954"/>
              <a:ext cx="421" cy="88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 useBgFill="1">
        <p:nvSpPr>
          <p:cNvPr id="7" name="Rectangle 23">
            <a:extLst>
              <a:ext uri="{FF2B5EF4-FFF2-40B4-BE49-F238E27FC236}">
                <a16:creationId xmlns:a16="http://schemas.microsoft.com/office/drawing/2014/main" id="{622CBD00-8AAD-7B47-9C1D-ED62488FE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7338" y="3471862"/>
            <a:ext cx="669925" cy="1398588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8" name="Rectangle 24">
            <a:extLst>
              <a:ext uri="{FF2B5EF4-FFF2-40B4-BE49-F238E27FC236}">
                <a16:creationId xmlns:a16="http://schemas.microsoft.com/office/drawing/2014/main" id="{095017E9-5DFC-1040-87E0-EC3F92AD1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3629024"/>
            <a:ext cx="668338" cy="1397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53">
            <a:extLst>
              <a:ext uri="{FF2B5EF4-FFF2-40B4-BE49-F238E27FC236}">
                <a16:creationId xmlns:a16="http://schemas.microsoft.com/office/drawing/2014/main" id="{2BCB58DC-EFB8-7F43-A36D-BBAEBB2A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3138" y="2335213"/>
            <a:ext cx="468077" cy="24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1400" b="0">
                <a:latin typeface="Gill Sans" charset="0"/>
                <a:ea typeface="Gill Sans" charset="0"/>
                <a:cs typeface="Gill Sans" charset="0"/>
              </a:rPr>
              <a:t>4KB</a:t>
            </a:r>
          </a:p>
        </p:txBody>
      </p:sp>
      <p:sp useBgFill="1">
        <p:nvSpPr>
          <p:cNvPr id="10" name="Rectangle 121">
            <a:extLst>
              <a:ext uri="{FF2B5EF4-FFF2-40B4-BE49-F238E27FC236}">
                <a16:creationId xmlns:a16="http://schemas.microsoft.com/office/drawing/2014/main" id="{F0AE4C99-E656-CB4F-BD09-209CC9A07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9401" y="5045712"/>
            <a:ext cx="668338" cy="1397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11" name="Rectangle 36">
            <a:extLst>
              <a:ext uri="{FF2B5EF4-FFF2-40B4-BE49-F238E27FC236}">
                <a16:creationId xmlns:a16="http://schemas.microsoft.com/office/drawing/2014/main" id="{22137A18-784F-8D46-B687-6B2957C1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91801" y="5198112"/>
            <a:ext cx="668338" cy="1397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12" name="Rectangle 25">
            <a:extLst>
              <a:ext uri="{FF2B5EF4-FFF2-40B4-BE49-F238E27FC236}">
                <a16:creationId xmlns:a16="http://schemas.microsoft.com/office/drawing/2014/main" id="{87106B1E-51F1-BF4C-8B22-D0C5DC885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8650" y="3787774"/>
            <a:ext cx="666750" cy="1398588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13" name="Rectangle 37">
            <a:extLst>
              <a:ext uri="{FF2B5EF4-FFF2-40B4-BE49-F238E27FC236}">
                <a16:creationId xmlns:a16="http://schemas.microsoft.com/office/drawing/2014/main" id="{5688AFC7-EA70-CA42-89A1-CE1088930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0401" y="5350512"/>
            <a:ext cx="666750" cy="1398588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5D79700F-F245-3246-AF27-EE6FD746F9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48" y="2111374"/>
            <a:ext cx="1600200" cy="1143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Line 21">
            <a:extLst>
              <a:ext uri="{FF2B5EF4-FFF2-40B4-BE49-F238E27FC236}">
                <a16:creationId xmlns:a16="http://schemas.microsoft.com/office/drawing/2014/main" id="{BC45DD8F-5E48-8245-BEB2-CC96C1D33B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4848" y="3399630"/>
            <a:ext cx="1647824" cy="311944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5BFD40C8-F016-0E43-B7DA-ABB84E6551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84849" y="3857625"/>
            <a:ext cx="1614487" cy="64611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5" name="Group 125">
            <a:extLst>
              <a:ext uri="{FF2B5EF4-FFF2-40B4-BE49-F238E27FC236}">
                <a16:creationId xmlns:a16="http://schemas.microsoft.com/office/drawing/2014/main" id="{7C041130-D599-7845-AFA4-213F86371150}"/>
              </a:ext>
            </a:extLst>
          </p:cNvPr>
          <p:cNvGrpSpPr>
            <a:grpSpLocks/>
          </p:cNvGrpSpPr>
          <p:nvPr/>
        </p:nvGrpSpPr>
        <p:grpSpPr bwMode="auto">
          <a:xfrm>
            <a:off x="1505866" y="1652587"/>
            <a:ext cx="4938713" cy="798187"/>
            <a:chOff x="9" y="543"/>
            <a:chExt cx="3111" cy="445"/>
          </a:xfrm>
        </p:grpSpPr>
        <p:sp>
          <p:nvSpPr>
            <p:cNvPr id="26" name="Rectangle 54">
              <a:extLst>
                <a:ext uri="{FF2B5EF4-FFF2-40B4-BE49-F238E27FC236}">
                  <a16:creationId xmlns:a16="http://schemas.microsoft.com/office/drawing/2014/main" id="{C36678A6-DD70-2F45-B8B3-23DBFB011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543"/>
              <a:ext cx="484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7" name="Rectangle 55">
              <a:extLst>
                <a:ext uri="{FF2B5EF4-FFF2-40B4-BE49-F238E27FC236}">
                  <a16:creationId xmlns:a16="http://schemas.microsoft.com/office/drawing/2014/main" id="{6903AE60-B593-F44D-B5B8-C841BD5A8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543"/>
              <a:ext cx="484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8" name="Rectangle 56">
              <a:extLst>
                <a:ext uri="{FF2B5EF4-FFF2-40B4-BE49-F238E27FC236}">
                  <a16:creationId xmlns:a16="http://schemas.microsoft.com/office/drawing/2014/main" id="{BD1096D4-006C-2A46-9206-1A1DB29A5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543"/>
              <a:ext cx="480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12 bits</a:t>
              </a:r>
            </a:p>
          </p:txBody>
        </p:sp>
        <p:grpSp>
          <p:nvGrpSpPr>
            <p:cNvPr id="29" name="Group 65">
              <a:extLst>
                <a:ext uri="{FF2B5EF4-FFF2-40B4-BE49-F238E27FC236}">
                  <a16:creationId xmlns:a16="http://schemas.microsoft.com/office/drawing/2014/main" id="{B300AB87-53A3-EB49-8F82-AD7FB360E6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" y="700"/>
              <a:ext cx="3111" cy="288"/>
              <a:chOff x="48" y="1440"/>
              <a:chExt cx="3111" cy="288"/>
            </a:xfrm>
          </p:grpSpPr>
          <p:sp>
            <p:nvSpPr>
              <p:cNvPr id="30" name="Text Box 66">
                <a:extLst>
                  <a:ext uri="{FF2B5EF4-FFF2-40B4-BE49-F238E27FC236}">
                    <a16:creationId xmlns:a16="http://schemas.microsoft.com/office/drawing/2014/main" id="{3B24C469-0BEA-8C47-903A-EE92282443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574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200" b="0" dirty="0">
                    <a:latin typeface="+mn-lt"/>
                    <a:ea typeface="Gill Sans" charset="0"/>
                    <a:cs typeface="Gill Sans" charset="0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200" b="0" dirty="0">
                    <a:latin typeface="+mn-lt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31" name="Group 67">
                <a:extLst>
                  <a:ext uri="{FF2B5EF4-FFF2-40B4-BE49-F238E27FC236}">
                    <a16:creationId xmlns:a16="http://schemas.microsoft.com/office/drawing/2014/main" id="{6E675099-FDAE-7C4D-888A-30D3565D04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32" name="Rectangle 68">
                  <a:extLst>
                    <a:ext uri="{FF2B5EF4-FFF2-40B4-BE49-F238E27FC236}">
                      <a16:creationId xmlns:a16="http://schemas.microsoft.com/office/drawing/2014/main" id="{C1F23E66-EAEC-8F4F-A6BF-3EBDCB1E05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33" name="Rectangle 69">
                  <a:extLst>
                    <a:ext uri="{FF2B5EF4-FFF2-40B4-BE49-F238E27FC236}">
                      <a16:creationId xmlns:a16="http://schemas.microsoft.com/office/drawing/2014/main" id="{B4AFA31D-4062-924E-8840-44DCF74B96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P2 index</a:t>
                  </a:r>
                </a:p>
              </p:txBody>
            </p:sp>
            <p:sp>
              <p:nvSpPr>
                <p:cNvPr id="34" name="Rectangle 70">
                  <a:extLst>
                    <a:ext uri="{FF2B5EF4-FFF2-40B4-BE49-F238E27FC236}">
                      <a16:creationId xmlns:a16="http://schemas.microsoft.com/office/drawing/2014/main" id="{7E75A87D-C455-B24F-8972-0295B9A810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P1 index</a:t>
                  </a:r>
                </a:p>
              </p:txBody>
            </p:sp>
          </p:grpSp>
        </p:grpSp>
      </p:grpSp>
      <p:grpSp>
        <p:nvGrpSpPr>
          <p:cNvPr id="35" name="Group 126">
            <a:extLst>
              <a:ext uri="{FF2B5EF4-FFF2-40B4-BE49-F238E27FC236}">
                <a16:creationId xmlns:a16="http://schemas.microsoft.com/office/drawing/2014/main" id="{CEFE1177-94D5-6A41-93FA-4F1AAC35D4A8}"/>
              </a:ext>
            </a:extLst>
          </p:cNvPr>
          <p:cNvGrpSpPr>
            <a:grpSpLocks/>
          </p:cNvGrpSpPr>
          <p:nvPr/>
        </p:nvGrpSpPr>
        <p:grpSpPr bwMode="auto">
          <a:xfrm>
            <a:off x="2051049" y="2905123"/>
            <a:ext cx="3717925" cy="1447800"/>
            <a:chOff x="192" y="1612"/>
            <a:chExt cx="2342" cy="912"/>
          </a:xfrm>
        </p:grpSpPr>
        <p:sp>
          <p:nvSpPr>
            <p:cNvPr id="36" name="Rectangle 4">
              <a:extLst>
                <a:ext uri="{FF2B5EF4-FFF2-40B4-BE49-F238E27FC236}">
                  <a16:creationId xmlns:a16="http://schemas.microsoft.com/office/drawing/2014/main" id="{2EE68348-AF5D-8C41-BA5E-EDBCCB9F0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644"/>
              <a:ext cx="422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Rectangle 5" descr="80%">
              <a:extLst>
                <a:ext uri="{FF2B5EF4-FFF2-40B4-BE49-F238E27FC236}">
                  <a16:creationId xmlns:a16="http://schemas.microsoft.com/office/drawing/2014/main" id="{EAD1EAA4-DE31-CA4A-BD78-684B4B607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776"/>
              <a:ext cx="422" cy="90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Rectangle 6" descr="75%">
              <a:extLst>
                <a:ext uri="{FF2B5EF4-FFF2-40B4-BE49-F238E27FC236}">
                  <a16:creationId xmlns:a16="http://schemas.microsoft.com/office/drawing/2014/main" id="{2680BB13-AFB1-994A-A769-415592DE1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072"/>
              <a:ext cx="422" cy="91"/>
            </a:xfrm>
            <a:prstGeom prst="rect">
              <a:avLst/>
            </a:prstGeom>
            <a:pattFill prst="pct75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7" descr="75%">
              <a:extLst>
                <a:ext uri="{FF2B5EF4-FFF2-40B4-BE49-F238E27FC236}">
                  <a16:creationId xmlns:a16="http://schemas.microsoft.com/office/drawing/2014/main" id="{31CD98E7-9081-DC47-9E1B-E10D4ED33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171"/>
              <a:ext cx="422" cy="90"/>
            </a:xfrm>
            <a:prstGeom prst="rect">
              <a:avLst/>
            </a:prstGeom>
            <a:pattFill prst="pct75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Rectangle 76">
              <a:extLst>
                <a:ext uri="{FF2B5EF4-FFF2-40B4-BE49-F238E27FC236}">
                  <a16:creationId xmlns:a16="http://schemas.microsoft.com/office/drawing/2014/main" id="{9D981C1B-D23E-BB45-97A2-BD9083607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612"/>
              <a:ext cx="1148" cy="199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 dirty="0" err="1">
                  <a:latin typeface="+mn-lt"/>
                  <a:ea typeface="Gill Sans" charset="0"/>
                  <a:cs typeface="Gill Sans" charset="0"/>
                </a:rPr>
                <a:t>PageTablePtr</a:t>
              </a:r>
              <a:endParaRPr lang="en-US" altLang="en-US" sz="1600" b="0" dirty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42" name="Line 92">
              <a:extLst>
                <a:ext uri="{FF2B5EF4-FFF2-40B4-BE49-F238E27FC236}">
                  <a16:creationId xmlns:a16="http://schemas.microsoft.com/office/drawing/2014/main" id="{AA3679C9-462C-4E4A-9F88-AF31405096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1660"/>
              <a:ext cx="76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6" name="Freeform 93">
            <a:extLst>
              <a:ext uri="{FF2B5EF4-FFF2-40B4-BE49-F238E27FC236}">
                <a16:creationId xmlns:a16="http://schemas.microsoft.com/office/drawing/2014/main" id="{152F56B9-2D25-A04B-A5F0-711A004DC61A}"/>
              </a:ext>
            </a:extLst>
          </p:cNvPr>
          <p:cNvSpPr>
            <a:spLocks/>
          </p:cNvSpPr>
          <p:nvPr/>
        </p:nvSpPr>
        <p:spPr bwMode="auto">
          <a:xfrm>
            <a:off x="3797296" y="2476174"/>
            <a:ext cx="1301751" cy="7782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388620 h 960"/>
              <a:gd name="T4" fmla="*/ 838200 w 912"/>
              <a:gd name="T5" fmla="*/ 1295400 h 960"/>
              <a:gd name="T6" fmla="*/ 1447800 w 912"/>
              <a:gd name="T7" fmla="*/ 129540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48" name="Group 117">
            <a:extLst>
              <a:ext uri="{FF2B5EF4-FFF2-40B4-BE49-F238E27FC236}">
                <a16:creationId xmlns:a16="http://schemas.microsoft.com/office/drawing/2014/main" id="{712A906C-50F8-BE4B-A1A8-6D5587EBFBF5}"/>
              </a:ext>
            </a:extLst>
          </p:cNvPr>
          <p:cNvGrpSpPr>
            <a:grpSpLocks/>
          </p:cNvGrpSpPr>
          <p:nvPr/>
        </p:nvGrpSpPr>
        <p:grpSpPr bwMode="auto">
          <a:xfrm>
            <a:off x="7416800" y="2085975"/>
            <a:ext cx="654048" cy="1079499"/>
            <a:chOff x="3572" y="971"/>
            <a:chExt cx="421" cy="880"/>
          </a:xfrm>
        </p:grpSpPr>
        <p:sp>
          <p:nvSpPr>
            <p:cNvPr id="62" name="Rectangle 8">
              <a:extLst>
                <a:ext uri="{FF2B5EF4-FFF2-40B4-BE49-F238E27FC236}">
                  <a16:creationId xmlns:a16="http://schemas.microsoft.com/office/drawing/2014/main" id="{4FD60695-3610-4F41-BCC9-8DAE668FE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971"/>
              <a:ext cx="421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9" descr="50%">
              <a:extLst>
                <a:ext uri="{FF2B5EF4-FFF2-40B4-BE49-F238E27FC236}">
                  <a16:creationId xmlns:a16="http://schemas.microsoft.com/office/drawing/2014/main" id="{D798D4C4-B513-2246-ABF5-61409A1AC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317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10" descr="50%">
              <a:extLst>
                <a:ext uri="{FF2B5EF4-FFF2-40B4-BE49-F238E27FC236}">
                  <a16:creationId xmlns:a16="http://schemas.microsoft.com/office/drawing/2014/main" id="{EE308F03-9C1D-B743-AAF5-6790BC89F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416"/>
              <a:ext cx="421" cy="89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11" descr="70%">
              <a:extLst>
                <a:ext uri="{FF2B5EF4-FFF2-40B4-BE49-F238E27FC236}">
                  <a16:creationId xmlns:a16="http://schemas.microsoft.com/office/drawing/2014/main" id="{1F7E9FE0-06BE-6940-84D0-645A5CFBF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613"/>
              <a:ext cx="421" cy="91"/>
            </a:xfrm>
            <a:prstGeom prst="rect">
              <a:avLst/>
            </a:prstGeom>
            <a:pattFill prst="pct7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9" name="Group 118">
            <a:extLst>
              <a:ext uri="{FF2B5EF4-FFF2-40B4-BE49-F238E27FC236}">
                <a16:creationId xmlns:a16="http://schemas.microsoft.com/office/drawing/2014/main" id="{04A48303-4B7A-C34A-8AE9-16227CA15948}"/>
              </a:ext>
            </a:extLst>
          </p:cNvPr>
          <p:cNvGrpSpPr>
            <a:grpSpLocks/>
          </p:cNvGrpSpPr>
          <p:nvPr/>
        </p:nvGrpSpPr>
        <p:grpSpPr bwMode="auto">
          <a:xfrm>
            <a:off x="7419618" y="3340099"/>
            <a:ext cx="668338" cy="1017588"/>
            <a:chOff x="3572" y="2181"/>
            <a:chExt cx="421" cy="641"/>
          </a:xfrm>
        </p:grpSpPr>
        <p:sp>
          <p:nvSpPr>
            <p:cNvPr id="58" name="Rectangle 12">
              <a:extLst>
                <a:ext uri="{FF2B5EF4-FFF2-40B4-BE49-F238E27FC236}">
                  <a16:creationId xmlns:a16="http://schemas.microsoft.com/office/drawing/2014/main" id="{6162EE67-576F-9F47-A2B6-063DD80B5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181"/>
              <a:ext cx="421" cy="64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Rectangle 13" descr="50%">
              <a:extLst>
                <a:ext uri="{FF2B5EF4-FFF2-40B4-BE49-F238E27FC236}">
                  <a16:creationId xmlns:a16="http://schemas.microsoft.com/office/drawing/2014/main" id="{3976C370-6364-BD46-9276-6E8D65091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304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14" descr="50%">
              <a:extLst>
                <a:ext uri="{FF2B5EF4-FFF2-40B4-BE49-F238E27FC236}">
                  <a16:creationId xmlns:a16="http://schemas.microsoft.com/office/drawing/2014/main" id="{2D409EF8-3E55-0249-97D3-0F88568F0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403"/>
              <a:ext cx="421" cy="90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Rectangle 15" descr="50%">
              <a:extLst>
                <a:ext uri="{FF2B5EF4-FFF2-40B4-BE49-F238E27FC236}">
                  <a16:creationId xmlns:a16="http://schemas.microsoft.com/office/drawing/2014/main" id="{71CD0ED9-C61E-584F-B78F-6A6289A44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600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0" name="Group 119">
            <a:extLst>
              <a:ext uri="{FF2B5EF4-FFF2-40B4-BE49-F238E27FC236}">
                <a16:creationId xmlns:a16="http://schemas.microsoft.com/office/drawing/2014/main" id="{2542AEB3-856F-D442-9D5A-57059F5B5DC8}"/>
              </a:ext>
            </a:extLst>
          </p:cNvPr>
          <p:cNvGrpSpPr>
            <a:grpSpLocks/>
          </p:cNvGrpSpPr>
          <p:nvPr/>
        </p:nvGrpSpPr>
        <p:grpSpPr bwMode="auto">
          <a:xfrm>
            <a:off x="7419618" y="4453730"/>
            <a:ext cx="668338" cy="1154113"/>
            <a:chOff x="3572" y="3186"/>
            <a:chExt cx="421" cy="727"/>
          </a:xfrm>
        </p:grpSpPr>
        <p:sp>
          <p:nvSpPr>
            <p:cNvPr id="54" name="Rectangle 16">
              <a:extLst>
                <a:ext uri="{FF2B5EF4-FFF2-40B4-BE49-F238E27FC236}">
                  <a16:creationId xmlns:a16="http://schemas.microsoft.com/office/drawing/2014/main" id="{0F22E1A9-251A-1A47-9A03-C59D1A0E8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186"/>
              <a:ext cx="421" cy="7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Rectangle 17" descr="50%">
              <a:extLst>
                <a:ext uri="{FF2B5EF4-FFF2-40B4-BE49-F238E27FC236}">
                  <a16:creationId xmlns:a16="http://schemas.microsoft.com/office/drawing/2014/main" id="{0B72D23B-6794-FC4F-BE24-725FAACBA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291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Rectangle 18" descr="50%">
              <a:extLst>
                <a:ext uri="{FF2B5EF4-FFF2-40B4-BE49-F238E27FC236}">
                  <a16:creationId xmlns:a16="http://schemas.microsoft.com/office/drawing/2014/main" id="{05A360F3-2AAB-9041-B33D-BC7457A23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538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7" name="Rectangle 19" descr="50%">
              <a:extLst>
                <a:ext uri="{FF2B5EF4-FFF2-40B4-BE49-F238E27FC236}">
                  <a16:creationId xmlns:a16="http://schemas.microsoft.com/office/drawing/2014/main" id="{4ACDF238-051C-5C48-9B1A-B73C53DBF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736"/>
              <a:ext cx="421" cy="90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6" name="Freeform 120">
            <a:extLst>
              <a:ext uri="{FF2B5EF4-FFF2-40B4-BE49-F238E27FC236}">
                <a16:creationId xmlns:a16="http://schemas.microsoft.com/office/drawing/2014/main" id="{31EB6331-1125-1143-B4DB-208ABA5B472C}"/>
              </a:ext>
            </a:extLst>
          </p:cNvPr>
          <p:cNvSpPr>
            <a:spLocks/>
          </p:cNvSpPr>
          <p:nvPr/>
        </p:nvSpPr>
        <p:spPr bwMode="auto">
          <a:xfrm>
            <a:off x="4286246" y="2469356"/>
            <a:ext cx="3070897" cy="472139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304800 h 768"/>
              <a:gd name="T4" fmla="*/ 2225842 w 1824"/>
              <a:gd name="T5" fmla="*/ 1219200 h 768"/>
              <a:gd name="T6" fmla="*/ 2819400 w 1824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52" name="Group 126">
            <a:extLst>
              <a:ext uri="{FF2B5EF4-FFF2-40B4-BE49-F238E27FC236}">
                <a16:creationId xmlns:a16="http://schemas.microsoft.com/office/drawing/2014/main" id="{FCC18721-A700-4446-A9C1-B88F9A3F3100}"/>
              </a:ext>
            </a:extLst>
          </p:cNvPr>
          <p:cNvGrpSpPr>
            <a:grpSpLocks/>
          </p:cNvGrpSpPr>
          <p:nvPr/>
        </p:nvGrpSpPr>
        <p:grpSpPr bwMode="auto">
          <a:xfrm>
            <a:off x="2037993" y="4703763"/>
            <a:ext cx="3717925" cy="1447800"/>
            <a:chOff x="192" y="1612"/>
            <a:chExt cx="2342" cy="912"/>
          </a:xfrm>
        </p:grpSpPr>
        <p:sp>
          <p:nvSpPr>
            <p:cNvPr id="153" name="Rectangle 4">
              <a:extLst>
                <a:ext uri="{FF2B5EF4-FFF2-40B4-BE49-F238E27FC236}">
                  <a16:creationId xmlns:a16="http://schemas.microsoft.com/office/drawing/2014/main" id="{7FFF6963-3DE7-6D44-840D-39559B4299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644"/>
              <a:ext cx="422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4" name="Rectangle 5" descr="80%">
              <a:extLst>
                <a:ext uri="{FF2B5EF4-FFF2-40B4-BE49-F238E27FC236}">
                  <a16:creationId xmlns:a16="http://schemas.microsoft.com/office/drawing/2014/main" id="{653EAF2B-BC00-CF43-8B7B-01CC6C387B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776"/>
              <a:ext cx="422" cy="90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5" name="Rectangle 6" descr="75%">
              <a:extLst>
                <a:ext uri="{FF2B5EF4-FFF2-40B4-BE49-F238E27FC236}">
                  <a16:creationId xmlns:a16="http://schemas.microsoft.com/office/drawing/2014/main" id="{13F620B6-74AF-794F-99B2-D06470705E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072"/>
              <a:ext cx="422" cy="91"/>
            </a:xfrm>
            <a:prstGeom prst="rect">
              <a:avLst/>
            </a:prstGeom>
            <a:pattFill prst="pct75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6" name="Rectangle 7" descr="75%">
              <a:extLst>
                <a:ext uri="{FF2B5EF4-FFF2-40B4-BE49-F238E27FC236}">
                  <a16:creationId xmlns:a16="http://schemas.microsoft.com/office/drawing/2014/main" id="{191E4090-E41F-8C48-B0E4-69BAC76DC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171"/>
              <a:ext cx="422" cy="90"/>
            </a:xfrm>
            <a:prstGeom prst="rect">
              <a:avLst/>
            </a:prstGeom>
            <a:pattFill prst="pct75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57" name="Rectangle 76">
              <a:extLst>
                <a:ext uri="{FF2B5EF4-FFF2-40B4-BE49-F238E27FC236}">
                  <a16:creationId xmlns:a16="http://schemas.microsoft.com/office/drawing/2014/main" id="{0C26D04B-2968-194A-B561-B357B1236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612"/>
              <a:ext cx="1148" cy="199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 dirty="0" err="1">
                  <a:latin typeface="+mn-lt"/>
                  <a:ea typeface="Gill Sans" charset="0"/>
                  <a:cs typeface="Gill Sans" charset="0"/>
                </a:rPr>
                <a:t>PageTablePtr</a:t>
              </a: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’</a:t>
              </a:r>
            </a:p>
          </p:txBody>
        </p:sp>
        <p:sp>
          <p:nvSpPr>
            <p:cNvPr id="158" name="Line 92">
              <a:extLst>
                <a:ext uri="{FF2B5EF4-FFF2-40B4-BE49-F238E27FC236}">
                  <a16:creationId xmlns:a16="http://schemas.microsoft.com/office/drawing/2014/main" id="{5E00509C-0086-A54F-A3E0-977F3FC95A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1660"/>
              <a:ext cx="76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59" name="Line 22">
            <a:extLst>
              <a:ext uri="{FF2B5EF4-FFF2-40B4-BE49-F238E27FC236}">
                <a16:creationId xmlns:a16="http://schemas.microsoft.com/office/drawing/2014/main" id="{DD2F49E7-F9FB-A54C-989F-13A83DF650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6758" y="4561431"/>
            <a:ext cx="1588291" cy="1055142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0" name="Line 22">
            <a:extLst>
              <a:ext uri="{FF2B5EF4-FFF2-40B4-BE49-F238E27FC236}">
                <a16:creationId xmlns:a16="http://schemas.microsoft.com/office/drawing/2014/main" id="{4ED6F4EF-6F1F-ED46-A6B0-F472B8B604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6757" y="3470274"/>
            <a:ext cx="1602578" cy="2003864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161" name="Group 117">
            <a:extLst>
              <a:ext uri="{FF2B5EF4-FFF2-40B4-BE49-F238E27FC236}">
                <a16:creationId xmlns:a16="http://schemas.microsoft.com/office/drawing/2014/main" id="{F55B3880-222C-694D-9770-38B81939ED04}"/>
              </a:ext>
            </a:extLst>
          </p:cNvPr>
          <p:cNvGrpSpPr>
            <a:grpSpLocks/>
          </p:cNvGrpSpPr>
          <p:nvPr/>
        </p:nvGrpSpPr>
        <p:grpSpPr bwMode="auto">
          <a:xfrm>
            <a:off x="7436590" y="5675314"/>
            <a:ext cx="654048" cy="1079499"/>
            <a:chOff x="3572" y="971"/>
            <a:chExt cx="421" cy="880"/>
          </a:xfrm>
        </p:grpSpPr>
        <p:sp>
          <p:nvSpPr>
            <p:cNvPr id="162" name="Rectangle 8">
              <a:extLst>
                <a:ext uri="{FF2B5EF4-FFF2-40B4-BE49-F238E27FC236}">
                  <a16:creationId xmlns:a16="http://schemas.microsoft.com/office/drawing/2014/main" id="{3E40E5DF-3D95-1A4C-898D-B5838B5EF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971"/>
              <a:ext cx="421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3" name="Rectangle 9" descr="50%">
              <a:extLst>
                <a:ext uri="{FF2B5EF4-FFF2-40B4-BE49-F238E27FC236}">
                  <a16:creationId xmlns:a16="http://schemas.microsoft.com/office/drawing/2014/main" id="{47EFDBC2-1BE8-0945-8B76-06F6F09B2E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317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4" name="Rectangle 10" descr="50%">
              <a:extLst>
                <a:ext uri="{FF2B5EF4-FFF2-40B4-BE49-F238E27FC236}">
                  <a16:creationId xmlns:a16="http://schemas.microsoft.com/office/drawing/2014/main" id="{9AAD0D29-E234-3C4C-B3EA-001098857A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416"/>
              <a:ext cx="421" cy="89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5" name="Rectangle 11" descr="70%">
              <a:extLst>
                <a:ext uri="{FF2B5EF4-FFF2-40B4-BE49-F238E27FC236}">
                  <a16:creationId xmlns:a16="http://schemas.microsoft.com/office/drawing/2014/main" id="{A5869F86-8E12-B84B-86F3-53EC5E900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613"/>
              <a:ext cx="421" cy="91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166" name="Line 20">
            <a:extLst>
              <a:ext uri="{FF2B5EF4-FFF2-40B4-BE49-F238E27FC236}">
                <a16:creationId xmlns:a16="http://schemas.microsoft.com/office/drawing/2014/main" id="{0BA8E0FC-3F5C-614C-8E56-93D291CA196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9220" y="5025229"/>
            <a:ext cx="1627737" cy="678654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7" name="Line 20">
            <a:extLst>
              <a:ext uri="{FF2B5EF4-FFF2-40B4-BE49-F238E27FC236}">
                <a16:creationId xmlns:a16="http://schemas.microsoft.com/office/drawing/2014/main" id="{9697F4A4-56B1-AA43-8B75-2BC23114B9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87956" y="1958975"/>
            <a:ext cx="1656040" cy="996949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8" name="Line 21">
            <a:extLst>
              <a:ext uri="{FF2B5EF4-FFF2-40B4-BE49-F238E27FC236}">
                <a16:creationId xmlns:a16="http://schemas.microsoft.com/office/drawing/2014/main" id="{34A0C63B-553D-9149-9E33-21E082A16F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96743" y="3533269"/>
            <a:ext cx="1080594" cy="11163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9" name="Line 21">
            <a:extLst>
              <a:ext uri="{FF2B5EF4-FFF2-40B4-BE49-F238E27FC236}">
                <a16:creationId xmlns:a16="http://schemas.microsoft.com/office/drawing/2014/main" id="{69A62590-3CA1-244B-9125-867234DB4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8082455" y="4732046"/>
            <a:ext cx="2282333" cy="125759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74E0DBF-5C0C-3D28-F93D-F47EB3979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1" y="918323"/>
            <a:ext cx="9550400" cy="879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Entire regions of the address space can be efficiently shared</a:t>
            </a:r>
          </a:p>
        </p:txBody>
      </p:sp>
      <p:sp>
        <p:nvSpPr>
          <p:cNvPr id="68" name="Content Placeholder 2">
            <a:extLst>
              <a:ext uri="{FF2B5EF4-FFF2-40B4-BE49-F238E27FC236}">
                <a16:creationId xmlns:a16="http://schemas.microsoft.com/office/drawing/2014/main" id="{FAE10CF2-017F-B0A5-8DDF-D351CD2149A2}"/>
              </a:ext>
            </a:extLst>
          </p:cNvPr>
          <p:cNvSpPr txBox="1">
            <a:spLocks/>
          </p:cNvSpPr>
          <p:nvPr/>
        </p:nvSpPr>
        <p:spPr bwMode="auto">
          <a:xfrm>
            <a:off x="1270001" y="917487"/>
            <a:ext cx="9550400" cy="8795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/>
              <a:t>Entire regions of the address space can be efficiently shared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3352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16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70A7-ECA4-CF42-88BA-AB6E570B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entire regions as invalid!</a:t>
            </a:r>
          </a:p>
        </p:txBody>
      </p:sp>
      <p:grpSp>
        <p:nvGrpSpPr>
          <p:cNvPr id="6" name="Group 131">
            <a:extLst>
              <a:ext uri="{FF2B5EF4-FFF2-40B4-BE49-F238E27FC236}">
                <a16:creationId xmlns:a16="http://schemas.microsoft.com/office/drawing/2014/main" id="{21A3E9B5-1CED-1040-808A-C293CB8E5712}"/>
              </a:ext>
            </a:extLst>
          </p:cNvPr>
          <p:cNvGrpSpPr>
            <a:grpSpLocks/>
          </p:cNvGrpSpPr>
          <p:nvPr/>
        </p:nvGrpSpPr>
        <p:grpSpPr bwMode="auto">
          <a:xfrm>
            <a:off x="8382007" y="1763202"/>
            <a:ext cx="1060451" cy="1712913"/>
            <a:chOff x="4804" y="756"/>
            <a:chExt cx="668" cy="1079"/>
          </a:xfrm>
        </p:grpSpPr>
        <p:sp useBgFill="1">
          <p:nvSpPr>
            <p:cNvPr id="14" name="Rectangle 27">
              <a:extLst>
                <a:ext uri="{FF2B5EF4-FFF2-40B4-BE49-F238E27FC236}">
                  <a16:creationId xmlns:a16="http://schemas.microsoft.com/office/drawing/2014/main" id="{9A7F4CAF-05CB-364A-9728-572B09346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4" y="756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15" name="Rectangle 28">
              <a:extLst>
                <a:ext uri="{FF2B5EF4-FFF2-40B4-BE49-F238E27FC236}">
                  <a16:creationId xmlns:a16="http://schemas.microsoft.com/office/drawing/2014/main" id="{7D0F3A52-9053-1D42-87A3-9BB1D3CCA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8" y="855"/>
              <a:ext cx="420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9AE9AFA-2CDF-F54D-BEFF-50175F060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1" y="954"/>
              <a:ext cx="421" cy="88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 useBgFill="1">
        <p:nvSpPr>
          <p:cNvPr id="7" name="Rectangle 23">
            <a:extLst>
              <a:ext uri="{FF2B5EF4-FFF2-40B4-BE49-F238E27FC236}">
                <a16:creationId xmlns:a16="http://schemas.microsoft.com/office/drawing/2014/main" id="{622CBD00-8AAD-7B47-9C1D-ED62488FE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6738" y="3644389"/>
            <a:ext cx="669925" cy="1398588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8" name="Rectangle 24">
            <a:extLst>
              <a:ext uri="{FF2B5EF4-FFF2-40B4-BE49-F238E27FC236}">
                <a16:creationId xmlns:a16="http://schemas.microsoft.com/office/drawing/2014/main" id="{095017E9-5DFC-1040-87E0-EC3F92AD1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801551"/>
            <a:ext cx="668338" cy="1397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Rectangle 53">
            <a:extLst>
              <a:ext uri="{FF2B5EF4-FFF2-40B4-BE49-F238E27FC236}">
                <a16:creationId xmlns:a16="http://schemas.microsoft.com/office/drawing/2014/main" id="{2BCB58DC-EFB8-7F43-A36D-BBAEBB2A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2538" y="2507740"/>
            <a:ext cx="468077" cy="24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1400" b="0">
                <a:latin typeface="Gill Sans" charset="0"/>
                <a:ea typeface="Gill Sans" charset="0"/>
                <a:cs typeface="Gill Sans" charset="0"/>
              </a:rPr>
              <a:t>4KB</a:t>
            </a:r>
          </a:p>
        </p:txBody>
      </p:sp>
      <p:sp useBgFill="1">
        <p:nvSpPr>
          <p:cNvPr id="10" name="Rectangle 121">
            <a:extLst>
              <a:ext uri="{FF2B5EF4-FFF2-40B4-BE49-F238E27FC236}">
                <a16:creationId xmlns:a16="http://schemas.microsoft.com/office/drawing/2014/main" id="{F0AE4C99-E656-CB4F-BD09-209CC9A07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1" y="5218239"/>
            <a:ext cx="668338" cy="1397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11" name="Rectangle 36">
            <a:extLst>
              <a:ext uri="{FF2B5EF4-FFF2-40B4-BE49-F238E27FC236}">
                <a16:creationId xmlns:a16="http://schemas.microsoft.com/office/drawing/2014/main" id="{22137A18-784F-8D46-B687-6B2957C1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1" y="5370639"/>
            <a:ext cx="668338" cy="1397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12" name="Rectangle 25">
            <a:extLst>
              <a:ext uri="{FF2B5EF4-FFF2-40B4-BE49-F238E27FC236}">
                <a16:creationId xmlns:a16="http://schemas.microsoft.com/office/drawing/2014/main" id="{87106B1E-51F1-BF4C-8B22-D0C5DC885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8050" y="3960301"/>
            <a:ext cx="666750" cy="1398588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13" name="Rectangle 37">
            <a:extLst>
              <a:ext uri="{FF2B5EF4-FFF2-40B4-BE49-F238E27FC236}">
                <a16:creationId xmlns:a16="http://schemas.microsoft.com/office/drawing/2014/main" id="{5688AFC7-EA70-CA42-89A1-CE1088930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9801" y="5523039"/>
            <a:ext cx="666750" cy="1398588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5D79700F-F245-3246-AF27-EE6FD746F9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4248" y="2283901"/>
            <a:ext cx="1600200" cy="1143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Line 21">
            <a:extLst>
              <a:ext uri="{FF2B5EF4-FFF2-40B4-BE49-F238E27FC236}">
                <a16:creationId xmlns:a16="http://schemas.microsoft.com/office/drawing/2014/main" id="{BC45DD8F-5E48-8245-BEB2-CC96C1D33B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4248" y="3572157"/>
            <a:ext cx="1647824" cy="311944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5BFD40C8-F016-0E43-B7DA-ABB84E6551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4249" y="4030152"/>
            <a:ext cx="1614487" cy="64611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5" name="Group 125">
            <a:extLst>
              <a:ext uri="{FF2B5EF4-FFF2-40B4-BE49-F238E27FC236}">
                <a16:creationId xmlns:a16="http://schemas.microsoft.com/office/drawing/2014/main" id="{7C041130-D599-7845-AFA4-213F86371150}"/>
              </a:ext>
            </a:extLst>
          </p:cNvPr>
          <p:cNvGrpSpPr>
            <a:grpSpLocks/>
          </p:cNvGrpSpPr>
          <p:nvPr/>
        </p:nvGrpSpPr>
        <p:grpSpPr bwMode="auto">
          <a:xfrm>
            <a:off x="515266" y="1825114"/>
            <a:ext cx="4938713" cy="798187"/>
            <a:chOff x="9" y="543"/>
            <a:chExt cx="3111" cy="445"/>
          </a:xfrm>
        </p:grpSpPr>
        <p:sp>
          <p:nvSpPr>
            <p:cNvPr id="26" name="Rectangle 54">
              <a:extLst>
                <a:ext uri="{FF2B5EF4-FFF2-40B4-BE49-F238E27FC236}">
                  <a16:creationId xmlns:a16="http://schemas.microsoft.com/office/drawing/2014/main" id="{C36678A6-DD70-2F45-B8B3-23DBFB011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543"/>
              <a:ext cx="484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7" name="Rectangle 55">
              <a:extLst>
                <a:ext uri="{FF2B5EF4-FFF2-40B4-BE49-F238E27FC236}">
                  <a16:creationId xmlns:a16="http://schemas.microsoft.com/office/drawing/2014/main" id="{6903AE60-B593-F44D-B5B8-C841BD5A8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543"/>
              <a:ext cx="484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8" name="Rectangle 56">
              <a:extLst>
                <a:ext uri="{FF2B5EF4-FFF2-40B4-BE49-F238E27FC236}">
                  <a16:creationId xmlns:a16="http://schemas.microsoft.com/office/drawing/2014/main" id="{BD1096D4-006C-2A46-9206-1A1DB29A5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543"/>
              <a:ext cx="480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12 bits</a:t>
              </a:r>
            </a:p>
          </p:txBody>
        </p:sp>
        <p:grpSp>
          <p:nvGrpSpPr>
            <p:cNvPr id="29" name="Group 65">
              <a:extLst>
                <a:ext uri="{FF2B5EF4-FFF2-40B4-BE49-F238E27FC236}">
                  <a16:creationId xmlns:a16="http://schemas.microsoft.com/office/drawing/2014/main" id="{B300AB87-53A3-EB49-8F82-AD7FB360E6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" y="700"/>
              <a:ext cx="3111" cy="288"/>
              <a:chOff x="48" y="1440"/>
              <a:chExt cx="3111" cy="288"/>
            </a:xfrm>
          </p:grpSpPr>
          <p:sp>
            <p:nvSpPr>
              <p:cNvPr id="30" name="Text Box 66">
                <a:extLst>
                  <a:ext uri="{FF2B5EF4-FFF2-40B4-BE49-F238E27FC236}">
                    <a16:creationId xmlns:a16="http://schemas.microsoft.com/office/drawing/2014/main" id="{3B24C469-0BEA-8C47-903A-EE92282443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574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200" b="0" dirty="0">
                    <a:latin typeface="+mn-lt"/>
                    <a:ea typeface="Gill Sans" charset="0"/>
                    <a:cs typeface="Gill Sans" charset="0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200" b="0" dirty="0">
                    <a:latin typeface="+mn-lt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31" name="Group 67">
                <a:extLst>
                  <a:ext uri="{FF2B5EF4-FFF2-40B4-BE49-F238E27FC236}">
                    <a16:creationId xmlns:a16="http://schemas.microsoft.com/office/drawing/2014/main" id="{6E675099-FDAE-7C4D-888A-30D3565D04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32" name="Rectangle 68">
                  <a:extLst>
                    <a:ext uri="{FF2B5EF4-FFF2-40B4-BE49-F238E27FC236}">
                      <a16:creationId xmlns:a16="http://schemas.microsoft.com/office/drawing/2014/main" id="{C1F23E66-EAEC-8F4F-A6BF-3EBDCB1E05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33" name="Rectangle 69">
                  <a:extLst>
                    <a:ext uri="{FF2B5EF4-FFF2-40B4-BE49-F238E27FC236}">
                      <a16:creationId xmlns:a16="http://schemas.microsoft.com/office/drawing/2014/main" id="{B4AFA31D-4062-924E-8840-44DCF74B96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P2 index</a:t>
                  </a:r>
                </a:p>
              </p:txBody>
            </p:sp>
            <p:sp>
              <p:nvSpPr>
                <p:cNvPr id="34" name="Rectangle 70">
                  <a:extLst>
                    <a:ext uri="{FF2B5EF4-FFF2-40B4-BE49-F238E27FC236}">
                      <a16:creationId xmlns:a16="http://schemas.microsoft.com/office/drawing/2014/main" id="{7E75A87D-C455-B24F-8972-0295B9A810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P1 index</a:t>
                  </a:r>
                </a:p>
              </p:txBody>
            </p:sp>
          </p:grpSp>
        </p:grpSp>
      </p:grpSp>
      <p:grpSp>
        <p:nvGrpSpPr>
          <p:cNvPr id="35" name="Group 126">
            <a:extLst>
              <a:ext uri="{FF2B5EF4-FFF2-40B4-BE49-F238E27FC236}">
                <a16:creationId xmlns:a16="http://schemas.microsoft.com/office/drawing/2014/main" id="{CEFE1177-94D5-6A41-93FA-4F1AAC35D4A8}"/>
              </a:ext>
            </a:extLst>
          </p:cNvPr>
          <p:cNvGrpSpPr>
            <a:grpSpLocks/>
          </p:cNvGrpSpPr>
          <p:nvPr/>
        </p:nvGrpSpPr>
        <p:grpSpPr bwMode="auto">
          <a:xfrm>
            <a:off x="1060449" y="3077650"/>
            <a:ext cx="3717925" cy="1447800"/>
            <a:chOff x="192" y="1612"/>
            <a:chExt cx="2342" cy="912"/>
          </a:xfrm>
        </p:grpSpPr>
        <p:sp>
          <p:nvSpPr>
            <p:cNvPr id="36" name="Rectangle 4">
              <a:extLst>
                <a:ext uri="{FF2B5EF4-FFF2-40B4-BE49-F238E27FC236}">
                  <a16:creationId xmlns:a16="http://schemas.microsoft.com/office/drawing/2014/main" id="{2EE68348-AF5D-8C41-BA5E-EDBCCB9F0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644"/>
              <a:ext cx="422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7" name="Rectangle 5" descr="80%">
              <a:extLst>
                <a:ext uri="{FF2B5EF4-FFF2-40B4-BE49-F238E27FC236}">
                  <a16:creationId xmlns:a16="http://schemas.microsoft.com/office/drawing/2014/main" id="{EAD1EAA4-DE31-CA4A-BD78-684B4B607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1776"/>
              <a:ext cx="422" cy="90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8" name="Rectangle 6" descr="75%">
              <a:extLst>
                <a:ext uri="{FF2B5EF4-FFF2-40B4-BE49-F238E27FC236}">
                  <a16:creationId xmlns:a16="http://schemas.microsoft.com/office/drawing/2014/main" id="{2680BB13-AFB1-994A-A769-415592DE18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072"/>
              <a:ext cx="422" cy="91"/>
            </a:xfrm>
            <a:prstGeom prst="rect">
              <a:avLst/>
            </a:prstGeom>
            <a:pattFill prst="pct75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9" name="Rectangle 7" descr="75%">
              <a:extLst>
                <a:ext uri="{FF2B5EF4-FFF2-40B4-BE49-F238E27FC236}">
                  <a16:creationId xmlns:a16="http://schemas.microsoft.com/office/drawing/2014/main" id="{31CD98E7-9081-DC47-9E1B-E10D4ED33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171"/>
              <a:ext cx="422" cy="90"/>
            </a:xfrm>
            <a:prstGeom prst="rect">
              <a:avLst/>
            </a:prstGeom>
            <a:pattFill prst="pct75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1" name="Rectangle 76">
              <a:extLst>
                <a:ext uri="{FF2B5EF4-FFF2-40B4-BE49-F238E27FC236}">
                  <a16:creationId xmlns:a16="http://schemas.microsoft.com/office/drawing/2014/main" id="{9D981C1B-D23E-BB45-97A2-BD9083607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612"/>
              <a:ext cx="1148" cy="199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600" b="0" dirty="0" err="1">
                  <a:latin typeface="+mn-lt"/>
                  <a:ea typeface="Gill Sans" charset="0"/>
                  <a:cs typeface="Gill Sans" charset="0"/>
                </a:rPr>
                <a:t>PageTablePtr</a:t>
              </a:r>
              <a:endParaRPr lang="en-US" altLang="en-US" sz="1600" b="0" dirty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42" name="Line 92">
              <a:extLst>
                <a:ext uri="{FF2B5EF4-FFF2-40B4-BE49-F238E27FC236}">
                  <a16:creationId xmlns:a16="http://schemas.microsoft.com/office/drawing/2014/main" id="{AA3679C9-462C-4E4A-9F88-AF31405096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1660"/>
              <a:ext cx="768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6" name="Freeform 93">
            <a:extLst>
              <a:ext uri="{FF2B5EF4-FFF2-40B4-BE49-F238E27FC236}">
                <a16:creationId xmlns:a16="http://schemas.microsoft.com/office/drawing/2014/main" id="{152F56B9-2D25-A04B-A5F0-711A004DC61A}"/>
              </a:ext>
            </a:extLst>
          </p:cNvPr>
          <p:cNvSpPr>
            <a:spLocks/>
          </p:cNvSpPr>
          <p:nvPr/>
        </p:nvSpPr>
        <p:spPr bwMode="auto">
          <a:xfrm>
            <a:off x="2806696" y="2648701"/>
            <a:ext cx="1301751" cy="7782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388620 h 960"/>
              <a:gd name="T4" fmla="*/ 838200 w 912"/>
              <a:gd name="T5" fmla="*/ 1295400 h 960"/>
              <a:gd name="T6" fmla="*/ 1447800 w 912"/>
              <a:gd name="T7" fmla="*/ 129540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48" name="Group 117">
            <a:extLst>
              <a:ext uri="{FF2B5EF4-FFF2-40B4-BE49-F238E27FC236}">
                <a16:creationId xmlns:a16="http://schemas.microsoft.com/office/drawing/2014/main" id="{712A906C-50F8-BE4B-A1A8-6D5587EBFBF5}"/>
              </a:ext>
            </a:extLst>
          </p:cNvPr>
          <p:cNvGrpSpPr>
            <a:grpSpLocks/>
          </p:cNvGrpSpPr>
          <p:nvPr/>
        </p:nvGrpSpPr>
        <p:grpSpPr bwMode="auto">
          <a:xfrm>
            <a:off x="6426200" y="2258502"/>
            <a:ext cx="654048" cy="1079499"/>
            <a:chOff x="3572" y="971"/>
            <a:chExt cx="421" cy="880"/>
          </a:xfrm>
        </p:grpSpPr>
        <p:sp>
          <p:nvSpPr>
            <p:cNvPr id="62" name="Rectangle 8">
              <a:extLst>
                <a:ext uri="{FF2B5EF4-FFF2-40B4-BE49-F238E27FC236}">
                  <a16:creationId xmlns:a16="http://schemas.microsoft.com/office/drawing/2014/main" id="{4FD60695-3610-4F41-BCC9-8DAE668FE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971"/>
              <a:ext cx="421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9" descr="50%">
              <a:extLst>
                <a:ext uri="{FF2B5EF4-FFF2-40B4-BE49-F238E27FC236}">
                  <a16:creationId xmlns:a16="http://schemas.microsoft.com/office/drawing/2014/main" id="{D798D4C4-B513-2246-ABF5-61409A1AC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317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10" descr="50%">
              <a:extLst>
                <a:ext uri="{FF2B5EF4-FFF2-40B4-BE49-F238E27FC236}">
                  <a16:creationId xmlns:a16="http://schemas.microsoft.com/office/drawing/2014/main" id="{EE308F03-9C1D-B743-AAF5-6790BC89F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416"/>
              <a:ext cx="421" cy="89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11" descr="70%">
              <a:extLst>
                <a:ext uri="{FF2B5EF4-FFF2-40B4-BE49-F238E27FC236}">
                  <a16:creationId xmlns:a16="http://schemas.microsoft.com/office/drawing/2014/main" id="{1F7E9FE0-06BE-6940-84D0-645A5CFBF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613"/>
              <a:ext cx="421" cy="91"/>
            </a:xfrm>
            <a:prstGeom prst="rect">
              <a:avLst/>
            </a:prstGeom>
            <a:pattFill prst="pct7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9" name="Group 118">
            <a:extLst>
              <a:ext uri="{FF2B5EF4-FFF2-40B4-BE49-F238E27FC236}">
                <a16:creationId xmlns:a16="http://schemas.microsoft.com/office/drawing/2014/main" id="{04A48303-4B7A-C34A-8AE9-16227CA15948}"/>
              </a:ext>
            </a:extLst>
          </p:cNvPr>
          <p:cNvGrpSpPr>
            <a:grpSpLocks/>
          </p:cNvGrpSpPr>
          <p:nvPr/>
        </p:nvGrpSpPr>
        <p:grpSpPr bwMode="auto">
          <a:xfrm>
            <a:off x="6429018" y="3512626"/>
            <a:ext cx="668338" cy="1017588"/>
            <a:chOff x="3572" y="2181"/>
            <a:chExt cx="421" cy="641"/>
          </a:xfrm>
        </p:grpSpPr>
        <p:sp>
          <p:nvSpPr>
            <p:cNvPr id="58" name="Rectangle 12">
              <a:extLst>
                <a:ext uri="{FF2B5EF4-FFF2-40B4-BE49-F238E27FC236}">
                  <a16:creationId xmlns:a16="http://schemas.microsoft.com/office/drawing/2014/main" id="{6162EE67-576F-9F47-A2B6-063DD80B5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181"/>
              <a:ext cx="421" cy="64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9" name="Rectangle 13" descr="50%">
              <a:extLst>
                <a:ext uri="{FF2B5EF4-FFF2-40B4-BE49-F238E27FC236}">
                  <a16:creationId xmlns:a16="http://schemas.microsoft.com/office/drawing/2014/main" id="{3976C370-6364-BD46-9276-6E8D650910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304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0" name="Rectangle 14" descr="50%">
              <a:extLst>
                <a:ext uri="{FF2B5EF4-FFF2-40B4-BE49-F238E27FC236}">
                  <a16:creationId xmlns:a16="http://schemas.microsoft.com/office/drawing/2014/main" id="{2D409EF8-3E55-0249-97D3-0F88568F0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403"/>
              <a:ext cx="421" cy="90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1" name="Rectangle 15" descr="50%">
              <a:extLst>
                <a:ext uri="{FF2B5EF4-FFF2-40B4-BE49-F238E27FC236}">
                  <a16:creationId xmlns:a16="http://schemas.microsoft.com/office/drawing/2014/main" id="{71CD0ED9-C61E-584F-B78F-6A6289A44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2600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0" name="Group 119">
            <a:extLst>
              <a:ext uri="{FF2B5EF4-FFF2-40B4-BE49-F238E27FC236}">
                <a16:creationId xmlns:a16="http://schemas.microsoft.com/office/drawing/2014/main" id="{2542AEB3-856F-D442-9D5A-57059F5B5DC8}"/>
              </a:ext>
            </a:extLst>
          </p:cNvPr>
          <p:cNvGrpSpPr>
            <a:grpSpLocks/>
          </p:cNvGrpSpPr>
          <p:nvPr/>
        </p:nvGrpSpPr>
        <p:grpSpPr bwMode="auto">
          <a:xfrm>
            <a:off x="6429018" y="4626257"/>
            <a:ext cx="668338" cy="1154113"/>
            <a:chOff x="3572" y="3186"/>
            <a:chExt cx="421" cy="727"/>
          </a:xfrm>
        </p:grpSpPr>
        <p:sp>
          <p:nvSpPr>
            <p:cNvPr id="54" name="Rectangle 16">
              <a:extLst>
                <a:ext uri="{FF2B5EF4-FFF2-40B4-BE49-F238E27FC236}">
                  <a16:creationId xmlns:a16="http://schemas.microsoft.com/office/drawing/2014/main" id="{0F22E1A9-251A-1A47-9A03-C59D1A0E8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186"/>
              <a:ext cx="421" cy="7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Rectangle 17" descr="50%">
              <a:extLst>
                <a:ext uri="{FF2B5EF4-FFF2-40B4-BE49-F238E27FC236}">
                  <a16:creationId xmlns:a16="http://schemas.microsoft.com/office/drawing/2014/main" id="{0B72D23B-6794-FC4F-BE24-725FAACBA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291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Rectangle 18" descr="50%">
              <a:extLst>
                <a:ext uri="{FF2B5EF4-FFF2-40B4-BE49-F238E27FC236}">
                  <a16:creationId xmlns:a16="http://schemas.microsoft.com/office/drawing/2014/main" id="{05A360F3-2AAB-9041-B33D-BC7457A23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538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7" name="Rectangle 19" descr="50%">
              <a:extLst>
                <a:ext uri="{FF2B5EF4-FFF2-40B4-BE49-F238E27FC236}">
                  <a16:creationId xmlns:a16="http://schemas.microsoft.com/office/drawing/2014/main" id="{4ACDF238-051C-5C48-9B1A-B73C53DBF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736"/>
              <a:ext cx="421" cy="90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6" name="Freeform 120">
            <a:extLst>
              <a:ext uri="{FF2B5EF4-FFF2-40B4-BE49-F238E27FC236}">
                <a16:creationId xmlns:a16="http://schemas.microsoft.com/office/drawing/2014/main" id="{31EB6331-1125-1143-B4DB-208ABA5B472C}"/>
              </a:ext>
            </a:extLst>
          </p:cNvPr>
          <p:cNvSpPr>
            <a:spLocks/>
          </p:cNvSpPr>
          <p:nvPr/>
        </p:nvSpPr>
        <p:spPr bwMode="auto">
          <a:xfrm>
            <a:off x="3295646" y="2641883"/>
            <a:ext cx="3070897" cy="472139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304800 h 768"/>
              <a:gd name="T4" fmla="*/ 2225842 w 1824"/>
              <a:gd name="T5" fmla="*/ 1219200 h 768"/>
              <a:gd name="T6" fmla="*/ 2819400 w 1824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7" name="Line 20">
            <a:extLst>
              <a:ext uri="{FF2B5EF4-FFF2-40B4-BE49-F238E27FC236}">
                <a16:creationId xmlns:a16="http://schemas.microsoft.com/office/drawing/2014/main" id="{9697F4A4-56B1-AA43-8B75-2BC23114B9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97356" y="2131502"/>
            <a:ext cx="1656040" cy="996949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8" name="Line 21">
            <a:extLst>
              <a:ext uri="{FF2B5EF4-FFF2-40B4-BE49-F238E27FC236}">
                <a16:creationId xmlns:a16="http://schemas.microsoft.com/office/drawing/2014/main" id="{34A0C63B-553D-9149-9E33-21E082A16F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06143" y="3705796"/>
            <a:ext cx="1080594" cy="11163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9" name="Line 21">
            <a:extLst>
              <a:ext uri="{FF2B5EF4-FFF2-40B4-BE49-F238E27FC236}">
                <a16:creationId xmlns:a16="http://schemas.microsoft.com/office/drawing/2014/main" id="{69A62590-3CA1-244B-9125-867234DB4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1855" y="4904573"/>
            <a:ext cx="2282333" cy="125759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74E0DBF-5C0C-3D28-F93D-F47EB3979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1343" y="862506"/>
            <a:ext cx="9550400" cy="879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If region of address space unused, can mark entire inner region as invalid</a:t>
            </a:r>
          </a:p>
        </p:txBody>
      </p:sp>
    </p:spTree>
    <p:extLst>
      <p:ext uri="{BB962C8B-B14F-4D97-AF65-F5344CB8AC3E}">
        <p14:creationId xmlns:p14="http://schemas.microsoft.com/office/powerpoint/2010/main" val="242886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670A7-ECA4-CF42-88BA-AB6E570B7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entire regions as invalid!</a:t>
            </a:r>
          </a:p>
        </p:txBody>
      </p:sp>
      <p:grpSp>
        <p:nvGrpSpPr>
          <p:cNvPr id="6" name="Group 131">
            <a:extLst>
              <a:ext uri="{FF2B5EF4-FFF2-40B4-BE49-F238E27FC236}">
                <a16:creationId xmlns:a16="http://schemas.microsoft.com/office/drawing/2014/main" id="{21A3E9B5-1CED-1040-808A-C293CB8E5712}"/>
              </a:ext>
            </a:extLst>
          </p:cNvPr>
          <p:cNvGrpSpPr>
            <a:grpSpLocks/>
          </p:cNvGrpSpPr>
          <p:nvPr/>
        </p:nvGrpSpPr>
        <p:grpSpPr bwMode="auto">
          <a:xfrm>
            <a:off x="8382007" y="1763202"/>
            <a:ext cx="1060451" cy="1712913"/>
            <a:chOff x="4804" y="756"/>
            <a:chExt cx="668" cy="1079"/>
          </a:xfrm>
        </p:grpSpPr>
        <p:sp useBgFill="1">
          <p:nvSpPr>
            <p:cNvPr id="14" name="Rectangle 27">
              <a:extLst>
                <a:ext uri="{FF2B5EF4-FFF2-40B4-BE49-F238E27FC236}">
                  <a16:creationId xmlns:a16="http://schemas.microsoft.com/office/drawing/2014/main" id="{9A7F4CAF-05CB-364A-9728-572B09346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4" y="756"/>
              <a:ext cx="421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 useBgFill="1">
          <p:nvSpPr>
            <p:cNvPr id="15" name="Rectangle 28">
              <a:extLst>
                <a:ext uri="{FF2B5EF4-FFF2-40B4-BE49-F238E27FC236}">
                  <a16:creationId xmlns:a16="http://schemas.microsoft.com/office/drawing/2014/main" id="{7D0F3A52-9053-1D42-87A3-9BB1D3CCA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8" y="855"/>
              <a:ext cx="420" cy="880"/>
            </a:xfrm>
            <a:prstGeom prst="rect">
              <a:avLst/>
            </a:prstGeom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9AE9AFA-2CDF-F54D-BEFF-50175F0600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1" y="954"/>
              <a:ext cx="421" cy="88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9" name="Rectangle 53">
            <a:extLst>
              <a:ext uri="{FF2B5EF4-FFF2-40B4-BE49-F238E27FC236}">
                <a16:creationId xmlns:a16="http://schemas.microsoft.com/office/drawing/2014/main" id="{2BCB58DC-EFB8-7F43-A36D-BBAEBB2A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2538" y="2507740"/>
            <a:ext cx="468077" cy="245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0"/>
              </a:spcBef>
              <a:buSzTx/>
            </a:pPr>
            <a:r>
              <a:rPr lang="en-US" altLang="en-US" sz="1400" b="0">
                <a:latin typeface="Gill Sans" charset="0"/>
                <a:ea typeface="Gill Sans" charset="0"/>
                <a:cs typeface="Gill Sans" charset="0"/>
              </a:rPr>
              <a:t>4KB</a:t>
            </a:r>
          </a:p>
        </p:txBody>
      </p:sp>
      <p:sp useBgFill="1">
        <p:nvSpPr>
          <p:cNvPr id="10" name="Rectangle 121">
            <a:extLst>
              <a:ext uri="{FF2B5EF4-FFF2-40B4-BE49-F238E27FC236}">
                <a16:creationId xmlns:a16="http://schemas.microsoft.com/office/drawing/2014/main" id="{F0AE4C99-E656-CB4F-BD09-209CC9A07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8801" y="5218239"/>
            <a:ext cx="668338" cy="1397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11" name="Rectangle 36">
            <a:extLst>
              <a:ext uri="{FF2B5EF4-FFF2-40B4-BE49-F238E27FC236}">
                <a16:creationId xmlns:a16="http://schemas.microsoft.com/office/drawing/2014/main" id="{22137A18-784F-8D46-B687-6B2957C1B8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1" y="5370639"/>
            <a:ext cx="668338" cy="1397000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 useBgFill="1">
        <p:nvSpPr>
          <p:cNvPr id="13" name="Rectangle 37">
            <a:extLst>
              <a:ext uri="{FF2B5EF4-FFF2-40B4-BE49-F238E27FC236}">
                <a16:creationId xmlns:a16="http://schemas.microsoft.com/office/drawing/2014/main" id="{5688AFC7-EA70-CA42-89A1-CE1088930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9801" y="5523039"/>
            <a:ext cx="666750" cy="1398588"/>
          </a:xfrm>
          <a:prstGeom prst="rect">
            <a:avLst/>
          </a:prstGeom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" name="Line 20">
            <a:extLst>
              <a:ext uri="{FF2B5EF4-FFF2-40B4-BE49-F238E27FC236}">
                <a16:creationId xmlns:a16="http://schemas.microsoft.com/office/drawing/2014/main" id="{5D79700F-F245-3246-AF27-EE6FD746F9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4248" y="2283901"/>
            <a:ext cx="1600200" cy="1143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4" name="Line 22">
            <a:extLst>
              <a:ext uri="{FF2B5EF4-FFF2-40B4-BE49-F238E27FC236}">
                <a16:creationId xmlns:a16="http://schemas.microsoft.com/office/drawing/2014/main" id="{5BFD40C8-F016-0E43-B7DA-ABB84E6551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4249" y="4030152"/>
            <a:ext cx="1614487" cy="64611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5" name="Group 125">
            <a:extLst>
              <a:ext uri="{FF2B5EF4-FFF2-40B4-BE49-F238E27FC236}">
                <a16:creationId xmlns:a16="http://schemas.microsoft.com/office/drawing/2014/main" id="{7C041130-D599-7845-AFA4-213F86371150}"/>
              </a:ext>
            </a:extLst>
          </p:cNvPr>
          <p:cNvGrpSpPr>
            <a:grpSpLocks/>
          </p:cNvGrpSpPr>
          <p:nvPr/>
        </p:nvGrpSpPr>
        <p:grpSpPr bwMode="auto">
          <a:xfrm>
            <a:off x="515266" y="1825114"/>
            <a:ext cx="4938713" cy="798187"/>
            <a:chOff x="9" y="543"/>
            <a:chExt cx="3111" cy="445"/>
          </a:xfrm>
        </p:grpSpPr>
        <p:sp>
          <p:nvSpPr>
            <p:cNvPr id="26" name="Rectangle 54">
              <a:extLst>
                <a:ext uri="{FF2B5EF4-FFF2-40B4-BE49-F238E27FC236}">
                  <a16:creationId xmlns:a16="http://schemas.microsoft.com/office/drawing/2014/main" id="{C36678A6-DD70-2F45-B8B3-23DBFB011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543"/>
              <a:ext cx="484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7" name="Rectangle 55">
              <a:extLst>
                <a:ext uri="{FF2B5EF4-FFF2-40B4-BE49-F238E27FC236}">
                  <a16:creationId xmlns:a16="http://schemas.microsoft.com/office/drawing/2014/main" id="{6903AE60-B593-F44D-B5B8-C841BD5A8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543"/>
              <a:ext cx="484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10 bits</a:t>
              </a:r>
            </a:p>
          </p:txBody>
        </p:sp>
        <p:sp>
          <p:nvSpPr>
            <p:cNvPr id="28" name="Rectangle 56">
              <a:extLst>
                <a:ext uri="{FF2B5EF4-FFF2-40B4-BE49-F238E27FC236}">
                  <a16:creationId xmlns:a16="http://schemas.microsoft.com/office/drawing/2014/main" id="{BD1096D4-006C-2A46-9206-1A1DB29A5C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543"/>
              <a:ext cx="480" cy="1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63500" tIns="25400" rIns="63500" bIns="2540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>
                <a:lnSpc>
                  <a:spcPct val="90000"/>
                </a:lnSpc>
                <a:spcBef>
                  <a:spcPct val="0"/>
                </a:spcBef>
                <a:buSzTx/>
              </a:pPr>
              <a:r>
                <a:rPr lang="en-US" altLang="en-US" sz="1200" b="0">
                  <a:latin typeface="+mn-lt"/>
                  <a:ea typeface="Gill Sans" charset="0"/>
                  <a:cs typeface="Gill Sans" charset="0"/>
                </a:rPr>
                <a:t>12 bits</a:t>
              </a:r>
            </a:p>
          </p:txBody>
        </p:sp>
        <p:grpSp>
          <p:nvGrpSpPr>
            <p:cNvPr id="29" name="Group 65">
              <a:extLst>
                <a:ext uri="{FF2B5EF4-FFF2-40B4-BE49-F238E27FC236}">
                  <a16:creationId xmlns:a16="http://schemas.microsoft.com/office/drawing/2014/main" id="{B300AB87-53A3-EB49-8F82-AD7FB360E6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" y="700"/>
              <a:ext cx="3111" cy="288"/>
              <a:chOff x="48" y="1440"/>
              <a:chExt cx="3111" cy="288"/>
            </a:xfrm>
          </p:grpSpPr>
          <p:sp>
            <p:nvSpPr>
              <p:cNvPr id="30" name="Text Box 66">
                <a:extLst>
                  <a:ext uri="{FF2B5EF4-FFF2-40B4-BE49-F238E27FC236}">
                    <a16:creationId xmlns:a16="http://schemas.microsoft.com/office/drawing/2014/main" id="{3B24C469-0BEA-8C47-903A-EE92282443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" y="1440"/>
                <a:ext cx="574" cy="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en-US" sz="1200" b="0" dirty="0">
                    <a:latin typeface="+mn-lt"/>
                    <a:ea typeface="Gill Sans" charset="0"/>
                    <a:cs typeface="Gill Sans" charset="0"/>
                  </a:rPr>
                  <a:t>Virtual 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en-US" sz="1200" b="0" dirty="0">
                    <a:latin typeface="+mn-lt"/>
                    <a:ea typeface="Gill Sans" charset="0"/>
                    <a:cs typeface="Gill Sans" charset="0"/>
                  </a:rPr>
                  <a:t>Address:</a:t>
                </a:r>
              </a:p>
            </p:txBody>
          </p:sp>
          <p:grpSp>
            <p:nvGrpSpPr>
              <p:cNvPr id="31" name="Group 67">
                <a:extLst>
                  <a:ext uri="{FF2B5EF4-FFF2-40B4-BE49-F238E27FC236}">
                    <a16:creationId xmlns:a16="http://schemas.microsoft.com/office/drawing/2014/main" id="{6E675099-FDAE-7C4D-888A-30D3565D04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12" y="1490"/>
                <a:ext cx="2247" cy="238"/>
                <a:chOff x="1625" y="528"/>
                <a:chExt cx="2247" cy="238"/>
              </a:xfrm>
            </p:grpSpPr>
            <p:sp>
              <p:nvSpPr>
                <p:cNvPr id="32" name="Rectangle 68">
                  <a:extLst>
                    <a:ext uri="{FF2B5EF4-FFF2-40B4-BE49-F238E27FC236}">
                      <a16:creationId xmlns:a16="http://schemas.microsoft.com/office/drawing/2014/main" id="{C1F23E66-EAEC-8F4F-A6BF-3EBDCB1E05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7" y="528"/>
                  <a:ext cx="985" cy="238"/>
                </a:xfrm>
                <a:prstGeom prst="rect">
                  <a:avLst/>
                </a:prstGeom>
                <a:solidFill>
                  <a:schemeClr val="accent1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Offset</a:t>
                  </a:r>
                </a:p>
              </p:txBody>
            </p:sp>
            <p:sp>
              <p:nvSpPr>
                <p:cNvPr id="33" name="Rectangle 69">
                  <a:extLst>
                    <a:ext uri="{FF2B5EF4-FFF2-40B4-BE49-F238E27FC236}">
                      <a16:creationId xmlns:a16="http://schemas.microsoft.com/office/drawing/2014/main" id="{B4AFA31D-4062-924E-8840-44DCF74B96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528"/>
                  <a:ext cx="631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P2 index</a:t>
                  </a:r>
                </a:p>
              </p:txBody>
            </p:sp>
            <p:sp>
              <p:nvSpPr>
                <p:cNvPr id="34" name="Rectangle 70">
                  <a:extLst>
                    <a:ext uri="{FF2B5EF4-FFF2-40B4-BE49-F238E27FC236}">
                      <a16:creationId xmlns:a16="http://schemas.microsoft.com/office/drawing/2014/main" id="{7E75A87D-C455-B24F-8972-0295B9A810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25" y="528"/>
                  <a:ext cx="631" cy="238"/>
                </a:xfrm>
                <a:prstGeom prst="rect">
                  <a:avLst/>
                </a:prstGeom>
                <a:solidFill>
                  <a:schemeClr val="hlink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Virtual</a:t>
                  </a:r>
                </a:p>
                <a:p>
                  <a:pPr>
                    <a:lnSpc>
                      <a:spcPct val="75000"/>
                    </a:lnSpc>
                    <a:spcBef>
                      <a:spcPct val="0"/>
                    </a:spcBef>
                  </a:pPr>
                  <a:r>
                    <a:rPr lang="en-US" altLang="en-US" sz="1200" b="0" dirty="0">
                      <a:latin typeface="+mn-lt"/>
                      <a:ea typeface="Gill Sans" charset="0"/>
                      <a:cs typeface="Gill Sans" charset="0"/>
                    </a:rPr>
                    <a:t>P1 index</a:t>
                  </a:r>
                </a:p>
              </p:txBody>
            </p:sp>
          </p:grpSp>
        </p:grpSp>
      </p:grpSp>
      <p:sp>
        <p:nvSpPr>
          <p:cNvPr id="36" name="Rectangle 4">
            <a:extLst>
              <a:ext uri="{FF2B5EF4-FFF2-40B4-BE49-F238E27FC236}">
                <a16:creationId xmlns:a16="http://schemas.microsoft.com/office/drawing/2014/main" id="{2EE68348-AF5D-8C41-BA5E-EDBCCB9F0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449" y="3128450"/>
            <a:ext cx="669925" cy="139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7" name="Rectangle 5" descr="80%">
            <a:extLst>
              <a:ext uri="{FF2B5EF4-FFF2-40B4-BE49-F238E27FC236}">
                <a16:creationId xmlns:a16="http://schemas.microsoft.com/office/drawing/2014/main" id="{EAD1EAA4-DE31-CA4A-BD78-684B4B607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449" y="3338000"/>
            <a:ext cx="669925" cy="142875"/>
          </a:xfrm>
          <a:prstGeom prst="rect">
            <a:avLst/>
          </a:prstGeom>
          <a:pattFill prst="pct80">
            <a:fgClr>
              <a:schemeClr val="hlink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9" name="Rectangle 7" descr="75%">
            <a:extLst>
              <a:ext uri="{FF2B5EF4-FFF2-40B4-BE49-F238E27FC236}">
                <a16:creationId xmlns:a16="http://schemas.microsoft.com/office/drawing/2014/main" id="{31CD98E7-9081-DC47-9E1B-E10D4ED33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449" y="3965063"/>
            <a:ext cx="669925" cy="142875"/>
          </a:xfrm>
          <a:prstGeom prst="rect">
            <a:avLst/>
          </a:prstGeom>
          <a:pattFill prst="pct75">
            <a:fgClr>
              <a:schemeClr val="accent2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1" name="Rectangle 76">
            <a:extLst>
              <a:ext uri="{FF2B5EF4-FFF2-40B4-BE49-F238E27FC236}">
                <a16:creationId xmlns:a16="http://schemas.microsoft.com/office/drawing/2014/main" id="{9D981C1B-D23E-BB45-97A2-BD9083607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449" y="3077650"/>
            <a:ext cx="1822450" cy="315913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1600" b="0" dirty="0" err="1">
                <a:latin typeface="+mn-lt"/>
                <a:ea typeface="Gill Sans" charset="0"/>
                <a:cs typeface="Gill Sans" charset="0"/>
              </a:rPr>
              <a:t>PageTablePtr</a:t>
            </a:r>
            <a:endParaRPr lang="en-US" altLang="en-US" sz="1600" b="0" dirty="0"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42" name="Line 92">
            <a:extLst>
              <a:ext uri="{FF2B5EF4-FFF2-40B4-BE49-F238E27FC236}">
                <a16:creationId xmlns:a16="http://schemas.microsoft.com/office/drawing/2014/main" id="{AA3679C9-462C-4E4A-9F88-AF314050965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89249" y="3153850"/>
            <a:ext cx="1219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6" name="Freeform 93">
            <a:extLst>
              <a:ext uri="{FF2B5EF4-FFF2-40B4-BE49-F238E27FC236}">
                <a16:creationId xmlns:a16="http://schemas.microsoft.com/office/drawing/2014/main" id="{152F56B9-2D25-A04B-A5F0-711A004DC61A}"/>
              </a:ext>
            </a:extLst>
          </p:cNvPr>
          <p:cNvSpPr>
            <a:spLocks/>
          </p:cNvSpPr>
          <p:nvPr/>
        </p:nvSpPr>
        <p:spPr bwMode="auto">
          <a:xfrm>
            <a:off x="2806696" y="2648701"/>
            <a:ext cx="1301751" cy="778200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388620 h 960"/>
              <a:gd name="T4" fmla="*/ 838200 w 912"/>
              <a:gd name="T5" fmla="*/ 1295400 h 960"/>
              <a:gd name="T6" fmla="*/ 1447800 w 912"/>
              <a:gd name="T7" fmla="*/ 1295400 h 9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48" name="Group 117">
            <a:extLst>
              <a:ext uri="{FF2B5EF4-FFF2-40B4-BE49-F238E27FC236}">
                <a16:creationId xmlns:a16="http://schemas.microsoft.com/office/drawing/2014/main" id="{712A906C-50F8-BE4B-A1A8-6D5587EBFBF5}"/>
              </a:ext>
            </a:extLst>
          </p:cNvPr>
          <p:cNvGrpSpPr>
            <a:grpSpLocks/>
          </p:cNvGrpSpPr>
          <p:nvPr/>
        </p:nvGrpSpPr>
        <p:grpSpPr bwMode="auto">
          <a:xfrm>
            <a:off x="6426200" y="2258502"/>
            <a:ext cx="654048" cy="1079499"/>
            <a:chOff x="3572" y="971"/>
            <a:chExt cx="421" cy="880"/>
          </a:xfrm>
        </p:grpSpPr>
        <p:sp>
          <p:nvSpPr>
            <p:cNvPr id="62" name="Rectangle 8">
              <a:extLst>
                <a:ext uri="{FF2B5EF4-FFF2-40B4-BE49-F238E27FC236}">
                  <a16:creationId xmlns:a16="http://schemas.microsoft.com/office/drawing/2014/main" id="{4FD60695-3610-4F41-BCC9-8DAE668FE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971"/>
              <a:ext cx="421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3" name="Rectangle 9" descr="50%">
              <a:extLst>
                <a:ext uri="{FF2B5EF4-FFF2-40B4-BE49-F238E27FC236}">
                  <a16:creationId xmlns:a16="http://schemas.microsoft.com/office/drawing/2014/main" id="{D798D4C4-B513-2246-ABF5-61409A1ACC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317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4" name="Rectangle 10" descr="50%">
              <a:extLst>
                <a:ext uri="{FF2B5EF4-FFF2-40B4-BE49-F238E27FC236}">
                  <a16:creationId xmlns:a16="http://schemas.microsoft.com/office/drawing/2014/main" id="{EE308F03-9C1D-B743-AAF5-6790BC89F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416"/>
              <a:ext cx="421" cy="89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65" name="Rectangle 11" descr="70%">
              <a:extLst>
                <a:ext uri="{FF2B5EF4-FFF2-40B4-BE49-F238E27FC236}">
                  <a16:creationId xmlns:a16="http://schemas.microsoft.com/office/drawing/2014/main" id="{1F7E9FE0-06BE-6940-84D0-645A5CFBF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1613"/>
              <a:ext cx="421" cy="91"/>
            </a:xfrm>
            <a:prstGeom prst="rect">
              <a:avLst/>
            </a:prstGeom>
            <a:pattFill prst="pct7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50" name="Group 119">
            <a:extLst>
              <a:ext uri="{FF2B5EF4-FFF2-40B4-BE49-F238E27FC236}">
                <a16:creationId xmlns:a16="http://schemas.microsoft.com/office/drawing/2014/main" id="{2542AEB3-856F-D442-9D5A-57059F5B5DC8}"/>
              </a:ext>
            </a:extLst>
          </p:cNvPr>
          <p:cNvGrpSpPr>
            <a:grpSpLocks/>
          </p:cNvGrpSpPr>
          <p:nvPr/>
        </p:nvGrpSpPr>
        <p:grpSpPr bwMode="auto">
          <a:xfrm>
            <a:off x="6429018" y="4626257"/>
            <a:ext cx="668338" cy="1154113"/>
            <a:chOff x="3572" y="3186"/>
            <a:chExt cx="421" cy="727"/>
          </a:xfrm>
        </p:grpSpPr>
        <p:sp>
          <p:nvSpPr>
            <p:cNvPr id="54" name="Rectangle 16">
              <a:extLst>
                <a:ext uri="{FF2B5EF4-FFF2-40B4-BE49-F238E27FC236}">
                  <a16:creationId xmlns:a16="http://schemas.microsoft.com/office/drawing/2014/main" id="{0F22E1A9-251A-1A47-9A03-C59D1A0E8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186"/>
              <a:ext cx="421" cy="72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5" name="Rectangle 17" descr="50%">
              <a:extLst>
                <a:ext uri="{FF2B5EF4-FFF2-40B4-BE49-F238E27FC236}">
                  <a16:creationId xmlns:a16="http://schemas.microsoft.com/office/drawing/2014/main" id="{0B72D23B-6794-FC4F-BE24-725FAACBA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291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6" name="Rectangle 18" descr="50%">
              <a:extLst>
                <a:ext uri="{FF2B5EF4-FFF2-40B4-BE49-F238E27FC236}">
                  <a16:creationId xmlns:a16="http://schemas.microsoft.com/office/drawing/2014/main" id="{05A360F3-2AAB-9041-B33D-BC7457A23F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538"/>
              <a:ext cx="421" cy="91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57" name="Rectangle 19" descr="50%">
              <a:extLst>
                <a:ext uri="{FF2B5EF4-FFF2-40B4-BE49-F238E27FC236}">
                  <a16:creationId xmlns:a16="http://schemas.microsoft.com/office/drawing/2014/main" id="{4ACDF238-051C-5C48-9B1A-B73C53DBF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2" y="3736"/>
              <a:ext cx="421" cy="90"/>
            </a:xfrm>
            <a:prstGeom prst="rect">
              <a:avLst/>
            </a:prstGeom>
            <a:pattFill prst="pct50">
              <a:fgClr>
                <a:schemeClr val="accent2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66" name="Freeform 120">
            <a:extLst>
              <a:ext uri="{FF2B5EF4-FFF2-40B4-BE49-F238E27FC236}">
                <a16:creationId xmlns:a16="http://schemas.microsoft.com/office/drawing/2014/main" id="{31EB6331-1125-1143-B4DB-208ABA5B472C}"/>
              </a:ext>
            </a:extLst>
          </p:cNvPr>
          <p:cNvSpPr>
            <a:spLocks/>
          </p:cNvSpPr>
          <p:nvPr/>
        </p:nvSpPr>
        <p:spPr bwMode="auto">
          <a:xfrm>
            <a:off x="3295646" y="2641883"/>
            <a:ext cx="3070897" cy="472139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304800 h 768"/>
              <a:gd name="T4" fmla="*/ 2225842 w 1824"/>
              <a:gd name="T5" fmla="*/ 1219200 h 768"/>
              <a:gd name="T6" fmla="*/ 2819400 w 1824"/>
              <a:gd name="T7" fmla="*/ 121920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7" name="Line 20">
            <a:extLst>
              <a:ext uri="{FF2B5EF4-FFF2-40B4-BE49-F238E27FC236}">
                <a16:creationId xmlns:a16="http://schemas.microsoft.com/office/drawing/2014/main" id="{9697F4A4-56B1-AA43-8B75-2BC23114B9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97356" y="2131502"/>
            <a:ext cx="1656040" cy="996949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9" name="Line 21">
            <a:extLst>
              <a:ext uri="{FF2B5EF4-FFF2-40B4-BE49-F238E27FC236}">
                <a16:creationId xmlns:a16="http://schemas.microsoft.com/office/drawing/2014/main" id="{69A62590-3CA1-244B-9125-867234DB4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1855" y="4904573"/>
            <a:ext cx="2282333" cy="125759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D74E0DBF-5C0C-3D28-F93D-F47EB3979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1343" y="862506"/>
            <a:ext cx="9550400" cy="879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If region of address space unused, can mark entire inner region as invalid</a:t>
            </a:r>
          </a:p>
        </p:txBody>
      </p:sp>
    </p:spTree>
    <p:extLst>
      <p:ext uri="{BB962C8B-B14F-4D97-AF65-F5344CB8AC3E}">
        <p14:creationId xmlns:p14="http://schemas.microsoft.com/office/powerpoint/2010/main" val="332817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B05B1-B328-CA19-0A7C-5C507212D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 this helped?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40FE9-BDCD-EF7E-E5EF-C65D8520B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990600"/>
            <a:ext cx="105664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Assuming 10/10/12 split:</a:t>
            </a:r>
          </a:p>
          <a:p>
            <a:pPr marL="0" indent="0" algn="ctr">
              <a:buNone/>
            </a:pPr>
            <a:r>
              <a:rPr lang="en-US" dirty="0"/>
              <a:t>Size of Page Table</a:t>
            </a:r>
          </a:p>
          <a:p>
            <a:pPr marL="0" indent="0" algn="ctr">
              <a:buNone/>
            </a:pPr>
            <a:r>
              <a:rPr lang="en-US" dirty="0"/>
              <a:t>Outer: (2^10 * 4 bytes) + </a:t>
            </a:r>
            <a:br>
              <a:rPr lang="en-US" dirty="0"/>
            </a:br>
            <a:r>
              <a:rPr lang="en-US" dirty="0"/>
              <a:t>Inner: 2^10 * (2^10 * 4 bytes)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Overhead of indirection! BUT Marking inner pages as invalid helps when address spaces are sparse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Downside: now have to do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two memory accesses</a:t>
            </a:r>
            <a:r>
              <a:rPr lang="en-US" dirty="0"/>
              <a:t> for translation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632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>
                <a:ea typeface="굴림" charset="-127"/>
                <a:cs typeface="굴림" charset="-127"/>
              </a:rPr>
              <a:t>Paging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524000"/>
            <a:ext cx="8763000" cy="5029200"/>
          </a:xfrm>
        </p:spPr>
        <p:txBody>
          <a:bodyPr>
            <a:normAutofit/>
          </a:bodyPr>
          <a:lstStyle/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Divide </a:t>
            </a:r>
            <a:r>
              <a:rPr lang="en-US" altLang="ko-KR" dirty="0">
                <a:ea typeface="굴림" panose="020B0600000101010101" pitchFamily="34" charset="-127"/>
              </a:rPr>
              <a:t>logical address space of process into fixed sized chunks called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pages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marL="0" indent="0" algn="ctr">
              <a:buNone/>
            </a:pPr>
            <a:r>
              <a:rPr lang="en-US" dirty="0"/>
              <a:t>View physical memory as an array of fixed-sized slots called </a:t>
            </a:r>
            <a:r>
              <a:rPr lang="en-US" b="1" dirty="0">
                <a:solidFill>
                  <a:schemeClr val="accent1"/>
                </a:solidFill>
              </a:rPr>
              <a:t>page frames</a:t>
            </a:r>
            <a:endParaRPr lang="en-US" dirty="0">
              <a:solidFill>
                <a:schemeClr val="accent1"/>
              </a:solidFill>
            </a:endParaRP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Each page frame can contain a </a:t>
            </a:r>
          </a:p>
          <a:p>
            <a:pPr marL="0" indent="0" algn="ctr">
              <a:buNone/>
            </a:pPr>
            <a:r>
              <a:rPr lang="en-US" dirty="0"/>
              <a:t>single virtual-memory page</a:t>
            </a:r>
            <a:endParaRPr lang="en-US" altLang="ko-KR" sz="6600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Pages should be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small</a:t>
            </a:r>
            <a:r>
              <a:rPr lang="en-US" altLang="ko-KR" dirty="0">
                <a:ea typeface="굴림" panose="020B0600000101010101" pitchFamily="34" charset="-127"/>
              </a:rPr>
              <a:t> to </a:t>
            </a:r>
            <a:r>
              <a:rPr lang="en-US" altLang="ko-KR" dirty="0" err="1">
                <a:ea typeface="굴림" panose="020B0600000101010101" pitchFamily="34" charset="-127"/>
              </a:rPr>
              <a:t>minimise</a:t>
            </a:r>
            <a:r>
              <a:rPr lang="en-US" altLang="ko-KR" dirty="0">
                <a:ea typeface="굴림" panose="020B0600000101010101" pitchFamily="34" charset="-127"/>
              </a:rPr>
              <a:t> internal fragmentation (1K-16k)</a:t>
            </a:r>
            <a:endParaRPr lang="en-US" altLang="ko-KR" sz="2400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9442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4624" name="Group 112"/>
          <p:cNvGrpSpPr>
            <a:grpSpLocks/>
          </p:cNvGrpSpPr>
          <p:nvPr/>
        </p:nvGrpSpPr>
        <p:grpSpPr bwMode="auto">
          <a:xfrm>
            <a:off x="6553201" y="3429000"/>
            <a:ext cx="3962400" cy="1397000"/>
            <a:chOff x="3120" y="720"/>
            <a:chExt cx="2496" cy="880"/>
          </a:xfrm>
        </p:grpSpPr>
        <p:sp>
          <p:nvSpPr>
            <p:cNvPr id="21579" name="Rectangle 35"/>
            <p:cNvSpPr>
              <a:spLocks noChangeArrowheads="1"/>
            </p:cNvSpPr>
            <p:nvPr/>
          </p:nvSpPr>
          <p:spPr bwMode="auto">
            <a:xfrm>
              <a:off x="4631" y="1156"/>
              <a:ext cx="985" cy="238"/>
            </a:xfrm>
            <a:prstGeom prst="rect">
              <a:avLst/>
            </a:prstGeom>
            <a:solidFill>
              <a:srgbClr val="00CC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Offset</a:t>
              </a:r>
            </a:p>
          </p:txBody>
        </p:sp>
        <p:sp>
          <p:nvSpPr>
            <p:cNvPr id="21580" name="Freeform 36"/>
            <p:cNvSpPr>
              <a:spLocks/>
            </p:cNvSpPr>
            <p:nvPr/>
          </p:nvSpPr>
          <p:spPr bwMode="auto">
            <a:xfrm>
              <a:off x="3120" y="720"/>
              <a:ext cx="2001" cy="411"/>
            </a:xfrm>
            <a:custGeom>
              <a:avLst/>
              <a:gdLst>
                <a:gd name="T0" fmla="*/ 0 w 1824"/>
                <a:gd name="T1" fmla="*/ 0 h 288"/>
                <a:gd name="T2" fmla="*/ 2001 w 1824"/>
                <a:gd name="T3" fmla="*/ 0 h 288"/>
                <a:gd name="T4" fmla="*/ 2001 w 1824"/>
                <a:gd name="T5" fmla="*/ 411 h 2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24" h="288">
                  <a:moveTo>
                    <a:pt x="0" y="0"/>
                  </a:moveTo>
                  <a:lnTo>
                    <a:pt x="1824" y="0"/>
                  </a:lnTo>
                  <a:lnTo>
                    <a:pt x="1824" y="288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1581" name="Text Box 37"/>
            <p:cNvSpPr txBox="1">
              <a:spLocks noChangeArrowheads="1"/>
            </p:cNvSpPr>
            <p:nvPr/>
          </p:nvSpPr>
          <p:spPr bwMode="auto">
            <a:xfrm>
              <a:off x="4112" y="1408"/>
              <a:ext cx="122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Physical Address</a:t>
              </a:r>
            </a:p>
          </p:txBody>
        </p:sp>
        <p:sp>
          <p:nvSpPr>
            <p:cNvPr id="21578" name="Rectangle 39"/>
            <p:cNvSpPr>
              <a:spLocks noChangeArrowheads="1"/>
            </p:cNvSpPr>
            <p:nvPr/>
          </p:nvSpPr>
          <p:spPr bwMode="auto">
            <a:xfrm>
              <a:off x="4026" y="1156"/>
              <a:ext cx="630" cy="238"/>
            </a:xfrm>
            <a:prstGeom prst="rect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</a:pPr>
              <a:endParaRPr lang="en-US" alt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</p:grpSp>
      <p:sp>
        <p:nvSpPr>
          <p:cNvPr id="704609" name="Rectangle 97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10210800" cy="5943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Use segments for top level. Paging within each segment. </a:t>
            </a:r>
          </a:p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Used in x86 (32 bit). </a:t>
            </a:r>
          </a:p>
          <a:p>
            <a:pPr marL="0" indent="0" algn="ctr">
              <a:lnSpc>
                <a:spcPct val="80000"/>
              </a:lnSpc>
              <a:spcBef>
                <a:spcPct val="15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Code Segment, Data Segment, etc. </a:t>
            </a: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15000"/>
              </a:spcBef>
            </a:pPr>
            <a:endParaRPr lang="ko-KR" altLang="en-US" dirty="0">
              <a:ea typeface="굴림" panose="020B0600000101010101" pitchFamily="34" charset="-127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399" y="152400"/>
            <a:ext cx="8839202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Paged Segmentation</a:t>
            </a:r>
          </a:p>
        </p:txBody>
      </p:sp>
      <p:grpSp>
        <p:nvGrpSpPr>
          <p:cNvPr id="704638" name="Group 126"/>
          <p:cNvGrpSpPr>
            <a:grpSpLocks/>
          </p:cNvGrpSpPr>
          <p:nvPr/>
        </p:nvGrpSpPr>
        <p:grpSpPr bwMode="auto">
          <a:xfrm>
            <a:off x="5511802" y="3809999"/>
            <a:ext cx="1858963" cy="1792288"/>
            <a:chOff x="2512" y="1728"/>
            <a:chExt cx="1171" cy="1129"/>
          </a:xfrm>
        </p:grpSpPr>
        <p:sp>
          <p:nvSpPr>
            <p:cNvPr id="21582" name="Rectangle 21"/>
            <p:cNvSpPr>
              <a:spLocks noChangeArrowheads="1"/>
            </p:cNvSpPr>
            <p:nvPr/>
          </p:nvSpPr>
          <p:spPr bwMode="auto">
            <a:xfrm>
              <a:off x="2512" y="1728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page #0</a:t>
              </a:r>
            </a:p>
          </p:txBody>
        </p:sp>
        <p:sp>
          <p:nvSpPr>
            <p:cNvPr id="21583" name="Rectangle 22"/>
            <p:cNvSpPr>
              <a:spLocks noChangeArrowheads="1"/>
            </p:cNvSpPr>
            <p:nvPr/>
          </p:nvSpPr>
          <p:spPr bwMode="auto">
            <a:xfrm>
              <a:off x="2512" y="1916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page #1</a:t>
              </a:r>
            </a:p>
          </p:txBody>
        </p:sp>
        <p:sp>
          <p:nvSpPr>
            <p:cNvPr id="21584" name="Rectangle 24"/>
            <p:cNvSpPr>
              <a:spLocks noChangeArrowheads="1"/>
            </p:cNvSpPr>
            <p:nvPr/>
          </p:nvSpPr>
          <p:spPr bwMode="auto">
            <a:xfrm>
              <a:off x="2512" y="2293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page #3</a:t>
              </a:r>
            </a:p>
          </p:txBody>
        </p:sp>
        <p:sp>
          <p:nvSpPr>
            <p:cNvPr id="21585" name="Rectangle 25"/>
            <p:cNvSpPr>
              <a:spLocks noChangeArrowheads="1"/>
            </p:cNvSpPr>
            <p:nvPr/>
          </p:nvSpPr>
          <p:spPr bwMode="auto">
            <a:xfrm>
              <a:off x="2512" y="2481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page #4</a:t>
              </a:r>
            </a:p>
          </p:txBody>
        </p:sp>
        <p:sp>
          <p:nvSpPr>
            <p:cNvPr id="21586" name="Rectangle 26"/>
            <p:cNvSpPr>
              <a:spLocks noChangeArrowheads="1"/>
            </p:cNvSpPr>
            <p:nvPr/>
          </p:nvSpPr>
          <p:spPr bwMode="auto">
            <a:xfrm>
              <a:off x="2512" y="2669"/>
              <a:ext cx="753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page #5</a:t>
              </a:r>
            </a:p>
          </p:txBody>
        </p:sp>
        <p:sp>
          <p:nvSpPr>
            <p:cNvPr id="21587" name="Rectangle 28"/>
            <p:cNvSpPr>
              <a:spLocks noChangeArrowheads="1"/>
            </p:cNvSpPr>
            <p:nvPr/>
          </p:nvSpPr>
          <p:spPr bwMode="auto">
            <a:xfrm>
              <a:off x="3263" y="1728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V,R</a:t>
              </a:r>
            </a:p>
          </p:txBody>
        </p:sp>
        <p:sp>
          <p:nvSpPr>
            <p:cNvPr id="21588" name="Rectangle 29"/>
            <p:cNvSpPr>
              <a:spLocks noChangeArrowheads="1"/>
            </p:cNvSpPr>
            <p:nvPr/>
          </p:nvSpPr>
          <p:spPr bwMode="auto">
            <a:xfrm>
              <a:off x="3263" y="1916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V,R</a:t>
              </a:r>
            </a:p>
          </p:txBody>
        </p:sp>
        <p:grpSp>
          <p:nvGrpSpPr>
            <p:cNvPr id="21589" name="Group 119"/>
            <p:cNvGrpSpPr>
              <a:grpSpLocks/>
            </p:cNvGrpSpPr>
            <p:nvPr/>
          </p:nvGrpSpPr>
          <p:grpSpPr bwMode="auto">
            <a:xfrm>
              <a:off x="2512" y="2104"/>
              <a:ext cx="1171" cy="189"/>
              <a:chOff x="2512" y="2104"/>
              <a:chExt cx="1171" cy="189"/>
            </a:xfrm>
          </p:grpSpPr>
          <p:sp>
            <p:nvSpPr>
              <p:cNvPr id="21593" name="Rectangle 23"/>
              <p:cNvSpPr>
                <a:spLocks noChangeArrowheads="1"/>
              </p:cNvSpPr>
              <p:nvPr/>
            </p:nvSpPr>
            <p:spPr bwMode="auto">
              <a:xfrm>
                <a:off x="2512" y="2104"/>
                <a:ext cx="753" cy="189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page #2</a:t>
                </a:r>
              </a:p>
            </p:txBody>
          </p:sp>
          <p:sp>
            <p:nvSpPr>
              <p:cNvPr id="21594" name="Rectangle 30"/>
              <p:cNvSpPr>
                <a:spLocks noChangeArrowheads="1"/>
              </p:cNvSpPr>
              <p:nvPr/>
            </p:nvSpPr>
            <p:spPr bwMode="auto">
              <a:xfrm>
                <a:off x="3263" y="2104"/>
                <a:ext cx="420" cy="189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V,R,W</a:t>
                </a:r>
              </a:p>
            </p:txBody>
          </p:sp>
        </p:grpSp>
        <p:sp>
          <p:nvSpPr>
            <p:cNvPr id="21590" name="Rectangle 31"/>
            <p:cNvSpPr>
              <a:spLocks noChangeArrowheads="1"/>
            </p:cNvSpPr>
            <p:nvPr/>
          </p:nvSpPr>
          <p:spPr bwMode="auto">
            <a:xfrm>
              <a:off x="3263" y="2293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V,R,W</a:t>
              </a:r>
            </a:p>
          </p:txBody>
        </p:sp>
        <p:sp>
          <p:nvSpPr>
            <p:cNvPr id="21591" name="Rectangle 32"/>
            <p:cNvSpPr>
              <a:spLocks noChangeArrowheads="1"/>
            </p:cNvSpPr>
            <p:nvPr/>
          </p:nvSpPr>
          <p:spPr bwMode="auto">
            <a:xfrm>
              <a:off x="3263" y="2481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N</a:t>
              </a:r>
            </a:p>
          </p:txBody>
        </p:sp>
        <p:sp>
          <p:nvSpPr>
            <p:cNvPr id="21592" name="Rectangle 33"/>
            <p:cNvSpPr>
              <a:spLocks noChangeArrowheads="1"/>
            </p:cNvSpPr>
            <p:nvPr/>
          </p:nvSpPr>
          <p:spPr bwMode="auto">
            <a:xfrm>
              <a:off x="3263" y="2669"/>
              <a:ext cx="420" cy="188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V,R,W</a:t>
              </a:r>
            </a:p>
          </p:txBody>
        </p:sp>
      </p:grpSp>
      <p:grpSp>
        <p:nvGrpSpPr>
          <p:cNvPr id="704630" name="Group 118"/>
          <p:cNvGrpSpPr>
            <a:grpSpLocks/>
          </p:cNvGrpSpPr>
          <p:nvPr/>
        </p:nvGrpSpPr>
        <p:grpSpPr bwMode="auto">
          <a:xfrm>
            <a:off x="1600202" y="3124199"/>
            <a:ext cx="4938713" cy="520700"/>
            <a:chOff x="48" y="1440"/>
            <a:chExt cx="3111" cy="328"/>
          </a:xfrm>
        </p:grpSpPr>
        <p:sp>
          <p:nvSpPr>
            <p:cNvPr id="21573" name="Text Box 9"/>
            <p:cNvSpPr txBox="1">
              <a:spLocks noChangeArrowheads="1"/>
            </p:cNvSpPr>
            <p:nvPr/>
          </p:nvSpPr>
          <p:spPr bwMode="auto">
            <a:xfrm>
              <a:off x="48" y="1440"/>
              <a:ext cx="648" cy="3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Virtual </a:t>
              </a:r>
            </a:p>
            <a:p>
              <a:pPr>
                <a:spcBef>
                  <a:spcPct val="0"/>
                </a:spcBef>
              </a:pPr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Address:</a:t>
              </a:r>
            </a:p>
          </p:txBody>
        </p:sp>
        <p:grpSp>
          <p:nvGrpSpPr>
            <p:cNvPr id="21574" name="Group 93"/>
            <p:cNvGrpSpPr>
              <a:grpSpLocks/>
            </p:cNvGrpSpPr>
            <p:nvPr/>
          </p:nvGrpSpPr>
          <p:grpSpPr bwMode="auto">
            <a:xfrm>
              <a:off x="912" y="1490"/>
              <a:ext cx="2247" cy="238"/>
              <a:chOff x="1625" y="528"/>
              <a:chExt cx="2247" cy="238"/>
            </a:xfrm>
          </p:grpSpPr>
          <p:sp>
            <p:nvSpPr>
              <p:cNvPr id="21575" name="Rectangle 7"/>
              <p:cNvSpPr>
                <a:spLocks noChangeArrowheads="1"/>
              </p:cNvSpPr>
              <p:nvPr/>
            </p:nvSpPr>
            <p:spPr bwMode="auto">
              <a:xfrm>
                <a:off x="2887" y="528"/>
                <a:ext cx="985" cy="238"/>
              </a:xfrm>
              <a:prstGeom prst="rect">
                <a:avLst/>
              </a:prstGeom>
              <a:solidFill>
                <a:srgbClr val="00CC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Offset</a:t>
                </a:r>
              </a:p>
            </p:txBody>
          </p:sp>
          <p:sp>
            <p:nvSpPr>
              <p:cNvPr id="21576" name="Rectangle 8"/>
              <p:cNvSpPr>
                <a:spLocks noChangeArrowheads="1"/>
              </p:cNvSpPr>
              <p:nvPr/>
            </p:nvSpPr>
            <p:spPr bwMode="auto">
              <a:xfrm>
                <a:off x="2256" y="528"/>
                <a:ext cx="631" cy="238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Page #</a:t>
                </a:r>
              </a:p>
            </p:txBody>
          </p:sp>
          <p:sp>
            <p:nvSpPr>
              <p:cNvPr id="21577" name="Rectangle 46"/>
              <p:cNvSpPr>
                <a:spLocks noChangeArrowheads="1"/>
              </p:cNvSpPr>
              <p:nvPr/>
            </p:nvSpPr>
            <p:spPr bwMode="auto">
              <a:xfrm>
                <a:off x="1625" y="528"/>
                <a:ext cx="631" cy="238"/>
              </a:xfrm>
              <a:prstGeom prst="rect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Virtual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Seg #</a:t>
                </a:r>
              </a:p>
            </p:txBody>
          </p:sp>
        </p:grpSp>
      </p:grpSp>
      <p:grpSp>
        <p:nvGrpSpPr>
          <p:cNvPr id="704618" name="Group 106"/>
          <p:cNvGrpSpPr>
            <a:grpSpLocks/>
          </p:cNvGrpSpPr>
          <p:nvPr/>
        </p:nvGrpSpPr>
        <p:grpSpPr bwMode="auto">
          <a:xfrm>
            <a:off x="2819402" y="4191000"/>
            <a:ext cx="1895475" cy="2073275"/>
            <a:chOff x="768" y="1200"/>
            <a:chExt cx="1194" cy="1306"/>
          </a:xfrm>
        </p:grpSpPr>
        <p:grpSp>
          <p:nvGrpSpPr>
            <p:cNvPr id="21540" name="Group 49"/>
            <p:cNvGrpSpPr>
              <a:grpSpLocks/>
            </p:cNvGrpSpPr>
            <p:nvPr/>
          </p:nvGrpSpPr>
          <p:grpSpPr bwMode="auto">
            <a:xfrm>
              <a:off x="768" y="1200"/>
              <a:ext cx="1018" cy="163"/>
              <a:chOff x="2352" y="960"/>
              <a:chExt cx="1392" cy="288"/>
            </a:xfrm>
          </p:grpSpPr>
          <p:sp>
            <p:nvSpPr>
              <p:cNvPr id="21571" name="Rectangle 50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Base0</a:t>
                </a:r>
              </a:p>
            </p:txBody>
          </p:sp>
          <p:sp>
            <p:nvSpPr>
              <p:cNvPr id="21572" name="Rectangle 51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Limit0</a:t>
                </a:r>
              </a:p>
            </p:txBody>
          </p:sp>
        </p:grpSp>
        <p:sp>
          <p:nvSpPr>
            <p:cNvPr id="21541" name="Rectangle 52"/>
            <p:cNvSpPr>
              <a:spLocks noChangeArrowheads="1"/>
            </p:cNvSpPr>
            <p:nvPr/>
          </p:nvSpPr>
          <p:spPr bwMode="auto">
            <a:xfrm>
              <a:off x="1786" y="120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</a:t>
              </a:r>
            </a:p>
          </p:txBody>
        </p:sp>
        <p:grpSp>
          <p:nvGrpSpPr>
            <p:cNvPr id="21542" name="Group 54"/>
            <p:cNvGrpSpPr>
              <a:grpSpLocks/>
            </p:cNvGrpSpPr>
            <p:nvPr/>
          </p:nvGrpSpPr>
          <p:grpSpPr bwMode="auto">
            <a:xfrm>
              <a:off x="768" y="1363"/>
              <a:ext cx="1018" cy="164"/>
              <a:chOff x="2352" y="960"/>
              <a:chExt cx="1392" cy="288"/>
            </a:xfrm>
          </p:grpSpPr>
          <p:sp>
            <p:nvSpPr>
              <p:cNvPr id="21569" name="Rectangle 5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Base1</a:t>
                </a:r>
              </a:p>
            </p:txBody>
          </p:sp>
          <p:sp>
            <p:nvSpPr>
              <p:cNvPr id="21570" name="Rectangle 5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Limit1</a:t>
                </a:r>
              </a:p>
            </p:txBody>
          </p:sp>
        </p:grpSp>
        <p:sp>
          <p:nvSpPr>
            <p:cNvPr id="21543" name="Rectangle 57"/>
            <p:cNvSpPr>
              <a:spLocks noChangeArrowheads="1"/>
            </p:cNvSpPr>
            <p:nvPr/>
          </p:nvSpPr>
          <p:spPr bwMode="auto">
            <a:xfrm>
              <a:off x="1786" y="1363"/>
              <a:ext cx="176" cy="164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</a:t>
              </a:r>
            </a:p>
          </p:txBody>
        </p:sp>
        <p:grpSp>
          <p:nvGrpSpPr>
            <p:cNvPr id="21544" name="Group 99"/>
            <p:cNvGrpSpPr>
              <a:grpSpLocks/>
            </p:cNvGrpSpPr>
            <p:nvPr/>
          </p:nvGrpSpPr>
          <p:grpSpPr bwMode="auto">
            <a:xfrm>
              <a:off x="768" y="1527"/>
              <a:ext cx="1194" cy="163"/>
              <a:chOff x="768" y="1527"/>
              <a:chExt cx="1194" cy="163"/>
            </a:xfrm>
          </p:grpSpPr>
          <p:grpSp>
            <p:nvGrpSpPr>
              <p:cNvPr id="21565" name="Group 59"/>
              <p:cNvGrpSpPr>
                <a:grpSpLocks/>
              </p:cNvGrpSpPr>
              <p:nvPr/>
            </p:nvGrpSpPr>
            <p:grpSpPr bwMode="auto">
              <a:xfrm>
                <a:off x="768" y="1527"/>
                <a:ext cx="1018" cy="163"/>
                <a:chOff x="2352" y="960"/>
                <a:chExt cx="1392" cy="288"/>
              </a:xfrm>
            </p:grpSpPr>
            <p:sp>
              <p:nvSpPr>
                <p:cNvPr id="21567" name="Rectangle 60"/>
                <p:cNvSpPr>
                  <a:spLocks noChangeArrowheads="1"/>
                </p:cNvSpPr>
                <p:nvPr/>
              </p:nvSpPr>
              <p:spPr bwMode="auto">
                <a:xfrm>
                  <a:off x="2352" y="960"/>
                  <a:ext cx="672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400" b="0">
                      <a:latin typeface="+mn-lt"/>
                      <a:ea typeface="Gill Sans" charset="0"/>
                      <a:cs typeface="Gill Sans" charset="0"/>
                    </a:rPr>
                    <a:t>Base2</a:t>
                  </a:r>
                </a:p>
              </p:txBody>
            </p:sp>
            <p:sp>
              <p:nvSpPr>
                <p:cNvPr id="21568" name="Rectangle 61"/>
                <p:cNvSpPr>
                  <a:spLocks noChangeArrowheads="1"/>
                </p:cNvSpPr>
                <p:nvPr/>
              </p:nvSpPr>
              <p:spPr bwMode="auto">
                <a:xfrm>
                  <a:off x="3024" y="960"/>
                  <a:ext cx="720" cy="288"/>
                </a:xfrm>
                <a:prstGeom prst="rect">
                  <a:avLst/>
                </a:prstGeom>
                <a:solidFill>
                  <a:srgbClr val="99FFCC"/>
                </a:solidFill>
                <a:ln w="127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0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en-US" sz="1400" b="0">
                      <a:latin typeface="+mn-lt"/>
                      <a:ea typeface="Gill Sans" charset="0"/>
                      <a:cs typeface="Gill Sans" charset="0"/>
                    </a:rPr>
                    <a:t>Limit2</a:t>
                  </a:r>
                </a:p>
              </p:txBody>
            </p:sp>
          </p:grpSp>
          <p:sp>
            <p:nvSpPr>
              <p:cNvPr id="21566" name="Rectangle 62"/>
              <p:cNvSpPr>
                <a:spLocks noChangeArrowheads="1"/>
              </p:cNvSpPr>
              <p:nvPr/>
            </p:nvSpPr>
            <p:spPr bwMode="auto">
              <a:xfrm>
                <a:off x="1786" y="1527"/>
                <a:ext cx="176" cy="163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V</a:t>
                </a:r>
              </a:p>
            </p:txBody>
          </p:sp>
        </p:grpSp>
        <p:grpSp>
          <p:nvGrpSpPr>
            <p:cNvPr id="21545" name="Group 64"/>
            <p:cNvGrpSpPr>
              <a:grpSpLocks/>
            </p:cNvGrpSpPr>
            <p:nvPr/>
          </p:nvGrpSpPr>
          <p:grpSpPr bwMode="auto">
            <a:xfrm>
              <a:off x="768" y="1690"/>
              <a:ext cx="1018" cy="163"/>
              <a:chOff x="2352" y="960"/>
              <a:chExt cx="1392" cy="288"/>
            </a:xfrm>
          </p:grpSpPr>
          <p:sp>
            <p:nvSpPr>
              <p:cNvPr id="21563" name="Rectangle 6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Base3</a:t>
                </a:r>
              </a:p>
            </p:txBody>
          </p:sp>
          <p:sp>
            <p:nvSpPr>
              <p:cNvPr id="21564" name="Rectangle 6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Limit3</a:t>
                </a:r>
              </a:p>
            </p:txBody>
          </p:sp>
        </p:grpSp>
        <p:sp>
          <p:nvSpPr>
            <p:cNvPr id="21546" name="Rectangle 67"/>
            <p:cNvSpPr>
              <a:spLocks noChangeArrowheads="1"/>
            </p:cNvSpPr>
            <p:nvPr/>
          </p:nvSpPr>
          <p:spPr bwMode="auto">
            <a:xfrm>
              <a:off x="1786" y="169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N</a:t>
              </a:r>
            </a:p>
          </p:txBody>
        </p:sp>
        <p:grpSp>
          <p:nvGrpSpPr>
            <p:cNvPr id="21547" name="Group 69"/>
            <p:cNvGrpSpPr>
              <a:grpSpLocks/>
            </p:cNvGrpSpPr>
            <p:nvPr/>
          </p:nvGrpSpPr>
          <p:grpSpPr bwMode="auto">
            <a:xfrm>
              <a:off x="768" y="1853"/>
              <a:ext cx="1018" cy="163"/>
              <a:chOff x="2352" y="960"/>
              <a:chExt cx="1392" cy="288"/>
            </a:xfrm>
          </p:grpSpPr>
          <p:sp>
            <p:nvSpPr>
              <p:cNvPr id="21561" name="Rectangle 70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Base4</a:t>
                </a:r>
              </a:p>
            </p:txBody>
          </p:sp>
          <p:sp>
            <p:nvSpPr>
              <p:cNvPr id="21562" name="Rectangle 71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Limit4</a:t>
                </a:r>
              </a:p>
            </p:txBody>
          </p:sp>
        </p:grpSp>
        <p:sp>
          <p:nvSpPr>
            <p:cNvPr id="21548" name="Rectangle 72"/>
            <p:cNvSpPr>
              <a:spLocks noChangeArrowheads="1"/>
            </p:cNvSpPr>
            <p:nvPr/>
          </p:nvSpPr>
          <p:spPr bwMode="auto">
            <a:xfrm>
              <a:off x="1786" y="1853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</a:t>
              </a:r>
            </a:p>
          </p:txBody>
        </p:sp>
        <p:grpSp>
          <p:nvGrpSpPr>
            <p:cNvPr id="21549" name="Group 74"/>
            <p:cNvGrpSpPr>
              <a:grpSpLocks/>
            </p:cNvGrpSpPr>
            <p:nvPr/>
          </p:nvGrpSpPr>
          <p:grpSpPr bwMode="auto">
            <a:xfrm>
              <a:off x="768" y="2016"/>
              <a:ext cx="1018" cy="164"/>
              <a:chOff x="2352" y="960"/>
              <a:chExt cx="1392" cy="288"/>
            </a:xfrm>
          </p:grpSpPr>
          <p:sp>
            <p:nvSpPr>
              <p:cNvPr id="21559" name="Rectangle 7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Base5</a:t>
                </a:r>
              </a:p>
            </p:txBody>
          </p:sp>
          <p:sp>
            <p:nvSpPr>
              <p:cNvPr id="21560" name="Rectangle 7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Limit5</a:t>
                </a:r>
              </a:p>
            </p:txBody>
          </p:sp>
        </p:grpSp>
        <p:sp>
          <p:nvSpPr>
            <p:cNvPr id="21550" name="Rectangle 77"/>
            <p:cNvSpPr>
              <a:spLocks noChangeArrowheads="1"/>
            </p:cNvSpPr>
            <p:nvPr/>
          </p:nvSpPr>
          <p:spPr bwMode="auto">
            <a:xfrm>
              <a:off x="1786" y="2016"/>
              <a:ext cx="176" cy="164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N</a:t>
              </a:r>
            </a:p>
          </p:txBody>
        </p:sp>
        <p:grpSp>
          <p:nvGrpSpPr>
            <p:cNvPr id="21551" name="Group 79"/>
            <p:cNvGrpSpPr>
              <a:grpSpLocks/>
            </p:cNvGrpSpPr>
            <p:nvPr/>
          </p:nvGrpSpPr>
          <p:grpSpPr bwMode="auto">
            <a:xfrm>
              <a:off x="768" y="2180"/>
              <a:ext cx="1018" cy="163"/>
              <a:chOff x="2352" y="960"/>
              <a:chExt cx="1392" cy="288"/>
            </a:xfrm>
          </p:grpSpPr>
          <p:sp>
            <p:nvSpPr>
              <p:cNvPr id="21557" name="Rectangle 80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Base6</a:t>
                </a:r>
              </a:p>
            </p:txBody>
          </p:sp>
          <p:sp>
            <p:nvSpPr>
              <p:cNvPr id="21558" name="Rectangle 81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Limit6</a:t>
                </a:r>
              </a:p>
            </p:txBody>
          </p:sp>
        </p:grpSp>
        <p:sp>
          <p:nvSpPr>
            <p:cNvPr id="21552" name="Rectangle 82"/>
            <p:cNvSpPr>
              <a:spLocks noChangeArrowheads="1"/>
            </p:cNvSpPr>
            <p:nvPr/>
          </p:nvSpPr>
          <p:spPr bwMode="auto">
            <a:xfrm>
              <a:off x="1786" y="2180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N</a:t>
              </a:r>
            </a:p>
          </p:txBody>
        </p:sp>
        <p:grpSp>
          <p:nvGrpSpPr>
            <p:cNvPr id="21553" name="Group 84"/>
            <p:cNvGrpSpPr>
              <a:grpSpLocks/>
            </p:cNvGrpSpPr>
            <p:nvPr/>
          </p:nvGrpSpPr>
          <p:grpSpPr bwMode="auto">
            <a:xfrm>
              <a:off x="768" y="2343"/>
              <a:ext cx="1018" cy="163"/>
              <a:chOff x="2352" y="960"/>
              <a:chExt cx="1392" cy="288"/>
            </a:xfrm>
          </p:grpSpPr>
          <p:sp>
            <p:nvSpPr>
              <p:cNvPr id="21555" name="Rectangle 85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Base7</a:t>
                </a:r>
              </a:p>
            </p:txBody>
          </p:sp>
          <p:sp>
            <p:nvSpPr>
              <p:cNvPr id="21556" name="Rectangle 86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rgbClr val="99FFCC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Limit7</a:t>
                </a:r>
              </a:p>
            </p:txBody>
          </p:sp>
        </p:grpSp>
        <p:sp>
          <p:nvSpPr>
            <p:cNvPr id="21554" name="Rectangle 87"/>
            <p:cNvSpPr>
              <a:spLocks noChangeArrowheads="1"/>
            </p:cNvSpPr>
            <p:nvPr/>
          </p:nvSpPr>
          <p:spPr bwMode="auto">
            <a:xfrm>
              <a:off x="1786" y="2343"/>
              <a:ext cx="176" cy="163"/>
            </a:xfrm>
            <a:prstGeom prst="rect">
              <a:avLst/>
            </a:prstGeom>
            <a:solidFill>
              <a:srgbClr val="99FFCC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</a:t>
              </a:r>
            </a:p>
          </p:txBody>
        </p:sp>
      </p:grpSp>
      <p:sp>
        <p:nvSpPr>
          <p:cNvPr id="704606" name="Line 94"/>
          <p:cNvSpPr>
            <a:spLocks noChangeShapeType="1"/>
          </p:cNvSpPr>
          <p:nvPr/>
        </p:nvSpPr>
        <p:spPr bwMode="auto">
          <a:xfrm>
            <a:off x="4419601" y="3581399"/>
            <a:ext cx="10668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sz="1400" b="0">
              <a:latin typeface="+mn-lt"/>
              <a:ea typeface="Gill Sans" charset="0"/>
              <a:cs typeface="Gill Sans" charset="0"/>
            </a:endParaRPr>
          </a:p>
        </p:txBody>
      </p:sp>
      <p:sp>
        <p:nvSpPr>
          <p:cNvPr id="704608" name="Freeform 96"/>
          <p:cNvSpPr>
            <a:spLocks/>
          </p:cNvSpPr>
          <p:nvPr/>
        </p:nvSpPr>
        <p:spPr bwMode="auto">
          <a:xfrm>
            <a:off x="2209801" y="3581399"/>
            <a:ext cx="1219200" cy="1219200"/>
          </a:xfrm>
          <a:custGeom>
            <a:avLst/>
            <a:gdLst>
              <a:gd name="T0" fmla="*/ 1219200 w 768"/>
              <a:gd name="T1" fmla="*/ 0 h 768"/>
              <a:gd name="T2" fmla="*/ 1219200 w 768"/>
              <a:gd name="T3" fmla="*/ 304800 h 768"/>
              <a:gd name="T4" fmla="*/ 0 w 768"/>
              <a:gd name="T5" fmla="*/ 304800 h 768"/>
              <a:gd name="T6" fmla="*/ 0 w 768"/>
              <a:gd name="T7" fmla="*/ 1219200 h 768"/>
              <a:gd name="T8" fmla="*/ 609600 w 768"/>
              <a:gd name="T9" fmla="*/ 1219200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68" h="768">
                <a:moveTo>
                  <a:pt x="768" y="0"/>
                </a:moveTo>
                <a:lnTo>
                  <a:pt x="768" y="192"/>
                </a:lnTo>
                <a:lnTo>
                  <a:pt x="0" y="192"/>
                </a:lnTo>
                <a:lnTo>
                  <a:pt x="0" y="768"/>
                </a:lnTo>
                <a:lnTo>
                  <a:pt x="384" y="768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sz="1400" b="0">
              <a:latin typeface="+mn-lt"/>
              <a:ea typeface="Gill Sans" charset="0"/>
              <a:cs typeface="Gill Sans" charset="0"/>
            </a:endParaRPr>
          </a:p>
        </p:txBody>
      </p:sp>
      <p:grpSp>
        <p:nvGrpSpPr>
          <p:cNvPr id="704612" name="Group 100"/>
          <p:cNvGrpSpPr>
            <a:grpSpLocks/>
          </p:cNvGrpSpPr>
          <p:nvPr/>
        </p:nvGrpSpPr>
        <p:grpSpPr bwMode="auto">
          <a:xfrm>
            <a:off x="2819402" y="4711700"/>
            <a:ext cx="1895475" cy="258763"/>
            <a:chOff x="768" y="1527"/>
            <a:chExt cx="1194" cy="163"/>
          </a:xfrm>
        </p:grpSpPr>
        <p:grpSp>
          <p:nvGrpSpPr>
            <p:cNvPr id="21536" name="Group 101"/>
            <p:cNvGrpSpPr>
              <a:grpSpLocks/>
            </p:cNvGrpSpPr>
            <p:nvPr/>
          </p:nvGrpSpPr>
          <p:grpSpPr bwMode="auto">
            <a:xfrm>
              <a:off x="768" y="1527"/>
              <a:ext cx="1018" cy="163"/>
              <a:chOff x="2352" y="960"/>
              <a:chExt cx="1392" cy="288"/>
            </a:xfrm>
          </p:grpSpPr>
          <p:sp>
            <p:nvSpPr>
              <p:cNvPr id="21538" name="Rectangle 102"/>
              <p:cNvSpPr>
                <a:spLocks noChangeArrowheads="1"/>
              </p:cNvSpPr>
              <p:nvPr/>
            </p:nvSpPr>
            <p:spPr bwMode="auto">
              <a:xfrm>
                <a:off x="2352" y="960"/>
                <a:ext cx="672" cy="288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Base2</a:t>
                </a:r>
              </a:p>
            </p:txBody>
          </p:sp>
          <p:sp>
            <p:nvSpPr>
              <p:cNvPr id="21539" name="Rectangle 103"/>
              <p:cNvSpPr>
                <a:spLocks noChangeArrowheads="1"/>
              </p:cNvSpPr>
              <p:nvPr/>
            </p:nvSpPr>
            <p:spPr bwMode="auto">
              <a:xfrm>
                <a:off x="3024" y="960"/>
                <a:ext cx="720" cy="288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Limit2</a:t>
                </a:r>
              </a:p>
            </p:txBody>
          </p:sp>
        </p:grpSp>
        <p:sp>
          <p:nvSpPr>
            <p:cNvPr id="21537" name="Rectangle 104"/>
            <p:cNvSpPr>
              <a:spLocks noChangeArrowheads="1"/>
            </p:cNvSpPr>
            <p:nvPr/>
          </p:nvSpPr>
          <p:spPr bwMode="auto">
            <a:xfrm>
              <a:off x="1786" y="1527"/>
              <a:ext cx="176" cy="163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</a:t>
              </a:r>
            </a:p>
          </p:txBody>
        </p:sp>
      </p:grpSp>
      <p:sp>
        <p:nvSpPr>
          <p:cNvPr id="704601" name="Line 89"/>
          <p:cNvSpPr>
            <a:spLocks noChangeShapeType="1"/>
          </p:cNvSpPr>
          <p:nvPr/>
        </p:nvSpPr>
        <p:spPr bwMode="auto">
          <a:xfrm flipV="1">
            <a:off x="3429001" y="3809999"/>
            <a:ext cx="2057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sz="1400" b="0">
              <a:latin typeface="+mn-lt"/>
              <a:ea typeface="Gill Sans" charset="0"/>
              <a:cs typeface="Gill Sans" charset="0"/>
            </a:endParaRPr>
          </a:p>
        </p:txBody>
      </p:sp>
      <p:grpSp>
        <p:nvGrpSpPr>
          <p:cNvPr id="704628" name="Group 116"/>
          <p:cNvGrpSpPr>
            <a:grpSpLocks/>
          </p:cNvGrpSpPr>
          <p:nvPr/>
        </p:nvGrpSpPr>
        <p:grpSpPr bwMode="auto">
          <a:xfrm>
            <a:off x="4191004" y="4267199"/>
            <a:ext cx="2509838" cy="2136776"/>
            <a:chOff x="1632" y="1248"/>
            <a:chExt cx="1581" cy="1346"/>
          </a:xfrm>
        </p:grpSpPr>
        <p:grpSp>
          <p:nvGrpSpPr>
            <p:cNvPr id="21528" name="Group 115"/>
            <p:cNvGrpSpPr>
              <a:grpSpLocks/>
            </p:cNvGrpSpPr>
            <p:nvPr/>
          </p:nvGrpSpPr>
          <p:grpSpPr bwMode="auto">
            <a:xfrm>
              <a:off x="2064" y="2287"/>
              <a:ext cx="1149" cy="307"/>
              <a:chOff x="2064" y="2170"/>
              <a:chExt cx="1149" cy="307"/>
            </a:xfrm>
          </p:grpSpPr>
          <p:sp>
            <p:nvSpPr>
              <p:cNvPr id="21533" name="Text Box 11"/>
              <p:cNvSpPr txBox="1">
                <a:spLocks noChangeArrowheads="1"/>
              </p:cNvSpPr>
              <p:nvPr/>
            </p:nvSpPr>
            <p:spPr bwMode="auto">
              <a:xfrm>
                <a:off x="2628" y="2170"/>
                <a:ext cx="58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en-US" sz="1400" b="0" dirty="0">
                    <a:latin typeface="+mn-lt"/>
                    <a:ea typeface="Gill Sans" charset="0"/>
                    <a:cs typeface="Gill Sans" charset="0"/>
                  </a:rPr>
                  <a:t>Access</a:t>
                </a:r>
              </a:p>
              <a:p>
                <a:pPr algn="ctr"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altLang="en-US" sz="1400" b="0" dirty="0">
                    <a:latin typeface="+mn-lt"/>
                    <a:ea typeface="Gill Sans" charset="0"/>
                    <a:cs typeface="Gill Sans" charset="0"/>
                  </a:rPr>
                  <a:t>Error</a:t>
                </a:r>
              </a:p>
            </p:txBody>
          </p:sp>
          <p:sp>
            <p:nvSpPr>
              <p:cNvPr id="21534" name="Oval 12"/>
              <p:cNvSpPr>
                <a:spLocks noChangeArrowheads="1"/>
              </p:cNvSpPr>
              <p:nvPr/>
            </p:nvSpPr>
            <p:spPr bwMode="auto">
              <a:xfrm>
                <a:off x="2064" y="2208"/>
                <a:ext cx="317" cy="269"/>
              </a:xfrm>
              <a:prstGeom prst="ellipse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400" b="0">
                    <a:latin typeface="+mn-lt"/>
                    <a:ea typeface="Gill Sans" charset="0"/>
                    <a:cs typeface="Gill Sans" charset="0"/>
                  </a:rPr>
                  <a:t>&gt;</a:t>
                </a:r>
              </a:p>
            </p:txBody>
          </p:sp>
          <p:sp>
            <p:nvSpPr>
              <p:cNvPr id="21535" name="Line 14"/>
              <p:cNvSpPr>
                <a:spLocks noChangeShapeType="1"/>
              </p:cNvSpPr>
              <p:nvPr/>
            </p:nvSpPr>
            <p:spPr bwMode="auto">
              <a:xfrm>
                <a:off x="2400" y="2352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1400" b="0">
                  <a:latin typeface="+mn-lt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21529" name="Line 95"/>
            <p:cNvSpPr>
              <a:spLocks noChangeShapeType="1"/>
            </p:cNvSpPr>
            <p:nvPr/>
          </p:nvSpPr>
          <p:spPr bwMode="auto">
            <a:xfrm>
              <a:off x="2256" y="1248"/>
              <a:ext cx="0" cy="1056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grpSp>
          <p:nvGrpSpPr>
            <p:cNvPr id="21530" name="Group 105"/>
            <p:cNvGrpSpPr>
              <a:grpSpLocks/>
            </p:cNvGrpSpPr>
            <p:nvPr/>
          </p:nvGrpSpPr>
          <p:grpSpPr bwMode="auto">
            <a:xfrm>
              <a:off x="1632" y="1584"/>
              <a:ext cx="480" cy="768"/>
              <a:chOff x="1632" y="1584"/>
              <a:chExt cx="480" cy="672"/>
            </a:xfrm>
          </p:grpSpPr>
          <p:sp>
            <p:nvSpPr>
              <p:cNvPr id="21531" name="Line 90"/>
              <p:cNvSpPr>
                <a:spLocks noChangeShapeType="1"/>
              </p:cNvSpPr>
              <p:nvPr/>
            </p:nvSpPr>
            <p:spPr bwMode="auto">
              <a:xfrm>
                <a:off x="1632" y="1584"/>
                <a:ext cx="480" cy="672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1400" b="0">
                  <a:latin typeface="+mn-lt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21532" name="Line 92"/>
              <p:cNvSpPr>
                <a:spLocks noChangeShapeType="1"/>
              </p:cNvSpPr>
              <p:nvPr/>
            </p:nvSpPr>
            <p:spPr bwMode="auto">
              <a:xfrm flipH="1">
                <a:off x="1728" y="1632"/>
                <a:ext cx="144" cy="96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 sz="1400" b="0">
                  <a:latin typeface="+mn-lt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704635" name="Group 123"/>
          <p:cNvGrpSpPr>
            <a:grpSpLocks/>
          </p:cNvGrpSpPr>
          <p:nvPr/>
        </p:nvGrpSpPr>
        <p:grpSpPr bwMode="auto">
          <a:xfrm>
            <a:off x="5510214" y="4403724"/>
            <a:ext cx="1858962" cy="300038"/>
            <a:chOff x="2512" y="2104"/>
            <a:chExt cx="1171" cy="189"/>
          </a:xfrm>
        </p:grpSpPr>
        <p:sp>
          <p:nvSpPr>
            <p:cNvPr id="21526" name="Rectangle 124"/>
            <p:cNvSpPr>
              <a:spLocks noChangeArrowheads="1"/>
            </p:cNvSpPr>
            <p:nvPr/>
          </p:nvSpPr>
          <p:spPr bwMode="auto">
            <a:xfrm>
              <a:off x="2512" y="2104"/>
              <a:ext cx="753" cy="189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page #2</a:t>
              </a:r>
            </a:p>
          </p:txBody>
        </p:sp>
        <p:sp>
          <p:nvSpPr>
            <p:cNvPr id="21527" name="Rectangle 125"/>
            <p:cNvSpPr>
              <a:spLocks noChangeArrowheads="1"/>
            </p:cNvSpPr>
            <p:nvPr/>
          </p:nvSpPr>
          <p:spPr bwMode="auto">
            <a:xfrm>
              <a:off x="3263" y="2104"/>
              <a:ext cx="420" cy="189"/>
            </a:xfrm>
            <a:prstGeom prst="rect">
              <a:avLst/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V,R,W</a:t>
              </a:r>
            </a:p>
          </p:txBody>
        </p:sp>
      </p:grpSp>
      <p:grpSp>
        <p:nvGrpSpPr>
          <p:cNvPr id="704622" name="Group 110"/>
          <p:cNvGrpSpPr>
            <a:grpSpLocks/>
          </p:cNvGrpSpPr>
          <p:nvPr/>
        </p:nvGrpSpPr>
        <p:grpSpPr bwMode="auto">
          <a:xfrm>
            <a:off x="6629402" y="4121150"/>
            <a:ext cx="2360613" cy="377825"/>
            <a:chOff x="3168" y="1156"/>
            <a:chExt cx="1487" cy="238"/>
          </a:xfrm>
        </p:grpSpPr>
        <p:sp>
          <p:nvSpPr>
            <p:cNvPr id="21524" name="Rectangle 109"/>
            <p:cNvSpPr>
              <a:spLocks noChangeArrowheads="1"/>
            </p:cNvSpPr>
            <p:nvPr/>
          </p:nvSpPr>
          <p:spPr bwMode="auto">
            <a:xfrm>
              <a:off x="4025" y="1156"/>
              <a:ext cx="630" cy="238"/>
            </a:xfrm>
            <a:prstGeom prst="rect">
              <a:avLst/>
            </a:prstGeom>
            <a:solidFill>
              <a:schemeClr val="hlink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altLang="en-US" sz="1400" b="0">
                  <a:latin typeface="+mn-lt"/>
                  <a:ea typeface="Gill Sans" charset="0"/>
                  <a:cs typeface="Gill Sans" charset="0"/>
                </a:rPr>
                <a:t>Physical</a:t>
              </a:r>
            </a:p>
            <a:p>
              <a:pPr>
                <a:lnSpc>
                  <a:spcPct val="75000"/>
                </a:lnSpc>
                <a:spcBef>
                  <a:spcPct val="0"/>
                </a:spcBef>
              </a:pPr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Page #</a:t>
              </a:r>
            </a:p>
          </p:txBody>
        </p:sp>
        <p:sp>
          <p:nvSpPr>
            <p:cNvPr id="21525" name="Line 40"/>
            <p:cNvSpPr>
              <a:spLocks noChangeShapeType="1"/>
            </p:cNvSpPr>
            <p:nvPr/>
          </p:nvSpPr>
          <p:spPr bwMode="auto">
            <a:xfrm flipV="1">
              <a:off x="3168" y="1292"/>
              <a:ext cx="827" cy="99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04626" name="Group 114"/>
          <p:cNvGrpSpPr>
            <a:grpSpLocks/>
          </p:cNvGrpSpPr>
          <p:nvPr/>
        </p:nvGrpSpPr>
        <p:grpSpPr bwMode="auto">
          <a:xfrm>
            <a:off x="7315201" y="4571999"/>
            <a:ext cx="2895600" cy="1774825"/>
            <a:chOff x="3600" y="1440"/>
            <a:chExt cx="1824" cy="1118"/>
          </a:xfrm>
        </p:grpSpPr>
        <p:sp>
          <p:nvSpPr>
            <p:cNvPr id="21520" name="AutoShape 42"/>
            <p:cNvSpPr>
              <a:spLocks noChangeArrowheads="1"/>
            </p:cNvSpPr>
            <p:nvPr/>
          </p:nvSpPr>
          <p:spPr bwMode="auto">
            <a:xfrm>
              <a:off x="4080" y="1920"/>
              <a:ext cx="1344" cy="175"/>
            </a:xfrm>
            <a:prstGeom prst="roundRect">
              <a:avLst>
                <a:gd name="adj" fmla="val 16667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Check Permissions</a:t>
              </a:r>
            </a:p>
          </p:txBody>
        </p:sp>
        <p:sp>
          <p:nvSpPr>
            <p:cNvPr id="21521" name="Line 43"/>
            <p:cNvSpPr>
              <a:spLocks noChangeShapeType="1"/>
            </p:cNvSpPr>
            <p:nvPr/>
          </p:nvSpPr>
          <p:spPr bwMode="auto">
            <a:xfrm>
              <a:off x="3600" y="1440"/>
              <a:ext cx="528" cy="480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  <p:sp>
          <p:nvSpPr>
            <p:cNvPr id="21522" name="Text Box 44"/>
            <p:cNvSpPr txBox="1">
              <a:spLocks noChangeArrowheads="1"/>
            </p:cNvSpPr>
            <p:nvPr/>
          </p:nvSpPr>
          <p:spPr bwMode="auto">
            <a:xfrm>
              <a:off x="4195" y="2270"/>
              <a:ext cx="5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Access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altLang="en-US" sz="1400" b="0" dirty="0">
                  <a:latin typeface="+mn-lt"/>
                  <a:ea typeface="Gill Sans" charset="0"/>
                  <a:cs typeface="Gill Sans" charset="0"/>
                </a:rPr>
                <a:t>Error</a:t>
              </a:r>
            </a:p>
          </p:txBody>
        </p:sp>
        <p:sp>
          <p:nvSpPr>
            <p:cNvPr id="21523" name="Line 45"/>
            <p:cNvSpPr>
              <a:spLocks noChangeShapeType="1"/>
            </p:cNvSpPr>
            <p:nvPr/>
          </p:nvSpPr>
          <p:spPr bwMode="auto">
            <a:xfrm>
              <a:off x="4485" y="2095"/>
              <a:ext cx="0" cy="1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sz="1400" b="0">
                <a:latin typeface="+mn-lt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602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4606" grpId="0" animBg="1"/>
      <p:bldP spid="704608" grpId="0" animBg="1"/>
      <p:bldP spid="70460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07"/>
          <p:cNvGrpSpPr>
            <a:grpSpLocks/>
          </p:cNvGrpSpPr>
          <p:nvPr/>
        </p:nvGrpSpPr>
        <p:grpSpPr bwMode="auto">
          <a:xfrm>
            <a:off x="2712246" y="5588000"/>
            <a:ext cx="6860378" cy="1012825"/>
            <a:chOff x="3017" y="501"/>
            <a:chExt cx="3920" cy="638"/>
          </a:xfrm>
        </p:grpSpPr>
        <p:sp>
          <p:nvSpPr>
            <p:cNvPr id="8243" name="Text Box 100"/>
            <p:cNvSpPr txBox="1">
              <a:spLocks noChangeArrowheads="1"/>
            </p:cNvSpPr>
            <p:nvPr/>
          </p:nvSpPr>
          <p:spPr bwMode="auto">
            <a:xfrm>
              <a:off x="3017" y="501"/>
              <a:ext cx="1130" cy="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000" dirty="0">
                  <a:latin typeface="+mn-lt"/>
                </a:rPr>
                <a:t>Physical</a:t>
              </a:r>
            </a:p>
            <a:p>
              <a:pPr eaLnBrk="1" hangingPunct="1"/>
              <a:r>
                <a:rPr lang="en-US" altLang="en-US" sz="2000" dirty="0">
                  <a:latin typeface="+mn-lt"/>
                </a:rPr>
                <a:t>Address:</a:t>
              </a:r>
            </a:p>
            <a:p>
              <a:pPr eaLnBrk="1" hangingPunct="1"/>
              <a:r>
                <a:rPr lang="en-US" altLang="en-US" sz="2000" dirty="0">
                  <a:latin typeface="+mn-lt"/>
                </a:rPr>
                <a:t>(40-50 bits)</a:t>
              </a:r>
            </a:p>
          </p:txBody>
        </p:sp>
        <p:grpSp>
          <p:nvGrpSpPr>
            <p:cNvPr id="8244" name="Group 104"/>
            <p:cNvGrpSpPr>
              <a:grpSpLocks/>
            </p:cNvGrpSpPr>
            <p:nvPr/>
          </p:nvGrpSpPr>
          <p:grpSpPr bwMode="auto">
            <a:xfrm>
              <a:off x="4294" y="699"/>
              <a:ext cx="2643" cy="238"/>
              <a:chOff x="4294" y="555"/>
              <a:chExt cx="2643" cy="238"/>
            </a:xfrm>
          </p:grpSpPr>
          <p:sp>
            <p:nvSpPr>
              <p:cNvPr id="8245" name="Rectangle 98"/>
              <p:cNvSpPr>
                <a:spLocks noChangeArrowheads="1"/>
              </p:cNvSpPr>
              <p:nvPr/>
            </p:nvSpPr>
            <p:spPr bwMode="auto">
              <a:xfrm>
                <a:off x="5952" y="555"/>
                <a:ext cx="985" cy="23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1800" dirty="0">
                    <a:latin typeface="+mn-lt"/>
                  </a:rPr>
                  <a:t>12bit Offset</a:t>
                </a:r>
              </a:p>
            </p:txBody>
          </p:sp>
          <p:sp>
            <p:nvSpPr>
              <p:cNvPr id="8246" name="Rectangle 102"/>
              <p:cNvSpPr>
                <a:spLocks noChangeArrowheads="1"/>
              </p:cNvSpPr>
              <p:nvPr/>
            </p:nvSpPr>
            <p:spPr bwMode="auto">
              <a:xfrm>
                <a:off x="4294" y="555"/>
                <a:ext cx="1658" cy="238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>
                  <a:lnSpc>
                    <a:spcPct val="75000"/>
                  </a:lnSpc>
                </a:pPr>
                <a:r>
                  <a:rPr lang="en-US" altLang="en-US" sz="1600">
                    <a:latin typeface="+mn-lt"/>
                  </a:rPr>
                  <a:t>Physical Page #</a:t>
                </a:r>
              </a:p>
            </p:txBody>
          </p:sp>
        </p:grpSp>
      </p:grp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879828" y="151276"/>
            <a:ext cx="10432344" cy="494494"/>
          </a:xfrm>
          <a:noFill/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ko-KR" dirty="0">
                <a:ea typeface="굴림" panose="020B0600000101010101" pitchFamily="34" charset="-127"/>
              </a:rPr>
              <a:t>X86 64 bits has a four-level page table!</a:t>
            </a:r>
          </a:p>
        </p:txBody>
      </p:sp>
      <p:sp>
        <p:nvSpPr>
          <p:cNvPr id="8196" name="Rectangle 54"/>
          <p:cNvSpPr>
            <a:spLocks noChangeArrowheads="1"/>
          </p:cNvSpPr>
          <p:nvPr/>
        </p:nvSpPr>
        <p:spPr bwMode="auto">
          <a:xfrm>
            <a:off x="3836987" y="990599"/>
            <a:ext cx="920124" cy="30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+mn-lt"/>
              </a:rPr>
              <a:t>9 bits</a:t>
            </a:r>
          </a:p>
        </p:txBody>
      </p:sp>
      <p:sp>
        <p:nvSpPr>
          <p:cNvPr id="8197" name="Rectangle 55"/>
          <p:cNvSpPr>
            <a:spLocks noChangeArrowheads="1"/>
          </p:cNvSpPr>
          <p:nvPr/>
        </p:nvSpPr>
        <p:spPr bwMode="auto">
          <a:xfrm>
            <a:off x="4838700" y="985837"/>
            <a:ext cx="920124" cy="30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+mn-lt"/>
              </a:rPr>
              <a:t>9 bits</a:t>
            </a:r>
          </a:p>
        </p:txBody>
      </p:sp>
      <p:sp>
        <p:nvSpPr>
          <p:cNvPr id="8198" name="Rectangle 56"/>
          <p:cNvSpPr>
            <a:spLocks noChangeArrowheads="1"/>
          </p:cNvSpPr>
          <p:nvPr/>
        </p:nvSpPr>
        <p:spPr bwMode="auto">
          <a:xfrm>
            <a:off x="8001000" y="990600"/>
            <a:ext cx="1078821" cy="30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+mn-lt"/>
              </a:rPr>
              <a:t>12 bits</a:t>
            </a:r>
          </a:p>
        </p:txBody>
      </p:sp>
      <p:sp>
        <p:nvSpPr>
          <p:cNvPr id="8199" name="Text Box 66"/>
          <p:cNvSpPr txBox="1">
            <a:spLocks noChangeArrowheads="1"/>
          </p:cNvSpPr>
          <p:nvPr/>
        </p:nvSpPr>
        <p:spPr bwMode="auto">
          <a:xfrm>
            <a:off x="610691" y="1308413"/>
            <a:ext cx="2843708" cy="82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r>
              <a:rPr lang="en-US" altLang="en-US" dirty="0">
                <a:latin typeface="+mn-lt"/>
              </a:rPr>
              <a:t>48-bit Virtual </a:t>
            </a:r>
          </a:p>
          <a:p>
            <a:pPr algn="r" eaLnBrk="1" hangingPunct="1"/>
            <a:r>
              <a:rPr lang="en-US" altLang="en-US" dirty="0">
                <a:latin typeface="+mn-lt"/>
              </a:rPr>
              <a:t>Address:</a:t>
            </a:r>
          </a:p>
        </p:txBody>
      </p:sp>
      <p:sp>
        <p:nvSpPr>
          <p:cNvPr id="8200" name="Rectangle 68"/>
          <p:cNvSpPr>
            <a:spLocks noChangeArrowheads="1"/>
          </p:cNvSpPr>
          <p:nvPr/>
        </p:nvSpPr>
        <p:spPr bwMode="auto">
          <a:xfrm>
            <a:off x="7742236" y="1314450"/>
            <a:ext cx="1563688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100">
                <a:latin typeface="+mn-lt"/>
              </a:rPr>
              <a:t>Offset</a:t>
            </a:r>
          </a:p>
        </p:txBody>
      </p:sp>
      <p:sp>
        <p:nvSpPr>
          <p:cNvPr id="8201" name="Rectangle 69"/>
          <p:cNvSpPr>
            <a:spLocks noChangeArrowheads="1"/>
          </p:cNvSpPr>
          <p:nvPr/>
        </p:nvSpPr>
        <p:spPr bwMode="auto">
          <a:xfrm>
            <a:off x="4737099" y="1314450"/>
            <a:ext cx="1001712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100" dirty="0">
                <a:latin typeface="+mn-l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100" dirty="0">
                <a:latin typeface="+mn-lt"/>
              </a:rPr>
              <a:t>P2 index</a:t>
            </a:r>
          </a:p>
        </p:txBody>
      </p:sp>
      <p:sp>
        <p:nvSpPr>
          <p:cNvPr id="8202" name="Rectangle 70"/>
          <p:cNvSpPr>
            <a:spLocks noChangeArrowheads="1"/>
          </p:cNvSpPr>
          <p:nvPr/>
        </p:nvSpPr>
        <p:spPr bwMode="auto">
          <a:xfrm>
            <a:off x="3733799" y="1314450"/>
            <a:ext cx="1003300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100" dirty="0">
                <a:latin typeface="+mn-l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100" dirty="0">
                <a:latin typeface="+mn-lt"/>
              </a:rPr>
              <a:t>P1 index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567237" y="2665411"/>
            <a:ext cx="669925" cy="1397000"/>
            <a:chOff x="3290594" y="2432050"/>
            <a:chExt cx="669926" cy="1397000"/>
          </a:xfrm>
        </p:grpSpPr>
        <p:sp>
          <p:nvSpPr>
            <p:cNvPr id="8239" name="Rectangle 4"/>
            <p:cNvSpPr>
              <a:spLocks noChangeArrowheads="1"/>
            </p:cNvSpPr>
            <p:nvPr/>
          </p:nvSpPr>
          <p:spPr bwMode="auto">
            <a:xfrm>
              <a:off x="3290595" y="2432050"/>
              <a:ext cx="669925" cy="1397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40" name="Rectangle 5" descr="80%"/>
            <p:cNvSpPr>
              <a:spLocks noChangeArrowheads="1"/>
            </p:cNvSpPr>
            <p:nvPr/>
          </p:nvSpPr>
          <p:spPr bwMode="auto">
            <a:xfrm>
              <a:off x="3290594" y="2630487"/>
              <a:ext cx="669925" cy="142875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41" name="Rectangle 6" descr="75%"/>
            <p:cNvSpPr>
              <a:spLocks noChangeArrowheads="1"/>
            </p:cNvSpPr>
            <p:nvPr/>
          </p:nvSpPr>
          <p:spPr bwMode="auto">
            <a:xfrm>
              <a:off x="3290595" y="3044824"/>
              <a:ext cx="669925" cy="144463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42" name="Rectangle 7" descr="75%"/>
            <p:cNvSpPr>
              <a:spLocks noChangeArrowheads="1"/>
            </p:cNvSpPr>
            <p:nvPr/>
          </p:nvSpPr>
          <p:spPr bwMode="auto">
            <a:xfrm>
              <a:off x="3290595" y="3197226"/>
              <a:ext cx="669925" cy="142875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39981" name="Rectangle 76"/>
          <p:cNvSpPr>
            <a:spLocks noChangeArrowheads="1"/>
          </p:cNvSpPr>
          <p:nvPr/>
        </p:nvSpPr>
        <p:spPr bwMode="auto">
          <a:xfrm>
            <a:off x="2098674" y="2668587"/>
            <a:ext cx="1822450" cy="315913"/>
          </a:xfrm>
          <a:prstGeom prst="rec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100" dirty="0" err="1">
                <a:latin typeface="+mn-lt"/>
              </a:rPr>
              <a:t>PageTablePtr</a:t>
            </a:r>
            <a:endParaRPr lang="en-US" altLang="en-US" sz="1100" dirty="0">
              <a:latin typeface="+mn-lt"/>
            </a:endParaRPr>
          </a:p>
        </p:txBody>
      </p:sp>
      <p:sp>
        <p:nvSpPr>
          <p:cNvPr id="39982" name="Line 92"/>
          <p:cNvSpPr>
            <a:spLocks noChangeShapeType="1"/>
          </p:cNvSpPr>
          <p:nvPr/>
        </p:nvSpPr>
        <p:spPr bwMode="auto">
          <a:xfrm flipV="1">
            <a:off x="3933824" y="2703511"/>
            <a:ext cx="633412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n-lt"/>
            </a:endParaRPr>
          </a:p>
        </p:txBody>
      </p:sp>
      <p:sp>
        <p:nvSpPr>
          <p:cNvPr id="671837" name="Freeform 93"/>
          <p:cNvSpPr>
            <a:spLocks/>
          </p:cNvSpPr>
          <p:nvPr/>
        </p:nvSpPr>
        <p:spPr bwMode="auto">
          <a:xfrm>
            <a:off x="4040186" y="1676400"/>
            <a:ext cx="527050" cy="1258887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2147483647 h 960"/>
              <a:gd name="T4" fmla="*/ 2147483647 w 912"/>
              <a:gd name="T5" fmla="*/ 2147483647 h 960"/>
              <a:gd name="T6" fmla="*/ 2147483647 w 912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960"/>
              <a:gd name="T14" fmla="*/ 912 w 912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n-lt"/>
            </a:endParaRPr>
          </a:p>
        </p:txBody>
      </p:sp>
      <p:grpSp>
        <p:nvGrpSpPr>
          <p:cNvPr id="39958" name="Group 117"/>
          <p:cNvGrpSpPr>
            <a:grpSpLocks/>
          </p:cNvGrpSpPr>
          <p:nvPr/>
        </p:nvGrpSpPr>
        <p:grpSpPr bwMode="auto">
          <a:xfrm>
            <a:off x="5905500" y="2803524"/>
            <a:ext cx="668337" cy="1397000"/>
            <a:chOff x="3572" y="971"/>
            <a:chExt cx="421" cy="880"/>
          </a:xfrm>
        </p:grpSpPr>
        <p:sp>
          <p:nvSpPr>
            <p:cNvPr id="8232" name="Rectangle 8"/>
            <p:cNvSpPr>
              <a:spLocks noChangeArrowheads="1"/>
            </p:cNvSpPr>
            <p:nvPr/>
          </p:nvSpPr>
          <p:spPr bwMode="auto">
            <a:xfrm>
              <a:off x="3572" y="971"/>
              <a:ext cx="421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33" name="Rectangle 9" descr="50%"/>
            <p:cNvSpPr>
              <a:spLocks noChangeArrowheads="1"/>
            </p:cNvSpPr>
            <p:nvPr/>
          </p:nvSpPr>
          <p:spPr bwMode="auto">
            <a:xfrm>
              <a:off x="3572" y="1317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34" name="Rectangle 10" descr="50%"/>
            <p:cNvSpPr>
              <a:spLocks noChangeArrowheads="1"/>
            </p:cNvSpPr>
            <p:nvPr/>
          </p:nvSpPr>
          <p:spPr bwMode="auto">
            <a:xfrm>
              <a:off x="3572" y="1416"/>
              <a:ext cx="421" cy="89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35" name="Rectangle 11" descr="70%"/>
            <p:cNvSpPr>
              <a:spLocks noChangeArrowheads="1"/>
            </p:cNvSpPr>
            <p:nvPr/>
          </p:nvSpPr>
          <p:spPr bwMode="auto">
            <a:xfrm>
              <a:off x="3572" y="1613"/>
              <a:ext cx="421" cy="91"/>
            </a:xfrm>
            <a:prstGeom prst="rect">
              <a:avLst/>
            </a:prstGeom>
            <a:pattFill prst="pct7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grpSp>
        <p:nvGrpSpPr>
          <p:cNvPr id="39959" name="Group 118"/>
          <p:cNvGrpSpPr>
            <a:grpSpLocks/>
          </p:cNvGrpSpPr>
          <p:nvPr/>
        </p:nvGrpSpPr>
        <p:grpSpPr bwMode="auto">
          <a:xfrm>
            <a:off x="7129461" y="2717800"/>
            <a:ext cx="668338" cy="1398587"/>
            <a:chOff x="3572" y="2057"/>
            <a:chExt cx="421" cy="881"/>
          </a:xfrm>
        </p:grpSpPr>
        <p:sp>
          <p:nvSpPr>
            <p:cNvPr id="8228" name="Rectangle 12"/>
            <p:cNvSpPr>
              <a:spLocks noChangeArrowheads="1"/>
            </p:cNvSpPr>
            <p:nvPr/>
          </p:nvSpPr>
          <p:spPr bwMode="auto">
            <a:xfrm>
              <a:off x="3572" y="2057"/>
              <a:ext cx="421" cy="8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29" name="Rectangle 13" descr="50%"/>
            <p:cNvSpPr>
              <a:spLocks noChangeArrowheads="1"/>
            </p:cNvSpPr>
            <p:nvPr/>
          </p:nvSpPr>
          <p:spPr bwMode="auto">
            <a:xfrm>
              <a:off x="3572" y="2304"/>
              <a:ext cx="421" cy="91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30" name="Rectangle 14" descr="50%"/>
            <p:cNvSpPr>
              <a:spLocks noChangeArrowheads="1"/>
            </p:cNvSpPr>
            <p:nvPr/>
          </p:nvSpPr>
          <p:spPr bwMode="auto">
            <a:xfrm>
              <a:off x="3572" y="2403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31" name="Rectangle 15" descr="50%"/>
            <p:cNvSpPr>
              <a:spLocks noChangeArrowheads="1"/>
            </p:cNvSpPr>
            <p:nvPr/>
          </p:nvSpPr>
          <p:spPr bwMode="auto">
            <a:xfrm>
              <a:off x="3572" y="2600"/>
              <a:ext cx="421" cy="91"/>
            </a:xfrm>
            <a:prstGeom prst="rect">
              <a:avLst/>
            </a:prstGeom>
            <a:pattFill prst="pct70">
              <a:fgClr>
                <a:srgbClr val="FF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671864" name="Freeform 120"/>
          <p:cNvSpPr>
            <a:spLocks/>
          </p:cNvSpPr>
          <p:nvPr/>
        </p:nvSpPr>
        <p:spPr bwMode="auto">
          <a:xfrm>
            <a:off x="5237161" y="1681162"/>
            <a:ext cx="668338" cy="2212975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n-lt"/>
            </a:endParaRPr>
          </a:p>
        </p:txBody>
      </p:sp>
      <p:sp>
        <p:nvSpPr>
          <p:cNvPr id="8211" name="Rectangle 69"/>
          <p:cNvSpPr>
            <a:spLocks noChangeArrowheads="1"/>
          </p:cNvSpPr>
          <p:nvPr/>
        </p:nvSpPr>
        <p:spPr bwMode="auto">
          <a:xfrm>
            <a:off x="5738812" y="1314450"/>
            <a:ext cx="1001713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100">
                <a:latin typeface="+mn-l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100">
                <a:latin typeface="+mn-lt"/>
              </a:rPr>
              <a:t>P3 index</a:t>
            </a:r>
          </a:p>
        </p:txBody>
      </p:sp>
      <p:sp>
        <p:nvSpPr>
          <p:cNvPr id="8212" name="Rectangle 69"/>
          <p:cNvSpPr>
            <a:spLocks noChangeArrowheads="1"/>
          </p:cNvSpPr>
          <p:nvPr/>
        </p:nvSpPr>
        <p:spPr bwMode="auto">
          <a:xfrm>
            <a:off x="6740524" y="1314450"/>
            <a:ext cx="1001712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100">
                <a:latin typeface="+mn-lt"/>
              </a:rPr>
              <a:t>Virtual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sz="1100">
                <a:latin typeface="+mn-lt"/>
              </a:rPr>
              <a:t>P4 index</a:t>
            </a:r>
          </a:p>
        </p:txBody>
      </p:sp>
      <p:sp>
        <p:nvSpPr>
          <p:cNvPr id="8213" name="Rectangle 55"/>
          <p:cNvSpPr>
            <a:spLocks noChangeArrowheads="1"/>
          </p:cNvSpPr>
          <p:nvPr/>
        </p:nvSpPr>
        <p:spPr bwMode="auto">
          <a:xfrm>
            <a:off x="5840412" y="973137"/>
            <a:ext cx="920124" cy="30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+mn-lt"/>
              </a:rPr>
              <a:t>9 bits</a:t>
            </a:r>
          </a:p>
        </p:txBody>
      </p:sp>
      <p:sp>
        <p:nvSpPr>
          <p:cNvPr id="8214" name="Rectangle 55"/>
          <p:cNvSpPr>
            <a:spLocks noChangeArrowheads="1"/>
          </p:cNvSpPr>
          <p:nvPr/>
        </p:nvSpPr>
        <p:spPr bwMode="auto">
          <a:xfrm>
            <a:off x="6842125" y="973137"/>
            <a:ext cx="920124" cy="30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>
                <a:latin typeface="+mn-lt"/>
              </a:rPr>
              <a:t>9 bits</a:t>
            </a:r>
          </a:p>
        </p:txBody>
      </p:sp>
      <p:sp>
        <p:nvSpPr>
          <p:cNvPr id="81" name="Line 92"/>
          <p:cNvSpPr>
            <a:spLocks noChangeShapeType="1"/>
          </p:cNvSpPr>
          <p:nvPr/>
        </p:nvSpPr>
        <p:spPr bwMode="auto">
          <a:xfrm flipV="1">
            <a:off x="5238749" y="2803524"/>
            <a:ext cx="666750" cy="146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n-lt"/>
            </a:endParaRPr>
          </a:p>
        </p:txBody>
      </p:sp>
      <p:sp>
        <p:nvSpPr>
          <p:cNvPr id="82" name="Line 92"/>
          <p:cNvSpPr>
            <a:spLocks noChangeShapeType="1"/>
          </p:cNvSpPr>
          <p:nvPr/>
        </p:nvSpPr>
        <p:spPr bwMode="auto">
          <a:xfrm flipV="1">
            <a:off x="6580187" y="2741612"/>
            <a:ext cx="549275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n-lt"/>
            </a:endParaRPr>
          </a:p>
        </p:txBody>
      </p:sp>
      <p:sp>
        <p:nvSpPr>
          <p:cNvPr id="83" name="Freeform 120"/>
          <p:cNvSpPr>
            <a:spLocks/>
          </p:cNvSpPr>
          <p:nvPr/>
        </p:nvSpPr>
        <p:spPr bwMode="auto">
          <a:xfrm>
            <a:off x="6462711" y="1692274"/>
            <a:ext cx="666750" cy="1960562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n-lt"/>
            </a:endParaRPr>
          </a:p>
        </p:txBody>
      </p: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8137525" y="2355849"/>
            <a:ext cx="669925" cy="1397000"/>
            <a:chOff x="3290594" y="2432050"/>
            <a:chExt cx="669926" cy="1397000"/>
          </a:xfrm>
        </p:grpSpPr>
        <p:sp>
          <p:nvSpPr>
            <p:cNvPr id="8224" name="Rectangle 4"/>
            <p:cNvSpPr>
              <a:spLocks noChangeArrowheads="1"/>
            </p:cNvSpPr>
            <p:nvPr/>
          </p:nvSpPr>
          <p:spPr bwMode="auto">
            <a:xfrm>
              <a:off x="3290595" y="2432050"/>
              <a:ext cx="669925" cy="1397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25" name="Rectangle 5" descr="80%"/>
            <p:cNvSpPr>
              <a:spLocks noChangeArrowheads="1"/>
            </p:cNvSpPr>
            <p:nvPr/>
          </p:nvSpPr>
          <p:spPr bwMode="auto">
            <a:xfrm>
              <a:off x="3290594" y="2630487"/>
              <a:ext cx="669925" cy="142875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26" name="Rectangle 6" descr="75%"/>
            <p:cNvSpPr>
              <a:spLocks noChangeArrowheads="1"/>
            </p:cNvSpPr>
            <p:nvPr/>
          </p:nvSpPr>
          <p:spPr bwMode="auto">
            <a:xfrm>
              <a:off x="3290595" y="3044824"/>
              <a:ext cx="669925" cy="144463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  <p:sp>
          <p:nvSpPr>
            <p:cNvPr id="8227" name="Rectangle 7" descr="75%"/>
            <p:cNvSpPr>
              <a:spLocks noChangeArrowheads="1"/>
            </p:cNvSpPr>
            <p:nvPr/>
          </p:nvSpPr>
          <p:spPr bwMode="auto">
            <a:xfrm>
              <a:off x="3290595" y="3197226"/>
              <a:ext cx="669925" cy="142875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 altLang="en-US">
                <a:latin typeface="+mn-lt"/>
              </a:endParaRPr>
            </a:p>
          </p:txBody>
        </p:sp>
      </p:grpSp>
      <p:sp>
        <p:nvSpPr>
          <p:cNvPr id="89" name="Line 92"/>
          <p:cNvSpPr>
            <a:spLocks noChangeShapeType="1"/>
          </p:cNvSpPr>
          <p:nvPr/>
        </p:nvSpPr>
        <p:spPr bwMode="auto">
          <a:xfrm flipV="1">
            <a:off x="7797800" y="2355849"/>
            <a:ext cx="339725" cy="1312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n-lt"/>
            </a:endParaRPr>
          </a:p>
        </p:txBody>
      </p:sp>
      <p:sp>
        <p:nvSpPr>
          <p:cNvPr id="90" name="Freeform 120"/>
          <p:cNvSpPr>
            <a:spLocks/>
          </p:cNvSpPr>
          <p:nvPr/>
        </p:nvSpPr>
        <p:spPr bwMode="auto">
          <a:xfrm>
            <a:off x="7558086" y="1692275"/>
            <a:ext cx="579438" cy="973137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>
              <a:latin typeface="+mn-lt"/>
            </a:endParaRPr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8696324" y="1692275"/>
            <a:ext cx="876300" cy="4192587"/>
          </a:xfrm>
          <a:custGeom>
            <a:avLst/>
            <a:gdLst>
              <a:gd name="T0" fmla="*/ 126704 w 533400"/>
              <a:gd name="T1" fmla="*/ 0 h 4124325"/>
              <a:gd name="T2" fmla="*/ 2365116 w 533400"/>
              <a:gd name="T3" fmla="*/ 460251 h 4124325"/>
              <a:gd name="T4" fmla="*/ 2365116 w 533400"/>
              <a:gd name="T5" fmla="*/ 3491900 h 4124325"/>
              <a:gd name="T6" fmla="*/ 0 w 533400"/>
              <a:gd name="T7" fmla="*/ 4332357 h 41243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3400" h="4124325">
                <a:moveTo>
                  <a:pt x="28575" y="0"/>
                </a:moveTo>
                <a:lnTo>
                  <a:pt x="533400" y="438150"/>
                </a:lnTo>
                <a:lnTo>
                  <a:pt x="533400" y="3324225"/>
                </a:lnTo>
                <a:lnTo>
                  <a:pt x="0" y="4124325"/>
                </a:lnTo>
              </a:path>
            </a:pathLst>
          </a:custGeom>
          <a:noFill/>
          <a:ln w="50800" cap="flat" cmpd="sng" algn="ctr">
            <a:solidFill>
              <a:srgbClr val="233AE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+mn-lt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561137" y="2614611"/>
            <a:ext cx="2619375" cy="3257550"/>
          </a:xfrm>
          <a:custGeom>
            <a:avLst/>
            <a:gdLst>
              <a:gd name="T0" fmla="*/ 2276475 w 2619375"/>
              <a:gd name="T1" fmla="*/ 0 h 3257550"/>
              <a:gd name="T2" fmla="*/ 2619375 w 2619375"/>
              <a:gd name="T3" fmla="*/ 180975 h 3257550"/>
              <a:gd name="T4" fmla="*/ 2619375 w 2619375"/>
              <a:gd name="T5" fmla="*/ 1295400 h 3257550"/>
              <a:gd name="T6" fmla="*/ 0 w 2619375"/>
              <a:gd name="T7" fmla="*/ 3257550 h 32575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19375" h="3257550">
                <a:moveTo>
                  <a:pt x="2276475" y="0"/>
                </a:moveTo>
                <a:lnTo>
                  <a:pt x="2619375" y="180975"/>
                </a:lnTo>
                <a:lnTo>
                  <a:pt x="2619375" y="1295400"/>
                </a:lnTo>
                <a:lnTo>
                  <a:pt x="0" y="3257550"/>
                </a:lnTo>
              </a:path>
            </a:pathLst>
          </a:custGeom>
          <a:noFill/>
          <a:ln w="793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>
              <a:latin typeface="+mn-lt"/>
            </a:endParaRPr>
          </a:p>
        </p:txBody>
      </p:sp>
      <p:sp>
        <p:nvSpPr>
          <p:cNvPr id="5151" name="TextBox 4"/>
          <p:cNvSpPr txBox="1">
            <a:spLocks noChangeArrowheads="1"/>
          </p:cNvSpPr>
          <p:nvPr/>
        </p:nvSpPr>
        <p:spPr bwMode="auto">
          <a:xfrm>
            <a:off x="947438" y="4510017"/>
            <a:ext cx="590738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0" dirty="0">
                <a:latin typeface="+mn-lt"/>
              </a:rPr>
              <a:t>4096-byte pages (12 bit offset)</a:t>
            </a:r>
            <a:br>
              <a:rPr lang="en-US" altLang="en-US" sz="2000" b="0" dirty="0">
                <a:latin typeface="+mn-lt"/>
              </a:rPr>
            </a:br>
            <a:r>
              <a:rPr lang="en-US" altLang="en-US" sz="2000" b="0" dirty="0">
                <a:latin typeface="+mn-lt"/>
              </a:rPr>
              <a:t>Page tables also 4k bytes (pageable)</a:t>
            </a:r>
          </a:p>
        </p:txBody>
      </p:sp>
    </p:spTree>
    <p:extLst>
      <p:ext uri="{BB962C8B-B14F-4D97-AF65-F5344CB8AC3E}">
        <p14:creationId xmlns:p14="http://schemas.microsoft.com/office/powerpoint/2010/main" val="56828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DA043-4DF5-88EB-0B05-A5E5FFC2F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Inverted Page Table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319CBF-5AD3-1DBF-D85C-33D24502264B}"/>
              </a:ext>
            </a:extLst>
          </p:cNvPr>
          <p:cNvSpPr txBox="1"/>
          <p:nvPr/>
        </p:nvSpPr>
        <p:spPr>
          <a:xfrm>
            <a:off x="1143001" y="1219200"/>
            <a:ext cx="6019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A</a:t>
            </a:r>
            <a:r>
              <a:rPr lang="en-US" sz="2400" b="0" i="0" u="none" strike="noStrike" baseline="0" dirty="0">
                <a:latin typeface="+mn-lt"/>
              </a:rPr>
              <a:t> single page table that</a:t>
            </a:r>
          </a:p>
          <a:p>
            <a:pPr algn="ctr"/>
            <a:r>
              <a:rPr lang="en-US" sz="2400" b="0" i="0" u="none" strike="noStrike" baseline="0" dirty="0">
                <a:latin typeface="+mn-lt"/>
              </a:rPr>
              <a:t>has an entry for each </a:t>
            </a:r>
            <a:r>
              <a:rPr lang="en-US" sz="2400" b="0" u="none" strike="noStrike" baseline="0" dirty="0">
                <a:latin typeface="+mn-lt"/>
              </a:rPr>
              <a:t>physical page </a:t>
            </a:r>
            <a:r>
              <a:rPr lang="en-US" sz="2400" b="0" i="0" u="none" strike="noStrike" baseline="0" dirty="0">
                <a:latin typeface="+mn-lt"/>
              </a:rPr>
              <a:t>of the system</a:t>
            </a:r>
            <a:endParaRPr lang="en-US" sz="2400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047FCA-DAAB-AD98-10ED-D744C50EBF4A}"/>
              </a:ext>
            </a:extLst>
          </p:cNvPr>
          <p:cNvSpPr txBox="1"/>
          <p:nvPr/>
        </p:nvSpPr>
        <p:spPr>
          <a:xfrm>
            <a:off x="1066800" y="2667000"/>
            <a:ext cx="6019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Each entry contains process ID + which virtual page maps to physical page</a:t>
            </a:r>
            <a:endParaRPr lang="en-US" sz="2400" dirty="0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0FFFC3-23F6-68A1-B93A-0DF670E6DC56}"/>
              </a:ext>
            </a:extLst>
          </p:cNvPr>
          <p:cNvSpPr txBox="1"/>
          <p:nvPr/>
        </p:nvSpPr>
        <p:spPr>
          <a:xfrm>
            <a:off x="1168400" y="4038600"/>
            <a:ext cx="6019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Physical memory much smaller than virtual memory</a:t>
            </a:r>
            <a:endParaRPr lang="en-US" sz="2400" dirty="0"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A75E92-5CC0-2B29-9633-082ABA8110A4}"/>
              </a:ext>
            </a:extLst>
          </p:cNvPr>
          <p:cNvSpPr txBox="1"/>
          <p:nvPr/>
        </p:nvSpPr>
        <p:spPr>
          <a:xfrm>
            <a:off x="1295401" y="5371576"/>
            <a:ext cx="60198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Size proportional to </a:t>
            </a:r>
            <a:r>
              <a:rPr lang="en-US" sz="2400" b="0" dirty="0">
                <a:solidFill>
                  <a:schemeClr val="accent1"/>
                </a:solidFill>
                <a:latin typeface="+mn-lt"/>
              </a:rPr>
              <a:t>size </a:t>
            </a:r>
            <a:r>
              <a:rPr lang="en-US" sz="2400" b="0">
                <a:solidFill>
                  <a:schemeClr val="accent1"/>
                </a:solidFill>
                <a:latin typeface="+mn-lt"/>
              </a:rPr>
              <a:t>of physical </a:t>
            </a:r>
            <a:r>
              <a:rPr lang="en-US" sz="2400" b="0" dirty="0">
                <a:solidFill>
                  <a:schemeClr val="accent1"/>
                </a:solidFill>
                <a:latin typeface="+mn-lt"/>
              </a:rPr>
              <a:t>memory</a:t>
            </a:r>
            <a:endParaRPr lang="en-US" sz="2400" dirty="0">
              <a:solidFill>
                <a:schemeClr val="accent1"/>
              </a:solidFill>
              <a:latin typeface="+mn-lt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52AFAB0-869F-6C29-AC23-162892099D1B}"/>
              </a:ext>
            </a:extLst>
          </p:cNvPr>
          <p:cNvGrpSpPr/>
          <p:nvPr/>
        </p:nvGrpSpPr>
        <p:grpSpPr>
          <a:xfrm>
            <a:off x="7718853" y="2019300"/>
            <a:ext cx="3526632" cy="4229100"/>
            <a:chOff x="7718853" y="2019300"/>
            <a:chExt cx="3526632" cy="422910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6AFA470-F2E6-B98F-9DC8-9A48B3A8E09B}"/>
                </a:ext>
              </a:extLst>
            </p:cNvPr>
            <p:cNvGrpSpPr/>
            <p:nvPr/>
          </p:nvGrpSpPr>
          <p:grpSpPr>
            <a:xfrm>
              <a:off x="7718853" y="2019300"/>
              <a:ext cx="3482546" cy="4229100"/>
              <a:chOff x="1724042" y="3295119"/>
              <a:chExt cx="1857358" cy="2819400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253DF7F3-C28B-42FE-2143-055A5AD20290}"/>
                  </a:ext>
                </a:extLst>
              </p:cNvPr>
              <p:cNvSpPr/>
              <p:nvPr/>
            </p:nvSpPr>
            <p:spPr bwMode="auto">
              <a:xfrm>
                <a:off x="1752600" y="3295119"/>
                <a:ext cx="1828800" cy="2819400"/>
              </a:xfrm>
              <a:prstGeom prst="roundRect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dirty="0">
                    <a:solidFill>
                      <a:schemeClr val="tx1"/>
                    </a:solidFill>
                  </a:rPr>
                  <a:t>Inverted Table</a:t>
                </a:r>
                <a:endPara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9FC26022-9319-8660-2E1D-65E39C11034E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133599" y="4237154"/>
                <a:ext cx="10668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EEF4CA2C-D81C-7952-301F-9081A66D5F6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133599" y="4590519"/>
                <a:ext cx="10668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BF53204A-EA64-43BC-0AD2-417253CFFE9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133599" y="4971519"/>
                <a:ext cx="10668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0F67E070-842C-9D33-9D12-4001E4EA081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133599" y="5431074"/>
                <a:ext cx="10668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5327BABF-CC69-931D-8EC3-F00F50447B4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133599" y="5885919"/>
                <a:ext cx="10668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682AC61-72B3-54B8-C1A9-FF070D2EA30A}"/>
                  </a:ext>
                </a:extLst>
              </p:cNvPr>
              <p:cNvSpPr txBox="1"/>
              <p:nvPr/>
            </p:nvSpPr>
            <p:spPr>
              <a:xfrm>
                <a:off x="1729087" y="4249214"/>
                <a:ext cx="577516" cy="15388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+mn-lt"/>
                  </a:rPr>
                  <a:t>  0</a:t>
                </a:r>
              </a:p>
              <a:p>
                <a:endParaRPr lang="en-US" dirty="0">
                  <a:latin typeface="+mn-lt"/>
                </a:endParaRPr>
              </a:p>
              <a:p>
                <a:r>
                  <a:rPr lang="en-US" dirty="0">
                    <a:latin typeface="+mn-lt"/>
                  </a:rPr>
                  <a:t>  1</a:t>
                </a:r>
              </a:p>
              <a:p>
                <a:endParaRPr lang="en-US" dirty="0">
                  <a:latin typeface="+mn-lt"/>
                </a:endParaRPr>
              </a:p>
              <a:p>
                <a:endParaRPr lang="en-US" dirty="0">
                  <a:latin typeface="+mn-lt"/>
                </a:endParaRPr>
              </a:p>
              <a:p>
                <a:r>
                  <a:rPr lang="en-US" dirty="0">
                    <a:latin typeface="+mn-lt"/>
                  </a:rPr>
                  <a:t>  2</a:t>
                </a:r>
              </a:p>
              <a:p>
                <a:endParaRPr lang="en-US" dirty="0">
                  <a:latin typeface="+mn-lt"/>
                </a:endParaRPr>
              </a:p>
              <a:p>
                <a:r>
                  <a:rPr lang="en-US" dirty="0">
                    <a:latin typeface="+mn-lt"/>
                  </a:rPr>
                  <a:t>  3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BECBCCE-068C-835A-104E-1BE18F527A90}"/>
                  </a:ext>
                </a:extLst>
              </p:cNvPr>
              <p:cNvSpPr txBox="1"/>
              <p:nvPr/>
            </p:nvSpPr>
            <p:spPr>
              <a:xfrm>
                <a:off x="1724042" y="4252453"/>
                <a:ext cx="577516" cy="15388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+mn-lt"/>
                  </a:rPr>
                  <a:t>  0</a:t>
                </a:r>
              </a:p>
              <a:p>
                <a:endParaRPr lang="en-US" dirty="0">
                  <a:latin typeface="+mn-lt"/>
                </a:endParaRPr>
              </a:p>
              <a:p>
                <a:r>
                  <a:rPr lang="en-US" dirty="0">
                    <a:latin typeface="+mn-lt"/>
                  </a:rPr>
                  <a:t>  1</a:t>
                </a:r>
              </a:p>
              <a:p>
                <a:endParaRPr lang="en-US" dirty="0">
                  <a:latin typeface="+mn-lt"/>
                </a:endParaRPr>
              </a:p>
              <a:p>
                <a:endParaRPr lang="en-US" dirty="0">
                  <a:latin typeface="+mn-lt"/>
                </a:endParaRPr>
              </a:p>
              <a:p>
                <a:r>
                  <a:rPr lang="en-US" dirty="0">
                    <a:latin typeface="+mn-lt"/>
                  </a:rPr>
                  <a:t>  2</a:t>
                </a:r>
              </a:p>
              <a:p>
                <a:endParaRPr lang="en-US" dirty="0">
                  <a:latin typeface="+mn-lt"/>
                </a:endParaRPr>
              </a:p>
              <a:p>
                <a:r>
                  <a:rPr lang="en-US" dirty="0">
                    <a:latin typeface="+mn-lt"/>
                  </a:rPr>
                  <a:t>  3</a:t>
                </a: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B26B677-B912-A824-6CB5-D77FAA304503}"/>
                </a:ext>
              </a:extLst>
            </p:cNvPr>
            <p:cNvSpPr txBox="1"/>
            <p:nvPr/>
          </p:nvSpPr>
          <p:spPr>
            <a:xfrm>
              <a:off x="8404054" y="3478749"/>
              <a:ext cx="2841431" cy="23083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>
                  <a:latin typeface="+mn-lt"/>
                </a:rPr>
                <a:t>  Virtual: 0x1021</a:t>
              </a:r>
            </a:p>
            <a:p>
              <a:endParaRPr lang="en-US" dirty="0">
                <a:latin typeface="+mn-lt"/>
              </a:endParaRPr>
            </a:p>
            <a:p>
              <a:r>
                <a:rPr lang="en-US" dirty="0">
                  <a:latin typeface="+mn-lt"/>
                </a:rPr>
                <a:t>  NULL</a:t>
              </a:r>
            </a:p>
            <a:p>
              <a:endParaRPr lang="en-US" dirty="0">
                <a:latin typeface="+mn-lt"/>
              </a:endParaRPr>
            </a:p>
            <a:p>
              <a:endParaRPr lang="en-US" dirty="0">
                <a:latin typeface="+mn-lt"/>
              </a:endParaRPr>
            </a:p>
            <a:p>
              <a:r>
                <a:rPr lang="en-US" dirty="0">
                  <a:latin typeface="+mn-lt"/>
                </a:rPr>
                <a:t>  Virtual: 0x0123</a:t>
              </a:r>
            </a:p>
            <a:p>
              <a:endParaRPr lang="en-US" dirty="0">
                <a:latin typeface="+mn-lt"/>
              </a:endParaRPr>
            </a:p>
            <a:p>
              <a:r>
                <a:rPr lang="en-US" dirty="0">
                  <a:latin typeface="+mn-lt"/>
                </a:rPr>
                <a:t>  NULL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93769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DA043-4DF5-88EB-0B05-A5E5FFC2F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Inverted Page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EC5695-F0AB-B3D5-A5CB-D4C97FADBFB4}"/>
              </a:ext>
            </a:extLst>
          </p:cNvPr>
          <p:cNvSpPr txBox="1"/>
          <p:nvPr/>
        </p:nvSpPr>
        <p:spPr>
          <a:xfrm>
            <a:off x="1143000" y="1219200"/>
            <a:ext cx="9905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Don’t we have it backwards?</a:t>
            </a:r>
            <a:endParaRPr lang="en-US" sz="2400" dirty="0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13E1E6-326C-154B-D869-E92564F84B2B}"/>
              </a:ext>
            </a:extLst>
          </p:cNvPr>
          <p:cNvSpPr txBox="1"/>
          <p:nvPr/>
        </p:nvSpPr>
        <p:spPr>
          <a:xfrm>
            <a:off x="457200" y="1651437"/>
            <a:ext cx="11658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dirty="0">
                <a:latin typeface="+mn-lt"/>
              </a:rPr>
              <a:t>Add a hash table. Virtual memory can only map to specific physical frames </a:t>
            </a:r>
            <a:endParaRPr lang="en-US" sz="2400" dirty="0">
              <a:latin typeface="+mn-lt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67E8E1B-2F82-68B6-49B2-DA5A1F0B6615}"/>
              </a:ext>
            </a:extLst>
          </p:cNvPr>
          <p:cNvSpPr/>
          <p:nvPr/>
        </p:nvSpPr>
        <p:spPr bwMode="auto">
          <a:xfrm>
            <a:off x="7619999" y="3352800"/>
            <a:ext cx="3429000" cy="3048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Inverted Table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737AA34-396C-98A2-4A45-16E4DAD21A44}"/>
              </a:ext>
            </a:extLst>
          </p:cNvPr>
          <p:cNvCxnSpPr>
            <a:cxnSpLocks/>
          </p:cNvCxnSpPr>
          <p:nvPr/>
        </p:nvCxnSpPr>
        <p:spPr bwMode="auto">
          <a:xfrm flipH="1">
            <a:off x="8334372" y="3962400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A19A59-764A-6409-11BD-AB8F7827796B}"/>
              </a:ext>
            </a:extLst>
          </p:cNvPr>
          <p:cNvCxnSpPr>
            <a:cxnSpLocks/>
          </p:cNvCxnSpPr>
          <p:nvPr/>
        </p:nvCxnSpPr>
        <p:spPr bwMode="auto">
          <a:xfrm flipH="1">
            <a:off x="8334372" y="4480789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D2F5790-9D2B-910F-19D6-31F4570CA05D}"/>
              </a:ext>
            </a:extLst>
          </p:cNvPr>
          <p:cNvCxnSpPr>
            <a:cxnSpLocks/>
          </p:cNvCxnSpPr>
          <p:nvPr/>
        </p:nvCxnSpPr>
        <p:spPr bwMode="auto">
          <a:xfrm flipH="1">
            <a:off x="8404653" y="4953000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05A0093-F496-09D3-D0A9-26BDC48668AD}"/>
              </a:ext>
            </a:extLst>
          </p:cNvPr>
          <p:cNvCxnSpPr>
            <a:cxnSpLocks/>
          </p:cNvCxnSpPr>
          <p:nvPr/>
        </p:nvCxnSpPr>
        <p:spPr bwMode="auto">
          <a:xfrm flipH="1">
            <a:off x="8404653" y="5467350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8AA25A1-6B85-B8AD-B3ED-74812CBD3E5D}"/>
              </a:ext>
            </a:extLst>
          </p:cNvPr>
          <p:cNvCxnSpPr>
            <a:cxnSpLocks/>
          </p:cNvCxnSpPr>
          <p:nvPr/>
        </p:nvCxnSpPr>
        <p:spPr bwMode="auto">
          <a:xfrm flipH="1">
            <a:off x="8404653" y="5943600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A9033DC-A777-035F-4BEF-16EE995E60F0}"/>
              </a:ext>
            </a:extLst>
          </p:cNvPr>
          <p:cNvSpPr txBox="1"/>
          <p:nvPr/>
        </p:nvSpPr>
        <p:spPr>
          <a:xfrm>
            <a:off x="7792951" y="4235575"/>
            <a:ext cx="1082842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</a:rPr>
              <a:t>  0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  1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  2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  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1D885F-FAAD-FCB7-1B2A-7B57FF140832}"/>
              </a:ext>
            </a:extLst>
          </p:cNvPr>
          <p:cNvSpPr txBox="1"/>
          <p:nvPr/>
        </p:nvSpPr>
        <p:spPr>
          <a:xfrm>
            <a:off x="8192900" y="4073925"/>
            <a:ext cx="284143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</a:rPr>
              <a:t>  Virtual: 0x1021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  NULL</a:t>
            </a:r>
          </a:p>
          <a:p>
            <a:endParaRPr lang="en-US" sz="14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  Virtual: 0x09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  NULL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13DA6CC-8E86-4CAA-EBDE-B204100D136E}"/>
              </a:ext>
            </a:extLst>
          </p:cNvPr>
          <p:cNvSpPr/>
          <p:nvPr/>
        </p:nvSpPr>
        <p:spPr bwMode="auto">
          <a:xfrm>
            <a:off x="1676400" y="3352800"/>
            <a:ext cx="3429000" cy="30480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Anchor Hash Table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C2220A-EF8B-B754-A05D-489C78B6D0D8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3952941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9E267A3-426C-A8E5-94B1-A7558F8F3B4C}"/>
              </a:ext>
            </a:extLst>
          </p:cNvPr>
          <p:cNvCxnSpPr>
            <a:cxnSpLocks/>
          </p:cNvCxnSpPr>
          <p:nvPr/>
        </p:nvCxnSpPr>
        <p:spPr bwMode="auto">
          <a:xfrm flipH="1">
            <a:off x="2443918" y="4461871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5B0F4AD-177A-8365-95BB-0957C9E229BA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5035794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DDDC0E2-BA52-35CE-08DC-93E5D46F900B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5562600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70A5C1B-8AC6-C108-02D8-0C0653A42B2A}"/>
              </a:ext>
            </a:extLst>
          </p:cNvPr>
          <p:cNvCxnSpPr>
            <a:cxnSpLocks/>
          </p:cNvCxnSpPr>
          <p:nvPr/>
        </p:nvCxnSpPr>
        <p:spPr bwMode="auto">
          <a:xfrm flipH="1">
            <a:off x="2438400" y="6172200"/>
            <a:ext cx="200025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5">
            <a:extLst>
              <a:ext uri="{FF2B5EF4-FFF2-40B4-BE49-F238E27FC236}">
                <a16:creationId xmlns:a16="http://schemas.microsoft.com/office/drawing/2014/main" id="{D177E5D6-34BB-A708-6461-2B2BC1691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64" y="2597513"/>
            <a:ext cx="1371600" cy="381000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01</a:t>
            </a: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6A14638F-BD60-65B6-38B0-6AA382858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9987" y="2597513"/>
            <a:ext cx="2046777" cy="381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0010</a:t>
            </a:r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06981AA6-2768-5FB0-2D2D-8A9FD6E2E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5136" y="4004672"/>
            <a:ext cx="2046777" cy="381000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1600" b="0" dirty="0">
                <a:latin typeface="+mn-lt"/>
                <a:ea typeface="Gill Sans" charset="0"/>
                <a:cs typeface="Gill Sans" charset="0"/>
              </a:rPr>
              <a:t>Hash(0010)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CCD492A5-7969-E02A-4498-0FA3FCE11569}"/>
              </a:ext>
            </a:extLst>
          </p:cNvPr>
          <p:cNvCxnSpPr>
            <a:stCxn id="30" idx="3"/>
          </p:cNvCxnSpPr>
          <p:nvPr/>
        </p:nvCxnSpPr>
        <p:spPr bwMode="auto">
          <a:xfrm>
            <a:off x="4461913" y="4195172"/>
            <a:ext cx="3726451" cy="12700"/>
          </a:xfrm>
          <a:prstGeom prst="curvedConnector3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3BF822B4-4611-DEB2-84A6-B1DA1DD7974B}"/>
              </a:ext>
            </a:extLst>
          </p:cNvPr>
          <p:cNvSpPr/>
          <p:nvPr/>
        </p:nvSpPr>
        <p:spPr bwMode="auto">
          <a:xfrm>
            <a:off x="10328866" y="4137092"/>
            <a:ext cx="542334" cy="1092867"/>
          </a:xfrm>
          <a:custGeom>
            <a:avLst/>
            <a:gdLst>
              <a:gd name="connsiteX0" fmla="*/ 0 w 542334"/>
              <a:gd name="connsiteY0" fmla="*/ 0 h 1092867"/>
              <a:gd name="connsiteX1" fmla="*/ 170268 w 542334"/>
              <a:gd name="connsiteY1" fmla="*/ 18918 h 1092867"/>
              <a:gd name="connsiteX2" fmla="*/ 542334 w 542334"/>
              <a:gd name="connsiteY2" fmla="*/ 529721 h 1092867"/>
              <a:gd name="connsiteX3" fmla="*/ 529722 w 542334"/>
              <a:gd name="connsiteY3" fmla="*/ 674764 h 1092867"/>
              <a:gd name="connsiteX4" fmla="*/ 447741 w 542334"/>
              <a:gd name="connsiteY4" fmla="*/ 870256 h 1092867"/>
              <a:gd name="connsiteX5" fmla="*/ 321617 w 542334"/>
              <a:gd name="connsiteY5" fmla="*/ 996380 h 1092867"/>
              <a:gd name="connsiteX6" fmla="*/ 258555 w 542334"/>
              <a:gd name="connsiteY6" fmla="*/ 1034218 h 1092867"/>
              <a:gd name="connsiteX7" fmla="*/ 182880 w 542334"/>
              <a:gd name="connsiteY7" fmla="*/ 1090974 h 1092867"/>
              <a:gd name="connsiteX8" fmla="*/ 113512 w 542334"/>
              <a:gd name="connsiteY8" fmla="*/ 1090974 h 109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2334" h="1092867">
                <a:moveTo>
                  <a:pt x="0" y="0"/>
                </a:moveTo>
                <a:cubicBezTo>
                  <a:pt x="56756" y="6306"/>
                  <a:pt x="119340" y="-6915"/>
                  <a:pt x="170268" y="18918"/>
                </a:cubicBezTo>
                <a:cubicBezTo>
                  <a:pt x="484154" y="178135"/>
                  <a:pt x="435777" y="222584"/>
                  <a:pt x="542334" y="529721"/>
                </a:cubicBezTo>
                <a:cubicBezTo>
                  <a:pt x="538130" y="578069"/>
                  <a:pt x="538295" y="626997"/>
                  <a:pt x="529722" y="674764"/>
                </a:cubicBezTo>
                <a:cubicBezTo>
                  <a:pt x="518671" y="736336"/>
                  <a:pt x="483194" y="819046"/>
                  <a:pt x="447741" y="870256"/>
                </a:cubicBezTo>
                <a:cubicBezTo>
                  <a:pt x="426963" y="900269"/>
                  <a:pt x="352426" y="973274"/>
                  <a:pt x="321617" y="996380"/>
                </a:cubicBezTo>
                <a:cubicBezTo>
                  <a:pt x="302006" y="1011089"/>
                  <a:pt x="278582" y="1020081"/>
                  <a:pt x="258555" y="1034218"/>
                </a:cubicBezTo>
                <a:cubicBezTo>
                  <a:pt x="250092" y="1040192"/>
                  <a:pt x="202577" y="1087281"/>
                  <a:pt x="182880" y="1090974"/>
                </a:cubicBezTo>
                <a:cubicBezTo>
                  <a:pt x="160153" y="1095235"/>
                  <a:pt x="136635" y="1090974"/>
                  <a:pt x="113512" y="1090974"/>
                </a:cubicBezTo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4834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4" grpId="0" animBg="1"/>
      <p:bldP spid="20" grpId="0"/>
      <p:bldP spid="13" grpId="0"/>
      <p:bldP spid="22" grpId="0" animBg="1"/>
      <p:bldP spid="28" grpId="0" animBg="1"/>
      <p:bldP spid="29" grpId="0" animBg="1"/>
      <p:bldP spid="30" grpId="0" animBg="1"/>
      <p:bldP spid="3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36C8-746E-4763-8483-5EA80644F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Comparison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D615CA8-F5C4-4AB0-8CEC-0E5E2A56E3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096029"/>
              </p:ext>
            </p:extLst>
          </p:nvPr>
        </p:nvGraphicFramePr>
        <p:xfrm>
          <a:off x="914400" y="838200"/>
          <a:ext cx="10515597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0119201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539943441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657772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Advantages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Disadvantages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9179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Simple Segmentation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Fast context switching (segment map maintained by CPU)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External fragmentation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1873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Paging (Single-Level)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No external fragmentation</a:t>
                      </a:r>
                    </a:p>
                    <a:p>
                      <a:r>
                        <a:rPr lang="en-US" sz="2000" dirty="0">
                          <a:latin typeface="+mn-lt"/>
                        </a:rPr>
                        <a:t>Fast and easy allocation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Large table size (~ virtual memory)</a:t>
                      </a:r>
                    </a:p>
                    <a:p>
                      <a:r>
                        <a:rPr lang="en-US" sz="2000" dirty="0">
                          <a:latin typeface="+mn-lt"/>
                        </a:rPr>
                        <a:t>Internal fragmentation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6175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Paged Segmentation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Table size ~ # of pages in virtual memory</a:t>
                      </a:r>
                      <a:br>
                        <a:rPr lang="en-US" sz="2000" dirty="0">
                          <a:latin typeface="+mn-lt"/>
                        </a:rPr>
                      </a:br>
                      <a:r>
                        <a:rPr lang="en-US" sz="2000" dirty="0">
                          <a:latin typeface="+mn-lt"/>
                        </a:rPr>
                        <a:t>Fast and easy allocation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Multiple memory references per page access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6651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Multi-Level Paging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026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Inverted Page Table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Table size ~ # of pages in physical memory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Hash function more complex</a:t>
                      </a:r>
                    </a:p>
                    <a:p>
                      <a:r>
                        <a:rPr lang="en-US" sz="2000" dirty="0">
                          <a:latin typeface="+mn-lt"/>
                        </a:rPr>
                        <a:t>No cache locality of page table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0280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066817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emory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128883">
            <a:off x="8075561" y="1266240"/>
            <a:ext cx="16002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is the Translation Accomplished?</a:t>
            </a:r>
          </a:p>
        </p:txBody>
      </p:sp>
      <p:sp>
        <p:nvSpPr>
          <p:cNvPr id="807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11201400" cy="32575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MMU must translate virtual address to physical address on every instruction fetch, load or store</a:t>
            </a:r>
          </a:p>
          <a:p>
            <a:pPr marL="457200" lvl="1" indent="0" algn="ctr">
              <a:buNone/>
            </a:pPr>
            <a:endParaRPr lang="en-US" dirty="0"/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What does the MMU need to do to translate an address?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Read, check, and update PTE 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(set accessed bit/dirty bit on write)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solidFill>
                <a:srgbClr val="FF0000"/>
              </a:solidFill>
              <a:ea typeface="굴림" panose="020B0600000101010101" pitchFamily="34" charset="-127"/>
            </a:endParaRPr>
          </a:p>
        </p:txBody>
      </p: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3347988" y="1415465"/>
            <a:ext cx="5091113" cy="1149350"/>
            <a:chOff x="1008" y="416"/>
            <a:chExt cx="3207" cy="724"/>
          </a:xfrm>
        </p:grpSpPr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1008" y="510"/>
              <a:ext cx="687" cy="630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3200" b="0" dirty="0">
                  <a:latin typeface="Gill Sans" charset="0"/>
                  <a:ea typeface="Gill Sans" charset="0"/>
                  <a:cs typeface="Gill Sans" charset="0"/>
                </a:rPr>
                <a:t>CPU</a:t>
              </a:r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1741" y="846"/>
              <a:ext cx="733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auto">
            <a:xfrm>
              <a:off x="2474" y="552"/>
              <a:ext cx="825" cy="588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sz="2800" b="0" dirty="0">
                  <a:latin typeface="Gill Sans" charset="0"/>
                  <a:ea typeface="Gill Sans" charset="0"/>
                  <a:cs typeface="Gill Sans" charset="0"/>
                </a:rPr>
                <a:t>MMU</a:t>
              </a:r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3299" y="846"/>
              <a:ext cx="91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1657" y="416"/>
              <a:ext cx="880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3312" y="426"/>
              <a:ext cx="873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SzTx/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465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7940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4523-0F95-9028-71A7-828888545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speedup translation?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3EF3F-34CB-F6EF-C67B-82C838C64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371600"/>
            <a:ext cx="105664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MMU must make at least 2 memory reads to walk page table. Slow!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dirty="0"/>
              <a:t>Use specialized hardware to </a:t>
            </a:r>
          </a:p>
          <a:p>
            <a:pPr marL="0" indent="0" algn="ctr">
              <a:buNone/>
            </a:pPr>
            <a:r>
              <a:rPr lang="en-US" dirty="0"/>
              <a:t>cache virtual-physical memory translations!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Introducing the </a:t>
            </a:r>
            <a:r>
              <a:rPr lang="en-US" dirty="0">
                <a:solidFill>
                  <a:schemeClr val="accent1"/>
                </a:solidFill>
              </a:rPr>
              <a:t>Translation Lookaside Buffer (TLB)</a:t>
            </a:r>
          </a:p>
        </p:txBody>
      </p:sp>
    </p:spTree>
    <p:extLst>
      <p:ext uri="{BB962C8B-B14F-4D97-AF65-F5344CB8AC3E}">
        <p14:creationId xmlns:p14="http://schemas.microsoft.com/office/powerpoint/2010/main" val="38115103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CS61c Caching Concept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11811000" cy="5171731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20000"/>
              </a:spcBef>
              <a:buNone/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Cache: </a:t>
            </a:r>
            <a:r>
              <a:rPr lang="en-US" altLang="ko-KR" dirty="0">
                <a:ea typeface="굴림" panose="020B0600000101010101" pitchFamily="34" charset="-127"/>
              </a:rPr>
              <a:t>a repository for copies that can be accessed more quickly than the original</a:t>
            </a:r>
          </a:p>
          <a:p>
            <a:pPr marL="0" indent="0" algn="ctr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Only good if:</a:t>
            </a:r>
          </a:p>
          <a:p>
            <a:pPr marL="457200" lvl="1" indent="0" algn="ctr">
              <a:spcBef>
                <a:spcPct val="20000"/>
              </a:spcBef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Frequent case frequent enough and</a:t>
            </a:r>
          </a:p>
          <a:p>
            <a:pPr marL="457200" lvl="1" indent="0" algn="ctr">
              <a:spcBef>
                <a:spcPct val="20000"/>
              </a:spcBef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Infrequent case not too expensive</a:t>
            </a:r>
          </a:p>
          <a:p>
            <a:pPr marL="0" indent="0" algn="ctr"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Important measure</a:t>
            </a:r>
          </a:p>
          <a:p>
            <a:pPr marL="0" indent="0" algn="ctr"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 Average Access time =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	(Hit Rate x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Hit Time</a:t>
            </a:r>
            <a:r>
              <a:rPr lang="en-US" altLang="ko-KR" dirty="0">
                <a:ea typeface="굴림" panose="020B0600000101010101" pitchFamily="34" charset="-127"/>
              </a:rPr>
              <a:t>) + (Miss Rate x </a:t>
            </a: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Miss Time</a:t>
            </a:r>
            <a:r>
              <a:rPr lang="en-US" altLang="ko-KR" dirty="0">
                <a:ea typeface="굴림" panose="020B0600000101010101" pitchFamily="34" charset="-127"/>
              </a:rPr>
              <a:t>)</a:t>
            </a:r>
          </a:p>
          <a:p>
            <a:pPr lvl="1" algn="ctr">
              <a:spcBef>
                <a:spcPct val="20000"/>
              </a:spcBef>
            </a:pPr>
            <a:endParaRPr lang="ko-KR" altLang="en-US" sz="2400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188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1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Recall: In Machine Structures (</a:t>
            </a:r>
            <a:r>
              <a:rPr lang="en-US" dirty="0" err="1"/>
              <a:t>eg</a:t>
            </a:r>
            <a:r>
              <a:rPr lang="en-US" dirty="0"/>
              <a:t>. 61C)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839" y="1421580"/>
            <a:ext cx="10434000" cy="90506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Caching is the key to memory system performance</a:t>
            </a:r>
          </a:p>
        </p:txBody>
      </p:sp>
      <p:grpSp>
        <p:nvGrpSpPr>
          <p:cNvPr id="10" name="Group 67"/>
          <p:cNvGrpSpPr>
            <a:grpSpLocks/>
          </p:cNvGrpSpPr>
          <p:nvPr/>
        </p:nvGrpSpPr>
        <p:grpSpPr bwMode="auto">
          <a:xfrm>
            <a:off x="2938332" y="3886200"/>
            <a:ext cx="5606204" cy="1664332"/>
            <a:chOff x="2993213" y="3106684"/>
            <a:chExt cx="5360319" cy="1887688"/>
          </a:xfrm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064774" y="3505200"/>
              <a:ext cx="1043301" cy="838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1400" b="0" dirty="0">
                <a:latin typeface="+mn-lt"/>
                <a:ea typeface="Gill Sans Light" charset="0"/>
                <a:cs typeface="Gill Sans Light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993213" y="3733800"/>
              <a:ext cx="1186424" cy="346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altLang="ko-KR" sz="1400" b="0" dirty="0">
                  <a:latin typeface="+mn-lt"/>
                  <a:ea typeface="Gill Sans Light" charset="0"/>
                  <a:cs typeface="Gill Sans Light" charset="0"/>
                </a:rPr>
                <a:t>Processor</a:t>
              </a: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7035800" y="3115671"/>
              <a:ext cx="1317732" cy="1569041"/>
            </a:xfrm>
            <a:prstGeom prst="rect">
              <a:avLst/>
            </a:prstGeom>
            <a:solidFill>
              <a:srgbClr val="C0D2FE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 b="0">
                <a:latin typeface="+mn-lt"/>
                <a:ea typeface="Gill Sans Light" charset="0"/>
                <a:cs typeface="Gill Sans Light" charset="0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7096125" y="3106684"/>
              <a:ext cx="1163703" cy="83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altLang="ko-KR" sz="1400" b="0" dirty="0">
                  <a:latin typeface="+mn-lt"/>
                  <a:ea typeface="Gill Sans Light" charset="0"/>
                  <a:cs typeface="Gill Sans Light" charset="0"/>
                </a:rPr>
                <a:t>Main</a:t>
              </a:r>
            </a:p>
            <a:p>
              <a:r>
                <a:rPr lang="en-US" altLang="ko-KR" sz="1400" b="0" dirty="0">
                  <a:latin typeface="+mn-lt"/>
                  <a:ea typeface="Gill Sans Light" charset="0"/>
                  <a:cs typeface="Gill Sans Light" charset="0"/>
                </a:rPr>
                <a:t>Memory</a:t>
              </a:r>
            </a:p>
            <a:p>
              <a:r>
                <a:rPr lang="en-US" altLang="ko-KR" sz="1400" b="0" dirty="0">
                  <a:latin typeface="+mn-lt"/>
                  <a:ea typeface="Gill Sans Light" charset="0"/>
                  <a:cs typeface="Gill Sans Light" charset="0"/>
                </a:rPr>
                <a:t>(DRAM)</a:t>
              </a:r>
            </a:p>
          </p:txBody>
        </p:sp>
        <p:sp>
          <p:nvSpPr>
            <p:cNvPr id="15" name="Rectangle 47"/>
            <p:cNvSpPr>
              <a:spLocks noChangeArrowheads="1"/>
            </p:cNvSpPr>
            <p:nvPr/>
          </p:nvSpPr>
          <p:spPr bwMode="auto">
            <a:xfrm>
              <a:off x="7481786" y="4648200"/>
              <a:ext cx="850900" cy="346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altLang="ko-KR" sz="1400" b="0" dirty="0">
                  <a:latin typeface="+mn-lt"/>
                  <a:ea typeface="Gill Sans Light" charset="0"/>
                  <a:cs typeface="Gill Sans Light" charset="0"/>
                </a:rPr>
                <a:t>100ns</a:t>
              </a:r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5511800" y="3277012"/>
              <a:ext cx="889000" cy="1295400"/>
            </a:xfrm>
            <a:prstGeom prst="rect">
              <a:avLst/>
            </a:prstGeom>
            <a:solidFill>
              <a:srgbClr val="C0D2FE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 b="0">
                <a:latin typeface="+mn-lt"/>
                <a:ea typeface="Gill Sans Light" charset="0"/>
                <a:cs typeface="Gill Sans Light" charset="0"/>
              </a:endParaRPr>
            </a:p>
          </p:txBody>
        </p:sp>
        <p:sp>
          <p:nvSpPr>
            <p:cNvPr id="17" name="Rectangle 53"/>
            <p:cNvSpPr>
              <a:spLocks noChangeArrowheads="1"/>
            </p:cNvSpPr>
            <p:nvPr/>
          </p:nvSpPr>
          <p:spPr bwMode="auto">
            <a:xfrm>
              <a:off x="5397500" y="4572413"/>
              <a:ext cx="850900" cy="346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altLang="ko-KR" sz="1400" b="0" dirty="0">
                  <a:latin typeface="+mn-lt"/>
                  <a:ea typeface="Gill Sans Light" charset="0"/>
                  <a:cs typeface="Gill Sans Light" charset="0"/>
                </a:rPr>
                <a:t>1 ns</a:t>
              </a: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5537294" y="3505201"/>
              <a:ext cx="923832" cy="590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altLang="ko-KR" sz="1400" b="0" dirty="0">
                  <a:latin typeface="+mn-lt"/>
                  <a:ea typeface="Gill Sans Light" charset="0"/>
                  <a:cs typeface="Gill Sans Light" charset="0"/>
                </a:rPr>
                <a:t>Cache</a:t>
              </a:r>
            </a:p>
            <a:p>
              <a:r>
                <a:rPr lang="en-US" altLang="ko-KR" sz="1400" b="0" dirty="0">
                  <a:latin typeface="+mn-lt"/>
                  <a:ea typeface="Gill Sans Light" charset="0"/>
                  <a:cs typeface="Gill Sans Light" charset="0"/>
                </a:rPr>
                <a:t>(SRAM)</a:t>
              </a:r>
            </a:p>
          </p:txBody>
        </p:sp>
        <p:cxnSp>
          <p:nvCxnSpPr>
            <p:cNvPr id="19" name="Straight Arrow Connector 55"/>
            <p:cNvCxnSpPr>
              <a:cxnSpLocks noChangeShapeType="1"/>
            </p:cNvCxnSpPr>
            <p:nvPr/>
          </p:nvCxnSpPr>
          <p:spPr bwMode="auto">
            <a:xfrm>
              <a:off x="6400800" y="3962812"/>
              <a:ext cx="685800" cy="15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0" name="Straight Arrow Connector 61"/>
            <p:cNvCxnSpPr>
              <a:cxnSpLocks noChangeShapeType="1"/>
            </p:cNvCxnSpPr>
            <p:nvPr/>
          </p:nvCxnSpPr>
          <p:spPr bwMode="auto">
            <a:xfrm>
              <a:off x="4116285" y="3962812"/>
              <a:ext cx="1385991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3053864" y="2743361"/>
            <a:ext cx="1091161" cy="8380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1400" b="0">
              <a:latin typeface="+mn-lt"/>
              <a:ea typeface="Gill Sans Light" charset="0"/>
              <a:cs typeface="Gill Sans Light" charset="0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2970214" y="2974459"/>
            <a:ext cx="1258461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altLang="ko-KR" sz="1400" b="0" dirty="0">
                <a:latin typeface="+mn-lt"/>
                <a:ea typeface="Gill Sans Light" charset="0"/>
                <a:cs typeface="Gill Sans Light" charset="0"/>
              </a:rPr>
              <a:t>Processor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7162800" y="2438400"/>
            <a:ext cx="1381736" cy="14502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sz="1400" b="0">
              <a:latin typeface="+mn-lt"/>
              <a:ea typeface="Gill Sans Light" charset="0"/>
              <a:cs typeface="Gill Sans Light" charset="0"/>
            </a:endParaRP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7227056" y="2438401"/>
            <a:ext cx="1241280" cy="73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altLang="ko-KR" sz="1400" b="0" dirty="0">
                <a:latin typeface="+mn-lt"/>
                <a:ea typeface="Gill Sans Light" charset="0"/>
                <a:cs typeface="Gill Sans Light" charset="0"/>
              </a:rPr>
              <a:t>Main</a:t>
            </a:r>
          </a:p>
          <a:p>
            <a:r>
              <a:rPr lang="en-US" altLang="ko-KR" sz="1400" b="0" dirty="0">
                <a:latin typeface="+mn-lt"/>
                <a:ea typeface="Gill Sans Light" charset="0"/>
                <a:cs typeface="Gill Sans Light" charset="0"/>
              </a:rPr>
              <a:t>Memory</a:t>
            </a:r>
          </a:p>
          <a:p>
            <a:r>
              <a:rPr lang="en-US" altLang="ko-KR" sz="1400" b="0" dirty="0">
                <a:latin typeface="+mn-lt"/>
                <a:ea typeface="Gill Sans Light" charset="0"/>
                <a:cs typeface="Gill Sans Light" charset="0"/>
              </a:rPr>
              <a:t>(DRAM)</a:t>
            </a:r>
          </a:p>
        </p:txBody>
      </p:sp>
      <p:cxnSp>
        <p:nvCxnSpPr>
          <p:cNvPr id="27" name="Straight Arrow Connector 38"/>
          <p:cNvCxnSpPr>
            <a:cxnSpLocks noChangeShapeType="1"/>
            <a:stCxn id="22" idx="3"/>
            <a:endCxn id="24" idx="1"/>
          </p:cNvCxnSpPr>
          <p:nvPr/>
        </p:nvCxnSpPr>
        <p:spPr bwMode="auto">
          <a:xfrm>
            <a:off x="4145025" y="3162380"/>
            <a:ext cx="3017775" cy="11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8" name="Rectangle 39"/>
          <p:cNvSpPr>
            <a:spLocks noChangeArrowheads="1"/>
          </p:cNvSpPr>
          <p:nvPr/>
        </p:nvSpPr>
        <p:spPr bwMode="auto">
          <a:xfrm>
            <a:off x="4395675" y="3155350"/>
            <a:ext cx="3048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ko-KR" sz="1400" b="0">
                <a:latin typeface="+mn-lt"/>
                <a:ea typeface="Gill Sans Light" charset="0"/>
                <a:cs typeface="Gill Sans Light" charset="0"/>
              </a:rPr>
              <a:t>Access time = 100ns</a:t>
            </a:r>
            <a:endParaRPr lang="en-US" sz="1400" b="0">
              <a:latin typeface="+mn-lt"/>
              <a:ea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35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0">
            <a:extLst>
              <a:ext uri="{FF2B5EF4-FFF2-40B4-BE49-F238E27FC236}">
                <a16:creationId xmlns:a16="http://schemas.microsoft.com/office/drawing/2014/main" id="{F544CA9E-2092-4846-FEB5-BDE7A895D3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12800" y="1447800"/>
            <a:ext cx="10566400" cy="5149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altLang="ko-KR" sz="2400" b="0" dirty="0">
                <a:latin typeface="+mn-lt"/>
                <a:ea typeface="Gill Sans Light" charset="0"/>
                <a:cs typeface="Gill Sans Light" charset="0"/>
              </a:rPr>
              <a:t>Average Memory Access Time (AMAT)</a:t>
            </a:r>
          </a:p>
          <a:p>
            <a:pPr marL="0" indent="0" algn="ctr">
              <a:buNone/>
            </a:pPr>
            <a:r>
              <a:rPr lang="en-US" altLang="ko-KR" sz="2400" b="0" dirty="0">
                <a:latin typeface="+mn-lt"/>
                <a:ea typeface="Gill Sans Light" charset="0"/>
                <a:cs typeface="Gill Sans Light" charset="0"/>
              </a:rPr>
              <a:t>= (Hit Rate x </a:t>
            </a:r>
            <a:r>
              <a:rPr lang="en-US" altLang="ko-KR" sz="2400" b="0" dirty="0" err="1">
                <a:solidFill>
                  <a:schemeClr val="accent1"/>
                </a:solidFill>
                <a:latin typeface="+mn-lt"/>
                <a:ea typeface="Gill Sans Light" charset="0"/>
                <a:cs typeface="Gill Sans Light" charset="0"/>
              </a:rPr>
              <a:t>HitTime</a:t>
            </a:r>
            <a:r>
              <a:rPr lang="en-US" altLang="ko-KR" sz="2400" b="0" dirty="0">
                <a:latin typeface="+mn-lt"/>
                <a:ea typeface="Gill Sans Light" charset="0"/>
                <a:cs typeface="Gill Sans Light" charset="0"/>
              </a:rPr>
              <a:t>) + (Miss Rate x </a:t>
            </a:r>
            <a:r>
              <a:rPr lang="en-US" altLang="ko-KR" sz="2400" b="0" dirty="0" err="1">
                <a:solidFill>
                  <a:schemeClr val="accent1"/>
                </a:solidFill>
                <a:latin typeface="+mn-lt"/>
                <a:ea typeface="Gill Sans Light" charset="0"/>
                <a:cs typeface="Gill Sans Light" charset="0"/>
              </a:rPr>
              <a:t>MissTime</a:t>
            </a:r>
            <a:r>
              <a:rPr lang="en-US" altLang="ko-KR" sz="2400" b="0" dirty="0">
                <a:latin typeface="+mn-lt"/>
                <a:ea typeface="Gill Sans Light" charset="0"/>
                <a:cs typeface="Gill Sans Light" charset="0"/>
              </a:rPr>
              <a:t>)</a:t>
            </a:r>
          </a:p>
          <a:p>
            <a:pPr marL="0" indent="0" algn="ctr">
              <a:buNone/>
            </a:pP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Where </a:t>
            </a:r>
            <a:r>
              <a:rPr lang="en-US" sz="2400" b="0" dirty="0" err="1">
                <a:latin typeface="+mn-lt"/>
                <a:ea typeface="Gill Sans Light" charset="0"/>
                <a:cs typeface="Gill Sans Light" charset="0"/>
              </a:rPr>
              <a:t>HitRate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 + </a:t>
            </a:r>
            <a:r>
              <a:rPr lang="en-US" sz="2400" b="0" dirty="0" err="1">
                <a:latin typeface="+mn-lt"/>
                <a:ea typeface="Gill Sans Light" charset="0"/>
                <a:cs typeface="Gill Sans Light" charset="0"/>
              </a:rPr>
              <a:t>MissRate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 = 1</a:t>
            </a:r>
          </a:p>
          <a:p>
            <a:pPr marL="0" indent="0" algn="ctr">
              <a:buNone/>
            </a:pPr>
            <a:endParaRPr lang="en-US" sz="2400" b="0" dirty="0">
              <a:latin typeface="+mn-lt"/>
              <a:ea typeface="Gill Sans Light" charset="0"/>
              <a:cs typeface="Gill Sans Light" charset="0"/>
            </a:endParaRPr>
          </a:p>
          <a:p>
            <a:pPr marL="0" indent="0" algn="ctr"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2400" b="0" dirty="0" err="1">
                <a:latin typeface="+mn-lt"/>
                <a:ea typeface="Gill Sans Light" charset="0"/>
                <a:cs typeface="Gill Sans Light" charset="0"/>
              </a:rPr>
              <a:t>HitRate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 = 90% =&gt; AMAT = (0.9 x </a:t>
            </a:r>
            <a:r>
              <a:rPr lang="en-US" sz="2400" b="0" dirty="0">
                <a:solidFill>
                  <a:schemeClr val="accent1"/>
                </a:solidFill>
                <a:latin typeface="+mn-lt"/>
                <a:ea typeface="Gill Sans Light" charset="0"/>
                <a:cs typeface="Gill Sans Light" charset="0"/>
              </a:rPr>
              <a:t>1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) + (0.1 x </a:t>
            </a:r>
            <a:r>
              <a:rPr lang="en-US" sz="2400" b="0" dirty="0">
                <a:solidFill>
                  <a:schemeClr val="accent1"/>
                </a:solidFill>
                <a:latin typeface="+mn-lt"/>
                <a:ea typeface="Gill Sans Light" charset="0"/>
                <a:cs typeface="Gill Sans Light" charset="0"/>
              </a:rPr>
              <a:t>101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)=11 ns</a:t>
            </a:r>
          </a:p>
          <a:p>
            <a:pPr marL="0" indent="0" algn="ctr"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2400" b="0" dirty="0" err="1">
                <a:latin typeface="+mn-lt"/>
                <a:ea typeface="Gill Sans Light" charset="0"/>
                <a:cs typeface="Gill Sans Light" charset="0"/>
              </a:rPr>
              <a:t>HitRate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 = 99% =&gt; AMAT = (0.99 x </a:t>
            </a:r>
            <a:r>
              <a:rPr lang="en-US" sz="2400" b="0" dirty="0">
                <a:solidFill>
                  <a:schemeClr val="accent1"/>
                </a:solidFill>
                <a:latin typeface="+mn-lt"/>
                <a:ea typeface="Gill Sans Light" charset="0"/>
                <a:cs typeface="Gill Sans Light" charset="0"/>
              </a:rPr>
              <a:t>1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) + (0.01 x </a:t>
            </a:r>
            <a:r>
              <a:rPr lang="en-US" sz="2400" b="0" dirty="0">
                <a:solidFill>
                  <a:schemeClr val="accent1"/>
                </a:solidFill>
                <a:latin typeface="+mn-lt"/>
                <a:ea typeface="Gill Sans Light" charset="0"/>
                <a:cs typeface="Gill Sans Light" charset="0"/>
              </a:rPr>
              <a:t>101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)=2.01 ns</a:t>
            </a:r>
          </a:p>
          <a:p>
            <a:pPr marL="0" indent="0" algn="ctr">
              <a:lnSpc>
                <a:spcPct val="90000"/>
              </a:lnSpc>
              <a:spcBef>
                <a:spcPct val="30000"/>
              </a:spcBef>
              <a:buNone/>
            </a:pPr>
            <a:endParaRPr lang="en-US" sz="2400" b="0" dirty="0">
              <a:solidFill>
                <a:schemeClr val="accent1"/>
              </a:solidFill>
              <a:latin typeface="+mn-lt"/>
              <a:ea typeface="Gill Sans Light" charset="0"/>
              <a:cs typeface="Gill Sans Light" charset="0"/>
            </a:endParaRPr>
          </a:p>
          <a:p>
            <a:pPr marL="0" indent="0" algn="ctr"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2400" b="0" dirty="0">
                <a:solidFill>
                  <a:schemeClr val="accent1"/>
                </a:solidFill>
                <a:latin typeface="+mn-lt"/>
                <a:ea typeface="Gill Sans Light" charset="0"/>
                <a:cs typeface="Gill Sans Light" charset="0"/>
              </a:rPr>
              <a:t>MissTime</a:t>
            </a:r>
            <a:r>
              <a:rPr lang="en-US" sz="2400" b="0" baseline="-25000" dirty="0">
                <a:solidFill>
                  <a:schemeClr val="accent1"/>
                </a:solidFill>
                <a:latin typeface="+mn-lt"/>
                <a:ea typeface="Gill Sans Light" charset="0"/>
                <a:cs typeface="Gill Sans Light" charset="0"/>
              </a:rPr>
              <a:t>L1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 includes </a:t>
            </a:r>
          </a:p>
          <a:p>
            <a:pPr marL="0" indent="0" algn="ctr">
              <a:lnSpc>
                <a:spcPct val="90000"/>
              </a:lnSpc>
              <a:spcBef>
                <a:spcPct val="30000"/>
              </a:spcBef>
              <a:buNone/>
            </a:pP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HitTime</a:t>
            </a:r>
            <a:r>
              <a:rPr lang="en-US" sz="2400" b="0" baseline="-25000" dirty="0">
                <a:latin typeface="+mn-lt"/>
                <a:ea typeface="Gill Sans Light" charset="0"/>
                <a:cs typeface="Gill Sans Light" charset="0"/>
              </a:rPr>
              <a:t>L1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+MissPenalty</a:t>
            </a:r>
            <a:r>
              <a:rPr lang="en-US" sz="2400" b="0" baseline="-25000" dirty="0">
                <a:latin typeface="+mn-lt"/>
                <a:ea typeface="Gill Sans Light" charset="0"/>
                <a:cs typeface="Gill Sans Light" charset="0"/>
              </a:rPr>
              <a:t>L1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  <a:sym typeface="Symbol" panose="05050102010706020507" pitchFamily="18" charset="2"/>
              </a:rPr>
              <a:t> 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HitTime</a:t>
            </a:r>
            <a:r>
              <a:rPr lang="en-US" sz="2400" b="0" baseline="-25000" dirty="0">
                <a:latin typeface="+mn-lt"/>
                <a:ea typeface="Gill Sans Light" charset="0"/>
                <a:cs typeface="Gill Sans Light" charset="0"/>
              </a:rPr>
              <a:t>L1</a:t>
            </a:r>
            <a:r>
              <a:rPr lang="en-US" sz="2400" b="0" dirty="0">
                <a:latin typeface="+mn-lt"/>
                <a:ea typeface="Gill Sans Light" charset="0"/>
                <a:cs typeface="Gill Sans Light" charset="0"/>
              </a:rPr>
              <a:t> +AMAT</a:t>
            </a:r>
            <a:r>
              <a:rPr lang="en-US" sz="2400" b="0" baseline="-25000" dirty="0">
                <a:latin typeface="+mn-lt"/>
                <a:ea typeface="Gill Sans Light" charset="0"/>
                <a:cs typeface="Gill Sans Light" charset="0"/>
              </a:rPr>
              <a:t>L2</a:t>
            </a:r>
            <a:endParaRPr lang="en-US" sz="2400" b="0" dirty="0">
              <a:latin typeface="+mn-lt"/>
              <a:ea typeface="Gill Sans Light" charset="0"/>
              <a:cs typeface="Gill Sans Light" charset="0"/>
            </a:endParaRPr>
          </a:p>
          <a:p>
            <a:pPr marL="285750" indent="-285750" algn="ctr">
              <a:buFont typeface="Arial"/>
              <a:buChar char="•"/>
            </a:pPr>
            <a:endParaRPr lang="en-US" sz="2800" b="0" dirty="0">
              <a:latin typeface="+mn-lt"/>
              <a:ea typeface="Gill Sans Light" charset="0"/>
              <a:cs typeface="Gill Sans Light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DF15827-F7C3-8D0C-E4E9-C71077127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Recall: In Machine Structures (</a:t>
            </a:r>
            <a:r>
              <a:rPr lang="en-US" dirty="0" err="1"/>
              <a:t>eg</a:t>
            </a:r>
            <a:r>
              <a:rPr lang="en-US" dirty="0"/>
              <a:t>. 61C) …</a:t>
            </a:r>
          </a:p>
        </p:txBody>
      </p:sp>
    </p:spTree>
    <p:extLst>
      <p:ext uri="{BB962C8B-B14F-4D97-AF65-F5344CB8AC3E}">
        <p14:creationId xmlns:p14="http://schemas.microsoft.com/office/powerpoint/2010/main" val="41750046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Implement Simple Paging?</a:t>
            </a:r>
          </a:p>
        </p:txBody>
      </p:sp>
      <p:sp>
        <p:nvSpPr>
          <p:cNvPr id="52267" name="Rectangle 5"/>
          <p:cNvSpPr>
            <a:spLocks noChangeArrowheads="1"/>
          </p:cNvSpPr>
          <p:nvPr/>
        </p:nvSpPr>
        <p:spPr bwMode="auto">
          <a:xfrm>
            <a:off x="4831212" y="2286000"/>
            <a:ext cx="6039988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0">
                <a:latin typeface="+mn-lt"/>
                <a:ea typeface="Gill Sans" charset="0"/>
                <a:cs typeface="Gill Sans" charset="0"/>
              </a:rPr>
              <a:t>Offset</a:t>
            </a:r>
          </a:p>
        </p:txBody>
      </p:sp>
      <p:sp>
        <p:nvSpPr>
          <p:cNvPr id="52268" name="Rectangle 6"/>
          <p:cNvSpPr>
            <a:spLocks noChangeArrowheads="1"/>
          </p:cNvSpPr>
          <p:nvPr/>
        </p:nvSpPr>
        <p:spPr bwMode="auto">
          <a:xfrm>
            <a:off x="2667000" y="22860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75000"/>
              </a:lnSpc>
            </a:pPr>
            <a:r>
              <a:rPr lang="en-US" altLang="en-US" sz="1600" b="0">
                <a:latin typeface="+mn-lt"/>
                <a:ea typeface="Gill Sans" charset="0"/>
                <a:cs typeface="Gill Sans" charset="0"/>
              </a:rPr>
              <a:t>Virtual Page #</a:t>
            </a:r>
          </a:p>
        </p:txBody>
      </p:sp>
      <p:sp>
        <p:nvSpPr>
          <p:cNvPr id="52266" name="Text Box 80"/>
          <p:cNvSpPr txBox="1">
            <a:spLocks noChangeArrowheads="1"/>
          </p:cNvSpPr>
          <p:nvPr/>
        </p:nvSpPr>
        <p:spPr bwMode="auto">
          <a:xfrm>
            <a:off x="2286000" y="1219200"/>
            <a:ext cx="8257049" cy="45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latin typeface="+mn-lt"/>
                <a:ea typeface="Gill Sans" charset="0"/>
                <a:cs typeface="Gill Sans" charset="0"/>
              </a:rPr>
              <a:t>Interpret virtual address as two components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156730D1-4217-5844-7633-23F23EF2F30B}"/>
              </a:ext>
            </a:extLst>
          </p:cNvPr>
          <p:cNvSpPr/>
          <p:nvPr/>
        </p:nvSpPr>
        <p:spPr bwMode="auto">
          <a:xfrm rot="16200000">
            <a:off x="3063306" y="2727894"/>
            <a:ext cx="1371600" cy="2164212"/>
          </a:xfrm>
          <a:prstGeom prst="leftBrac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A938CC09-C14A-572F-C891-FAAA1FAC8E05}"/>
              </a:ext>
            </a:extLst>
          </p:cNvPr>
          <p:cNvSpPr/>
          <p:nvPr/>
        </p:nvSpPr>
        <p:spPr bwMode="auto">
          <a:xfrm rot="16200000">
            <a:off x="7178106" y="790969"/>
            <a:ext cx="1371600" cy="6065388"/>
          </a:xfrm>
          <a:prstGeom prst="leftBrac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C44576-F6A6-97F9-2E22-1A69DA95AC7D}"/>
              </a:ext>
            </a:extLst>
          </p:cNvPr>
          <p:cNvSpPr txBox="1"/>
          <p:nvPr/>
        </p:nvSpPr>
        <p:spPr>
          <a:xfrm>
            <a:off x="2057400" y="4741339"/>
            <a:ext cx="32771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+mn-lt"/>
              </a:rPr>
              <a:t>no. of bits specifies no. of pages in VA space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44D88F-B412-6F79-4162-F3C5A96550F0}"/>
              </a:ext>
            </a:extLst>
          </p:cNvPr>
          <p:cNvSpPr txBox="1"/>
          <p:nvPr/>
        </p:nvSpPr>
        <p:spPr>
          <a:xfrm>
            <a:off x="6414524" y="4718680"/>
            <a:ext cx="3277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no. of bits specifies size of page</a:t>
            </a:r>
          </a:p>
        </p:txBody>
      </p:sp>
    </p:spTree>
    <p:extLst>
      <p:ext uri="{BB962C8B-B14F-4D97-AF65-F5344CB8AC3E}">
        <p14:creationId xmlns:p14="http://schemas.microsoft.com/office/powerpoint/2010/main" val="115794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67" grpId="0" animBg="1"/>
      <p:bldP spid="52268" grpId="0" animBg="1"/>
      <p:bldP spid="52266" grpId="0"/>
      <p:bldP spid="13" grpId="0" animBg="1"/>
      <p:bldP spid="14" grpId="0" animBg="1"/>
      <p:bldP spid="16" grpId="0"/>
      <p:bldP spid="1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832713" y="228601"/>
            <a:ext cx="6439263" cy="494494"/>
          </a:xfrm>
          <a:noFill/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ko-KR">
                <a:ea typeface="굴림" panose="020B0600000101010101" pitchFamily="34" charset="-127"/>
              </a:rPr>
              <a:t>Why Does Caching Help? Locality!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828800"/>
            <a:ext cx="8534400" cy="2873607"/>
          </a:xfrm>
          <a:noFill/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ctr">
              <a:spcBef>
                <a:spcPct val="25000"/>
              </a:spcBef>
              <a:buNone/>
            </a:pPr>
            <a:r>
              <a:rPr lang="en-US" altLang="ko-KR" sz="2800" dirty="0">
                <a:solidFill>
                  <a:schemeClr val="accent1"/>
                </a:solidFill>
                <a:ea typeface="굴림" panose="020B0600000101010101" pitchFamily="34" charset="-127"/>
              </a:rPr>
              <a:t>Temporal Locality </a:t>
            </a:r>
            <a:r>
              <a:rPr lang="en-US" altLang="ko-KR" sz="2800" dirty="0">
                <a:ea typeface="굴림" panose="020B0600000101010101" pitchFamily="34" charset="-127"/>
              </a:rPr>
              <a:t>(Locality in Time):</a:t>
            </a:r>
          </a:p>
          <a:p>
            <a:pPr marL="457200" lvl="1" indent="0" algn="ctr">
              <a:spcBef>
                <a:spcPct val="25000"/>
              </a:spcBef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Keep recently accessed data items closer to processor</a:t>
            </a:r>
          </a:p>
          <a:p>
            <a:pPr lvl="1" algn="ctr">
              <a:spcBef>
                <a:spcPct val="25000"/>
              </a:spcBef>
            </a:pPr>
            <a:endParaRPr lang="en-US" altLang="ko-KR" sz="2400" dirty="0">
              <a:ea typeface="굴림" panose="020B0600000101010101" pitchFamily="34" charset="-127"/>
            </a:endParaRPr>
          </a:p>
          <a:p>
            <a:pPr marL="0" indent="0" algn="ctr">
              <a:spcBef>
                <a:spcPct val="25000"/>
              </a:spcBef>
              <a:buNone/>
            </a:pPr>
            <a:r>
              <a:rPr lang="en-US" altLang="ko-KR" sz="2800" dirty="0">
                <a:solidFill>
                  <a:schemeClr val="accent1"/>
                </a:solidFill>
                <a:ea typeface="굴림" panose="020B0600000101010101" pitchFamily="34" charset="-127"/>
              </a:rPr>
              <a:t>Spatial Locality </a:t>
            </a:r>
            <a:r>
              <a:rPr lang="en-US" altLang="ko-KR" sz="2800" dirty="0">
                <a:ea typeface="굴림" panose="020B0600000101010101" pitchFamily="34" charset="-127"/>
              </a:rPr>
              <a:t>(Locality in Space):</a:t>
            </a:r>
          </a:p>
          <a:p>
            <a:pPr marL="457200" lvl="1" indent="0" algn="ctr">
              <a:spcBef>
                <a:spcPct val="25000"/>
              </a:spcBef>
              <a:buNone/>
            </a:pPr>
            <a:r>
              <a:rPr lang="en-US" altLang="ko-KR" sz="2400" dirty="0">
                <a:ea typeface="굴림" panose="020B0600000101010101" pitchFamily="34" charset="-127"/>
              </a:rPr>
              <a:t>Move contiguous blocks to the upper levels </a:t>
            </a:r>
          </a:p>
        </p:txBody>
      </p:sp>
    </p:spTree>
    <p:extLst>
      <p:ext uri="{BB962C8B-B14F-4D97-AF65-F5344CB8AC3E}">
        <p14:creationId xmlns:p14="http://schemas.microsoft.com/office/powerpoint/2010/main" val="990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011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Recall: Memory Hierarchy</a:t>
            </a:r>
            <a:endParaRPr lang="en-US" altLang="ko-KR" dirty="0"/>
          </a:p>
        </p:txBody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10591799" cy="11620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ko-KR" dirty="0"/>
              <a:t>Take advantage of the principle of locality to:</a:t>
            </a:r>
          </a:p>
          <a:p>
            <a:pPr marL="0" indent="0" algn="ctr">
              <a:buNone/>
            </a:pPr>
            <a:endParaRPr lang="en-US" altLang="ko-KR" dirty="0"/>
          </a:p>
          <a:p>
            <a:pPr marL="457200" indent="-457200" algn="ctr">
              <a:buAutoNum type="arabicParenR"/>
            </a:pPr>
            <a:r>
              <a:rPr lang="en-US" altLang="ko-KR" dirty="0"/>
              <a:t>Present the illusion of having as much memory as in the cheapest technology</a:t>
            </a:r>
          </a:p>
          <a:p>
            <a:pPr marL="457200" indent="-457200" algn="ctr">
              <a:buAutoNum type="arabicParenR"/>
            </a:pPr>
            <a:endParaRPr lang="en-US" altLang="ko-KR" dirty="0"/>
          </a:p>
          <a:p>
            <a:pPr marL="457200" indent="-457200" algn="ctr">
              <a:buAutoNum type="arabicParenR"/>
            </a:pPr>
            <a:r>
              <a:rPr lang="en-US" altLang="ko-KR" dirty="0"/>
              <a:t>Provide average speed similar to that offered by the fastest technology</a:t>
            </a:r>
          </a:p>
          <a:p>
            <a:pPr marL="457200" indent="-457200" algn="ctr">
              <a:buAutoNum type="arabicParenR"/>
            </a:pPr>
            <a:endParaRPr lang="en-US" altLang="ko-KR" dirty="0"/>
          </a:p>
          <a:p>
            <a:pPr marL="0" indent="0" algn="ctr">
              <a:buNone/>
            </a:pPr>
            <a:r>
              <a:rPr lang="en-US" altLang="ko-KR" dirty="0"/>
              <a:t>Recall: fast but small/expensive. Slow but large!</a:t>
            </a:r>
          </a:p>
          <a:p>
            <a:pPr algn="ctr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0408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Recall: Memory Hierarchy</a:t>
            </a:r>
            <a:endParaRPr lang="en-US" altLang="ko-KR" dirty="0"/>
          </a:p>
        </p:txBody>
      </p:sp>
      <p:sp>
        <p:nvSpPr>
          <p:cNvPr id="12292" name="Rectangle 16"/>
          <p:cNvSpPr>
            <a:spLocks noChangeArrowheads="1"/>
          </p:cNvSpPr>
          <p:nvPr/>
        </p:nvSpPr>
        <p:spPr bwMode="auto">
          <a:xfrm>
            <a:off x="5021263" y="3423443"/>
            <a:ext cx="533400" cy="1487488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600" dirty="0">
                <a:latin typeface="Gill Sans Light"/>
                <a:cs typeface="Helvetica" charset="0"/>
              </a:rPr>
              <a:t>L3 Cache</a:t>
            </a:r>
            <a:br>
              <a:rPr lang="en-US" sz="1600" dirty="0">
                <a:latin typeface="Gill Sans Light"/>
                <a:cs typeface="Helvetica" charset="0"/>
              </a:rPr>
            </a:br>
            <a:r>
              <a:rPr lang="en-US" sz="1600" dirty="0">
                <a:latin typeface="Gill Sans Light"/>
                <a:cs typeface="Helvetica" charset="0"/>
              </a:rPr>
              <a:t>(shared)</a:t>
            </a:r>
          </a:p>
        </p:txBody>
      </p:sp>
      <p:sp>
        <p:nvSpPr>
          <p:cNvPr id="12294" name="Rectangle 14"/>
          <p:cNvSpPr>
            <a:spLocks noChangeArrowheads="1"/>
          </p:cNvSpPr>
          <p:nvPr/>
        </p:nvSpPr>
        <p:spPr bwMode="auto">
          <a:xfrm>
            <a:off x="2924969" y="3902075"/>
            <a:ext cx="355600" cy="1008857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600" dirty="0">
                <a:latin typeface="Gill Sans Light"/>
                <a:cs typeface="Helvetica" charset="0"/>
              </a:rPr>
              <a:t>Registers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2819400" y="2239170"/>
            <a:ext cx="2019300" cy="12858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2894014" y="2223294"/>
            <a:ext cx="6492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600">
                <a:latin typeface="Gill Sans Light"/>
              </a:rPr>
              <a:t>Core</a:t>
            </a:r>
          </a:p>
        </p:txBody>
      </p:sp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2819400" y="3612357"/>
            <a:ext cx="2019300" cy="12985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25608" name="Rectangle 7"/>
          <p:cNvSpPr>
            <a:spLocks noChangeArrowheads="1"/>
          </p:cNvSpPr>
          <p:nvPr/>
        </p:nvSpPr>
        <p:spPr bwMode="auto">
          <a:xfrm>
            <a:off x="2900363" y="3588544"/>
            <a:ext cx="64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600">
                <a:latin typeface="Gill Sans Light"/>
              </a:rPr>
              <a:t>Core</a:t>
            </a:r>
          </a:p>
        </p:txBody>
      </p:sp>
      <p:sp>
        <p:nvSpPr>
          <p:cNvPr id="25609" name="Rectangle 8"/>
          <p:cNvSpPr>
            <a:spLocks noChangeArrowheads="1"/>
          </p:cNvSpPr>
          <p:nvPr/>
        </p:nvSpPr>
        <p:spPr bwMode="auto">
          <a:xfrm>
            <a:off x="8610600" y="1929606"/>
            <a:ext cx="1314450" cy="2998788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Gill Sans Light"/>
              </a:rPr>
              <a:t>Secondary</a:t>
            </a:r>
            <a:br>
              <a:rPr lang="en-US" sz="1600">
                <a:latin typeface="Gill Sans Light"/>
              </a:rPr>
            </a:br>
            <a:r>
              <a:rPr lang="en-US" sz="1600">
                <a:latin typeface="Gill Sans Light"/>
              </a:rPr>
              <a:t> Storage </a:t>
            </a:r>
            <a:br>
              <a:rPr lang="en-US" sz="1600">
                <a:latin typeface="Gill Sans Light"/>
              </a:rPr>
            </a:br>
            <a:r>
              <a:rPr lang="en-US" sz="1600">
                <a:latin typeface="Gill Sans Light"/>
              </a:rPr>
              <a:t>(Disk)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667000" y="1826419"/>
            <a:ext cx="3043238" cy="31940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355976" y="1845469"/>
            <a:ext cx="11858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600">
                <a:latin typeface="Gill Sans Light"/>
              </a:rPr>
              <a:t>Processor</a:t>
            </a: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V="1">
            <a:off x="3827464" y="1929607"/>
            <a:ext cx="4783137" cy="1971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3363914" y="4917282"/>
            <a:ext cx="5210175" cy="111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ill Sans Light"/>
            </a:endParaRPr>
          </a:p>
        </p:txBody>
      </p:sp>
      <p:sp>
        <p:nvSpPr>
          <p:cNvPr id="25614" name="Rectangle 18"/>
          <p:cNvSpPr>
            <a:spLocks noChangeArrowheads="1"/>
          </p:cNvSpPr>
          <p:nvPr/>
        </p:nvSpPr>
        <p:spPr bwMode="auto">
          <a:xfrm>
            <a:off x="5938838" y="3031332"/>
            <a:ext cx="969962" cy="1897063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ko-KR" sz="1600">
                <a:latin typeface="Gill Sans Light"/>
              </a:rPr>
              <a:t>Main</a:t>
            </a:r>
          </a:p>
          <a:p>
            <a:r>
              <a:rPr lang="en-US" altLang="ko-KR" sz="1600">
                <a:latin typeface="Gill Sans Light"/>
              </a:rPr>
              <a:t>Memory</a:t>
            </a:r>
          </a:p>
          <a:p>
            <a:r>
              <a:rPr lang="en-US" altLang="ko-KR" sz="1600">
                <a:latin typeface="Gill Sans Light"/>
              </a:rPr>
              <a:t>(DRAM)</a:t>
            </a:r>
          </a:p>
          <a:p>
            <a:endParaRPr lang="en-US" sz="1600">
              <a:latin typeface="Gill Sans Light"/>
            </a:endParaRPr>
          </a:p>
        </p:txBody>
      </p:sp>
      <p:sp>
        <p:nvSpPr>
          <p:cNvPr id="25615" name="Rectangle 22"/>
          <p:cNvSpPr>
            <a:spLocks noChangeArrowheads="1"/>
          </p:cNvSpPr>
          <p:nvPr/>
        </p:nvSpPr>
        <p:spPr bwMode="auto">
          <a:xfrm>
            <a:off x="3544889" y="5156994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</a:t>
            </a:r>
          </a:p>
        </p:txBody>
      </p:sp>
      <p:sp>
        <p:nvSpPr>
          <p:cNvPr id="25616" name="Rectangle 23"/>
          <p:cNvSpPr>
            <a:spLocks noChangeArrowheads="1"/>
          </p:cNvSpPr>
          <p:nvPr/>
        </p:nvSpPr>
        <p:spPr bwMode="auto">
          <a:xfrm>
            <a:off x="8767763" y="5063331"/>
            <a:ext cx="13081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10,000,000 </a:t>
            </a:r>
          </a:p>
          <a:p>
            <a:r>
              <a:rPr lang="en-US" altLang="ko-KR" sz="1400">
                <a:latin typeface="Gill Sans Light"/>
              </a:rPr>
              <a:t>   (10 ms)</a:t>
            </a:r>
          </a:p>
        </p:txBody>
      </p:sp>
      <p:sp>
        <p:nvSpPr>
          <p:cNvPr id="25617" name="Rectangle 24"/>
          <p:cNvSpPr>
            <a:spLocks noChangeArrowheads="1"/>
          </p:cNvSpPr>
          <p:nvPr/>
        </p:nvSpPr>
        <p:spPr bwMode="auto">
          <a:xfrm>
            <a:off x="1822451" y="5169694"/>
            <a:ext cx="11604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Speed (ns):</a:t>
            </a:r>
          </a:p>
        </p:txBody>
      </p:sp>
      <p:sp>
        <p:nvSpPr>
          <p:cNvPr id="25618" name="Rectangle 25"/>
          <p:cNvSpPr>
            <a:spLocks noChangeArrowheads="1"/>
          </p:cNvSpPr>
          <p:nvPr/>
        </p:nvSpPr>
        <p:spPr bwMode="auto">
          <a:xfrm>
            <a:off x="4968876" y="5149056"/>
            <a:ext cx="638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10-30</a:t>
            </a:r>
          </a:p>
        </p:txBody>
      </p:sp>
      <p:sp>
        <p:nvSpPr>
          <p:cNvPr id="25619" name="Rectangle 26"/>
          <p:cNvSpPr>
            <a:spLocks noChangeArrowheads="1"/>
          </p:cNvSpPr>
          <p:nvPr/>
        </p:nvSpPr>
        <p:spPr bwMode="auto">
          <a:xfrm>
            <a:off x="6122989" y="5156994"/>
            <a:ext cx="5619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100</a:t>
            </a:r>
          </a:p>
        </p:txBody>
      </p:sp>
      <p:sp>
        <p:nvSpPr>
          <p:cNvPr id="25620" name="Rectangle 27"/>
          <p:cNvSpPr>
            <a:spLocks noChangeArrowheads="1"/>
          </p:cNvSpPr>
          <p:nvPr/>
        </p:nvSpPr>
        <p:spPr bwMode="auto">
          <a:xfrm>
            <a:off x="2794000" y="5598539"/>
            <a:ext cx="71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100Bs</a:t>
            </a:r>
          </a:p>
        </p:txBody>
      </p:sp>
      <p:sp>
        <p:nvSpPr>
          <p:cNvPr id="25621" name="Rectangle 29"/>
          <p:cNvSpPr>
            <a:spLocks noChangeArrowheads="1"/>
          </p:cNvSpPr>
          <p:nvPr/>
        </p:nvSpPr>
        <p:spPr bwMode="auto">
          <a:xfrm>
            <a:off x="1676400" y="5598539"/>
            <a:ext cx="12398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Size (bytes):</a:t>
            </a:r>
          </a:p>
        </p:txBody>
      </p:sp>
      <p:sp>
        <p:nvSpPr>
          <p:cNvPr id="25622" name="Rectangle 30"/>
          <p:cNvSpPr>
            <a:spLocks noChangeArrowheads="1"/>
          </p:cNvSpPr>
          <p:nvPr/>
        </p:nvSpPr>
        <p:spPr bwMode="auto">
          <a:xfrm>
            <a:off x="5122864" y="5577902"/>
            <a:ext cx="566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MBs</a:t>
            </a:r>
          </a:p>
        </p:txBody>
      </p:sp>
      <p:sp>
        <p:nvSpPr>
          <p:cNvPr id="25623" name="Rectangle 31"/>
          <p:cNvSpPr>
            <a:spLocks noChangeArrowheads="1"/>
          </p:cNvSpPr>
          <p:nvPr/>
        </p:nvSpPr>
        <p:spPr bwMode="auto">
          <a:xfrm>
            <a:off x="6181726" y="5563614"/>
            <a:ext cx="581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GBs</a:t>
            </a:r>
          </a:p>
        </p:txBody>
      </p:sp>
      <p:sp>
        <p:nvSpPr>
          <p:cNvPr id="25624" name="Rectangle 36"/>
          <p:cNvSpPr>
            <a:spLocks noChangeArrowheads="1"/>
          </p:cNvSpPr>
          <p:nvPr/>
        </p:nvSpPr>
        <p:spPr bwMode="auto">
          <a:xfrm>
            <a:off x="8991600" y="5522339"/>
            <a:ext cx="528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TBs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2899604" y="2536264"/>
            <a:ext cx="355600" cy="989285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600" dirty="0">
                <a:latin typeface="Gill Sans Light"/>
                <a:cs typeface="Helvetica" charset="0"/>
              </a:rPr>
              <a:t>Registers</a:t>
            </a: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3529013" y="2536263"/>
            <a:ext cx="355600" cy="989285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600" dirty="0">
                <a:latin typeface="Gill Sans Light"/>
                <a:cs typeface="Helvetica" charset="0"/>
              </a:rPr>
              <a:t>L1 Cache</a:t>
            </a:r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3530600" y="3902075"/>
            <a:ext cx="355600" cy="1001479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600" dirty="0">
                <a:latin typeface="Gill Sans Light"/>
                <a:cs typeface="Helvetica" charset="0"/>
              </a:rPr>
              <a:t>L1 Cache</a:t>
            </a:r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4211638" y="3735619"/>
            <a:ext cx="355600" cy="1175313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600" dirty="0">
                <a:latin typeface="Gill Sans Light"/>
                <a:cs typeface="Helvetica" charset="0"/>
              </a:rPr>
              <a:t>L2 Cache</a:t>
            </a:r>
          </a:p>
        </p:txBody>
      </p: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4208463" y="2324331"/>
            <a:ext cx="355600" cy="1175313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1620000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en-US" sz="1600" dirty="0">
                <a:latin typeface="Gill Sans Light"/>
                <a:cs typeface="Helvetica" charset="0"/>
              </a:rPr>
              <a:t>L2 Cache</a:t>
            </a:r>
          </a:p>
        </p:txBody>
      </p:sp>
      <p:sp>
        <p:nvSpPr>
          <p:cNvPr id="25630" name="Rectangle 22"/>
          <p:cNvSpPr>
            <a:spLocks noChangeArrowheads="1"/>
          </p:cNvSpPr>
          <p:nvPr/>
        </p:nvSpPr>
        <p:spPr bwMode="auto">
          <a:xfrm>
            <a:off x="2947988" y="5156994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0.3</a:t>
            </a:r>
          </a:p>
        </p:txBody>
      </p:sp>
      <p:sp>
        <p:nvSpPr>
          <p:cNvPr id="25631" name="Rectangle 22"/>
          <p:cNvSpPr>
            <a:spLocks noChangeArrowheads="1"/>
          </p:cNvSpPr>
          <p:nvPr/>
        </p:nvSpPr>
        <p:spPr bwMode="auto">
          <a:xfrm>
            <a:off x="4281489" y="5156994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3</a:t>
            </a:r>
          </a:p>
        </p:txBody>
      </p:sp>
      <p:sp>
        <p:nvSpPr>
          <p:cNvPr id="25632" name="Rectangle 27"/>
          <p:cNvSpPr>
            <a:spLocks noChangeArrowheads="1"/>
          </p:cNvSpPr>
          <p:nvPr/>
        </p:nvSpPr>
        <p:spPr bwMode="auto">
          <a:xfrm>
            <a:off x="3429000" y="5598539"/>
            <a:ext cx="711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10kBs</a:t>
            </a:r>
          </a:p>
        </p:txBody>
      </p:sp>
      <p:sp>
        <p:nvSpPr>
          <p:cNvPr id="25633" name="Rectangle 27"/>
          <p:cNvSpPr>
            <a:spLocks noChangeArrowheads="1"/>
          </p:cNvSpPr>
          <p:nvPr/>
        </p:nvSpPr>
        <p:spPr bwMode="auto">
          <a:xfrm>
            <a:off x="4159251" y="5581077"/>
            <a:ext cx="811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100kBs</a:t>
            </a:r>
          </a:p>
        </p:txBody>
      </p:sp>
      <p:sp>
        <p:nvSpPr>
          <p:cNvPr id="25634" name="Rectangle 8"/>
          <p:cNvSpPr>
            <a:spLocks noChangeArrowheads="1"/>
          </p:cNvSpPr>
          <p:nvPr/>
        </p:nvSpPr>
        <p:spPr bwMode="auto">
          <a:xfrm>
            <a:off x="7162800" y="2528095"/>
            <a:ext cx="1143000" cy="2382837"/>
          </a:xfrm>
          <a:prstGeom prst="rect">
            <a:avLst/>
          </a:prstGeom>
          <a:solidFill>
            <a:srgbClr val="C0D2FE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Gill Sans Light"/>
              </a:rPr>
              <a:t>Secondary</a:t>
            </a:r>
            <a:br>
              <a:rPr lang="en-US" sz="1600">
                <a:latin typeface="Gill Sans Light"/>
              </a:rPr>
            </a:br>
            <a:r>
              <a:rPr lang="en-US" sz="1600">
                <a:latin typeface="Gill Sans Light"/>
              </a:rPr>
              <a:t> Storage </a:t>
            </a:r>
            <a:br>
              <a:rPr lang="en-US" sz="1600">
                <a:latin typeface="Gill Sans Light"/>
              </a:rPr>
            </a:br>
            <a:r>
              <a:rPr lang="en-US" sz="1600">
                <a:latin typeface="Gill Sans Light"/>
              </a:rPr>
              <a:t>(SSD)</a:t>
            </a:r>
          </a:p>
        </p:txBody>
      </p:sp>
      <p:sp>
        <p:nvSpPr>
          <p:cNvPr id="25635" name="Rectangle 26"/>
          <p:cNvSpPr>
            <a:spLocks noChangeArrowheads="1"/>
          </p:cNvSpPr>
          <p:nvPr/>
        </p:nvSpPr>
        <p:spPr bwMode="auto">
          <a:xfrm>
            <a:off x="7315200" y="5063331"/>
            <a:ext cx="10668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100,000</a:t>
            </a:r>
            <a:br>
              <a:rPr lang="en-US" altLang="ko-KR" sz="1400">
                <a:latin typeface="Gill Sans Light"/>
              </a:rPr>
            </a:br>
            <a:r>
              <a:rPr lang="en-US" altLang="ko-KR" sz="1400">
                <a:latin typeface="Gill Sans Light"/>
              </a:rPr>
              <a:t>(0.1 ms)</a:t>
            </a:r>
          </a:p>
        </p:txBody>
      </p:sp>
      <p:sp>
        <p:nvSpPr>
          <p:cNvPr id="25636" name="Rectangle 31"/>
          <p:cNvSpPr>
            <a:spLocks noChangeArrowheads="1"/>
          </p:cNvSpPr>
          <p:nvPr/>
        </p:nvSpPr>
        <p:spPr bwMode="auto">
          <a:xfrm>
            <a:off x="7343776" y="5563614"/>
            <a:ext cx="962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altLang="ko-KR" sz="1400">
                <a:latin typeface="Gill Sans Light"/>
              </a:rPr>
              <a:t>100GBs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0DF3C3D-0A57-7F4A-93B0-DDF797FC77FF}"/>
              </a:ext>
            </a:extLst>
          </p:cNvPr>
          <p:cNvGrpSpPr/>
          <p:nvPr/>
        </p:nvGrpSpPr>
        <p:grpSpPr>
          <a:xfrm>
            <a:off x="2495550" y="1173863"/>
            <a:ext cx="2019300" cy="1411894"/>
            <a:chOff x="971550" y="1544765"/>
            <a:chExt cx="2019300" cy="1411894"/>
          </a:xfrm>
        </p:grpSpPr>
        <p:sp>
          <p:nvSpPr>
            <p:cNvPr id="2" name="Down Arrow 1">
              <a:extLst>
                <a:ext uri="{FF2B5EF4-FFF2-40B4-BE49-F238E27FC236}">
                  <a16:creationId xmlns:a16="http://schemas.microsoft.com/office/drawing/2014/main" id="{8E04919E-C402-8F4D-AEB0-6E75F0B6DA9C}"/>
                </a:ext>
              </a:extLst>
            </p:cNvPr>
            <p:cNvSpPr/>
            <p:nvPr/>
          </p:nvSpPr>
          <p:spPr bwMode="auto">
            <a:xfrm>
              <a:off x="1636715" y="2079336"/>
              <a:ext cx="457200" cy="877323"/>
            </a:xfrm>
            <a:prstGeom prst="downArrow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897E158-7C26-F542-A766-E8B441111400}"/>
                </a:ext>
              </a:extLst>
            </p:cNvPr>
            <p:cNvSpPr txBox="1"/>
            <p:nvPr/>
          </p:nvSpPr>
          <p:spPr>
            <a:xfrm>
              <a:off x="971550" y="1544765"/>
              <a:ext cx="20193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  <a:latin typeface="Gill Sans Light"/>
                </a:rPr>
                <a:t>Address Translation needs to occur here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FD5F355-1190-1C44-B34F-E83B2E951A4F}"/>
              </a:ext>
            </a:extLst>
          </p:cNvPr>
          <p:cNvGrpSpPr/>
          <p:nvPr/>
        </p:nvGrpSpPr>
        <p:grpSpPr>
          <a:xfrm>
            <a:off x="5414169" y="1141602"/>
            <a:ext cx="2019300" cy="3737219"/>
            <a:chOff x="3890169" y="1512503"/>
            <a:chExt cx="2019300" cy="3737219"/>
          </a:xfrm>
        </p:grpSpPr>
        <p:sp>
          <p:nvSpPr>
            <p:cNvPr id="40" name="Down Arrow 39">
              <a:extLst>
                <a:ext uri="{FF2B5EF4-FFF2-40B4-BE49-F238E27FC236}">
                  <a16:creationId xmlns:a16="http://schemas.microsoft.com/office/drawing/2014/main" id="{AD10C8DB-7264-A14C-AA05-67FD3EBC99BF}"/>
                </a:ext>
              </a:extLst>
            </p:cNvPr>
            <p:cNvSpPr/>
            <p:nvPr/>
          </p:nvSpPr>
          <p:spPr bwMode="auto">
            <a:xfrm>
              <a:off x="4544219" y="2120317"/>
              <a:ext cx="457200" cy="877323"/>
            </a:xfrm>
            <a:prstGeom prst="downArrow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C6CA308-B9FE-F94C-87A8-6145BD6D80D0}"/>
                </a:ext>
              </a:extLst>
            </p:cNvPr>
            <p:cNvSpPr txBox="1"/>
            <p:nvPr/>
          </p:nvSpPr>
          <p:spPr>
            <a:xfrm>
              <a:off x="3890169" y="1512503"/>
              <a:ext cx="20193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0000"/>
                  </a:solidFill>
                  <a:latin typeface="Gill Sans Light"/>
                </a:rPr>
                <a:t>Page table lives here (perhaps cached)</a:t>
              </a:r>
            </a:p>
          </p:txBody>
        </p:sp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672CA244-A666-D543-9F66-6D73B8BDC6F1}"/>
                </a:ext>
              </a:extLst>
            </p:cNvPr>
            <p:cNvSpPr/>
            <p:nvPr/>
          </p:nvSpPr>
          <p:spPr bwMode="auto">
            <a:xfrm>
              <a:off x="4500562" y="4675268"/>
              <a:ext cx="533400" cy="574454"/>
            </a:xfrm>
            <a:prstGeom prst="roundRect">
              <a:avLst/>
            </a:prstGeom>
            <a:solidFill>
              <a:srgbClr val="FFFF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Gill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7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D3693-D46E-2F40-90FF-08D6C5787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12192000" cy="533400"/>
          </a:xfrm>
        </p:spPr>
        <p:txBody>
          <a:bodyPr/>
          <a:lstStyle/>
          <a:p>
            <a:r>
              <a:rPr lang="en-US" dirty="0"/>
              <a:t>How do we make Address Translation Fast?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AA51B-359D-B34B-89BD-C24123B32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4038"/>
            <a:ext cx="121920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Cache results of recent translations !</a:t>
            </a:r>
          </a:p>
          <a:p>
            <a:pPr marL="457200" lvl="1" indent="0" algn="ctr">
              <a:buNone/>
            </a:pPr>
            <a:r>
              <a:rPr lang="en-US" dirty="0"/>
              <a:t>Cache Page Table Entries using Virtual Page # as the key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B02452-E6CF-A049-BE31-AF7D38EE37E2}"/>
              </a:ext>
            </a:extLst>
          </p:cNvPr>
          <p:cNvSpPr txBox="1"/>
          <p:nvPr/>
        </p:nvSpPr>
        <p:spPr>
          <a:xfrm>
            <a:off x="3198467" y="3881368"/>
            <a:ext cx="1141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Processor</a:t>
            </a:r>
          </a:p>
          <a:p>
            <a:pPr algn="ctr"/>
            <a:r>
              <a:rPr lang="en-US" sz="1400" dirty="0">
                <a:latin typeface="+mn-lt"/>
              </a:rPr>
              <a:t>(core)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683C37-5469-A241-A6FF-42D4A6A01D0A}"/>
              </a:ext>
            </a:extLst>
          </p:cNvPr>
          <p:cNvSpPr txBox="1"/>
          <p:nvPr/>
        </p:nvSpPr>
        <p:spPr>
          <a:xfrm>
            <a:off x="7365806" y="4019276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Cache(s)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4DF558-1AEC-A746-A4C6-48A9EB2AAE26}"/>
              </a:ext>
            </a:extLst>
          </p:cNvPr>
          <p:cNvSpPr txBox="1"/>
          <p:nvPr/>
        </p:nvSpPr>
        <p:spPr>
          <a:xfrm>
            <a:off x="9732405" y="3158654"/>
            <a:ext cx="990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Physical</a:t>
            </a:r>
          </a:p>
          <a:p>
            <a:r>
              <a:rPr lang="en-US" sz="1400" dirty="0">
                <a:latin typeface="+mn-lt"/>
              </a:rPr>
              <a:t>Memory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741245-CC67-2D4B-B770-AFF1B4138453}"/>
              </a:ext>
            </a:extLst>
          </p:cNvPr>
          <p:cNvSpPr txBox="1"/>
          <p:nvPr/>
        </p:nvSpPr>
        <p:spPr>
          <a:xfrm>
            <a:off x="5480325" y="4019866"/>
            <a:ext cx="6719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MMU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B14CC0-8D08-9640-AD44-659B1880F71F}"/>
              </a:ext>
            </a:extLst>
          </p:cNvPr>
          <p:cNvSpPr/>
          <p:nvPr/>
        </p:nvSpPr>
        <p:spPr bwMode="auto">
          <a:xfrm>
            <a:off x="3198467" y="3594932"/>
            <a:ext cx="1295400" cy="12192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0B5B44-A30A-4741-8411-678ECAD453EB}"/>
              </a:ext>
            </a:extLst>
          </p:cNvPr>
          <p:cNvSpPr/>
          <p:nvPr/>
        </p:nvSpPr>
        <p:spPr bwMode="auto">
          <a:xfrm>
            <a:off x="5459432" y="3814388"/>
            <a:ext cx="878333" cy="780288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F5AC61-1D41-B941-8620-8BA2E21C3ACD}"/>
              </a:ext>
            </a:extLst>
          </p:cNvPr>
          <p:cNvSpPr/>
          <p:nvPr/>
        </p:nvSpPr>
        <p:spPr bwMode="auto">
          <a:xfrm>
            <a:off x="7201813" y="3715924"/>
            <a:ext cx="1383965" cy="976039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9E2D9F-FE4C-184E-83BB-B0A268BB57C9}"/>
              </a:ext>
            </a:extLst>
          </p:cNvPr>
          <p:cNvSpPr/>
          <p:nvPr/>
        </p:nvSpPr>
        <p:spPr bwMode="auto">
          <a:xfrm>
            <a:off x="9690565" y="3061532"/>
            <a:ext cx="1119217" cy="21336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F8B275-0933-6246-8588-21AC1DD7205D}"/>
              </a:ext>
            </a:extLst>
          </p:cNvPr>
          <p:cNvCxnSpPr/>
          <p:nvPr/>
        </p:nvCxnSpPr>
        <p:spPr bwMode="auto">
          <a:xfrm>
            <a:off x="4493867" y="4019866"/>
            <a:ext cx="965564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F3013C5-0DC3-2141-BE41-7D06158A4300}"/>
              </a:ext>
            </a:extLst>
          </p:cNvPr>
          <p:cNvSpPr txBox="1"/>
          <p:nvPr/>
        </p:nvSpPr>
        <p:spPr>
          <a:xfrm rot="20126347">
            <a:off x="4443045" y="3336496"/>
            <a:ext cx="2188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Read &lt;</a:t>
            </a:r>
            <a:r>
              <a:rPr lang="en-US" sz="1400" dirty="0" err="1">
                <a:latin typeface="+mn-lt"/>
              </a:rPr>
              <a:t>V_Addr</a:t>
            </a:r>
            <a:r>
              <a:rPr lang="en-US" sz="1400" dirty="0">
                <a:latin typeface="+mn-lt"/>
              </a:rPr>
              <a:t> m&gt;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2B26808-5550-BF49-98F8-77159BDFA9FC}"/>
              </a:ext>
            </a:extLst>
          </p:cNvPr>
          <p:cNvCxnSpPr>
            <a:cxnSpLocks/>
          </p:cNvCxnSpPr>
          <p:nvPr/>
        </p:nvCxnSpPr>
        <p:spPr bwMode="auto">
          <a:xfrm flipH="1">
            <a:off x="4493867" y="4380054"/>
            <a:ext cx="965564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D80118E-4FF6-724B-AE01-B5157CAABE3A}"/>
              </a:ext>
            </a:extLst>
          </p:cNvPr>
          <p:cNvCxnSpPr>
            <a:cxnSpLocks/>
          </p:cNvCxnSpPr>
          <p:nvPr/>
        </p:nvCxnSpPr>
        <p:spPr bwMode="auto">
          <a:xfrm>
            <a:off x="6337764" y="4027748"/>
            <a:ext cx="864048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B4F81B9-0496-6847-99C1-B5DBEA4B7414}"/>
              </a:ext>
            </a:extLst>
          </p:cNvPr>
          <p:cNvCxnSpPr>
            <a:cxnSpLocks/>
          </p:cNvCxnSpPr>
          <p:nvPr/>
        </p:nvCxnSpPr>
        <p:spPr bwMode="auto">
          <a:xfrm flipH="1">
            <a:off x="6337764" y="4380054"/>
            <a:ext cx="864048" cy="7882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62D0E99-B17E-844A-8571-27DB760A18C4}"/>
              </a:ext>
            </a:extLst>
          </p:cNvPr>
          <p:cNvSpPr txBox="1"/>
          <p:nvPr/>
        </p:nvSpPr>
        <p:spPr>
          <a:xfrm rot="20126347">
            <a:off x="6546449" y="2848174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Read &lt;</a:t>
            </a:r>
            <a:r>
              <a:rPr lang="en-US" sz="1400" dirty="0" err="1">
                <a:latin typeface="+mn-lt"/>
              </a:rPr>
              <a:t>Phs_Addr</a:t>
            </a:r>
            <a:r>
              <a:rPr lang="en-US" sz="1400" dirty="0">
                <a:latin typeface="+mn-lt"/>
              </a:rPr>
              <a:t> X &gt;</a:t>
            </a:r>
          </a:p>
        </p:txBody>
      </p:sp>
      <p:sp>
        <p:nvSpPr>
          <p:cNvPr id="20" name="Left-Right Arrow 19">
            <a:extLst>
              <a:ext uri="{FF2B5EF4-FFF2-40B4-BE49-F238E27FC236}">
                <a16:creationId xmlns:a16="http://schemas.microsoft.com/office/drawing/2014/main" id="{B3C0ACA3-7CF5-974E-B7E4-987924ADCA25}"/>
              </a:ext>
            </a:extLst>
          </p:cNvPr>
          <p:cNvSpPr/>
          <p:nvPr/>
        </p:nvSpPr>
        <p:spPr bwMode="auto">
          <a:xfrm>
            <a:off x="8585778" y="4027748"/>
            <a:ext cx="1104787" cy="352306"/>
          </a:xfrm>
          <a:prstGeom prst="leftRightArrow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8ABDD2B-3BF5-4145-BD5D-DE66AC5DBDB6}"/>
              </a:ext>
            </a:extLst>
          </p:cNvPr>
          <p:cNvSpPr txBox="1"/>
          <p:nvPr/>
        </p:nvSpPr>
        <p:spPr>
          <a:xfrm rot="18275228">
            <a:off x="8379792" y="4050011"/>
            <a:ext cx="1467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+mn-lt"/>
              </a:rPr>
              <a:t>Memory Bus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07EEE8D-25F3-B04B-955E-318A4BFEE3D6}"/>
              </a:ext>
            </a:extLst>
          </p:cNvPr>
          <p:cNvSpPr txBox="1"/>
          <p:nvPr/>
        </p:nvSpPr>
        <p:spPr>
          <a:xfrm rot="20413803">
            <a:off x="9679504" y="3873858"/>
            <a:ext cx="1160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233AE1"/>
                </a:solidFill>
                <a:latin typeface="+mn-lt"/>
              </a:rPr>
              <a:t>pgm</a:t>
            </a:r>
            <a:r>
              <a:rPr lang="en-US" sz="1400" dirty="0">
                <a:solidFill>
                  <a:srgbClr val="233AE1"/>
                </a:solidFill>
                <a:latin typeface="+mn-lt"/>
              </a:rPr>
              <a:t> data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A8CCD78-A7DB-A34C-B131-DBCC24BEF04E}"/>
              </a:ext>
            </a:extLst>
          </p:cNvPr>
          <p:cNvGrpSpPr/>
          <p:nvPr/>
        </p:nvGrpSpPr>
        <p:grpSpPr>
          <a:xfrm>
            <a:off x="10030640" y="4405440"/>
            <a:ext cx="736153" cy="767091"/>
            <a:chOff x="4800600" y="2854786"/>
            <a:chExt cx="736153" cy="76709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C6B2777-5540-0D47-BE57-278961D70D57}"/>
                </a:ext>
              </a:extLst>
            </p:cNvPr>
            <p:cNvSpPr/>
            <p:nvPr/>
          </p:nvSpPr>
          <p:spPr bwMode="auto">
            <a:xfrm>
              <a:off x="4826448" y="2854786"/>
              <a:ext cx="659952" cy="650414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solidFill>
                  <a:srgbClr val="233AE1"/>
                </a:solidFill>
                <a:latin typeface="+mn-lt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9F4F545-DDFB-F04C-B321-80F82C98BCC4}"/>
                </a:ext>
              </a:extLst>
            </p:cNvPr>
            <p:cNvSpPr txBox="1"/>
            <p:nvPr/>
          </p:nvSpPr>
          <p:spPr>
            <a:xfrm>
              <a:off x="4800600" y="2883213"/>
              <a:ext cx="736153" cy="7386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233AE1"/>
                  </a:solidFill>
                  <a:latin typeface="+mn-lt"/>
                  <a:cs typeface="Arial" panose="020B0604020202020204" pitchFamily="34" charset="0"/>
                </a:rPr>
                <a:t>page tables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A286FF2D-7959-FA4D-A2EF-C527A3B9311F}"/>
              </a:ext>
            </a:extLst>
          </p:cNvPr>
          <p:cNvGrpSpPr/>
          <p:nvPr/>
        </p:nvGrpSpPr>
        <p:grpSpPr>
          <a:xfrm>
            <a:off x="4650465" y="4504509"/>
            <a:ext cx="736153" cy="307777"/>
            <a:chOff x="4800600" y="2854786"/>
            <a:chExt cx="736153" cy="307777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E1C2B3E-9139-D947-A883-5D05038C1DF4}"/>
                </a:ext>
              </a:extLst>
            </p:cNvPr>
            <p:cNvSpPr/>
            <p:nvPr/>
          </p:nvSpPr>
          <p:spPr bwMode="auto">
            <a:xfrm>
              <a:off x="4826448" y="2854786"/>
              <a:ext cx="659952" cy="3077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rgbClr val="233AE1"/>
                </a:solidFill>
                <a:latin typeface="+mn-lt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A34331F-274A-1249-9E9E-23475F0A5BC9}"/>
                </a:ext>
              </a:extLst>
            </p:cNvPr>
            <p:cNvSpPr txBox="1"/>
            <p:nvPr/>
          </p:nvSpPr>
          <p:spPr>
            <a:xfrm>
              <a:off x="4800600" y="2883213"/>
              <a:ext cx="73615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233AE1"/>
                  </a:solidFill>
                  <a:latin typeface="+mn-lt"/>
                  <a:cs typeface="Arial" panose="020B0604020202020204" pitchFamily="34" charset="0"/>
                </a:rPr>
                <a:t>PTBR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C95955C-1BDB-3543-BF35-2AEE77D3A65D}"/>
              </a:ext>
            </a:extLst>
          </p:cNvPr>
          <p:cNvGrpSpPr/>
          <p:nvPr/>
        </p:nvGrpSpPr>
        <p:grpSpPr>
          <a:xfrm>
            <a:off x="2341005" y="4656346"/>
            <a:ext cx="5496930" cy="1763136"/>
            <a:chOff x="1346310" y="3881403"/>
            <a:chExt cx="4124850" cy="1763136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D35BBE0-DC35-6C4D-BD47-52B06B5F847E}"/>
                </a:ext>
              </a:extLst>
            </p:cNvPr>
            <p:cNvSpPr/>
            <p:nvPr/>
          </p:nvSpPr>
          <p:spPr bwMode="auto">
            <a:xfrm>
              <a:off x="1957056" y="4407561"/>
              <a:ext cx="3514103" cy="1236978"/>
            </a:xfrm>
            <a:prstGeom prst="rect">
              <a:avLst/>
            </a:prstGeom>
            <a:noFill/>
            <a:ln w="28575" cap="flat" cmpd="sng" algn="ctr">
              <a:solidFill>
                <a:srgbClr val="1C31C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n-US" sz="1400">
                <a:latin typeface="+mn-lt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49A5157-0C51-8D40-8A9C-02214D65BA69}"/>
                </a:ext>
              </a:extLst>
            </p:cNvPr>
            <p:cNvSpPr txBox="1"/>
            <p:nvPr/>
          </p:nvSpPr>
          <p:spPr>
            <a:xfrm>
              <a:off x="1376767" y="4422041"/>
              <a:ext cx="40943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err="1">
                  <a:latin typeface="+mn-lt"/>
                </a:rPr>
                <a:t>V_Pg</a:t>
              </a:r>
              <a:r>
                <a:rPr lang="en-US" sz="1400" dirty="0">
                  <a:latin typeface="+mn-lt"/>
                </a:rPr>
                <a:t> M</a:t>
              </a:r>
              <a:r>
                <a:rPr lang="en-US" sz="1400" baseline="-25000" dirty="0">
                  <a:latin typeface="+mn-lt"/>
                </a:rPr>
                <a:t>1</a:t>
              </a:r>
              <a:r>
                <a:rPr lang="en-US" sz="1400" dirty="0">
                  <a:latin typeface="+mn-lt"/>
                </a:rPr>
                <a:t> : &lt;</a:t>
              </a:r>
              <a:r>
                <a:rPr lang="en-US" sz="1400" dirty="0" err="1">
                  <a:latin typeface="+mn-lt"/>
                </a:rPr>
                <a:t>Phs_Frame</a:t>
              </a:r>
              <a:r>
                <a:rPr lang="en-US" sz="1400" dirty="0">
                  <a:latin typeface="+mn-lt"/>
                </a:rPr>
                <a:t> #</a:t>
              </a:r>
              <a:r>
                <a:rPr lang="en-US" sz="1400" baseline="-25000" dirty="0">
                  <a:latin typeface="+mn-lt"/>
                </a:rPr>
                <a:t>1</a:t>
              </a:r>
              <a:r>
                <a:rPr lang="en-US" sz="1400" dirty="0">
                  <a:latin typeface="+mn-lt"/>
                </a:rPr>
                <a:t>, V, … &gt;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AFF1427-C35A-CA49-A037-EEF11F039714}"/>
                </a:ext>
              </a:extLst>
            </p:cNvPr>
            <p:cNvSpPr txBox="1"/>
            <p:nvPr/>
          </p:nvSpPr>
          <p:spPr>
            <a:xfrm>
              <a:off x="1346310" y="4736377"/>
              <a:ext cx="4107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err="1">
                  <a:latin typeface="+mn-lt"/>
                </a:rPr>
                <a:t>V_Pg</a:t>
              </a:r>
              <a:r>
                <a:rPr lang="en-US" sz="1400" dirty="0">
                  <a:latin typeface="+mn-lt"/>
                </a:rPr>
                <a:t> M</a:t>
              </a:r>
              <a:r>
                <a:rPr lang="en-US" sz="1400" baseline="-25000" dirty="0">
                  <a:latin typeface="+mn-lt"/>
                </a:rPr>
                <a:t>2</a:t>
              </a:r>
              <a:r>
                <a:rPr lang="en-US" sz="1400" dirty="0">
                  <a:latin typeface="+mn-lt"/>
                </a:rPr>
                <a:t> : &lt;</a:t>
              </a:r>
              <a:r>
                <a:rPr lang="en-US" sz="1400" dirty="0" err="1">
                  <a:latin typeface="+mn-lt"/>
                </a:rPr>
                <a:t>Phs_Frame</a:t>
              </a:r>
              <a:r>
                <a:rPr lang="en-US" sz="1400" dirty="0">
                  <a:latin typeface="+mn-lt"/>
                </a:rPr>
                <a:t> #</a:t>
              </a:r>
              <a:r>
                <a:rPr lang="en-US" sz="1400" baseline="-25000" dirty="0">
                  <a:latin typeface="+mn-lt"/>
                </a:rPr>
                <a:t>2</a:t>
              </a:r>
              <a:r>
                <a:rPr lang="en-US" sz="1400" dirty="0">
                  <a:latin typeface="+mn-lt"/>
                </a:rPr>
                <a:t>, V, … &gt;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C5F1702-2EBE-D444-AED8-D2E034D2CF8A}"/>
                </a:ext>
              </a:extLst>
            </p:cNvPr>
            <p:cNvSpPr txBox="1"/>
            <p:nvPr/>
          </p:nvSpPr>
          <p:spPr>
            <a:xfrm>
              <a:off x="1379974" y="5298279"/>
              <a:ext cx="40911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err="1">
                  <a:latin typeface="+mn-lt"/>
                </a:rPr>
                <a:t>V_Pg</a:t>
              </a:r>
              <a:r>
                <a:rPr lang="en-US" sz="1400" dirty="0">
                  <a:latin typeface="+mn-lt"/>
                </a:rPr>
                <a:t> M</a:t>
              </a:r>
              <a:r>
                <a:rPr lang="en-US" sz="1400" baseline="-25000" dirty="0">
                  <a:latin typeface="+mn-lt"/>
                </a:rPr>
                <a:t>k</a:t>
              </a:r>
              <a:r>
                <a:rPr lang="en-US" sz="1400" dirty="0">
                  <a:latin typeface="+mn-lt"/>
                </a:rPr>
                <a:t> : &lt;</a:t>
              </a:r>
              <a:r>
                <a:rPr lang="en-US" sz="1400" dirty="0" err="1">
                  <a:latin typeface="+mn-lt"/>
                </a:rPr>
                <a:t>Phs_Frame</a:t>
              </a:r>
              <a:r>
                <a:rPr lang="en-US" sz="1400" dirty="0">
                  <a:latin typeface="+mn-lt"/>
                </a:rPr>
                <a:t> #</a:t>
              </a:r>
              <a:r>
                <a:rPr lang="en-US" sz="1400" baseline="-25000" dirty="0">
                  <a:latin typeface="+mn-lt"/>
                </a:rPr>
                <a:t>k</a:t>
              </a:r>
              <a:r>
                <a:rPr lang="en-US" sz="1400" dirty="0">
                  <a:latin typeface="+mn-lt"/>
                </a:rPr>
                <a:t>, V, … &gt;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9B4B030-A37E-844E-AB7B-A88A4A32B175}"/>
                </a:ext>
              </a:extLst>
            </p:cNvPr>
            <p:cNvCxnSpPr/>
            <p:nvPr/>
          </p:nvCxnSpPr>
          <p:spPr bwMode="auto">
            <a:xfrm>
              <a:off x="1957054" y="4729818"/>
              <a:ext cx="3514104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rgbClr val="1C31C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30B403E-16B0-6448-8DD4-D4114814872F}"/>
                </a:ext>
              </a:extLst>
            </p:cNvPr>
            <p:cNvCxnSpPr/>
            <p:nvPr/>
          </p:nvCxnSpPr>
          <p:spPr bwMode="auto">
            <a:xfrm>
              <a:off x="1957056" y="5050710"/>
              <a:ext cx="3514104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rgbClr val="1C31C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Left-Right Arrow 36">
              <a:extLst>
                <a:ext uri="{FF2B5EF4-FFF2-40B4-BE49-F238E27FC236}">
                  <a16:creationId xmlns:a16="http://schemas.microsoft.com/office/drawing/2014/main" id="{27966F0C-AE02-9741-A662-FEF701CC62B3}"/>
                </a:ext>
              </a:extLst>
            </p:cNvPr>
            <p:cNvSpPr/>
            <p:nvPr/>
          </p:nvSpPr>
          <p:spPr bwMode="auto">
            <a:xfrm rot="5400000">
              <a:off x="3277705" y="3954440"/>
              <a:ext cx="498380" cy="352306"/>
            </a:xfrm>
            <a:prstGeom prst="leftRightArrow">
              <a:avLst/>
            </a:prstGeom>
            <a:solidFill>
              <a:schemeClr val="bg1"/>
            </a:solidFill>
            <a:ln w="19050" cap="flat" cmpd="sng" algn="ctr">
              <a:solidFill>
                <a:srgbClr val="1C31CA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1400">
                <a:latin typeface="+mn-lt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FE9F712C-12CC-C040-8088-404BAE98D87D}"/>
              </a:ext>
            </a:extLst>
          </p:cNvPr>
          <p:cNvSpPr/>
          <p:nvPr/>
        </p:nvSpPr>
        <p:spPr bwMode="auto">
          <a:xfrm>
            <a:off x="10132687" y="4921858"/>
            <a:ext cx="539888" cy="133996"/>
          </a:xfrm>
          <a:prstGeom prst="rect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B87BE84-1C01-6D44-ABF9-A871E222C705}"/>
              </a:ext>
            </a:extLst>
          </p:cNvPr>
          <p:cNvCxnSpPr>
            <a:endCxn id="32" idx="3"/>
          </p:cNvCxnSpPr>
          <p:nvPr/>
        </p:nvCxnSpPr>
        <p:spPr bwMode="auto">
          <a:xfrm flipH="1">
            <a:off x="7814434" y="4957087"/>
            <a:ext cx="2242054" cy="708122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3226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CAE61-411E-B643-BA6A-7F7CEE978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Translation Look-Aside Buffer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894E2-6800-9E40-96BA-8330D5544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524000"/>
            <a:ext cx="101854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Record recent Virtual Page # to Physical Frame # translation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If present, have the physical address without reading any of the page tables 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Caches the end-to-end result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2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121158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Caching Applied to Address Translation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4724400"/>
            <a:ext cx="8534400" cy="2101981"/>
          </a:xfrm>
          <a:solidFill>
            <a:schemeClr val="bg1"/>
          </a:solidFill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Does page locality exist?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Instruction accesses spend a lot of time on the same page (since accesses sequential)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Stack accesses have definite locality of reference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ko-KR" altLang="en-US" dirty="0">
              <a:ea typeface="굴림" panose="020B0600000101010101" pitchFamily="34" charset="-127"/>
            </a:endParaRPr>
          </a:p>
        </p:txBody>
      </p:sp>
      <p:sp>
        <p:nvSpPr>
          <p:cNvPr id="32773" name="Oval 9"/>
          <p:cNvSpPr>
            <a:spLocks noChangeArrowheads="1"/>
          </p:cNvSpPr>
          <p:nvPr/>
        </p:nvSpPr>
        <p:spPr bwMode="auto">
          <a:xfrm>
            <a:off x="2514600" y="1406547"/>
            <a:ext cx="1295400" cy="1295400"/>
          </a:xfrm>
          <a:prstGeom prst="ellipse">
            <a:avLst/>
          </a:prstGeom>
          <a:solidFill>
            <a:schemeClr val="accent1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32774" name="Rectangle 12"/>
          <p:cNvSpPr>
            <a:spLocks noChangeArrowheads="1"/>
          </p:cNvSpPr>
          <p:nvPr/>
        </p:nvSpPr>
        <p:spPr bwMode="auto">
          <a:xfrm>
            <a:off x="8763000" y="1330347"/>
            <a:ext cx="1371600" cy="1905000"/>
          </a:xfrm>
          <a:prstGeom prst="rect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Physical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Memory</a:t>
            </a:r>
          </a:p>
        </p:txBody>
      </p:sp>
      <p:sp>
        <p:nvSpPr>
          <p:cNvPr id="32775" name="Freeform 4"/>
          <p:cNvSpPr>
            <a:spLocks/>
          </p:cNvSpPr>
          <p:nvPr/>
        </p:nvSpPr>
        <p:spPr bwMode="auto">
          <a:xfrm>
            <a:off x="4572000" y="1101747"/>
            <a:ext cx="2971800" cy="3124200"/>
          </a:xfrm>
          <a:custGeom>
            <a:avLst/>
            <a:gdLst>
              <a:gd name="T0" fmla="*/ 0 w 1104"/>
              <a:gd name="T1" fmla="*/ 1086678 h 1104"/>
              <a:gd name="T2" fmla="*/ 1550504 w 1104"/>
              <a:gd name="T3" fmla="*/ 0 h 1104"/>
              <a:gd name="T4" fmla="*/ 2971800 w 1104"/>
              <a:gd name="T5" fmla="*/ 815009 h 1104"/>
              <a:gd name="T6" fmla="*/ 2454965 w 1104"/>
              <a:gd name="T7" fmla="*/ 2445026 h 1104"/>
              <a:gd name="T8" fmla="*/ 775252 w 1104"/>
              <a:gd name="T9" fmla="*/ 3124200 h 1104"/>
              <a:gd name="T10" fmla="*/ 0 w 1104"/>
              <a:gd name="T11" fmla="*/ 1086678 h 110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104" h="1104">
                <a:moveTo>
                  <a:pt x="0" y="384"/>
                </a:moveTo>
                <a:lnTo>
                  <a:pt x="576" y="0"/>
                </a:lnTo>
                <a:lnTo>
                  <a:pt x="1104" y="288"/>
                </a:lnTo>
                <a:lnTo>
                  <a:pt x="912" y="864"/>
                </a:lnTo>
                <a:lnTo>
                  <a:pt x="288" y="1104"/>
                </a:lnTo>
                <a:lnTo>
                  <a:pt x="0" y="384"/>
                </a:lnTo>
                <a:close/>
              </a:path>
            </a:pathLst>
          </a:custGeom>
          <a:solidFill>
            <a:srgbClr val="FF66CC"/>
          </a:solidFill>
          <a:ln w="381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5791200" y="1254147"/>
            <a:ext cx="746980" cy="45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400" b="0">
                <a:latin typeface="Gill Sans" charset="0"/>
                <a:ea typeface="Gill Sans" charset="0"/>
                <a:cs typeface="Gill Sans" charset="0"/>
              </a:rPr>
              <a:t>TLB</a:t>
            </a:r>
          </a:p>
        </p:txBody>
      </p:sp>
      <p:sp>
        <p:nvSpPr>
          <p:cNvPr id="738317" name="Text Box 13"/>
          <p:cNvSpPr txBox="1">
            <a:spLocks noChangeArrowheads="1"/>
          </p:cNvSpPr>
          <p:nvPr/>
        </p:nvSpPr>
        <p:spPr bwMode="auto">
          <a:xfrm>
            <a:off x="5051426" y="3235348"/>
            <a:ext cx="1242437" cy="70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Translate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(MMU)</a:t>
            </a:r>
          </a:p>
        </p:txBody>
      </p:sp>
      <p:grpSp>
        <p:nvGrpSpPr>
          <p:cNvPr id="738338" name="Group 34"/>
          <p:cNvGrpSpPr>
            <a:grpSpLocks/>
          </p:cNvGrpSpPr>
          <p:nvPr/>
        </p:nvGrpSpPr>
        <p:grpSpPr bwMode="auto">
          <a:xfrm>
            <a:off x="5334004" y="2244747"/>
            <a:ext cx="519113" cy="914400"/>
            <a:chOff x="2208" y="1038"/>
            <a:chExt cx="327" cy="576"/>
          </a:xfrm>
        </p:grpSpPr>
        <p:sp>
          <p:nvSpPr>
            <p:cNvPr id="32792" name="Text Box 8"/>
            <p:cNvSpPr txBox="1">
              <a:spLocks noChangeArrowheads="1"/>
            </p:cNvSpPr>
            <p:nvPr/>
          </p:nvSpPr>
          <p:spPr bwMode="auto">
            <a:xfrm>
              <a:off x="2208" y="1038"/>
              <a:ext cx="32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No</a:t>
              </a:r>
            </a:p>
          </p:txBody>
        </p:sp>
        <p:sp>
          <p:nvSpPr>
            <p:cNvPr id="32793" name="Line 14"/>
            <p:cNvSpPr>
              <a:spLocks noChangeShapeType="1"/>
            </p:cNvSpPr>
            <p:nvPr/>
          </p:nvSpPr>
          <p:spPr bwMode="auto">
            <a:xfrm>
              <a:off x="2352" y="1230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738334" name="Group 30"/>
          <p:cNvGrpSpPr>
            <a:grpSpLocks/>
          </p:cNvGrpSpPr>
          <p:nvPr/>
        </p:nvGrpSpPr>
        <p:grpSpPr bwMode="auto">
          <a:xfrm>
            <a:off x="3733800" y="1330347"/>
            <a:ext cx="1752600" cy="762000"/>
            <a:chOff x="1200" y="462"/>
            <a:chExt cx="1104" cy="480"/>
          </a:xfrm>
        </p:grpSpPr>
        <p:sp>
          <p:nvSpPr>
            <p:cNvPr id="32790" name="Line 10"/>
            <p:cNvSpPr>
              <a:spLocks noChangeShapeType="1"/>
            </p:cNvSpPr>
            <p:nvPr/>
          </p:nvSpPr>
          <p:spPr bwMode="auto">
            <a:xfrm>
              <a:off x="1248" y="894"/>
              <a:ext cx="1056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91" name="Text Box 23"/>
            <p:cNvSpPr txBox="1">
              <a:spLocks noChangeArrowheads="1"/>
            </p:cNvSpPr>
            <p:nvPr/>
          </p:nvSpPr>
          <p:spPr bwMode="auto">
            <a:xfrm>
              <a:off x="1200" y="462"/>
              <a:ext cx="708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Virtual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738335" name="Group 31"/>
          <p:cNvGrpSpPr>
            <a:grpSpLocks/>
          </p:cNvGrpSpPr>
          <p:nvPr/>
        </p:nvGrpSpPr>
        <p:grpSpPr bwMode="auto">
          <a:xfrm>
            <a:off x="7162800" y="1454173"/>
            <a:ext cx="1524000" cy="714375"/>
            <a:chOff x="3360" y="540"/>
            <a:chExt cx="960" cy="450"/>
          </a:xfrm>
        </p:grpSpPr>
        <p:sp>
          <p:nvSpPr>
            <p:cNvPr id="32788" name="Line 16"/>
            <p:cNvSpPr>
              <a:spLocks noChangeShapeType="1"/>
            </p:cNvSpPr>
            <p:nvPr/>
          </p:nvSpPr>
          <p:spPr bwMode="auto">
            <a:xfrm>
              <a:off x="3360" y="942"/>
              <a:ext cx="960" cy="4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9" name="Text Box 25"/>
            <p:cNvSpPr txBox="1">
              <a:spLocks noChangeArrowheads="1"/>
            </p:cNvSpPr>
            <p:nvPr/>
          </p:nvSpPr>
          <p:spPr bwMode="auto">
            <a:xfrm>
              <a:off x="3579" y="540"/>
              <a:ext cx="718" cy="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Physical</a:t>
              </a:r>
            </a:p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Address</a:t>
              </a:r>
            </a:p>
          </p:txBody>
        </p:sp>
      </p:grpSp>
      <p:grpSp>
        <p:nvGrpSpPr>
          <p:cNvPr id="738337" name="Group 33"/>
          <p:cNvGrpSpPr>
            <a:grpSpLocks/>
          </p:cNvGrpSpPr>
          <p:nvPr/>
        </p:nvGrpSpPr>
        <p:grpSpPr bwMode="auto">
          <a:xfrm>
            <a:off x="5486400" y="1939948"/>
            <a:ext cx="1524000" cy="396875"/>
            <a:chOff x="2304" y="846"/>
            <a:chExt cx="960" cy="250"/>
          </a:xfrm>
        </p:grpSpPr>
        <p:sp>
          <p:nvSpPr>
            <p:cNvPr id="32786" name="Line 11"/>
            <p:cNvSpPr>
              <a:spLocks noChangeShapeType="1"/>
            </p:cNvSpPr>
            <p:nvPr/>
          </p:nvSpPr>
          <p:spPr bwMode="auto">
            <a:xfrm flipV="1">
              <a:off x="2688" y="942"/>
              <a:ext cx="5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7" name="Text Box 7"/>
            <p:cNvSpPr txBox="1">
              <a:spLocks noChangeArrowheads="1"/>
            </p:cNvSpPr>
            <p:nvPr/>
          </p:nvSpPr>
          <p:spPr bwMode="auto">
            <a:xfrm>
              <a:off x="2304" y="846"/>
              <a:ext cx="37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Yes</a:t>
              </a:r>
            </a:p>
          </p:txBody>
        </p:sp>
      </p:grpSp>
      <p:sp>
        <p:nvSpPr>
          <p:cNvPr id="738330" name="Text Box 26"/>
          <p:cNvSpPr txBox="1">
            <a:spLocks noChangeArrowheads="1"/>
          </p:cNvSpPr>
          <p:nvPr/>
        </p:nvSpPr>
        <p:spPr bwMode="auto">
          <a:xfrm>
            <a:off x="5224464" y="1711348"/>
            <a:ext cx="1210249" cy="39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Cached?</a:t>
            </a:r>
          </a:p>
        </p:txBody>
      </p:sp>
      <p:grpSp>
        <p:nvGrpSpPr>
          <p:cNvPr id="738339" name="Group 35"/>
          <p:cNvGrpSpPr>
            <a:grpSpLocks/>
          </p:cNvGrpSpPr>
          <p:nvPr/>
        </p:nvGrpSpPr>
        <p:grpSpPr bwMode="auto">
          <a:xfrm>
            <a:off x="5791203" y="2168547"/>
            <a:ext cx="1300163" cy="1054100"/>
            <a:chOff x="2496" y="990"/>
            <a:chExt cx="819" cy="664"/>
          </a:xfrm>
        </p:grpSpPr>
        <p:sp>
          <p:nvSpPr>
            <p:cNvPr id="32784" name="Line 15"/>
            <p:cNvSpPr>
              <a:spLocks noChangeShapeType="1"/>
            </p:cNvSpPr>
            <p:nvPr/>
          </p:nvSpPr>
          <p:spPr bwMode="auto">
            <a:xfrm flipV="1">
              <a:off x="2496" y="990"/>
              <a:ext cx="72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2785" name="Text Box 27"/>
            <p:cNvSpPr txBox="1">
              <a:spLocks noChangeArrowheads="1"/>
            </p:cNvSpPr>
            <p:nvPr/>
          </p:nvSpPr>
          <p:spPr bwMode="auto">
            <a:xfrm rot="19101394">
              <a:off x="2741" y="1190"/>
              <a:ext cx="574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1000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Save</a:t>
              </a:r>
            </a:p>
            <a:p>
              <a:pPr>
                <a:spcBef>
                  <a:spcPct val="10000"/>
                </a:spcBef>
              </a:pPr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Result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848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8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3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3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38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38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7" grpId="0" build="p"/>
      <p:bldP spid="738317" grpId="0"/>
      <p:bldP spid="7383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How to Implement Simple Paging?</a:t>
            </a:r>
          </a:p>
        </p:txBody>
      </p:sp>
      <p:sp>
        <p:nvSpPr>
          <p:cNvPr id="52267" name="Rectangle 5"/>
          <p:cNvSpPr>
            <a:spLocks noChangeArrowheads="1"/>
          </p:cNvSpPr>
          <p:nvPr/>
        </p:nvSpPr>
        <p:spPr bwMode="auto">
          <a:xfrm>
            <a:off x="4831212" y="2286000"/>
            <a:ext cx="6039988" cy="625828"/>
          </a:xfrm>
          <a:prstGeom prst="rect">
            <a:avLst/>
          </a:prstGeom>
          <a:solidFill>
            <a:srgbClr val="00CC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1800" b="0">
                <a:latin typeface="+mn-lt"/>
                <a:ea typeface="Gill Sans" charset="0"/>
                <a:cs typeface="Gill Sans" charset="0"/>
              </a:rPr>
              <a:t>12 bits</a:t>
            </a:r>
          </a:p>
        </p:txBody>
      </p:sp>
      <p:sp>
        <p:nvSpPr>
          <p:cNvPr id="52268" name="Rectangle 6"/>
          <p:cNvSpPr>
            <a:spLocks noChangeArrowheads="1"/>
          </p:cNvSpPr>
          <p:nvPr/>
        </p:nvSpPr>
        <p:spPr bwMode="auto">
          <a:xfrm>
            <a:off x="2667000" y="2286000"/>
            <a:ext cx="2164212" cy="625828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75000"/>
              </a:lnSpc>
            </a:pPr>
            <a:r>
              <a:rPr lang="en-US" altLang="en-US" sz="1600" b="0">
                <a:latin typeface="+mn-lt"/>
                <a:ea typeface="Gill Sans" charset="0"/>
                <a:cs typeface="Gill Sans" charset="0"/>
              </a:rPr>
              <a:t>20 bits</a:t>
            </a:r>
          </a:p>
        </p:txBody>
      </p:sp>
      <p:sp>
        <p:nvSpPr>
          <p:cNvPr id="52266" name="Text Box 80"/>
          <p:cNvSpPr txBox="1">
            <a:spLocks noChangeArrowheads="1"/>
          </p:cNvSpPr>
          <p:nvPr/>
        </p:nvSpPr>
        <p:spPr bwMode="auto">
          <a:xfrm>
            <a:off x="2286000" y="1219200"/>
            <a:ext cx="8257049" cy="45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b="0">
                <a:latin typeface="+mn-lt"/>
                <a:ea typeface="Gill Sans" charset="0"/>
                <a:cs typeface="Gill Sans" charset="0"/>
              </a:rPr>
              <a:t>Interpret virtual address as two components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156730D1-4217-5844-7633-23F23EF2F30B}"/>
              </a:ext>
            </a:extLst>
          </p:cNvPr>
          <p:cNvSpPr/>
          <p:nvPr/>
        </p:nvSpPr>
        <p:spPr bwMode="auto">
          <a:xfrm rot="16200000">
            <a:off x="3063306" y="2727893"/>
            <a:ext cx="1371600" cy="2164212"/>
          </a:xfrm>
          <a:prstGeom prst="leftBrac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A938CC09-C14A-572F-C891-FAAA1FAC8E05}"/>
              </a:ext>
            </a:extLst>
          </p:cNvPr>
          <p:cNvSpPr/>
          <p:nvPr/>
        </p:nvSpPr>
        <p:spPr bwMode="auto">
          <a:xfrm rot="16200000">
            <a:off x="7178106" y="777307"/>
            <a:ext cx="1371600" cy="6065388"/>
          </a:xfrm>
          <a:prstGeom prst="leftBrac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C44576-F6A6-97F9-2E22-1A69DA95AC7D}"/>
              </a:ext>
            </a:extLst>
          </p:cNvPr>
          <p:cNvSpPr txBox="1"/>
          <p:nvPr/>
        </p:nvSpPr>
        <p:spPr>
          <a:xfrm>
            <a:off x="2057400" y="4735497"/>
            <a:ext cx="32771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>
                <a:latin typeface="+mn-lt"/>
              </a:rPr>
              <a:t>2^20 pages</a:t>
            </a:r>
            <a:endParaRPr lang="en-US" sz="240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244D88F-B412-6F79-4162-F3C5A96550F0}"/>
              </a:ext>
            </a:extLst>
          </p:cNvPr>
          <p:cNvSpPr txBox="1"/>
          <p:nvPr/>
        </p:nvSpPr>
        <p:spPr>
          <a:xfrm>
            <a:off x="5029200" y="4705018"/>
            <a:ext cx="5943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>
                <a:latin typeface="+mn-lt"/>
              </a:rPr>
              <a:t>Page Size</a:t>
            </a:r>
          </a:p>
          <a:p>
            <a:pPr algn="ctr"/>
            <a:r>
              <a:rPr lang="en-US" sz="2400">
                <a:latin typeface="+mn-lt"/>
              </a:rPr>
              <a:t>2^12 = 4096 B = 4KB</a:t>
            </a:r>
          </a:p>
        </p:txBody>
      </p:sp>
    </p:spTree>
    <p:extLst>
      <p:ext uri="{BB962C8B-B14F-4D97-AF65-F5344CB8AC3E}">
        <p14:creationId xmlns:p14="http://schemas.microsoft.com/office/powerpoint/2010/main" val="367778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(Simplified) Page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CC4A2-9E1B-E890-3834-B50264A78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447800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</a:t>
            </a:r>
            <a:r>
              <a:rPr lang="en-US" i="0" u="none" strike="noStrike" baseline="0" dirty="0"/>
              <a:t> page table stores </a:t>
            </a:r>
          </a:p>
          <a:p>
            <a:pPr marL="0" indent="0" algn="ctr">
              <a:buNone/>
            </a:pPr>
            <a:r>
              <a:rPr lang="en-US" i="0" u="none" strike="noStrike" baseline="0" dirty="0">
                <a:solidFill>
                  <a:schemeClr val="accent1"/>
                </a:solidFill>
              </a:rPr>
              <a:t>virtual-to-physical address translations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One page table per process. Lives in memory.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Address stored in the in the </a:t>
            </a:r>
            <a:r>
              <a:rPr lang="en-US" dirty="0">
                <a:solidFill>
                  <a:schemeClr val="accent1"/>
                </a:solidFill>
              </a:rPr>
              <a:t>Page Table Base Register</a:t>
            </a: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PTBR value saved/restored in PCB on context switch</a:t>
            </a:r>
          </a:p>
        </p:txBody>
      </p:sp>
    </p:spTree>
    <p:extLst>
      <p:ext uri="{BB962C8B-B14F-4D97-AF65-F5344CB8AC3E}">
        <p14:creationId xmlns:p14="http://schemas.microsoft.com/office/powerpoint/2010/main" val="400409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F66AB-3E80-8EFC-DBF4-DB932391C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access a byte?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92A08-4856-16CA-3A2D-0DFE2415A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447800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Extract </a:t>
            </a:r>
            <a:r>
              <a:rPr lang="en-US" dirty="0">
                <a:solidFill>
                  <a:schemeClr val="accent1"/>
                </a:solidFill>
              </a:rPr>
              <a:t>page number </a:t>
            </a:r>
            <a:r>
              <a:rPr lang="en-US" dirty="0"/>
              <a:t>(first p bits)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Map virtual page number into </a:t>
            </a:r>
            <a:r>
              <a:rPr lang="en-US" dirty="0">
                <a:solidFill>
                  <a:schemeClr val="accent1"/>
                </a:solidFill>
              </a:rPr>
              <a:t>a frame number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/>
              <a:t>(also called physical page number) using a </a:t>
            </a:r>
            <a:r>
              <a:rPr lang="en-US" dirty="0">
                <a:solidFill>
                  <a:schemeClr val="accent1"/>
                </a:solidFill>
              </a:rPr>
              <a:t>page table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Extract </a:t>
            </a:r>
            <a:r>
              <a:rPr lang="en-US" dirty="0">
                <a:solidFill>
                  <a:schemeClr val="accent1"/>
                </a:solidFill>
              </a:rPr>
              <a:t>offset</a:t>
            </a:r>
            <a:r>
              <a:rPr lang="en-US" dirty="0"/>
              <a:t> (last o bits)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dirty="0"/>
              <a:t>Convert to </a:t>
            </a:r>
            <a:r>
              <a:rPr lang="en-US" dirty="0">
                <a:solidFill>
                  <a:schemeClr val="accent1"/>
                </a:solidFill>
              </a:rPr>
              <a:t>physical memory </a:t>
            </a:r>
            <a:r>
              <a:rPr lang="en-US" dirty="0"/>
              <a:t>location: access byte at offset in frame</a:t>
            </a:r>
          </a:p>
        </p:txBody>
      </p:sp>
    </p:spTree>
    <p:extLst>
      <p:ext uri="{BB962C8B-B14F-4D97-AF65-F5344CB8AC3E}">
        <p14:creationId xmlns:p14="http://schemas.microsoft.com/office/powerpoint/2010/main" val="34394577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65317-FCA7-D3AD-983F-6489A8CB7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(Simplified) Page Table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2B96159-7BBF-BF0F-3D83-6BAA650B56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502478"/>
              </p:ext>
            </p:extLst>
          </p:nvPr>
        </p:nvGraphicFramePr>
        <p:xfrm>
          <a:off x="5257800" y="2971800"/>
          <a:ext cx="2362200" cy="3137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456195649"/>
                    </a:ext>
                  </a:extLst>
                </a:gridCol>
              </a:tblGrid>
              <a:tr h="7899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Physical Page Number </a:t>
                      </a:r>
                    </a:p>
                    <a:p>
                      <a:pPr algn="ctr"/>
                      <a:r>
                        <a:rPr lang="en-US" dirty="0"/>
                        <a:t>(Page Frame)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039020"/>
                  </a:ext>
                </a:extLst>
              </a:tr>
              <a:tr h="74117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4072978"/>
                  </a:ext>
                </a:extLst>
              </a:tr>
              <a:tr h="7411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Frame 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128684"/>
                  </a:ext>
                </a:extLst>
              </a:tr>
              <a:tr h="7411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3836"/>
                  </a:ext>
                </a:extLst>
              </a:tr>
            </a:tbl>
          </a:graphicData>
        </a:graphic>
      </p:graphicFrame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356CE80-5B2E-A2FB-2064-34849E385F3F}"/>
              </a:ext>
            </a:extLst>
          </p:cNvPr>
          <p:cNvSpPr/>
          <p:nvPr/>
        </p:nvSpPr>
        <p:spPr bwMode="auto">
          <a:xfrm>
            <a:off x="533400" y="1143000"/>
            <a:ext cx="3657600" cy="5334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>
                <a:solidFill>
                  <a:schemeClr val="tx1"/>
                </a:solidFill>
              </a:rPr>
              <a:t>Virtual Page        Offset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>
                <a:solidFill>
                  <a:schemeClr val="tx1"/>
                </a:solidFill>
              </a:rPr>
              <a:t>    p             o</a:t>
            </a:r>
            <a:endParaRPr kumimoji="0" 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3F0B2A8-A53B-4A90-ECFA-B26C95A1614C}"/>
              </a:ext>
            </a:extLst>
          </p:cNvPr>
          <p:cNvCxnSpPr/>
          <p:nvPr/>
        </p:nvCxnSpPr>
        <p:spPr bwMode="auto">
          <a:xfrm>
            <a:off x="1828800" y="1143000"/>
            <a:ext cx="0" cy="53340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EFD7444-10D7-653A-B17A-8525A57F4734}"/>
              </a:ext>
            </a:extLst>
          </p:cNvPr>
          <p:cNvSpPr/>
          <p:nvPr/>
        </p:nvSpPr>
        <p:spPr bwMode="auto">
          <a:xfrm>
            <a:off x="8534400" y="2209800"/>
            <a:ext cx="2895600" cy="4267200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>
                <a:solidFill>
                  <a:schemeClr val="tx1"/>
                </a:solidFill>
              </a:rPr>
              <a:t>Memory</a:t>
            </a: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9CB7785B-6C92-BA8B-08CC-BF45E9AB9C1C}"/>
              </a:ext>
            </a:extLst>
          </p:cNvPr>
          <p:cNvCxnSpPr/>
          <p:nvPr/>
        </p:nvCxnSpPr>
        <p:spPr bwMode="auto">
          <a:xfrm>
            <a:off x="1066800" y="1676400"/>
            <a:ext cx="4191000" cy="3276600"/>
          </a:xfrm>
          <a:prstGeom prst="curvedConnector3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68D3E89-46D8-714D-5DF2-B1E1FF09D1C5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4400" y="3027505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1D6C8A1-2799-CD0B-888B-FCFDA42CD40F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4400" y="35814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19CD801-0F6A-B284-2321-D1A9EE592D58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4400" y="41148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AA0E33-B808-9010-A190-F5F148340DE6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4400" y="4648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6AFF9E5-A410-DA2D-1B15-2172E88C3ADB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4400" y="51816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5793A5-AB99-A14C-7144-2103692FC33D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4400" y="5692349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575D754-2648-807C-168C-EC921B7E6E78}"/>
              </a:ext>
            </a:extLst>
          </p:cNvPr>
          <p:cNvCxnSpPr>
            <a:cxnSpLocks/>
          </p:cNvCxnSpPr>
          <p:nvPr/>
        </p:nvCxnSpPr>
        <p:spPr bwMode="auto">
          <a:xfrm flipH="1">
            <a:off x="8534400" y="6172200"/>
            <a:ext cx="2895600" cy="0"/>
          </a:xfrm>
          <a:prstGeom prst="lin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F4B9644-A0F8-1114-C8AE-7407DBE99FC6}"/>
              </a:ext>
            </a:extLst>
          </p:cNvPr>
          <p:cNvSpPr txBox="1"/>
          <p:nvPr/>
        </p:nvSpPr>
        <p:spPr>
          <a:xfrm>
            <a:off x="4876275" y="4996934"/>
            <a:ext cx="3815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  <a:latin typeface="+mn-lt"/>
              </a:rPr>
              <a:t>p</a:t>
            </a:r>
            <a:endParaRPr lang="en-US" dirty="0">
              <a:latin typeface="+mn-lt"/>
            </a:endParaRPr>
          </a:p>
        </p:txBody>
      </p: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7C024DAF-D617-08F8-C3A3-7565409FA4AB}"/>
              </a:ext>
            </a:extLst>
          </p:cNvPr>
          <p:cNvCxnSpPr/>
          <p:nvPr/>
        </p:nvCxnSpPr>
        <p:spPr bwMode="auto">
          <a:xfrm>
            <a:off x="7543800" y="4996934"/>
            <a:ext cx="990600" cy="565666"/>
          </a:xfrm>
          <a:prstGeom prst="curvedConnector3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24C5C35-EBD2-DFA0-DC47-43A16EB19FE2}"/>
              </a:ext>
            </a:extLst>
          </p:cNvPr>
          <p:cNvSpPr txBox="1"/>
          <p:nvPr/>
        </p:nvSpPr>
        <p:spPr>
          <a:xfrm>
            <a:off x="8067566" y="5323017"/>
            <a:ext cx="2819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Frame f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E78862C-50E6-0108-1B64-F0168CB264C4}"/>
              </a:ext>
            </a:extLst>
          </p:cNvPr>
          <p:cNvSpPr txBox="1"/>
          <p:nvPr/>
        </p:nvSpPr>
        <p:spPr>
          <a:xfrm>
            <a:off x="9296400" y="5089635"/>
            <a:ext cx="2819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o</a:t>
            </a:r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82D986EC-2AF6-F074-6DF2-3AA76D017F0B}"/>
              </a:ext>
            </a:extLst>
          </p:cNvPr>
          <p:cNvCxnSpPr>
            <a:cxnSpLocks/>
            <a:stCxn id="8" idx="3"/>
            <a:endCxn id="33" idx="0"/>
          </p:cNvCxnSpPr>
          <p:nvPr/>
        </p:nvCxnSpPr>
        <p:spPr bwMode="auto">
          <a:xfrm>
            <a:off x="4191000" y="1409700"/>
            <a:ext cx="6515100" cy="3679935"/>
          </a:xfrm>
          <a:prstGeom prst="bentConnector2">
            <a:avLst/>
          </a:prstGeom>
          <a:solidFill>
            <a:schemeClr val="bg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47509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Class">
      <a:majorFont>
        <a:latin typeface="OpenDyslexic3"/>
        <a:ea typeface=""/>
        <a:cs typeface=""/>
      </a:majorFont>
      <a:minorFont>
        <a:latin typeface="OpenDyslexic 3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60</Pages>
  <Words>3177</Words>
  <Application>Microsoft Office PowerPoint</Application>
  <PresentationFormat>Widescreen</PresentationFormat>
  <Paragraphs>1037</Paragraphs>
  <Slides>55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4" baseType="lpstr">
      <vt:lpstr>Arial</vt:lpstr>
      <vt:lpstr>Comic Sans MS</vt:lpstr>
      <vt:lpstr>Consolas</vt:lpstr>
      <vt:lpstr>Gill Sans</vt:lpstr>
      <vt:lpstr>Gill Sans Light</vt:lpstr>
      <vt:lpstr>Helvetica</vt:lpstr>
      <vt:lpstr>OpenDyslexic 3</vt:lpstr>
      <vt:lpstr>OpenDyslexic3</vt:lpstr>
      <vt:lpstr>Office</vt:lpstr>
      <vt:lpstr>CS162 Operating Systems and Systems Programming Lecture 15   Virtual Memory (2)</vt:lpstr>
      <vt:lpstr>Recall: Memory Management Wishlist</vt:lpstr>
      <vt:lpstr>Recall: Increasingly powerful mechanisms</vt:lpstr>
      <vt:lpstr>Paging</vt:lpstr>
      <vt:lpstr>How to Implement Simple Paging?</vt:lpstr>
      <vt:lpstr>How to Implement Simple Paging?</vt:lpstr>
      <vt:lpstr>A (Simplified) Page Table</vt:lpstr>
      <vt:lpstr>How to access a byte?</vt:lpstr>
      <vt:lpstr>A (Simplified) Page Table</vt:lpstr>
      <vt:lpstr>Example: A Mini Page Table</vt:lpstr>
      <vt:lpstr>Example: A Mini Page Table</vt:lpstr>
      <vt:lpstr>Example: A Mini Page Table</vt:lpstr>
      <vt:lpstr>Example: A Mini Page Table</vt:lpstr>
      <vt:lpstr>Step 1: Extract Virtual Page Number</vt:lpstr>
      <vt:lpstr>Step 2: Identify Physical Page Number</vt:lpstr>
      <vt:lpstr>Step 3: Extract Frame Offset</vt:lpstr>
      <vt:lpstr>Step 3: Extract Frame Offset</vt:lpstr>
      <vt:lpstr>Step 3: Extract Frame Offset</vt:lpstr>
      <vt:lpstr>Step 4: Convert to Physical Address</vt:lpstr>
      <vt:lpstr>What is a page table entry? (32 bits)</vt:lpstr>
      <vt:lpstr>The Great Power of the PTE</vt:lpstr>
      <vt:lpstr>Paging &amp; Sharing</vt:lpstr>
      <vt:lpstr>Where is page sharing used ?</vt:lpstr>
      <vt:lpstr>Memory Layout for Linux 32-bit</vt:lpstr>
      <vt:lpstr>An aside: Meltdown</vt:lpstr>
      <vt:lpstr>Are we done?</vt:lpstr>
      <vt:lpstr>Limitations of paging</vt:lpstr>
      <vt:lpstr>The Secret to the Whole of CS</vt:lpstr>
      <vt:lpstr>Sparsity</vt:lpstr>
      <vt:lpstr>Paging the page table: 2-level paging</vt:lpstr>
      <vt:lpstr>V2: What is a page table entry? (32 bits)</vt:lpstr>
      <vt:lpstr>Paging the page table: 2-level paging</vt:lpstr>
      <vt:lpstr>Paging the page table: 2-level paging</vt:lpstr>
      <vt:lpstr>Example: x86 classic 32-bit address translation</vt:lpstr>
      <vt:lpstr>Example Address Space View</vt:lpstr>
      <vt:lpstr>Sharing with multilevel page tables</vt:lpstr>
      <vt:lpstr>Marking entire regions as invalid!</vt:lpstr>
      <vt:lpstr>Marking entire regions as invalid!</vt:lpstr>
      <vt:lpstr>Has this helped?</vt:lpstr>
      <vt:lpstr>Paged Segmentation</vt:lpstr>
      <vt:lpstr>X86 64 bits has a four-level page table!</vt:lpstr>
      <vt:lpstr>Inverted Page Table</vt:lpstr>
      <vt:lpstr>Inverted Page Table</vt:lpstr>
      <vt:lpstr>Address Translation Comparison</vt:lpstr>
      <vt:lpstr>How is the Translation Accomplished?</vt:lpstr>
      <vt:lpstr>How can we speedup translation?</vt:lpstr>
      <vt:lpstr>Recall: CS61c Caching Concept</vt:lpstr>
      <vt:lpstr>Recall: In Machine Structures (eg. 61C) …</vt:lpstr>
      <vt:lpstr>Recall: In Machine Structures (eg. 61C) …</vt:lpstr>
      <vt:lpstr>Why Does Caching Help? Locality!</vt:lpstr>
      <vt:lpstr>Recall: Memory Hierarchy</vt:lpstr>
      <vt:lpstr>Recall: Memory Hierarchy</vt:lpstr>
      <vt:lpstr>How do we make Address Translation Fast?</vt:lpstr>
      <vt:lpstr>Translation Look-Aside Buffer</vt:lpstr>
      <vt:lpstr>Caching Applied to Address Translation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2022-10-13T21:57:39Z</dcterms:created>
  <dcterms:modified xsi:type="dcterms:W3CDTF">2023-10-17T09:36:07Z</dcterms:modified>
</cp:coreProperties>
</file>