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1938" r:id="rId3"/>
    <p:sldId id="1939" r:id="rId4"/>
    <p:sldId id="1842" r:id="rId5"/>
    <p:sldId id="1899" r:id="rId6"/>
    <p:sldId id="1797" r:id="rId7"/>
    <p:sldId id="1798" r:id="rId8"/>
    <p:sldId id="1849" r:id="rId9"/>
    <p:sldId id="1844" r:id="rId10"/>
    <p:sldId id="1818" r:id="rId11"/>
    <p:sldId id="1819" r:id="rId12"/>
    <p:sldId id="1900" r:id="rId13"/>
    <p:sldId id="1820" r:id="rId14"/>
    <p:sldId id="1924" r:id="rId15"/>
    <p:sldId id="1822" r:id="rId16"/>
    <p:sldId id="1825" r:id="rId17"/>
    <p:sldId id="1823" r:id="rId18"/>
    <p:sldId id="1901" r:id="rId19"/>
    <p:sldId id="1925" r:id="rId20"/>
    <p:sldId id="1936" r:id="rId21"/>
    <p:sldId id="1909" r:id="rId22"/>
    <p:sldId id="1926" r:id="rId23"/>
    <p:sldId id="1911" r:id="rId24"/>
    <p:sldId id="1824" r:id="rId25"/>
    <p:sldId id="1826" r:id="rId26"/>
    <p:sldId id="1827" r:id="rId27"/>
    <p:sldId id="1828" r:id="rId28"/>
    <p:sldId id="1902" r:id="rId29"/>
    <p:sldId id="1903" r:id="rId30"/>
    <p:sldId id="1904" r:id="rId31"/>
    <p:sldId id="1905" r:id="rId32"/>
    <p:sldId id="1906" r:id="rId33"/>
    <p:sldId id="1831" r:id="rId34"/>
    <p:sldId id="1908" r:id="rId35"/>
    <p:sldId id="1907" r:id="rId36"/>
    <p:sldId id="1832" r:id="rId37"/>
    <p:sldId id="1910" r:id="rId38"/>
    <p:sldId id="1834" r:id="rId39"/>
    <p:sldId id="1835" r:id="rId40"/>
    <p:sldId id="1930" r:id="rId41"/>
    <p:sldId id="1932" r:id="rId42"/>
    <p:sldId id="1937" r:id="rId43"/>
    <p:sldId id="1933" r:id="rId44"/>
    <p:sldId id="1917" r:id="rId45"/>
    <p:sldId id="1934" r:id="rId46"/>
    <p:sldId id="1919" r:id="rId47"/>
    <p:sldId id="1935" r:id="rId48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1938"/>
            <p14:sldId id="1939"/>
            <p14:sldId id="1842"/>
            <p14:sldId id="1899"/>
            <p14:sldId id="1797"/>
            <p14:sldId id="1798"/>
            <p14:sldId id="1849"/>
            <p14:sldId id="1844"/>
            <p14:sldId id="1818"/>
            <p14:sldId id="1819"/>
            <p14:sldId id="1900"/>
            <p14:sldId id="1820"/>
            <p14:sldId id="1924"/>
            <p14:sldId id="1822"/>
            <p14:sldId id="1825"/>
            <p14:sldId id="1823"/>
            <p14:sldId id="1901"/>
            <p14:sldId id="1925"/>
            <p14:sldId id="1936"/>
            <p14:sldId id="1909"/>
            <p14:sldId id="1926"/>
            <p14:sldId id="1911"/>
            <p14:sldId id="1824"/>
            <p14:sldId id="1826"/>
            <p14:sldId id="1827"/>
            <p14:sldId id="1828"/>
            <p14:sldId id="1902"/>
            <p14:sldId id="1903"/>
            <p14:sldId id="1904"/>
            <p14:sldId id="1905"/>
            <p14:sldId id="1906"/>
            <p14:sldId id="1831"/>
            <p14:sldId id="1908"/>
            <p14:sldId id="1907"/>
            <p14:sldId id="1832"/>
            <p14:sldId id="1910"/>
            <p14:sldId id="1834"/>
            <p14:sldId id="1835"/>
            <p14:sldId id="1930"/>
            <p14:sldId id="1932"/>
            <p14:sldId id="1937"/>
            <p14:sldId id="1933"/>
            <p14:sldId id="1917"/>
            <p14:sldId id="1934"/>
            <p14:sldId id="1919"/>
            <p14:sldId id="19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A18623"/>
    <a:srgbClr val="9E7800"/>
    <a:srgbClr val="C49500"/>
    <a:srgbClr val="F430AB"/>
    <a:srgbClr val="E6E703"/>
    <a:srgbClr val="72AAAE"/>
    <a:srgbClr val="2A40E2"/>
    <a:srgbClr val="233AE1"/>
    <a:srgbClr val="1C3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88047" autoAdjust="0"/>
  </p:normalViewPr>
  <p:slideViewPr>
    <p:cSldViewPr>
      <p:cViewPr varScale="1">
        <p:scale>
          <a:sx n="85" d="100"/>
          <a:sy n="85" d="100"/>
        </p:scale>
        <p:origin x="645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13548"/>
    </p:cViewPr>
  </p:sorterViewPr>
  <p:notesViewPr>
    <p:cSldViewPr>
      <p:cViewPr varScale="1">
        <p:scale>
          <a:sx n="91" d="100"/>
          <a:sy n="91" d="100"/>
        </p:scale>
        <p:origin x="153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72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2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6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00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4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81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9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952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495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76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891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1624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08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5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1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79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4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30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01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3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52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23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2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91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08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100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6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86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703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8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334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6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94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47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1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3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8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3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j-lt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Gill Sans Light" charset="0"/>
                <a:cs typeface="Gill Sans Light" charset="0"/>
              </a:defRPr>
            </a:lvl1pPr>
            <a:lvl2pPr>
              <a:defRPr b="0" i="0">
                <a:latin typeface="+mn-lt"/>
                <a:ea typeface="Gill Sans Light" charset="0"/>
                <a:cs typeface="Gill Sans Light" charset="0"/>
              </a:defRPr>
            </a:lvl2pPr>
            <a:lvl3pPr>
              <a:defRPr b="0" i="0">
                <a:latin typeface="+mn-lt"/>
                <a:ea typeface="Gill Sans Light" charset="0"/>
                <a:cs typeface="Gill Sans Light" charset="0"/>
              </a:defRPr>
            </a:lvl3pPr>
            <a:lvl4pPr>
              <a:defRPr b="0" i="0">
                <a:latin typeface="+mn-lt"/>
                <a:ea typeface="Gill Sans Light" charset="0"/>
                <a:cs typeface="Gill Sans Light" charset="0"/>
              </a:defRPr>
            </a:lvl4pPr>
            <a:lvl5pPr>
              <a:defRPr b="0" i="0">
                <a:latin typeface="+mn-lt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460514" y="6551306"/>
            <a:ext cx="621947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19.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+mj-lt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12192000" cy="20574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latin typeface="+mj-lt"/>
              </a:rPr>
              <a:t>CS162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Operating Systems and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Systems Programming</a:t>
            </a: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Lecture 19</a:t>
            </a: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br>
              <a:rPr lang="en-US" sz="3000" dirty="0">
                <a:latin typeface="+mj-lt"/>
              </a:rPr>
            </a:br>
            <a:r>
              <a:rPr lang="en-US" sz="3000" dirty="0">
                <a:latin typeface="+mj-lt"/>
              </a:rPr>
              <a:t>General IO (Continued) &amp; File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Professor Natacha Crooks. 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Special Guest: Tux </a:t>
            </a:r>
          </a:p>
          <a:p>
            <a:pPr marL="285750" indent="-285750">
              <a:defRPr/>
            </a:pPr>
            <a:r>
              <a:rPr lang="en-US" altLang="en-US" dirty="0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 advTm="3617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5D95-2F49-4886-8B74-ABB0A397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Drives (HDDs)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D6CDF651-6EB6-4DE4-856F-0CF661EB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78" y="1599587"/>
            <a:ext cx="4941887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3">
            <a:extLst>
              <a:ext uri="{FF2B5EF4-FFF2-40B4-BE49-F238E27FC236}">
                <a16:creationId xmlns:a16="http://schemas.microsoft.com/office/drawing/2014/main" id="{CEDDC980-4B96-4141-8C97-FA615F485C1F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219200"/>
            <a:ext cx="4111625" cy="2409825"/>
            <a:chOff x="3360" y="480"/>
            <a:chExt cx="2590" cy="1518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F604E4D-A21A-49E8-A627-86F594D3E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06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C91A8DF-CBF4-40BF-8613-D3BC14FDF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728"/>
              <a:ext cx="259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Gill Sans"/>
                  <a:cs typeface="Courier New" panose="02070309020205020404" pitchFamily="49" charset="0"/>
                </a:rPr>
                <a:t>Read/Write Head Side View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A4D0AB-FF26-4674-BF8B-DF8D0011EE5A}"/>
              </a:ext>
            </a:extLst>
          </p:cNvPr>
          <p:cNvSpPr/>
          <p:nvPr/>
        </p:nvSpPr>
        <p:spPr bwMode="auto">
          <a:xfrm>
            <a:off x="7467600" y="4419600"/>
            <a:ext cx="4038600" cy="1676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IBM Personal Computer 1986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Gill Sans Ligh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30MB Hard Disk for 500 dollars</a:t>
            </a:r>
          </a:p>
        </p:txBody>
      </p:sp>
    </p:spTree>
    <p:extLst>
      <p:ext uri="{BB962C8B-B14F-4D97-AF65-F5344CB8AC3E}">
        <p14:creationId xmlns:p14="http://schemas.microsoft.com/office/powerpoint/2010/main" val="7355413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27312"/>
            <a:ext cx="525780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Store data magnetically on thin metallic film bonded to rotating disk of glass, ceramic, or aluminum</a:t>
            </a:r>
          </a:p>
          <a:p>
            <a:pPr algn="ctr"/>
            <a:endParaRPr lang="en-US" dirty="0"/>
          </a:p>
          <a:p>
            <a:pPr marL="457200" lvl="1" indent="0" algn="ctr">
              <a:buNone/>
            </a:pPr>
            <a:endParaRPr lang="en-US" dirty="0"/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218" r="-924"/>
          <a:stretch/>
        </p:blipFill>
        <p:spPr>
          <a:xfrm>
            <a:off x="4800600" y="907586"/>
            <a:ext cx="6705600" cy="50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6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218" r="-924"/>
          <a:stretch/>
        </p:blipFill>
        <p:spPr>
          <a:xfrm>
            <a:off x="-990600" y="1600200"/>
            <a:ext cx="5840550" cy="4392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F1AB02-4F74-471F-B6EE-E5C413B9E1BB}"/>
              </a:ext>
            </a:extLst>
          </p:cNvPr>
          <p:cNvSpPr txBox="1"/>
          <p:nvPr/>
        </p:nvSpPr>
        <p:spPr>
          <a:xfrm>
            <a:off x="4849950" y="1629755"/>
            <a:ext cx="7342050" cy="354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Track: </a:t>
            </a:r>
            <a:r>
              <a:rPr lang="en-US" sz="2400" b="0" dirty="0">
                <a:latin typeface="+mn-lt"/>
              </a:rPr>
              <a:t>concentric circle on surface</a:t>
            </a:r>
          </a:p>
          <a:p>
            <a:pPr algn="ctr"/>
            <a:endParaRPr lang="en-US" sz="2400" b="0" dirty="0"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Sectors: </a:t>
            </a:r>
            <a:r>
              <a:rPr lang="en-US" sz="2400" b="0" dirty="0">
                <a:latin typeface="+mn-lt"/>
              </a:rPr>
              <a:t>slice of a track</a:t>
            </a:r>
          </a:p>
          <a:p>
            <a:pPr lvl="1" algn="ctr"/>
            <a:r>
              <a:rPr lang="en-US" sz="2400" b="0" dirty="0">
                <a:latin typeface="+mn-lt"/>
              </a:rPr>
              <a:t>Smallest addressable unit</a:t>
            </a:r>
          </a:p>
          <a:p>
            <a:pPr lvl="1" algn="ctr"/>
            <a:r>
              <a:rPr lang="en-US" sz="2400" b="0" dirty="0">
                <a:latin typeface="+mn-lt"/>
              </a:rPr>
              <a:t>Are units of transfers</a:t>
            </a:r>
          </a:p>
          <a:p>
            <a:pPr lvl="1" algn="ctr"/>
            <a:endParaRPr lang="en-US" sz="2400" b="0" dirty="0"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400" b="0" dirty="0">
                <a:solidFill>
                  <a:schemeClr val="accent1"/>
                </a:solidFill>
                <a:latin typeface="+mn-lt"/>
              </a:rPr>
              <a:t>Cylinder</a:t>
            </a:r>
            <a:r>
              <a:rPr lang="en-US" sz="2400" b="0" dirty="0">
                <a:latin typeface="+mn-lt"/>
              </a:rPr>
              <a:t> all the tracks under the head at a given point on all surfaces</a:t>
            </a:r>
          </a:p>
          <a:p>
            <a:pPr algn="ctr"/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7118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038EB-5A4A-4188-8774-A97373CB52E6}"/>
              </a:ext>
            </a:extLst>
          </p:cNvPr>
          <p:cNvGrpSpPr/>
          <p:nvPr/>
        </p:nvGrpSpPr>
        <p:grpSpPr>
          <a:xfrm>
            <a:off x="609600" y="1524000"/>
            <a:ext cx="5345051" cy="3657600"/>
            <a:chOff x="5510215" y="1230330"/>
            <a:chExt cx="3465514" cy="2010530"/>
          </a:xfrm>
        </p:grpSpPr>
        <p:sp useBgFill="1">
          <p:nvSpPr>
            <p:cNvPr id="9" name="Oval 4">
              <a:extLst>
                <a:ext uri="{FF2B5EF4-FFF2-40B4-BE49-F238E27FC236}">
                  <a16:creationId xmlns:a16="http://schemas.microsoft.com/office/drawing/2014/main" id="{6012325A-93F8-4D5A-8801-BEEC53CFD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5">
              <a:extLst>
                <a:ext uri="{FF2B5EF4-FFF2-40B4-BE49-F238E27FC236}">
                  <a16:creationId xmlns:a16="http://schemas.microsoft.com/office/drawing/2014/main" id="{B5A110FC-4B71-4033-9F1E-9BF5EBC45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6">
              <a:extLst>
                <a:ext uri="{FF2B5EF4-FFF2-40B4-BE49-F238E27FC236}">
                  <a16:creationId xmlns:a16="http://schemas.microsoft.com/office/drawing/2014/main" id="{52E4CE79-EE53-4509-8480-29FDB5F0D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Gill Sans Light"/>
                <a:cs typeface="Ariel"/>
              </a:endParaRPr>
            </a:p>
          </p:txBody>
        </p:sp>
        <p:sp useBgFill="1">
          <p:nvSpPr>
            <p:cNvPr id="12" name="Oval 7">
              <a:extLst>
                <a:ext uri="{FF2B5EF4-FFF2-40B4-BE49-F238E27FC236}">
                  <a16:creationId xmlns:a16="http://schemas.microsoft.com/office/drawing/2014/main" id="{C99DC43F-D714-4F94-9E45-E632C2837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1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405C0E98-2895-4A9C-B3D3-57CA3E4F2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F47462DB-4A1D-4CB8-A48A-55550E4C2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0EA66929-C2AC-490B-942A-A74661585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60F1C57A-56F9-41ED-A038-55819BB37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9D818EBD-D0F4-4ACC-BEEB-736479EB4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32B9A91F-BD93-495A-85D2-1464D7BC8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5F53F06E-0D29-4903-B7AE-BFF380A7BD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30" name="Group 48">
                <a:extLst>
                  <a:ext uri="{FF2B5EF4-FFF2-40B4-BE49-F238E27FC236}">
                    <a16:creationId xmlns:a16="http://schemas.microsoft.com/office/drawing/2014/main" id="{C8605E15-3089-4953-B682-7F5F5EFF24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3" name="Oval 15">
                  <a:extLst>
                    <a:ext uri="{FF2B5EF4-FFF2-40B4-BE49-F238E27FC236}">
                      <a16:creationId xmlns:a16="http://schemas.microsoft.com/office/drawing/2014/main" id="{15707F85-8F07-405D-8352-A98F241FB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Oval 16">
                  <a:extLst>
                    <a:ext uri="{FF2B5EF4-FFF2-40B4-BE49-F238E27FC236}">
                      <a16:creationId xmlns:a16="http://schemas.microsoft.com/office/drawing/2014/main" id="{C461F5CD-4BE6-4BCB-BCB4-FC54912AAD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7">
                  <a:extLst>
                    <a:ext uri="{FF2B5EF4-FFF2-40B4-BE49-F238E27FC236}">
                      <a16:creationId xmlns:a16="http://schemas.microsoft.com/office/drawing/2014/main" id="{79F32840-0511-47B6-8FCA-0A991395F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6" name="Line 18">
                  <a:extLst>
                    <a:ext uri="{FF2B5EF4-FFF2-40B4-BE49-F238E27FC236}">
                      <a16:creationId xmlns:a16="http://schemas.microsoft.com/office/drawing/2014/main" id="{237E39BB-5DAF-4826-A1C5-419725AB62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1" name="Line 19">
                <a:extLst>
                  <a:ext uri="{FF2B5EF4-FFF2-40B4-BE49-F238E27FC236}">
                    <a16:creationId xmlns:a16="http://schemas.microsoft.com/office/drawing/2014/main" id="{301255BA-72A4-4DAC-AF10-ED89EF761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2" name="Rectangle 20">
                <a:extLst>
                  <a:ext uri="{FF2B5EF4-FFF2-40B4-BE49-F238E27FC236}">
                    <a16:creationId xmlns:a16="http://schemas.microsoft.com/office/drawing/2014/main" id="{248D2B08-564E-41B0-9631-2549AF9D8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0" name="Group 51">
              <a:extLst>
                <a:ext uri="{FF2B5EF4-FFF2-40B4-BE49-F238E27FC236}">
                  <a16:creationId xmlns:a16="http://schemas.microsoft.com/office/drawing/2014/main" id="{24C04863-4E8F-4596-8E07-3EB1937AA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215" y="2309830"/>
              <a:ext cx="1233488" cy="596900"/>
              <a:chOff x="3471" y="680"/>
              <a:chExt cx="777" cy="376"/>
            </a:xfrm>
          </p:grpSpPr>
          <p:sp>
            <p:nvSpPr>
              <p:cNvPr id="23" name="Rectangle 28">
                <a:extLst>
                  <a:ext uri="{FF2B5EF4-FFF2-40B4-BE49-F238E27FC236}">
                    <a16:creationId xmlns:a16="http://schemas.microsoft.com/office/drawing/2014/main" id="{08B93FAF-B228-4692-ADF9-8C0F34B53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1" y="833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 dirty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82B98A10-545F-4597-9C37-7C0DF3937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AC688EF3-2795-4CEC-991D-7D2CFAC0E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65F16BD8-F01D-4C2C-B1C2-6136293A1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899F0847-6F68-4141-BC1F-1780B8971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199A53C2-BD33-49D6-850C-1E8F8178A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BBE9D527-A9EB-44D3-B5FA-BB3C55B9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DF5C392A-8ECD-497E-AE61-8491EE3EC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EA98D2-053F-4F5A-B945-412EEB65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12A339F-CE6D-4097-9EB9-7ECA35B99A9A}"/>
              </a:ext>
            </a:extLst>
          </p:cNvPr>
          <p:cNvSpPr txBox="1"/>
          <p:nvPr/>
        </p:nvSpPr>
        <p:spPr>
          <a:xfrm>
            <a:off x="6416539" y="1641399"/>
            <a:ext cx="57323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latin typeface="+mn-lt"/>
              </a:rPr>
              <a:t>Track lengths vary across disk: outside tracks have more sectors per track, higher bandwidth</a:t>
            </a:r>
          </a:p>
          <a:p>
            <a:endParaRPr lang="en-US" sz="2400" b="0" dirty="0">
              <a:latin typeface="+mn-lt"/>
            </a:endParaRPr>
          </a:p>
          <a:p>
            <a:r>
              <a:rPr lang="en-US" sz="2400" b="0" dirty="0">
                <a:latin typeface="+mn-lt"/>
              </a:rPr>
              <a:t>Disk is organized into regions of tracks with the same number of sector/tracks</a:t>
            </a:r>
          </a:p>
          <a:p>
            <a:endParaRPr lang="en-US" sz="2400" b="0" dirty="0">
              <a:latin typeface="+mn-lt"/>
            </a:endParaRPr>
          </a:p>
          <a:p>
            <a:r>
              <a:rPr lang="en-US" sz="2400" b="0" dirty="0">
                <a:latin typeface="+mn-lt"/>
              </a:rPr>
              <a:t>Usually, only outer half of radius is used</a:t>
            </a:r>
          </a:p>
        </p:txBody>
      </p:sp>
    </p:spTree>
    <p:extLst>
      <p:ext uri="{BB962C8B-B14F-4D97-AF65-F5344CB8AC3E}">
        <p14:creationId xmlns:p14="http://schemas.microsoft.com/office/powerpoint/2010/main" val="23999378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Data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8656"/>
            <a:ext cx="6095109" cy="3001060"/>
          </a:xfrm>
        </p:spPr>
        <p:txBody>
          <a:bodyPr/>
          <a:lstStyle/>
          <a:p>
            <a:pPr marL="457200" lvl="1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Seek time: </a:t>
            </a:r>
            <a:r>
              <a:rPr lang="en-US" dirty="0"/>
              <a:t>position the head/arm over the proper track</a:t>
            </a:r>
          </a:p>
          <a:p>
            <a:pPr marL="457200" lvl="1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endParaRPr lang="en-US" dirty="0"/>
          </a:p>
          <a:p>
            <a:pPr marL="457200" lvl="1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Rotational latency: </a:t>
            </a:r>
            <a:r>
              <a:rPr lang="en-US" dirty="0"/>
              <a:t>wait for desired sector to rotate under r/w head</a:t>
            </a:r>
          </a:p>
          <a:p>
            <a:pPr marL="457200" lvl="1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endParaRPr lang="en-US" dirty="0"/>
          </a:p>
          <a:p>
            <a:pPr marL="457200" lvl="1" indent="0">
              <a:lnSpc>
                <a:spcPct val="110000"/>
              </a:lnSpc>
              <a:spcBef>
                <a:spcPct val="15000"/>
              </a:spcBef>
              <a:buNone/>
              <a:tabLst>
                <a:tab pos="2635250" algn="l"/>
              </a:tabLst>
            </a:pPr>
            <a:r>
              <a:rPr lang="en-US" dirty="0">
                <a:solidFill>
                  <a:schemeClr val="accent1"/>
                </a:solidFill>
              </a:rPr>
              <a:t>Transfer time: </a:t>
            </a:r>
            <a:r>
              <a:rPr lang="en-US" dirty="0"/>
              <a:t>transfer a block of bits (sector) under r/w head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3FD50-B1A9-4566-A8BA-65AAB8DA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45984"/>
            <a:ext cx="5105400" cy="24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0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Reading/Writing Data</a:t>
            </a:r>
            <a:endParaRPr lang="en-US" dirty="0">
              <a:latin typeface="Gill Sans Light"/>
            </a:endParaRPr>
          </a:p>
        </p:txBody>
      </p: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2025128" y="3417332"/>
            <a:ext cx="8141744" cy="1235075"/>
            <a:chOff x="456" y="3072"/>
            <a:chExt cx="5168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2000" b="0" dirty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 algn="ctr"/>
              <a:r>
                <a:rPr lang="en-US" sz="2000" b="0" dirty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 algn="ctr"/>
              <a:r>
                <a:rPr lang="en-US" sz="2000" b="0" dirty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 algn="ctr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2000" b="0" dirty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 algn="ctr"/>
              <a:r>
                <a:rPr lang="en-US" sz="2000" b="0" dirty="0">
                  <a:latin typeface="Gill Sans Light"/>
                  <a:cs typeface="Helvetica Neue Light"/>
                </a:rPr>
                <a:t>(</a:t>
              </a:r>
              <a:r>
                <a:rPr lang="en-US" sz="2000" b="0" dirty="0" err="1">
                  <a:latin typeface="Gill Sans Light"/>
                  <a:cs typeface="Helvetica Neue Light"/>
                </a:rPr>
                <a:t>Seek+Rot+Xfer</a:t>
              </a:r>
              <a:r>
                <a:rPr lang="en-US" sz="2000" b="0" dirty="0">
                  <a:latin typeface="Gill Sans Light"/>
                  <a:cs typeface="Helvetica Neue Light"/>
                </a:rPr>
                <a:t>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40" y="3344"/>
              <a:ext cx="70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209" y="3344"/>
              <a:ext cx="55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2023103-3625-4DDA-AA32-0E026BE815B5}"/>
              </a:ext>
            </a:extLst>
          </p:cNvPr>
          <p:cNvSpPr txBox="1"/>
          <p:nvPr/>
        </p:nvSpPr>
        <p:spPr>
          <a:xfrm>
            <a:off x="838200" y="1905000"/>
            <a:ext cx="1120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1800" b="0" i="1" dirty="0">
                <a:latin typeface="+mn-lt"/>
                <a:cs typeface="Helvetica Neue Light"/>
              </a:rPr>
              <a:t>Request Time = </a:t>
            </a:r>
          </a:p>
          <a:p>
            <a:pPr marL="228600" indent="-228600" algn="ctr"/>
            <a:endParaRPr lang="en-US" b="0" i="1" dirty="0">
              <a:latin typeface="+mn-lt"/>
              <a:cs typeface="Helvetica Neue Light"/>
            </a:endParaRPr>
          </a:p>
          <a:p>
            <a:pPr marL="228600" indent="-228600" algn="ctr"/>
            <a:r>
              <a:rPr lang="en-US" sz="1800" b="0" i="1" dirty="0">
                <a:latin typeface="+mn-lt"/>
                <a:cs typeface="Helvetica Neue Light"/>
              </a:rPr>
              <a:t>Queueing Time +  Controller Time + Seek + Rotational + Transfer 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827335"/>
              </p:ext>
            </p:extLst>
          </p:nvPr>
        </p:nvGraphicFramePr>
        <p:xfrm>
          <a:off x="685800" y="1295400"/>
          <a:ext cx="11049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92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799607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14TB (Seagate), 8 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99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12192000" cy="5638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Key to using disk effectively (especially for file systems) is to minimize seek and rotational delays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Do access patterns influence how fast can read/write to disk?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000" dirty="0"/>
              <a:t>Avg seek time of 5ms,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7200RPM </a:t>
            </a:r>
            <a:r>
              <a:rPr lang="en-US" sz="2000" dirty="0">
                <a:sym typeface="Symbol" charset="0"/>
              </a:rPr>
              <a:t> </a:t>
            </a:r>
          </a:p>
          <a:p>
            <a:pPr marL="457200" lvl="1" indent="0">
              <a:buNone/>
            </a:pPr>
            <a:r>
              <a:rPr lang="en-US" sz="2000" dirty="0"/>
              <a:t>Time for rotation: 60000 (</a:t>
            </a:r>
            <a:r>
              <a:rPr lang="en-US" sz="2000" dirty="0" err="1"/>
              <a:t>ms</a:t>
            </a:r>
            <a:r>
              <a:rPr lang="en-US" sz="2000" dirty="0"/>
              <a:t>/min)/7200(rev/min)  ~= 8ms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Transfer rate of 50MByte/s, block size of 4Kbyte </a:t>
            </a:r>
            <a:r>
              <a:rPr lang="en-US" sz="2000" dirty="0">
                <a:sym typeface="Symbol" panose="05050102010706020507" pitchFamily="18" charset="2"/>
              </a:rPr>
              <a:t>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4096 bytes/50×10</a:t>
            </a:r>
            <a:r>
              <a:rPr lang="en-US" sz="2000" baseline="30000" dirty="0">
                <a:sym typeface="Symbol" panose="05050102010706020507" pitchFamily="18" charset="2"/>
              </a:rPr>
              <a:t>6</a:t>
            </a:r>
            <a:r>
              <a:rPr lang="en-US" sz="2000" dirty="0">
                <a:sym typeface="Symbol" panose="05050102010706020507" pitchFamily="18" charset="2"/>
              </a:rPr>
              <a:t> (bytes/s) = 81.92 × 10</a:t>
            </a:r>
            <a:r>
              <a:rPr lang="en-US" sz="2000" baseline="30000" dirty="0">
                <a:sym typeface="Symbol" panose="05050102010706020507" pitchFamily="18" charset="2"/>
              </a:rPr>
              <a:t>-6</a:t>
            </a:r>
            <a:r>
              <a:rPr lang="en-US" sz="2000" dirty="0">
                <a:sym typeface="Symbol" panose="05050102010706020507" pitchFamily="18" charset="2"/>
              </a:rPr>
              <a:t> sec </a:t>
            </a:r>
          </a:p>
          <a:p>
            <a:pPr marL="457200" lvl="1" indent="0">
              <a:buNone/>
            </a:pPr>
            <a:r>
              <a:rPr lang="en-US" sz="2000" dirty="0">
                <a:sym typeface="Symbol" panose="05050102010706020507" pitchFamily="18" charset="2"/>
              </a:rPr>
              <a:t>0.082 </a:t>
            </a:r>
            <a:r>
              <a:rPr lang="en-US" sz="2000" dirty="0" err="1">
                <a:sym typeface="Symbol" panose="05050102010706020507" pitchFamily="18" charset="2"/>
              </a:rPr>
              <a:t>ms</a:t>
            </a:r>
            <a:r>
              <a:rPr lang="en-US" sz="2000" dirty="0">
                <a:sym typeface="Symbol" panose="05050102010706020507" pitchFamily="18" charset="2"/>
              </a:rPr>
              <a:t> for 1 sector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56855"/>
            <a:ext cx="106680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Read block from </a:t>
            </a:r>
            <a:r>
              <a:rPr lang="en-US" dirty="0">
                <a:solidFill>
                  <a:schemeClr val="accent1"/>
                </a:solidFill>
              </a:rPr>
              <a:t>random place on disk </a:t>
            </a:r>
            <a:r>
              <a:rPr lang="en-US" dirty="0"/>
              <a:t>(random reads):</a:t>
            </a:r>
          </a:p>
          <a:p>
            <a:pPr lvl="1"/>
            <a:r>
              <a:rPr lang="en-US" dirty="0"/>
              <a:t>Seek (5ms) + Rot. Delay (4ms) + Transfer (0.082ms) = 9.082ms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9ms to fetch/put data: 4096 bytes/9.082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451KB/s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Read block from </a:t>
            </a:r>
            <a:r>
              <a:rPr lang="en-US" dirty="0">
                <a:solidFill>
                  <a:schemeClr val="accent1"/>
                </a:solidFill>
              </a:rPr>
              <a:t>random place in same cylinder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Rot. Delay (4ms) + Transfer (0.082ms) = 4.082ms 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4ms to fetch/put data: 4096 bytes/4.082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1.03MB/s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Read next block </a:t>
            </a:r>
            <a:r>
              <a:rPr lang="en-US" dirty="0">
                <a:solidFill>
                  <a:schemeClr val="accent1"/>
                </a:solidFill>
              </a:rPr>
              <a:t>on same track </a:t>
            </a:r>
            <a:r>
              <a:rPr lang="en-US" dirty="0"/>
              <a:t>(sequential reads):</a:t>
            </a:r>
          </a:p>
          <a:p>
            <a:pPr lvl="1"/>
            <a:r>
              <a:rPr lang="en-US" dirty="0"/>
              <a:t>Transfer (0.082ms): 4096 bytes/0.082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50MB/sec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5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Disk Performance Highest?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1203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When there are big sequential reads, or</a:t>
            </a:r>
          </a:p>
          <a:p>
            <a:pPr marL="0" indent="0" algn="ctr">
              <a:buNone/>
            </a:pPr>
            <a:r>
              <a:rPr lang="en-US" dirty="0"/>
              <a:t>When there is so much work to do that they can be piggy backed (reordering queues—one moment)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OK to be inefficient when things are mostly idle</a:t>
            </a:r>
          </a:p>
          <a:p>
            <a:pPr marL="0" indent="0" algn="ctr">
              <a:buNone/>
            </a:pPr>
            <a:r>
              <a:rPr lang="en-US" dirty="0"/>
              <a:t>Bursts are both a threat and an opportunity</a:t>
            </a:r>
          </a:p>
          <a:p>
            <a:pPr marL="0" indent="0" algn="ctr">
              <a:buNone/>
            </a:pPr>
            <a:r>
              <a:rPr lang="en-US" dirty="0"/>
              <a:t>&lt;your idea for optimization goes here&gt;</a:t>
            </a:r>
          </a:p>
          <a:p>
            <a:pPr marL="457200" lvl="1" indent="0" algn="ctr">
              <a:buNone/>
            </a:pPr>
            <a:r>
              <a:rPr lang="en-US" dirty="0"/>
              <a:t>Waste space for speed?</a:t>
            </a:r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7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76CF-FABC-21A8-9A10-C733FE01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of Tux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9CB0-A55E-363F-14B1-F59A93CFD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Tux, the friendly penguin has been Linux logo since 1996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Why? Linus Torvalds … just really liked penguins despite being bitten by a penguin in Australia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0" i="0" dirty="0">
                <a:solidFill>
                  <a:srgbClr val="333333"/>
                </a:solidFill>
                <a:effectLst/>
              </a:rPr>
              <a:t>By 2007, the zoo in Canberra where Torvalds was first nibbled by a penguin had 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erected a sign</a:t>
            </a:r>
            <a:r>
              <a:rPr lang="en-US" b="0" i="0" dirty="0">
                <a:solidFill>
                  <a:srgbClr val="333333"/>
                </a:solidFill>
                <a:effectLst/>
              </a:rPr>
              <a:t> commemorating the episode, mentioning "It is our belief that the original Tux is still housed in this enclosure."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66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90678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301624" y="3252423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9315661" y="3064728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545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3400" y="2895600"/>
            <a:ext cx="90678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FIFO Order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to random spots on the disk </a:t>
            </a:r>
          </a:p>
          <a:p>
            <a:pPr lvl="1" algn="ctr"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 algn="ctr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199993F-0840-D7C8-9C1C-9AE34C18D7E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19200"/>
            <a:ext cx="7375525" cy="939800"/>
            <a:chOff x="528" y="816"/>
            <a:chExt cx="4646" cy="59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758D5C9-FE00-0AED-3491-45313FBB4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28" name="Rectangle 6">
                <a:extLst>
                  <a:ext uri="{FF2B5EF4-FFF2-40B4-BE49-F238E27FC236}">
                    <a16:creationId xmlns:a16="http://schemas.microsoft.com/office/drawing/2014/main" id="{0081C288-C8FB-061D-83FD-FD6B37918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29" name="Rectangle 7">
                <a:extLst>
                  <a:ext uri="{FF2B5EF4-FFF2-40B4-BE49-F238E27FC236}">
                    <a16:creationId xmlns:a16="http://schemas.microsoft.com/office/drawing/2014/main" id="{70FA1883-B143-292A-181C-0D558FF5E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6C0CE39B-3762-D158-4C9A-2F88E5611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31" name="Rectangle 9">
                <a:extLst>
                  <a:ext uri="{FF2B5EF4-FFF2-40B4-BE49-F238E27FC236}">
                    <a16:creationId xmlns:a16="http://schemas.microsoft.com/office/drawing/2014/main" id="{BE847C7C-4B56-8975-14F6-85F6F4287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32" name="Rectangle 10">
                <a:extLst>
                  <a:ext uri="{FF2B5EF4-FFF2-40B4-BE49-F238E27FC236}">
                    <a16:creationId xmlns:a16="http://schemas.microsoft.com/office/drawing/2014/main" id="{D1034F15-DF24-F1F4-86A3-145900B72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33" name="Rectangle 11">
                <a:extLst>
                  <a:ext uri="{FF2B5EF4-FFF2-40B4-BE49-F238E27FC236}">
                    <a16:creationId xmlns:a16="http://schemas.microsoft.com/office/drawing/2014/main" id="{1F932F53-9A5B-0F31-04AF-6AD66888E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6" name="Oval 12">
              <a:extLst>
                <a:ext uri="{FF2B5EF4-FFF2-40B4-BE49-F238E27FC236}">
                  <a16:creationId xmlns:a16="http://schemas.microsoft.com/office/drawing/2014/main" id="{E2CDD37E-7220-1EA6-88D0-AD275B574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7" name="Oval 13">
              <a:extLst>
                <a:ext uri="{FF2B5EF4-FFF2-40B4-BE49-F238E27FC236}">
                  <a16:creationId xmlns:a16="http://schemas.microsoft.com/office/drawing/2014/main" id="{F50B894B-DA3B-9B1D-5EAB-07722B4B2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8" name="Oval 14">
              <a:extLst>
                <a:ext uri="{FF2B5EF4-FFF2-40B4-BE49-F238E27FC236}">
                  <a16:creationId xmlns:a16="http://schemas.microsoft.com/office/drawing/2014/main" id="{462B3823-D125-FA26-E39F-38DF356CB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9" name="Oval 15">
              <a:extLst>
                <a:ext uri="{FF2B5EF4-FFF2-40B4-BE49-F238E27FC236}">
                  <a16:creationId xmlns:a16="http://schemas.microsoft.com/office/drawing/2014/main" id="{190FA741-FE35-388B-0A81-A003D15F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54E8A4D1-2D55-B8FF-8DDF-3D2DC0AFC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3237CD5E-D32D-44DC-E6D7-36C6B36D3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73289883-ACD1-FE4E-CB23-5BECBDD62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24" name="Oval 19">
                <a:extLst>
                  <a:ext uri="{FF2B5EF4-FFF2-40B4-BE49-F238E27FC236}">
                    <a16:creationId xmlns:a16="http://schemas.microsoft.com/office/drawing/2014/main" id="{22BCB02F-DAC3-22F0-49C6-D6EB30A81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Oval 20">
                <a:extLst>
                  <a:ext uri="{FF2B5EF4-FFF2-40B4-BE49-F238E27FC236}">
                    <a16:creationId xmlns:a16="http://schemas.microsoft.com/office/drawing/2014/main" id="{C70076EB-308D-63D1-0FCA-8A48EBB1F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9F32CB2F-EEAC-269F-B3C7-41B49449B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A07CE859-623B-7000-15CF-D921E0D0D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3" name="Group 23">
              <a:extLst>
                <a:ext uri="{FF2B5EF4-FFF2-40B4-BE49-F238E27FC236}">
                  <a16:creationId xmlns:a16="http://schemas.microsoft.com/office/drawing/2014/main" id="{FF59EAE8-91A4-DFE3-5BEE-BFF25AB6A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D463230A-BDEA-79AC-1552-4215DFA37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8" name="Line 25">
                <a:extLst>
                  <a:ext uri="{FF2B5EF4-FFF2-40B4-BE49-F238E27FC236}">
                    <a16:creationId xmlns:a16="http://schemas.microsoft.com/office/drawing/2014/main" id="{92566D4B-33F1-85BD-7201-7EC236B83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Line 26">
                <a:extLst>
                  <a:ext uri="{FF2B5EF4-FFF2-40B4-BE49-F238E27FC236}">
                    <a16:creationId xmlns:a16="http://schemas.microsoft.com/office/drawing/2014/main" id="{9AF591E8-C4D7-43DE-5546-C46C14A48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Line 27">
                <a:extLst>
                  <a:ext uri="{FF2B5EF4-FFF2-40B4-BE49-F238E27FC236}">
                    <a16:creationId xmlns:a16="http://schemas.microsoft.com/office/drawing/2014/main" id="{B0B6D1DA-A42B-4E1B-AF0A-452496AFC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Line 28">
                <a:extLst>
                  <a:ext uri="{FF2B5EF4-FFF2-40B4-BE49-F238E27FC236}">
                    <a16:creationId xmlns:a16="http://schemas.microsoft.com/office/drawing/2014/main" id="{BFFE311A-CEDF-7987-B567-70813E696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29">
                <a:extLst>
                  <a:ext uri="{FF2B5EF4-FFF2-40B4-BE49-F238E27FC236}">
                    <a16:creationId xmlns:a16="http://schemas.microsoft.com/office/drawing/2014/main" id="{C6638E12-8962-48F4-5C5F-436BCEE32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3" name="Line 30">
                <a:extLst>
                  <a:ext uri="{FF2B5EF4-FFF2-40B4-BE49-F238E27FC236}">
                    <a16:creationId xmlns:a16="http://schemas.microsoft.com/office/drawing/2014/main" id="{E7F82471-CFC0-3ECF-F3D1-E564E6B24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" name="AutoShape 31">
              <a:extLst>
                <a:ext uri="{FF2B5EF4-FFF2-40B4-BE49-F238E27FC236}">
                  <a16:creationId xmlns:a16="http://schemas.microsoft.com/office/drawing/2014/main" id="{72799ABB-8EC3-217F-7D42-E746D16D7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32">
              <a:extLst>
                <a:ext uri="{FF2B5EF4-FFF2-40B4-BE49-F238E27FC236}">
                  <a16:creationId xmlns:a16="http://schemas.microsoft.com/office/drawing/2014/main" id="{A19682F2-D4F5-8255-EF21-98FE6172B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33">
              <a:extLst>
                <a:ext uri="{FF2B5EF4-FFF2-40B4-BE49-F238E27FC236}">
                  <a16:creationId xmlns:a16="http://schemas.microsoft.com/office/drawing/2014/main" id="{7F1C6597-FF9D-2A1D-1EB7-BC46C0E65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447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09800"/>
            <a:ext cx="9067800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5257800" cy="2722987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D6305CED-1CF6-DD19-4CEA-5C1FC2EBCA5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77900"/>
            <a:ext cx="7375525" cy="939800"/>
            <a:chOff x="528" y="816"/>
            <a:chExt cx="4646" cy="592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81618250-D6C5-BBC7-A038-A534C2645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CFB6580B-2E1F-61D9-EA6D-DDC127908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28" name="Rectangle 7">
                <a:extLst>
                  <a:ext uri="{FF2B5EF4-FFF2-40B4-BE49-F238E27FC236}">
                    <a16:creationId xmlns:a16="http://schemas.microsoft.com/office/drawing/2014/main" id="{3845B590-2643-B841-E8C1-11F301402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29" name="Rectangle 8">
                <a:extLst>
                  <a:ext uri="{FF2B5EF4-FFF2-40B4-BE49-F238E27FC236}">
                    <a16:creationId xmlns:a16="http://schemas.microsoft.com/office/drawing/2014/main" id="{61FFD009-D503-5A35-C4F8-6DAB157C5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30" name="Rectangle 9">
                <a:extLst>
                  <a:ext uri="{FF2B5EF4-FFF2-40B4-BE49-F238E27FC236}">
                    <a16:creationId xmlns:a16="http://schemas.microsoft.com/office/drawing/2014/main" id="{22DA1737-1660-CE3D-2127-D1F6A426C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31" name="Rectangle 10">
                <a:extLst>
                  <a:ext uri="{FF2B5EF4-FFF2-40B4-BE49-F238E27FC236}">
                    <a16:creationId xmlns:a16="http://schemas.microsoft.com/office/drawing/2014/main" id="{7AC886CF-11DC-B43D-59FD-925DC2982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32" name="Rectangle 11">
                <a:extLst>
                  <a:ext uri="{FF2B5EF4-FFF2-40B4-BE49-F238E27FC236}">
                    <a16:creationId xmlns:a16="http://schemas.microsoft.com/office/drawing/2014/main" id="{63D55385-53A3-D369-2D3E-2B1C6AD45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5" name="Oval 12">
              <a:extLst>
                <a:ext uri="{FF2B5EF4-FFF2-40B4-BE49-F238E27FC236}">
                  <a16:creationId xmlns:a16="http://schemas.microsoft.com/office/drawing/2014/main" id="{70DEB621-F9FF-50C6-6429-9FB6C9546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6" name="Oval 13">
              <a:extLst>
                <a:ext uri="{FF2B5EF4-FFF2-40B4-BE49-F238E27FC236}">
                  <a16:creationId xmlns:a16="http://schemas.microsoft.com/office/drawing/2014/main" id="{475D65EA-3EE2-BDE4-9A41-0ADA6305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7" name="Oval 14">
              <a:extLst>
                <a:ext uri="{FF2B5EF4-FFF2-40B4-BE49-F238E27FC236}">
                  <a16:creationId xmlns:a16="http://schemas.microsoft.com/office/drawing/2014/main" id="{300B1905-E7D3-ACDD-002B-C7C4E2F4E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8" name="Oval 15">
              <a:extLst>
                <a:ext uri="{FF2B5EF4-FFF2-40B4-BE49-F238E27FC236}">
                  <a16:creationId xmlns:a16="http://schemas.microsoft.com/office/drawing/2014/main" id="{793F05CC-8437-FEB6-4531-104415568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8CFB1154-E15A-434C-F126-E75B126D3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D8F6AAE9-9C46-A4FC-F3ED-BBDE2B28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8ECA621A-DBBC-C1B3-8461-4E1824D10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23" name="Oval 19">
                <a:extLst>
                  <a:ext uri="{FF2B5EF4-FFF2-40B4-BE49-F238E27FC236}">
                    <a16:creationId xmlns:a16="http://schemas.microsoft.com/office/drawing/2014/main" id="{59EDD4D5-DA4B-C835-313D-E84082053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4" name="Oval 20">
                <a:extLst>
                  <a:ext uri="{FF2B5EF4-FFF2-40B4-BE49-F238E27FC236}">
                    <a16:creationId xmlns:a16="http://schemas.microsoft.com/office/drawing/2014/main" id="{D4F22534-8A44-B686-819C-24402C36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7FEAC84A-1191-A8D4-74AF-86A19B68B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11B28799-A50C-F43D-27AD-682BAB000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05781365-0465-FD97-F94E-A82D430CA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0DAE3297-8BE9-6541-7731-C71533C0C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7" name="Line 25">
                <a:extLst>
                  <a:ext uri="{FF2B5EF4-FFF2-40B4-BE49-F238E27FC236}">
                    <a16:creationId xmlns:a16="http://schemas.microsoft.com/office/drawing/2014/main" id="{0FEB9CCA-E6BC-DE32-68E0-F1262E773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Line 26">
                <a:extLst>
                  <a:ext uri="{FF2B5EF4-FFF2-40B4-BE49-F238E27FC236}">
                    <a16:creationId xmlns:a16="http://schemas.microsoft.com/office/drawing/2014/main" id="{4B1F8A39-660D-B0EF-C783-7C1396F5D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Line 27">
                <a:extLst>
                  <a:ext uri="{FF2B5EF4-FFF2-40B4-BE49-F238E27FC236}">
                    <a16:creationId xmlns:a16="http://schemas.microsoft.com/office/drawing/2014/main" id="{F60D01CF-5BEA-9AE0-4CA9-11FE21E8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Line 28">
                <a:extLst>
                  <a:ext uri="{FF2B5EF4-FFF2-40B4-BE49-F238E27FC236}">
                    <a16:creationId xmlns:a16="http://schemas.microsoft.com/office/drawing/2014/main" id="{73564057-5F11-136D-742E-03FE3B210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Line 29">
                <a:extLst>
                  <a:ext uri="{FF2B5EF4-FFF2-40B4-BE49-F238E27FC236}">
                    <a16:creationId xmlns:a16="http://schemas.microsoft.com/office/drawing/2014/main" id="{ECCF9EF3-A337-24C0-9C3E-9C5A67915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30">
                <a:extLst>
                  <a:ext uri="{FF2B5EF4-FFF2-40B4-BE49-F238E27FC236}">
                    <a16:creationId xmlns:a16="http://schemas.microsoft.com/office/drawing/2014/main" id="{BB21BA39-29DF-FA69-EE06-FF36E35D5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" name="AutoShape 31">
              <a:extLst>
                <a:ext uri="{FF2B5EF4-FFF2-40B4-BE49-F238E27FC236}">
                  <a16:creationId xmlns:a16="http://schemas.microsoft.com/office/drawing/2014/main" id="{4B0B73C6-1586-1A4A-3F0E-17E4169EA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32">
              <a:extLst>
                <a:ext uri="{FF2B5EF4-FFF2-40B4-BE49-F238E27FC236}">
                  <a16:creationId xmlns:a16="http://schemas.microsoft.com/office/drawing/2014/main" id="{F4D9071E-21C5-1B5C-E4C6-4B3570387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44BA7894-414F-F74F-1542-7CE06DAF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196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9067800" cy="6019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766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695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22B3-EE31-447E-B710-56C9DFF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Intelligence in the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FBD5-E531-4FA0-B22B-62788256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066800"/>
            <a:ext cx="10566400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Sectors contain sophisticated </a:t>
            </a:r>
            <a:r>
              <a:rPr lang="en-US" dirty="0">
                <a:solidFill>
                  <a:schemeClr val="accent1"/>
                </a:solidFill>
              </a:rPr>
              <a:t>error correcting codes</a:t>
            </a:r>
          </a:p>
          <a:p>
            <a:pPr marL="457200" lvl="1" indent="0" algn="ctr">
              <a:buNone/>
            </a:pPr>
            <a:r>
              <a:rPr lang="en-US" dirty="0"/>
              <a:t>Disk head magnet has a field wider than track</a:t>
            </a:r>
          </a:p>
          <a:p>
            <a:pPr marL="457200" lvl="1" indent="0" algn="ctr">
              <a:buNone/>
            </a:pPr>
            <a:r>
              <a:rPr lang="en-US" dirty="0"/>
              <a:t>Hide corruptions due to neighboring track writes</a:t>
            </a:r>
          </a:p>
          <a:p>
            <a:pPr lvl="1" algn="ctr"/>
            <a:endParaRPr lang="en-US" sz="14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Sector sparing</a:t>
            </a:r>
          </a:p>
          <a:p>
            <a:pPr marL="457200" lvl="1" indent="0" algn="ctr">
              <a:buNone/>
            </a:pPr>
            <a:r>
              <a:rPr lang="en-US" dirty="0"/>
              <a:t>Remap bad sectors transparently to spare sectors on the same surface</a:t>
            </a:r>
          </a:p>
          <a:p>
            <a:pPr lvl="1" algn="ctr"/>
            <a:endParaRPr lang="en-US" sz="14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Slip sparing</a:t>
            </a:r>
          </a:p>
          <a:p>
            <a:pPr marL="457200" lvl="1" indent="0" algn="ctr">
              <a:buNone/>
            </a:pPr>
            <a:r>
              <a:rPr lang="en-US" dirty="0"/>
              <a:t>Remap all sectors (when there is a bad sector) to preserve sequential behavior</a:t>
            </a:r>
          </a:p>
          <a:p>
            <a:pPr lvl="1" algn="ctr"/>
            <a:endParaRPr lang="en-US" sz="1400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Track skewing</a:t>
            </a:r>
          </a:p>
          <a:p>
            <a:pPr marL="457200" lvl="1" indent="0" algn="ctr">
              <a:buNone/>
            </a:pPr>
            <a:r>
              <a:rPr lang="en-US" dirty="0"/>
              <a:t>Sector numbers offset from one track to the next, to allow for disk head movement for sequential ops</a:t>
            </a:r>
          </a:p>
        </p:txBody>
      </p:sp>
    </p:spTree>
    <p:extLst>
      <p:ext uri="{BB962C8B-B14F-4D97-AF65-F5344CB8AC3E}">
        <p14:creationId xmlns:p14="http://schemas.microsoft.com/office/powerpoint/2010/main" val="197256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F65573-F63C-4F6A-B5F0-324A5A5A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Prices over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88710-A087-4657-A3AA-04B237526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t="2941" r="6618" b="1471"/>
          <a:stretch/>
        </p:blipFill>
        <p:spPr>
          <a:xfrm>
            <a:off x="3107429" y="1400783"/>
            <a:ext cx="5977142" cy="47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70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65ACF-6A87-4C2B-A69F-ABFA8BDD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Current HDDs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4BF2B-40CF-4158-91D1-8D41970E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990600"/>
            <a:ext cx="8382000" cy="53728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X18 (2020)</a:t>
            </a:r>
          </a:p>
          <a:p>
            <a:pPr lvl="1"/>
            <a:r>
              <a:rPr lang="en-US" dirty="0"/>
              <a:t>18 TB hard disk</a:t>
            </a:r>
          </a:p>
          <a:p>
            <a:pPr lvl="2"/>
            <a:r>
              <a:rPr lang="en-US" dirty="0"/>
              <a:t>9 platters, 18 heads</a:t>
            </a:r>
          </a:p>
          <a:p>
            <a:pPr lvl="2"/>
            <a:r>
              <a:rPr lang="en-US" dirty="0"/>
              <a:t>Helium filled: reduce friction and power</a:t>
            </a:r>
          </a:p>
          <a:p>
            <a:pPr lvl="1"/>
            <a:r>
              <a:rPr lang="en-US" dirty="0"/>
              <a:t>4.16ms average seek time</a:t>
            </a:r>
          </a:p>
          <a:p>
            <a:pPr lvl="1"/>
            <a:r>
              <a:rPr lang="en-US" dirty="0"/>
              <a:t>4096 byte physical sectors</a:t>
            </a:r>
          </a:p>
          <a:p>
            <a:pPr lvl="1"/>
            <a:r>
              <a:rPr lang="en-US" dirty="0"/>
              <a:t>7200 RPMs</a:t>
            </a:r>
          </a:p>
          <a:p>
            <a:pPr lvl="1"/>
            <a:r>
              <a:rPr lang="en-US" dirty="0"/>
              <a:t>Dual 6 Gbps SATA /12Gbps SAS interface</a:t>
            </a:r>
          </a:p>
          <a:p>
            <a:pPr lvl="2"/>
            <a:r>
              <a:rPr lang="en-US" dirty="0"/>
              <a:t>270MB/s MAX transfer rate</a:t>
            </a:r>
          </a:p>
          <a:p>
            <a:pPr lvl="2"/>
            <a:r>
              <a:rPr lang="en-US" dirty="0"/>
              <a:t>Cache size: 256MB </a:t>
            </a:r>
          </a:p>
          <a:p>
            <a:pPr lvl="1"/>
            <a:r>
              <a:rPr lang="en-US" dirty="0"/>
              <a:t>Price: $ 562 (~ $0.03/GB)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IBM Personal Computer/AT (1986)</a:t>
            </a:r>
          </a:p>
          <a:p>
            <a:pPr lvl="1"/>
            <a:r>
              <a:rPr lang="en-US" dirty="0"/>
              <a:t>30 MB hard disk</a:t>
            </a:r>
          </a:p>
          <a:p>
            <a:pPr lvl="1"/>
            <a:r>
              <a:rPr lang="en-US" dirty="0"/>
              <a:t>30-40ms seek time</a:t>
            </a:r>
          </a:p>
          <a:p>
            <a:pPr lvl="1"/>
            <a:r>
              <a:rPr lang="en-US" dirty="0"/>
              <a:t>0.7-1 MB/s (est.)</a:t>
            </a:r>
          </a:p>
          <a:p>
            <a:pPr lvl="1"/>
            <a:r>
              <a:rPr lang="en-US" dirty="0"/>
              <a:t>Price: $500 ($17K/GB, 340,000x more expensive !!)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143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04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000-BD52-43A5-963C-172CFC5C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44D6-2EF6-43C1-8119-132143EE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7010400" cy="5033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1995 – Replace rotating magnetic media with non-volatile memory (battery backed DRAM)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2009 – Use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block</a:t>
            </a:r>
          </a:p>
          <a:p>
            <a:pPr lvl="1"/>
            <a:r>
              <a:rPr lang="en-US" altLang="ja-JP" sz="2000" dirty="0"/>
              <a:t>Trapped electrons distinguish between 1 and 0</a:t>
            </a:r>
          </a:p>
          <a:p>
            <a:pPr lvl="1"/>
            <a:endParaRPr lang="en-US" altLang="ja-JP" sz="2000" dirty="0"/>
          </a:p>
          <a:p>
            <a:pPr marL="0" indent="0">
              <a:buNone/>
            </a:pPr>
            <a:r>
              <a:rPr lang="en-US" sz="20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lightweight</a:t>
            </a:r>
          </a:p>
          <a:p>
            <a:pPr lvl="1"/>
            <a:r>
              <a:rPr lang="en-US" sz="2000" dirty="0"/>
              <a:t>Limited “write cycles”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11BFFE9-C0B9-4F74-9B73-96A242569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79" y="1205345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EDCD3A7-9099-45EF-958B-2CD4B9D0A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85" y="4421765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B724-703F-48CA-8F06-E6839AD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Flash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9F28-F793-4032-89E7-0E191E53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1056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Encode bit by trapping electrons into a cell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Single-level cell (SLC)</a:t>
            </a:r>
          </a:p>
          <a:p>
            <a:pPr marL="457200" lvl="1" indent="0" algn="ctr">
              <a:buNone/>
            </a:pPr>
            <a:r>
              <a:rPr lang="en-US" dirty="0"/>
              <a:t>Single bit is stored within a transistor</a:t>
            </a:r>
          </a:p>
          <a:p>
            <a:pPr marL="457200" lvl="1" indent="0" algn="ctr">
              <a:buNone/>
            </a:pPr>
            <a:r>
              <a:rPr lang="en-US" dirty="0"/>
              <a:t>Faster, more lasting (50k to 100k writes before wear out)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/>
              <a:t>Multi-level cell (MLC)</a:t>
            </a:r>
          </a:p>
          <a:p>
            <a:pPr marL="457200" lvl="1" indent="0" algn="ctr">
              <a:buNone/>
            </a:pPr>
            <a:r>
              <a:rPr lang="en-US" dirty="0"/>
              <a:t>Two/three bits are encoded into different levels of charge</a:t>
            </a:r>
          </a:p>
          <a:p>
            <a:pPr marL="457200" lvl="1" indent="0" algn="ctr">
              <a:buNone/>
            </a:pPr>
            <a:r>
              <a:rPr lang="en-US" dirty="0"/>
              <a:t>Wear out much faster (1k to 10k writes)</a:t>
            </a:r>
          </a:p>
        </p:txBody>
      </p:sp>
    </p:spTree>
    <p:extLst>
      <p:ext uri="{BB962C8B-B14F-4D97-AF65-F5344CB8AC3E}">
        <p14:creationId xmlns:p14="http://schemas.microsoft.com/office/powerpoint/2010/main" val="1985023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34A6-8C52-45C4-8AF0-CFB46F35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banks, blocks, cells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B8A353-6C81-418D-B3D1-AF8295E44728}"/>
              </a:ext>
            </a:extLst>
          </p:cNvPr>
          <p:cNvSpPr/>
          <p:nvPr/>
        </p:nvSpPr>
        <p:spPr bwMode="auto">
          <a:xfrm>
            <a:off x="685800" y="2095500"/>
            <a:ext cx="6098771" cy="2667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Bank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7B714F-177A-43B7-B6D8-EE9B7D3EE3DF}"/>
              </a:ext>
            </a:extLst>
          </p:cNvPr>
          <p:cNvSpPr/>
          <p:nvPr/>
        </p:nvSpPr>
        <p:spPr bwMode="auto">
          <a:xfrm>
            <a:off x="683029" y="2781300"/>
            <a:ext cx="3050771" cy="1981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Block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2233DF-4D94-42AE-8627-E6318494C963}"/>
              </a:ext>
            </a:extLst>
          </p:cNvPr>
          <p:cNvSpPr/>
          <p:nvPr/>
        </p:nvSpPr>
        <p:spPr bwMode="auto">
          <a:xfrm>
            <a:off x="3733800" y="2781300"/>
            <a:ext cx="3050771" cy="19812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Block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2366B6-42A0-4429-824F-0149B522D39D}"/>
              </a:ext>
            </a:extLst>
          </p:cNvPr>
          <p:cNvSpPr/>
          <p:nvPr/>
        </p:nvSpPr>
        <p:spPr bwMode="auto">
          <a:xfrm>
            <a:off x="683029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B17CBD-EB08-4423-8620-1D1C6E637BFC}"/>
              </a:ext>
            </a:extLst>
          </p:cNvPr>
          <p:cNvSpPr/>
          <p:nvPr/>
        </p:nvSpPr>
        <p:spPr bwMode="auto">
          <a:xfrm>
            <a:off x="2205643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5D78B1-1AD2-4FB9-BF36-3F5A229E266D}"/>
              </a:ext>
            </a:extLst>
          </p:cNvPr>
          <p:cNvSpPr/>
          <p:nvPr/>
        </p:nvSpPr>
        <p:spPr bwMode="auto">
          <a:xfrm>
            <a:off x="3737958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D40A84-D4ED-42E2-96FE-C77201B994CF}"/>
              </a:ext>
            </a:extLst>
          </p:cNvPr>
          <p:cNvSpPr/>
          <p:nvPr/>
        </p:nvSpPr>
        <p:spPr bwMode="auto">
          <a:xfrm>
            <a:off x="5260572" y="3467100"/>
            <a:ext cx="1526771" cy="12954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Page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AEF282-6445-4BEB-AE6A-D47287DDA466}"/>
              </a:ext>
            </a:extLst>
          </p:cNvPr>
          <p:cNvSpPr/>
          <p:nvPr/>
        </p:nvSpPr>
        <p:spPr bwMode="auto">
          <a:xfrm>
            <a:off x="762000" y="3924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D7E528-072C-41E3-BF40-03BB5054B869}"/>
              </a:ext>
            </a:extLst>
          </p:cNvPr>
          <p:cNvSpPr/>
          <p:nvPr/>
        </p:nvSpPr>
        <p:spPr bwMode="auto">
          <a:xfrm>
            <a:off x="762000" y="4305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4CC8B8-A9B6-4FAD-B829-B48E1C4569CE}"/>
              </a:ext>
            </a:extLst>
          </p:cNvPr>
          <p:cNvSpPr/>
          <p:nvPr/>
        </p:nvSpPr>
        <p:spPr bwMode="auto">
          <a:xfrm>
            <a:off x="1454727" y="3924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BF3B8C-317C-42EA-A3F5-A4AC864AF94F}"/>
              </a:ext>
            </a:extLst>
          </p:cNvPr>
          <p:cNvSpPr/>
          <p:nvPr/>
        </p:nvSpPr>
        <p:spPr bwMode="auto">
          <a:xfrm>
            <a:off x="1454727" y="4305300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781734-718A-4B96-B729-116E1ED77FAD}"/>
              </a:ext>
            </a:extLst>
          </p:cNvPr>
          <p:cNvSpPr/>
          <p:nvPr/>
        </p:nvSpPr>
        <p:spPr bwMode="auto">
          <a:xfrm>
            <a:off x="2283226" y="3940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EB5CBE-BC1A-45FD-9EC7-25E891D8D2EB}"/>
              </a:ext>
            </a:extLst>
          </p:cNvPr>
          <p:cNvSpPr/>
          <p:nvPr/>
        </p:nvSpPr>
        <p:spPr bwMode="auto">
          <a:xfrm>
            <a:off x="2283226" y="4321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BE0AD2-2F15-470A-9DCF-4E1AEDBA5FAF}"/>
              </a:ext>
            </a:extLst>
          </p:cNvPr>
          <p:cNvSpPr/>
          <p:nvPr/>
        </p:nvSpPr>
        <p:spPr bwMode="auto">
          <a:xfrm>
            <a:off x="2975953" y="3940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BA907EF-D238-4C70-A68D-485CDECECE83}"/>
              </a:ext>
            </a:extLst>
          </p:cNvPr>
          <p:cNvSpPr/>
          <p:nvPr/>
        </p:nvSpPr>
        <p:spPr bwMode="auto">
          <a:xfrm>
            <a:off x="2975953" y="4321925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8875DE0-33AF-4CAB-8708-75609824D9ED}"/>
              </a:ext>
            </a:extLst>
          </p:cNvPr>
          <p:cNvSpPr/>
          <p:nvPr/>
        </p:nvSpPr>
        <p:spPr bwMode="auto">
          <a:xfrm>
            <a:off x="3808616" y="3946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23B164-A52F-4A78-A27B-6AE798B42662}"/>
              </a:ext>
            </a:extLst>
          </p:cNvPr>
          <p:cNvSpPr/>
          <p:nvPr/>
        </p:nvSpPr>
        <p:spPr bwMode="auto">
          <a:xfrm>
            <a:off x="3808616" y="4327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89A8FA-7254-4008-A37F-6FFB3B9CAE5B}"/>
              </a:ext>
            </a:extLst>
          </p:cNvPr>
          <p:cNvSpPr/>
          <p:nvPr/>
        </p:nvSpPr>
        <p:spPr bwMode="auto">
          <a:xfrm>
            <a:off x="4501343" y="3946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8EA229-0402-4764-8521-7BEDAF4D5C7D}"/>
              </a:ext>
            </a:extLst>
          </p:cNvPr>
          <p:cNvSpPr/>
          <p:nvPr/>
        </p:nvSpPr>
        <p:spPr bwMode="auto">
          <a:xfrm>
            <a:off x="4501343" y="4327466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C0014F-5E7F-422B-9634-63B63F6C8261}"/>
              </a:ext>
            </a:extLst>
          </p:cNvPr>
          <p:cNvSpPr/>
          <p:nvPr/>
        </p:nvSpPr>
        <p:spPr bwMode="auto">
          <a:xfrm>
            <a:off x="5335387" y="3945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945AEA-FBEB-4C5B-A19A-6F5E36092121}"/>
              </a:ext>
            </a:extLst>
          </p:cNvPr>
          <p:cNvSpPr/>
          <p:nvPr/>
        </p:nvSpPr>
        <p:spPr bwMode="auto">
          <a:xfrm>
            <a:off x="5335387" y="4326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2A85F61-1868-493A-BC09-17166CD3855E}"/>
              </a:ext>
            </a:extLst>
          </p:cNvPr>
          <p:cNvSpPr/>
          <p:nvPr/>
        </p:nvSpPr>
        <p:spPr bwMode="auto">
          <a:xfrm>
            <a:off x="6028114" y="3945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D7A11BB-EB6A-4FFA-A484-E714CA37796E}"/>
              </a:ext>
            </a:extLst>
          </p:cNvPr>
          <p:cNvSpPr/>
          <p:nvPr/>
        </p:nvSpPr>
        <p:spPr bwMode="auto">
          <a:xfrm>
            <a:off x="6028114" y="4326082"/>
            <a:ext cx="688571" cy="381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Cell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465D235-4482-45BA-A8F8-C59A2A6B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0" y="1219200"/>
            <a:ext cx="4038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Flash chips organized in </a:t>
            </a:r>
            <a:r>
              <a:rPr lang="en-US" dirty="0">
                <a:solidFill>
                  <a:schemeClr val="accent1"/>
                </a:solidFill>
              </a:rPr>
              <a:t>banks</a:t>
            </a:r>
          </a:p>
          <a:p>
            <a:pPr lvl="1"/>
            <a:r>
              <a:rPr lang="en-US" dirty="0"/>
              <a:t>Banks can be accessed in parallel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Blocks</a:t>
            </a:r>
            <a:r>
              <a:rPr lang="en-US" dirty="0"/>
              <a:t> 128 KB/256KB</a:t>
            </a:r>
          </a:p>
          <a:p>
            <a:pPr lvl="1"/>
            <a:r>
              <a:rPr lang="en-US" dirty="0"/>
              <a:t>(64 to 258 pages)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Pages</a:t>
            </a:r>
            <a:r>
              <a:rPr lang="en-US" dirty="0"/>
              <a:t> Few KB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Cells</a:t>
            </a:r>
            <a:r>
              <a:rPr lang="en-US" dirty="0"/>
              <a:t> 1 to 4 bits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Distinction between blocks and pages important in operations!</a:t>
            </a:r>
          </a:p>
        </p:txBody>
      </p:sp>
    </p:spTree>
    <p:extLst>
      <p:ext uri="{BB962C8B-B14F-4D97-AF65-F5344CB8AC3E}">
        <p14:creationId xmlns:p14="http://schemas.microsoft.com/office/powerpoint/2010/main" val="21691504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76CF-FABC-21A8-9A10-C733FE01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of Tux</a:t>
            </a:r>
          </a:p>
        </p:txBody>
      </p:sp>
      <p:pic>
        <p:nvPicPr>
          <p:cNvPr id="5" name="Content Placeholder 4" descr="A cartoon penguin with yellow feet&#10;&#10;Description automatically generated">
            <a:extLst>
              <a:ext uri="{FF2B5EF4-FFF2-40B4-BE49-F238E27FC236}">
                <a16:creationId xmlns:a16="http://schemas.microsoft.com/office/drawing/2014/main" id="{A22F5507-1D49-648A-B378-4B9A9FBA8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2" y="838200"/>
            <a:ext cx="2438400" cy="2953648"/>
          </a:xfrm>
        </p:spPr>
      </p:pic>
      <p:pic>
        <p:nvPicPr>
          <p:cNvPr id="7" name="Picture 6" descr="A video game cover with a penguin&#10;&#10;Description automatically generated">
            <a:extLst>
              <a:ext uri="{FF2B5EF4-FFF2-40B4-BE49-F238E27FC236}">
                <a16:creationId xmlns:a16="http://schemas.microsoft.com/office/drawing/2014/main" id="{FF0E4F82-EFC8-6C45-F9DB-EA50C3350F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91848"/>
            <a:ext cx="1888425" cy="2362200"/>
          </a:xfrm>
          <a:prstGeom prst="rect">
            <a:avLst/>
          </a:prstGeom>
        </p:spPr>
      </p:pic>
      <p:pic>
        <p:nvPicPr>
          <p:cNvPr id="9" name="Picture 8" descr="A close-up of a penguin&#10;&#10;Description automatically generated">
            <a:extLst>
              <a:ext uri="{FF2B5EF4-FFF2-40B4-BE49-F238E27FC236}">
                <a16:creationId xmlns:a16="http://schemas.microsoft.com/office/drawing/2014/main" id="{CB03C85E-3DA9-79F6-043C-CEBCAC77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14400"/>
            <a:ext cx="24288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67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02DA-A1CC-4CE0-B567-FCD07063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flash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445C1-7BFD-4185-BF72-7BAE43ED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</a:t>
            </a:r>
            <a:r>
              <a:rPr lang="en-US" dirty="0">
                <a:solidFill>
                  <a:schemeClr val="accent1"/>
                </a:solidFill>
              </a:rPr>
              <a:t>read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Chip supports reading </a:t>
            </a:r>
            <a:r>
              <a:rPr lang="en-US" i="1" dirty="0"/>
              <a:t>pages</a:t>
            </a:r>
            <a:endParaRPr lang="en-US" dirty="0"/>
          </a:p>
          <a:p>
            <a:pPr lvl="1"/>
            <a:r>
              <a:rPr lang="en-US" dirty="0"/>
              <a:t>10s of microseconds, independently of the previously read page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What about </a:t>
            </a:r>
            <a:r>
              <a:rPr lang="en-US" dirty="0">
                <a:solidFill>
                  <a:schemeClr val="accent1"/>
                </a:solidFill>
              </a:rPr>
              <a:t>writing</a:t>
            </a:r>
            <a:r>
              <a:rPr lang="en-US" dirty="0"/>
              <a:t>? More complicated!</a:t>
            </a:r>
          </a:p>
          <a:p>
            <a:pPr lvl="1"/>
            <a:r>
              <a:rPr lang="en-US" dirty="0"/>
              <a:t>Must first </a:t>
            </a:r>
            <a:r>
              <a:rPr lang="en-US" i="1" dirty="0"/>
              <a:t>erase the block</a:t>
            </a:r>
          </a:p>
          <a:p>
            <a:pPr lvl="2"/>
            <a:r>
              <a:rPr lang="en-US" dirty="0"/>
              <a:t>Erase quite expensive (milliseconds)</a:t>
            </a:r>
          </a:p>
          <a:p>
            <a:pPr lvl="1"/>
            <a:r>
              <a:rPr lang="en-US" dirty="0"/>
              <a:t>Once block has been erased, can then </a:t>
            </a:r>
            <a:r>
              <a:rPr lang="en-US" i="1" dirty="0"/>
              <a:t>program a page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Change 1s to 0s within a page. </a:t>
            </a:r>
          </a:p>
          <a:p>
            <a:pPr lvl="2"/>
            <a:r>
              <a:rPr lang="en-US" dirty="0"/>
              <a:t>100s of microseconds.</a:t>
            </a:r>
          </a:p>
          <a:p>
            <a:pPr lvl="1"/>
            <a:r>
              <a:rPr lang="en-US" dirty="0"/>
              <a:t>Blocks can only be erased a limited number of times!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93B3-D50B-44A0-BA54-30655C8C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flash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D7608-1E91-4C72-A6F8-186CD626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3276600"/>
            <a:ext cx="12865722" cy="32555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13D3E90-8B4B-4970-A2DC-FB468EE32A3F}"/>
              </a:ext>
            </a:extLst>
          </p:cNvPr>
          <p:cNvSpPr/>
          <p:nvPr/>
        </p:nvSpPr>
        <p:spPr bwMode="auto">
          <a:xfrm>
            <a:off x="2438400" y="1633330"/>
            <a:ext cx="1676400" cy="685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INVALID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892B74-6680-4E39-9950-3B9EDC8E64F4}"/>
              </a:ext>
            </a:extLst>
          </p:cNvPr>
          <p:cNvSpPr/>
          <p:nvPr/>
        </p:nvSpPr>
        <p:spPr bwMode="auto">
          <a:xfrm>
            <a:off x="4800601" y="1643270"/>
            <a:ext cx="1676400" cy="685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ERASED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E130D9-22DC-4E52-8930-F0394107FA49}"/>
              </a:ext>
            </a:extLst>
          </p:cNvPr>
          <p:cNvSpPr/>
          <p:nvPr/>
        </p:nvSpPr>
        <p:spPr bwMode="auto">
          <a:xfrm>
            <a:off x="7086601" y="1643270"/>
            <a:ext cx="1676400" cy="6858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VALID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D9D7652-AF2B-4728-87F9-4CFFCAD9EFC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452732" y="457201"/>
            <a:ext cx="9939" cy="2362200"/>
          </a:xfrm>
          <a:prstGeom prst="curvedConnector3">
            <a:avLst>
              <a:gd name="adj1" fmla="val -2300030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179EF49-C518-487A-B659-8E80B55B293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834811" y="447263"/>
            <a:ext cx="9939" cy="2362200"/>
          </a:xfrm>
          <a:prstGeom prst="curvedConnector3">
            <a:avLst>
              <a:gd name="adj1" fmla="val -2300030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D186AF7-BBC9-4303-AE8A-7D7DC7E8D11C}"/>
              </a:ext>
            </a:extLst>
          </p:cNvPr>
          <p:cNvCxnSpPr>
            <a:stCxn id="10" idx="4"/>
            <a:endCxn id="9" idx="4"/>
          </p:cNvCxnSpPr>
          <p:nvPr/>
        </p:nvCxnSpPr>
        <p:spPr bwMode="auto">
          <a:xfrm rot="5400000">
            <a:off x="6781801" y="1186070"/>
            <a:ext cx="12700" cy="2286000"/>
          </a:xfrm>
          <a:prstGeom prst="curvedConnector3">
            <a:avLst>
              <a:gd name="adj1" fmla="val 1800000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222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8437-CEF4-4B73-B0AC-DDE94941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flash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6756F-5A0E-4592-9C8B-8AB13257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16095"/>
            <a:ext cx="4606724" cy="775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22C08-D8CD-475D-94BA-0B7F797DE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69552"/>
            <a:ext cx="4490977" cy="667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CEA6C-11D5-47A8-A670-C4084414D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002351"/>
            <a:ext cx="4653023" cy="7518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A72AC6-8B12-4B3E-8DC6-3B64C23A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7089"/>
            <a:ext cx="10058400" cy="7518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Assume block of 4 pages. All valid. </a:t>
            </a:r>
          </a:p>
          <a:p>
            <a:pPr marL="0" indent="0" algn="ctr">
              <a:buNone/>
            </a:pPr>
            <a:r>
              <a:rPr lang="en-US" dirty="0"/>
              <a:t>Want to write Page 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132A01-1513-4539-AFE8-70D01D28431F}"/>
              </a:ext>
            </a:extLst>
          </p:cNvPr>
          <p:cNvSpPr txBox="1">
            <a:spLocks/>
          </p:cNvSpPr>
          <p:nvPr/>
        </p:nvSpPr>
        <p:spPr bwMode="auto">
          <a:xfrm>
            <a:off x="609600" y="3655809"/>
            <a:ext cx="3124200" cy="7518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+mn-lt"/>
              </a:rPr>
              <a:t>Step 1: erase full block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2EA2C7-4488-48D3-A045-9D0B8CB2178F}"/>
              </a:ext>
            </a:extLst>
          </p:cNvPr>
          <p:cNvSpPr txBox="1">
            <a:spLocks/>
          </p:cNvSpPr>
          <p:nvPr/>
        </p:nvSpPr>
        <p:spPr bwMode="auto">
          <a:xfrm>
            <a:off x="556592" y="4972790"/>
            <a:ext cx="3124200" cy="7518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>
                <a:latin typeface="+mn-lt"/>
              </a:rPr>
              <a:t>Step 2: program page 0</a:t>
            </a:r>
          </a:p>
        </p:txBody>
      </p:sp>
    </p:spTree>
    <p:extLst>
      <p:ext uri="{BB962C8B-B14F-4D97-AF65-F5344CB8AC3E}">
        <p14:creationId xmlns:p14="http://schemas.microsoft.com/office/powerpoint/2010/main" val="222263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B65A-F1A3-4191-8F99-790F7321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6621-DD36-43C6-9F6D-222F093D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693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Recall that SSDs uses low-level Flash operations to provide same interface as HDD</a:t>
            </a:r>
          </a:p>
          <a:p>
            <a:pPr lvl="1"/>
            <a:r>
              <a:rPr lang="en-US" dirty="0"/>
              <a:t>read and write chunk (4KB) at a time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Reads are easy, but for writes,  can only overwrite data one block (256KB) at a time!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</p:txBody>
      </p:sp>
    </p:spTree>
    <p:extLst>
      <p:ext uri="{BB962C8B-B14F-4D97-AF65-F5344CB8AC3E}">
        <p14:creationId xmlns:p14="http://schemas.microsoft.com/office/powerpoint/2010/main" val="222775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503A-BAA6-4978-89B3-452253C4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(Simplified)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4DB62-0AB8-4BD5-88D9-48ABDCF7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6400"/>
            <a:ext cx="10573362" cy="33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104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5CDD-1BDF-4778-8205-C78AAD8A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Translation Layer (FTL)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9CCE-04D4-45B5-897E-A460C4CC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66800"/>
            <a:ext cx="1056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Add a layer of indirection: the flash translation layer</a:t>
            </a:r>
          </a:p>
          <a:p>
            <a:pPr marL="457200" lvl="1" indent="0" algn="ctr">
              <a:buNone/>
            </a:pPr>
            <a:r>
              <a:rPr lang="en-US" dirty="0"/>
              <a:t>Translates request for logical blocks (device interface) to low-level Flash blocks and pages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Reduce </a:t>
            </a:r>
            <a:r>
              <a:rPr lang="en-US" dirty="0">
                <a:solidFill>
                  <a:schemeClr val="accent1"/>
                </a:solidFill>
              </a:rPr>
              <a:t>write amplification</a:t>
            </a:r>
          </a:p>
          <a:p>
            <a:pPr marL="457200" lvl="1" indent="0" algn="ctr">
              <a:buNone/>
            </a:pPr>
            <a:r>
              <a:rPr lang="en-US" dirty="0"/>
              <a:t>Ratio of the total write traffic in bytes issues by the flash chip by the FTL </a:t>
            </a:r>
            <a:r>
              <a:rPr lang="en-US" dirty="0" err="1"/>
              <a:t>devided</a:t>
            </a:r>
            <a:r>
              <a:rPr lang="en-US" dirty="0"/>
              <a:t> by the total write traffic issued by the OS to the device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Avoid </a:t>
            </a:r>
            <a:r>
              <a:rPr lang="en-US" dirty="0">
                <a:solidFill>
                  <a:schemeClr val="accent1"/>
                </a:solidFill>
              </a:rPr>
              <a:t>wear out</a:t>
            </a:r>
          </a:p>
          <a:p>
            <a:pPr marL="457200" lvl="1" indent="0" algn="ctr">
              <a:buNone/>
            </a:pPr>
            <a:r>
              <a:rPr lang="en-US" dirty="0"/>
              <a:t>A single block should not be erased too often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64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 – Two Systems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FTL uses </a:t>
            </a:r>
            <a:r>
              <a:rPr lang="en-US" i="1" dirty="0">
                <a:solidFill>
                  <a:schemeClr val="accent1"/>
                </a:solidFill>
              </a:rPr>
              <a:t>indirection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copy-on-write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Maintains mapping tables in DRAM</a:t>
            </a:r>
          </a:p>
          <a:p>
            <a:pPr lvl="1" algn="ctr"/>
            <a:r>
              <a:rPr lang="en-US" dirty="0"/>
              <a:t>Map virtual block numbers (which OS uses) to physical page numbers (which flash mem. controller uses)</a:t>
            </a:r>
          </a:p>
          <a:p>
            <a:pPr lvl="1" algn="ctr"/>
            <a:r>
              <a:rPr lang="en-US" dirty="0"/>
              <a:t>Can now freely relocate data w/o OS knowing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/>
              <a:t>Copy on Write/ Log-structured FTL</a:t>
            </a:r>
          </a:p>
          <a:p>
            <a:pPr lvl="1" algn="ctr"/>
            <a:r>
              <a:rPr lang="en-US" dirty="0"/>
              <a:t>Don’t overwrite a page when OS updates its data</a:t>
            </a:r>
          </a:p>
          <a:p>
            <a:pPr lvl="1" algn="ctr"/>
            <a:r>
              <a:rPr lang="en-US" dirty="0"/>
              <a:t>Instead, write new version in a free page</a:t>
            </a:r>
          </a:p>
          <a:p>
            <a:pPr lvl="1" algn="ctr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52165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973F-817A-4CB9-97FF-68E3D610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FTL Example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D1DE0A-669D-4E22-9415-F3506BC249D2}"/>
              </a:ext>
            </a:extLst>
          </p:cNvPr>
          <p:cNvGrpSpPr/>
          <p:nvPr/>
        </p:nvGrpSpPr>
        <p:grpSpPr>
          <a:xfrm>
            <a:off x="3937643" y="1467900"/>
            <a:ext cx="3245020" cy="2362200"/>
            <a:chOff x="3937643" y="1467900"/>
            <a:chExt cx="3245020" cy="2362200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10AE81F0-2280-4502-8581-CF3583693818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3627762" y="2327523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Write(a0)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4F0AEE-B513-4063-970F-F7C7E9577F85}"/>
                </a:ext>
              </a:extLst>
            </p:cNvPr>
            <p:cNvSpPr/>
            <p:nvPr/>
          </p:nvSpPr>
          <p:spPr bwMode="auto">
            <a:xfrm>
              <a:off x="4439460" y="23061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AA187A-86B9-462D-B9C2-6196821F8FD9}"/>
                </a:ext>
              </a:extLst>
            </p:cNvPr>
            <p:cNvSpPr/>
            <p:nvPr/>
          </p:nvSpPr>
          <p:spPr bwMode="auto">
            <a:xfrm>
              <a:off x="5811060" y="23061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F34F18-593E-44AB-91F7-350F4F4BDF61}"/>
                </a:ext>
              </a:extLst>
            </p:cNvPr>
            <p:cNvSpPr/>
            <p:nvPr/>
          </p:nvSpPr>
          <p:spPr bwMode="auto">
            <a:xfrm>
              <a:off x="4439460" y="1467900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0-&gt;0,0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DEA4A0-27BE-476D-A325-98CD83E24EB3}"/>
                </a:ext>
              </a:extLst>
            </p:cNvPr>
            <p:cNvSpPr/>
            <p:nvPr/>
          </p:nvSpPr>
          <p:spPr bwMode="auto">
            <a:xfrm>
              <a:off x="4439459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B8B796-D2DD-471B-B058-F504B9B20288}"/>
                </a:ext>
              </a:extLst>
            </p:cNvPr>
            <p:cNvSpPr/>
            <p:nvPr/>
          </p:nvSpPr>
          <p:spPr bwMode="auto">
            <a:xfrm>
              <a:off x="5125261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ED8F1A-6854-4E40-B097-F6BBBB07E725}"/>
                </a:ext>
              </a:extLst>
            </p:cNvPr>
            <p:cNvSpPr/>
            <p:nvPr/>
          </p:nvSpPr>
          <p:spPr bwMode="auto">
            <a:xfrm>
              <a:off x="4439458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50AB21-5668-4342-AC3C-84236D6557AB}"/>
                </a:ext>
              </a:extLst>
            </p:cNvPr>
            <p:cNvSpPr/>
            <p:nvPr/>
          </p:nvSpPr>
          <p:spPr bwMode="auto">
            <a:xfrm>
              <a:off x="5125260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20EF7-BDEC-4A99-9AD8-A727C830DE07}"/>
                </a:ext>
              </a:extLst>
            </p:cNvPr>
            <p:cNvSpPr/>
            <p:nvPr/>
          </p:nvSpPr>
          <p:spPr bwMode="auto">
            <a:xfrm>
              <a:off x="5811059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23C5C67-94B5-4F57-A482-FD6D6FFCAE13}"/>
                </a:ext>
              </a:extLst>
            </p:cNvPr>
            <p:cNvSpPr/>
            <p:nvPr/>
          </p:nvSpPr>
          <p:spPr bwMode="auto">
            <a:xfrm>
              <a:off x="6496861" y="28395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9BAC9A-84A8-4312-A5E9-9B97C7F276D3}"/>
                </a:ext>
              </a:extLst>
            </p:cNvPr>
            <p:cNvSpPr/>
            <p:nvPr/>
          </p:nvSpPr>
          <p:spPr bwMode="auto">
            <a:xfrm>
              <a:off x="5811058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84258C-2D90-4092-AD79-E17DB12B45B0}"/>
                </a:ext>
              </a:extLst>
            </p:cNvPr>
            <p:cNvSpPr/>
            <p:nvPr/>
          </p:nvSpPr>
          <p:spPr bwMode="auto">
            <a:xfrm>
              <a:off x="6496860" y="34491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B1DA625-5649-4579-991C-2C3A8F9FD89C}"/>
              </a:ext>
            </a:extLst>
          </p:cNvPr>
          <p:cNvGrpSpPr/>
          <p:nvPr/>
        </p:nvGrpSpPr>
        <p:grpSpPr>
          <a:xfrm>
            <a:off x="6626" y="1408043"/>
            <a:ext cx="3501862" cy="2362200"/>
            <a:chOff x="6626" y="1408043"/>
            <a:chExt cx="3501862" cy="2362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8FB4B6-7385-4FB5-8B84-B81ECE2BAAEA}"/>
                </a:ext>
              </a:extLst>
            </p:cNvPr>
            <p:cNvSpPr/>
            <p:nvPr/>
          </p:nvSpPr>
          <p:spPr bwMode="auto">
            <a:xfrm>
              <a:off x="765285" y="2246243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EDAFEF-B842-45E7-B198-0690F5F8F7AD}"/>
                </a:ext>
              </a:extLst>
            </p:cNvPr>
            <p:cNvSpPr/>
            <p:nvPr/>
          </p:nvSpPr>
          <p:spPr bwMode="auto">
            <a:xfrm>
              <a:off x="2136885" y="2246243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A8440F-4221-44DC-BD31-3FD0B45D3CF3}"/>
                </a:ext>
              </a:extLst>
            </p:cNvPr>
            <p:cNvSpPr/>
            <p:nvPr/>
          </p:nvSpPr>
          <p:spPr bwMode="auto">
            <a:xfrm>
              <a:off x="765285" y="1408043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A8302D-F288-4077-9C8B-5CD6B2D4285A}"/>
                </a:ext>
              </a:extLst>
            </p:cNvPr>
            <p:cNvSpPr/>
            <p:nvPr/>
          </p:nvSpPr>
          <p:spPr bwMode="auto">
            <a:xfrm>
              <a:off x="765284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B6405D-5448-435B-9FF1-52B2EDB1BCE8}"/>
                </a:ext>
              </a:extLst>
            </p:cNvPr>
            <p:cNvSpPr/>
            <p:nvPr/>
          </p:nvSpPr>
          <p:spPr bwMode="auto">
            <a:xfrm>
              <a:off x="1451086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12AD9B-E6BD-4F7D-8281-AA1E9A8E53C2}"/>
                </a:ext>
              </a:extLst>
            </p:cNvPr>
            <p:cNvSpPr/>
            <p:nvPr/>
          </p:nvSpPr>
          <p:spPr bwMode="auto">
            <a:xfrm>
              <a:off x="765283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D9A875-3560-40B8-836B-E3B267E4B79E}"/>
                </a:ext>
              </a:extLst>
            </p:cNvPr>
            <p:cNvSpPr/>
            <p:nvPr/>
          </p:nvSpPr>
          <p:spPr bwMode="auto">
            <a:xfrm>
              <a:off x="1451085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C85683-5A3F-4A67-90B6-CE0FC7EE28A7}"/>
                </a:ext>
              </a:extLst>
            </p:cNvPr>
            <p:cNvSpPr/>
            <p:nvPr/>
          </p:nvSpPr>
          <p:spPr bwMode="auto">
            <a:xfrm>
              <a:off x="2136884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D866E5-186A-4948-8C39-6672923B5BBC}"/>
                </a:ext>
              </a:extLst>
            </p:cNvPr>
            <p:cNvSpPr/>
            <p:nvPr/>
          </p:nvSpPr>
          <p:spPr bwMode="auto">
            <a:xfrm>
              <a:off x="2822686" y="2779643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B00C91-2C29-49C2-A4A4-11B4B3385F92}"/>
                </a:ext>
              </a:extLst>
            </p:cNvPr>
            <p:cNvSpPr/>
            <p:nvPr/>
          </p:nvSpPr>
          <p:spPr bwMode="auto">
            <a:xfrm>
              <a:off x="2136883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2AC2FC-7FD5-41E0-956A-194359BF97FF}"/>
                </a:ext>
              </a:extLst>
            </p:cNvPr>
            <p:cNvSpPr/>
            <p:nvPr/>
          </p:nvSpPr>
          <p:spPr bwMode="auto">
            <a:xfrm>
              <a:off x="2822685" y="3389243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5B789B86-C321-4084-867D-906224D108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6" y="2173800"/>
              <a:ext cx="907774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 fontScale="92500" lnSpcReduction="10000"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Initial </a:t>
              </a:r>
            </a:p>
            <a:p>
              <a:pPr marL="0" indent="0">
                <a:buNone/>
              </a:pPr>
              <a:r>
                <a:rPr lang="en-US" kern="0" dirty="0"/>
                <a:t>State</a:t>
              </a:r>
            </a:p>
            <a:p>
              <a:pPr marL="0" indent="0">
                <a:buNone/>
              </a:pPr>
              <a:endParaRPr lang="en-US" kern="0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45BD040-4F73-4DF3-B413-A9351FD624B4}"/>
              </a:ext>
            </a:extLst>
          </p:cNvPr>
          <p:cNvGrpSpPr/>
          <p:nvPr/>
        </p:nvGrpSpPr>
        <p:grpSpPr>
          <a:xfrm>
            <a:off x="7618440" y="1426265"/>
            <a:ext cx="3354363" cy="2362200"/>
            <a:chOff x="7618440" y="1426265"/>
            <a:chExt cx="3354363" cy="2362200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90DB124-7E2E-48F1-A383-6B810398E632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7308559" y="2285887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Write(a1)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61AA21-9603-44E4-AD48-89A5042ADAC8}"/>
                </a:ext>
              </a:extLst>
            </p:cNvPr>
            <p:cNvSpPr/>
            <p:nvPr/>
          </p:nvSpPr>
          <p:spPr bwMode="auto">
            <a:xfrm>
              <a:off x="8229600" y="2264465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78A99-7798-40DE-83EA-55BEDD80C9B6}"/>
                </a:ext>
              </a:extLst>
            </p:cNvPr>
            <p:cNvSpPr/>
            <p:nvPr/>
          </p:nvSpPr>
          <p:spPr bwMode="auto">
            <a:xfrm>
              <a:off x="9601200" y="2264465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1122BC-895D-440E-A8EE-0DE1DF56DCFB}"/>
                </a:ext>
              </a:extLst>
            </p:cNvPr>
            <p:cNvSpPr/>
            <p:nvPr/>
          </p:nvSpPr>
          <p:spPr bwMode="auto">
            <a:xfrm>
              <a:off x="8229600" y="1426265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0-&gt;0,0/a1-&gt;0,1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D9DC7B-A7DC-4B57-B0E4-EE26D2967A82}"/>
                </a:ext>
              </a:extLst>
            </p:cNvPr>
            <p:cNvSpPr/>
            <p:nvPr/>
          </p:nvSpPr>
          <p:spPr bwMode="auto">
            <a:xfrm>
              <a:off x="8229599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3F4D4D-2BA0-4C2B-8DFF-C71B71B74B1E}"/>
                </a:ext>
              </a:extLst>
            </p:cNvPr>
            <p:cNvSpPr/>
            <p:nvPr/>
          </p:nvSpPr>
          <p:spPr bwMode="auto">
            <a:xfrm>
              <a:off x="8915401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5093CE-9198-488E-BBA9-4117743B9370}"/>
                </a:ext>
              </a:extLst>
            </p:cNvPr>
            <p:cNvSpPr/>
            <p:nvPr/>
          </p:nvSpPr>
          <p:spPr bwMode="auto">
            <a:xfrm>
              <a:off x="8229598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F4EB0D-2836-4F04-B38B-9D4E804F2EE5}"/>
                </a:ext>
              </a:extLst>
            </p:cNvPr>
            <p:cNvSpPr/>
            <p:nvPr/>
          </p:nvSpPr>
          <p:spPr bwMode="auto">
            <a:xfrm>
              <a:off x="8915400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3074BC-E4B2-4495-A44A-83E34FB845C7}"/>
                </a:ext>
              </a:extLst>
            </p:cNvPr>
            <p:cNvSpPr/>
            <p:nvPr/>
          </p:nvSpPr>
          <p:spPr bwMode="auto">
            <a:xfrm>
              <a:off x="9601199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27CB8A-244A-4751-BF47-C6CA483C9B56}"/>
                </a:ext>
              </a:extLst>
            </p:cNvPr>
            <p:cNvSpPr/>
            <p:nvPr/>
          </p:nvSpPr>
          <p:spPr bwMode="auto">
            <a:xfrm>
              <a:off x="10287001" y="2797865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077CD5-394C-4C9B-A897-8565B7CC1389}"/>
                </a:ext>
              </a:extLst>
            </p:cNvPr>
            <p:cNvSpPr/>
            <p:nvPr/>
          </p:nvSpPr>
          <p:spPr bwMode="auto">
            <a:xfrm>
              <a:off x="9601198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B6235AB-B4B6-4DF3-A1D5-79E61B39E0E8}"/>
                </a:ext>
              </a:extLst>
            </p:cNvPr>
            <p:cNvSpPr/>
            <p:nvPr/>
          </p:nvSpPr>
          <p:spPr bwMode="auto">
            <a:xfrm>
              <a:off x="10287000" y="3407465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2044F3F-4E73-462A-8EB4-CD9C06AAD2A4}"/>
              </a:ext>
            </a:extLst>
          </p:cNvPr>
          <p:cNvGrpSpPr/>
          <p:nvPr/>
        </p:nvGrpSpPr>
        <p:grpSpPr>
          <a:xfrm>
            <a:off x="192378" y="4028216"/>
            <a:ext cx="3316110" cy="2362200"/>
            <a:chOff x="192378" y="4028216"/>
            <a:chExt cx="3316110" cy="2362200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8450BBE1-587F-4387-9D26-111DC917F526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-117503" y="4947696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Write(a1)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874A497-07D7-401D-B074-FDE34B9F1BB2}"/>
                </a:ext>
              </a:extLst>
            </p:cNvPr>
            <p:cNvSpPr/>
            <p:nvPr/>
          </p:nvSpPr>
          <p:spPr bwMode="auto">
            <a:xfrm>
              <a:off x="765285" y="4866416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E2EB7C-C1DF-4208-A37E-39483B6C1189}"/>
                </a:ext>
              </a:extLst>
            </p:cNvPr>
            <p:cNvSpPr/>
            <p:nvPr/>
          </p:nvSpPr>
          <p:spPr bwMode="auto">
            <a:xfrm>
              <a:off x="2136885" y="4866416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CA6650-B66F-4052-8760-5266C32D14BA}"/>
                </a:ext>
              </a:extLst>
            </p:cNvPr>
            <p:cNvSpPr/>
            <p:nvPr/>
          </p:nvSpPr>
          <p:spPr bwMode="auto">
            <a:xfrm>
              <a:off x="765285" y="4028216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0-&gt;0,0/a1-&gt;1,0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4672B0-A820-4576-A8F0-D3091096AD13}"/>
                </a:ext>
              </a:extLst>
            </p:cNvPr>
            <p:cNvSpPr/>
            <p:nvPr/>
          </p:nvSpPr>
          <p:spPr bwMode="auto">
            <a:xfrm>
              <a:off x="765284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09435E5-7A90-4042-8FA7-B869A98930B8}"/>
                </a:ext>
              </a:extLst>
            </p:cNvPr>
            <p:cNvSpPr/>
            <p:nvPr/>
          </p:nvSpPr>
          <p:spPr bwMode="auto">
            <a:xfrm>
              <a:off x="1451086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33B9D4F-CA7E-4CAA-9E59-907FEBDDB510}"/>
                </a:ext>
              </a:extLst>
            </p:cNvPr>
            <p:cNvSpPr/>
            <p:nvPr/>
          </p:nvSpPr>
          <p:spPr bwMode="auto">
            <a:xfrm>
              <a:off x="765283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48226E-F9F7-4CA6-8E11-647A9A502934}"/>
                </a:ext>
              </a:extLst>
            </p:cNvPr>
            <p:cNvSpPr/>
            <p:nvPr/>
          </p:nvSpPr>
          <p:spPr bwMode="auto">
            <a:xfrm>
              <a:off x="1451085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A04086B-4825-4797-ADE4-46325248A134}"/>
                </a:ext>
              </a:extLst>
            </p:cNvPr>
            <p:cNvSpPr/>
            <p:nvPr/>
          </p:nvSpPr>
          <p:spPr bwMode="auto">
            <a:xfrm>
              <a:off x="2136884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2DCE7E-0130-4EB2-AD20-A1EF57AE739A}"/>
                </a:ext>
              </a:extLst>
            </p:cNvPr>
            <p:cNvSpPr/>
            <p:nvPr/>
          </p:nvSpPr>
          <p:spPr bwMode="auto">
            <a:xfrm>
              <a:off x="2822686" y="5399816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0E1FBDA-CFED-41A6-8035-15A209C42A60}"/>
                </a:ext>
              </a:extLst>
            </p:cNvPr>
            <p:cNvSpPr/>
            <p:nvPr/>
          </p:nvSpPr>
          <p:spPr bwMode="auto">
            <a:xfrm>
              <a:off x="2136883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B376628-C1CC-4C26-8258-FCBBBCF9F757}"/>
                </a:ext>
              </a:extLst>
            </p:cNvPr>
            <p:cNvSpPr/>
            <p:nvPr/>
          </p:nvSpPr>
          <p:spPr bwMode="auto">
            <a:xfrm>
              <a:off x="2822685" y="6009416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24CE7A-FB38-4018-96E0-349E12AD47FB}"/>
              </a:ext>
            </a:extLst>
          </p:cNvPr>
          <p:cNvGrpSpPr/>
          <p:nvPr/>
        </p:nvGrpSpPr>
        <p:grpSpPr>
          <a:xfrm>
            <a:off x="3866553" y="3982500"/>
            <a:ext cx="3316110" cy="2362200"/>
            <a:chOff x="3866553" y="3982500"/>
            <a:chExt cx="3316110" cy="2362200"/>
          </a:xfrm>
        </p:grpSpPr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9334008-5507-45A4-85C8-246424AA26C2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3556672" y="4901980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Write(a0)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72FA5B6-E77E-4BCD-91CD-009552FE0E98}"/>
                </a:ext>
              </a:extLst>
            </p:cNvPr>
            <p:cNvSpPr/>
            <p:nvPr/>
          </p:nvSpPr>
          <p:spPr bwMode="auto">
            <a:xfrm>
              <a:off x="4439460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C1D395A-E7FC-40DD-A3D1-007D273A7D6B}"/>
                </a:ext>
              </a:extLst>
            </p:cNvPr>
            <p:cNvSpPr/>
            <p:nvPr/>
          </p:nvSpPr>
          <p:spPr bwMode="auto">
            <a:xfrm>
              <a:off x="5811060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C40B53F-167E-4389-A616-9137BEE2CC9D}"/>
                </a:ext>
              </a:extLst>
            </p:cNvPr>
            <p:cNvSpPr/>
            <p:nvPr/>
          </p:nvSpPr>
          <p:spPr bwMode="auto">
            <a:xfrm>
              <a:off x="4439460" y="3982500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0-&gt;1,1/a1-&gt;1,0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FFB25D-DB0B-46C2-94F0-2A651F8C2604}"/>
                </a:ext>
              </a:extLst>
            </p:cNvPr>
            <p:cNvSpPr/>
            <p:nvPr/>
          </p:nvSpPr>
          <p:spPr bwMode="auto">
            <a:xfrm>
              <a:off x="4439459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5A9F069-34A8-4A62-B2A9-98BE0D313C5D}"/>
                </a:ext>
              </a:extLst>
            </p:cNvPr>
            <p:cNvSpPr/>
            <p:nvPr/>
          </p:nvSpPr>
          <p:spPr bwMode="auto">
            <a:xfrm>
              <a:off x="5125261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FD8FB9-8764-4312-8190-05766343ECB4}"/>
                </a:ext>
              </a:extLst>
            </p:cNvPr>
            <p:cNvSpPr/>
            <p:nvPr/>
          </p:nvSpPr>
          <p:spPr bwMode="auto">
            <a:xfrm>
              <a:off x="4439458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7B7C312-D222-4AA3-8E27-66476F6674A8}"/>
                </a:ext>
              </a:extLst>
            </p:cNvPr>
            <p:cNvSpPr/>
            <p:nvPr/>
          </p:nvSpPr>
          <p:spPr bwMode="auto">
            <a:xfrm>
              <a:off x="512526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A1B53CB-6B8E-43C1-B62B-794B32426F51}"/>
                </a:ext>
              </a:extLst>
            </p:cNvPr>
            <p:cNvSpPr/>
            <p:nvPr/>
          </p:nvSpPr>
          <p:spPr bwMode="auto">
            <a:xfrm>
              <a:off x="5811059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8658EB-2DA4-41CD-B26D-56A33B1DCD9E}"/>
                </a:ext>
              </a:extLst>
            </p:cNvPr>
            <p:cNvSpPr/>
            <p:nvPr/>
          </p:nvSpPr>
          <p:spPr bwMode="auto">
            <a:xfrm>
              <a:off x="6496861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F7AAF1B-39A9-435F-9B8D-1ECD6FB40EE6}"/>
                </a:ext>
              </a:extLst>
            </p:cNvPr>
            <p:cNvSpPr/>
            <p:nvPr/>
          </p:nvSpPr>
          <p:spPr bwMode="auto">
            <a:xfrm>
              <a:off x="5811058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975FC5F-B81F-480C-846C-BF59E8FD7127}"/>
                </a:ext>
              </a:extLst>
            </p:cNvPr>
            <p:cNvSpPr/>
            <p:nvPr/>
          </p:nvSpPr>
          <p:spPr bwMode="auto">
            <a:xfrm>
              <a:off x="649686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9A5C9D-5386-4B32-9AED-E629DCBBDB5E}"/>
              </a:ext>
            </a:extLst>
          </p:cNvPr>
          <p:cNvGrpSpPr/>
          <p:nvPr/>
        </p:nvGrpSpPr>
        <p:grpSpPr>
          <a:xfrm>
            <a:off x="7360985" y="3982500"/>
            <a:ext cx="3586800" cy="2362200"/>
            <a:chOff x="7360985" y="3982500"/>
            <a:chExt cx="3586800" cy="2362200"/>
          </a:xfrm>
        </p:grpSpPr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367407B6-5617-4ADC-B4C0-269AAF788E10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7051104" y="4901980"/>
              <a:ext cx="1371601" cy="751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478" tIns="44445" rIns="90478" bIns="44445" numCol="1" anchor="t" anchorCtr="0" compatLnSpc="1">
              <a:prstTxWarp prst="textNoShape">
                <a:avLst/>
              </a:prstTxWarp>
              <a:normAutofit/>
            </a:bodyPr>
            <a:lstStyle>
              <a:lvl1pPr marL="285750" indent="-2857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4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2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»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543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•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002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0" i="0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4574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146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3718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29050" indent="-171450" algn="l" rtl="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Garbage Collect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B0396FB-0643-404B-9C01-8AF3DC022931}"/>
                </a:ext>
              </a:extLst>
            </p:cNvPr>
            <p:cNvSpPr/>
            <p:nvPr/>
          </p:nvSpPr>
          <p:spPr bwMode="auto">
            <a:xfrm>
              <a:off x="8204582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0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2362A09-1C2B-4261-AF7C-033ADE2B3B55}"/>
                </a:ext>
              </a:extLst>
            </p:cNvPr>
            <p:cNvSpPr/>
            <p:nvPr/>
          </p:nvSpPr>
          <p:spPr bwMode="auto">
            <a:xfrm>
              <a:off x="9576182" y="4820700"/>
              <a:ext cx="1371601" cy="1524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Block 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EDBC207-11ED-4E03-96FF-0D40FCB25A1B}"/>
                </a:ext>
              </a:extLst>
            </p:cNvPr>
            <p:cNvSpPr/>
            <p:nvPr/>
          </p:nvSpPr>
          <p:spPr bwMode="auto">
            <a:xfrm>
              <a:off x="8204582" y="3982500"/>
              <a:ext cx="2743201" cy="838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Mapping Table:</a:t>
              </a:r>
            </a:p>
            <a:p>
              <a:pPr algn="ctr"/>
              <a:r>
                <a:rPr lang="en-US" dirty="0">
                  <a:latin typeface="Gill Sans Light"/>
                </a:rPr>
                <a:t>a</a:t>
              </a: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0-&gt;1,1/a1-&gt;1,0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2154AFE-14E2-4AFC-925B-26C6BE906DE3}"/>
                </a:ext>
              </a:extLst>
            </p:cNvPr>
            <p:cNvSpPr/>
            <p:nvPr/>
          </p:nvSpPr>
          <p:spPr bwMode="auto">
            <a:xfrm>
              <a:off x="8204581" y="5360727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7A0EF3-0A4B-4CBB-8679-D3A73917F5AB}"/>
                </a:ext>
              </a:extLst>
            </p:cNvPr>
            <p:cNvSpPr/>
            <p:nvPr/>
          </p:nvSpPr>
          <p:spPr bwMode="auto">
            <a:xfrm>
              <a:off x="8890383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EF6CBD8-7EDF-4BCB-9B3A-E4FE53A3D09B}"/>
                </a:ext>
              </a:extLst>
            </p:cNvPr>
            <p:cNvSpPr/>
            <p:nvPr/>
          </p:nvSpPr>
          <p:spPr bwMode="auto">
            <a:xfrm>
              <a:off x="820458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C46EDFC-E470-4054-AA00-CE7EE9CAAA87}"/>
                </a:ext>
              </a:extLst>
            </p:cNvPr>
            <p:cNvSpPr/>
            <p:nvPr/>
          </p:nvSpPr>
          <p:spPr bwMode="auto">
            <a:xfrm>
              <a:off x="8890382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793359F-FB7D-4D70-8E24-87F86914E651}"/>
                </a:ext>
              </a:extLst>
            </p:cNvPr>
            <p:cNvSpPr/>
            <p:nvPr/>
          </p:nvSpPr>
          <p:spPr bwMode="auto">
            <a:xfrm>
              <a:off x="9576181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B7CB83-A5B3-4DB2-83BB-1504AD81BD38}"/>
                </a:ext>
              </a:extLst>
            </p:cNvPr>
            <p:cNvSpPr/>
            <p:nvPr/>
          </p:nvSpPr>
          <p:spPr bwMode="auto">
            <a:xfrm>
              <a:off x="10261983" y="5354100"/>
              <a:ext cx="685802" cy="609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a0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6C6FAA-5254-444B-AF66-8D2EED0CA23F}"/>
                </a:ext>
              </a:extLst>
            </p:cNvPr>
            <p:cNvSpPr/>
            <p:nvPr/>
          </p:nvSpPr>
          <p:spPr bwMode="auto">
            <a:xfrm>
              <a:off x="9576180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V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D8AA14A-DA0E-4DAE-B4ED-0A7EECD1EC07}"/>
                </a:ext>
              </a:extLst>
            </p:cNvPr>
            <p:cNvSpPr/>
            <p:nvPr/>
          </p:nvSpPr>
          <p:spPr bwMode="auto">
            <a:xfrm>
              <a:off x="10261982" y="5963700"/>
              <a:ext cx="685802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Gill Sans Light"/>
                </a:rPr>
                <a:t>V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86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117-A878-41E8-B117-638FCF7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“Current” (large) 3.5in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FD03-0792-4128-93C8-03519468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9312"/>
            <a:ext cx="8153400" cy="5459507"/>
          </a:xfrm>
        </p:spPr>
        <p:txBody>
          <a:bodyPr>
            <a:normAutofit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SSD: 15.36TB (2017)</a:t>
            </a:r>
          </a:p>
          <a:p>
            <a:pPr lvl="1"/>
            <a:r>
              <a:rPr lang="en-US" dirty="0"/>
              <a:t>Seq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Price (Amazon): $5495 ($0.36/GB)</a:t>
            </a:r>
          </a:p>
          <a:p>
            <a:pPr lvl="1"/>
            <a:endParaRPr lang="en-US" dirty="0"/>
          </a:p>
          <a:p>
            <a:r>
              <a:rPr lang="en-US" dirty="0"/>
              <a:t>Nimbus SSD: 100TB (2019) </a:t>
            </a:r>
          </a:p>
          <a:p>
            <a:pPr lvl="1"/>
            <a:r>
              <a:rPr lang="en-US" dirty="0"/>
              <a:t>Seq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$40K? ($0.4/GB)</a:t>
            </a:r>
          </a:p>
          <a:p>
            <a:pPr lvl="2"/>
            <a:r>
              <a:rPr lang="en-US" dirty="0"/>
              <a:t>However, 50TB drive costs $12500 ($0.25/GB)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741-1D30-4B64-9054-15FE14593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9904" y="3482310"/>
            <a:ext cx="2133600" cy="3245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3114-BB7B-4B47-AD9A-9B9B870A6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4" y="733192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9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C2828-4027-497E-891D-C50ACEA6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vs. SSD Comparison</a:t>
            </a:r>
          </a:p>
        </p:txBody>
      </p:sp>
      <p:pic>
        <p:nvPicPr>
          <p:cNvPr id="10" name="Picture 9" descr="vps-ssd-vs-hdd.jpg">
            <a:extLst>
              <a:ext uri="{FF2B5EF4-FFF2-40B4-BE49-F238E27FC236}">
                <a16:creationId xmlns:a16="http://schemas.microsoft.com/office/drawing/2014/main" id="{197BEDC0-2695-4DB3-B0E9-8F240FFDA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3733800" cy="558804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65D21C-E340-4DBD-81CA-D36B95CD72B0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2438400"/>
          <a:ext cx="701040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8873886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18888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HDD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SDD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211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Require seek +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 seeks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8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Not parallel (one head)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Parallel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85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Brittle (moving parts)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No moving parts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16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Random reads take 10s milliseconds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Random reads take 10s microseconds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63380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Slow (Mechanical)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Wears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6883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Cheap/large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Light"/>
                        </a:rPr>
                        <a:t>Expensive/smaller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6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6427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75789-7C3A-4531-82B2-596AF566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22195"/>
            <a:ext cx="5452641" cy="4698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92B91-4066-4A1C-893A-D1C60634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: Simplified IO architecture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9783E8-08B3-4149-95F3-E617BD99B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133599"/>
            <a:ext cx="4876800" cy="3587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Follows a hierarchical structure because of cost: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faster the bus, the more expensive</a:t>
            </a:r>
          </a:p>
        </p:txBody>
      </p:sp>
    </p:spTree>
    <p:extLst>
      <p:ext uri="{BB962C8B-B14F-4D97-AF65-F5344CB8AC3E}">
        <p14:creationId xmlns:p14="http://schemas.microsoft.com/office/powerpoint/2010/main" val="34856557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4508335" y="1466931"/>
            <a:ext cx="258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4495800" y="1466930"/>
            <a:ext cx="2597538" cy="3868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4495800" y="2479226"/>
            <a:ext cx="259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4495800" y="2479225"/>
            <a:ext cx="2597538" cy="3393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4508333" y="3281731"/>
            <a:ext cx="260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err="1">
                <a:latin typeface="+mn-lt"/>
              </a:rPr>
              <a:t>Syscall</a:t>
            </a:r>
            <a:endParaRPr lang="en-US" sz="2000" b="0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4495798" y="3273986"/>
            <a:ext cx="2618212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4622690" y="4240170"/>
            <a:ext cx="255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4495798" y="4149242"/>
            <a:ext cx="2597540" cy="518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4495798" y="4926635"/>
            <a:ext cx="261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4495800" y="4953000"/>
            <a:ext cx="259753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5110493" y="5488815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5262893" y="5310050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5710815" y="5488815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5587494" y="5667580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5968393" y="5667580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5830103" y="5765123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4811962" y="5472495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4918598" y="5293730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7710022" y="1462655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7564237" y="2427283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7391400" y="3265770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7505906" y="4216989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7199974" y="4940718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7044697" y="5765122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Disks, Flash, Controllers, DMA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7495020" y="3751734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+mn-lt"/>
              </a:rPr>
              <a:t>Open File Descriptions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CEFEBF-E0F6-0555-62F6-CD222E1FDBC0}"/>
              </a:ext>
            </a:extLst>
          </p:cNvPr>
          <p:cNvSpPr/>
          <p:nvPr/>
        </p:nvSpPr>
        <p:spPr bwMode="auto">
          <a:xfrm>
            <a:off x="2895600" y="990600"/>
            <a:ext cx="9205744" cy="2747051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8B8842-F468-E903-A1AD-403A8C895A2C}"/>
              </a:ext>
            </a:extLst>
          </p:cNvPr>
          <p:cNvSpPr/>
          <p:nvPr/>
        </p:nvSpPr>
        <p:spPr bwMode="auto">
          <a:xfrm>
            <a:off x="2950029" y="4767053"/>
            <a:ext cx="9205744" cy="155754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48AE64-A48C-EF96-4FF4-6280D8636696}"/>
              </a:ext>
            </a:extLst>
          </p:cNvPr>
          <p:cNvSpPr/>
          <p:nvPr/>
        </p:nvSpPr>
        <p:spPr bwMode="auto">
          <a:xfrm>
            <a:off x="2950029" y="3740663"/>
            <a:ext cx="9205744" cy="103357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50" grpId="0" animBg="1"/>
      <p:bldP spid="51" grpId="0" animBg="1"/>
      <p:bldP spid="53" grpId="0" animBg="1"/>
      <p:bldP spid="56" grpId="0"/>
      <p:bldP spid="57" grpId="0"/>
      <p:bldP spid="58" grpId="0"/>
      <p:bldP spid="59" grpId="0"/>
      <p:bldP spid="60" grpId="0"/>
      <p:bldP spid="61" grpId="0"/>
      <p:bldP spid="70" grpId="0"/>
      <p:bldP spid="3" grpId="0" animBg="1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I/O API and</a:t>
            </a:r>
          </a:p>
          <a:p>
            <a:pPr algn="ctr"/>
            <a:r>
              <a:rPr lang="en-US" sz="1400" b="0" dirty="0" err="1">
                <a:latin typeface="+mn-lt"/>
              </a:rPr>
              <a:t>syscalls</a:t>
            </a:r>
            <a:endParaRPr lang="en-US" sz="1400" b="0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+mn-lt"/>
              </a:rPr>
              <a:t>Logical Index,</a:t>
            </a:r>
            <a:br>
              <a:rPr lang="en-US" sz="1400" b="0" i="1" dirty="0">
                <a:latin typeface="+mn-lt"/>
              </a:rPr>
            </a:br>
            <a:r>
              <a:rPr lang="en-US" sz="1400" b="0" i="1" dirty="0">
                <a:latin typeface="+mn-l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+mn-l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508787"/>
            <a:chOff x="1973179" y="4299284"/>
            <a:chExt cx="2326105" cy="25087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0" dirty="0"/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</a:rPr>
                <a:t>Physical Index,</a:t>
              </a:r>
            </a:p>
            <a:p>
              <a:pPr algn="ctr"/>
              <a:r>
                <a:rPr lang="en-US" sz="1400" b="0" dirty="0">
                  <a:latin typeface="+mn-l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508787"/>
            <a:chOff x="1973179" y="4299284"/>
            <a:chExt cx="2326105" cy="25087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latin typeface="+mn-l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1" dirty="0">
                <a:latin typeface="+mn-l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0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819400"/>
            <a:ext cx="105664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ea typeface="굴림" panose="020B0600000101010101" pitchFamily="34" charset="-127"/>
              </a:rPr>
              <a:t>Layer of OS that transforms block interface of disks (or other block devices) into Files, Directories, etc.</a:t>
            </a:r>
          </a:p>
        </p:txBody>
      </p:sp>
    </p:spTree>
    <p:extLst>
      <p:ext uri="{BB962C8B-B14F-4D97-AF65-F5344CB8AC3E}">
        <p14:creationId xmlns:p14="http://schemas.microsoft.com/office/powerpoint/2010/main" val="2274507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4400"/>
            <a:ext cx="109220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 as an illusionist:</a:t>
            </a:r>
            <a:br>
              <a:rPr lang="en-US" dirty="0"/>
            </a:br>
            <a:r>
              <a:rPr lang="en-US" dirty="0"/>
              <a:t>Take limited hardware interface (array of blocks) and provide a more convenient/useful interface with: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Naming: Find file by name, not block numbers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Organize file names with directories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Organization: Map files to blocks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Protection: Enforce access restrictions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Reliability: Keep files intact despite crashes, failures, etc.</a:t>
            </a:r>
          </a:p>
        </p:txBody>
      </p:sp>
    </p:spTree>
    <p:extLst>
      <p:ext uri="{BB962C8B-B14F-4D97-AF65-F5344CB8AC3E}">
        <p14:creationId xmlns:p14="http://schemas.microsoft.com/office/powerpoint/2010/main" val="4191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/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11125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/>
              <a:t>User’s view: </a:t>
            </a:r>
          </a:p>
          <a:p>
            <a:pPr lvl="1" algn="ctr"/>
            <a:r>
              <a:rPr lang="en-US" altLang="ko-KR" dirty="0"/>
              <a:t>Durable Data Structures</a:t>
            </a:r>
          </a:p>
          <a:p>
            <a:pPr marL="457200" lvl="1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System’s view (system call interface):</a:t>
            </a:r>
          </a:p>
          <a:p>
            <a:pPr lvl="1" algn="ctr"/>
            <a:r>
              <a:rPr lang="en-US" altLang="ko-KR" dirty="0"/>
              <a:t>Collection of Bytes (UNIX)</a:t>
            </a:r>
          </a:p>
          <a:p>
            <a:pPr lvl="1" algn="ctr"/>
            <a:r>
              <a:rPr lang="en-US" altLang="ko-KR" dirty="0"/>
              <a:t>Doesn’t matter to system what kind of data structures you want to store on disk!</a:t>
            </a:r>
          </a:p>
          <a:p>
            <a:pPr marL="457200" lvl="1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en-US" altLang="ko-KR" dirty="0"/>
              <a:t>System’s view (inside OS):</a:t>
            </a:r>
          </a:p>
          <a:p>
            <a:pPr lvl="1" algn="ctr"/>
            <a:r>
              <a:rPr lang="en-US" altLang="ko-KR" dirty="0"/>
              <a:t>Collection of blocks (a block is a logical transfer unit, while a sector is the physical transfer unit)</a:t>
            </a:r>
          </a:p>
          <a:p>
            <a:pPr lvl="1" algn="ctr"/>
            <a:r>
              <a:rPr lang="en-US" altLang="ko-KR" dirty="0"/>
              <a:t>Block size </a:t>
            </a:r>
            <a:r>
              <a:rPr lang="en-US" altLang="ko-KR" dirty="0"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5495690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998200" cy="3342860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What happens if user says: “give me bytes 2 – 12?”</a:t>
            </a:r>
          </a:p>
          <a:p>
            <a:pPr lvl="1"/>
            <a:r>
              <a:rPr lang="en-US" altLang="ko-KR" dirty="0"/>
              <a:t>Fetch block corresponding to those bytes</a:t>
            </a:r>
          </a:p>
          <a:p>
            <a:pPr lvl="1"/>
            <a:r>
              <a:rPr lang="en-US" altLang="ko-KR" dirty="0"/>
              <a:t>Return just the correct portion of the block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What about writing bytes 2 – 12?</a:t>
            </a:r>
          </a:p>
          <a:p>
            <a:pPr lvl="1"/>
            <a:r>
              <a:rPr lang="en-US" altLang="ko-KR" dirty="0"/>
              <a:t>Fetch block, modify relevant portion, write out block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Everything inside file system is in terms of whole-size blocks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56755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11430000" cy="5257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Basic entities on a disk: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File: </a:t>
            </a:r>
            <a:r>
              <a:rPr lang="en-US" altLang="ko-KR" dirty="0">
                <a:ea typeface="굴림" panose="020B0600000101010101" pitchFamily="34" charset="-127"/>
              </a:rPr>
              <a:t>user-visible group of blocks arranged sequentially in logical space</a:t>
            </a: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Directory: </a:t>
            </a:r>
            <a:r>
              <a:rPr lang="en-US" altLang="ko-KR" dirty="0">
                <a:ea typeface="굴림" panose="020B0600000101010101" pitchFamily="34" charset="-127"/>
              </a:rPr>
              <a:t>user-visible index mapping names to files</a:t>
            </a:r>
          </a:p>
          <a:p>
            <a:pPr lvl="1" algn="ctr"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The disk is accessed as linear array of sectors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Old: Physical Position [cylinder, surface, sector]</a:t>
            </a: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marL="457200" lvl="1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굴림" panose="020B0600000101010101" pitchFamily="34" charset="-127"/>
              </a:rPr>
              <a:t>New: Logical Block Addressing (LBA)</a:t>
            </a:r>
          </a:p>
          <a:p>
            <a:pPr marL="914400" lvl="2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Every sector has integer address </a:t>
            </a:r>
          </a:p>
          <a:p>
            <a:pPr marL="914400" lvl="2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Controller translates from address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>
                <a:ea typeface="굴림" panose="020B0600000101010101" pitchFamily="34" charset="-127"/>
              </a:rPr>
              <a:t> physical position</a:t>
            </a:r>
          </a:p>
          <a:p>
            <a:pPr marL="914400" lvl="2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>
                <a:ea typeface="굴림" panose="020B0600000101010101" pitchFamily="34" charset="-127"/>
              </a:rPr>
              <a:t>Shields OS from structure of disk</a:t>
            </a:r>
          </a:p>
          <a:p>
            <a:pPr lvl="2" algn="ctr">
              <a:lnSpc>
                <a:spcPct val="100000"/>
              </a:lnSpc>
              <a:spcBef>
                <a:spcPct val="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Track free disk blocks</a:t>
            </a:r>
          </a:p>
          <a:p>
            <a:pPr lvl="1" algn="ctr"/>
            <a:r>
              <a:rPr lang="en-US" dirty="0"/>
              <a:t>Need to know where to put newly written data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Track which blocks contain data for which files</a:t>
            </a:r>
          </a:p>
          <a:p>
            <a:pPr lvl="1" algn="ctr"/>
            <a:r>
              <a:rPr lang="en-US" dirty="0"/>
              <a:t>Need to know where to read a file from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Track files in a directory</a:t>
            </a:r>
          </a:p>
          <a:p>
            <a:pPr lvl="1" algn="ctr"/>
            <a:r>
              <a:rPr lang="en-US" dirty="0"/>
              <a:t>Find list of file's blocks given its name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Where do we maintain all of this?</a:t>
            </a:r>
          </a:p>
          <a:p>
            <a:pPr lvl="1" algn="ctr"/>
            <a:r>
              <a:rPr lang="en-US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1AFF-ADB8-4FEB-B31F-8FF52C0D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039600" cy="533400"/>
          </a:xfrm>
        </p:spPr>
        <p:txBody>
          <a:bodyPr/>
          <a:lstStyle/>
          <a:p>
            <a:r>
              <a:rPr lang="en-US" dirty="0"/>
              <a:t>Recall: How does processor talk to devices?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2184-2A0E-4B6E-8D38-3CE55894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5" y="1367319"/>
            <a:ext cx="10922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Remember, it’s all about abstractions!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88617B-CB91-4290-9655-076449471313}"/>
              </a:ext>
            </a:extLst>
          </p:cNvPr>
          <p:cNvSpPr/>
          <p:nvPr/>
        </p:nvSpPr>
        <p:spPr bwMode="auto">
          <a:xfrm>
            <a:off x="3810000" y="2888673"/>
            <a:ext cx="45339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Interface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the OS sees)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D3E125-475F-40A4-B71F-459582202DC7}"/>
              </a:ext>
            </a:extLst>
          </p:cNvPr>
          <p:cNvSpPr/>
          <p:nvPr/>
        </p:nvSpPr>
        <p:spPr bwMode="auto">
          <a:xfrm>
            <a:off x="3815080" y="4412673"/>
            <a:ext cx="4533900" cy="152400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Internals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Gill Sans Light"/>
              </a:rPr>
              <a:t>(What is needed to implement the abstraction)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90D0B-BFE7-4F23-9089-007E02D992D8}"/>
              </a:ext>
            </a:extLst>
          </p:cNvPr>
          <p:cNvSpPr txBox="1"/>
          <p:nvPr/>
        </p:nvSpPr>
        <p:spPr>
          <a:xfrm>
            <a:off x="8686800" y="3193473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Hardware interface device presents to OS 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14DF4-E40F-4CDA-9319-84AC3493DB39}"/>
              </a:ext>
            </a:extLst>
          </p:cNvPr>
          <p:cNvSpPr txBox="1"/>
          <p:nvPr/>
        </p:nvSpPr>
        <p:spPr>
          <a:xfrm>
            <a:off x="8686800" y="4793673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Hardware interface device presents to OS 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21152F-949E-4219-BB37-E4F6F83BDD8B}"/>
              </a:ext>
            </a:extLst>
          </p:cNvPr>
          <p:cNvSpPr/>
          <p:nvPr/>
        </p:nvSpPr>
        <p:spPr bwMode="auto">
          <a:xfrm>
            <a:off x="4013200" y="5555673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Microcontroller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FB4BA5-CDC4-4CA3-AF64-7B0E2EEC4539}"/>
              </a:ext>
            </a:extLst>
          </p:cNvPr>
          <p:cNvSpPr/>
          <p:nvPr/>
        </p:nvSpPr>
        <p:spPr bwMode="auto">
          <a:xfrm>
            <a:off x="5499100" y="5539064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Memory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DA115A-98C1-41C4-92BB-3EF0A6008BF5}"/>
              </a:ext>
            </a:extLst>
          </p:cNvPr>
          <p:cNvSpPr/>
          <p:nvPr/>
        </p:nvSpPr>
        <p:spPr bwMode="auto">
          <a:xfrm>
            <a:off x="6985000" y="5539063"/>
            <a:ext cx="1193800" cy="321409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latin typeface="Gill Sans Light"/>
              </a:rPr>
              <a:t>Other chips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0C7D1-79C6-40C9-85F8-E0B918DF7155}"/>
              </a:ext>
            </a:extLst>
          </p:cNvPr>
          <p:cNvSpPr txBox="1"/>
          <p:nvPr/>
        </p:nvSpPr>
        <p:spPr>
          <a:xfrm>
            <a:off x="4572000" y="251934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Device Controller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F939D2B-F97F-42C7-A514-9EEFDB665897}"/>
              </a:ext>
            </a:extLst>
          </p:cNvPr>
          <p:cNvSpPr/>
          <p:nvPr/>
        </p:nvSpPr>
        <p:spPr bwMode="auto">
          <a:xfrm>
            <a:off x="4024242" y="3803073"/>
            <a:ext cx="1219200" cy="3693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Status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C4439A-9CB0-4B9E-BD94-002F7CCE052F}"/>
              </a:ext>
            </a:extLst>
          </p:cNvPr>
          <p:cNvSpPr/>
          <p:nvPr/>
        </p:nvSpPr>
        <p:spPr bwMode="auto">
          <a:xfrm>
            <a:off x="5567292" y="3803073"/>
            <a:ext cx="1219200" cy="3693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Command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A85D1B-BA8F-4165-B636-95ACAF8F4029}"/>
              </a:ext>
            </a:extLst>
          </p:cNvPr>
          <p:cNvSpPr/>
          <p:nvPr/>
        </p:nvSpPr>
        <p:spPr bwMode="auto">
          <a:xfrm>
            <a:off x="7127240" y="3814741"/>
            <a:ext cx="1219200" cy="3693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Data</a:t>
            </a:r>
            <a:endParaRPr lang="en-US" dirty="0">
              <a:solidFill>
                <a:schemeClr val="tx1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294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Recall: 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12268200" cy="5638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Gulim" panose="020B0600000101010101" pitchFamily="34" charset="-127"/>
              </a:rPr>
              <a:t>Device-specific</a:t>
            </a:r>
            <a:r>
              <a:rPr lang="en-US" altLang="ko-KR" dirty="0">
                <a:ea typeface="Gulim" panose="020B0600000101010101" pitchFamily="34" charset="-127"/>
              </a:rPr>
              <a:t> code in the kernel that interacts directly with the device hardware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altLang="ko-KR" dirty="0">
              <a:ea typeface="Gulim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marL="457200" lvl="1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Gulim" panose="020B0600000101010101" pitchFamily="34" charset="-127"/>
              </a:rPr>
              <a:t>Top half: </a:t>
            </a:r>
            <a:r>
              <a:rPr lang="en-US" altLang="ko-KR" dirty="0">
                <a:ea typeface="Gulim" panose="020B0600000101010101" pitchFamily="34" charset="-127"/>
              </a:rPr>
              <a:t>accessed in call path from system calls. </a:t>
            </a:r>
          </a:p>
          <a:p>
            <a:pPr marL="914400" lvl="2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accent1"/>
                </a:solidFill>
                <a:ea typeface="Gulim" panose="020B0600000101010101" pitchFamily="34" charset="-127"/>
              </a:rPr>
              <a:t>standard, cross-device calls </a:t>
            </a:r>
          </a:p>
          <a:p>
            <a:pPr marL="914400" lvl="2" indent="0" algn="ctr">
              <a:lnSpc>
                <a:spcPct val="80000"/>
              </a:lnSpc>
              <a:spcBef>
                <a:spcPct val="20000"/>
              </a:spcBef>
              <a:buNone/>
            </a:pPr>
            <a:endParaRPr lang="en-US" altLang="ko-KR" dirty="0">
              <a:ea typeface="Gulim" panose="020B0600000101010101" pitchFamily="34" charset="-127"/>
            </a:endParaRPr>
          </a:p>
          <a:p>
            <a:pPr marL="914400" lvl="2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Gulim" panose="020B0600000101010101" pitchFamily="34" charset="-127"/>
              </a:rPr>
              <a:t>Bottom half: </a:t>
            </a:r>
            <a:r>
              <a:rPr lang="en-US" altLang="ko-KR" dirty="0">
                <a:ea typeface="Gulim" panose="020B0600000101010101" pitchFamily="34" charset="-127"/>
              </a:rPr>
              <a:t>run as interrupt routine</a:t>
            </a:r>
          </a:p>
          <a:p>
            <a:pPr marL="914400" lvl="2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marL="914400" lvl="2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  <a:p>
            <a:pPr lvl="2" algn="ctr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dirty="0">
                <a:solidFill>
                  <a:schemeClr val="accent1"/>
                </a:solidFill>
                <a:ea typeface="Gulim" panose="020B0600000101010101" pitchFamily="34" charset="-127"/>
              </a:rPr>
              <a:t>Your body is 90% water, the OS is 70% device-drivers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533400"/>
          </a:xfrm>
        </p:spPr>
        <p:txBody>
          <a:bodyPr/>
          <a:lstStyle/>
          <a:p>
            <a:r>
              <a:rPr lang="en-US" dirty="0"/>
              <a:t>Ways of Measuring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51816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1"/>
                </a:solidFill>
              </a:rPr>
              <a:t>Latency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- time to complete a task</a:t>
            </a:r>
          </a:p>
          <a:p>
            <a:pPr marL="0" indent="0" algn="ctr">
              <a:buNone/>
            </a:pPr>
            <a:r>
              <a:rPr lang="en-US" dirty="0"/>
              <a:t>Measured in units of time (s, </a:t>
            </a:r>
            <a:r>
              <a:rPr lang="en-US" dirty="0" err="1"/>
              <a:t>ms</a:t>
            </a:r>
            <a:r>
              <a:rPr lang="en-US" dirty="0"/>
              <a:t>, us, …, hours, years)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1"/>
                </a:solidFill>
              </a:rPr>
              <a:t>Throughput</a:t>
            </a:r>
            <a:r>
              <a:rPr lang="en-US" i="1" dirty="0"/>
              <a:t>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/>
                </a:solidFill>
              </a:rPr>
              <a:t>Bandwidth</a:t>
            </a:r>
            <a:r>
              <a:rPr lang="en-US" dirty="0"/>
              <a:t> – rate at which tasks are performed</a:t>
            </a:r>
          </a:p>
          <a:p>
            <a:pPr marL="0" indent="0" algn="ctr">
              <a:buNone/>
            </a:pPr>
            <a:r>
              <a:rPr lang="en-US" dirty="0"/>
              <a:t>Measured in units of things per unit time (ops/s, GFLOP/s)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accent1"/>
                </a:solidFill>
              </a:rPr>
              <a:t>Start up </a:t>
            </a:r>
            <a:r>
              <a:rPr lang="en-US" i="1" dirty="0"/>
              <a:t>or </a:t>
            </a:r>
            <a:r>
              <a:rPr lang="en-US" i="1" dirty="0">
                <a:solidFill>
                  <a:schemeClr val="accent1"/>
                </a:solidFill>
              </a:rPr>
              <a:t>Overhead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– </a:t>
            </a:r>
            <a:r>
              <a:rPr lang="en-US" dirty="0"/>
              <a:t>time to initiate an operation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Most I/O operations are roughly linear in </a:t>
            </a:r>
            <a:r>
              <a:rPr lang="en-US" i="1" dirty="0"/>
              <a:t>b</a:t>
            </a:r>
            <a:r>
              <a:rPr lang="en-US" dirty="0"/>
              <a:t> bytes</a:t>
            </a:r>
          </a:p>
          <a:p>
            <a:pPr lvl="1" algn="ctr"/>
            <a:r>
              <a:rPr lang="en-US" dirty="0"/>
              <a:t>Latency(b) = Overhead + b/</a:t>
            </a:r>
            <a:r>
              <a:rPr lang="en-US" dirty="0" err="1"/>
              <a:t>TransferCapacity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8194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56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Magnetic disks</a:t>
            </a:r>
          </a:p>
          <a:p>
            <a:pPr lvl="1" algn="ctr"/>
            <a:r>
              <a:rPr lang="en-US" dirty="0"/>
              <a:t>Storage that rarely becomes corrupted</a:t>
            </a:r>
          </a:p>
          <a:p>
            <a:pPr lvl="1" algn="ctr"/>
            <a:r>
              <a:rPr lang="en-US" dirty="0"/>
              <a:t>Large capacity at low cost</a:t>
            </a:r>
          </a:p>
          <a:p>
            <a:pPr lvl="1" algn="ctr"/>
            <a:r>
              <a:rPr lang="en-US" dirty="0"/>
              <a:t>Block level random access (except for SMR – later!)</a:t>
            </a:r>
          </a:p>
          <a:p>
            <a:pPr lvl="1" algn="ctr"/>
            <a:r>
              <a:rPr lang="en-US" dirty="0"/>
              <a:t>Slow performance for random access</a:t>
            </a:r>
          </a:p>
          <a:p>
            <a:pPr lvl="1" algn="ctr"/>
            <a:r>
              <a:rPr lang="en-US" dirty="0"/>
              <a:t>Better performance for sequential access</a:t>
            </a:r>
          </a:p>
          <a:p>
            <a:pPr lvl="1" algn="ctr"/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Flash memory</a:t>
            </a:r>
          </a:p>
          <a:p>
            <a:pPr lvl="1" algn="ctr"/>
            <a:r>
              <a:rPr lang="en-US" dirty="0"/>
              <a:t>Storage that rarely becomes corrupted</a:t>
            </a:r>
          </a:p>
          <a:p>
            <a:pPr lvl="1" algn="ctr"/>
            <a:r>
              <a:rPr lang="en-US" dirty="0"/>
              <a:t>Capacity at intermediate cost (5-20x disk)</a:t>
            </a:r>
          </a:p>
          <a:p>
            <a:pPr lvl="1" algn="ctr"/>
            <a:r>
              <a:rPr lang="en-US" dirty="0"/>
              <a:t>Block level random access</a:t>
            </a:r>
          </a:p>
          <a:p>
            <a:pPr lvl="1" algn="ctr"/>
            <a:r>
              <a:rPr lang="en-US" dirty="0"/>
              <a:t>Good performance for reads; worse for random writes</a:t>
            </a:r>
          </a:p>
          <a:p>
            <a:pPr lvl="1" algn="ctr"/>
            <a:r>
              <a:rPr lang="en-US" dirty="0"/>
              <a:t>Wear patterns issue</a:t>
            </a:r>
          </a:p>
          <a:p>
            <a:pPr lvl="1" algn="ctr"/>
            <a:endParaRPr lang="en-US" dirty="0"/>
          </a:p>
          <a:p>
            <a:pPr lvl="1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Class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60</Pages>
  <Words>2798</Words>
  <Application>Microsoft Office PowerPoint</Application>
  <PresentationFormat>Widescreen</PresentationFormat>
  <Paragraphs>564</Paragraphs>
  <Slides>47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Comic Sans MS</vt:lpstr>
      <vt:lpstr>Consolas</vt:lpstr>
      <vt:lpstr>Gill Sans</vt:lpstr>
      <vt:lpstr>Gill Sans Light</vt:lpstr>
      <vt:lpstr>OpenDyslexic 3</vt:lpstr>
      <vt:lpstr>OpenDyslexic3</vt:lpstr>
      <vt:lpstr>Office</vt:lpstr>
      <vt:lpstr>CS162 Operating Systems and Systems Programming Lecture 19   General IO (Continued) &amp; File Systems</vt:lpstr>
      <vt:lpstr>A History of Tux</vt:lpstr>
      <vt:lpstr>A History of Tux</vt:lpstr>
      <vt:lpstr>Recall : Simplified IO architecture</vt:lpstr>
      <vt:lpstr>Recall: How does processor talk to devices?</vt:lpstr>
      <vt:lpstr>Recall: Device Drivers</vt:lpstr>
      <vt:lpstr>Recall: Life Cycle of An I/O Request</vt:lpstr>
      <vt:lpstr>Ways of Measuring Performance</vt:lpstr>
      <vt:lpstr>Storage Devices</vt:lpstr>
      <vt:lpstr>Hard Disk Drives (HDDs)</vt:lpstr>
      <vt:lpstr>The Amazing Magnetic Disk</vt:lpstr>
      <vt:lpstr>The Amazing Magnetic Disk</vt:lpstr>
      <vt:lpstr>The Amazing Magnetic Disk</vt:lpstr>
      <vt:lpstr>Reading/Writing Data</vt:lpstr>
      <vt:lpstr>Reading/Writing Data</vt:lpstr>
      <vt:lpstr>Typical Numbers for Magnetic Disk</vt:lpstr>
      <vt:lpstr>Disk Performance Example</vt:lpstr>
      <vt:lpstr>Disk Performance Example</vt:lpstr>
      <vt:lpstr>When is Disk Performance Highest?</vt:lpstr>
      <vt:lpstr>Disk Scheduling (1/3)</vt:lpstr>
      <vt:lpstr>Disk Scheduling (1/3)</vt:lpstr>
      <vt:lpstr>Disk Scheduling (2/3)</vt:lpstr>
      <vt:lpstr>Disk Scheduling (3/3)</vt:lpstr>
      <vt:lpstr>Lots of Intelligence in the Controller</vt:lpstr>
      <vt:lpstr>Hard Drive Prices over Time</vt:lpstr>
      <vt:lpstr>Example of Current HDDs</vt:lpstr>
      <vt:lpstr>Solid State Drives</vt:lpstr>
      <vt:lpstr>The Flash Cell</vt:lpstr>
      <vt:lpstr>Of banks, blocks, cells</vt:lpstr>
      <vt:lpstr>Low-level flash operations</vt:lpstr>
      <vt:lpstr>Low-level flash operations</vt:lpstr>
      <vt:lpstr>Low-level flash operations</vt:lpstr>
      <vt:lpstr>SSD Architecture</vt:lpstr>
      <vt:lpstr>SSD Architecture (Simplified)</vt:lpstr>
      <vt:lpstr>Flash Translation Layer (FTL)</vt:lpstr>
      <vt:lpstr>FTL – Two Systems Principles</vt:lpstr>
      <vt:lpstr>FTL Example</vt:lpstr>
      <vt:lpstr>Some “Current” (large) 3.5in SSDs</vt:lpstr>
      <vt:lpstr>HDD vs. SSD Comparison</vt:lpstr>
      <vt:lpstr>Recall: I/O and Storage Layers</vt:lpstr>
      <vt:lpstr>From Storage to File Systems</vt:lpstr>
      <vt:lpstr>Building a File System</vt:lpstr>
      <vt:lpstr>Building a File System</vt:lpstr>
      <vt:lpstr>User vs. System View of a File</vt:lpstr>
      <vt:lpstr>Translation from User to System View</vt:lpstr>
      <vt:lpstr>Disk Management</vt:lpstr>
      <vt:lpstr>What Does the File System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2022-10-13T21:57:39Z</dcterms:created>
  <dcterms:modified xsi:type="dcterms:W3CDTF">2023-11-02T13:06:05Z</dcterms:modified>
</cp:coreProperties>
</file>