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248" r:id="rId3"/>
    <p:sldId id="2138" r:id="rId4"/>
    <p:sldId id="2247" r:id="rId5"/>
    <p:sldId id="2139" r:id="rId6"/>
    <p:sldId id="2254" r:id="rId7"/>
    <p:sldId id="2325" r:id="rId8"/>
    <p:sldId id="2256" r:id="rId9"/>
    <p:sldId id="2257" r:id="rId10"/>
    <p:sldId id="2258" r:id="rId11"/>
    <p:sldId id="2259" r:id="rId12"/>
    <p:sldId id="2260" r:id="rId13"/>
    <p:sldId id="2261" r:id="rId14"/>
    <p:sldId id="2262" r:id="rId15"/>
    <p:sldId id="2321" r:id="rId16"/>
    <p:sldId id="2322" r:id="rId17"/>
    <p:sldId id="2246" r:id="rId18"/>
    <p:sldId id="2266" r:id="rId19"/>
    <p:sldId id="2314" r:id="rId20"/>
    <p:sldId id="2315" r:id="rId21"/>
    <p:sldId id="2316" r:id="rId22"/>
    <p:sldId id="2270" r:id="rId23"/>
    <p:sldId id="2271" r:id="rId24"/>
    <p:sldId id="2272" r:id="rId25"/>
    <p:sldId id="2273" r:id="rId26"/>
    <p:sldId id="2309" r:id="rId27"/>
    <p:sldId id="2317" r:id="rId28"/>
    <p:sldId id="2318" r:id="rId29"/>
    <p:sldId id="2323" r:id="rId30"/>
    <p:sldId id="2324" r:id="rId31"/>
    <p:sldId id="2310" r:id="rId32"/>
    <p:sldId id="2275" r:id="rId33"/>
    <p:sldId id="2278" r:id="rId34"/>
    <p:sldId id="2319" r:id="rId35"/>
    <p:sldId id="2320" r:id="rId36"/>
    <p:sldId id="2279" r:id="rId37"/>
    <p:sldId id="2311" r:id="rId38"/>
    <p:sldId id="2249" r:id="rId39"/>
    <p:sldId id="2094" r:id="rId40"/>
    <p:sldId id="2095" r:id="rId41"/>
    <p:sldId id="2096" r:id="rId42"/>
    <p:sldId id="2097" r:id="rId43"/>
    <p:sldId id="2098" r:id="rId44"/>
    <p:sldId id="2099" r:id="rId45"/>
    <p:sldId id="2100" r:id="rId46"/>
    <p:sldId id="2101" r:id="rId47"/>
    <p:sldId id="2102" r:id="rId48"/>
    <p:sldId id="2103" r:id="rId4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2248"/>
            <p14:sldId id="2138"/>
            <p14:sldId id="2247"/>
            <p14:sldId id="2139"/>
            <p14:sldId id="2254"/>
            <p14:sldId id="2325"/>
            <p14:sldId id="2256"/>
            <p14:sldId id="2257"/>
            <p14:sldId id="2258"/>
            <p14:sldId id="2259"/>
            <p14:sldId id="2260"/>
            <p14:sldId id="2261"/>
            <p14:sldId id="2262"/>
            <p14:sldId id="2321"/>
            <p14:sldId id="2322"/>
            <p14:sldId id="2246"/>
            <p14:sldId id="2266"/>
            <p14:sldId id="2314"/>
            <p14:sldId id="2315"/>
            <p14:sldId id="2316"/>
            <p14:sldId id="2270"/>
            <p14:sldId id="2271"/>
            <p14:sldId id="2272"/>
            <p14:sldId id="2273"/>
            <p14:sldId id="2309"/>
            <p14:sldId id="2317"/>
            <p14:sldId id="2318"/>
            <p14:sldId id="2323"/>
            <p14:sldId id="2324"/>
            <p14:sldId id="2310"/>
            <p14:sldId id="2275"/>
            <p14:sldId id="2278"/>
            <p14:sldId id="2319"/>
            <p14:sldId id="2320"/>
            <p14:sldId id="2279"/>
            <p14:sldId id="2311"/>
            <p14:sldId id="2249"/>
            <p14:sldId id="2094"/>
            <p14:sldId id="2095"/>
            <p14:sldId id="2096"/>
            <p14:sldId id="2097"/>
            <p14:sldId id="2098"/>
            <p14:sldId id="2099"/>
            <p14:sldId id="2100"/>
            <p14:sldId id="2101"/>
            <p14:sldId id="2102"/>
            <p14:sldId id="21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A18623"/>
    <a:srgbClr val="9E7800"/>
    <a:srgbClr val="C49500"/>
    <a:srgbClr val="F430AB"/>
    <a:srgbClr val="E6E703"/>
    <a:srgbClr val="72AAAE"/>
    <a:srgbClr val="2A40E2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73088" autoAdjust="0"/>
  </p:normalViewPr>
  <p:slideViewPr>
    <p:cSldViewPr>
      <p:cViewPr varScale="1">
        <p:scale>
          <a:sx n="117" d="100"/>
          <a:sy n="117" d="100"/>
        </p:scale>
        <p:origin x="250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notesViewPr>
    <p:cSldViewPr>
      <p:cViewPr varScale="1">
        <p:scale>
          <a:sx n="91" d="100"/>
          <a:sy n="91" d="100"/>
        </p:scale>
        <p:origin x="15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68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3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8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50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6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0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5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9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690563"/>
            <a:ext cx="6127750" cy="34480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" y="4367214"/>
            <a:ext cx="5597525" cy="41370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16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537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24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39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725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17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411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741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385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03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8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98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24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7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ECEA68-B2BD-FF4C-9826-F44E87ECB331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65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1725" y="555625"/>
            <a:ext cx="4864100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85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3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EB585F-F57D-654A-AF6B-D977228FC847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28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969FCB4-23B5-BD44-88A2-ABF70940293A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1888" y="569913"/>
            <a:ext cx="4800600" cy="270033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56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292823-9565-894A-AD93-C54DA2DEEAAB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9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6D1E43-D64A-4A49-A01A-3E14601E68E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70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59A73E0-75D1-E242-BF02-66D990FE879E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9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113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E82DFED-7759-0247-82D9-4024F672B7FC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44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ACF3292-E25F-934A-9100-3C040FD5D0AE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6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0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1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65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4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Gill Sans Light" charset="0"/>
                <a:cs typeface="Gill Sans Light" charset="0"/>
              </a:defRPr>
            </a:lvl1pPr>
            <a:lvl2pPr>
              <a:defRPr b="0" i="0">
                <a:latin typeface="+mn-lt"/>
                <a:ea typeface="Gill Sans Light" charset="0"/>
                <a:cs typeface="Gill Sans Light" charset="0"/>
              </a:defRPr>
            </a:lvl2pPr>
            <a:lvl3pPr>
              <a:defRPr b="0" i="0">
                <a:latin typeface="+mn-lt"/>
                <a:ea typeface="Gill Sans Light" charset="0"/>
                <a:cs typeface="Gill Sans Light" charset="0"/>
              </a:defRPr>
            </a:lvl3pPr>
            <a:lvl4pPr>
              <a:defRPr b="0" i="0">
                <a:latin typeface="+mn-lt"/>
                <a:ea typeface="Gill Sans Light" charset="0"/>
                <a:cs typeface="Gill Sans Light" charset="0"/>
              </a:defRPr>
            </a:lvl4pPr>
            <a:lvl5pPr>
              <a:defRPr b="0" i="0">
                <a:latin typeface="+mn-lt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460514" y="6551306"/>
            <a:ext cx="62194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23.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+mj-lt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22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/>
              <a:t>Distributed File Systems &amp; Internet</a:t>
            </a:r>
            <a:endParaRPr lang="en-US" sz="3000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 advTm="361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(1/3)</a:t>
            </a:r>
            <a:endParaRPr lang="en-US" altLang="ko-KR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990600"/>
            <a:ext cx="110490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Equivalence with regular procedure call</a:t>
            </a:r>
          </a:p>
          <a:p>
            <a:pPr lvl="1"/>
            <a:r>
              <a:rPr lang="en-US" altLang="ko-KR" dirty="0"/>
              <a:t>Parameters</a:t>
            </a:r>
            <a:r>
              <a:rPr lang="en-US" altLang="ko-KR" dirty="0">
                <a:sym typeface="Symbol" panose="05050102010706020507" pitchFamily="18" charset="2"/>
              </a:rPr>
              <a:t> Request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Result  Reply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Name of Procedure: Passed in request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Return Address: mbox2 (client return mail box) </a:t>
            </a:r>
          </a:p>
          <a:p>
            <a:pPr lvl="1"/>
            <a:endParaRPr lang="en-US" altLang="ko-KR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Stub generator: Compiler that generates stubs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Input: interface definitions in an “interface definition language (IDL)”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Contains, among other things, types of arguments/return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Output: stub code in the appropriate source language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Code for client to pack message, send it off, wait for result, unpack result and return to caller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Code for server to unpack message, call procedure, pack results, send them off</a:t>
            </a:r>
          </a:p>
        </p:txBody>
      </p:sp>
    </p:spTree>
    <p:extLst>
      <p:ext uri="{BB962C8B-B14F-4D97-AF65-F5344CB8AC3E}">
        <p14:creationId xmlns:p14="http://schemas.microsoft.com/office/powerpoint/2010/main" val="125331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(2/3)</a:t>
            </a:r>
            <a:endParaRPr lang="en-US" altLang="ko-KR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109728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Cross-platform issues: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What if client/server machines are different architectures/ languages?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Convert everything to/from some canonical form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Tag every item with an indication of how it is encoded (avoids unnecessary conversions)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How does client know which </a:t>
            </a:r>
            <a:r>
              <a:rPr lang="en-US" altLang="ko-KR" dirty="0" err="1"/>
              <a:t>mbox</a:t>
            </a:r>
            <a:r>
              <a:rPr lang="en-US" altLang="ko-KR" dirty="0"/>
              <a:t> (destination queue) to send to?</a:t>
            </a:r>
          </a:p>
          <a:p>
            <a:pPr lvl="1"/>
            <a:r>
              <a:rPr lang="en-US" altLang="ko-KR" dirty="0"/>
              <a:t>Need to translate name of remote service into network endpoint (Remote machine, port, possibly other info)</a:t>
            </a:r>
          </a:p>
          <a:p>
            <a:pPr lvl="1"/>
            <a:r>
              <a:rPr lang="en-US" altLang="ko-KR" dirty="0"/>
              <a:t>Binding: the process of converting a user-visible name into a network endpoint</a:t>
            </a:r>
          </a:p>
          <a:p>
            <a:pPr lvl="2"/>
            <a:r>
              <a:rPr lang="en-US" altLang="ko-KR" dirty="0"/>
              <a:t>This is another word for “naming” at network level</a:t>
            </a:r>
          </a:p>
          <a:p>
            <a:pPr lvl="2"/>
            <a:r>
              <a:rPr lang="en-US" altLang="ko-KR" dirty="0"/>
              <a:t>Static: fixed at compile time</a:t>
            </a:r>
          </a:p>
          <a:p>
            <a:pPr lvl="2"/>
            <a:r>
              <a:rPr lang="en-US" altLang="ko-KR" dirty="0"/>
              <a:t>Dynamic: performed at runtime</a:t>
            </a:r>
          </a:p>
          <a:p>
            <a:endParaRPr lang="en-US" altLang="ko-KR" dirty="0">
              <a:sym typeface="Symbol" panose="05050102010706020507" pitchFamily="18" charset="2"/>
            </a:endParaRP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pPr lvl="1"/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902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(3/3)</a:t>
            </a:r>
            <a:endParaRPr lang="en-US" altLang="ko-KR" dirty="0"/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113538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Dynamic Binding</a:t>
            </a:r>
          </a:p>
          <a:p>
            <a:pPr lvl="1"/>
            <a:r>
              <a:rPr lang="en-US" altLang="ko-KR" dirty="0"/>
              <a:t>Most RPC systems use dynamic binding via name service</a:t>
            </a:r>
          </a:p>
          <a:p>
            <a:pPr lvl="2"/>
            <a:r>
              <a:rPr lang="en-US" altLang="ko-KR" dirty="0"/>
              <a:t>Name service provides dynamic translation of service </a:t>
            </a:r>
            <a:r>
              <a:rPr lang="en-US" altLang="ko-KR" dirty="0">
                <a:sym typeface="Symbol" panose="05050102010706020507" pitchFamily="18" charset="2"/>
              </a:rPr>
              <a:t>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endParaRPr lang="en-US" altLang="ko-KR" dirty="0"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Why dynamic binding?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Access control: check who is permitted to access service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Fail-over: If server fails, use a different one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What if there are multiple servers?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Could give flexibility at binding time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Choose unloaded server for each new client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Could provide same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r>
              <a:rPr lang="en-US" altLang="ko-KR" dirty="0">
                <a:sym typeface="Symbol" panose="05050102010706020507" pitchFamily="18" charset="2"/>
              </a:rPr>
              <a:t> (router level redirect)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Choose unloaded server for each new request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Only works if no state carried from one call to next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What if multiple clients?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Pass pointer to client-specific return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r>
              <a:rPr lang="en-US" altLang="ko-KR" dirty="0">
                <a:sym typeface="Symbol" panose="05050102010706020507" pitchFamily="18" charset="2"/>
              </a:rPr>
              <a:t> in request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5260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RPC: Non-Atomic Failures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838200"/>
            <a:ext cx="10560050" cy="5715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Different failure modes in dist. system than on a single machine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Consider many different types of failures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User-level bug causes address space to crash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Machine failure, kernel bug causes all processes on same machine to fail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Some machine is compromised by malicious party</a:t>
            </a: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Can easily result in inconsistent view of the world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Did my cached data get written back or not?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Did server do what I requested or not?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Answer? Distributed transactions/2PC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11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RPC: Performance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908" y="1676400"/>
            <a:ext cx="10697292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RPC is </a:t>
            </a:r>
            <a:r>
              <a:rPr lang="en-US" altLang="ko-KR" i="1" dirty="0">
                <a:ea typeface="굴림" panose="020B0600000101010101" pitchFamily="34" charset="-127"/>
              </a:rPr>
              <a:t>not </a:t>
            </a:r>
            <a:r>
              <a:rPr lang="en-US" altLang="ko-KR" dirty="0">
                <a:ea typeface="굴림" panose="020B0600000101010101" pitchFamily="34" charset="-127"/>
              </a:rPr>
              <a:t>performance transparent:</a:t>
            </a:r>
          </a:p>
          <a:p>
            <a:pPr lvl="1" algn="ctr">
              <a:lnSpc>
                <a:spcPct val="10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Cost of Procedure call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« same-machine RPC « network RPC</a:t>
            </a:r>
          </a:p>
          <a:p>
            <a:pPr lvl="1" algn="ctr">
              <a:lnSpc>
                <a:spcPct val="10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Overheads: Marshalling, Stubs, Kernel-Crossing, Communication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0" indent="0" algn="ctr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Programmers must be aware that RPC is not free </a:t>
            </a:r>
          </a:p>
          <a:p>
            <a:pPr lvl="1" algn="ctr">
              <a:lnSpc>
                <a:spcPct val="10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Caching can help, but may make failure handling complex</a:t>
            </a:r>
          </a:p>
        </p:txBody>
      </p:sp>
    </p:spTree>
    <p:extLst>
      <p:ext uri="{BB962C8B-B14F-4D97-AF65-F5344CB8AC3E}">
        <p14:creationId xmlns:p14="http://schemas.microsoft.com/office/powerpoint/2010/main" val="52805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016-FC95-96A7-D5EE-42BF8C26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CS162 Students Vs Elon Musk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06C40A-CE5C-B249-9529-3A9EF8565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10566400" cy="3486912"/>
          </a:xfrm>
        </p:spPr>
      </p:pic>
    </p:spTree>
    <p:extLst>
      <p:ext uri="{BB962C8B-B14F-4D97-AF65-F5344CB8AC3E}">
        <p14:creationId xmlns:p14="http://schemas.microsoft.com/office/powerpoint/2010/main" val="21228781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1014-B85D-894B-B1CB-5E712DE7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believe this?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BCD9F5-EB3C-3854-47D7-1AFD621A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" y="871531"/>
            <a:ext cx="6343103" cy="2557469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F1FE8B-FEFB-D19F-EEBB-EF71BFE6B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5686467" cy="342902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ED86FF5-3CF9-EBD9-A3B8-286585B872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05" y="2743200"/>
            <a:ext cx="9460664" cy="23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00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DC9A-9D53-47A9-AE13-2E3970B8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roadmap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6036B8-B4BE-A69B-998E-64E394EF9D20}"/>
              </a:ext>
            </a:extLst>
          </p:cNvPr>
          <p:cNvSpPr txBox="1">
            <a:spLocks/>
          </p:cNvSpPr>
          <p:nvPr/>
        </p:nvSpPr>
        <p:spPr bwMode="auto">
          <a:xfrm>
            <a:off x="3486150" y="1371600"/>
            <a:ext cx="5219700" cy="6096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Distributed File Systems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ADCDE-378C-DFAB-3621-3401BE6477C8}"/>
              </a:ext>
            </a:extLst>
          </p:cNvPr>
          <p:cNvSpPr txBox="1">
            <a:spLocks/>
          </p:cNvSpPr>
          <p:nvPr/>
        </p:nvSpPr>
        <p:spPr bwMode="auto">
          <a:xfrm>
            <a:off x="3486150" y="2514600"/>
            <a:ext cx="5219700" cy="9144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Peer-To-Peer System: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The Internet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9D1743-FF48-19DC-6179-4BACDCA88A86}"/>
              </a:ext>
            </a:extLst>
          </p:cNvPr>
          <p:cNvSpPr txBox="1">
            <a:spLocks/>
          </p:cNvSpPr>
          <p:nvPr/>
        </p:nvSpPr>
        <p:spPr bwMode="auto">
          <a:xfrm>
            <a:off x="3486150" y="3982872"/>
            <a:ext cx="5219700" cy="6096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Distributed D</a:t>
            </a:r>
            <a:r>
              <a:rPr lang="en-US" kern="0" dirty="0" err="1">
                <a:latin typeface="+mn-lt"/>
              </a:rPr>
              <a:t>ata</a:t>
            </a:r>
            <a:r>
              <a:rPr lang="en-US" kern="0" dirty="0">
                <a:latin typeface="+mn-lt"/>
              </a:rPr>
              <a:t> Processing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5805CA-2FA5-BA70-D01A-15242342A139}"/>
              </a:ext>
            </a:extLst>
          </p:cNvPr>
          <p:cNvSpPr txBox="1">
            <a:spLocks/>
          </p:cNvSpPr>
          <p:nvPr/>
        </p:nvSpPr>
        <p:spPr bwMode="auto">
          <a:xfrm>
            <a:off x="3486150" y="5219700"/>
            <a:ext cx="5219700" cy="12954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Coordination</a:t>
            </a:r>
          </a:p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 (Atomic Commit and Consensus)</a:t>
            </a:r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9361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B956-AA0D-F348-95A9-96827A43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0EC3-1752-C54E-8D2C-0CDB64EF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03578"/>
            <a:ext cx="8915400" cy="42155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Transparent access to files stored on a remote disk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Mount</a:t>
            </a:r>
            <a:r>
              <a:rPr lang="en-US" dirty="0"/>
              <a:t> remote files into your local file system</a:t>
            </a:r>
          </a:p>
          <a:p>
            <a:pPr lvl="1"/>
            <a:r>
              <a:rPr lang="en-US" dirty="0"/>
              <a:t>Directory in local file system refers to remote files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/users/jane/prog/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foo.c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laptop actually refers to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latin typeface="Consolas" panose="020B0609020204030204" pitchFamily="49" charset="0"/>
              </a:rPr>
              <a:t>/prog/</a:t>
            </a:r>
            <a:r>
              <a:rPr lang="en-US" dirty="0" err="1">
                <a:latin typeface="Consolas" panose="020B0609020204030204" pitchFamily="49" charset="0"/>
              </a:rPr>
              <a:t>foo.c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</a:rPr>
              <a:t>crooks.cs.berkeley.edu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/>
              <a:t>Naming</a:t>
            </a:r>
            <a:r>
              <a:rPr lang="en-US" dirty="0"/>
              <a:t> Choices: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Hostname,localname</a:t>
            </a:r>
            <a:r>
              <a:rPr lang="en-US" dirty="0"/>
              <a:t>]: Filename includes server</a:t>
            </a:r>
          </a:p>
          <a:p>
            <a:pPr lvl="1"/>
            <a:r>
              <a:rPr lang="en-US" dirty="0"/>
              <a:t>A global name space: Filename unique in “world”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55301" y="762000"/>
            <a:ext cx="5837809" cy="1752131"/>
            <a:chOff x="3155301" y="762000"/>
            <a:chExt cx="5837809" cy="1752131"/>
          </a:xfrm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AA7D6AAD-B3CE-CC40-8A59-18CCD40B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1332699"/>
              <a:ext cx="2005755" cy="26750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Network</a:t>
              </a: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105B9B05-BD51-6843-B8EE-A0D822694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3694" y="1219199"/>
              <a:ext cx="2005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42EFC060-3B86-2547-8340-32A24655E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43694" y="1752599"/>
              <a:ext cx="2005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7F74FB22-3C9F-3C4D-9FA5-9D01A0D28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156" y="838497"/>
              <a:ext cx="1401005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Read File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D53A650-5F40-C447-A50E-1E2B63C67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202" y="1713580"/>
              <a:ext cx="820718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Data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E774418E-CF73-874A-A6F7-1058E45AB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677" y="2057400"/>
              <a:ext cx="1063926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Server</a:t>
              </a:r>
            </a:p>
          </p:txBody>
        </p: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7BB799E9-B4B8-9A4A-8FC2-00ACCE271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250" y="762000"/>
              <a:ext cx="1277860" cy="1752131"/>
              <a:chOff x="432" y="1933"/>
              <a:chExt cx="948" cy="1572"/>
            </a:xfrm>
          </p:grpSpPr>
          <p:pic>
            <p:nvPicPr>
              <p:cNvPr id="12" name="Picture 22">
                <a:extLst>
                  <a:ext uri="{FF2B5EF4-FFF2-40B4-BE49-F238E27FC236}">
                    <a16:creationId xmlns:a16="http://schemas.microsoft.com/office/drawing/2014/main" id="{3AED49F3-4985-1147-B0FD-31DF5C1E6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3">
                <a:extLst>
                  <a:ext uri="{FF2B5EF4-FFF2-40B4-BE49-F238E27FC236}">
                    <a16:creationId xmlns:a16="http://schemas.microsoft.com/office/drawing/2014/main" id="{86920CE4-8E3B-E14C-B732-26FDBED94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4">
                <a:extLst>
                  <a:ext uri="{FF2B5EF4-FFF2-40B4-BE49-F238E27FC236}">
                    <a16:creationId xmlns:a16="http://schemas.microsoft.com/office/drawing/2014/main" id="{8614D847-BF2D-CA4B-B874-AABB1BDDD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5">
                <a:extLst>
                  <a:ext uri="{FF2B5EF4-FFF2-40B4-BE49-F238E27FC236}">
                    <a16:creationId xmlns:a16="http://schemas.microsoft.com/office/drawing/2014/main" id="{8CA7D09A-2970-1647-BF4A-96AC300F6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1E9021A-B0FC-FA40-9227-C04304BE4729}"/>
                </a:ext>
              </a:extLst>
            </p:cNvPr>
            <p:cNvGrpSpPr/>
            <p:nvPr/>
          </p:nvGrpSpPr>
          <p:grpSpPr>
            <a:xfrm>
              <a:off x="3155301" y="965734"/>
              <a:ext cx="1186091" cy="1520434"/>
              <a:chOff x="1688450" y="737135"/>
              <a:chExt cx="1186091" cy="1520434"/>
            </a:xfrm>
          </p:grpSpPr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26FA2346-78A5-E446-8C9F-C8A5D4151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989034" cy="428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Client</a:t>
                </a:r>
              </a:p>
            </p:txBody>
          </p:sp>
          <p:pic>
            <p:nvPicPr>
              <p:cNvPr id="19" name="Picture 18" descr="Australian Genealogy Journeys: February 2011">
                <a:extLst>
                  <a:ext uri="{FF2B5EF4-FFF2-40B4-BE49-F238E27FC236}">
                    <a16:creationId xmlns:a16="http://schemas.microsoft.com/office/drawing/2014/main" id="{67C97095-DEE6-5645-BD75-6BCA32B46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FEF1DD-9989-864C-A35B-4146C5BF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6263" y="934958"/>
              <a:ext cx="1198086" cy="1198086"/>
            </a:xfrm>
            <a:prstGeom prst="rect">
              <a:avLst/>
            </a:prstGeom>
          </p:spPr>
        </p:pic>
      </p:grp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613" r="19032" b="613"/>
          <a:stretch>
            <a:fillRect/>
          </a:stretch>
        </p:blipFill>
        <p:spPr bwMode="auto">
          <a:xfrm>
            <a:off x="9448800" y="2895600"/>
            <a:ext cx="2228850" cy="26670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81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Virtual </a:t>
            </a:r>
            <a:r>
              <a:rPr lang="en-US" altLang="ko-KR" dirty="0" err="1">
                <a:ea typeface="굴림" charset="-127"/>
              </a:rPr>
              <a:t>Filesystem</a:t>
            </a:r>
            <a:r>
              <a:rPr lang="en-US" altLang="ko-KR" dirty="0">
                <a:ea typeface="굴림" charset="-127"/>
              </a:rPr>
              <a:t> Switch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3810000"/>
            <a:ext cx="10439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charset="-127"/>
              </a:rPr>
              <a:t>Virtual abstraction of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Provides virtual superblocks, </a:t>
            </a:r>
            <a:r>
              <a:rPr lang="en-US" altLang="ko-KR" dirty="0" err="1">
                <a:ea typeface="굴림" charset="-127"/>
              </a:rPr>
              <a:t>inodes</a:t>
            </a:r>
            <a:r>
              <a:rPr lang="en-US" altLang="ko-KR" dirty="0">
                <a:ea typeface="굴림" charset="-127"/>
              </a:rPr>
              <a:t>, files, </a:t>
            </a:r>
            <a:r>
              <a:rPr lang="en-US" altLang="ko-KR" dirty="0" err="1">
                <a:ea typeface="굴림" charset="-127"/>
              </a:rPr>
              <a:t>etc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Compatible with a variety of local and remote file systems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ea typeface="굴림" charset="-127"/>
              </a:rPr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charset="-127"/>
              </a:rPr>
              <a:t>The API is to the VFS interface, rather than any specific type of file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5844" y="859830"/>
            <a:ext cx="5531957" cy="27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EBFF-575F-EA62-88DE-7554649C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is a Distributed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E67AA-EACC-313E-0B70-3314D8334FE2}"/>
              </a:ext>
            </a:extLst>
          </p:cNvPr>
          <p:cNvSpPr txBox="1"/>
          <p:nvPr/>
        </p:nvSpPr>
        <p:spPr>
          <a:xfrm>
            <a:off x="1600200" y="1676400"/>
            <a:ext cx="955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A distributed system is one in which the failure of a computer you didn't even know existed can render your own computer unusable. 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014D9-4254-7AD3-7989-3AAE2A49E94B}"/>
              </a:ext>
            </a:extLst>
          </p:cNvPr>
          <p:cNvSpPr txBox="1"/>
          <p:nvPr/>
        </p:nvSpPr>
        <p:spPr>
          <a:xfrm>
            <a:off x="1447800" y="3657600"/>
            <a:ext cx="955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Leslie </a:t>
            </a:r>
            <a:r>
              <a:rPr lang="en-US" sz="2400" i="0" dirty="0" err="1">
                <a:solidFill>
                  <a:srgbClr val="202124"/>
                </a:solidFill>
                <a:effectLst/>
                <a:latin typeface="+mn-lt"/>
              </a:rPr>
              <a:t>Lamport</a:t>
            </a:r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, </a:t>
            </a:r>
            <a:endParaRPr lang="en-US" sz="2400" dirty="0">
              <a:solidFill>
                <a:srgbClr val="202124"/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rgbClr val="202124"/>
                </a:solidFill>
                <a:latin typeface="+mn-lt"/>
              </a:rPr>
              <a:t>The Godfather of Distributed Systems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882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02C3-6C4F-4727-AC6A-11F4440D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Linux </a:t>
            </a:r>
            <a:r>
              <a:rPr lang="en-US" dirty="0" err="1"/>
              <a:t>mouting</a:t>
            </a:r>
            <a:r>
              <a:rPr lang="en-US" dirty="0"/>
              <a:t> tree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A5CA47B-1C0C-4D0B-B514-59C170AE8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42" y="762000"/>
            <a:ext cx="9047210" cy="5094800"/>
          </a:xfrm>
        </p:spPr>
      </p:pic>
    </p:spTree>
    <p:extLst>
      <p:ext uri="{BB962C8B-B14F-4D97-AF65-F5344CB8AC3E}">
        <p14:creationId xmlns:p14="http://schemas.microsoft.com/office/powerpoint/2010/main" val="9588656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VFS Common File Model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971800"/>
            <a:ext cx="10287000" cy="3514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Four primary object types for VFS:</a:t>
            </a:r>
          </a:p>
          <a:p>
            <a:pPr lvl="1"/>
            <a:r>
              <a:rPr lang="en-US" dirty="0"/>
              <a:t>superblock object: represents a specific mounted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inode</a:t>
            </a:r>
            <a:r>
              <a:rPr lang="en-US" dirty="0"/>
              <a:t> object: represents a specific file</a:t>
            </a:r>
          </a:p>
          <a:p>
            <a:pPr lvl="1"/>
            <a:r>
              <a:rPr lang="en-US" dirty="0" err="1"/>
              <a:t>dentry</a:t>
            </a:r>
            <a:r>
              <a:rPr lang="en-US" dirty="0"/>
              <a:t> object: represents a directory entry </a:t>
            </a:r>
          </a:p>
          <a:p>
            <a:pPr lvl="1"/>
            <a:r>
              <a:rPr lang="en-US" dirty="0"/>
              <a:t>file object: represents open file associated with process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May need to fit the model by faking it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 bwMode="auto">
          <a:xfrm>
            <a:off x="3200400" y="8382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990601"/>
            <a:ext cx="166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8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loud"/>
          <p:cNvSpPr>
            <a:spLocks noChangeAspect="1" noEditPoints="1" noChangeArrowheads="1"/>
          </p:cNvSpPr>
          <p:nvPr/>
        </p:nvSpPr>
        <p:spPr bwMode="auto">
          <a:xfrm>
            <a:off x="4419600" y="762000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Simple Distributed File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3676017"/>
            <a:ext cx="11620500" cy="300797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Remote Disk: Reads and writes forwarded to server. Use Remote Procedure Calls (RPC) to translate file system calls into remote requests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Advantage: Server provides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</p:txBody>
      </p:sp>
      <p:sp>
        <p:nvSpPr>
          <p:cNvPr id="19486" name="Text Box 13"/>
          <p:cNvSpPr txBox="1">
            <a:spLocks noChangeArrowheads="1"/>
          </p:cNvSpPr>
          <p:nvPr/>
        </p:nvSpPr>
        <p:spPr bwMode="auto">
          <a:xfrm>
            <a:off x="6741159" y="1981201"/>
            <a:ext cx="1017888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dirty="0">
                <a:latin typeface="Gill Sans"/>
              </a:rPr>
              <a:t>Server</a:t>
            </a:r>
            <a:endParaRPr lang="en-US" altLang="en-US" sz="1800" dirty="0">
              <a:latin typeface="Gill Sans"/>
            </a:endParaRPr>
          </a:p>
        </p:txBody>
      </p:sp>
      <p:grpSp>
        <p:nvGrpSpPr>
          <p:cNvPr id="19463" name="Group 58"/>
          <p:cNvGrpSpPr>
            <a:grpSpLocks/>
          </p:cNvGrpSpPr>
          <p:nvPr/>
        </p:nvGrpSpPr>
        <p:grpSpPr bwMode="auto">
          <a:xfrm>
            <a:off x="4702903" y="1003612"/>
            <a:ext cx="1682750" cy="366713"/>
            <a:chOff x="1877" y="430"/>
            <a:chExt cx="1060" cy="231"/>
          </a:xfrm>
        </p:grpSpPr>
        <p:sp>
          <p:nvSpPr>
            <p:cNvPr id="1947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1974" y="430"/>
              <a:ext cx="9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Read (RPC)</a:t>
              </a:r>
            </a:p>
          </p:txBody>
        </p:sp>
      </p:grpSp>
      <p:grpSp>
        <p:nvGrpSpPr>
          <p:cNvPr id="19464" name="Group 59"/>
          <p:cNvGrpSpPr>
            <a:grpSpLocks/>
          </p:cNvGrpSpPr>
          <p:nvPr/>
        </p:nvGrpSpPr>
        <p:grpSpPr bwMode="auto">
          <a:xfrm>
            <a:off x="4635183" y="1447650"/>
            <a:ext cx="1744662" cy="366713"/>
            <a:chOff x="1877" y="912"/>
            <a:chExt cx="1099" cy="231"/>
          </a:xfrm>
        </p:grpSpPr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19476" name="Text Box 34"/>
            <p:cNvSpPr txBox="1">
              <a:spLocks noChangeArrowheads="1"/>
            </p:cNvSpPr>
            <p:nvPr/>
          </p:nvSpPr>
          <p:spPr bwMode="auto">
            <a:xfrm>
              <a:off x="1940" y="912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 dirty="0">
                  <a:latin typeface="Gill Sans"/>
                </a:rPr>
                <a:t>Return (Data)</a:t>
              </a:r>
            </a:p>
          </p:txBody>
        </p:sp>
      </p:grpSp>
      <p:grpSp>
        <p:nvGrpSpPr>
          <p:cNvPr id="19466" name="Group 60"/>
          <p:cNvGrpSpPr>
            <a:grpSpLocks/>
          </p:cNvGrpSpPr>
          <p:nvPr/>
        </p:nvGrpSpPr>
        <p:grpSpPr bwMode="auto">
          <a:xfrm rot="-1562509">
            <a:off x="4714528" y="2060660"/>
            <a:ext cx="1828800" cy="366713"/>
            <a:chOff x="2016" y="1324"/>
            <a:chExt cx="1036" cy="231"/>
          </a:xfrm>
        </p:grpSpPr>
        <p:sp>
          <p:nvSpPr>
            <p:cNvPr id="19471" name="Text Box 51"/>
            <p:cNvSpPr txBox="1">
              <a:spLocks noChangeArrowheads="1"/>
            </p:cNvSpPr>
            <p:nvPr/>
          </p:nvSpPr>
          <p:spPr bwMode="auto">
            <a:xfrm>
              <a:off x="2145" y="1324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Write (RPC)</a:t>
              </a:r>
            </a:p>
          </p:txBody>
        </p:sp>
        <p:sp>
          <p:nvSpPr>
            <p:cNvPr id="19472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</p:grpSp>
      <p:grpSp>
        <p:nvGrpSpPr>
          <p:cNvPr id="19467" name="Group 61"/>
          <p:cNvGrpSpPr>
            <a:grpSpLocks/>
          </p:cNvGrpSpPr>
          <p:nvPr/>
        </p:nvGrpSpPr>
        <p:grpSpPr bwMode="auto">
          <a:xfrm rot="-1590130">
            <a:off x="4836128" y="2522111"/>
            <a:ext cx="1873250" cy="376237"/>
            <a:chOff x="2016" y="1844"/>
            <a:chExt cx="1036" cy="237"/>
          </a:xfrm>
        </p:grpSpPr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2032" y="1850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ACK</a:t>
              </a:r>
            </a:p>
          </p:txBody>
        </p:sp>
        <p:sp>
          <p:nvSpPr>
            <p:cNvPr id="19470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</p:grpSp>
      <p:sp>
        <p:nvSpPr>
          <p:cNvPr id="19468" name="Rectangle 62"/>
          <p:cNvSpPr>
            <a:spLocks noChangeArrowheads="1"/>
          </p:cNvSpPr>
          <p:nvPr/>
        </p:nvSpPr>
        <p:spPr bwMode="auto">
          <a:xfrm>
            <a:off x="7696200" y="1981200"/>
            <a:ext cx="838200" cy="533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39415" y="895413"/>
            <a:ext cx="2125450" cy="1198086"/>
            <a:chOff x="3533402" y="573769"/>
            <a:chExt cx="2125450" cy="1198086"/>
          </a:xfrm>
        </p:grpSpPr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4532479" y="636785"/>
              <a:ext cx="1126373" cy="973557"/>
              <a:chOff x="2969" y="720"/>
              <a:chExt cx="1159" cy="864"/>
            </a:xfrm>
          </p:grpSpPr>
          <p:grpSp>
            <p:nvGrpSpPr>
              <p:cNvPr id="36" name="Group 25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38" name="AutoShape 20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  <p:sp>
              <p:nvSpPr>
                <p:cNvPr id="39" name="AutoShape 21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  <p:sp>
              <p:nvSpPr>
                <p:cNvPr id="40" name="AutoShape 22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sp>
            <p:nvSpPr>
              <p:cNvPr id="37" name="AutoShape 23"/>
              <p:cNvSpPr>
                <a:spLocks noChangeArrowheads="1"/>
              </p:cNvSpPr>
              <p:nvPr/>
            </p:nvSpPr>
            <p:spPr bwMode="auto">
              <a:xfrm>
                <a:off x="2969" y="1008"/>
                <a:ext cx="535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3402" y="573769"/>
              <a:ext cx="1198086" cy="119808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129316" y="871294"/>
            <a:ext cx="1186091" cy="1489657"/>
            <a:chOff x="1688450" y="737135"/>
            <a:chExt cx="1186091" cy="1489657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43" name="Picture 42" descr="Australian Genealogy Journeys: February 20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74439-3D80-4C5E-AD0A-C577B5337A01}"/>
              </a:ext>
            </a:extLst>
          </p:cNvPr>
          <p:cNvGrpSpPr/>
          <p:nvPr/>
        </p:nvGrpSpPr>
        <p:grpSpPr>
          <a:xfrm>
            <a:off x="2412513" y="1945985"/>
            <a:ext cx="1186091" cy="1489657"/>
            <a:chOff x="1688450" y="737135"/>
            <a:chExt cx="1186091" cy="1489657"/>
          </a:xfrm>
        </p:grpSpPr>
        <p:sp>
          <p:nvSpPr>
            <p:cNvPr id="48" name="Text Box 19">
              <a:extLst>
                <a:ext uri="{FF2B5EF4-FFF2-40B4-BE49-F238E27FC236}">
                  <a16:creationId xmlns:a16="http://schemas.microsoft.com/office/drawing/2014/main" id="{AA739A8F-648F-4C0B-B532-CD1DB6AC8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49" name="Picture 48" descr="Australian Genealogy Journeys: February 2011">
              <a:extLst>
                <a:ext uri="{FF2B5EF4-FFF2-40B4-BE49-F238E27FC236}">
                  <a16:creationId xmlns:a16="http://schemas.microsoft.com/office/drawing/2014/main" id="{D7EB2363-0788-454C-9894-0F1A9C4E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24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86110" y="2209801"/>
            <a:ext cx="1186091" cy="1489657"/>
            <a:chOff x="1688450" y="737135"/>
            <a:chExt cx="1186091" cy="1489657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</a:p>
          </p:txBody>
        </p:sp>
        <p:pic>
          <p:nvPicPr>
            <p:cNvPr id="63" name="Picture 62" descr="Australian Genealogy Journeys: February 20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8999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9055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latin typeface="Gill Sans"/>
              </a:rPr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9055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5799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Use of caching to reduce network load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5943600" y="938215"/>
            <a:ext cx="2057400" cy="366713"/>
            <a:chOff x="1877" y="446"/>
            <a:chExt cx="1060" cy="231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46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5883276" y="1322391"/>
            <a:ext cx="2043113" cy="366713"/>
            <a:chOff x="1877" y="912"/>
            <a:chExt cx="1060" cy="231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 dirty="0">
                  <a:latin typeface="Gill Sans"/>
                </a:rPr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6084542" y="1897147"/>
            <a:ext cx="1982787" cy="366713"/>
            <a:chOff x="2016" y="1322"/>
            <a:chExt cx="1036" cy="231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76" y="1322"/>
              <a:ext cx="7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6196039" y="2374988"/>
            <a:ext cx="2030412" cy="376237"/>
            <a:chOff x="2016" y="1844"/>
            <a:chExt cx="1036" cy="237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50"/>
              <a:ext cx="1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800">
                  <a:latin typeface="Gill Sans"/>
                </a:rPr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"/>
              </a:endParaRP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3741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4046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"/>
              </a:rPr>
              <a:t>cache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81000" y="3711576"/>
            <a:ext cx="12268200" cy="30432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  <a:br>
              <a:rPr lang="en-US" altLang="ko-KR" sz="2000" dirty="0">
                <a:ea typeface="굴림" panose="020B0600000101010101" pitchFamily="34" charset="-127"/>
              </a:rPr>
            </a:br>
            <a:endParaRPr lang="en-US" altLang="ko-KR" sz="20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sz="2000" dirty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Cache consistency! Client caches not consistent with server/each other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3810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4178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676401" y="788988"/>
            <a:ext cx="1219867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676401" y="2870200"/>
            <a:ext cx="1282383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2803525" y="776288"/>
            <a:ext cx="806292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676400" y="10937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676400" y="13985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</a:rPr>
              <a:t>read(f1)</a:t>
            </a:r>
            <a:r>
              <a:rPr lang="en-US" altLang="en-US"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2876550" y="2846388"/>
            <a:ext cx="88483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"/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676400" y="1727200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Gill Sans"/>
              </a:rPr>
              <a:t>read(f1)</a:t>
            </a:r>
            <a:r>
              <a:rPr lang="en-US" altLang="en-US">
                <a:solidFill>
                  <a:srgbClr val="FF0000"/>
                </a:solidFill>
                <a:latin typeface="Gill Sans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676400" y="3151188"/>
            <a:ext cx="1843434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Gill Sans"/>
              </a:rPr>
              <a:t>read(f1)</a:t>
            </a:r>
            <a:r>
              <a:rPr lang="en-US" altLang="en-US" dirty="0">
                <a:solidFill>
                  <a:srgbClr val="FF0000"/>
                </a:solidFill>
                <a:latin typeface="Gill Sans"/>
                <a:sym typeface="Symbol" panose="05050102010706020507" pitchFamily="18" charset="2"/>
              </a:rPr>
              <a:t>V2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3450390" y="2256152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dirty="0">
                <a:latin typeface="Gill Sans"/>
              </a:rPr>
              <a:t>Crash!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71456" y="789594"/>
            <a:ext cx="2125450" cy="1491596"/>
            <a:chOff x="6477000" y="838200"/>
            <a:chExt cx="2125450" cy="1491596"/>
          </a:xfrm>
        </p:grpSpPr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6515330" y="1932261"/>
              <a:ext cx="1017888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Server</a:t>
              </a:r>
              <a:endParaRPr lang="en-US" altLang="en-US" sz="1800" dirty="0">
                <a:latin typeface="Gill San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477000" y="838200"/>
              <a:ext cx="2125450" cy="1198086"/>
              <a:chOff x="3533402" y="573769"/>
              <a:chExt cx="2125450" cy="1198086"/>
            </a:xfrm>
          </p:grpSpPr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>
                <a:off x="4532479" y="636785"/>
                <a:ext cx="1126373" cy="973557"/>
                <a:chOff x="2969" y="720"/>
                <a:chExt cx="1159" cy="864"/>
              </a:xfrm>
            </p:grpSpPr>
            <p:grpSp>
              <p:nvGrpSpPr>
                <p:cNvPr id="53" name="Group 25"/>
                <p:cNvGrpSpPr>
                  <a:grpSpLocks/>
                </p:cNvGrpSpPr>
                <p:nvPr/>
              </p:nvGrpSpPr>
              <p:grpSpPr bwMode="auto">
                <a:xfrm>
                  <a:off x="3600" y="720"/>
                  <a:ext cx="528" cy="864"/>
                  <a:chOff x="3600" y="720"/>
                  <a:chExt cx="528" cy="864"/>
                </a:xfrm>
              </p:grpSpPr>
              <p:sp>
                <p:nvSpPr>
                  <p:cNvPr id="55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20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  <p:sp>
                <p:nvSpPr>
                  <p:cNvPr id="56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912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  <p:sp>
                <p:nvSpPr>
                  <p:cNvPr id="57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336" cy="480"/>
                  </a:xfrm>
                  <a:prstGeom prst="can">
                    <a:avLst>
                      <a:gd name="adj" fmla="val 35714"/>
                    </a:avLst>
                  </a:prstGeom>
                  <a:solidFill>
                    <a:srgbClr val="FF66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</p:grpSp>
            <p:sp>
              <p:nvSpPr>
                <p:cNvPr id="54" name="AutoShape 23"/>
                <p:cNvSpPr>
                  <a:spLocks noChangeArrowheads="1"/>
                </p:cNvSpPr>
                <p:nvPr/>
              </p:nvSpPr>
              <p:spPr bwMode="auto">
                <a:xfrm>
                  <a:off x="2969" y="1008"/>
                  <a:ext cx="535" cy="336"/>
                </a:xfrm>
                <a:prstGeom prst="leftRightArrow">
                  <a:avLst>
                    <a:gd name="adj1" fmla="val 50000"/>
                    <a:gd name="adj2" fmla="val 25714"/>
                  </a:avLst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33402" y="573769"/>
                <a:ext cx="1198086" cy="1198086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4702177" y="636589"/>
            <a:ext cx="1186091" cy="1489657"/>
            <a:chOff x="1688450" y="737135"/>
            <a:chExt cx="1186091" cy="1489657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1810385" y="1829257"/>
              <a:ext cx="894456" cy="397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"/>
                </a:rPr>
                <a:t>Client</a:t>
              </a:r>
              <a:endParaRPr lang="en-US" altLang="en-US" dirty="0">
                <a:latin typeface="Gill Sans"/>
              </a:endParaRPr>
            </a:p>
          </p:txBody>
        </p:sp>
        <p:pic>
          <p:nvPicPr>
            <p:cNvPr id="60" name="Picture 59" descr="Australian Genealogy Journeys: February 20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450" y="737135"/>
              <a:ext cx="1186091" cy="118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94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3 -0.16412 C -0.04358 -0.17545 0.02014 -0.18655 0.10504 -0.17707 C 0.18976 -0.16759 0.35608 -0.13799 0.40226 -0.10769 C 0.44844 -0.0774 0.40122 -0.04109 0.38177 0.0054 C 0.36215 0.05165 0.30434 0.13699 0.28403 0.17145 " pathEditMode="fixed" rAng="0" ptsTypes="aaaaa">
                                      <p:cBhvr>
                                        <p:cTn id="87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uiExpand="1" animBg="1"/>
      <p:bldP spid="1013798" grpId="0" uiExpand="1" animBg="1"/>
      <p:bldP spid="1013801" grpId="0" uiExpand="1" animBg="1"/>
      <p:bldP spid="1013793" grpId="0" uiExpand="1" animBg="1"/>
      <p:bldP spid="1013794" grpId="0" uiExpand="1" animBg="1"/>
      <p:bldP spid="1013795" grpId="0" uiExpand="1" build="p"/>
      <p:bldP spid="1013796" grpId="0" uiExpand="1" animBg="1"/>
      <p:bldP spid="1013797" grpId="0" uiExpand="1" animBg="1"/>
      <p:bldP spid="1013803" grpId="0" uiExpand="1"/>
      <p:bldP spid="1013804" grpId="0" uiExpand="1"/>
      <p:bldP spid="1013805" grpId="0" uiExpand="1"/>
      <p:bldP spid="1013806" grpId="0" uiExpand="1"/>
      <p:bldP spid="1013808" grpId="0" uiExpand="1"/>
      <p:bldP spid="1013809" grpId="0" uiExpand="1"/>
      <p:bldP spid="1013810" grpId="0"/>
      <p:bldP spid="1013811" grpId="0"/>
      <p:bldP spid="1013812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2CAD-0F41-6D4E-BAC2-9296E49E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Failures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4F9F-6F4B-D245-95AC-6FEE7B1D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66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if server crashes? Can client wait until it comes back and just continue making requests?</a:t>
            </a:r>
          </a:p>
          <a:p>
            <a:pPr lvl="1"/>
            <a:r>
              <a:rPr lang="en-US" dirty="0"/>
              <a:t>Changes in server's cache but not in disk are lost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if there is shared state across RPC's?</a:t>
            </a:r>
          </a:p>
          <a:p>
            <a:pPr lvl="1"/>
            <a:r>
              <a:rPr lang="en-US" dirty="0"/>
              <a:t>Client opens file, then does a seek</a:t>
            </a:r>
          </a:p>
          <a:p>
            <a:pPr lvl="1"/>
            <a:r>
              <a:rPr lang="en-US" dirty="0"/>
              <a:t>Server crashes</a:t>
            </a:r>
          </a:p>
          <a:p>
            <a:pPr lvl="1"/>
            <a:r>
              <a:rPr lang="en-US" dirty="0"/>
              <a:t>What if client wants to do another read?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Similar problem: What if client removes a file but server crashes before acknowledgement?</a:t>
            </a:r>
          </a:p>
        </p:txBody>
      </p:sp>
    </p:spTree>
    <p:extLst>
      <p:ext uri="{BB962C8B-B14F-4D97-AF65-F5344CB8AC3E}">
        <p14:creationId xmlns:p14="http://schemas.microsoft.com/office/powerpoint/2010/main" val="198884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C794-8924-F74F-BAEC-AE2EBACE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Stateless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FCF1-EE6D-334E-A898-5C3DD9E1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Stateless Protocol: </a:t>
            </a:r>
            <a:r>
              <a:rPr lang="en-US" dirty="0"/>
              <a:t>A protocol in which all information required to service a request is included with the request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Idempotent Operations </a:t>
            </a:r>
            <a:r>
              <a:rPr lang="en-US" dirty="0"/>
              <a:t>– repeating an operation multiple times is same as executing it just once (e.g., storing to a mem </a:t>
            </a:r>
            <a:r>
              <a:rPr lang="en-US" dirty="0" err="1"/>
              <a:t>addr</a:t>
            </a:r>
            <a:r>
              <a:rPr lang="en-US" dirty="0"/>
              <a:t>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Client: timeout expires without reply, just run the operation again (safe regardless of first attempt)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Recall HTTP: Also a stateless protocol</a:t>
            </a:r>
          </a:p>
          <a:p>
            <a:pPr lvl="1"/>
            <a:r>
              <a:rPr lang="en-US" dirty="0"/>
              <a:t>Include cookies with request to simulate a session</a:t>
            </a:r>
          </a:p>
        </p:txBody>
      </p:sp>
    </p:spTree>
    <p:extLst>
      <p:ext uri="{BB962C8B-B14F-4D97-AF65-F5344CB8AC3E}">
        <p14:creationId xmlns:p14="http://schemas.microsoft.com/office/powerpoint/2010/main" val="18470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1226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Case Study: Network File System (NFS)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10972800" cy="60198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It’s an open world!</a:t>
            </a:r>
            <a:br>
              <a:rPr lang="en-US" altLang="ko-KR" dirty="0">
                <a:ea typeface="굴림" panose="020B0600000101010101" pitchFamily="34" charset="-127"/>
              </a:rPr>
            </a:br>
            <a:br>
              <a:rPr lang="en-US" altLang="ko-KR" dirty="0">
                <a:ea typeface="굴림" panose="020B0600000101010101" pitchFamily="34" charset="-127"/>
              </a:rPr>
            </a:b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Three Layers for NFS system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UNIX file-system interface: </a:t>
            </a:r>
            <a:r>
              <a:rPr lang="en-US" altLang="ko-KR" dirty="0">
                <a:ea typeface="굴림" panose="020B0600000101010101" pitchFamily="34" charset="-127"/>
              </a:rPr>
              <a:t>open, read, write, close calls + file descriptors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VFS layer: </a:t>
            </a:r>
            <a:r>
              <a:rPr lang="en-US" altLang="ko-KR" dirty="0">
                <a:ea typeface="굴림" panose="020B0600000101010101" pitchFamily="34" charset="-127"/>
              </a:rPr>
              <a:t>distinguishes local from remote files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Calls the NFS protocol procedures for remote requests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NFS service layer: </a:t>
            </a:r>
            <a:r>
              <a:rPr lang="en-US" altLang="ko-KR" dirty="0">
                <a:ea typeface="굴림" panose="020B0600000101010101" pitchFamily="34" charset="-127"/>
              </a:rPr>
              <a:t>bottom layer of the architecture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Implements the NFS protocol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31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1226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0972800" cy="6019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NFS Protocol: RPC for file operations on server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Reading/searching a directory 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manipulating links and directories 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accessing file attributes/reading and writing files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Write-through caching: </a:t>
            </a:r>
            <a:r>
              <a:rPr lang="en-US" altLang="ko-KR" dirty="0">
                <a:ea typeface="굴림" panose="020B0600000101010101" pitchFamily="34" charset="-127"/>
              </a:rPr>
              <a:t>Modified data committed to server’s disk before results are returned to the client 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lose some of the advantages of caching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time to perform write() can be long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some mechanism for readers to eventually notice changes! (more on this later)</a:t>
            </a:r>
          </a:p>
          <a:p>
            <a:pPr lvl="1" algn="ctr"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 algn="ctr">
              <a:lnSpc>
                <a:spcPct val="80000"/>
              </a:lnSpc>
              <a:spcBef>
                <a:spcPct val="1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NSF2: Every write persisted.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NSF3: open-to-close consistency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1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10820400" cy="57150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NFS servers are </a:t>
            </a: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stateless</a:t>
            </a:r>
            <a:r>
              <a:rPr lang="en-US" altLang="ko-KR" dirty="0">
                <a:ea typeface="굴림" panose="020B0600000101010101" pitchFamily="34" charset="-127"/>
              </a:rPr>
              <a:t>; each request provides all arguments require for execution</a:t>
            </a: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E.g. reads include information for entire operation, such as 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ReadAt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inumber,position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r>
              <a:rPr lang="en-US" altLang="ko-KR" dirty="0">
                <a:ea typeface="굴림" panose="020B0600000101010101" pitchFamily="34" charset="-127"/>
              </a:rPr>
              <a:t>, not 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Read(</a:t>
            </a:r>
            <a:r>
              <a:rPr lang="en-US" altLang="ko-KR" b="1" dirty="0" err="1">
                <a:latin typeface="Courier New" panose="02070309020205020404" pitchFamily="49" charset="0"/>
                <a:ea typeface="굴림" panose="020B0600000101010101" pitchFamily="34" charset="-127"/>
              </a:rPr>
              <a:t>openfile</a:t>
            </a:r>
            <a:r>
              <a:rPr lang="en-US" altLang="ko-KR" b="1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need to perform network open() or close() on file – each operation stands o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 its own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Idempotent: </a:t>
            </a:r>
            <a:r>
              <a:rPr lang="en-US" altLang="ko-KR" dirty="0">
                <a:ea typeface="굴림" panose="020B0600000101010101" pitchFamily="34" charset="-127"/>
              </a:rPr>
              <a:t>Performing requests multiple times has same effect as performing them exactly once</a:t>
            </a: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Read and write file blocks: just re-read or re-write file block – no other side effects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Example: What about “remove”?  NFS does operation twice and second time returns an advisory error </a:t>
            </a:r>
          </a:p>
          <a:p>
            <a:pPr marL="457200" lvl="1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87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C116-2690-B9FF-E14E-CA571104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750B8-4A53-D8E4-068D-6134F3FE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26795"/>
            <a:ext cx="7391400" cy="48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72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Centralised</a:t>
            </a:r>
            <a:r>
              <a:rPr lang="en-US" dirty="0"/>
              <a:t> vs Distributed Systems</a:t>
            </a:r>
          </a:p>
        </p:txBody>
      </p:sp>
      <p:pic>
        <p:nvPicPr>
          <p:cNvPr id="948" name="Picture 479">
            <a:extLst>
              <a:ext uri="{FF2B5EF4-FFF2-40B4-BE49-F238E27FC236}">
                <a16:creationId xmlns:a16="http://schemas.microsoft.com/office/drawing/2014/main" id="{6617CC5A-752C-494D-8895-79731B2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" name="Rectangle 481">
            <a:extLst>
              <a:ext uri="{FF2B5EF4-FFF2-40B4-BE49-F238E27FC236}">
                <a16:creationId xmlns:a16="http://schemas.microsoft.com/office/drawing/2014/main" id="{4D981EC3-FA87-4365-84BE-0833654F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5718181" cy="1060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 fontScale="92500"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Considered a single computer! All computation was done on the local computer in isolation</a:t>
            </a:r>
          </a:p>
        </p:txBody>
      </p:sp>
      <p:sp>
        <p:nvSpPr>
          <p:cNvPr id="951" name="Rectangle 481">
            <a:extLst>
              <a:ext uri="{FF2B5EF4-FFF2-40B4-BE49-F238E27FC236}">
                <a16:creationId xmlns:a16="http://schemas.microsoft.com/office/drawing/2014/main" id="{B6621750-9105-4D55-B34D-AE242312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81600"/>
            <a:ext cx="5718181" cy="1060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The world is a large distributed system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25D9B4D3-4524-44B1-B981-F8DFB9D0D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57959"/>
            <a:ext cx="3022570" cy="1720850"/>
          </a:xfrm>
          <a:prstGeom prst="rect">
            <a:avLst/>
          </a:prstGeom>
        </p:spPr>
      </p:pic>
      <p:pic>
        <p:nvPicPr>
          <p:cNvPr id="10" name="Picture 9" descr="A silver refrigerator in a kitchen&#10;&#10;Description automatically generated with medium confidence">
            <a:extLst>
              <a:ext uri="{FF2B5EF4-FFF2-40B4-BE49-F238E27FC236}">
                <a16:creationId xmlns:a16="http://schemas.microsoft.com/office/drawing/2014/main" id="{FE6614B8-ADCF-4693-B9F5-1D9A4C6DCC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8" y="1127200"/>
            <a:ext cx="2058837" cy="1032666"/>
          </a:xfrm>
          <a:prstGeom prst="rect">
            <a:avLst/>
          </a:prstGeom>
        </p:spPr>
      </p:pic>
      <p:pic>
        <p:nvPicPr>
          <p:cNvPr id="950" name="Picture 1">
            <a:extLst>
              <a:ext uri="{FF2B5EF4-FFF2-40B4-BE49-F238E27FC236}">
                <a16:creationId xmlns:a16="http://schemas.microsoft.com/office/drawing/2014/main" id="{9DBF9360-6E95-4711-B3F7-2CAC625BA1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05677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8" name="Picture 10">
            <a:extLst>
              <a:ext uri="{FF2B5EF4-FFF2-40B4-BE49-F238E27FC236}">
                <a16:creationId xmlns:a16="http://schemas.microsoft.com/office/drawing/2014/main" id="{72AA7F71-256B-4B09-B806-9B78ED1EBB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104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9" name="Picture 10">
            <a:extLst>
              <a:ext uri="{FF2B5EF4-FFF2-40B4-BE49-F238E27FC236}">
                <a16:creationId xmlns:a16="http://schemas.microsoft.com/office/drawing/2014/main" id="{613BD459-7675-4D7A-91EA-8127CC7A9F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104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" name="Picture 10">
            <a:extLst>
              <a:ext uri="{FF2B5EF4-FFF2-40B4-BE49-F238E27FC236}">
                <a16:creationId xmlns:a16="http://schemas.microsoft.com/office/drawing/2014/main" id="{5F50868D-68C4-4A7D-B7F3-8DEB245ED0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850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8416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4109-E008-C943-FB5D-CD35DACD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92F7A-6D14-0FCF-BF3E-CEBD5DA5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34786"/>
            <a:ext cx="58048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307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47712"/>
            <a:ext cx="10820400" cy="60340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Failure Model: Transparent to client system</a:t>
            </a:r>
          </a:p>
          <a:p>
            <a:pPr marL="0" indent="0">
              <a:lnSpc>
                <a:spcPct val="80000"/>
              </a:lnSpc>
              <a:spcBef>
                <a:spcPct val="5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Is this a good idea?  What if you are in the middle of reading a file and server crashes?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Options (NFS Provides both):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Hang until server comes back up (next week?)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Return an error. (Of course, most applications don’t know they are talking over network)</a:t>
            </a:r>
          </a:p>
        </p:txBody>
      </p:sp>
    </p:spTree>
    <p:extLst>
      <p:ext uri="{BB962C8B-B14F-4D97-AF65-F5344CB8AC3E}">
        <p14:creationId xmlns:p14="http://schemas.microsoft.com/office/powerpoint/2010/main" val="348702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9F37-0AE3-634D-AFC3-15820544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6F4BE-08FE-ED40-A504-B1290A02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86" y="1066801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903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914400"/>
            <a:ext cx="10972800" cy="5943601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Polls server if data hasn’t been checked in last 3-30 seconds (exact timeout it tunable parameter).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Thus, when file is changed on one client, server is notified, but other clients use old version of file until timeout.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Completely arbitrary!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97739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800" y="2133600"/>
            <a:ext cx="6400800" cy="3092449"/>
            <a:chOff x="1295400" y="2622551"/>
            <a:chExt cx="6400800" cy="3092449"/>
          </a:xfrm>
        </p:grpSpPr>
        <p:grpSp>
          <p:nvGrpSpPr>
            <p:cNvPr id="1020969" name="Group 41"/>
            <p:cNvGrpSpPr>
              <a:grpSpLocks/>
            </p:cNvGrpSpPr>
            <p:nvPr/>
          </p:nvGrpSpPr>
          <p:grpSpPr bwMode="auto">
            <a:xfrm>
              <a:off x="1295400" y="2622551"/>
              <a:ext cx="6096001" cy="2819400"/>
              <a:chOff x="816" y="1652"/>
              <a:chExt cx="3840" cy="1776"/>
            </a:xfrm>
          </p:grpSpPr>
          <p:sp>
            <p:nvSpPr>
              <p:cNvPr id="256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112" y="1652"/>
                <a:ext cx="1440" cy="1632"/>
              </a:xfrm>
              <a:custGeom>
                <a:avLst/>
                <a:gdLst>
                  <a:gd name="T0" fmla="*/ 4 w 21600"/>
                  <a:gd name="T1" fmla="*/ 816 h 21600"/>
                  <a:gd name="T2" fmla="*/ 720 w 21600"/>
                  <a:gd name="T3" fmla="*/ 1630 h 21600"/>
                  <a:gd name="T4" fmla="*/ 1439 w 21600"/>
                  <a:gd name="T5" fmla="*/ 816 h 21600"/>
                  <a:gd name="T6" fmla="*/ 720 w 21600"/>
                  <a:gd name="T7" fmla="*/ 9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0 w 21600"/>
                  <a:gd name="T13" fmla="*/ 3256 h 21600"/>
                  <a:gd name="T14" fmla="*/ 17085 w 21600"/>
                  <a:gd name="T15" fmla="*/ 1733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5612" name="Rectangle 5"/>
              <p:cNvSpPr>
                <a:spLocks noChangeArrowheads="1"/>
              </p:cNvSpPr>
              <p:nvPr/>
            </p:nvSpPr>
            <p:spPr bwMode="auto">
              <a:xfrm>
                <a:off x="4128" y="2420"/>
                <a:ext cx="528" cy="57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sp>
            <p:nvSpPr>
              <p:cNvPr id="25613" name="Rectangle 6"/>
              <p:cNvSpPr>
                <a:spLocks noChangeArrowheads="1"/>
              </p:cNvSpPr>
              <p:nvPr/>
            </p:nvSpPr>
            <p:spPr bwMode="auto">
              <a:xfrm>
                <a:off x="4163" y="2660"/>
                <a:ext cx="440" cy="232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dirty="0">
                    <a:latin typeface="Gill Sans"/>
                  </a:rPr>
                  <a:t>F1:V2</a:t>
                </a:r>
              </a:p>
            </p:txBody>
          </p:sp>
          <p:grpSp>
            <p:nvGrpSpPr>
              <p:cNvPr id="25616" name="Group 23"/>
              <p:cNvGrpSpPr>
                <a:grpSpLocks/>
              </p:cNvGrpSpPr>
              <p:nvPr/>
            </p:nvGrpSpPr>
            <p:grpSpPr bwMode="auto">
              <a:xfrm rot="-1562509">
                <a:off x="2292" y="2446"/>
                <a:ext cx="1249" cy="231"/>
                <a:chOff x="2016" y="1322"/>
                <a:chExt cx="1036" cy="231"/>
              </a:xfrm>
            </p:grpSpPr>
            <p:sp>
              <p:nvSpPr>
                <p:cNvPr id="2563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76" y="1322"/>
                  <a:ext cx="7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Gill Sans"/>
                    </a:rPr>
                    <a:t>Write (RPC)</a:t>
                  </a:r>
                </a:p>
              </p:txBody>
            </p:sp>
            <p:sp>
              <p:nvSpPr>
                <p:cNvPr id="2563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016" y="1533"/>
                  <a:ext cx="10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grpSp>
            <p:nvGrpSpPr>
              <p:cNvPr id="25617" name="Group 26"/>
              <p:cNvGrpSpPr>
                <a:grpSpLocks/>
              </p:cNvGrpSpPr>
              <p:nvPr/>
            </p:nvGrpSpPr>
            <p:grpSpPr bwMode="auto">
              <a:xfrm rot="-1590130">
                <a:off x="2362" y="2747"/>
                <a:ext cx="1279" cy="237"/>
                <a:chOff x="2016" y="1844"/>
                <a:chExt cx="1036" cy="237"/>
              </a:xfrm>
            </p:grpSpPr>
            <p:sp>
              <p:nvSpPr>
                <p:cNvPr id="256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32" y="1850"/>
                  <a:ext cx="100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>
                      <a:latin typeface="Gill Sans"/>
                    </a:rPr>
                    <a:t>ACK</a:t>
                  </a:r>
                </a:p>
              </p:txBody>
            </p:sp>
            <p:sp>
              <p:nvSpPr>
                <p:cNvPr id="25629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1844"/>
                  <a:ext cx="10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"/>
                  </a:endParaRPr>
                </a:p>
              </p:txBody>
            </p:sp>
          </p:grpSp>
          <p:sp>
            <p:nvSpPr>
              <p:cNvPr id="25619" name="Rectangle 32"/>
              <p:cNvSpPr>
                <a:spLocks noChangeArrowheads="1"/>
              </p:cNvSpPr>
              <p:nvPr/>
            </p:nvSpPr>
            <p:spPr bwMode="auto">
              <a:xfrm>
                <a:off x="816" y="1844"/>
                <a:ext cx="528" cy="52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pic>
            <p:nvPicPr>
              <p:cNvPr id="25624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2612"/>
                <a:ext cx="817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1" name="Rectangle 36"/>
              <p:cNvSpPr>
                <a:spLocks noChangeArrowheads="1"/>
              </p:cNvSpPr>
              <p:nvPr/>
            </p:nvSpPr>
            <p:spPr bwMode="auto">
              <a:xfrm>
                <a:off x="1008" y="2900"/>
                <a:ext cx="528" cy="52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dirty="0">
                    <a:latin typeface="Gill Sans"/>
                  </a:rPr>
                  <a:t>cache</a:t>
                </a:r>
              </a:p>
            </p:txBody>
          </p:sp>
          <p:sp>
            <p:nvSpPr>
              <p:cNvPr id="25622" name="Rectangle 37"/>
              <p:cNvSpPr>
                <a:spLocks noChangeArrowheads="1"/>
              </p:cNvSpPr>
              <p:nvPr/>
            </p:nvSpPr>
            <p:spPr bwMode="auto">
              <a:xfrm>
                <a:off x="859" y="2084"/>
                <a:ext cx="440" cy="232"/>
              </a:xfrm>
              <a:prstGeom prst="rect">
                <a:avLst/>
              </a:prstGeom>
              <a:solidFill>
                <a:srgbClr val="FF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>
                    <a:latin typeface="Gill Sans"/>
                  </a:rPr>
                  <a:t>F1:V1</a:t>
                </a:r>
              </a:p>
            </p:txBody>
          </p:sp>
          <p:sp>
            <p:nvSpPr>
              <p:cNvPr id="25623" name="Rectangle 38"/>
              <p:cNvSpPr>
                <a:spLocks noChangeArrowheads="1"/>
              </p:cNvSpPr>
              <p:nvPr/>
            </p:nvSpPr>
            <p:spPr bwMode="auto">
              <a:xfrm>
                <a:off x="1091" y="3140"/>
                <a:ext cx="392" cy="232"/>
              </a:xfrm>
              <a:prstGeom prst="rect">
                <a:avLst/>
              </a:prstGeom>
              <a:solidFill>
                <a:srgbClr val="FFFF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600" dirty="0">
                    <a:latin typeface="Gill Sans"/>
                  </a:rPr>
                  <a:t>F1:V2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555859" y="4225343"/>
              <a:ext cx="1186091" cy="1489657"/>
              <a:chOff x="1688450" y="737135"/>
              <a:chExt cx="1186091" cy="1489657"/>
            </a:xfrm>
          </p:grpSpPr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894456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Client</a:t>
                </a:r>
              </a:p>
            </p:txBody>
          </p:sp>
          <p:pic>
            <p:nvPicPr>
              <p:cNvPr id="58" name="Picture 57" descr="Australian Genealogy Journeys: February 20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5570750" y="2853743"/>
              <a:ext cx="2125450" cy="1491596"/>
              <a:chOff x="6477000" y="838200"/>
              <a:chExt cx="2125450" cy="1491596"/>
            </a:xfrm>
          </p:grpSpPr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6515330" y="1932261"/>
                <a:ext cx="1017888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Server</a:t>
                </a:r>
                <a:endParaRPr lang="en-US" altLang="en-US" sz="1800" dirty="0">
                  <a:latin typeface="Gill Sans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477000" y="838200"/>
                <a:ext cx="2125450" cy="1198086"/>
                <a:chOff x="3533402" y="573769"/>
                <a:chExt cx="2125450" cy="1198086"/>
              </a:xfrm>
            </p:grpSpPr>
            <p:grpSp>
              <p:nvGrpSpPr>
                <p:cNvPr id="62" name="Group 26"/>
                <p:cNvGrpSpPr>
                  <a:grpSpLocks/>
                </p:cNvGrpSpPr>
                <p:nvPr/>
              </p:nvGrpSpPr>
              <p:grpSpPr bwMode="auto">
                <a:xfrm>
                  <a:off x="4532479" y="636785"/>
                  <a:ext cx="1126373" cy="973557"/>
                  <a:chOff x="2969" y="720"/>
                  <a:chExt cx="1159" cy="864"/>
                </a:xfrm>
              </p:grpSpPr>
              <p:grpSp>
                <p:nvGrpSpPr>
                  <p:cNvPr id="6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600" y="720"/>
                    <a:ext cx="528" cy="864"/>
                    <a:chOff x="3600" y="720"/>
                    <a:chExt cx="528" cy="864"/>
                  </a:xfrm>
                </p:grpSpPr>
                <p:sp>
                  <p:nvSpPr>
                    <p:cNvPr id="66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720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  <p:sp>
                  <p:nvSpPr>
                    <p:cNvPr id="67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912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  <p:sp>
                  <p:nvSpPr>
                    <p:cNvPr id="68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336" cy="480"/>
                    </a:xfrm>
                    <a:prstGeom prst="can">
                      <a:avLst>
                        <a:gd name="adj" fmla="val 35714"/>
                      </a:avLst>
                    </a:prstGeom>
                    <a:solidFill>
                      <a:srgbClr val="FF66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78" tIns="44445" rIns="90478" bIns="44445" anchor="ctr"/>
                    <a:lstStyle/>
                    <a:p>
                      <a:endParaRPr lang="en-US">
                        <a:latin typeface="Gill Sans"/>
                      </a:endParaRPr>
                    </a:p>
                  </p:txBody>
                </p:sp>
              </p:grpSp>
              <p:sp>
                <p:nvSpPr>
                  <p:cNvPr id="6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69" y="1008"/>
                    <a:ext cx="535" cy="336"/>
                  </a:xfrm>
                  <a:prstGeom prst="leftRightArrow">
                    <a:avLst>
                      <a:gd name="adj1" fmla="val 50000"/>
                      <a:gd name="adj2" fmla="val 25714"/>
                    </a:avLst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"/>
                    </a:endParaRPr>
                  </a:p>
                </p:txBody>
              </p:sp>
            </p:grp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3402" y="573769"/>
                  <a:ext cx="1198086" cy="11980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9" name="Group 68"/>
            <p:cNvGrpSpPr/>
            <p:nvPr/>
          </p:nvGrpSpPr>
          <p:grpSpPr>
            <a:xfrm>
              <a:off x="2271926" y="2652131"/>
              <a:ext cx="1186091" cy="1489657"/>
              <a:chOff x="1688450" y="737135"/>
              <a:chExt cx="1186091" cy="1489657"/>
            </a:xfrm>
          </p:grpSpPr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1810385" y="1829257"/>
                <a:ext cx="894456" cy="39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Gill Sans"/>
                  </a:rPr>
                  <a:t>Client</a:t>
                </a:r>
                <a:endParaRPr lang="en-US" altLang="en-US" dirty="0">
                  <a:latin typeface="Gill Sans"/>
                </a:endParaRPr>
              </a:p>
            </p:txBody>
          </p:sp>
          <p:pic>
            <p:nvPicPr>
              <p:cNvPr id="71" name="Picture 70" descr="Australian Genealogy Journeys: February 20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450" y="737135"/>
                <a:ext cx="1186091" cy="1186091"/>
              </a:xfrm>
              <a:prstGeom prst="rect">
                <a:avLst/>
              </a:prstGeom>
            </p:spPr>
          </p:pic>
        </p:grp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3077369" y="1662111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dirty="0">
                <a:latin typeface="Gill Sans"/>
              </a:rPr>
              <a:t>F1:V2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Cache consistency</a:t>
            </a:r>
          </a:p>
        </p:txBody>
      </p:sp>
      <p:grpSp>
        <p:nvGrpSpPr>
          <p:cNvPr id="1020945" name="Group 17"/>
          <p:cNvGrpSpPr>
            <a:grpSpLocks/>
          </p:cNvGrpSpPr>
          <p:nvPr/>
        </p:nvGrpSpPr>
        <p:grpSpPr bwMode="auto">
          <a:xfrm>
            <a:off x="5249864" y="1292225"/>
            <a:ext cx="2058987" cy="366713"/>
            <a:chOff x="1877" y="446"/>
            <a:chExt cx="1060" cy="231"/>
          </a:xfrm>
        </p:grpSpPr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2058" y="446"/>
              <a:ext cx="7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F1 still ok?</a:t>
              </a:r>
            </a:p>
          </p:txBody>
        </p:sp>
      </p:grpSp>
      <p:grpSp>
        <p:nvGrpSpPr>
          <p:cNvPr id="1020948" name="Group 20"/>
          <p:cNvGrpSpPr>
            <a:grpSpLocks/>
          </p:cNvGrpSpPr>
          <p:nvPr/>
        </p:nvGrpSpPr>
        <p:grpSpPr bwMode="auto">
          <a:xfrm>
            <a:off x="5150644" y="1676401"/>
            <a:ext cx="2043112" cy="366713"/>
            <a:chOff x="1877" y="912"/>
            <a:chExt cx="1060" cy="231"/>
          </a:xfrm>
        </p:grpSpPr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5609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No: (F1:V2)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2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67" grpId="0" uiExpan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927" y="1464292"/>
            <a:ext cx="10972796" cy="59896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i.e. what if one CPU changes file, and before it’s done, another CPU reads file?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Sequential Ordering Constraints</a:t>
            </a:r>
          </a:p>
        </p:txBody>
      </p:sp>
      <p:grpSp>
        <p:nvGrpSpPr>
          <p:cNvPr id="1024021" name="Group 21"/>
          <p:cNvGrpSpPr>
            <a:grpSpLocks/>
          </p:cNvGrpSpPr>
          <p:nvPr/>
        </p:nvGrpSpPr>
        <p:grpSpPr bwMode="auto">
          <a:xfrm>
            <a:off x="1676400" y="4114800"/>
            <a:ext cx="8531225" cy="1798666"/>
            <a:chOff x="50" y="2016"/>
            <a:chExt cx="5374" cy="1287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 or B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dirty="0"/>
                <a:t>Write B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C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1:</a:t>
              </a: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2: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86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3:</a:t>
              </a:r>
            </a:p>
          </p:txBody>
        </p:sp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grpSp>
          <p:nvGrpSpPr>
            <p:cNvPr id="26638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54"/>
              <a:chOff x="1008" y="3072"/>
              <a:chExt cx="4128" cy="354"/>
            </a:xfrm>
          </p:grpSpPr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640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25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3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4" y="685800"/>
            <a:ext cx="10972796" cy="598963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What would we actually want?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Otherwise, get either new or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read starts more than 30 seconds after write, get new copy; otherwise, could get partial update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Sequential Ordering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46968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NFS Pros and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dirty="0">
                <a:ea typeface="굴림" panose="020B0600000101010101" pitchFamily="34" charset="-127"/>
              </a:rPr>
              <a:t>NFS Pros: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Simple, Highly portable</a:t>
            </a:r>
          </a:p>
          <a:p>
            <a:pPr marL="0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dirty="0">
                <a:ea typeface="굴림" panose="020B0600000101010101" pitchFamily="34" charset="-127"/>
              </a:rPr>
              <a:t>NFS Cons: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Sometimes inconsistent!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Doesn’t scale to large # clients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Must keep checking to see if caches out of date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Server becomes bottleneck due to polling traffic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3109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6DD7-29A4-43A6-A963-D5E3D02C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12E7-F2C3-4B34-91DE-79F944D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47" y="1143129"/>
            <a:ext cx="6560348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Internet is the largest distributed system that exists!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different applications</a:t>
            </a:r>
          </a:p>
          <a:p>
            <a:pPr lvl="1"/>
            <a:r>
              <a:rPr lang="en-US" sz="2000" dirty="0"/>
              <a:t>Email, web, P2P,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different operating systems and devices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different network styles and technologies</a:t>
            </a:r>
          </a:p>
          <a:p>
            <a:pPr lvl="1"/>
            <a:r>
              <a:rPr lang="en-US" sz="2000" dirty="0"/>
              <a:t>Wireless, wired, optical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do we organize this mess</a:t>
            </a:r>
          </a:p>
          <a:p>
            <a:pPr lvl="1"/>
            <a:r>
              <a:rPr lang="en-US" sz="2000" dirty="0"/>
              <a:t>Layering &amp; end-to-end principle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2D922E-4423-4E66-AE1D-69A6BBEC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26670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35452-ADFF-481A-BD98-CFDF7387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89092-8460-434A-9D34-5F89CAFE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6670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B52EC38-24D2-4ECC-86E6-CC0DEA80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9" y="2743201"/>
            <a:ext cx="101179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B279196-2821-4C5E-AC97-4829A2DC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2727326"/>
            <a:ext cx="71363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5D73E97-C1AC-4F92-A884-86CE2874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063" y="2727326"/>
            <a:ext cx="69921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AF403-4742-48D8-87A6-B8F32BD767B2}"/>
              </a:ext>
            </a:extLst>
          </p:cNvPr>
          <p:cNvGrpSpPr>
            <a:grpSpLocks/>
          </p:cNvGrpSpPr>
          <p:nvPr/>
        </p:nvGrpSpPr>
        <p:grpSpPr bwMode="auto">
          <a:xfrm>
            <a:off x="10896601" y="3657606"/>
            <a:ext cx="1077913" cy="1512888"/>
            <a:chOff x="3456" y="2400"/>
            <a:chExt cx="679" cy="2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9C8C20-993E-41FF-B5C2-F9434996D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672" cy="14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1C9BDDFB-13B0-4A07-9526-DB2FD3F4E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407"/>
              <a:ext cx="64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dirty="0">
                  <a:latin typeface="Helvetica" charset="0"/>
                </a:rPr>
                <a:t>Packet</a:t>
              </a:r>
            </a:p>
            <a:p>
              <a:r>
                <a:rPr lang="en-US" sz="2000" dirty="0">
                  <a:latin typeface="Helvetica" charset="0"/>
                </a:rPr>
                <a:t>Radio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44A84-DCFA-4C77-AD41-73901D3A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576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E7FF67F-E6D7-4118-86D7-F50694E7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6" y="3668713"/>
            <a:ext cx="116728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E4029-E440-4C8C-988C-08F3691A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36576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7121888-8CEB-4242-8D6B-6B5968A7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7726" y="3668714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AA44AA9A-BE89-4738-A914-E83BA592A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429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19624AF3-B7CE-411B-A8EB-86E1E20A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295" y="2093831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Application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B01E955-1A59-4179-9AE7-14FDE105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6" y="4512131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Transmission</a:t>
            </a:r>
          </a:p>
          <a:p>
            <a:r>
              <a:rPr lang="en-US" sz="2000" dirty="0">
                <a:latin typeface="Helvetica" charset="0"/>
              </a:rPr>
              <a:t>Media</a:t>
            </a:r>
          </a:p>
        </p:txBody>
      </p: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CFF3E338-6B36-432C-8D7A-34E2748E6448}"/>
              </a:ext>
            </a:extLst>
          </p:cNvPr>
          <p:cNvCxnSpPr>
            <a:cxnSpLocks noChangeShapeType="1"/>
            <a:stCxn id="8" idx="2"/>
            <a:endCxn id="15" idx="0"/>
          </p:cNvCxnSpPr>
          <p:nvPr/>
        </p:nvCxnSpPr>
        <p:spPr bwMode="auto">
          <a:xfrm>
            <a:off x="8231188" y="3143251"/>
            <a:ext cx="608012" cy="525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69523B55-2DFF-4F12-A648-87425352C734}"/>
              </a:ext>
            </a:extLst>
          </p:cNvPr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8231188" y="3143250"/>
            <a:ext cx="1941512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22">
            <a:extLst>
              <a:ext uri="{FF2B5EF4-FFF2-40B4-BE49-F238E27FC236}">
                <a16:creationId xmlns:a16="http://schemas.microsoft.com/office/drawing/2014/main" id="{C1B29CBE-23B9-45AA-B968-A9641A23552E}"/>
              </a:ext>
            </a:extLst>
          </p:cNvPr>
          <p:cNvCxnSpPr>
            <a:cxnSpLocks noChangeShapeType="1"/>
            <a:stCxn id="9" idx="2"/>
            <a:endCxn id="14" idx="0"/>
          </p:cNvCxnSpPr>
          <p:nvPr/>
        </p:nvCxnSpPr>
        <p:spPr bwMode="auto">
          <a:xfrm flipH="1">
            <a:off x="8801101" y="3124201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3">
            <a:extLst>
              <a:ext uri="{FF2B5EF4-FFF2-40B4-BE49-F238E27FC236}">
                <a16:creationId xmlns:a16="http://schemas.microsoft.com/office/drawing/2014/main" id="{6E73E8C5-250B-4EE8-B62B-03D5ECD8277D}"/>
              </a:ext>
            </a:extLst>
          </p:cNvPr>
          <p:cNvCxnSpPr>
            <a:cxnSpLocks noChangeShapeType="1"/>
            <a:stCxn id="7" idx="2"/>
            <a:endCxn id="16" idx="0"/>
          </p:cNvCxnSpPr>
          <p:nvPr/>
        </p:nvCxnSpPr>
        <p:spPr bwMode="auto">
          <a:xfrm>
            <a:off x="9258300" y="31337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24">
            <a:extLst>
              <a:ext uri="{FF2B5EF4-FFF2-40B4-BE49-F238E27FC236}">
                <a16:creationId xmlns:a16="http://schemas.microsoft.com/office/drawing/2014/main" id="{135658B8-02AA-44B8-A70B-8F7E5591DC98}"/>
              </a:ext>
            </a:extLst>
          </p:cNvPr>
          <p:cNvCxnSpPr>
            <a:cxnSpLocks noChangeShapeType="1"/>
            <a:stCxn id="5" idx="2"/>
            <a:endCxn id="14" idx="0"/>
          </p:cNvCxnSpPr>
          <p:nvPr/>
        </p:nvCxnSpPr>
        <p:spPr bwMode="auto">
          <a:xfrm flipH="1">
            <a:off x="8801100" y="31337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25">
            <a:extLst>
              <a:ext uri="{FF2B5EF4-FFF2-40B4-BE49-F238E27FC236}">
                <a16:creationId xmlns:a16="http://schemas.microsoft.com/office/drawing/2014/main" id="{BBB6FE3A-E254-4FF1-8E4C-2023BD528D8B}"/>
              </a:ext>
            </a:extLst>
          </p:cNvPr>
          <p:cNvCxnSpPr>
            <a:cxnSpLocks noChangeShapeType="1"/>
            <a:stCxn id="5" idx="2"/>
            <a:endCxn id="16" idx="0"/>
          </p:cNvCxnSpPr>
          <p:nvPr/>
        </p:nvCxnSpPr>
        <p:spPr bwMode="auto">
          <a:xfrm flipH="1">
            <a:off x="10172700" y="31337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1EA9B-23EC-4F88-A7FC-6ACDBF2F9D2E}"/>
              </a:ext>
            </a:extLst>
          </p:cNvPr>
          <p:cNvGrpSpPr>
            <a:grpSpLocks/>
          </p:cNvGrpSpPr>
          <p:nvPr/>
        </p:nvGrpSpPr>
        <p:grpSpPr bwMode="auto">
          <a:xfrm>
            <a:off x="10896604" y="2667004"/>
            <a:ext cx="855663" cy="460376"/>
            <a:chOff x="3456" y="1776"/>
            <a:chExt cx="539" cy="29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19F475-83E6-475E-A5A1-827E8259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29" name="Text Box 28">
              <a:extLst>
                <a:ext uri="{FF2B5EF4-FFF2-40B4-BE49-F238E27FC236}">
                  <a16:creationId xmlns:a16="http://schemas.microsoft.com/office/drawing/2014/main" id="{78C71551-D6BA-4A4E-98B3-94A95D214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14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2691B2-56D5-4E08-9D2F-5335BA88D2C9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3133725"/>
            <a:ext cx="3200400" cy="514350"/>
            <a:chOff x="1776" y="2070"/>
            <a:chExt cx="2016" cy="324"/>
          </a:xfrm>
        </p:grpSpPr>
        <p:cxnSp>
          <p:nvCxnSpPr>
            <p:cNvPr id="31" name="AutoShape 30">
              <a:extLst>
                <a:ext uri="{FF2B5EF4-FFF2-40B4-BE49-F238E27FC236}">
                  <a16:creationId xmlns:a16="http://schemas.microsoft.com/office/drawing/2014/main" id="{D7EAE190-644C-464E-A149-61B222881A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31">
              <a:extLst>
                <a:ext uri="{FF2B5EF4-FFF2-40B4-BE49-F238E27FC236}">
                  <a16:creationId xmlns:a16="http://schemas.microsoft.com/office/drawing/2014/main" id="{54928810-A7F2-421A-A2F3-322960A3C4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32">
              <a:extLst>
                <a:ext uri="{FF2B5EF4-FFF2-40B4-BE49-F238E27FC236}">
                  <a16:creationId xmlns:a16="http://schemas.microsoft.com/office/drawing/2014/main" id="{6AB7C6B1-0B66-4C71-88C7-A1E53034CB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AutoShape 33">
              <a:extLst>
                <a:ext uri="{FF2B5EF4-FFF2-40B4-BE49-F238E27FC236}">
                  <a16:creationId xmlns:a16="http://schemas.microsoft.com/office/drawing/2014/main" id="{8A07A151-50AF-49B8-8A91-A1B1DE195A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9A8AAB-8C46-4314-ADFA-FC2609CEB63D}"/>
              </a:ext>
            </a:extLst>
          </p:cNvPr>
          <p:cNvGrpSpPr>
            <a:grpSpLocks/>
          </p:cNvGrpSpPr>
          <p:nvPr/>
        </p:nvGrpSpPr>
        <p:grpSpPr bwMode="auto">
          <a:xfrm>
            <a:off x="8801101" y="3124201"/>
            <a:ext cx="2525713" cy="523875"/>
            <a:chOff x="2136" y="2064"/>
            <a:chExt cx="1591" cy="330"/>
          </a:xfrm>
        </p:grpSpPr>
        <p:cxnSp>
          <p:nvCxnSpPr>
            <p:cNvPr id="36" name="AutoShape 35">
              <a:extLst>
                <a:ext uri="{FF2B5EF4-FFF2-40B4-BE49-F238E27FC236}">
                  <a16:creationId xmlns:a16="http://schemas.microsoft.com/office/drawing/2014/main" id="{C8BC6C27-2237-4766-BE0A-493CA57107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36">
              <a:extLst>
                <a:ext uri="{FF2B5EF4-FFF2-40B4-BE49-F238E27FC236}">
                  <a16:creationId xmlns:a16="http://schemas.microsoft.com/office/drawing/2014/main" id="{3CAFFD3A-8E82-4C76-92C8-2707FF5A4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4939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The Internet: Layers, Layers, Layers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90" y="4299806"/>
            <a:ext cx="11052020" cy="266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MS PGothic" charset="0"/>
              </a:rPr>
              <a:t>Introduce intermediate layers that provide </a:t>
            </a:r>
            <a:r>
              <a:rPr lang="en-US" sz="2000" dirty="0">
                <a:solidFill>
                  <a:schemeClr val="accent1"/>
                </a:solidFill>
                <a:ea typeface="MS PGothic" charset="0"/>
              </a:rPr>
              <a:t>set of abstractions</a:t>
            </a:r>
            <a:r>
              <a:rPr lang="en-US" sz="2000" dirty="0">
                <a:ea typeface="MS PGothic" charset="0"/>
              </a:rPr>
              <a:t> for various network functionality &amp; technologies</a:t>
            </a:r>
          </a:p>
          <a:p>
            <a:pPr lvl="1"/>
            <a:r>
              <a:rPr lang="en-US" sz="2000" dirty="0">
                <a:ea typeface="MS PGothic" charset="0"/>
              </a:rPr>
              <a:t>A new app/media implemented only once</a:t>
            </a:r>
          </a:p>
          <a:p>
            <a:pPr lvl="1"/>
            <a:endParaRPr lang="en-US" sz="2000" dirty="0">
              <a:ea typeface="MS PGothic" charset="0"/>
            </a:endParaRPr>
          </a:p>
          <a:p>
            <a:pPr marL="0" indent="0">
              <a:buNone/>
            </a:pPr>
            <a:r>
              <a:rPr lang="en-US" altLang="ja-JP" sz="2000" dirty="0">
                <a:ea typeface="MS PGothic" charset="0"/>
              </a:rPr>
              <a:t>Goal: Reliable communication channels on which to build distributed applications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5855374" y="990602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3797974" y="990602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4940974" y="990602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3786863" y="1066803"/>
            <a:ext cx="101179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4940975" y="1050928"/>
            <a:ext cx="71363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5923637" y="1050928"/>
            <a:ext cx="69921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922175" y="2759086"/>
            <a:ext cx="1071563" cy="1492239"/>
            <a:chOff x="3456" y="2400"/>
            <a:chExt cx="675" cy="267"/>
          </a:xfrm>
        </p:grpSpPr>
        <p:sp>
          <p:nvSpPr>
            <p:cNvPr id="87070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13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7071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3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 dirty="0">
                  <a:latin typeface="Helvetica" charset="0"/>
                </a:rPr>
                <a:t>Packet</a:t>
              </a:r>
            </a:p>
            <a:p>
              <a:r>
                <a:rPr lang="en-US" sz="2000" dirty="0">
                  <a:latin typeface="Helvetica" charset="0"/>
                </a:rPr>
                <a:t>radio</a:t>
              </a:r>
            </a:p>
          </p:txBody>
        </p:sp>
      </p:grpSp>
      <p:sp>
        <p:nvSpPr>
          <p:cNvPr id="87050" name="Rectangle 13"/>
          <p:cNvSpPr>
            <a:spLocks noChangeArrowheads="1"/>
          </p:cNvSpPr>
          <p:nvPr/>
        </p:nvSpPr>
        <p:spPr bwMode="auto">
          <a:xfrm>
            <a:off x="4255174" y="2759077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1" name="Text Box 14"/>
          <p:cNvSpPr txBox="1">
            <a:spLocks noChangeArrowheads="1"/>
          </p:cNvSpPr>
          <p:nvPr/>
        </p:nvSpPr>
        <p:spPr bwMode="auto">
          <a:xfrm>
            <a:off x="4315500" y="2770190"/>
            <a:ext cx="116728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87052" name="Rectangle 15"/>
          <p:cNvSpPr>
            <a:spLocks noChangeArrowheads="1"/>
          </p:cNvSpPr>
          <p:nvPr/>
        </p:nvSpPr>
        <p:spPr bwMode="auto">
          <a:xfrm>
            <a:off x="5702974" y="2759077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3" name="Text Box 16"/>
          <p:cNvSpPr txBox="1">
            <a:spLocks noChangeArrowheads="1"/>
          </p:cNvSpPr>
          <p:nvPr/>
        </p:nvSpPr>
        <p:spPr bwMode="auto">
          <a:xfrm>
            <a:off x="5763300" y="2770191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87054" name="Line 17"/>
          <p:cNvSpPr>
            <a:spLocks noChangeShapeType="1"/>
          </p:cNvSpPr>
          <p:nvPr/>
        </p:nvSpPr>
        <p:spPr bwMode="auto">
          <a:xfrm flipV="1">
            <a:off x="3569374" y="1768478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Text Box 18"/>
          <p:cNvSpPr txBox="1">
            <a:spLocks noChangeArrowheads="1"/>
          </p:cNvSpPr>
          <p:nvPr/>
        </p:nvSpPr>
        <p:spPr bwMode="auto">
          <a:xfrm>
            <a:off x="1850112" y="1077916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Application</a:t>
            </a:r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1877099" y="2835278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Transmission</a:t>
            </a:r>
          </a:p>
          <a:p>
            <a:r>
              <a:rPr lang="en-US" sz="2000">
                <a:latin typeface="Helvetica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922178" y="990606"/>
            <a:ext cx="855663" cy="460376"/>
            <a:chOff x="3456" y="1776"/>
            <a:chExt cx="539" cy="290"/>
          </a:xfrm>
        </p:grpSpPr>
        <p:sp>
          <p:nvSpPr>
            <p:cNvPr id="87068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87069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sp>
        <p:nvSpPr>
          <p:cNvPr id="87058" name="Rectangle 23"/>
          <p:cNvSpPr>
            <a:spLocks noChangeArrowheads="1"/>
          </p:cNvSpPr>
          <p:nvPr/>
        </p:nvSpPr>
        <p:spPr bwMode="auto">
          <a:xfrm>
            <a:off x="4940974" y="2012952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87059" name="Line 24"/>
          <p:cNvSpPr>
            <a:spLocks noChangeShapeType="1"/>
          </p:cNvSpPr>
          <p:nvPr/>
        </p:nvSpPr>
        <p:spPr bwMode="auto">
          <a:xfrm flipV="1">
            <a:off x="3569374" y="2454278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Text Box 25"/>
          <p:cNvSpPr txBox="1">
            <a:spLocks noChangeArrowheads="1"/>
          </p:cNvSpPr>
          <p:nvPr/>
        </p:nvSpPr>
        <p:spPr bwMode="auto">
          <a:xfrm>
            <a:off x="1892974" y="1784353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Intermediate </a:t>
            </a:r>
          </a:p>
          <a:p>
            <a:r>
              <a:rPr lang="en-US" sz="2000" dirty="0">
                <a:latin typeface="Helvetica" charset="0"/>
              </a:rPr>
              <a:t>layers</a:t>
            </a:r>
          </a:p>
        </p:txBody>
      </p:sp>
      <p:cxnSp>
        <p:nvCxnSpPr>
          <p:cNvPr id="87061" name="AutoShape 26"/>
          <p:cNvCxnSpPr>
            <a:cxnSpLocks noChangeShapeType="1"/>
            <a:stCxn id="87044" idx="2"/>
            <a:endCxn id="87058" idx="0"/>
          </p:cNvCxnSpPr>
          <p:nvPr/>
        </p:nvCxnSpPr>
        <p:spPr bwMode="auto">
          <a:xfrm>
            <a:off x="4255174" y="1457328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062" name="AutoShape 27"/>
          <p:cNvCxnSpPr>
            <a:cxnSpLocks noChangeShapeType="1"/>
            <a:stCxn id="87045" idx="2"/>
            <a:endCxn id="87058" idx="0"/>
          </p:cNvCxnSpPr>
          <p:nvPr/>
        </p:nvCxnSpPr>
        <p:spPr bwMode="auto">
          <a:xfrm>
            <a:off x="5283874" y="1457328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063" name="AutoShape 28"/>
          <p:cNvCxnSpPr>
            <a:cxnSpLocks noChangeShapeType="1"/>
            <a:stCxn id="87043" idx="2"/>
            <a:endCxn id="87058" idx="0"/>
          </p:cNvCxnSpPr>
          <p:nvPr/>
        </p:nvCxnSpPr>
        <p:spPr bwMode="auto">
          <a:xfrm flipH="1">
            <a:off x="5664874" y="1457328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064" name="AutoShape 29"/>
          <p:cNvCxnSpPr>
            <a:cxnSpLocks noChangeShapeType="1"/>
            <a:stCxn id="87058" idx="2"/>
            <a:endCxn id="87050" idx="0"/>
          </p:cNvCxnSpPr>
          <p:nvPr/>
        </p:nvCxnSpPr>
        <p:spPr bwMode="auto">
          <a:xfrm flipH="1">
            <a:off x="4826674" y="2254252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065" name="AutoShape 30"/>
          <p:cNvCxnSpPr>
            <a:cxnSpLocks noChangeShapeType="1"/>
            <a:stCxn id="87058" idx="2"/>
            <a:endCxn id="87052" idx="0"/>
          </p:cNvCxnSpPr>
          <p:nvPr/>
        </p:nvCxnSpPr>
        <p:spPr bwMode="auto">
          <a:xfrm>
            <a:off x="5664874" y="2254252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2623" name="AutoShape 31"/>
          <p:cNvCxnSpPr>
            <a:cxnSpLocks noChangeShapeType="1"/>
            <a:stCxn id="87068" idx="2"/>
            <a:endCxn id="87058" idx="0"/>
          </p:cNvCxnSpPr>
          <p:nvPr/>
        </p:nvCxnSpPr>
        <p:spPr bwMode="auto">
          <a:xfrm flipH="1">
            <a:off x="5664875" y="1452566"/>
            <a:ext cx="1681163" cy="560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2624" name="AutoShape 32"/>
          <p:cNvCxnSpPr>
            <a:cxnSpLocks noChangeShapeType="1"/>
            <a:stCxn id="87058" idx="2"/>
            <a:endCxn id="87070" idx="0"/>
          </p:cNvCxnSpPr>
          <p:nvPr/>
        </p:nvCxnSpPr>
        <p:spPr bwMode="auto">
          <a:xfrm>
            <a:off x="5664874" y="2241552"/>
            <a:ext cx="1790701" cy="51753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255675" y="17764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“Narrow Waist”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258677704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44DF-C39D-42BA-A928-8B342B67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dirty="0"/>
              <a:t>Recall: Two types of distributed systems</a:t>
            </a: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47402C63-D821-43D7-9118-AF24051F708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57392"/>
            <a:ext cx="2832185" cy="2157228"/>
            <a:chOff x="336" y="528"/>
            <a:chExt cx="2205" cy="166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92BD8657-DC61-4926-AF21-F01DE99A5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E939969B-0A6E-479E-A419-642C850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Gill Sans"/>
                  </a:rPr>
                  <a:t>Server</a:t>
                </a:r>
              </a:p>
            </p:txBody>
          </p:sp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043994BD-4207-4315-9594-8517C5A851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81E891-12AD-48D8-A297-254416FCE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D94BB439-D24D-4025-BA81-F65C07448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8D348B2-2C7F-4EB6-9A7D-C9F19C2A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69427C0A-1D39-4BFB-9B63-651017E46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6B000A9-F8CE-43A0-9A03-04392D334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6" name="Text Box 31">
              <a:extLst>
                <a:ext uri="{FF2B5EF4-FFF2-40B4-BE49-F238E27FC236}">
                  <a16:creationId xmlns:a16="http://schemas.microsoft.com/office/drawing/2014/main" id="{8D0B4D47-2580-443A-BF87-E90EFA5C6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" y="1918"/>
              <a:ext cx="17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"/>
                </a:rPr>
                <a:t>Client/Server Model</a:t>
              </a: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3DDE2221-FEAE-41B9-8D8E-4A90141A5E1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928209"/>
            <a:ext cx="3276600" cy="2640655"/>
            <a:chOff x="3024" y="288"/>
            <a:chExt cx="2551" cy="2032"/>
          </a:xfrm>
        </p:grpSpPr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id="{7F10705F-DFA8-4FF7-A9F0-C870D4308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17" name="Picture 15">
                <a:extLst>
                  <a:ext uri="{FF2B5EF4-FFF2-40B4-BE49-F238E27FC236}">
                    <a16:creationId xmlns:a16="http://schemas.microsoft.com/office/drawing/2014/main" id="{9AC142F2-4377-41A5-B6C8-09F7D0BC7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A5636FA-77D5-4526-A12E-9A0C2A198E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EB584A6-1B4E-4C22-A876-CA29C8390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ED08F4D-F929-4634-8477-454D5CD83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EAEBA9E-5414-4AC7-9B7E-026961C67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56442EC-1ADC-462F-B53E-32288BEF3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A55566B0-F655-43CF-BC9C-12A58C9A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FDA44382-95E4-4ED7-BA59-6EAA670B9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A46640CD-DBF3-4146-896C-4919D7510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AE7035C3-C86A-4A00-95FB-C73881C99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EBAF1B97-6538-48C2-B749-5C4D39B8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5D3B7E4C-B5B4-4EED-B73F-8D5015852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F698226A-42EE-440F-9FD5-BAF89EB9D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11B0B427-6783-4715-9EED-118CC337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id="{49CE2DF2-8089-439A-8AA4-8D7491A79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2050"/>
              <a:ext cx="17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"/>
                </a:rPr>
                <a:t>Peer-to-Peer Model</a:t>
              </a:r>
            </a:p>
          </p:txBody>
        </p:sp>
      </p:grpSp>
      <p:sp>
        <p:nvSpPr>
          <p:cNvPr id="31" name="Rectangle 481">
            <a:extLst>
              <a:ext uri="{FF2B5EF4-FFF2-40B4-BE49-F238E27FC236}">
                <a16:creationId xmlns:a16="http://schemas.microsoft.com/office/drawing/2014/main" id="{07B487D4-9FB3-4994-A164-6EB43C11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9619"/>
            <a:ext cx="5020218" cy="20990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One or more server provides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services</a:t>
            </a:r>
            <a:r>
              <a:rPr lang="en-US" altLang="en-US" kern="0" dirty="0">
                <a:latin typeface="+mn-lt"/>
                <a:ea typeface="ＭＳ Ｐゴシック" charset="-128"/>
              </a:rPr>
              <a:t> to clients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Clients makes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remote procedure calls</a:t>
            </a:r>
            <a:r>
              <a:rPr lang="en-US" altLang="en-US" kern="0" dirty="0">
                <a:latin typeface="+mn-lt"/>
                <a:ea typeface="ＭＳ Ｐゴシック" charset="-128"/>
              </a:rPr>
              <a:t> to server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Server serves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requests</a:t>
            </a:r>
            <a:r>
              <a:rPr lang="en-US" altLang="en-US" kern="0" dirty="0">
                <a:latin typeface="+mn-lt"/>
                <a:ea typeface="ＭＳ Ｐゴシック" charset="-128"/>
              </a:rPr>
              <a:t> from clients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</p:txBody>
      </p:sp>
      <p:sp>
        <p:nvSpPr>
          <p:cNvPr id="32" name="Rectangle 481">
            <a:extLst>
              <a:ext uri="{FF2B5EF4-FFF2-40B4-BE49-F238E27FC236}">
                <a16:creationId xmlns:a16="http://schemas.microsoft.com/office/drawing/2014/main" id="{B3FBD328-73D2-4F4E-A919-DF2DCF78F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040" y="3976473"/>
            <a:ext cx="6424090" cy="17758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Each computer acts as a peer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No hierarchy or central point of coordination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All-way communication between peers through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gossiping</a:t>
            </a:r>
            <a:endParaRPr lang="en-US" altLang="en-US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5433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395288" y="914400"/>
            <a:ext cx="7453312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Gill Sans Light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8433"/>
            <a:ext cx="7453312" cy="695325"/>
          </a:xfrm>
        </p:spPr>
        <p:txBody>
          <a:bodyPr vert="horz" wrap="square" lIns="90452" tIns="44434" rIns="90452" bIns="44434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Internet: The </a:t>
            </a:r>
            <a:r>
              <a:rPr lang="en-US" i="1" dirty="0"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819400" y="3332957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400579" y="3290095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209562" y="3290095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391276" y="1504157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181601" y="1504157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173664" y="1504157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173664" y="4623595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248400" y="3107532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802313" y="3667921"/>
            <a:ext cx="1221417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5853114" y="4102896"/>
            <a:ext cx="1118824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630864" y="1705771"/>
            <a:ext cx="1567665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4933950" y="4626770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Light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3774854" y="3335011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>
                <a:latin typeface="Gill Sans Light"/>
                <a:cs typeface="Helvetica" charset="0"/>
              </a:rPr>
              <a:t>Waist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8398038" y="1781703"/>
            <a:ext cx="3771900" cy="33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000" b="0" dirty="0">
                <a:latin typeface="+mn-lt"/>
                <a:cs typeface="Gill Sans Light"/>
              </a:rPr>
              <a:t>“</a:t>
            </a:r>
            <a:r>
              <a:rPr lang="en-US" altLang="ja-JP" sz="2000" b="0" dirty="0">
                <a:latin typeface="+mn-lt"/>
                <a:cs typeface="Gill Sans Light"/>
              </a:rPr>
              <a:t>Narrow waist</a:t>
            </a:r>
            <a:r>
              <a:rPr lang="ja-JP" altLang="en-US" sz="2000" b="0" dirty="0">
                <a:latin typeface="+mn-lt"/>
                <a:cs typeface="Gill Sans Light"/>
              </a:rPr>
              <a:t>”</a:t>
            </a:r>
            <a:r>
              <a:rPr lang="en-US" altLang="ja-JP" sz="2000" b="0" dirty="0">
                <a:latin typeface="+mn-lt"/>
                <a:cs typeface="Gill Sans Light"/>
              </a:rPr>
              <a:t> facilitates </a:t>
            </a:r>
            <a:r>
              <a:rPr lang="en-US" altLang="ja-JP" sz="2000" b="0" dirty="0">
                <a:solidFill>
                  <a:schemeClr val="accent1"/>
                </a:solidFill>
                <a:latin typeface="+mn-lt"/>
                <a:cs typeface="Gill Sans Light"/>
              </a:rPr>
              <a:t>interoperability</a:t>
            </a:r>
          </a:p>
          <a:p>
            <a:pPr>
              <a:spcBef>
                <a:spcPct val="50000"/>
              </a:spcBef>
            </a:pPr>
            <a:endParaRPr lang="en-US" sz="2000" b="0" dirty="0">
              <a:solidFill>
                <a:srgbClr val="FF0000"/>
              </a:solidFill>
              <a:latin typeface="+mn-lt"/>
              <a:cs typeface="Gill Sans Light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+mn-lt"/>
                <a:cs typeface="Gill Sans Light"/>
              </a:rPr>
              <a:t>Layers “abstract” away hardware so that upper layers are agnostic to lower layers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+mn-lt"/>
                <a:cs typeface="Gill Sans Light"/>
              </a:rPr>
              <a:t>=&gt; Sound familiar?</a:t>
            </a: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762000" y="1732757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600200" y="17327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276600" y="17327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438400" y="17327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143000" y="2418557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2895600" y="2418557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057400" y="318055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457200" y="3980657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 Light"/>
                <a:cs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Gill Sans Light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1828800" y="398065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200400" y="3942557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104900" y="2113757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1485900" y="211375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2781300" y="211375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200400" y="211375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1485900" y="2799557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400300" y="2799557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400300" y="3561557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066800" y="3561557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324100" y="3561557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791200" y="2418557"/>
            <a:ext cx="1247129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Gill Sans Light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066800" y="4437857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1905000" y="466645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066800" y="4437857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838200" y="4666457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657600" y="4475957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505200" y="4666457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Gill Sans Light"/>
                <a:cs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Gill Sans Light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324100" y="4437857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CA2C89-DB67-45EA-8ED2-3EDAB791E18C}"/>
              </a:ext>
            </a:extLst>
          </p:cNvPr>
          <p:cNvSpPr/>
          <p:nvPr/>
        </p:nvSpPr>
        <p:spPr bwMode="auto">
          <a:xfrm>
            <a:off x="0" y="2292347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F1B562F-28A1-4B2A-BFAA-53A45CF1386D}"/>
              </a:ext>
            </a:extLst>
          </p:cNvPr>
          <p:cNvSpPr/>
          <p:nvPr/>
        </p:nvSpPr>
        <p:spPr bwMode="auto">
          <a:xfrm>
            <a:off x="5371879" y="4102659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ECA64D-CA8A-490D-8F26-ECA20FDE6EAF}"/>
              </a:ext>
            </a:extLst>
          </p:cNvPr>
          <p:cNvSpPr/>
          <p:nvPr/>
        </p:nvSpPr>
        <p:spPr bwMode="auto">
          <a:xfrm>
            <a:off x="0" y="3835758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05BB49B-2C25-429A-AA02-F8A1479FD461}"/>
              </a:ext>
            </a:extLst>
          </p:cNvPr>
          <p:cNvSpPr/>
          <p:nvPr/>
        </p:nvSpPr>
        <p:spPr bwMode="auto">
          <a:xfrm>
            <a:off x="5383826" y="3659107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58EE26E-E30C-47D9-93FA-1255607C398A}"/>
              </a:ext>
            </a:extLst>
          </p:cNvPr>
          <p:cNvSpPr/>
          <p:nvPr/>
        </p:nvSpPr>
        <p:spPr bwMode="auto">
          <a:xfrm>
            <a:off x="10896" y="3047104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B47044D-9A23-4159-8EF8-83BDCE3354C6}"/>
              </a:ext>
            </a:extLst>
          </p:cNvPr>
          <p:cNvSpPr/>
          <p:nvPr/>
        </p:nvSpPr>
        <p:spPr bwMode="auto">
          <a:xfrm>
            <a:off x="-5864" y="4602160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9552A77-EBCF-497A-9EB4-C30A139CE01D}"/>
              </a:ext>
            </a:extLst>
          </p:cNvPr>
          <p:cNvSpPr/>
          <p:nvPr/>
        </p:nvSpPr>
        <p:spPr bwMode="auto">
          <a:xfrm>
            <a:off x="5377657" y="2398314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0FE6DF4-3719-4EED-8931-75D7AD18FB86}"/>
              </a:ext>
            </a:extLst>
          </p:cNvPr>
          <p:cNvSpPr/>
          <p:nvPr/>
        </p:nvSpPr>
        <p:spPr bwMode="auto">
          <a:xfrm>
            <a:off x="-19050" y="1492247"/>
            <a:ext cx="4838700" cy="76994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6B9F5FE-004D-4813-93FD-78F7CD3D2161}"/>
              </a:ext>
            </a:extLst>
          </p:cNvPr>
          <p:cNvSpPr/>
          <p:nvPr/>
        </p:nvSpPr>
        <p:spPr bwMode="auto">
          <a:xfrm>
            <a:off x="5353051" y="1676538"/>
            <a:ext cx="2057400" cy="384971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21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61" grpId="0" animBg="1"/>
      <p:bldP spid="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Internet: 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10820400" cy="41671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Gill Sans Light"/>
              </a:rPr>
              <a:t>Single Internet-layer module (</a:t>
            </a:r>
            <a:r>
              <a:rPr lang="en-US" b="1" dirty="0">
                <a:ea typeface="ＭＳ Ｐゴシック" charset="0"/>
                <a:cs typeface="Gill Sans Light"/>
              </a:rPr>
              <a:t>IP</a:t>
            </a:r>
            <a:r>
              <a:rPr lang="en-US" dirty="0">
                <a:ea typeface="ＭＳ Ｐゴシック" charset="0"/>
                <a:cs typeface="Gill Sans Light"/>
              </a:rPr>
              <a:t>)</a:t>
            </a:r>
            <a:r>
              <a:rPr lang="en-US" b="1" dirty="0">
                <a:ea typeface="ＭＳ Ｐゴシック" charset="0"/>
                <a:cs typeface="Gill Sans Light"/>
              </a:rPr>
              <a:t>:</a:t>
            </a:r>
          </a:p>
          <a:p>
            <a:pPr>
              <a:buFontTx/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Allows arbitrary networks to interoperate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Any network technology that supports IP can exchange packets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Allows applications to function on all networks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Applications that can run on IP can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Gill Sans Light"/>
              </a:rPr>
              <a:t> </a:t>
            </a:r>
            <a:r>
              <a:rPr lang="en-US" sz="2400" dirty="0">
                <a:solidFill>
                  <a:schemeClr val="accent1"/>
                </a:solidFill>
                <a:ea typeface="ＭＳ Ｐゴシック" charset="0"/>
                <a:cs typeface="Gill Sans Light"/>
              </a:rPr>
              <a:t>use any network</a:t>
            </a:r>
          </a:p>
          <a:p>
            <a:pPr lvl="1"/>
            <a:endParaRPr lang="en-US" sz="2400" dirty="0">
              <a:solidFill>
                <a:srgbClr val="FF0000"/>
              </a:solidFill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Supports simultaneous innovations above and below IP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But changing IP itself, i.e., </a:t>
            </a:r>
            <a:r>
              <a:rPr lang="en-US" sz="2400" b="1" dirty="0">
                <a:ea typeface="ＭＳ Ｐゴシック" charset="0"/>
                <a:cs typeface="Gill Sans Light"/>
              </a:rPr>
              <a:t>IPv6</a:t>
            </a:r>
            <a:r>
              <a:rPr lang="en-US" sz="2400" dirty="0">
                <a:ea typeface="ＭＳ Ｐゴシック" charset="0"/>
                <a:cs typeface="Gill Sans Light"/>
              </a:rPr>
              <a:t>, very involved</a:t>
            </a:r>
          </a:p>
        </p:txBody>
      </p:sp>
    </p:spTree>
    <p:extLst>
      <p:ext uri="{BB962C8B-B14F-4D97-AF65-F5344CB8AC3E}">
        <p14:creationId xmlns:p14="http://schemas.microsoft.com/office/powerpoint/2010/main" val="66075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Internet: Drawbacks of Layering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19200"/>
            <a:ext cx="105664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Layer N may duplicate layer N-1 functionality 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error recovery to retransmit lost data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Layers may need same information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timestamps, maximum transmission unit size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Layering can hurt performance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hiding details about what is really going on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Some layers are not always cleanly separated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Inter-layer dependencies for performance reasons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Some dependencies in standards (header checksums)</a:t>
            </a:r>
          </a:p>
        </p:txBody>
      </p:sp>
    </p:spTree>
    <p:extLst>
      <p:ext uri="{BB962C8B-B14F-4D97-AF65-F5344CB8AC3E}">
        <p14:creationId xmlns:p14="http://schemas.microsoft.com/office/powerpoint/2010/main" val="1869959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End-To-End Argument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838200"/>
            <a:ext cx="112014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Hugely influential paper: </a:t>
            </a:r>
          </a:p>
          <a:p>
            <a:pPr lvl="1"/>
            <a:r>
              <a:rPr lang="ja-JP" altLang="en-US" dirty="0"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ea typeface="ＭＳ Ｐゴシック" charset="0"/>
                <a:cs typeface="Gill Sans Light"/>
              </a:rPr>
              <a:t>End-to-End Arguments in System Design</a:t>
            </a:r>
            <a:r>
              <a:rPr lang="ja-JP" altLang="en-US" dirty="0"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ea typeface="ＭＳ Ｐゴシック" charset="0"/>
                <a:cs typeface="Gill Sans Light"/>
              </a:rPr>
              <a:t> by </a:t>
            </a:r>
            <a:r>
              <a:rPr lang="en-US" altLang="ja-JP" dirty="0" err="1">
                <a:ea typeface="ＭＳ Ｐゴシック" charset="0"/>
                <a:cs typeface="Gill Sans Light"/>
              </a:rPr>
              <a:t>Saltzer</a:t>
            </a:r>
            <a:r>
              <a:rPr lang="en-US" altLang="ja-JP" dirty="0">
                <a:ea typeface="ＭＳ Ｐゴシック" charset="0"/>
                <a:cs typeface="Gill Sans Light"/>
              </a:rPr>
              <a:t>, Reed, and Clark (</a:t>
            </a:r>
            <a:r>
              <a:rPr lang="ja-JP" altLang="en-US" dirty="0">
                <a:ea typeface="ＭＳ Ｐゴシック" charset="0"/>
                <a:cs typeface="Gill Sans Light"/>
              </a:rPr>
              <a:t>‘</a:t>
            </a:r>
            <a:r>
              <a:rPr lang="en-US" altLang="ja-JP" dirty="0">
                <a:ea typeface="ＭＳ Ｐゴシック" charset="0"/>
                <a:cs typeface="Gill Sans Light"/>
              </a:rPr>
              <a:t>84)</a:t>
            </a:r>
          </a:p>
          <a:p>
            <a:endParaRPr lang="en-US" altLang="ja-JP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ea typeface="ＭＳ Ｐゴシック" charset="0"/>
                <a:cs typeface="Gill Sans Light"/>
              </a:rPr>
              <a:t>Sacred Text</a:t>
            </a:r>
            <a:r>
              <a:rPr lang="ja-JP" altLang="en-US" dirty="0"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ea typeface="ＭＳ Ｐゴシック" charset="0"/>
                <a:cs typeface="Gill Sans Light"/>
              </a:rPr>
              <a:t> of the Internet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Endless disputes about what it means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Everyone cites it as supporting their position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Simple Message: Some types of network functionality can only be correctly implemented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Gill Sans Light"/>
              </a:rPr>
              <a:t>end-to-end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Reliability, security, etc.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Hosts cannot rely on the network help to meet requirement, so must implement it themselves</a:t>
            </a:r>
            <a:endParaRPr lang="en-US" altLang="ja-JP" sz="2400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885245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2"/>
          <p:cNvSpPr>
            <a:spLocks noChangeArrowheads="1"/>
          </p:cNvSpPr>
          <p:nvPr/>
        </p:nvSpPr>
        <p:spPr bwMode="auto">
          <a:xfrm>
            <a:off x="3886200" y="1692274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11276" y="4277519"/>
            <a:ext cx="9753600" cy="17764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1: make each step reliable, and then concatenate them</a:t>
            </a:r>
          </a:p>
          <a:p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2: end-to-end check and try again if necessary</a:t>
            </a:r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3048000" y="3292474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3048000" y="3063874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3048000" y="2987674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8610600" y="3292474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8610600" y="3063874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8610600" y="2987674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0" name="Rectangle 11"/>
          <p:cNvSpPr>
            <a:spLocks noChangeArrowheads="1"/>
          </p:cNvSpPr>
          <p:nvPr/>
        </p:nvSpPr>
        <p:spPr bwMode="auto">
          <a:xfrm>
            <a:off x="3810000" y="1616074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4038600" y="2454274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4022726" y="1855788"/>
            <a:ext cx="82584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7239000" y="1692274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7162800" y="1616074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7315200" y="2454274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6" name="Text Box 17"/>
          <p:cNvSpPr txBox="1">
            <a:spLocks noChangeArrowheads="1"/>
          </p:cNvSpPr>
          <p:nvPr/>
        </p:nvSpPr>
        <p:spPr bwMode="auto">
          <a:xfrm>
            <a:off x="7375526" y="1855788"/>
            <a:ext cx="82584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>
            <a:off x="4267200" y="3216274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4495800" y="3063874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Line 20"/>
          <p:cNvSpPr>
            <a:spLocks noChangeShapeType="1"/>
          </p:cNvSpPr>
          <p:nvPr/>
        </p:nvSpPr>
        <p:spPr bwMode="auto">
          <a:xfrm>
            <a:off x="7772400" y="3063874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69" name="Freeform 21"/>
          <p:cNvSpPr>
            <a:spLocks/>
          </p:cNvSpPr>
          <p:nvPr/>
        </p:nvSpPr>
        <p:spPr bwMode="auto">
          <a:xfrm>
            <a:off x="3656014" y="2224088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0" name="Line 22"/>
          <p:cNvSpPr>
            <a:spLocks noChangeShapeType="1"/>
          </p:cNvSpPr>
          <p:nvPr/>
        </p:nvSpPr>
        <p:spPr bwMode="auto">
          <a:xfrm>
            <a:off x="4648200" y="2301874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1" name="Freeform 23"/>
          <p:cNvSpPr>
            <a:spLocks/>
          </p:cNvSpPr>
          <p:nvPr/>
        </p:nvSpPr>
        <p:spPr bwMode="auto">
          <a:xfrm>
            <a:off x="4724400" y="2682874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V="1">
            <a:off x="7543800" y="2225674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3" name="Freeform 25"/>
          <p:cNvSpPr>
            <a:spLocks/>
          </p:cNvSpPr>
          <p:nvPr/>
        </p:nvSpPr>
        <p:spPr bwMode="auto">
          <a:xfrm>
            <a:off x="7924800" y="2301874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25" name="Text Box 26"/>
          <p:cNvSpPr txBox="1">
            <a:spLocks noChangeArrowheads="1"/>
          </p:cNvSpPr>
          <p:nvPr/>
        </p:nvSpPr>
        <p:spPr bwMode="auto">
          <a:xfrm>
            <a:off x="3717926" y="1219200"/>
            <a:ext cx="100230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A</a:t>
            </a: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7073901" y="1219200"/>
            <a:ext cx="101179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B</a:t>
            </a:r>
          </a:p>
        </p:txBody>
      </p:sp>
      <p:sp>
        <p:nvSpPr>
          <p:cNvPr id="1307676" name="Freeform 28"/>
          <p:cNvSpPr>
            <a:spLocks/>
          </p:cNvSpPr>
          <p:nvPr/>
        </p:nvSpPr>
        <p:spPr bwMode="auto">
          <a:xfrm>
            <a:off x="4724400" y="2149474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800601" y="2149474"/>
            <a:ext cx="1387475" cy="865188"/>
            <a:chOff x="2064" y="1392"/>
            <a:chExt cx="874" cy="545"/>
          </a:xfrm>
        </p:grpSpPr>
        <p:sp>
          <p:nvSpPr>
            <p:cNvPr id="76831" name="Freeform 30"/>
            <p:cNvSpPr>
              <a:spLocks/>
            </p:cNvSpPr>
            <p:nvPr/>
          </p:nvSpPr>
          <p:spPr bwMode="auto">
            <a:xfrm>
              <a:off x="2064" y="1392"/>
              <a:ext cx="116" cy="233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832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Gill Sans Light"/>
                  <a:cs typeface="Gill Sans Light"/>
                </a:rPr>
                <a:t>OK</a:t>
              </a:r>
            </a:p>
          </p:txBody>
        </p:sp>
      </p:grpSp>
      <p:cxnSp>
        <p:nvCxnSpPr>
          <p:cNvPr id="1307680" name="AutoShape 32"/>
          <p:cNvCxnSpPr>
            <a:cxnSpLocks noChangeShapeType="1"/>
            <a:stCxn id="76809" idx="1"/>
            <a:endCxn id="76816" idx="2"/>
          </p:cNvCxnSpPr>
          <p:nvPr/>
        </p:nvCxnSpPr>
        <p:spPr bwMode="auto">
          <a:xfrm rot="16200000" flipV="1">
            <a:off x="7838337" y="2148455"/>
            <a:ext cx="754104" cy="9689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07681" name="AutoShape 33"/>
          <p:cNvCxnSpPr>
            <a:cxnSpLocks noChangeShapeType="1"/>
            <a:stCxn id="76806" idx="4"/>
            <a:endCxn id="1307669" idx="3"/>
          </p:cNvCxnSpPr>
          <p:nvPr/>
        </p:nvCxnSpPr>
        <p:spPr bwMode="auto">
          <a:xfrm rot="5400000" flipH="1" flipV="1">
            <a:off x="3338513" y="2219324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9048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2" grpId="0" build="p" autoUpdateAnimBg="0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10785476" cy="4637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1 is incomplete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What happens if memory is corrupted?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Receiver has to do the check anyway!</a:t>
            </a:r>
          </a:p>
          <a:p>
            <a:pPr marL="0" indent="0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Solution 2 is complete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Full functionality can be entirely implemented at application layer with no need for reliability from lower layers</a:t>
            </a:r>
          </a:p>
          <a:p>
            <a:pPr marL="0" indent="0">
              <a:buNone/>
            </a:pPr>
            <a:endParaRPr lang="en-US" i="1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i="1" dirty="0">
                <a:ea typeface="ＭＳ Ｐゴシック" charset="0"/>
                <a:cs typeface="Gill Sans Light"/>
              </a:rPr>
              <a:t>Is there any need to implement reliability at lower layers?</a:t>
            </a:r>
          </a:p>
          <a:p>
            <a:pPr marL="457200" lvl="1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Well, it could be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886836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6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End-to-End Principle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158" y="1371600"/>
            <a:ext cx="98552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Gill Sans Light"/>
              </a:rPr>
              <a:t>Implementing complex functionality in the network: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- Doesn’</a:t>
            </a:r>
            <a:r>
              <a:rPr lang="en-US" altLang="ja-JP" dirty="0">
                <a:ea typeface="ＭＳ Ｐゴシック" charset="0"/>
                <a:cs typeface="Gill Sans Light"/>
              </a:rPr>
              <a:t>t always reduce host implementation complexity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- Does increase network complexity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- Probably imposes delay and overhead on all applications, even if they don’</a:t>
            </a:r>
            <a:r>
              <a:rPr lang="en-US" altLang="ja-JP" dirty="0">
                <a:ea typeface="ＭＳ Ｐゴシック" charset="0"/>
                <a:cs typeface="Gill Sans Light"/>
              </a:rPr>
              <a:t>t need functionality</a:t>
            </a:r>
          </a:p>
          <a:p>
            <a:endParaRPr lang="en-US" dirty="0">
              <a:ea typeface="ＭＳ Ｐゴシック" charset="0"/>
              <a:cs typeface="Gill Sans Light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Gill Sans Light"/>
              </a:rPr>
              <a:t>However, implementing in network can enhance performance in some cases</a:t>
            </a:r>
          </a:p>
          <a:p>
            <a:pPr lvl="1"/>
            <a:r>
              <a:rPr lang="en-US" sz="2400" dirty="0">
                <a:ea typeface="ＭＳ Ｐゴシック" charset="0"/>
                <a:cs typeface="Gill Sans Light"/>
              </a:rPr>
              <a:t>e.g., very </a:t>
            </a:r>
            <a:r>
              <a:rPr lang="en-US" sz="2400" dirty="0" err="1">
                <a:ea typeface="ＭＳ Ｐゴシック" charset="0"/>
                <a:cs typeface="Gill Sans Light"/>
              </a:rPr>
              <a:t>lossy</a:t>
            </a:r>
            <a:r>
              <a:rPr lang="en-US" sz="2400" dirty="0">
                <a:ea typeface="ＭＳ Ｐゴシック" charset="0"/>
                <a:cs typeface="Gill Sans Light"/>
              </a:rPr>
              <a:t> link</a:t>
            </a:r>
          </a:p>
          <a:p>
            <a:pPr lvl="1"/>
            <a:endParaRPr lang="en-US" sz="2400" dirty="0">
              <a:ea typeface="ＭＳ Ｐゴシック" charset="0"/>
              <a:cs typeface="Gill Sans Light"/>
            </a:endParaRPr>
          </a:p>
          <a:p>
            <a:endParaRPr lang="en-US" sz="2600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447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Conservative Interpretation of E2E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9372600" cy="4572000"/>
          </a:xfrm>
        </p:spPr>
        <p:txBody>
          <a:bodyPr/>
          <a:lstStyle/>
          <a:p>
            <a:pPr algn="ctr"/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Don’</a:t>
            </a:r>
            <a:r>
              <a:rPr lang="en-US" altLang="ja-JP" dirty="0">
                <a:ea typeface="ＭＳ Ｐゴシック" charset="0"/>
                <a:cs typeface="Gill Sans Light"/>
              </a:rPr>
              <a:t>t implement a function at the lower levels of the system unless it can be completely implemented at this level</a:t>
            </a:r>
          </a:p>
          <a:p>
            <a:pPr algn="ctr"/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Or: Unless you can relieve the burden from hosts, don’</a:t>
            </a:r>
            <a:r>
              <a:rPr lang="en-US" altLang="ja-JP" dirty="0">
                <a:ea typeface="ＭＳ Ｐゴシック" charset="0"/>
                <a:cs typeface="Gill Sans Light"/>
              </a:rPr>
              <a:t>t bother</a:t>
            </a:r>
            <a:endParaRPr lang="en-US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0757039"/>
      </p:ext>
    </p:extLst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Moderate Interpretation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10210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Think twice before implementing functionality in the network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If hosts can implement functionality correctly, implement it in a lower layer only as a performance enhancement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But do so only if it does not impose burden on applications that do not require that functionality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Gill Sans Light"/>
              </a:rPr>
              <a:t>This is the interpretation we are using</a:t>
            </a:r>
          </a:p>
          <a:p>
            <a:pPr marL="0" indent="0" algn="ctr">
              <a:buNone/>
            </a:pPr>
            <a:endParaRPr lang="en-US" dirty="0"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475787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Recall: The promise of distributed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11125200" cy="5486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Availability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Proportion of time system is in functioning condition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=&gt; One machine goes down, use another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Fault-tolerance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System has well-defined </a:t>
            </a:r>
            <a:r>
              <a:rPr lang="en-US" altLang="ko-KR" dirty="0" err="1">
                <a:ea typeface="굴림" panose="020B0600000101010101" pitchFamily="34" charset="-127"/>
              </a:rPr>
              <a:t>behaviour</a:t>
            </a:r>
            <a:r>
              <a:rPr lang="en-US" altLang="ko-KR" dirty="0">
                <a:ea typeface="굴림" panose="020B0600000101010101" pitchFamily="34" charset="-127"/>
              </a:rPr>
              <a:t> when fault occurs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=&gt; Store data in multiple locations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Scalability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Ability to add resources to system to support more work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ko-KR" dirty="0">
                <a:ea typeface="굴림" panose="020B0600000101010101" pitchFamily="34" charset="-127"/>
              </a:rPr>
              <a:t>Just add machines when need more storage/processing power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Transparency</a:t>
            </a: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The ability of the system to mask its complexity behind a simple interface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4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Remote Procedure Call (RPC)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10515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Raw messaging is a bit too low-level for programming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Must wrap up information into message at source</a:t>
            </a:r>
          </a:p>
          <a:p>
            <a:pPr lvl="1"/>
            <a:r>
              <a:rPr lang="en-US" altLang="ko-KR" dirty="0"/>
              <a:t>Must decide what to do with message at destination</a:t>
            </a:r>
          </a:p>
          <a:p>
            <a:pPr lvl="1"/>
            <a:r>
              <a:rPr lang="en-US" altLang="ko-KR" dirty="0"/>
              <a:t>May need to sit and wait for multiple messages to arrive</a:t>
            </a:r>
          </a:p>
          <a:p>
            <a:pPr lvl="1"/>
            <a:r>
              <a:rPr lang="en-US" altLang="ko-KR" dirty="0"/>
              <a:t>And must deal with machine representation by hand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978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Remote Procedure Call (RPC)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10515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Another option: Remote Procedure Call (RPC)</a:t>
            </a:r>
          </a:p>
          <a:p>
            <a:pPr marL="0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Calls a procedure on a remote machine</a:t>
            </a:r>
          </a:p>
          <a:p>
            <a:pPr lvl="1"/>
            <a:r>
              <a:rPr lang="en-US" dirty="0"/>
              <a:t>Idea: Make communication look like an ordinary function call</a:t>
            </a:r>
          </a:p>
          <a:p>
            <a:pPr lvl="1"/>
            <a:r>
              <a:rPr lang="en-US" altLang="ko-KR" dirty="0"/>
              <a:t>Automate all of the complexity of translating between representations</a:t>
            </a:r>
          </a:p>
          <a:p>
            <a:pPr lvl="1"/>
            <a:r>
              <a:rPr lang="en-US" altLang="ko-KR" dirty="0"/>
              <a:t>Client calls: 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remoteFileSystem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Read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rutabaga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  <a:p>
            <a:pPr lvl="1"/>
            <a:r>
              <a:rPr lang="en-US" altLang="ko-KR" dirty="0"/>
              <a:t>Translated automatically into call on server: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fileSys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Read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rutabaga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  <a:p>
            <a:pPr marL="457200" lvl="1" indent="0">
              <a:buNone/>
            </a:pPr>
            <a:endParaRPr lang="en-US" altLang="ko-KR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1253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882348" y="1346289"/>
            <a:ext cx="2826268" cy="14112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Client (caller)</a:t>
            </a:r>
          </a:p>
          <a:p>
            <a:r>
              <a:rPr lang="en-US" altLang="en-US" dirty="0">
                <a:latin typeface="Gill Sans MT" panose="020B0502020104020203" pitchFamily="34" charset="77"/>
              </a:rPr>
              <a:t>  </a:t>
            </a:r>
          </a:p>
          <a:p>
            <a:r>
              <a:rPr lang="en-US" altLang="en-US" dirty="0">
                <a:latin typeface="Courier" pitchFamily="2" charset="0"/>
              </a:rPr>
              <a:t>r = f(v1, v2);</a:t>
            </a:r>
          </a:p>
          <a:p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882348" y="4263093"/>
            <a:ext cx="2826268" cy="150747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t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Server (</a:t>
            </a:r>
            <a:r>
              <a:rPr lang="en-US" altLang="en-US" dirty="0" err="1">
                <a:latin typeface="Gill Sans MT" panose="020B0502020104020203" pitchFamily="34" charset="77"/>
              </a:rPr>
              <a:t>callee</a:t>
            </a:r>
            <a:r>
              <a:rPr lang="en-US" altLang="en-US" dirty="0">
                <a:latin typeface="Gill Sans MT" panose="020B0502020104020203" pitchFamily="34" charset="77"/>
              </a:rPr>
              <a:t>)</a:t>
            </a:r>
          </a:p>
          <a:p>
            <a:endParaRPr lang="en-US" altLang="en-US" dirty="0">
              <a:latin typeface="Gill Sans MT" panose="020B0502020104020203" pitchFamily="34" charset="77"/>
            </a:endParaRPr>
          </a:p>
          <a:p>
            <a:r>
              <a:rPr lang="en-US" altLang="en-US" dirty="0" err="1">
                <a:latin typeface="Courier" pitchFamily="2" charset="0"/>
              </a:rPr>
              <a:t>res_t</a:t>
            </a:r>
            <a:r>
              <a:rPr lang="en-US" altLang="en-US" dirty="0">
                <a:latin typeface="Courier" pitchFamily="2" charset="0"/>
              </a:rPr>
              <a:t> f(a1, a2)</a:t>
            </a:r>
          </a:p>
        </p:txBody>
      </p:sp>
      <p:grpSp>
        <p:nvGrpSpPr>
          <p:cNvPr id="996392" name="Group 40"/>
          <p:cNvGrpSpPr>
            <a:grpSpLocks/>
          </p:cNvGrpSpPr>
          <p:nvPr/>
        </p:nvGrpSpPr>
        <p:grpSpPr bwMode="auto">
          <a:xfrm>
            <a:off x="4736762" y="1619256"/>
            <a:ext cx="1525889" cy="428625"/>
            <a:chOff x="1344" y="937"/>
            <a:chExt cx="1104" cy="270"/>
          </a:xfrm>
        </p:grpSpPr>
        <p:sp>
          <p:nvSpPr>
            <p:cNvPr id="30771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72" name="Text Box 16"/>
            <p:cNvSpPr txBox="1">
              <a:spLocks noChangeArrowheads="1"/>
            </p:cNvSpPr>
            <p:nvPr/>
          </p:nvSpPr>
          <p:spPr bwMode="auto">
            <a:xfrm>
              <a:off x="1599" y="937"/>
              <a:ext cx="4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call</a:t>
              </a:r>
            </a:p>
          </p:txBody>
        </p:sp>
      </p:grpSp>
      <p:grpSp>
        <p:nvGrpSpPr>
          <p:cNvPr id="996403" name="Group 51"/>
          <p:cNvGrpSpPr>
            <a:grpSpLocks/>
          </p:cNvGrpSpPr>
          <p:nvPr/>
        </p:nvGrpSpPr>
        <p:grpSpPr bwMode="auto">
          <a:xfrm>
            <a:off x="4736761" y="2341571"/>
            <a:ext cx="1752600" cy="449264"/>
            <a:chOff x="1344" y="1392"/>
            <a:chExt cx="1104" cy="283"/>
          </a:xfrm>
        </p:grpSpPr>
        <p:sp>
          <p:nvSpPr>
            <p:cNvPr id="30769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70" name="Text Box 17"/>
            <p:cNvSpPr txBox="1">
              <a:spLocks noChangeArrowheads="1"/>
            </p:cNvSpPr>
            <p:nvPr/>
          </p:nvSpPr>
          <p:spPr bwMode="auto">
            <a:xfrm>
              <a:off x="1499" y="1405"/>
              <a:ext cx="6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return</a:t>
              </a:r>
            </a:p>
          </p:txBody>
        </p:sp>
      </p:grpSp>
      <p:grpSp>
        <p:nvGrpSpPr>
          <p:cNvPr id="996402" name="Group 50"/>
          <p:cNvGrpSpPr>
            <a:grpSpLocks/>
          </p:cNvGrpSpPr>
          <p:nvPr/>
        </p:nvGrpSpPr>
        <p:grpSpPr bwMode="auto">
          <a:xfrm>
            <a:off x="7161476" y="2341569"/>
            <a:ext cx="1541462" cy="428626"/>
            <a:chOff x="3024" y="1392"/>
            <a:chExt cx="1104" cy="270"/>
          </a:xfrm>
        </p:grpSpPr>
        <p:sp>
          <p:nvSpPr>
            <p:cNvPr id="30765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66" name="Text Box 19"/>
            <p:cNvSpPr txBox="1">
              <a:spLocks noChangeArrowheads="1"/>
            </p:cNvSpPr>
            <p:nvPr/>
          </p:nvSpPr>
          <p:spPr bwMode="auto">
            <a:xfrm>
              <a:off x="3152" y="1392"/>
              <a:ext cx="80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receive</a:t>
              </a:r>
            </a:p>
          </p:txBody>
        </p:sp>
      </p:grpSp>
      <p:grpSp>
        <p:nvGrpSpPr>
          <p:cNvPr id="996400" name="Group 48"/>
          <p:cNvGrpSpPr>
            <a:grpSpLocks/>
          </p:cNvGrpSpPr>
          <p:nvPr/>
        </p:nvGrpSpPr>
        <p:grpSpPr bwMode="auto">
          <a:xfrm>
            <a:off x="4736762" y="4719645"/>
            <a:ext cx="1410001" cy="441325"/>
            <a:chOff x="1344" y="2362"/>
            <a:chExt cx="1104" cy="278"/>
          </a:xfrm>
        </p:grpSpPr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60" name="Text Box 30"/>
            <p:cNvSpPr txBox="1">
              <a:spLocks noChangeArrowheads="1"/>
            </p:cNvSpPr>
            <p:nvPr/>
          </p:nvSpPr>
          <p:spPr bwMode="auto">
            <a:xfrm>
              <a:off x="1474" y="2362"/>
              <a:ext cx="80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return</a:t>
              </a:r>
            </a:p>
          </p:txBody>
        </p:sp>
      </p:grpSp>
      <p:grpSp>
        <p:nvGrpSpPr>
          <p:cNvPr id="996399" name="Group 47"/>
          <p:cNvGrpSpPr>
            <a:grpSpLocks/>
          </p:cNvGrpSpPr>
          <p:nvPr/>
        </p:nvGrpSpPr>
        <p:grpSpPr bwMode="auto">
          <a:xfrm>
            <a:off x="4736761" y="5465773"/>
            <a:ext cx="1752600" cy="428626"/>
            <a:chOff x="1344" y="2832"/>
            <a:chExt cx="1104" cy="270"/>
          </a:xfrm>
        </p:grpSpPr>
        <p:sp>
          <p:nvSpPr>
            <p:cNvPr id="30757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1508" y="2832"/>
              <a:ext cx="39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call</a:t>
              </a:r>
            </a:p>
          </p:txBody>
        </p:sp>
      </p:grp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6073061" y="4079779"/>
            <a:ext cx="114208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ret </a:t>
            </a:r>
            <a:r>
              <a:rPr lang="en-US" altLang="en-US" dirty="0" err="1">
                <a:latin typeface="Gill Sans MT" panose="020B0502020104020203" pitchFamily="34" charset="77"/>
              </a:rPr>
              <a:t>vals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996390" name="Text Box 38"/>
          <p:cNvSpPr txBox="1">
            <a:spLocks noChangeArrowheads="1"/>
          </p:cNvSpPr>
          <p:nvPr/>
        </p:nvSpPr>
        <p:spPr bwMode="auto">
          <a:xfrm>
            <a:off x="5974081" y="2633668"/>
            <a:ext cx="1405815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ret </a:t>
            </a:r>
            <a:r>
              <a:rPr lang="en-US" altLang="en-US" dirty="0" err="1">
                <a:latin typeface="Gill Sans MT" panose="020B0502020104020203" pitchFamily="34" charset="77"/>
              </a:rPr>
              <a:t>vals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51" name="Group 42">
            <a:extLst>
              <a:ext uri="{FF2B5EF4-FFF2-40B4-BE49-F238E27FC236}">
                <a16:creationId xmlns:a16="http://schemas.microsoft.com/office/drawing/2014/main" id="{3A752781-01B8-6140-9A14-31577E22C4F3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4779972"/>
            <a:ext cx="1579562" cy="428625"/>
            <a:chOff x="3024" y="960"/>
            <a:chExt cx="1104" cy="270"/>
          </a:xfrm>
        </p:grpSpPr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08C2E3FA-4E4D-8F4C-869D-58AC64B4F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3888C264-7BE8-5149-A160-6961E6F21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send</a:t>
              </a:r>
            </a:p>
          </p:txBody>
        </p: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D0E792B3-A5A7-0A42-A158-D1E6354BE7AA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5465773"/>
            <a:ext cx="1579562" cy="428626"/>
            <a:chOff x="3024" y="1392"/>
            <a:chExt cx="1104" cy="270"/>
          </a:xfrm>
        </p:grpSpPr>
        <p:sp>
          <p:nvSpPr>
            <p:cNvPr id="55" name="Line 14">
              <a:extLst>
                <a:ext uri="{FF2B5EF4-FFF2-40B4-BE49-F238E27FC236}">
                  <a16:creationId xmlns:a16="http://schemas.microsoft.com/office/drawing/2014/main" id="{07D37156-378C-404A-B28B-85465BE30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8C2F2FB1-C4C3-5F46-AD7E-E80799D4F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392"/>
              <a:ext cx="78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receive</a:t>
              </a:r>
            </a:p>
          </p:txBody>
        </p:sp>
      </p:grpSp>
      <p:sp>
        <p:nvSpPr>
          <p:cNvPr id="46" name="Line 63">
            <a:extLst>
              <a:ext uri="{FF2B5EF4-FFF2-40B4-BE49-F238E27FC236}">
                <a16:creationId xmlns:a16="http://schemas.microsoft.com/office/drawing/2014/main" id="{E9091C48-727B-FF4C-9338-13F7DE6A4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4758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pic>
        <p:nvPicPr>
          <p:cNvPr id="47" name="Picture 58">
            <a:extLst>
              <a:ext uri="{FF2B5EF4-FFF2-40B4-BE49-F238E27FC236}">
                <a16:creationId xmlns:a16="http://schemas.microsoft.com/office/drawing/2014/main" id="{105857A9-5C3D-6649-B72F-8F7F302A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5" y="5641984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64">
            <a:extLst>
              <a:ext uri="{FF2B5EF4-FFF2-40B4-BE49-F238E27FC236}">
                <a16:creationId xmlns:a16="http://schemas.microsoft.com/office/drawing/2014/main" id="{E8B75330-E9AE-5941-879E-6D70185D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952" y="3290380"/>
            <a:ext cx="1555535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Machine A</a:t>
            </a:r>
          </a:p>
        </p:txBody>
      </p:sp>
      <p:sp>
        <p:nvSpPr>
          <p:cNvPr id="49" name="Text Box 65">
            <a:extLst>
              <a:ext uri="{FF2B5EF4-FFF2-40B4-BE49-F238E27FC236}">
                <a16:creationId xmlns:a16="http://schemas.microsoft.com/office/drawing/2014/main" id="{C2C55C82-93D6-8C43-85AF-ABB9574C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526" y="3823780"/>
            <a:ext cx="1561306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MT" panose="020B0502020104020203" pitchFamily="34" charset="77"/>
              </a:rPr>
              <a:t>Machine B</a:t>
            </a:r>
          </a:p>
        </p:txBody>
      </p:sp>
      <p:pic>
        <p:nvPicPr>
          <p:cNvPr id="50" name="Picture 58">
            <a:extLst>
              <a:ext uri="{FF2B5EF4-FFF2-40B4-BE49-F238E27FC236}">
                <a16:creationId xmlns:a16="http://schemas.microsoft.com/office/drawing/2014/main" id="{96EB117C-320E-9144-BA7D-AC86F41B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04" y="2452743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E95F41-6943-9942-AE67-EFBBF8A77E0B}"/>
              </a:ext>
            </a:extLst>
          </p:cNvPr>
          <p:cNvGrpSpPr/>
          <p:nvPr/>
        </p:nvGrpSpPr>
        <p:grpSpPr>
          <a:xfrm>
            <a:off x="8388183" y="1884373"/>
            <a:ext cx="1905000" cy="3814084"/>
            <a:chOff x="6864183" y="1884373"/>
            <a:chExt cx="1905000" cy="3814084"/>
          </a:xfrm>
        </p:grpSpPr>
        <p:sp>
          <p:nvSpPr>
            <p:cNvPr id="57" name="Cloud">
              <a:extLst>
                <a:ext uri="{FF2B5EF4-FFF2-40B4-BE49-F238E27FC236}">
                  <a16:creationId xmlns:a16="http://schemas.microsoft.com/office/drawing/2014/main" id="{BC5C2870-3BD3-164F-B9E0-B88CB3E8A34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864183" y="2814647"/>
              <a:ext cx="1905000" cy="1904983"/>
            </a:xfrm>
            <a:custGeom>
              <a:avLst/>
              <a:gdLst>
                <a:gd name="T0" fmla="*/ 5909 w 21600"/>
                <a:gd name="T1" fmla="*/ 873125 h 21600"/>
                <a:gd name="T2" fmla="*/ 952500 w 21600"/>
                <a:gd name="T3" fmla="*/ 1744391 h 21600"/>
                <a:gd name="T4" fmla="*/ 1903413 w 21600"/>
                <a:gd name="T5" fmla="*/ 873125 h 21600"/>
                <a:gd name="T6" fmla="*/ 952500 w 21600"/>
                <a:gd name="T7" fmla="*/ 998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89C9F35A-EFD0-D140-BE97-1728EC6F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3" y="1884373"/>
              <a:ext cx="1066800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 MT" panose="020B0502020104020203" pitchFamily="34" charset="77"/>
                </a:rPr>
                <a:t>Packet</a:t>
              </a:r>
            </a:p>
            <a:p>
              <a:r>
                <a:rPr lang="en-US" altLang="en-US" sz="2000" dirty="0">
                  <a:latin typeface="Gill Sans MT" panose="020B0502020104020203" pitchFamily="34" charset="77"/>
                </a:rPr>
                <a:t>Handler</a:t>
              </a:r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DCF1CBD8-125E-3F4F-B680-71EBD600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3" y="4784057"/>
              <a:ext cx="1066800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MT" panose="020B0502020104020203" pitchFamily="34" charset="77"/>
                </a:rPr>
                <a:t>Packet</a:t>
              </a:r>
            </a:p>
            <a:p>
              <a:r>
                <a:rPr lang="en-US" altLang="en-US" sz="2000">
                  <a:latin typeface="Gill Sans MT" panose="020B0502020104020203" pitchFamily="34" charset="77"/>
                </a:rPr>
                <a:t>Handler</a:t>
              </a:r>
            </a:p>
          </p:txBody>
        </p:sp>
        <p:grpSp>
          <p:nvGrpSpPr>
            <p:cNvPr id="60" name="Group 43">
              <a:extLst>
                <a:ext uri="{FF2B5EF4-FFF2-40B4-BE49-F238E27FC236}">
                  <a16:creationId xmlns:a16="http://schemas.microsoft.com/office/drawing/2014/main" id="{4220BAD3-6CCF-EB4E-B52D-C85956A11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4477" y="2798773"/>
              <a:ext cx="428626" cy="2057397"/>
              <a:chOff x="4537" y="1584"/>
              <a:chExt cx="270" cy="864"/>
            </a:xfrm>
          </p:grpSpPr>
          <p:sp>
            <p:nvSpPr>
              <p:cNvPr id="61" name="Text Box 34">
                <a:extLst>
                  <a:ext uri="{FF2B5EF4-FFF2-40B4-BE49-F238E27FC236}">
                    <a16:creationId xmlns:a16="http://schemas.microsoft.com/office/drawing/2014/main" id="{41A45217-74F9-E945-BCCC-8385BDCC6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387" y="1899"/>
                <a:ext cx="56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Network</a:t>
                </a:r>
              </a:p>
            </p:txBody>
          </p:sp>
          <p:sp>
            <p:nvSpPr>
              <p:cNvPr id="62" name="Line 32">
                <a:extLst>
                  <a:ext uri="{FF2B5EF4-FFF2-40B4-BE49-F238E27FC236}">
                    <a16:creationId xmlns:a16="http://schemas.microsoft.com/office/drawing/2014/main" id="{A401B393-1DBF-8D48-B5AE-74525F496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3" name="Group 44">
              <a:extLst>
                <a:ext uri="{FF2B5EF4-FFF2-40B4-BE49-F238E27FC236}">
                  <a16:creationId xmlns:a16="http://schemas.microsoft.com/office/drawing/2014/main" id="{B8733D72-0C26-4D4C-81B3-8FACCBFC5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5664" y="2798773"/>
              <a:ext cx="428626" cy="1981198"/>
              <a:chOff x="4122" y="1584"/>
              <a:chExt cx="270" cy="864"/>
            </a:xfrm>
          </p:grpSpPr>
          <p:sp>
            <p:nvSpPr>
              <p:cNvPr id="64" name="Text Box 35">
                <a:extLst>
                  <a:ext uri="{FF2B5EF4-FFF2-40B4-BE49-F238E27FC236}">
                    <a16:creationId xmlns:a16="http://schemas.microsoft.com/office/drawing/2014/main" id="{439A18F6-A006-9343-99FE-661030564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61" y="1897"/>
                <a:ext cx="591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Network</a:t>
                </a:r>
              </a:p>
            </p:txBody>
          </p:sp>
          <p:sp>
            <p:nvSpPr>
              <p:cNvPr id="65" name="Line 33">
                <a:extLst>
                  <a:ext uri="{FF2B5EF4-FFF2-40B4-BE49-F238E27FC236}">
                    <a16:creationId xmlns:a16="http://schemas.microsoft.com/office/drawing/2014/main" id="{873DBE94-6BB0-C640-B272-678B85E7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97000CFA-28E7-0C4B-A6EC-E03066E8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762" y="4856170"/>
            <a:ext cx="103028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 MT" panose="020B0502020104020203" pitchFamily="34" charset="77"/>
              </a:rPr>
              <a:t>Server</a:t>
            </a:r>
          </a:p>
          <a:p>
            <a:pPr algn="ctr"/>
            <a:r>
              <a:rPr lang="en-US" altLang="en-US" dirty="0">
                <a:latin typeface="Gill Sans MT" panose="020B0502020104020203" pitchFamily="34" charset="77"/>
              </a:rPr>
              <a:t>Stub</a:t>
            </a:r>
          </a:p>
        </p:txBody>
      </p:sp>
      <p:sp>
        <p:nvSpPr>
          <p:cNvPr id="68" name="Text Box 39">
            <a:extLst>
              <a:ext uri="{FF2B5EF4-FFF2-40B4-BE49-F238E27FC236}">
                <a16:creationId xmlns:a16="http://schemas.microsoft.com/office/drawing/2014/main" id="{56139D46-43A8-A248-8EB7-2261F7ED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24" y="5780096"/>
            <a:ext cx="1406526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 err="1">
                <a:latin typeface="Gill Sans MT" panose="020B0502020104020203" pitchFamily="34" charset="77"/>
              </a:rPr>
              <a:t>args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70" name="Group 42">
            <a:extLst>
              <a:ext uri="{FF2B5EF4-FFF2-40B4-BE49-F238E27FC236}">
                <a16:creationId xmlns:a16="http://schemas.microsoft.com/office/drawing/2014/main" id="{BF56F71D-D971-9142-86D1-6DEA8703AA9A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1655768"/>
            <a:ext cx="1579562" cy="428625"/>
            <a:chOff x="3024" y="960"/>
            <a:chExt cx="1104" cy="270"/>
          </a:xfrm>
        </p:grpSpPr>
        <p:sp>
          <p:nvSpPr>
            <p:cNvPr id="82" name="Line 13">
              <a:extLst>
                <a:ext uri="{FF2B5EF4-FFF2-40B4-BE49-F238E27FC236}">
                  <a16:creationId xmlns:a16="http://schemas.microsoft.com/office/drawing/2014/main" id="{27AACBEF-0749-9A46-9DD9-604A71810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3" name="Text Box 18">
              <a:extLst>
                <a:ext uri="{FF2B5EF4-FFF2-40B4-BE49-F238E27FC236}">
                  <a16:creationId xmlns:a16="http://schemas.microsoft.com/office/drawing/2014/main" id="{379EFD7D-25C6-DD4D-97A7-5AFCF0EC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send</a:t>
              </a:r>
            </a:p>
          </p:txBody>
        </p:sp>
      </p:grpSp>
      <p:grpSp>
        <p:nvGrpSpPr>
          <p:cNvPr id="75" name="Group 46">
            <a:extLst>
              <a:ext uri="{FF2B5EF4-FFF2-40B4-BE49-F238E27FC236}">
                <a16:creationId xmlns:a16="http://schemas.microsoft.com/office/drawing/2014/main" id="{169696BD-6426-1E4B-A1AF-3F899BFB307E}"/>
              </a:ext>
            </a:extLst>
          </p:cNvPr>
          <p:cNvGrpSpPr>
            <a:grpSpLocks/>
          </p:cNvGrpSpPr>
          <p:nvPr/>
        </p:nvGrpSpPr>
        <p:grpSpPr bwMode="auto">
          <a:xfrm>
            <a:off x="5984874" y="4856170"/>
            <a:ext cx="1406526" cy="1690688"/>
            <a:chOff x="2339" y="2448"/>
            <a:chExt cx="886" cy="1065"/>
          </a:xfrm>
        </p:grpSpPr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8FCF7A81-77AE-B647-9533-CD5357DC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649" cy="576"/>
            </a:xfrm>
            <a:prstGeom prst="rect">
              <a:avLst/>
            </a:prstGeom>
            <a:solidFill>
              <a:srgbClr val="FFFFBD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 MT" panose="020B0502020104020203" pitchFamily="34" charset="77"/>
                </a:rPr>
                <a:t>Server</a:t>
              </a:r>
            </a:p>
            <a:p>
              <a:pPr algn="ctr"/>
              <a:r>
                <a:rPr lang="en-US" altLang="en-US" dirty="0">
                  <a:latin typeface="Gill Sans MT" panose="020B0502020104020203" pitchFamily="34" charset="77"/>
                </a:rPr>
                <a:t>Stub</a:t>
              </a:r>
            </a:p>
          </p:txBody>
        </p:sp>
        <p:sp>
          <p:nvSpPr>
            <p:cNvPr id="81" name="Text Box 39">
              <a:extLst>
                <a:ext uri="{FF2B5EF4-FFF2-40B4-BE49-F238E27FC236}">
                  <a16:creationId xmlns:a16="http://schemas.microsoft.com/office/drawing/2014/main" id="{5EAFB67C-7D90-7F46-B5F0-C89169273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" y="3030"/>
              <a:ext cx="886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Gill Sans MT" panose="020B0502020104020203" pitchFamily="34" charset="77"/>
                </a:rPr>
                <a:t>unbundle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dirty="0" err="1">
                  <a:latin typeface="Gill Sans MT" panose="020B0502020104020203" pitchFamily="34" charset="77"/>
                </a:rPr>
                <a:t>args</a:t>
              </a:r>
              <a:endParaRPr lang="en-US" altLang="en-US" dirty="0">
                <a:latin typeface="Gill Sans MT" panose="020B0502020104020203" pitchFamily="34" charset="77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RPC Information Flow</a:t>
            </a:r>
            <a:endParaRPr lang="en-US" dirty="0"/>
          </a:p>
        </p:txBody>
      </p:sp>
      <p:grpSp>
        <p:nvGrpSpPr>
          <p:cNvPr id="996393" name="Group 41"/>
          <p:cNvGrpSpPr>
            <a:grpSpLocks/>
          </p:cNvGrpSpPr>
          <p:nvPr/>
        </p:nvGrpSpPr>
        <p:grpSpPr bwMode="auto">
          <a:xfrm>
            <a:off x="6162676" y="977906"/>
            <a:ext cx="1076324" cy="1668463"/>
            <a:chOff x="2370" y="533"/>
            <a:chExt cx="678" cy="1051"/>
          </a:xfrm>
        </p:grpSpPr>
        <p:sp>
          <p:nvSpPr>
            <p:cNvPr id="30751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Client</a:t>
              </a:r>
            </a:p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Stub</a:t>
              </a:r>
            </a:p>
          </p:txBody>
        </p:sp>
        <p:sp>
          <p:nvSpPr>
            <p:cNvPr id="30752" name="Text Box 36"/>
            <p:cNvSpPr txBox="1">
              <a:spLocks noChangeArrowheads="1"/>
            </p:cNvSpPr>
            <p:nvPr/>
          </p:nvSpPr>
          <p:spPr bwMode="auto">
            <a:xfrm>
              <a:off x="2370" y="533"/>
              <a:ext cx="678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Gill Sans MT" panose="020B0502020104020203" pitchFamily="34" charset="77"/>
                </a:rPr>
                <a:t>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dirty="0" err="1">
                  <a:latin typeface="Gill Sans MT" panose="020B0502020104020203" pitchFamily="34" charset="77"/>
                </a:rPr>
                <a:t>args</a:t>
              </a:r>
              <a:endParaRPr lang="en-US" altLang="en-US" dirty="0">
                <a:latin typeface="Gill Sans MT" panose="020B050202010402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5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Implementation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8204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Request-response message passing (under covers!)</a:t>
            </a:r>
          </a:p>
          <a:p>
            <a:endParaRPr lang="en-US" altLang="ko-KR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“Stub” provides glue on client/server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Client stub is responsible for “marshalling” arguments and “</a:t>
            </a:r>
            <a:r>
              <a:rPr lang="en-US" altLang="ko-KR" dirty="0" err="1">
                <a:sym typeface="Symbol" panose="05050102010706020507" pitchFamily="18" charset="2"/>
              </a:rPr>
              <a:t>unmarshalling</a:t>
            </a:r>
            <a:r>
              <a:rPr lang="en-US" altLang="ko-KR" dirty="0">
                <a:sym typeface="Symbol" panose="05050102010706020507" pitchFamily="18" charset="2"/>
              </a:rPr>
              <a:t>” the return values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Server-side stub is responsible for “</a:t>
            </a:r>
            <a:r>
              <a:rPr lang="en-US" altLang="ko-KR" dirty="0" err="1">
                <a:sym typeface="Symbol" panose="05050102010706020507" pitchFamily="18" charset="2"/>
              </a:rPr>
              <a:t>unmarshalling</a:t>
            </a:r>
            <a:r>
              <a:rPr lang="en-US" altLang="ko-KR" dirty="0">
                <a:sym typeface="Symbol" panose="05050102010706020507" pitchFamily="18" charset="2"/>
              </a:rPr>
              <a:t>” arguments and “marshalling” the return values.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Marshalling involves (depending on system)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Converting values to a canonical form, serializing objects, copying arguments passed by reference, etc. </a:t>
            </a:r>
          </a:p>
        </p:txBody>
      </p:sp>
    </p:spTree>
    <p:extLst>
      <p:ext uri="{BB962C8B-B14F-4D97-AF65-F5344CB8AC3E}">
        <p14:creationId xmlns:p14="http://schemas.microsoft.com/office/powerpoint/2010/main" val="27708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Class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2902</Words>
  <Application>Microsoft Office PowerPoint</Application>
  <PresentationFormat>Widescreen</PresentationFormat>
  <Paragraphs>557</Paragraphs>
  <Slides>48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OpenDyslexic 3</vt:lpstr>
      <vt:lpstr>OpenDyslexic3</vt:lpstr>
      <vt:lpstr>Symbol</vt:lpstr>
      <vt:lpstr>Office</vt:lpstr>
      <vt:lpstr>CS162 Operating Systems and Systems Programming Lecture 22   Distributed File Systems &amp; Internet</vt:lpstr>
      <vt:lpstr>Recall: What is a Distributed System?</vt:lpstr>
      <vt:lpstr>Recall: Centralised vs Distributed Systems</vt:lpstr>
      <vt:lpstr>Recall: Two types of distributed systems</vt:lpstr>
      <vt:lpstr>Recall: The promise of distributed systems</vt:lpstr>
      <vt:lpstr>Remote Procedure Call (RPC)</vt:lpstr>
      <vt:lpstr>Remote Procedure Call (RPC)</vt:lpstr>
      <vt:lpstr>RPC Information Flow</vt:lpstr>
      <vt:lpstr>RPC Implementation</vt:lpstr>
      <vt:lpstr>RPC Details (1/3)</vt:lpstr>
      <vt:lpstr>RPC Details (2/3)</vt:lpstr>
      <vt:lpstr>RPC Details (3/3)</vt:lpstr>
      <vt:lpstr>Problems with RPC: Non-Atomic Failures</vt:lpstr>
      <vt:lpstr>Problems with RPC: Performance</vt:lpstr>
      <vt:lpstr>CS162 Students Vs Elon Musk</vt:lpstr>
      <vt:lpstr>Do you believe this?</vt:lpstr>
      <vt:lpstr>Topic roadmap</vt:lpstr>
      <vt:lpstr>Distributed File Systems</vt:lpstr>
      <vt:lpstr>Virtual Filesystem Switch</vt:lpstr>
      <vt:lpstr>Example Linux mouting tree</vt:lpstr>
      <vt:lpstr>VFS Common File Model in Linux</vt:lpstr>
      <vt:lpstr>Simple Distributed File System</vt:lpstr>
      <vt:lpstr>Use of caching to reduce network load</vt:lpstr>
      <vt:lpstr>Dealing with Failures</vt:lpstr>
      <vt:lpstr>Stateless Protocol</vt:lpstr>
      <vt:lpstr>Case Study: Network File System (NFS)</vt:lpstr>
      <vt:lpstr>NFS Continued</vt:lpstr>
      <vt:lpstr>NFS Continued</vt:lpstr>
      <vt:lpstr>NFS Continued</vt:lpstr>
      <vt:lpstr>NFS Continued</vt:lpstr>
      <vt:lpstr>NFS Continued</vt:lpstr>
      <vt:lpstr>NFS Architecture</vt:lpstr>
      <vt:lpstr>NFS Cache consistency</vt:lpstr>
      <vt:lpstr>NFS Cache consistency</vt:lpstr>
      <vt:lpstr>Sequential Ordering Constraints</vt:lpstr>
      <vt:lpstr>Sequential Ordering Constraints</vt:lpstr>
      <vt:lpstr>NFS Pros and Cons</vt:lpstr>
      <vt:lpstr>Case study: The Internet</vt:lpstr>
      <vt:lpstr>The Internet: Layers, Layers, Layers</vt:lpstr>
      <vt:lpstr>The Internet: The hourglass</vt:lpstr>
      <vt:lpstr>The Internet: Implications of Hourglass</vt:lpstr>
      <vt:lpstr>The Internet: Drawbacks of Layering</vt:lpstr>
      <vt:lpstr>End-To-End Argument</vt:lpstr>
      <vt:lpstr>Example: Reliable File Transfer</vt:lpstr>
      <vt:lpstr>Discussion</vt:lpstr>
      <vt:lpstr>End-to-End Principle</vt:lpstr>
      <vt:lpstr>Conservative Interpretation of E2E</vt:lpstr>
      <vt:lpstr>Moderate Interpretation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2022-10-13T21:57:39Z</dcterms:created>
  <dcterms:modified xsi:type="dcterms:W3CDTF">2023-11-14T20:03:50Z</dcterms:modified>
</cp:coreProperties>
</file>