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330" r:id="rId2"/>
    <p:sldId id="256" r:id="rId3"/>
    <p:sldId id="2270" r:id="rId4"/>
    <p:sldId id="2271" r:id="rId5"/>
    <p:sldId id="2130" r:id="rId6"/>
    <p:sldId id="2272" r:id="rId7"/>
    <p:sldId id="2273" r:id="rId8"/>
    <p:sldId id="2274" r:id="rId9"/>
    <p:sldId id="306" r:id="rId10"/>
    <p:sldId id="2275" r:id="rId11"/>
    <p:sldId id="2277" r:id="rId12"/>
    <p:sldId id="2278" r:id="rId13"/>
    <p:sldId id="2279" r:id="rId14"/>
    <p:sldId id="385" r:id="rId15"/>
    <p:sldId id="2280" r:id="rId16"/>
    <p:sldId id="386" r:id="rId17"/>
    <p:sldId id="2282" r:id="rId18"/>
    <p:sldId id="2281" r:id="rId19"/>
    <p:sldId id="387" r:id="rId20"/>
    <p:sldId id="388" r:id="rId21"/>
    <p:sldId id="2283" r:id="rId22"/>
    <p:sldId id="2284" r:id="rId23"/>
    <p:sldId id="2285" r:id="rId24"/>
    <p:sldId id="2289" r:id="rId25"/>
    <p:sldId id="2290" r:id="rId26"/>
    <p:sldId id="2291" r:id="rId27"/>
    <p:sldId id="2292" r:id="rId28"/>
    <p:sldId id="2293" r:id="rId29"/>
    <p:sldId id="2294" r:id="rId30"/>
    <p:sldId id="2300" r:id="rId31"/>
    <p:sldId id="2301" r:id="rId32"/>
    <p:sldId id="2295" r:id="rId33"/>
    <p:sldId id="2302" r:id="rId34"/>
    <p:sldId id="2287" r:id="rId35"/>
    <p:sldId id="2296" r:id="rId36"/>
    <p:sldId id="2297" r:id="rId37"/>
    <p:sldId id="2298" r:id="rId38"/>
    <p:sldId id="2303" r:id="rId39"/>
    <p:sldId id="2304" r:id="rId40"/>
    <p:sldId id="2305" r:id="rId41"/>
    <p:sldId id="2306" r:id="rId42"/>
    <p:sldId id="2307" r:id="rId43"/>
    <p:sldId id="2308" r:id="rId44"/>
    <p:sldId id="2326" r:id="rId45"/>
    <p:sldId id="2309" r:id="rId46"/>
    <p:sldId id="2310" r:id="rId47"/>
    <p:sldId id="2311" r:id="rId48"/>
    <p:sldId id="2312" r:id="rId49"/>
    <p:sldId id="2313" r:id="rId50"/>
    <p:sldId id="2314" r:id="rId51"/>
    <p:sldId id="2315" r:id="rId52"/>
    <p:sldId id="2316" r:id="rId53"/>
    <p:sldId id="2317" r:id="rId54"/>
    <p:sldId id="2318" r:id="rId55"/>
    <p:sldId id="2319" r:id="rId56"/>
    <p:sldId id="2320" r:id="rId57"/>
    <p:sldId id="2321" r:id="rId58"/>
    <p:sldId id="2322" r:id="rId59"/>
    <p:sldId id="2323" r:id="rId60"/>
    <p:sldId id="2324" r:id="rId61"/>
    <p:sldId id="2325" r:id="rId62"/>
    <p:sldId id="340" r:id="rId63"/>
    <p:sldId id="2327" r:id="rId64"/>
    <p:sldId id="2328" r:id="rId65"/>
    <p:sldId id="709" r:id="rId66"/>
    <p:sldId id="2329" r:id="rId67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330"/>
            <p14:sldId id="256"/>
            <p14:sldId id="2270"/>
            <p14:sldId id="2271"/>
            <p14:sldId id="2130"/>
            <p14:sldId id="2272"/>
            <p14:sldId id="2273"/>
            <p14:sldId id="2274"/>
            <p14:sldId id="306"/>
            <p14:sldId id="2275"/>
            <p14:sldId id="2277"/>
            <p14:sldId id="2278"/>
            <p14:sldId id="2279"/>
            <p14:sldId id="385"/>
            <p14:sldId id="2280"/>
            <p14:sldId id="386"/>
            <p14:sldId id="2282"/>
            <p14:sldId id="2281"/>
            <p14:sldId id="387"/>
            <p14:sldId id="388"/>
            <p14:sldId id="2283"/>
            <p14:sldId id="2284"/>
            <p14:sldId id="2285"/>
            <p14:sldId id="2289"/>
            <p14:sldId id="2290"/>
            <p14:sldId id="2291"/>
            <p14:sldId id="2292"/>
            <p14:sldId id="2293"/>
            <p14:sldId id="2294"/>
            <p14:sldId id="2300"/>
            <p14:sldId id="2301"/>
            <p14:sldId id="2295"/>
            <p14:sldId id="2302"/>
            <p14:sldId id="2287"/>
            <p14:sldId id="2296"/>
            <p14:sldId id="2297"/>
            <p14:sldId id="2298"/>
            <p14:sldId id="2303"/>
            <p14:sldId id="2304"/>
            <p14:sldId id="2305"/>
            <p14:sldId id="2306"/>
            <p14:sldId id="2307"/>
            <p14:sldId id="2308"/>
            <p14:sldId id="2326"/>
            <p14:sldId id="2309"/>
            <p14:sldId id="2310"/>
            <p14:sldId id="2311"/>
            <p14:sldId id="2312"/>
            <p14:sldId id="2313"/>
            <p14:sldId id="2314"/>
            <p14:sldId id="2315"/>
            <p14:sldId id="2316"/>
            <p14:sldId id="2317"/>
            <p14:sldId id="2318"/>
            <p14:sldId id="2319"/>
            <p14:sldId id="2320"/>
            <p14:sldId id="2321"/>
            <p14:sldId id="2322"/>
            <p14:sldId id="2323"/>
            <p14:sldId id="2324"/>
            <p14:sldId id="2325"/>
            <p14:sldId id="340"/>
            <p14:sldId id="2327"/>
            <p14:sldId id="2328"/>
            <p14:sldId id="709"/>
            <p14:sldId id="2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E7800"/>
    <a:srgbClr val="FF99FF"/>
    <a:srgbClr val="A18623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D0248-FFCE-4345-A776-73BABABFE40E}" v="12" dt="2023-11-28T20:00:56.394"/>
    <p1510:client id="{F7564360-6DAC-4B10-89B1-6F8F9947A214}" v="6" dt="2023-11-28T20:06:37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93404" autoAdjust="0"/>
  </p:normalViewPr>
  <p:slideViewPr>
    <p:cSldViewPr>
      <p:cViewPr varScale="1">
        <p:scale>
          <a:sx n="90" d="100"/>
          <a:sy n="90" d="100"/>
        </p:scale>
        <p:origin x="465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notesViewPr>
    <p:cSldViewPr>
      <p:cViewPr varScale="1">
        <p:scale>
          <a:sx n="91" d="100"/>
          <a:sy n="91" d="100"/>
        </p:scale>
        <p:origin x="153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54020D8-84C0-22C9-3946-49FB72EA3A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560971E-488F-AF0E-C02E-15160DE29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2DD4F834-368E-2F05-9AB7-52DFC71B9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BFFE19-216C-4AE5-9B66-3B045B858797}" type="slidenum">
              <a:rPr lang="en-US" altLang="en-US" sz="900">
                <a:latin typeface="Times New Roman" panose="02020603050405020304" pitchFamily="18" charset="0"/>
              </a:rPr>
              <a:pPr/>
              <a:t>20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7C241F-54FF-2116-5A55-3DBEA1AC8C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7BA78E0-BF2E-3B53-9AF6-7CB7FE5B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F20ACCE-5344-8173-43E3-EFDCFB7B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BA5A0-6910-45B6-AFFE-CE239EBBB8C2}" type="slidenum">
              <a:rPr lang="en-US" altLang="en-US" sz="900">
                <a:latin typeface="Times New Roman" panose="02020603050405020304" pitchFamily="18" charset="0"/>
              </a:rPr>
              <a:pPr/>
              <a:t>45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98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7C241F-54FF-2116-5A55-3DBEA1AC8C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7BA78E0-BF2E-3B53-9AF6-7CB7FE5B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F20ACCE-5344-8173-43E3-EFDCFB7B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BA5A0-6910-45B6-AFFE-CE239EBBB8C2}" type="slidenum">
              <a:rPr lang="en-US" altLang="en-US" sz="900">
                <a:latin typeface="Times New Roman" panose="02020603050405020304" pitchFamily="18" charset="0"/>
              </a:rPr>
              <a:pPr/>
              <a:t>46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25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7C241F-54FF-2116-5A55-3DBEA1AC8C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7BA78E0-BF2E-3B53-9AF6-7CB7FE5B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F20ACCE-5344-8173-43E3-EFDCFB7B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BA5A0-6910-45B6-AFFE-CE239EBBB8C2}" type="slidenum">
              <a:rPr lang="en-US" altLang="en-US" sz="900">
                <a:latin typeface="Times New Roman" panose="02020603050405020304" pitchFamily="18" charset="0"/>
              </a:rPr>
              <a:pPr/>
              <a:t>47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67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C39EBB37-127E-907F-79D8-D3DCB23D52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CBA4D0C-29F7-29DA-2A05-5BC67103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F05E8B5-7840-0F1F-49F1-DAD76215C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E7E8C3-6A94-4536-A2A7-0DE8849CE33B}" type="slidenum">
              <a:rPr lang="en-US" altLang="en-US" sz="900">
                <a:latin typeface="Times New Roman" panose="02020603050405020304" pitchFamily="18" charset="0"/>
              </a:rPr>
              <a:pPr/>
              <a:t>48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70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C39EBB37-127E-907F-79D8-D3DCB23D52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CBA4D0C-29F7-29DA-2A05-5BC67103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F05E8B5-7840-0F1F-49F1-DAD76215C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E7E8C3-6A94-4536-A2A7-0DE8849CE33B}" type="slidenum">
              <a:rPr lang="en-US" altLang="en-US" sz="900">
                <a:latin typeface="Times New Roman" panose="02020603050405020304" pitchFamily="18" charset="0"/>
              </a:rPr>
              <a:pPr/>
              <a:t>49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00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75700-F629-484D-9391-F37A4B2AF9C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64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96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54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675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152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7D37BB09-6ED1-F7C9-1C16-C808DADF89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7FE4552D-4CB1-346B-7469-BF9FF144D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4129A6A-A6BF-8C4C-D75B-C39826B78B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F41A927-4F9D-42F3-A950-3F11B77DA85A}" type="slidenum">
              <a:rPr lang="en-US" altLang="en-US" sz="900">
                <a:latin typeface="Times New Roman" panose="02020603050405020304" pitchFamily="18" charset="0"/>
              </a:rPr>
              <a:pPr/>
              <a:t>14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7C241F-54FF-2116-5A55-3DBEA1AC8C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7BA78E0-BF2E-3B53-9AF6-7CB7FE5B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F20ACCE-5344-8173-43E3-EFDCFB7B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BA5A0-6910-45B6-AFFE-CE239EBBB8C2}" type="slidenum">
              <a:rPr lang="en-US" altLang="en-US" sz="900">
                <a:latin typeface="Times New Roman" panose="02020603050405020304" pitchFamily="18" charset="0"/>
              </a:rPr>
              <a:pPr/>
              <a:t>16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7C241F-54FF-2116-5A55-3DBEA1AC8C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7BA78E0-BF2E-3B53-9AF6-7CB7FE5B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F20ACCE-5344-8173-43E3-EFDCFB7B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BA5A0-6910-45B6-AFFE-CE239EBBB8C2}" type="slidenum">
              <a:rPr lang="en-US" altLang="en-US" sz="900">
                <a:latin typeface="Times New Roman" panose="02020603050405020304" pitchFamily="18" charset="0"/>
              </a:rPr>
              <a:pPr/>
              <a:t>17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6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47C241F-54FF-2116-5A55-3DBEA1AC8C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17BA78E0-BF2E-3B53-9AF6-7CB7FE5B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7F20ACCE-5344-8173-43E3-EFDCFB7BAE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7BA5A0-6910-45B6-AFFE-CE239EBBB8C2}" type="slidenum">
              <a:rPr lang="en-US" altLang="en-US" sz="900">
                <a:latin typeface="Times New Roman" panose="02020603050405020304" pitchFamily="18" charset="0"/>
              </a:rPr>
              <a:pPr/>
              <a:t>18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37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C39EBB37-127E-907F-79D8-D3DCB23D52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CBA4D0C-29F7-29DA-2A05-5BC67103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F05E8B5-7840-0F1F-49F1-DAD76215C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E7E8C3-6A94-4536-A2A7-0DE8849CE33B}" type="slidenum">
              <a:rPr lang="en-US" altLang="en-US" sz="900">
                <a:latin typeface="Times New Roman" panose="02020603050405020304" pitchFamily="18" charset="0"/>
              </a:rPr>
              <a:pPr/>
              <a:t>19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26.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E857-2EFA-4D72-BD9D-1903EFD10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fill this 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E53E6-251A-8B5C-9AE3-C8D57AB9A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0566400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course-evaluations.berkeley.edu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80% fill it in, 1 EC point on MT3 post-curve</a:t>
            </a:r>
          </a:p>
        </p:txBody>
      </p:sp>
      <p:pic>
        <p:nvPicPr>
          <p:cNvPr id="5" name="Picture 4" descr="A dog in a bathtub&#10;&#10;Description automatically generated">
            <a:extLst>
              <a:ext uri="{FF2B5EF4-FFF2-40B4-BE49-F238E27FC236}">
                <a16:creationId xmlns:a16="http://schemas.microsoft.com/office/drawing/2014/main" id="{3D9DC4C7-5C34-DE97-7C33-BDFFE64495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667000"/>
            <a:ext cx="3505200" cy="35295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95644A-A48A-A5F9-1061-6D7449EC9D74}"/>
              </a:ext>
            </a:extLst>
          </p:cNvPr>
          <p:cNvSpPr txBox="1">
            <a:spLocks/>
          </p:cNvSpPr>
          <p:nvPr/>
        </p:nvSpPr>
        <p:spPr bwMode="auto">
          <a:xfrm>
            <a:off x="1524000" y="4088885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Pre-162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BC69B7-59D9-B026-C7BF-57334CD26ACD}"/>
              </a:ext>
            </a:extLst>
          </p:cNvPr>
          <p:cNvSpPr txBox="1">
            <a:spLocks/>
          </p:cNvSpPr>
          <p:nvPr/>
        </p:nvSpPr>
        <p:spPr bwMode="auto">
          <a:xfrm>
            <a:off x="7052235" y="4060497"/>
            <a:ext cx="35814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Post-162</a:t>
            </a:r>
          </a:p>
        </p:txBody>
      </p:sp>
    </p:spTree>
    <p:extLst>
      <p:ext uri="{BB962C8B-B14F-4D97-AF65-F5344CB8AC3E}">
        <p14:creationId xmlns:p14="http://schemas.microsoft.com/office/powerpoint/2010/main" val="142558303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9536"/>
            <a:ext cx="11117798" cy="409892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199" dirty="0"/>
              <a:t>Consensus is impossible in an asynchronous system!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199" dirty="0" err="1"/>
              <a:t>Realisation</a:t>
            </a:r>
            <a:r>
              <a:rPr lang="en-US" sz="3199" dirty="0"/>
              <a:t> 1: </a:t>
            </a:r>
            <a:br>
              <a:rPr lang="en-US" sz="3199" dirty="0"/>
            </a:br>
            <a:r>
              <a:rPr lang="en-US" sz="3199" dirty="0"/>
              <a:t>Every *fun* thing in distributed systems is impossible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199" dirty="0" err="1"/>
              <a:t>Realisation</a:t>
            </a:r>
            <a:r>
              <a:rPr lang="en-US" sz="3199" dirty="0"/>
              <a:t> 2:</a:t>
            </a:r>
            <a:br>
              <a:rPr lang="en-US" sz="3199" dirty="0"/>
            </a:br>
            <a:r>
              <a:rPr lang="en-US" sz="3199" dirty="0"/>
              <a:t>We build these systems anyways.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9543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/>
              <a:t>Paxos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9536"/>
            <a:ext cx="11117798" cy="5021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Most popular consensus algorithm but doesn’t (quite) solve consensus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Provides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safety</a:t>
            </a:r>
            <a:r>
              <a:rPr lang="en-US" altLang="en-US" dirty="0">
                <a:ea typeface="ＭＳ Ｐゴシック" panose="020B0600070205080204" pitchFamily="34" charset="-128"/>
              </a:rPr>
              <a:t> and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eventual liveness</a:t>
            </a:r>
          </a:p>
          <a:p>
            <a:pPr marL="457200" lvl="1" indent="0" algn="ctr">
              <a:lnSpc>
                <a:spcPct val="70000"/>
              </a:lnSpc>
              <a:buNone/>
            </a:pPr>
            <a:endParaRPr lang="en-US" altLang="en-US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lvl="1" indent="0" algn="ctr">
              <a:lnSpc>
                <a:spcPct val="70000"/>
              </a:lnSpc>
              <a:buNone/>
            </a:pP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Safety</a:t>
            </a:r>
            <a:r>
              <a:rPr lang="en-US" altLang="en-US" dirty="0">
                <a:ea typeface="ＭＳ Ｐゴシック" panose="020B0600070205080204" pitchFamily="34" charset="-128"/>
              </a:rPr>
              <a:t>: Consensus is not violated</a:t>
            </a:r>
          </a:p>
          <a:p>
            <a:pPr marL="457200" lvl="1" indent="0" algn="ctr">
              <a:lnSpc>
                <a:spcPct val="70000"/>
              </a:lnSpc>
              <a:buNone/>
            </a:pPr>
            <a:endParaRPr lang="en-US" altLang="en-US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Eventual Liveness: </a:t>
            </a:r>
            <a:r>
              <a:rPr lang="en-US" altLang="en-US" dirty="0">
                <a:ea typeface="ＭＳ Ｐゴシック" panose="020B0600070205080204" pitchFamily="34" charset="-128"/>
              </a:rPr>
              <a:t>If things go well sometime in the future (messages, failures, etc.), there is a good chance consensus will be reached. But there is no guarantee.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Used (in some form) in most major distributed systems</a:t>
            </a:r>
          </a:p>
          <a:p>
            <a:pPr marL="457200" lvl="1" indent="0" algn="ctr">
              <a:lnSpc>
                <a:spcPct val="11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Google’s Chubby, Yahoo’s Zookeeper, </a:t>
            </a:r>
            <a:r>
              <a:rPr lang="en-US" altLang="en-US" dirty="0" err="1">
                <a:ea typeface="ＭＳ Ｐゴシック" panose="020B0600070205080204" pitchFamily="34" charset="-128"/>
              </a:rPr>
              <a:t>MultiPaxos</a:t>
            </a:r>
            <a:r>
              <a:rPr lang="en-US" altLang="en-US" dirty="0">
                <a:ea typeface="ＭＳ Ｐゴシック" panose="020B0600070205080204" pitchFamily="34" charset="-128"/>
              </a:rPr>
              <a:t> in Spanner, Raft in </a:t>
            </a:r>
            <a:r>
              <a:rPr lang="en-US" altLang="en-US" dirty="0" err="1">
                <a:ea typeface="ＭＳ Ｐゴシック" panose="020B0600070205080204" pitchFamily="34" charset="-128"/>
              </a:rPr>
              <a:t>Etcd</a:t>
            </a:r>
            <a:r>
              <a:rPr lang="en-US" altLang="en-US" dirty="0">
                <a:ea typeface="ＭＳ Ｐゴシック" panose="020B0600070205080204" pitchFamily="34" charset="-128"/>
              </a:rPr>
              <a:t>/</a:t>
            </a:r>
            <a:r>
              <a:rPr lang="en-US" altLang="en-US" dirty="0" err="1">
                <a:ea typeface="ＭＳ Ｐゴシック" panose="020B0600070205080204" pitchFamily="34" charset="-128"/>
              </a:rPr>
              <a:t>TiKV</a:t>
            </a:r>
            <a:r>
              <a:rPr lang="en-US" altLang="en-US" dirty="0">
                <a:ea typeface="ＭＳ Ｐゴシック" panose="020B0600070205080204" pitchFamily="34" charset="-128"/>
              </a:rPr>
              <a:t>.  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57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E64C-6C0E-EA77-01C0-E41EDF81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0B72-5BDC-CF77-4534-2E89FAB88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95400"/>
            <a:ext cx="10566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2f + 1 nodes, f of which may fail.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upper-bound in message delivery *but* assume messages eventually arrive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“special” coordinator node. Everyone is equal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Propose values (data/numbers,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94CA734-94D7-E756-CA06-AEF2DCB6A6A9}"/>
              </a:ext>
            </a:extLst>
          </p:cNvPr>
          <p:cNvGrpSpPr/>
          <p:nvPr/>
        </p:nvGrpSpPr>
        <p:grpSpPr>
          <a:xfrm>
            <a:off x="2133600" y="5181600"/>
            <a:ext cx="1447800" cy="1327666"/>
            <a:chOff x="2362200" y="4419600"/>
            <a:chExt cx="1447800" cy="1327666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767071F-35EE-BEA0-1512-A623A01E850F}"/>
                </a:ext>
              </a:extLst>
            </p:cNvPr>
            <p:cNvSpPr/>
            <p:nvPr/>
          </p:nvSpPr>
          <p:spPr bwMode="auto">
            <a:xfrm>
              <a:off x="2362200" y="4419600"/>
              <a:ext cx="1447800" cy="838200"/>
            </a:xfrm>
            <a:prstGeom prst="roundRect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ED47E0-FCC4-D04E-DD28-CE3E70BAD046}"/>
                </a:ext>
              </a:extLst>
            </p:cNvPr>
            <p:cNvSpPr txBox="1"/>
            <p:nvPr/>
          </p:nvSpPr>
          <p:spPr>
            <a:xfrm>
              <a:off x="2857500" y="53779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B626657-E1BC-CE75-E741-FEB37C3912E2}"/>
              </a:ext>
            </a:extLst>
          </p:cNvPr>
          <p:cNvGrpSpPr/>
          <p:nvPr/>
        </p:nvGrpSpPr>
        <p:grpSpPr>
          <a:xfrm>
            <a:off x="3803650" y="5181600"/>
            <a:ext cx="1447800" cy="1327666"/>
            <a:chOff x="2362200" y="4419600"/>
            <a:chExt cx="1447800" cy="1327666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07F339E5-36DF-E36A-FD89-EEFA5FFBA0BE}"/>
                </a:ext>
              </a:extLst>
            </p:cNvPr>
            <p:cNvSpPr/>
            <p:nvPr/>
          </p:nvSpPr>
          <p:spPr bwMode="auto">
            <a:xfrm>
              <a:off x="2362200" y="4419600"/>
              <a:ext cx="1447800" cy="838200"/>
            </a:xfrm>
            <a:prstGeom prst="roundRect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46D7E01-0EB3-3866-B467-65DEF848D5E2}"/>
                </a:ext>
              </a:extLst>
            </p:cNvPr>
            <p:cNvSpPr txBox="1"/>
            <p:nvPr/>
          </p:nvSpPr>
          <p:spPr>
            <a:xfrm>
              <a:off x="2857500" y="53779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2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86B24C-475F-4087-4C32-8D6BB376F64A}"/>
              </a:ext>
            </a:extLst>
          </p:cNvPr>
          <p:cNvGrpSpPr/>
          <p:nvPr/>
        </p:nvGrpSpPr>
        <p:grpSpPr>
          <a:xfrm>
            <a:off x="5473700" y="5178942"/>
            <a:ext cx="1447800" cy="1327666"/>
            <a:chOff x="2362200" y="4419600"/>
            <a:chExt cx="1447800" cy="1327666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3EF4576-9586-B272-B655-6C82A992086F}"/>
                </a:ext>
              </a:extLst>
            </p:cNvPr>
            <p:cNvSpPr/>
            <p:nvPr/>
          </p:nvSpPr>
          <p:spPr bwMode="auto">
            <a:xfrm>
              <a:off x="2362200" y="4419600"/>
              <a:ext cx="1447800" cy="838200"/>
            </a:xfrm>
            <a:prstGeom prst="roundRect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9D688EE-C093-E1AD-7984-E5E2A4ABF9A4}"/>
                </a:ext>
              </a:extLst>
            </p:cNvPr>
            <p:cNvSpPr txBox="1"/>
            <p:nvPr/>
          </p:nvSpPr>
          <p:spPr>
            <a:xfrm>
              <a:off x="2857500" y="53779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1881D8-72BF-C304-E8C7-EC41A8D90D45}"/>
              </a:ext>
            </a:extLst>
          </p:cNvPr>
          <p:cNvGrpSpPr/>
          <p:nvPr/>
        </p:nvGrpSpPr>
        <p:grpSpPr>
          <a:xfrm>
            <a:off x="7191375" y="5181600"/>
            <a:ext cx="1447800" cy="1327666"/>
            <a:chOff x="2362200" y="4419600"/>
            <a:chExt cx="1447800" cy="1327666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5C4181B-52CB-274F-7ACB-DFC94B190C7B}"/>
                </a:ext>
              </a:extLst>
            </p:cNvPr>
            <p:cNvSpPr/>
            <p:nvPr/>
          </p:nvSpPr>
          <p:spPr bwMode="auto">
            <a:xfrm>
              <a:off x="2362200" y="4419600"/>
              <a:ext cx="1447800" cy="838200"/>
            </a:xfrm>
            <a:prstGeom prst="roundRect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C4CD0B6-C538-CA33-09D3-4FE53DCCAEA3}"/>
                </a:ext>
              </a:extLst>
            </p:cNvPr>
            <p:cNvSpPr txBox="1"/>
            <p:nvPr/>
          </p:nvSpPr>
          <p:spPr>
            <a:xfrm>
              <a:off x="2857500" y="53779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4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771DB93-5C1D-C59D-4296-DA1CA823E5F4}"/>
              </a:ext>
            </a:extLst>
          </p:cNvPr>
          <p:cNvGrpSpPr/>
          <p:nvPr/>
        </p:nvGrpSpPr>
        <p:grpSpPr>
          <a:xfrm>
            <a:off x="8915402" y="5178942"/>
            <a:ext cx="1447800" cy="1327666"/>
            <a:chOff x="2362200" y="4419600"/>
            <a:chExt cx="1447800" cy="1327666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EA63744-E45F-6569-59CB-80F32E8E6F69}"/>
                </a:ext>
              </a:extLst>
            </p:cNvPr>
            <p:cNvSpPr/>
            <p:nvPr/>
          </p:nvSpPr>
          <p:spPr bwMode="auto">
            <a:xfrm>
              <a:off x="2362200" y="4419600"/>
              <a:ext cx="1447800" cy="838200"/>
            </a:xfrm>
            <a:prstGeom prst="roundRect">
              <a:avLst/>
            </a:prstGeom>
            <a:solidFill>
              <a:schemeClr val="bg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36C0C6-FE2E-07DE-6294-8E0F1E73182A}"/>
                </a:ext>
              </a:extLst>
            </p:cNvPr>
            <p:cNvSpPr txBox="1"/>
            <p:nvPr/>
          </p:nvSpPr>
          <p:spPr>
            <a:xfrm>
              <a:off x="2857500" y="53779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+mn-lt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994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DE77-B634-5402-46EB-A181FDE4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Island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40CD-110E-4267-C830-7FC34CCF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092495"/>
            <a:ext cx="105664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i="0" dirty="0">
                <a:solidFill>
                  <a:srgbClr val="666666"/>
                </a:solidFill>
                <a:effectLst/>
                <a:latin typeface="Roboto Slab" pitchFamily="2" charset="0"/>
              </a:rPr>
              <a:t>the problem of governing with a part-time parliament bears a remarkable correspondence to the problem faced by today’s fault-tolerant distributed systems, where legislators correspond to processes and leaving the Chamber corresponds to failing. The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Roboto Slab" pitchFamily="2" charset="0"/>
              </a:rPr>
              <a:t>Paxons</a:t>
            </a:r>
            <a:r>
              <a:rPr lang="en-US" b="0" i="0" dirty="0">
                <a:solidFill>
                  <a:srgbClr val="666666"/>
                </a:solidFill>
                <a:effectLst/>
                <a:latin typeface="Roboto Slab" pitchFamily="2" charset="0"/>
              </a:rPr>
              <a:t>’ solution may therefore be of some interest to computer scientists. I present here a short history of the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Roboto Slab" pitchFamily="2" charset="0"/>
              </a:rPr>
              <a:t>Paxos</a:t>
            </a:r>
            <a:r>
              <a:rPr lang="en-US" b="0" i="0" dirty="0">
                <a:solidFill>
                  <a:srgbClr val="666666"/>
                </a:solidFill>
                <a:effectLst/>
                <a:latin typeface="Roboto Slab" pitchFamily="2" charset="0"/>
              </a:rPr>
              <a:t> Parliament’s protocol, followed by an even shorter discussion of its relevance for distributed systems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A53D0A-DA2D-C17E-B390-B60477F3512C}"/>
              </a:ext>
            </a:extLst>
          </p:cNvPr>
          <p:cNvSpPr txBox="1">
            <a:spLocks/>
          </p:cNvSpPr>
          <p:nvPr/>
        </p:nvSpPr>
        <p:spPr bwMode="auto">
          <a:xfrm>
            <a:off x="812800" y="3555705"/>
            <a:ext cx="10566400" cy="2209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No one really understood this version, so there’s been many “translations” for Computer Scientists since</a:t>
            </a:r>
          </a:p>
          <a:p>
            <a:pPr marL="0" indent="0" algn="ctr">
              <a:buFontTx/>
              <a:buNone/>
            </a:pPr>
            <a:endParaRPr lang="en-US" kern="0" dirty="0"/>
          </a:p>
          <a:p>
            <a:pPr marL="0" indent="0" algn="ctr">
              <a:buFontTx/>
              <a:buNone/>
            </a:pPr>
            <a:r>
              <a:rPr lang="en-US" kern="0" dirty="0" err="1"/>
              <a:t>Paxos</a:t>
            </a:r>
            <a:r>
              <a:rPr lang="en-US" kern="0" dirty="0"/>
              <a:t>  Made Simple</a:t>
            </a:r>
            <a:br>
              <a:rPr lang="en-US" kern="0" dirty="0"/>
            </a:br>
            <a:r>
              <a:rPr lang="en-US" kern="0" dirty="0" err="1"/>
              <a:t>Paxos</a:t>
            </a:r>
            <a:r>
              <a:rPr lang="en-US" kern="0" dirty="0"/>
              <a:t> Made Moderately Complex</a:t>
            </a:r>
            <a:br>
              <a:rPr lang="en-US" kern="0" dirty="0"/>
            </a:br>
            <a:r>
              <a:rPr lang="en-US" kern="0" dirty="0"/>
              <a:t>An Engineering Perspective on </a:t>
            </a:r>
            <a:r>
              <a:rPr lang="en-US" kern="0" dirty="0" err="1"/>
              <a:t>Paxos</a:t>
            </a:r>
            <a:br>
              <a:rPr lang="en-US" kern="0" dirty="0"/>
            </a:br>
            <a:r>
              <a:rPr lang="en-US" kern="0" dirty="0" err="1"/>
              <a:t>Viewstamp</a:t>
            </a:r>
            <a:r>
              <a:rPr lang="en-US" kern="0" dirty="0"/>
              <a:t> Replication </a:t>
            </a:r>
            <a:br>
              <a:rPr lang="en-US" kern="0" dirty="0"/>
            </a:br>
            <a:r>
              <a:rPr lang="en-US" kern="0" dirty="0"/>
              <a:t>Raft</a:t>
            </a:r>
          </a:p>
        </p:txBody>
      </p:sp>
    </p:spTree>
    <p:extLst>
      <p:ext uri="{BB962C8B-B14F-4D97-AF65-F5344CB8AC3E}">
        <p14:creationId xmlns:p14="http://schemas.microsoft.com/office/powerpoint/2010/main" val="2676212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10E9264-FAE8-3F9A-A685-F8B33C85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525"/>
            <a:ext cx="92202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Rounds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6AF7C05-896D-4969-1B78-48CB46EAA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err="1">
                <a:ea typeface="ＭＳ Ｐゴシック" panose="020B0600070205080204" pitchFamily="34" charset="-128"/>
              </a:rPr>
              <a:t>Paxos</a:t>
            </a:r>
            <a:r>
              <a:rPr lang="en-US" altLang="en-US" dirty="0">
                <a:ea typeface="ＭＳ Ｐゴシック" panose="020B0600070205080204" pitchFamily="34" charset="-128"/>
              </a:rPr>
              <a:t> has </a:t>
            </a:r>
            <a:r>
              <a:rPr lang="en-US" altLang="en-US" dirty="0">
                <a:solidFill>
                  <a:srgbClr val="0066CC"/>
                </a:solidFill>
                <a:ea typeface="ＭＳ Ｐゴシック" panose="020B0600070205080204" pitchFamily="34" charset="-128"/>
              </a:rPr>
              <a:t>rounds</a:t>
            </a:r>
            <a:r>
              <a:rPr lang="en-US" altLang="en-US" dirty="0">
                <a:ea typeface="ＭＳ Ｐゴシック" panose="020B0600070205080204" pitchFamily="34" charset="-128"/>
              </a:rPr>
              <a:t>; 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Each round has a unique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ballot id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Rounds are asynchronous</a:t>
            </a:r>
          </a:p>
          <a:p>
            <a:pPr marL="457200" lvl="1" indent="0" algn="ctr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457200" lvl="1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Time synchronization not required</a:t>
            </a:r>
          </a:p>
          <a:p>
            <a:pPr marL="457200" lvl="1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(but preferred for liveness)</a:t>
            </a:r>
          </a:p>
          <a:p>
            <a:pPr marL="457200" lvl="1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you’re in round </a:t>
            </a:r>
            <a:r>
              <a:rPr lang="en-US" altLang="en-US" i="1" dirty="0">
                <a:ea typeface="ＭＳ Ｐゴシック" panose="020B0600070205080204" pitchFamily="34" charset="-128"/>
              </a:rPr>
              <a:t>j </a:t>
            </a:r>
            <a:r>
              <a:rPr lang="en-US" altLang="en-US" dirty="0">
                <a:ea typeface="ＭＳ Ｐゴシック" panose="020B0600070205080204" pitchFamily="34" charset="-128"/>
              </a:rPr>
              <a:t>and hear a message from round </a:t>
            </a:r>
            <a:r>
              <a:rPr lang="en-US" altLang="en-US" i="1" dirty="0">
                <a:ea typeface="ＭＳ Ｐゴシック" panose="020B0600070205080204" pitchFamily="34" charset="-128"/>
              </a:rPr>
              <a:t>j+1</a:t>
            </a:r>
            <a:r>
              <a:rPr lang="en-US" altLang="en-US" dirty="0">
                <a:ea typeface="ＭＳ Ｐゴシック" panose="020B0600070205080204" pitchFamily="34" charset="-128"/>
              </a:rPr>
              <a:t>, abort everything and move over to round </a:t>
            </a:r>
            <a:r>
              <a:rPr lang="en-US" altLang="en-US" i="1" dirty="0">
                <a:ea typeface="ＭＳ Ｐゴシック" panose="020B0600070205080204" pitchFamily="34" charset="-128"/>
              </a:rPr>
              <a:t>j+1</a:t>
            </a:r>
          </a:p>
          <a:p>
            <a:pPr algn="ctr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6493-F57F-8C8D-383B-50CBF71D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Phases Per 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A83A8-3147-496B-9D23-51C252C0DB19}"/>
              </a:ext>
            </a:extLst>
          </p:cNvPr>
          <p:cNvSpPr txBox="1"/>
          <p:nvPr/>
        </p:nvSpPr>
        <p:spPr>
          <a:xfrm>
            <a:off x="800100" y="1524000"/>
            <a:ext cx="1059179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Each round itself broken into phases </a:t>
            </a:r>
          </a:p>
          <a:p>
            <a:pPr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(which are also asynchronous)</a:t>
            </a:r>
          </a:p>
          <a:p>
            <a:pPr algn="ctr"/>
            <a:endParaRPr lang="en-US" altLang="en-US" sz="2400" b="0" dirty="0">
              <a:latin typeface="+mn-lt"/>
              <a:ea typeface="ＭＳ Ｐゴシック" panose="020B0600070205080204" pitchFamily="34" charset="-128"/>
            </a:endParaRPr>
          </a:p>
          <a:p>
            <a:pPr lvl="1"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Phase 1: A leader is elected </a:t>
            </a:r>
          </a:p>
          <a:p>
            <a:pPr lvl="1"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(</a:t>
            </a:r>
            <a:r>
              <a:rPr lang="en-US" altLang="en-US" sz="2400" b="0" dirty="0">
                <a:solidFill>
                  <a:srgbClr val="CC6600"/>
                </a:solidFill>
                <a:latin typeface="+mn-lt"/>
                <a:ea typeface="ＭＳ Ｐゴシック" panose="020B0600070205080204" pitchFamily="34" charset="-128"/>
              </a:rPr>
              <a:t>Election</a:t>
            </a:r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)</a:t>
            </a:r>
          </a:p>
          <a:p>
            <a:pPr lvl="1" algn="ctr"/>
            <a:endParaRPr lang="en-US" altLang="en-US" sz="2400" b="0" dirty="0">
              <a:latin typeface="+mn-lt"/>
              <a:ea typeface="ＭＳ Ｐゴシック" panose="020B0600070205080204" pitchFamily="34" charset="-128"/>
            </a:endParaRPr>
          </a:p>
          <a:p>
            <a:pPr lvl="1"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Phase 2: Leader proposes a value, processes ack (</a:t>
            </a:r>
            <a:r>
              <a:rPr lang="en-US" altLang="en-US" sz="2400" b="0" dirty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</a:rPr>
              <a:t>Bill</a:t>
            </a:r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)</a:t>
            </a:r>
          </a:p>
          <a:p>
            <a:pPr lvl="1" algn="ctr"/>
            <a:endParaRPr lang="en-US" altLang="en-US" sz="2400" b="0" dirty="0">
              <a:latin typeface="+mn-lt"/>
              <a:ea typeface="ＭＳ Ｐゴシック" panose="020B0600070205080204" pitchFamily="34" charset="-128"/>
            </a:endParaRPr>
          </a:p>
          <a:p>
            <a:pPr lvl="1"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Phase 3: Leader multicasts final value</a:t>
            </a:r>
          </a:p>
          <a:p>
            <a:pPr lvl="1" algn="ctr"/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 (</a:t>
            </a:r>
            <a:r>
              <a:rPr lang="en-US" altLang="en-US" sz="2400" b="0" dirty="0">
                <a:solidFill>
                  <a:srgbClr val="00B050"/>
                </a:solidFill>
                <a:latin typeface="+mn-lt"/>
                <a:ea typeface="ＭＳ Ｐゴシック" panose="020B0600070205080204" pitchFamily="34" charset="-128"/>
              </a:rPr>
              <a:t>Law</a:t>
            </a:r>
            <a:r>
              <a:rPr lang="en-US" altLang="en-US" sz="2400" b="0" dirty="0">
                <a:latin typeface="+mn-lt"/>
                <a:ea typeface="ＭＳ Ｐゴシック" panose="020B0600070205080204" pitchFamily="34" charset="-128"/>
              </a:rPr>
              <a:t>)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759066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C44035-EB7D-4DC9-F80D-BB43C18F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101601"/>
            <a:ext cx="71628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1 – </a:t>
            </a:r>
            <a:r>
              <a:rPr lang="en-US" altLang="en-US" dirty="0">
                <a:solidFill>
                  <a:srgbClr val="CC6600"/>
                </a:solidFill>
                <a:ea typeface="ＭＳ Ｐゴシック" panose="020B0600070205080204" pitchFamily="34" charset="-128"/>
              </a:rPr>
              <a:t>Election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C17AF3D-AE20-D8CA-1DCE-58D7C552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71600"/>
            <a:ext cx="96012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Potential leader (Proposer) chooses a ballot id.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Ballot id must be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unique per proposer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Ballot id must be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higher than any ballot id</a:t>
            </a:r>
            <a:r>
              <a:rPr lang="en-US" altLang="en-US" dirty="0">
                <a:ea typeface="ＭＳ Ｐゴシック" panose="020B0600070205080204" pitchFamily="34" charset="-128"/>
              </a:rPr>
              <a:t> seen anything so far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C44035-EB7D-4DC9-F80D-BB43C18F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101601"/>
            <a:ext cx="88392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1 – </a:t>
            </a:r>
            <a:r>
              <a:rPr lang="en-US" altLang="en-US" dirty="0">
                <a:solidFill>
                  <a:srgbClr val="CC6600"/>
                </a:solidFill>
                <a:ea typeface="ＭＳ Ｐゴシック" panose="020B0600070205080204" pitchFamily="34" charset="-128"/>
              </a:rPr>
              <a:t>Election (Version 1)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C17AF3D-AE20-D8CA-1DCE-58D7C552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8110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Proposer sends PREPARE(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 to all participants.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participant has already received a higher ballot id 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(b &gt; 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), do nothing.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Else: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Store b=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  on disk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 Send an PROMISE(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to proposer.</a:t>
            </a:r>
          </a:p>
          <a:p>
            <a:pPr marL="457200" indent="-457200" algn="ctr">
              <a:buAutoNum type="arabicParenR"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1"/>
                </a:solidFill>
              </a:rPr>
              <a:t>H</a:t>
            </a:r>
            <a:r>
              <a:rPr lang="en-US" b="1" i="1" dirty="0">
                <a:solidFill>
                  <a:schemeClr val="accent1"/>
                </a:solidFill>
                <a:effectLst/>
              </a:rPr>
              <a:t>ave I already agreed to ignore proposals with this proposal number?</a:t>
            </a: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indent="-457200" algn="ctr">
              <a:buAutoNum type="arabicParenR"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50896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C44035-EB7D-4DC9-F80D-BB43C18F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1 – </a:t>
            </a:r>
            <a:r>
              <a:rPr lang="en-US" altLang="en-US" dirty="0">
                <a:solidFill>
                  <a:srgbClr val="CC6600"/>
                </a:solidFill>
                <a:ea typeface="ＭＳ Ｐゴシック" panose="020B0600070205080204" pitchFamily="34" charset="-128"/>
              </a:rPr>
              <a:t>Election (Version 1)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C17AF3D-AE20-D8CA-1DCE-58D7C552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6800"/>
            <a:ext cx="9525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majority (i.e., quorum) </a:t>
            </a:r>
            <a:r>
              <a:rPr lang="en-US" altLang="en-US" dirty="0">
                <a:ea typeface="ＭＳ Ｐゴシック" panose="020B0600070205080204" pitchFamily="34" charset="-128"/>
              </a:rPr>
              <a:t>respond PROMISE(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then, proposer is the leader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Why a majority? </a:t>
            </a:r>
          </a:p>
          <a:p>
            <a:pPr marL="0" indent="0" algn="ctr">
              <a:buNone/>
            </a:pP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In what cases may the leader not receive a majority of votes?</a:t>
            </a:r>
          </a:p>
          <a:p>
            <a:pPr marL="0" indent="0" algn="ctr">
              <a:buNone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Invariant: once have established a leader for </a:t>
            </a:r>
            <a:r>
              <a:rPr lang="en-US" altLang="en-US" dirty="0" err="1">
                <a:solidFill>
                  <a:schemeClr val="accent1"/>
                </a:solidFill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, no leader can be elected for a ballot smaller than </a:t>
            </a:r>
            <a:r>
              <a:rPr lang="en-US" altLang="en-US" dirty="0" err="1">
                <a:solidFill>
                  <a:schemeClr val="accent1"/>
                </a:solidFill>
                <a:ea typeface="ＭＳ Ｐゴシック" panose="020B0600070205080204" pitchFamily="34" charset="-128"/>
              </a:rPr>
              <a:t>ballot_id</a:t>
            </a:r>
            <a:endParaRPr lang="en-US" altLang="en-US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702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9C7C17A-04D2-4DEB-A4F7-D2A5249E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2 – Proposal (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Bill</a:t>
            </a:r>
            <a:r>
              <a:rPr lang="en-US" altLang="en-US" dirty="0">
                <a:ea typeface="ＭＳ Ｐゴシック" panose="020B0600070205080204" pitchFamily="34" charset="-128"/>
              </a:rPr>
              <a:t>) (Version 1)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533B712-94F1-416F-E73E-6EBD9B845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2115800" cy="381000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Leader sends proposed value v by sending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PROPOSE(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ballot_id,v</a:t>
            </a:r>
            <a:r>
              <a:rPr lang="en-US" altLang="en-US" dirty="0">
                <a:ea typeface="ＭＳ Ｐゴシック" panose="020B0600070205080204" pitchFamily="34" charset="-128"/>
              </a:rPr>
              <a:t>) to all </a:t>
            </a:r>
          </a:p>
          <a:p>
            <a:pPr marL="0" indent="0" algn="ctr">
              <a:buNone/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participant has already received a higher ballot id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(b &gt; 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), do nothing.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Else: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Store b=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  on disk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 Send an ACCEPT(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v) to proposer.</a:t>
            </a:r>
          </a:p>
          <a:p>
            <a:pPr marL="0" indent="0" algn="ctr"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1"/>
                </a:solidFill>
              </a:rPr>
              <a:t>H</a:t>
            </a:r>
            <a:r>
              <a:rPr lang="en-US" b="1" i="1" dirty="0">
                <a:solidFill>
                  <a:schemeClr val="accent1"/>
                </a:solidFill>
                <a:effectLst/>
              </a:rPr>
              <a:t>ave I already agreed to ignore proposals with this proposal number?</a:t>
            </a: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indent="-457200" algn="ctr">
              <a:buAutoNum type="arabicParenR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26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Coordination - </a:t>
            </a:r>
            <a:r>
              <a:rPr lang="en-US" sz="3000" dirty="0" err="1">
                <a:latin typeface="+mj-lt"/>
              </a:rPr>
              <a:t>Paxos</a:t>
            </a: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 dirty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 dirty="0">
                <a:latin typeface="+mj-lt"/>
                <a:ea typeface="Gill Sans" charset="0"/>
              </a:rPr>
              <a:t>, John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 dirty="0">
                <a:latin typeface="+mj-lt"/>
                <a:ea typeface="Gill Sans" charset="0"/>
              </a:rPr>
              <a:t>, Alison Norman, Indy Gupta and Lorenzo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Alvisi</a:t>
            </a:r>
            <a:endParaRPr lang="en-US" altLang="en-US" sz="1600" b="0" kern="0" dirty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6A94801-1AF8-4B1A-B200-067DAB49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3 – Decision (</a:t>
            </a:r>
            <a:r>
              <a:rPr lang="en-US" altLang="en-US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Law</a:t>
            </a:r>
            <a:r>
              <a:rPr lang="en-US" altLang="en-US" dirty="0">
                <a:ea typeface="ＭＳ Ｐゴシック" panose="020B0600070205080204" pitchFamily="34" charset="-128"/>
              </a:rPr>
              <a:t>) (Version 1)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51420A9-7B3D-D432-78CB-B9AF44AAC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764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leader hears a </a:t>
            </a:r>
            <a:r>
              <a:rPr lang="en-US" altLang="en-US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majority</a:t>
            </a:r>
            <a:r>
              <a:rPr lang="en-US" altLang="en-US" dirty="0">
                <a:ea typeface="ＭＳ Ｐゴシック" panose="020B0600070205080204" pitchFamily="34" charset="-128"/>
              </a:rPr>
              <a:t> of ACCEPT(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v),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It lets everyone know of the decision. 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Sends a COMMIT(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v)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Participants can now execute v.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ctr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6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2399414" y="211285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79900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6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2399414" y="211285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49376DE-BEEA-3EC4-FDDC-89E026B45E21}"/>
              </a:ext>
            </a:extLst>
          </p:cNvPr>
          <p:cNvSpPr txBox="1"/>
          <p:nvPr/>
        </p:nvSpPr>
        <p:spPr>
          <a:xfrm>
            <a:off x="4038600" y="144245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8CDE1C-40F7-DCD2-5240-08893434068E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>
            <a:off x="4876800" y="208878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0529E5C-2A85-4239-2A2A-B5AE6D8728E4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>
            <a:off x="4876800" y="2088781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C14FBCB-44EC-86C2-FAD6-5564EDA3C415}"/>
              </a:ext>
            </a:extLst>
          </p:cNvPr>
          <p:cNvCxnSpPr>
            <a:cxnSpLocks/>
          </p:cNvCxnSpPr>
          <p:nvPr/>
        </p:nvCxnSpPr>
        <p:spPr bwMode="auto">
          <a:xfrm>
            <a:off x="4898065" y="2149273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C1C83B6-C1B8-82EC-B956-DB879034ADD5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>
            <a:off x="4876800" y="2088781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EE2BFCB-D77A-D670-454C-D5D9543A3D6A}"/>
              </a:ext>
            </a:extLst>
          </p:cNvPr>
          <p:cNvSpPr txBox="1"/>
          <p:nvPr/>
        </p:nvSpPr>
        <p:spPr>
          <a:xfrm>
            <a:off x="5829300" y="2107019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Accept(1)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A0F5956-6910-5B38-99B0-12BB3727F542}"/>
              </a:ext>
            </a:extLst>
          </p:cNvPr>
          <p:cNvCxnSpPr>
            <a:cxnSpLocks/>
          </p:cNvCxnSpPr>
          <p:nvPr/>
        </p:nvCxnSpPr>
        <p:spPr bwMode="auto">
          <a:xfrm flipV="1">
            <a:off x="5943600" y="2144236"/>
            <a:ext cx="1676400" cy="78274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FFEDAA6-0808-E1F8-5D64-FFAEAF4DB75E}"/>
              </a:ext>
            </a:extLst>
          </p:cNvPr>
          <p:cNvCxnSpPr>
            <a:cxnSpLocks/>
          </p:cNvCxnSpPr>
          <p:nvPr/>
        </p:nvCxnSpPr>
        <p:spPr bwMode="auto">
          <a:xfrm flipV="1">
            <a:off x="5962650" y="2088781"/>
            <a:ext cx="1657350" cy="164501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C89805-57A1-0274-9B60-0148798F146C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2144235"/>
            <a:ext cx="1524000" cy="24487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45C4C36-2AD5-A341-46BF-4CA2B175F603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2144234"/>
            <a:ext cx="1524000" cy="337354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35344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6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2399414" y="211285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49376DE-BEEA-3EC4-FDDC-89E026B45E21}"/>
              </a:ext>
            </a:extLst>
          </p:cNvPr>
          <p:cNvSpPr txBox="1"/>
          <p:nvPr/>
        </p:nvSpPr>
        <p:spPr>
          <a:xfrm>
            <a:off x="4038600" y="144245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48CDE1C-40F7-DCD2-5240-08893434068E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>
            <a:off x="4876800" y="208878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0529E5C-2A85-4239-2A2A-B5AE6D8728E4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>
            <a:off x="4876800" y="2088781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C14FBCB-44EC-86C2-FAD6-5564EDA3C415}"/>
              </a:ext>
            </a:extLst>
          </p:cNvPr>
          <p:cNvCxnSpPr>
            <a:cxnSpLocks/>
          </p:cNvCxnSpPr>
          <p:nvPr/>
        </p:nvCxnSpPr>
        <p:spPr bwMode="auto">
          <a:xfrm>
            <a:off x="4898065" y="2149273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C1C83B6-C1B8-82EC-B956-DB879034ADD5}"/>
              </a:ext>
            </a:extLst>
          </p:cNvPr>
          <p:cNvCxnSpPr>
            <a:cxnSpLocks/>
            <a:stCxn id="42" idx="2"/>
          </p:cNvCxnSpPr>
          <p:nvPr/>
        </p:nvCxnSpPr>
        <p:spPr bwMode="auto">
          <a:xfrm>
            <a:off x="4876800" y="2088781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EE2BFCB-D77A-D670-454C-D5D9543A3D6A}"/>
              </a:ext>
            </a:extLst>
          </p:cNvPr>
          <p:cNvSpPr txBox="1"/>
          <p:nvPr/>
        </p:nvSpPr>
        <p:spPr>
          <a:xfrm>
            <a:off x="5829300" y="2107019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Accept(1)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A0F5956-6910-5B38-99B0-12BB3727F542}"/>
              </a:ext>
            </a:extLst>
          </p:cNvPr>
          <p:cNvCxnSpPr>
            <a:cxnSpLocks/>
          </p:cNvCxnSpPr>
          <p:nvPr/>
        </p:nvCxnSpPr>
        <p:spPr bwMode="auto">
          <a:xfrm flipV="1">
            <a:off x="5943600" y="2144236"/>
            <a:ext cx="1676400" cy="78274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FFEDAA6-0808-E1F8-5D64-FFAEAF4DB75E}"/>
              </a:ext>
            </a:extLst>
          </p:cNvPr>
          <p:cNvCxnSpPr>
            <a:cxnSpLocks/>
          </p:cNvCxnSpPr>
          <p:nvPr/>
        </p:nvCxnSpPr>
        <p:spPr bwMode="auto">
          <a:xfrm flipV="1">
            <a:off x="5962650" y="2088781"/>
            <a:ext cx="1657350" cy="164501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7C89805-57A1-0274-9B60-0148798F146C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2144235"/>
            <a:ext cx="1524000" cy="244877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45C4C36-2AD5-A341-46BF-4CA2B175F603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2144234"/>
            <a:ext cx="1524000" cy="337354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0B1A358E-0FCD-9516-404C-A431BC1F79F8}"/>
              </a:ext>
            </a:extLst>
          </p:cNvPr>
          <p:cNvSpPr txBox="1"/>
          <p:nvPr/>
        </p:nvSpPr>
        <p:spPr>
          <a:xfrm>
            <a:off x="6858000" y="1442450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6665400-4D85-AA61-279E-190AB95D46AD}"/>
              </a:ext>
            </a:extLst>
          </p:cNvPr>
          <p:cNvCxnSpPr>
            <a:cxnSpLocks/>
            <a:stCxn id="99" idx="2"/>
          </p:cNvCxnSpPr>
          <p:nvPr/>
        </p:nvCxnSpPr>
        <p:spPr bwMode="auto">
          <a:xfrm>
            <a:off x="7696200" y="2088781"/>
            <a:ext cx="1066800" cy="799177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ED48D08-665E-7B23-F425-00331C00E961}"/>
              </a:ext>
            </a:extLst>
          </p:cNvPr>
          <p:cNvCxnSpPr>
            <a:cxnSpLocks/>
            <a:stCxn id="99" idx="2"/>
          </p:cNvCxnSpPr>
          <p:nvPr/>
        </p:nvCxnSpPr>
        <p:spPr bwMode="auto">
          <a:xfrm>
            <a:off x="7696200" y="2088781"/>
            <a:ext cx="762000" cy="1637377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8559BA5-3A02-1C54-9433-2E85E1566DEE}"/>
              </a:ext>
            </a:extLst>
          </p:cNvPr>
          <p:cNvCxnSpPr>
            <a:cxnSpLocks/>
            <a:stCxn id="99" idx="2"/>
          </p:cNvCxnSpPr>
          <p:nvPr/>
        </p:nvCxnSpPr>
        <p:spPr bwMode="auto">
          <a:xfrm>
            <a:off x="7696200" y="2088781"/>
            <a:ext cx="2286000" cy="2472847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BB23078-3067-BC38-C09C-22F3FA0FABBD}"/>
              </a:ext>
            </a:extLst>
          </p:cNvPr>
          <p:cNvCxnSpPr>
            <a:cxnSpLocks/>
            <a:stCxn id="99" idx="2"/>
          </p:cNvCxnSpPr>
          <p:nvPr/>
        </p:nvCxnSpPr>
        <p:spPr bwMode="auto">
          <a:xfrm>
            <a:off x="7696200" y="2088781"/>
            <a:ext cx="1219200" cy="3389977"/>
          </a:xfrm>
          <a:prstGeom prst="straightConnector1">
            <a:avLst/>
          </a:prstGeom>
          <a:ln w="28575">
            <a:solidFill>
              <a:schemeClr val="accent6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31485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6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3F9C1D0-F0E7-F65C-0E5A-C1390AFE73AF}"/>
              </a:ext>
            </a:extLst>
          </p:cNvPr>
          <p:cNvSpPr txBox="1"/>
          <p:nvPr/>
        </p:nvSpPr>
        <p:spPr>
          <a:xfrm>
            <a:off x="3810000" y="150048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62735985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6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810000" y="150048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49786" cy="1943726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990310" cy="104933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362200"/>
            <a:ext cx="2152650" cy="3012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2E6830-71BE-C447-3E25-E9A555F5F1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57110" y="2870921"/>
            <a:ext cx="1343690" cy="841868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8A3475-E164-8DE7-7668-41163704020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95210" y="2889768"/>
            <a:ext cx="1324640" cy="167185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103D9E4-25E1-0B88-2A59-E354A79C7A13}"/>
              </a:ext>
            </a:extLst>
          </p:cNvPr>
          <p:cNvSpPr txBox="1"/>
          <p:nvPr/>
        </p:nvSpPr>
        <p:spPr>
          <a:xfrm>
            <a:off x="5097536" y="3044284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26" name="Flowchart: Collate 25">
            <a:extLst>
              <a:ext uri="{FF2B5EF4-FFF2-40B4-BE49-F238E27FC236}">
                <a16:creationId xmlns:a16="http://schemas.microsoft.com/office/drawing/2014/main" id="{D905E5A5-D2D9-B551-31E2-7F982BC25E3D}"/>
              </a:ext>
            </a:extLst>
          </p:cNvPr>
          <p:cNvSpPr/>
          <p:nvPr/>
        </p:nvSpPr>
        <p:spPr bwMode="auto">
          <a:xfrm>
            <a:off x="3024245" y="2182695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6479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6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810000" y="150048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49786" cy="1943726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990310" cy="104933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362200"/>
            <a:ext cx="2000250" cy="3012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2E6830-71BE-C447-3E25-E9A555F5F1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57110" y="2870921"/>
            <a:ext cx="1343690" cy="841868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8A3475-E164-8DE7-7668-41163704020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95210" y="2889768"/>
            <a:ext cx="1324640" cy="167185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5E64CA-8C34-9785-AECF-EA26A0ABA981}"/>
              </a:ext>
            </a:extLst>
          </p:cNvPr>
          <p:cNvSpPr txBox="1"/>
          <p:nvPr/>
        </p:nvSpPr>
        <p:spPr>
          <a:xfrm>
            <a:off x="5589514" y="14110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35628-9628-9C3E-01E5-6EF8EEBADF83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92016-FFB7-0C98-289E-2CA7D1EC7B25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EF5B6-5240-F0CC-4615-C95035A6E294}"/>
              </a:ext>
            </a:extLst>
          </p:cNvPr>
          <p:cNvCxnSpPr>
            <a:cxnSpLocks/>
          </p:cNvCxnSpPr>
          <p:nvPr/>
        </p:nvCxnSpPr>
        <p:spPr bwMode="auto">
          <a:xfrm>
            <a:off x="6448979" y="2117889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37CE90-F9C2-46CB-B21E-55EC12223E5D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536" y="3044284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5DC1F8-9670-703E-164A-47F855CAE567}"/>
              </a:ext>
            </a:extLst>
          </p:cNvPr>
          <p:cNvSpPr txBox="1"/>
          <p:nvPr/>
        </p:nvSpPr>
        <p:spPr>
          <a:xfrm>
            <a:off x="7224935" y="2228470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1&lt;2</a:t>
            </a:r>
          </a:p>
        </p:txBody>
      </p:sp>
      <p:sp>
        <p:nvSpPr>
          <p:cNvPr id="34" name="Flowchart: Collate 33">
            <a:extLst>
              <a:ext uri="{FF2B5EF4-FFF2-40B4-BE49-F238E27FC236}">
                <a16:creationId xmlns:a16="http://schemas.microsoft.com/office/drawing/2014/main" id="{428835B8-E28B-C6D1-45F6-BD5CA838B36F}"/>
              </a:ext>
            </a:extLst>
          </p:cNvPr>
          <p:cNvSpPr/>
          <p:nvPr/>
        </p:nvSpPr>
        <p:spPr bwMode="auto">
          <a:xfrm>
            <a:off x="3024245" y="2182695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2585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810000" y="150048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49786" cy="1943726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990310" cy="104933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294125"/>
            <a:ext cx="2000250" cy="36933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2E6830-71BE-C447-3E25-E9A555F5F1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9389" y="2870921"/>
            <a:ext cx="1343690" cy="841868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8A3475-E164-8DE7-7668-41163704020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95210" y="2889768"/>
            <a:ext cx="1324640" cy="167185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5E64CA-8C34-9785-AECF-EA26A0ABA981}"/>
              </a:ext>
            </a:extLst>
          </p:cNvPr>
          <p:cNvSpPr txBox="1"/>
          <p:nvPr/>
        </p:nvSpPr>
        <p:spPr>
          <a:xfrm>
            <a:off x="5589514" y="14110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35628-9628-9C3E-01E5-6EF8EEBADF83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92016-FFB7-0C98-289E-2CA7D1EC7B25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EF5B6-5240-F0CC-4615-C95035A6E294}"/>
              </a:ext>
            </a:extLst>
          </p:cNvPr>
          <p:cNvCxnSpPr>
            <a:cxnSpLocks/>
          </p:cNvCxnSpPr>
          <p:nvPr/>
        </p:nvCxnSpPr>
        <p:spPr bwMode="auto">
          <a:xfrm>
            <a:off x="6448979" y="2117889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37CE90-F9C2-46CB-B21E-55EC12223E5D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536" y="3044284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5DC1F8-9670-703E-164A-47F855CAE567}"/>
              </a:ext>
            </a:extLst>
          </p:cNvPr>
          <p:cNvSpPr txBox="1"/>
          <p:nvPr/>
        </p:nvSpPr>
        <p:spPr>
          <a:xfrm>
            <a:off x="7224935" y="2228470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1&lt;2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025DDAF-FE82-EF22-CEB6-F237ECFE263F}"/>
              </a:ext>
            </a:extLst>
          </p:cNvPr>
          <p:cNvCxnSpPr>
            <a:cxnSpLocks/>
          </p:cNvCxnSpPr>
          <p:nvPr/>
        </p:nvCxnSpPr>
        <p:spPr bwMode="auto">
          <a:xfrm>
            <a:off x="7689444" y="2877312"/>
            <a:ext cx="1568856" cy="168431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C9B53A-218E-7673-844F-0B5262980F4D}"/>
              </a:ext>
            </a:extLst>
          </p:cNvPr>
          <p:cNvCxnSpPr>
            <a:cxnSpLocks/>
          </p:cNvCxnSpPr>
          <p:nvPr/>
        </p:nvCxnSpPr>
        <p:spPr bwMode="auto">
          <a:xfrm>
            <a:off x="7689444" y="2877312"/>
            <a:ext cx="1568856" cy="260908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B49FCC2-D231-735A-0BD2-956672B6389A}"/>
              </a:ext>
            </a:extLst>
          </p:cNvPr>
          <p:cNvCxnSpPr>
            <a:cxnSpLocks/>
          </p:cNvCxnSpPr>
          <p:nvPr/>
        </p:nvCxnSpPr>
        <p:spPr bwMode="auto">
          <a:xfrm>
            <a:off x="7689444" y="2877312"/>
            <a:ext cx="2401463" cy="84611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AD02E4-7161-4513-9EFE-551EE04AE5A4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444" y="2057397"/>
            <a:ext cx="1309024" cy="81991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1962E91-3757-516A-0558-C0270FD089BD}"/>
              </a:ext>
            </a:extLst>
          </p:cNvPr>
          <p:cNvSpPr txBox="1"/>
          <p:nvPr/>
        </p:nvSpPr>
        <p:spPr>
          <a:xfrm>
            <a:off x="7461426" y="2967155"/>
            <a:ext cx="16764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sp>
        <p:nvSpPr>
          <p:cNvPr id="38" name="Flowchart: Collate 37">
            <a:extLst>
              <a:ext uri="{FF2B5EF4-FFF2-40B4-BE49-F238E27FC236}">
                <a16:creationId xmlns:a16="http://schemas.microsoft.com/office/drawing/2014/main" id="{59FB9D72-893D-1E41-C9C9-BEF9F652C6C6}"/>
              </a:ext>
            </a:extLst>
          </p:cNvPr>
          <p:cNvSpPr/>
          <p:nvPr/>
        </p:nvSpPr>
        <p:spPr bwMode="auto">
          <a:xfrm>
            <a:off x="3024245" y="2182695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32573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810000" y="150048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49786" cy="1943726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990310" cy="104933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294125"/>
            <a:ext cx="2305050" cy="36933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62E6830-71BE-C447-3E25-E9A555F5F1FB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9389" y="2870921"/>
            <a:ext cx="1343690" cy="841868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8A3475-E164-8DE7-7668-411637040205}"/>
              </a:ext>
            </a:extLst>
          </p:cNvPr>
          <p:cNvCxnSpPr>
            <a:cxnSpLocks/>
          </p:cNvCxnSpPr>
          <p:nvPr/>
        </p:nvCxnSpPr>
        <p:spPr bwMode="auto">
          <a:xfrm flipV="1">
            <a:off x="5095210" y="2889768"/>
            <a:ext cx="1324640" cy="167185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5E64CA-8C34-9785-AECF-EA26A0ABA981}"/>
              </a:ext>
            </a:extLst>
          </p:cNvPr>
          <p:cNvSpPr txBox="1"/>
          <p:nvPr/>
        </p:nvSpPr>
        <p:spPr>
          <a:xfrm>
            <a:off x="5572734" y="139036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35628-9628-9C3E-01E5-6EF8EEBADF83}"/>
              </a:ext>
            </a:extLst>
          </p:cNvPr>
          <p:cNvCxnSpPr>
            <a:cxnSpLocks/>
          </p:cNvCxnSpPr>
          <p:nvPr/>
        </p:nvCxnSpPr>
        <p:spPr bwMode="auto">
          <a:xfrm>
            <a:off x="6412069" y="2036929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92016-FFB7-0C98-289E-2CA7D1EC7B25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10934" y="2036691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EF5B6-5240-F0CC-4615-C95035A6E294}"/>
              </a:ext>
            </a:extLst>
          </p:cNvPr>
          <p:cNvCxnSpPr>
            <a:cxnSpLocks/>
          </p:cNvCxnSpPr>
          <p:nvPr/>
        </p:nvCxnSpPr>
        <p:spPr bwMode="auto">
          <a:xfrm>
            <a:off x="6441198" y="209742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37CE90-F9C2-46CB-B21E-55EC12223E5D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10934" y="2036691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536" y="3044284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5DC1F8-9670-703E-164A-47F855CAE567}"/>
              </a:ext>
            </a:extLst>
          </p:cNvPr>
          <p:cNvSpPr txBox="1"/>
          <p:nvPr/>
        </p:nvSpPr>
        <p:spPr>
          <a:xfrm>
            <a:off x="7216019" y="2207764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1&lt;2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025DDAF-FE82-EF22-CEB6-F237ECFE263F}"/>
              </a:ext>
            </a:extLst>
          </p:cNvPr>
          <p:cNvCxnSpPr>
            <a:cxnSpLocks/>
          </p:cNvCxnSpPr>
          <p:nvPr/>
        </p:nvCxnSpPr>
        <p:spPr bwMode="auto">
          <a:xfrm>
            <a:off x="7689444" y="2877312"/>
            <a:ext cx="1568856" cy="168431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C9B53A-218E-7673-844F-0B5262980F4D}"/>
              </a:ext>
            </a:extLst>
          </p:cNvPr>
          <p:cNvCxnSpPr>
            <a:cxnSpLocks/>
          </p:cNvCxnSpPr>
          <p:nvPr/>
        </p:nvCxnSpPr>
        <p:spPr bwMode="auto">
          <a:xfrm>
            <a:off x="7689444" y="2877312"/>
            <a:ext cx="1568856" cy="260908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B49FCC2-D231-735A-0BD2-956672B6389A}"/>
              </a:ext>
            </a:extLst>
          </p:cNvPr>
          <p:cNvCxnSpPr>
            <a:cxnSpLocks/>
          </p:cNvCxnSpPr>
          <p:nvPr/>
        </p:nvCxnSpPr>
        <p:spPr bwMode="auto">
          <a:xfrm>
            <a:off x="7689444" y="2877312"/>
            <a:ext cx="2401463" cy="84611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AD02E4-7161-4513-9EFE-551EE04AE5A4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9444" y="2057397"/>
            <a:ext cx="1309024" cy="81991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1962E91-3757-516A-0558-C0270FD089BD}"/>
              </a:ext>
            </a:extLst>
          </p:cNvPr>
          <p:cNvSpPr txBox="1"/>
          <p:nvPr/>
        </p:nvSpPr>
        <p:spPr>
          <a:xfrm>
            <a:off x="7464499" y="2968689"/>
            <a:ext cx="16764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EA822EE-68D4-4304-EC4B-7E381F5B449E}"/>
              </a:ext>
            </a:extLst>
          </p:cNvPr>
          <p:cNvCxnSpPr>
            <a:cxnSpLocks/>
          </p:cNvCxnSpPr>
          <p:nvPr/>
        </p:nvCxnSpPr>
        <p:spPr bwMode="auto">
          <a:xfrm>
            <a:off x="9109555" y="2034531"/>
            <a:ext cx="1354876" cy="86106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4BB8D24-501D-7E72-AD6C-6994B008869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82200" y="2870921"/>
            <a:ext cx="373469" cy="91761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33FD685-1255-8D89-F7C6-88C319FF0789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9565" y="2889768"/>
            <a:ext cx="1112875" cy="164705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5D4A93E-B0F2-4742-ACD5-46D4E6658C3C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0830" y="2895599"/>
            <a:ext cx="1148760" cy="2520436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1EEED4E-EF42-18C2-2303-004664CB6F06}"/>
              </a:ext>
            </a:extLst>
          </p:cNvPr>
          <p:cNvSpPr txBox="1"/>
          <p:nvPr/>
        </p:nvSpPr>
        <p:spPr>
          <a:xfrm>
            <a:off x="10335290" y="3044284"/>
            <a:ext cx="16764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“football”)</a:t>
            </a:r>
          </a:p>
        </p:txBody>
      </p:sp>
      <p:sp>
        <p:nvSpPr>
          <p:cNvPr id="43" name="Flowchart: Collate 42">
            <a:extLst>
              <a:ext uri="{FF2B5EF4-FFF2-40B4-BE49-F238E27FC236}">
                <a16:creationId xmlns:a16="http://schemas.microsoft.com/office/drawing/2014/main" id="{8802D8C1-4A18-D1DD-CE99-8CBE14DC4CE2}"/>
              </a:ext>
            </a:extLst>
          </p:cNvPr>
          <p:cNvSpPr/>
          <p:nvPr/>
        </p:nvSpPr>
        <p:spPr bwMode="auto">
          <a:xfrm>
            <a:off x="3024245" y="2182695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0102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Example: Quorums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847381" cy="148894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3981450" cy="104933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362200"/>
            <a:ext cx="2000250" cy="3012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425" y="3044157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45" name="Flowchart: Collate 44">
            <a:extLst>
              <a:ext uri="{FF2B5EF4-FFF2-40B4-BE49-F238E27FC236}">
                <a16:creationId xmlns:a16="http://schemas.microsoft.com/office/drawing/2014/main" id="{E8BBA353-39E9-ECED-8B3B-DEA1E8E53667}"/>
              </a:ext>
            </a:extLst>
          </p:cNvPr>
          <p:cNvSpPr/>
          <p:nvPr/>
        </p:nvSpPr>
        <p:spPr bwMode="auto">
          <a:xfrm>
            <a:off x="4875363" y="3975932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9E6024-38DF-80B7-D5FE-4CFF8702D529}"/>
              </a:ext>
            </a:extLst>
          </p:cNvPr>
          <p:cNvSpPr txBox="1"/>
          <p:nvPr/>
        </p:nvSpPr>
        <p:spPr>
          <a:xfrm>
            <a:off x="3810000" y="1509110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036FE4-B0A7-65AB-B950-32F4DCD18A4E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2895598"/>
            <a:ext cx="1447800" cy="76200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Collate 22">
            <a:extLst>
              <a:ext uri="{FF2B5EF4-FFF2-40B4-BE49-F238E27FC236}">
                <a16:creationId xmlns:a16="http://schemas.microsoft.com/office/drawing/2014/main" id="{FD7476F6-BCDC-D56A-7DF2-3E654691C519}"/>
              </a:ext>
            </a:extLst>
          </p:cNvPr>
          <p:cNvSpPr/>
          <p:nvPr/>
        </p:nvSpPr>
        <p:spPr bwMode="auto">
          <a:xfrm>
            <a:off x="3024245" y="2182695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680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12420600" cy="533400"/>
          </a:xfrm>
        </p:spPr>
        <p:txBody>
          <a:bodyPr/>
          <a:lstStyle/>
          <a:p>
            <a:r>
              <a:rPr lang="en-US" altLang="ko-KR" dirty="0"/>
              <a:t>Recall: General’s Paradox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9982200" cy="41836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solidFill>
                  <a:schemeClr val="accent1"/>
                </a:solidFill>
              </a:rPr>
              <a:t>If the network is unreliable, it is impossible to guarantee two entities do something simultaneously</a:t>
            </a:r>
          </a:p>
          <a:p>
            <a:pPr lvl="2" algn="ctr"/>
            <a:endParaRPr lang="en-US" altLang="ko-KR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CEA6F82-7EA6-8997-825B-36BBDA2BA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895600"/>
            <a:ext cx="9982200" cy="41836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ko-KR" kern="0" dirty="0"/>
              <a:t>If nodes behave maliciously, impossible to get eventual agreement if there are less than 3f+1 parties present (of which f can misbehave)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337E60F-2F0C-B124-6BF2-864178408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724400"/>
            <a:ext cx="9982200" cy="41836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ko-KR" kern="0" dirty="0"/>
              <a:t>Entire textbook on impossibility results in distributed computing … </a:t>
            </a:r>
          </a:p>
        </p:txBody>
      </p:sp>
    </p:spTree>
    <p:extLst>
      <p:ext uri="{BB962C8B-B14F-4D97-AF65-F5344CB8AC3E}">
        <p14:creationId xmlns:p14="http://schemas.microsoft.com/office/powerpoint/2010/main" val="371384753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Example: Quorums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810000" y="1500485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847381" cy="148894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3847381" cy="106270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362200"/>
            <a:ext cx="1924050" cy="3012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425" y="3044157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45" name="Flowchart: Collate 44">
            <a:extLst>
              <a:ext uri="{FF2B5EF4-FFF2-40B4-BE49-F238E27FC236}">
                <a16:creationId xmlns:a16="http://schemas.microsoft.com/office/drawing/2014/main" id="{E8BBA353-39E9-ECED-8B3B-DEA1E8E53667}"/>
              </a:ext>
            </a:extLst>
          </p:cNvPr>
          <p:cNvSpPr/>
          <p:nvPr/>
        </p:nvSpPr>
        <p:spPr bwMode="auto">
          <a:xfrm>
            <a:off x="4875363" y="3975932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B61FC4-7508-8A5B-4C27-25062AB83BAB}"/>
              </a:ext>
            </a:extLst>
          </p:cNvPr>
          <p:cNvSpPr txBox="1"/>
          <p:nvPr/>
        </p:nvSpPr>
        <p:spPr>
          <a:xfrm>
            <a:off x="6248400" y="1248060"/>
            <a:ext cx="3581400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3 participants have said PROMISE to ballot 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7A0673-AC44-2640-F1AE-86702872B84E}"/>
              </a:ext>
            </a:extLst>
          </p:cNvPr>
          <p:cNvSpPr txBox="1"/>
          <p:nvPr/>
        </p:nvSpPr>
        <p:spPr>
          <a:xfrm>
            <a:off x="3810000" y="1509110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06AEEC3-86EB-67FB-EFEB-9B822D3C49AD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2895598"/>
            <a:ext cx="1447800" cy="76200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llate 27">
            <a:extLst>
              <a:ext uri="{FF2B5EF4-FFF2-40B4-BE49-F238E27FC236}">
                <a16:creationId xmlns:a16="http://schemas.microsoft.com/office/drawing/2014/main" id="{CF86E7ED-4BE1-B5B7-50F3-E449914D3861}"/>
              </a:ext>
            </a:extLst>
          </p:cNvPr>
          <p:cNvSpPr/>
          <p:nvPr/>
        </p:nvSpPr>
        <p:spPr bwMode="auto">
          <a:xfrm>
            <a:off x="3024245" y="2182695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7944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Example: Quorums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601225" y="1516301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847381" cy="148894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3905250" cy="104933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362200"/>
            <a:ext cx="2076450" cy="3012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5E64CA-8C34-9785-AECF-EA26A0ABA981}"/>
              </a:ext>
            </a:extLst>
          </p:cNvPr>
          <p:cNvSpPr txBox="1"/>
          <p:nvPr/>
        </p:nvSpPr>
        <p:spPr>
          <a:xfrm>
            <a:off x="5589514" y="14110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35628-9628-9C3E-01E5-6EF8EEBADF83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92016-FFB7-0C98-289E-2CA7D1EC7B25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EF5B6-5240-F0CC-4615-C95035A6E294}"/>
              </a:ext>
            </a:extLst>
          </p:cNvPr>
          <p:cNvCxnSpPr>
            <a:cxnSpLocks/>
          </p:cNvCxnSpPr>
          <p:nvPr/>
        </p:nvCxnSpPr>
        <p:spPr bwMode="auto">
          <a:xfrm>
            <a:off x="6448979" y="2117889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37CE90-F9C2-46CB-B21E-55EC12223E5D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425" y="3044157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5DC1F8-9670-703E-164A-47F855CAE567}"/>
              </a:ext>
            </a:extLst>
          </p:cNvPr>
          <p:cNvSpPr txBox="1"/>
          <p:nvPr/>
        </p:nvSpPr>
        <p:spPr>
          <a:xfrm>
            <a:off x="7224935" y="2228470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1&lt;2?</a:t>
            </a:r>
          </a:p>
        </p:txBody>
      </p:sp>
      <p:sp>
        <p:nvSpPr>
          <p:cNvPr id="45" name="Flowchart: Collate 44">
            <a:extLst>
              <a:ext uri="{FF2B5EF4-FFF2-40B4-BE49-F238E27FC236}">
                <a16:creationId xmlns:a16="http://schemas.microsoft.com/office/drawing/2014/main" id="{E8BBA353-39E9-ECED-8B3B-DEA1E8E53667}"/>
              </a:ext>
            </a:extLst>
          </p:cNvPr>
          <p:cNvSpPr/>
          <p:nvPr/>
        </p:nvSpPr>
        <p:spPr bwMode="auto">
          <a:xfrm>
            <a:off x="4875363" y="3975932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D1C4453-C9E5-E6EA-0770-DA40DBD7F678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2895598"/>
            <a:ext cx="1447800" cy="76200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llate 31">
            <a:extLst>
              <a:ext uri="{FF2B5EF4-FFF2-40B4-BE49-F238E27FC236}">
                <a16:creationId xmlns:a16="http://schemas.microsoft.com/office/drawing/2014/main" id="{CE559004-913A-69D1-2B08-F57B07D88B7F}"/>
              </a:ext>
            </a:extLst>
          </p:cNvPr>
          <p:cNvSpPr/>
          <p:nvPr/>
        </p:nvSpPr>
        <p:spPr bwMode="auto">
          <a:xfrm>
            <a:off x="3075802" y="2144418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268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Example: Quorums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601225" y="1516301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847381" cy="148894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3905250" cy="99414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362200"/>
            <a:ext cx="1924050" cy="3012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5E64CA-8C34-9785-AECF-EA26A0ABA981}"/>
              </a:ext>
            </a:extLst>
          </p:cNvPr>
          <p:cNvSpPr txBox="1"/>
          <p:nvPr/>
        </p:nvSpPr>
        <p:spPr>
          <a:xfrm>
            <a:off x="5589514" y="14110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35628-9628-9C3E-01E5-6EF8EEBADF83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92016-FFB7-0C98-289E-2CA7D1EC7B25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EF5B6-5240-F0CC-4615-C95035A6E294}"/>
              </a:ext>
            </a:extLst>
          </p:cNvPr>
          <p:cNvCxnSpPr>
            <a:cxnSpLocks/>
          </p:cNvCxnSpPr>
          <p:nvPr/>
        </p:nvCxnSpPr>
        <p:spPr bwMode="auto">
          <a:xfrm>
            <a:off x="6448979" y="2117889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37CE90-F9C2-46CB-B21E-55EC12223E5D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425" y="3044157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5DC1F8-9670-703E-164A-47F855CAE567}"/>
              </a:ext>
            </a:extLst>
          </p:cNvPr>
          <p:cNvSpPr txBox="1"/>
          <p:nvPr/>
        </p:nvSpPr>
        <p:spPr>
          <a:xfrm>
            <a:off x="7224935" y="2228470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1&lt;2</a:t>
            </a:r>
          </a:p>
        </p:txBody>
      </p:sp>
      <p:sp>
        <p:nvSpPr>
          <p:cNvPr id="45" name="Flowchart: Collate 44">
            <a:extLst>
              <a:ext uri="{FF2B5EF4-FFF2-40B4-BE49-F238E27FC236}">
                <a16:creationId xmlns:a16="http://schemas.microsoft.com/office/drawing/2014/main" id="{E8BBA353-39E9-ECED-8B3B-DEA1E8E53667}"/>
              </a:ext>
            </a:extLst>
          </p:cNvPr>
          <p:cNvSpPr/>
          <p:nvPr/>
        </p:nvSpPr>
        <p:spPr bwMode="auto">
          <a:xfrm>
            <a:off x="4875363" y="3975932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5934482-B94E-630C-06E4-2A4A0953DF51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1801" y="2095473"/>
            <a:ext cx="876412" cy="248293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9C26067-D19B-1BF9-DB36-83FACA1E448B}"/>
              </a:ext>
            </a:extLst>
          </p:cNvPr>
          <p:cNvSpPr txBox="1"/>
          <p:nvPr/>
        </p:nvSpPr>
        <p:spPr>
          <a:xfrm>
            <a:off x="7848600" y="1033069"/>
            <a:ext cx="27432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  <a:p>
            <a:r>
              <a:rPr lang="en-US" dirty="0">
                <a:latin typeface="+mn-lt"/>
              </a:rPr>
              <a:t>x2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F7039A3-21F2-16AC-DA79-29F7F75E7E25}"/>
              </a:ext>
            </a:extLst>
          </p:cNvPr>
          <p:cNvCxnSpPr>
            <a:cxnSpLocks/>
          </p:cNvCxnSpPr>
          <p:nvPr/>
        </p:nvCxnSpPr>
        <p:spPr bwMode="auto">
          <a:xfrm flipV="1">
            <a:off x="4953000" y="2895598"/>
            <a:ext cx="1447800" cy="76200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llate 33">
            <a:extLst>
              <a:ext uri="{FF2B5EF4-FFF2-40B4-BE49-F238E27FC236}">
                <a16:creationId xmlns:a16="http://schemas.microsoft.com/office/drawing/2014/main" id="{7B9B21EE-FE72-63F3-70A5-B02A87292B10}"/>
              </a:ext>
            </a:extLst>
          </p:cNvPr>
          <p:cNvSpPr/>
          <p:nvPr/>
        </p:nvSpPr>
        <p:spPr bwMode="auto">
          <a:xfrm>
            <a:off x="3000375" y="2175651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4569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Moderately Easy Example: Quorums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F5DDD71-E3DE-BCE4-D6CE-3B2D21EFC32B}"/>
              </a:ext>
            </a:extLst>
          </p:cNvPr>
          <p:cNvSpPr txBox="1"/>
          <p:nvPr/>
        </p:nvSpPr>
        <p:spPr>
          <a:xfrm>
            <a:off x="3601225" y="1516301"/>
            <a:ext cx="1676400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3847381" cy="148894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4028410" cy="282294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3847381" cy="107034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438400"/>
            <a:ext cx="2228850" cy="225057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C9EA841-1060-DD8B-6BF5-A76D8A11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6160" y="2895599"/>
            <a:ext cx="1400840" cy="259080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5E64CA-8C34-9785-AECF-EA26A0ABA981}"/>
              </a:ext>
            </a:extLst>
          </p:cNvPr>
          <p:cNvSpPr txBox="1"/>
          <p:nvPr/>
        </p:nvSpPr>
        <p:spPr>
          <a:xfrm>
            <a:off x="5589514" y="141106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A935628-9628-9C3E-01E5-6EF8EEBADF83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2692016-FFB7-0C98-289E-2CA7D1EC7B25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EF5B6-5240-F0CC-4615-C95035A6E294}"/>
              </a:ext>
            </a:extLst>
          </p:cNvPr>
          <p:cNvCxnSpPr>
            <a:cxnSpLocks/>
          </p:cNvCxnSpPr>
          <p:nvPr/>
        </p:nvCxnSpPr>
        <p:spPr bwMode="auto">
          <a:xfrm>
            <a:off x="6448979" y="2117889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37CE90-F9C2-46CB-B21E-55EC12223E5D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6427714" y="2057397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366923B-8EDB-6212-C5A8-3BDFD9BD0BD1}"/>
              </a:ext>
            </a:extLst>
          </p:cNvPr>
          <p:cNvSpPr txBox="1"/>
          <p:nvPr/>
        </p:nvSpPr>
        <p:spPr>
          <a:xfrm>
            <a:off x="5097425" y="3044157"/>
            <a:ext cx="1676400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E5DC1F8-9670-703E-164A-47F855CAE567}"/>
              </a:ext>
            </a:extLst>
          </p:cNvPr>
          <p:cNvSpPr txBox="1"/>
          <p:nvPr/>
        </p:nvSpPr>
        <p:spPr>
          <a:xfrm>
            <a:off x="7244428" y="2169794"/>
            <a:ext cx="876412" cy="369332"/>
          </a:xfrm>
          <a:prstGeom prst="rect">
            <a:avLst/>
          </a:prstGeom>
          <a:solidFill>
            <a:schemeClr val="bg1"/>
          </a:solidFill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1&lt;2?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025DDAF-FE82-EF22-CEB6-F237ECFE263F}"/>
              </a:ext>
            </a:extLst>
          </p:cNvPr>
          <p:cNvCxnSpPr>
            <a:cxnSpLocks/>
          </p:cNvCxnSpPr>
          <p:nvPr/>
        </p:nvCxnSpPr>
        <p:spPr bwMode="auto">
          <a:xfrm>
            <a:off x="7692104" y="2878707"/>
            <a:ext cx="1221859" cy="1296627"/>
          </a:xfrm>
          <a:prstGeom prst="straightConnector1">
            <a:avLst/>
          </a:prstGeom>
          <a:ln w="28575">
            <a:solidFill>
              <a:srgbClr val="C0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C9B53A-218E-7673-844F-0B5262980F4D}"/>
              </a:ext>
            </a:extLst>
          </p:cNvPr>
          <p:cNvCxnSpPr>
            <a:cxnSpLocks/>
          </p:cNvCxnSpPr>
          <p:nvPr/>
        </p:nvCxnSpPr>
        <p:spPr bwMode="auto">
          <a:xfrm>
            <a:off x="7692104" y="2878707"/>
            <a:ext cx="1568856" cy="2609087"/>
          </a:xfrm>
          <a:prstGeom prst="straightConnector1">
            <a:avLst/>
          </a:prstGeom>
          <a:ln w="28575">
            <a:solidFill>
              <a:srgbClr val="C0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B49FCC2-D231-735A-0BD2-956672B6389A}"/>
              </a:ext>
            </a:extLst>
          </p:cNvPr>
          <p:cNvCxnSpPr>
            <a:cxnSpLocks/>
          </p:cNvCxnSpPr>
          <p:nvPr/>
        </p:nvCxnSpPr>
        <p:spPr bwMode="auto">
          <a:xfrm>
            <a:off x="7691161" y="2878706"/>
            <a:ext cx="1679943" cy="580349"/>
          </a:xfrm>
          <a:prstGeom prst="straightConnector1">
            <a:avLst/>
          </a:prstGeom>
          <a:ln w="28575">
            <a:solidFill>
              <a:srgbClr val="C0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AD02E4-7161-4513-9EFE-551EE04AE5A4}"/>
              </a:ext>
            </a:extLst>
          </p:cNvPr>
          <p:cNvCxnSpPr>
            <a:cxnSpLocks/>
          </p:cNvCxnSpPr>
          <p:nvPr/>
        </p:nvCxnSpPr>
        <p:spPr bwMode="auto">
          <a:xfrm flipV="1">
            <a:off x="7692158" y="2057397"/>
            <a:ext cx="1309024" cy="819915"/>
          </a:xfrm>
          <a:prstGeom prst="straightConnector1">
            <a:avLst/>
          </a:prstGeom>
          <a:ln w="28575">
            <a:solidFill>
              <a:srgbClr val="C0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EA822EE-68D4-4304-EC4B-7E381F5B449E}"/>
              </a:ext>
            </a:extLst>
          </p:cNvPr>
          <p:cNvCxnSpPr>
            <a:cxnSpLocks/>
          </p:cNvCxnSpPr>
          <p:nvPr/>
        </p:nvCxnSpPr>
        <p:spPr bwMode="auto">
          <a:xfrm>
            <a:off x="9112269" y="2034531"/>
            <a:ext cx="1354876" cy="861067"/>
          </a:xfrm>
          <a:prstGeom prst="straightConnector1">
            <a:avLst/>
          </a:prstGeom>
          <a:ln w="28575">
            <a:solidFill>
              <a:srgbClr val="C0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5D4A93E-B0F2-4742-ACD5-46D4E6658C3C}"/>
              </a:ext>
            </a:extLst>
          </p:cNvPr>
          <p:cNvCxnSpPr>
            <a:cxnSpLocks/>
          </p:cNvCxnSpPr>
          <p:nvPr/>
        </p:nvCxnSpPr>
        <p:spPr bwMode="auto">
          <a:xfrm flipV="1">
            <a:off x="9303490" y="2896992"/>
            <a:ext cx="1148760" cy="2520436"/>
          </a:xfrm>
          <a:prstGeom prst="straightConnector1">
            <a:avLst/>
          </a:prstGeom>
          <a:ln w="28575">
            <a:solidFill>
              <a:srgbClr val="C0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1EEED4E-EF42-18C2-2303-004664CB6F06}"/>
              </a:ext>
            </a:extLst>
          </p:cNvPr>
          <p:cNvSpPr txBox="1"/>
          <p:nvPr/>
        </p:nvSpPr>
        <p:spPr>
          <a:xfrm>
            <a:off x="10335290" y="3044284"/>
            <a:ext cx="167640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“football”) x3</a:t>
            </a:r>
          </a:p>
        </p:txBody>
      </p:sp>
      <p:sp>
        <p:nvSpPr>
          <p:cNvPr id="45" name="Flowchart: Collate 44">
            <a:extLst>
              <a:ext uri="{FF2B5EF4-FFF2-40B4-BE49-F238E27FC236}">
                <a16:creationId xmlns:a16="http://schemas.microsoft.com/office/drawing/2014/main" id="{E8BBA353-39E9-ECED-8B3B-DEA1E8E53667}"/>
              </a:ext>
            </a:extLst>
          </p:cNvPr>
          <p:cNvSpPr/>
          <p:nvPr/>
        </p:nvSpPr>
        <p:spPr bwMode="auto">
          <a:xfrm>
            <a:off x="4875363" y="3975932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5934482-B94E-630C-06E4-2A4A0953DF51}"/>
              </a:ext>
            </a:extLst>
          </p:cNvPr>
          <p:cNvCxnSpPr>
            <a:cxnSpLocks/>
          </p:cNvCxnSpPr>
          <p:nvPr/>
        </p:nvCxnSpPr>
        <p:spPr bwMode="auto">
          <a:xfrm flipV="1">
            <a:off x="7681801" y="2095473"/>
            <a:ext cx="876412" cy="248293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1962E91-3757-516A-0558-C0270FD089BD}"/>
              </a:ext>
            </a:extLst>
          </p:cNvPr>
          <p:cNvSpPr txBox="1"/>
          <p:nvPr/>
        </p:nvSpPr>
        <p:spPr>
          <a:xfrm>
            <a:off x="7462174" y="2967295"/>
            <a:ext cx="16764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C26067-D19B-1BF9-DB36-83FACA1E448B}"/>
              </a:ext>
            </a:extLst>
          </p:cNvPr>
          <p:cNvSpPr txBox="1"/>
          <p:nvPr/>
        </p:nvSpPr>
        <p:spPr>
          <a:xfrm>
            <a:off x="7848600" y="1033069"/>
            <a:ext cx="167640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  <a:p>
            <a:r>
              <a:rPr lang="en-US" dirty="0">
                <a:latin typeface="+mn-lt"/>
              </a:rPr>
              <a:t>x2</a:t>
            </a:r>
          </a:p>
        </p:txBody>
      </p:sp>
      <p:sp>
        <p:nvSpPr>
          <p:cNvPr id="49" name="Flowchart: Collate 48">
            <a:extLst>
              <a:ext uri="{FF2B5EF4-FFF2-40B4-BE49-F238E27FC236}">
                <a16:creationId xmlns:a16="http://schemas.microsoft.com/office/drawing/2014/main" id="{0A3E76F6-50B3-C159-F9DC-D389FC8C1E76}"/>
              </a:ext>
            </a:extLst>
          </p:cNvPr>
          <p:cNvSpPr/>
          <p:nvPr/>
        </p:nvSpPr>
        <p:spPr bwMode="auto">
          <a:xfrm>
            <a:off x="9382904" y="3215843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" name="Flowchart: Collate 50">
            <a:extLst>
              <a:ext uri="{FF2B5EF4-FFF2-40B4-BE49-F238E27FC236}">
                <a16:creationId xmlns:a16="http://schemas.microsoft.com/office/drawing/2014/main" id="{C3982714-0F47-4F5F-7EED-A4A4ADA59CCA}"/>
              </a:ext>
            </a:extLst>
          </p:cNvPr>
          <p:cNvSpPr/>
          <p:nvPr/>
        </p:nvSpPr>
        <p:spPr bwMode="auto">
          <a:xfrm>
            <a:off x="8909365" y="3962408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7BDC0D9-CB9A-5B8E-571F-60F695DD5FDA}"/>
              </a:ext>
            </a:extLst>
          </p:cNvPr>
          <p:cNvSpPr txBox="1"/>
          <p:nvPr/>
        </p:nvSpPr>
        <p:spPr>
          <a:xfrm>
            <a:off x="2160334" y="5835637"/>
            <a:ext cx="853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+mn-lt"/>
              </a:rPr>
              <a:t>Will never receive a majority of Accept(1,soccer) if a majority of nodes have already promised Promised(2)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78688D7-7EA2-EF8C-7E29-3B3221949882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2328" y="2967295"/>
            <a:ext cx="1428472" cy="74549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Collate 41">
            <a:extLst>
              <a:ext uri="{FF2B5EF4-FFF2-40B4-BE49-F238E27FC236}">
                <a16:creationId xmlns:a16="http://schemas.microsoft.com/office/drawing/2014/main" id="{917F1DF8-751E-F736-6C0D-A12D08365876}"/>
              </a:ext>
            </a:extLst>
          </p:cNvPr>
          <p:cNvSpPr/>
          <p:nvPr/>
        </p:nvSpPr>
        <p:spPr bwMode="auto">
          <a:xfrm>
            <a:off x="3079789" y="2227082"/>
            <a:ext cx="276998" cy="338907"/>
          </a:xfrm>
          <a:prstGeom prst="flowChartCollat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4588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Are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9536"/>
            <a:ext cx="11117798" cy="40989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199" dirty="0"/>
              <a:t>Given a set of processors, each with  an initial value: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Termination:  </a:t>
            </a:r>
            <a:r>
              <a:rPr lang="en-US" sz="2800" dirty="0"/>
              <a:t>All non-faulty processes eventually decide on a value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Agreement:  </a:t>
            </a:r>
            <a:r>
              <a:rPr lang="en-US" sz="2800" dirty="0"/>
              <a:t>All processes that decide do so on the same value 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Validity:  </a:t>
            </a:r>
            <a:r>
              <a:rPr lang="en-US" sz="2800" dirty="0"/>
              <a:t>Value decided must have proposed by some process</a:t>
            </a:r>
          </a:p>
        </p:txBody>
      </p:sp>
    </p:spTree>
    <p:extLst>
      <p:ext uri="{BB962C8B-B14F-4D97-AF65-F5344CB8AC3E}">
        <p14:creationId xmlns:p14="http://schemas.microsoft.com/office/powerpoint/2010/main" val="154317002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112852"/>
            <a:ext cx="6115050" cy="55060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1C36E76-B0A1-E176-4488-392D6017D4F6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195335530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8392" y="2080508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7521" y="2141000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B72521D-0D5D-D154-3CD1-F9215D27B62B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285008082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8392" y="2080508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7521" y="2141000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D4141A9-22AE-1FB7-7F1C-EDEFF2A3E4B7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1E4E2C1-4903-5245-1AA5-A6BB8CD7C43F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356720680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B2A4CC8-6868-33BF-5200-B829DEA037EC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535FD33-1303-6302-02B0-05DEC9E722CD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</p:spTree>
    <p:extLst>
      <p:ext uri="{BB962C8B-B14F-4D97-AF65-F5344CB8AC3E}">
        <p14:creationId xmlns:p14="http://schemas.microsoft.com/office/powerpoint/2010/main" val="256509345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1705A18-7CA5-5F78-D298-9AF0D38BC4F9}"/>
              </a:ext>
            </a:extLst>
          </p:cNvPr>
          <p:cNvSpPr txBox="1"/>
          <p:nvPr/>
        </p:nvSpPr>
        <p:spPr>
          <a:xfrm>
            <a:off x="7060975" y="4834900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D693CA-BC15-BAA8-ACEE-884A7A591F1F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5C2ACE3-5AE9-5448-2070-F5803EFD6C90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</p:spTree>
    <p:extLst>
      <p:ext uri="{BB962C8B-B14F-4D97-AF65-F5344CB8AC3E}">
        <p14:creationId xmlns:p14="http://schemas.microsoft.com/office/powerpoint/2010/main" val="24665302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268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Eventual Agreement: Two-Phase Commit</a:t>
            </a:r>
          </a:p>
        </p:txBody>
      </p:sp>
      <p:sp>
        <p:nvSpPr>
          <p:cNvPr id="980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9067800" cy="470202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Two or more machines agree to do something, or not do it,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atomically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No constraints on time, just that it will eventually happen!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spcBef>
                <a:spcPct val="0"/>
              </a:spcBef>
              <a:buNone/>
            </a:pPr>
            <a:endParaRPr lang="sv-SE" dirty="0"/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sv-SE" dirty="0"/>
              <a:t>Used in most modern distributed systems! Representative of other coordination protocols</a:t>
            </a:r>
          </a:p>
        </p:txBody>
      </p:sp>
    </p:spTree>
    <p:extLst>
      <p:ext uri="{BB962C8B-B14F-4D97-AF65-F5344CB8AC3E}">
        <p14:creationId xmlns:p14="http://schemas.microsoft.com/office/powerpoint/2010/main" val="96537810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397D0D-70C2-8E30-F1BC-26D757ADFFC2}"/>
              </a:ext>
            </a:extLst>
          </p:cNvPr>
          <p:cNvSpPr txBox="1"/>
          <p:nvPr/>
        </p:nvSpPr>
        <p:spPr>
          <a:xfrm>
            <a:off x="7060975" y="4834900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1061297" cy="798197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913661" cy="1576716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</p:spTree>
    <p:extLst>
      <p:ext uri="{BB962C8B-B14F-4D97-AF65-F5344CB8AC3E}">
        <p14:creationId xmlns:p14="http://schemas.microsoft.com/office/powerpoint/2010/main" val="30667744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397D0D-70C2-8E30-F1BC-26D757ADFFC2}"/>
              </a:ext>
            </a:extLst>
          </p:cNvPr>
          <p:cNvSpPr txBox="1"/>
          <p:nvPr/>
        </p:nvSpPr>
        <p:spPr>
          <a:xfrm>
            <a:off x="7060975" y="4834900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“football”)</a:t>
            </a:r>
          </a:p>
        </p:txBody>
      </p:sp>
    </p:spTree>
    <p:extLst>
      <p:ext uri="{BB962C8B-B14F-4D97-AF65-F5344CB8AC3E}">
        <p14:creationId xmlns:p14="http://schemas.microsoft.com/office/powerpoint/2010/main" val="45354545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397D0D-70C2-8E30-F1BC-26D757ADFFC2}"/>
              </a:ext>
            </a:extLst>
          </p:cNvPr>
          <p:cNvSpPr txBox="1"/>
          <p:nvPr/>
        </p:nvSpPr>
        <p:spPr>
          <a:xfrm>
            <a:off x="7060975" y="4834900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“football”)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“football”)</a:t>
            </a:r>
          </a:p>
        </p:txBody>
      </p:sp>
    </p:spTree>
    <p:extLst>
      <p:ext uri="{BB962C8B-B14F-4D97-AF65-F5344CB8AC3E}">
        <p14:creationId xmlns:p14="http://schemas.microsoft.com/office/powerpoint/2010/main" val="249439099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don’t have consensus!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397D0D-70C2-8E30-F1BC-26D757ADFFC2}"/>
              </a:ext>
            </a:extLst>
          </p:cNvPr>
          <p:cNvSpPr txBox="1"/>
          <p:nvPr/>
        </p:nvSpPr>
        <p:spPr>
          <a:xfrm>
            <a:off x="7060975" y="4834900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“football”)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“football”)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6D29E7-B69A-73E5-BDEA-4BDB5F124E8E}"/>
              </a:ext>
            </a:extLst>
          </p:cNvPr>
          <p:cNvSpPr txBox="1"/>
          <p:nvPr/>
        </p:nvSpPr>
        <p:spPr>
          <a:xfrm>
            <a:off x="8336281" y="2438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Gill Sans Ligh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52ADC8-80FC-7938-F1EF-FFC714CE292C}"/>
              </a:ext>
            </a:extLst>
          </p:cNvPr>
          <p:cNvSpPr txBox="1"/>
          <p:nvPr/>
        </p:nvSpPr>
        <p:spPr>
          <a:xfrm>
            <a:off x="465885" y="2044068"/>
            <a:ext cx="6095114" cy="271869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+mn-lt"/>
              </a:rPr>
              <a:t>Agreement:  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600" dirty="0">
                <a:latin typeface="+mn-lt"/>
              </a:rPr>
              <a:t>All processes that decide do so on the same value 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5494216-EAE4-2F32-1A31-EB4E223AC637}"/>
              </a:ext>
            </a:extLst>
          </p:cNvPr>
          <p:cNvSpPr/>
          <p:nvPr/>
        </p:nvSpPr>
        <p:spPr bwMode="auto">
          <a:xfrm>
            <a:off x="6705600" y="1295400"/>
            <a:ext cx="1847850" cy="71711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13B8F9BB-FC4F-DB02-7464-0DBE651AFFE6}"/>
              </a:ext>
            </a:extLst>
          </p:cNvPr>
          <p:cNvSpPr/>
          <p:nvPr/>
        </p:nvSpPr>
        <p:spPr bwMode="auto">
          <a:xfrm>
            <a:off x="8992758" y="2952206"/>
            <a:ext cx="1847850" cy="71711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03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4397D0D-70C2-8E30-F1BC-26D757ADFFC2}"/>
              </a:ext>
            </a:extLst>
          </p:cNvPr>
          <p:cNvSpPr txBox="1"/>
          <p:nvPr/>
        </p:nvSpPr>
        <p:spPr>
          <a:xfrm>
            <a:off x="7060975" y="4834900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“football”)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“football”)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“football”)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7250A858-FF2C-67C4-CC21-E6D8E646F613}"/>
              </a:ext>
            </a:extLst>
          </p:cNvPr>
          <p:cNvSpPr/>
          <p:nvPr/>
        </p:nvSpPr>
        <p:spPr bwMode="auto">
          <a:xfrm>
            <a:off x="5629656" y="1182991"/>
            <a:ext cx="800143" cy="4952999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F72CE0-E02E-7B80-FF78-9EFBB570E260}"/>
              </a:ext>
            </a:extLst>
          </p:cNvPr>
          <p:cNvSpPr txBox="1"/>
          <p:nvPr/>
        </p:nvSpPr>
        <p:spPr>
          <a:xfrm>
            <a:off x="916462" y="6235784"/>
            <a:ext cx="105220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b="1" kern="0" dirty="0">
                <a:solidFill>
                  <a:schemeClr val="accent1"/>
                </a:solidFill>
                <a:latin typeface="+mn-lt"/>
                <a:ea typeface="ＭＳ Ｐゴシック" panose="020B0600070205080204" pitchFamily="34" charset="-128"/>
              </a:rPr>
              <a:t>Consensus happens here! But participants don’t know it yet</a:t>
            </a:r>
          </a:p>
        </p:txBody>
      </p:sp>
    </p:spTree>
    <p:extLst>
      <p:ext uri="{BB962C8B-B14F-4D97-AF65-F5344CB8AC3E}">
        <p14:creationId xmlns:p14="http://schemas.microsoft.com/office/powerpoint/2010/main" val="62937809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C44035-EB7D-4DC9-F80D-BB43C18F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101601"/>
            <a:ext cx="88392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1 – </a:t>
            </a:r>
            <a:r>
              <a:rPr lang="en-US" altLang="en-US" dirty="0">
                <a:solidFill>
                  <a:srgbClr val="CC6600"/>
                </a:solidFill>
                <a:ea typeface="ＭＳ Ｐゴシック" panose="020B0600070205080204" pitchFamily="34" charset="-128"/>
              </a:rPr>
              <a:t>Election (Version 1)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C17AF3D-AE20-D8CA-1DCE-58D7C552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118110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Proposer sends PREPARE(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 to all participants.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participant has already received a higher ballot id 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(b &gt; 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), do nothing.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Else: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Store b=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  on disk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 Send an PROMISE(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to proposer.</a:t>
            </a:r>
          </a:p>
          <a:p>
            <a:pPr marL="457200" indent="-457200" algn="ctr">
              <a:buAutoNum type="arabicParenR"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1"/>
                </a:solidFill>
              </a:rPr>
              <a:t>H</a:t>
            </a:r>
            <a:r>
              <a:rPr lang="en-US" b="1" i="1" dirty="0">
                <a:solidFill>
                  <a:schemeClr val="accent1"/>
                </a:solidFill>
                <a:effectLst/>
              </a:rPr>
              <a:t>ave I already agreed to ignore proposals with this proposal number?</a:t>
            </a: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indent="-457200" algn="ctr">
              <a:buAutoNum type="arabicParenR"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0916692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C44035-EB7D-4DC9-F80D-BB43C18F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101601"/>
            <a:ext cx="88392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1 – </a:t>
            </a:r>
            <a:r>
              <a:rPr lang="en-US" altLang="en-US" dirty="0">
                <a:solidFill>
                  <a:srgbClr val="CC6600"/>
                </a:solidFill>
                <a:ea typeface="ＭＳ Ｐゴシック" panose="020B0600070205080204" pitchFamily="34" charset="-128"/>
              </a:rPr>
              <a:t>Election (Version 2)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C17AF3D-AE20-D8CA-1DCE-58D7C552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118110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Proposer sends PREPARE(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 to all participants.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highest ballot id received so far, send PROMISE(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If already sent an ACCEPT(</a:t>
            </a:r>
            <a:r>
              <a:rPr lang="en-US" altLang="en-US" dirty="0" err="1">
                <a:ea typeface="ＭＳ Ｐゴシック" panose="020B0600070205080204" pitchFamily="34" charset="-128"/>
              </a:rPr>
              <a:t>old_ballot,value</a:t>
            </a:r>
            <a:r>
              <a:rPr lang="en-US" altLang="en-US" dirty="0">
                <a:ea typeface="ＭＳ Ｐゴシック" panose="020B0600070205080204" pitchFamily="34" charset="-128"/>
              </a:rPr>
              <a:t>), send PROMISE(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(</a:t>
            </a:r>
            <a:r>
              <a:rPr lang="en-US" altLang="en-US" dirty="0" err="1">
                <a:ea typeface="ＭＳ Ｐゴシック" panose="020B0600070205080204" pitchFamily="34" charset="-128"/>
              </a:rPr>
              <a:t>old_ballot,value</a:t>
            </a:r>
            <a:r>
              <a:rPr lang="en-US" altLang="en-US" dirty="0">
                <a:ea typeface="ＭＳ Ｐゴシック" panose="020B0600070205080204" pitchFamily="34" charset="-128"/>
              </a:rPr>
              <a:t>))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Otherwise do nothing</a:t>
            </a:r>
          </a:p>
          <a:p>
            <a:pPr marL="0" indent="0" algn="ctr">
              <a:buNone/>
            </a:pP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(Log Decision)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1"/>
                </a:solidFill>
              </a:rPr>
              <a:t>H</a:t>
            </a:r>
            <a:r>
              <a:rPr lang="en-US" b="1" i="1" dirty="0">
                <a:solidFill>
                  <a:schemeClr val="accent1"/>
                </a:solidFill>
                <a:effectLst/>
              </a:rPr>
              <a:t>ave I already agreed to ignore proposals &lt; </a:t>
            </a:r>
            <a:r>
              <a:rPr lang="en-US" b="1" i="1" dirty="0" err="1">
                <a:solidFill>
                  <a:schemeClr val="accent1"/>
                </a:solidFill>
                <a:effectLst/>
              </a:rPr>
              <a:t>ballot_id</a:t>
            </a:r>
            <a:br>
              <a:rPr lang="en-US" b="1" i="1" dirty="0">
                <a:solidFill>
                  <a:schemeClr val="accent1"/>
                </a:solidFill>
                <a:effectLst/>
              </a:rPr>
            </a:br>
            <a:r>
              <a:rPr lang="en-US" b="1" i="1" dirty="0">
                <a:solidFill>
                  <a:schemeClr val="accent1"/>
                </a:solidFill>
                <a:effectLst/>
              </a:rPr>
              <a:t>Have I already potentially decided a value?</a:t>
            </a: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indent="-457200" algn="ctr">
              <a:buAutoNum type="arabicParenR"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913317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C44035-EB7D-4DC9-F80D-BB43C18F8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1 – </a:t>
            </a:r>
            <a:r>
              <a:rPr lang="en-US" altLang="en-US" dirty="0">
                <a:solidFill>
                  <a:srgbClr val="CC6600"/>
                </a:solidFill>
                <a:ea typeface="ＭＳ Ｐゴシック" panose="020B0600070205080204" pitchFamily="34" charset="-128"/>
              </a:rPr>
              <a:t>Election (Version 2)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C17AF3D-AE20-D8CA-1DCE-58D7C552D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6800"/>
            <a:ext cx="95250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</a:t>
            </a:r>
            <a:r>
              <a:rPr lang="en-US" altLang="en-US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majority (i.e., quorum) </a:t>
            </a:r>
            <a:r>
              <a:rPr lang="en-US" altLang="en-US" dirty="0">
                <a:ea typeface="ＭＳ Ｐゴシック" panose="020B0600070205080204" pitchFamily="34" charset="-128"/>
              </a:rPr>
              <a:t>respond PROMISE(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 then, proposer is the leader.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Can propose any value it wants!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FF5645-0443-5FA9-BD2C-5C2A66C4A974}"/>
              </a:ext>
            </a:extLst>
          </p:cNvPr>
          <p:cNvSpPr txBox="1">
            <a:spLocks/>
          </p:cNvSpPr>
          <p:nvPr/>
        </p:nvSpPr>
        <p:spPr bwMode="auto">
          <a:xfrm>
            <a:off x="1600200" y="3352800"/>
            <a:ext cx="9525000" cy="1676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en-US" kern="0" dirty="0">
                <a:ea typeface="ＭＳ Ｐゴシック" panose="020B0600070205080204" pitchFamily="34" charset="-128"/>
              </a:rPr>
              <a:t>If </a:t>
            </a:r>
            <a:r>
              <a:rPr lang="en-US" altLang="en-US" kern="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majority (i.e., quorum) </a:t>
            </a:r>
            <a:r>
              <a:rPr lang="en-US" altLang="en-US" kern="0" dirty="0">
                <a:ea typeface="ＭＳ Ｐゴシック" panose="020B0600070205080204" pitchFamily="34" charset="-128"/>
              </a:rPr>
              <a:t>respond PROMISE(</a:t>
            </a:r>
            <a:r>
              <a:rPr lang="en-US" altLang="en-US" kern="0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kern="0" dirty="0">
                <a:ea typeface="ＭＳ Ｐゴシック" panose="020B0600070205080204" pitchFamily="34" charset="-128"/>
              </a:rPr>
              <a:t>, (</a:t>
            </a:r>
            <a:r>
              <a:rPr lang="en-US" altLang="en-US" kern="0" dirty="0" err="1">
                <a:ea typeface="ＭＳ Ｐゴシック" panose="020B0600070205080204" pitchFamily="34" charset="-128"/>
              </a:rPr>
              <a:t>old_ballot</a:t>
            </a:r>
            <a:r>
              <a:rPr lang="en-US" altLang="en-US" kern="0" dirty="0">
                <a:ea typeface="ＭＳ Ｐゴシック" panose="020B0600070205080204" pitchFamily="34" charset="-128"/>
              </a:rPr>
              <a:t>, v))</a:t>
            </a:r>
          </a:p>
          <a:p>
            <a:pPr marL="0" indent="0" algn="ctr">
              <a:buFontTx/>
              <a:buNone/>
            </a:pPr>
            <a:endParaRPr lang="en-US" altLang="en-US" kern="0" dirty="0">
              <a:ea typeface="ＭＳ Ｐゴシック" panose="020B0600070205080204" pitchFamily="34" charset="-128"/>
            </a:endParaRPr>
          </a:p>
          <a:p>
            <a:pPr marL="0" indent="0" algn="ctr">
              <a:buFontTx/>
              <a:buNone/>
            </a:pPr>
            <a:r>
              <a:rPr lang="en-US" altLang="en-US" kern="0" dirty="0">
                <a:ea typeface="ＭＳ Ｐゴシック" panose="020B0600070205080204" pitchFamily="34" charset="-128"/>
              </a:rPr>
              <a:t>Then, select v with highest “</a:t>
            </a:r>
            <a:r>
              <a:rPr lang="en-US" altLang="en-US" kern="0" dirty="0" err="1">
                <a:ea typeface="ＭＳ Ｐゴシック" panose="020B0600070205080204" pitchFamily="34" charset="-128"/>
              </a:rPr>
              <a:t>old_ballot</a:t>
            </a:r>
            <a:r>
              <a:rPr lang="en-US" altLang="en-US" kern="0" dirty="0">
                <a:ea typeface="ＭＳ Ｐゴシック" panose="020B0600070205080204" pitchFamily="34" charset="-128"/>
              </a:rPr>
              <a:t>” value. Must propose v</a:t>
            </a:r>
          </a:p>
          <a:p>
            <a:pPr marL="0" indent="0" algn="ctr">
              <a:buFontTx/>
              <a:buNone/>
            </a:pPr>
            <a:endParaRPr lang="en-US" altLang="en-US" kern="0" dirty="0">
              <a:ea typeface="ＭＳ Ｐゴシック" panose="020B0600070205080204" pitchFamily="34" charset="-128"/>
            </a:endParaRPr>
          </a:p>
          <a:p>
            <a:pPr marL="0" indent="0" algn="ctr">
              <a:buFontTx/>
              <a:buNone/>
            </a:pPr>
            <a:r>
              <a:rPr lang="en-US" altLang="en-US" b="1" kern="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Leader not free to choose value as consensus may already have been reached!</a:t>
            </a:r>
          </a:p>
        </p:txBody>
      </p:sp>
    </p:spTree>
    <p:extLst>
      <p:ext uri="{BB962C8B-B14F-4D97-AF65-F5344CB8AC3E}">
        <p14:creationId xmlns:p14="http://schemas.microsoft.com/office/powerpoint/2010/main" val="2769634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9C7C17A-04D2-4DEB-A4F7-D2A5249E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2 – Proposal (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Bill</a:t>
            </a:r>
            <a:r>
              <a:rPr lang="en-US" altLang="en-US" dirty="0">
                <a:ea typeface="ＭＳ Ｐゴシック" panose="020B0600070205080204" pitchFamily="34" charset="-128"/>
              </a:rPr>
              <a:t>) (Version 1)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533B712-94F1-416F-E73E-6EBD9B845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2115800" cy="381000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Leader sends proposed value v by sending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PROPOSE(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ballot_id,v</a:t>
            </a:r>
            <a:r>
              <a:rPr lang="en-US" altLang="en-US" dirty="0">
                <a:ea typeface="ＭＳ Ｐゴシック" panose="020B0600070205080204" pitchFamily="34" charset="-128"/>
              </a:rPr>
              <a:t>) to all </a:t>
            </a:r>
          </a:p>
          <a:p>
            <a:pPr marL="0" indent="0" algn="ctr">
              <a:buNone/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participant has already received a higher ballot id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(b &gt; 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), do nothing.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Else: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Store b=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  on disk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 Send an ACCEPT(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v) to proposer.</a:t>
            </a:r>
          </a:p>
          <a:p>
            <a:pPr marL="0" indent="0" algn="ctr">
              <a:buNone/>
            </a:pPr>
            <a:endParaRPr 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1"/>
                </a:solidFill>
              </a:rPr>
              <a:t>H</a:t>
            </a:r>
            <a:r>
              <a:rPr lang="en-US" b="1" i="1" dirty="0">
                <a:solidFill>
                  <a:schemeClr val="accent1"/>
                </a:solidFill>
                <a:effectLst/>
              </a:rPr>
              <a:t>ave I already agreed to ignore proposals with this proposal number?</a:t>
            </a:r>
            <a:endParaRPr lang="en-US" altLang="en-US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457200" indent="-457200" algn="ctr">
              <a:buAutoNum type="arabicParenR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781990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9C7C17A-04D2-4DEB-A4F7-D2A5249E9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2705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Phase 2 – Proposal (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Bill</a:t>
            </a:r>
            <a:r>
              <a:rPr lang="en-US" altLang="en-US" dirty="0">
                <a:ea typeface="ＭＳ Ｐゴシック" panose="020B0600070205080204" pitchFamily="34" charset="-128"/>
              </a:rPr>
              <a:t>) (Version 2)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533B712-94F1-416F-E73E-6EBD9B845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2115800" cy="381000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Leader sends proposed value v by sending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PROPOSE(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ballot_id,v</a:t>
            </a:r>
            <a:r>
              <a:rPr lang="en-US" altLang="en-US" dirty="0">
                <a:ea typeface="ＭＳ Ｐゴシック" panose="020B0600070205080204" pitchFamily="34" charset="-128"/>
              </a:rPr>
              <a:t>) to all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(where v is either leader’s value or result of PROMISE message)</a:t>
            </a:r>
          </a:p>
          <a:p>
            <a:pPr marL="0" indent="0" algn="ctr">
              <a:buNone/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If participant has already received a higher ballot id</a:t>
            </a: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(b &gt; 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), do nothing.</a:t>
            </a: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Else: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Store b=ACCEPT(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v)  on disk</a:t>
            </a:r>
          </a:p>
          <a:p>
            <a:pPr marL="457200" indent="-457200" algn="ctr">
              <a:buAutoNum type="arabicParenR"/>
            </a:pPr>
            <a:r>
              <a:rPr lang="en-US" altLang="en-US" dirty="0">
                <a:ea typeface="ＭＳ Ｐゴシック" panose="020B0600070205080204" pitchFamily="34" charset="-128"/>
              </a:rPr>
              <a:t> Send an ACCEPT(</a:t>
            </a:r>
            <a:r>
              <a:rPr lang="en-US" altLang="en-US" dirty="0" err="1">
                <a:ea typeface="ＭＳ Ｐゴシック" panose="020B0600070205080204" pitchFamily="34" charset="-128"/>
              </a:rPr>
              <a:t>ballot_id</a:t>
            </a:r>
            <a:r>
              <a:rPr lang="en-US" altLang="en-US" dirty="0">
                <a:ea typeface="ＭＳ Ｐゴシック" panose="020B0600070205080204" pitchFamily="34" charset="-128"/>
              </a:rPr>
              <a:t>, v) to proposer.</a:t>
            </a:r>
          </a:p>
          <a:p>
            <a:pPr marL="457200" indent="-457200" algn="ctr">
              <a:buAutoNum type="arabicParenR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36469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txBody>
          <a:bodyPr/>
          <a:lstStyle/>
          <a:p>
            <a:r>
              <a:rPr lang="en-US" altLang="ko-KR" dirty="0"/>
              <a:t>Recall: 2PC Summary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10591800" cy="5105400"/>
          </a:xfrm>
        </p:spPr>
        <p:txBody>
          <a:bodyPr/>
          <a:lstStyle/>
          <a:p>
            <a:pPr marL="457200" lvl="1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Why is 2PC not subject to the General’s paradox?</a:t>
            </a:r>
          </a:p>
          <a:p>
            <a:pPr lvl="1"/>
            <a:r>
              <a:rPr lang="en-US" altLang="ko-KR" dirty="0"/>
              <a:t>Because 2PC is about </a:t>
            </a:r>
            <a:r>
              <a:rPr lang="en-US" altLang="ko-KR" i="1" dirty="0"/>
              <a:t>all nodes eventually coming to the same decision – not necessarily at the same time!</a:t>
            </a:r>
          </a:p>
          <a:p>
            <a:pPr lvl="1"/>
            <a:r>
              <a:rPr lang="en-US" altLang="ko-KR" dirty="0"/>
              <a:t>Allowing us to reboot and continue allows time for collecting and collating decisions</a:t>
            </a:r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Biggest downside of 2PC: blocking</a:t>
            </a:r>
          </a:p>
          <a:p>
            <a:pPr lvl="1"/>
            <a:r>
              <a:rPr lang="en-US" altLang="ko-KR" dirty="0"/>
              <a:t>A failed node can prevent the system from making progress</a:t>
            </a:r>
          </a:p>
          <a:p>
            <a:pPr lvl="1"/>
            <a:r>
              <a:rPr lang="en-US" altLang="ko-KR" dirty="0"/>
              <a:t>Still one of the most popular coordination algorithms today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697549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112852"/>
            <a:ext cx="6115050" cy="550605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1C36E76-B0A1-E176-4488-392D6017D4F6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3774802375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8392" y="2080508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7521" y="2141000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B72521D-0D5D-D154-3CD1-F9215D27B62B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2716584908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8392" y="2080508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7521" y="2141000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D4141A9-22AE-1FB7-7F1C-EDEFF2A3E4B7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1E4E2C1-4903-5245-1AA5-A6BB8CD7C43F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</p:spTree>
    <p:extLst>
      <p:ext uri="{BB962C8B-B14F-4D97-AF65-F5344CB8AC3E}">
        <p14:creationId xmlns:p14="http://schemas.microsoft.com/office/powerpoint/2010/main" val="1373408170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B2A4CC8-6868-33BF-5200-B829DEA037EC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535FD33-1303-6302-02B0-05DEC9E722CD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</p:spTree>
    <p:extLst>
      <p:ext uri="{BB962C8B-B14F-4D97-AF65-F5344CB8AC3E}">
        <p14:creationId xmlns:p14="http://schemas.microsoft.com/office/powerpoint/2010/main" val="80522197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1705A18-7CA5-5F78-D298-9AF0D38BC4F9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D693CA-BC15-BAA8-ACEE-884A7A591F1F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5C2ACE3-5AE9-5448-2070-F5803EFD6C90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</p:spTree>
    <p:extLst>
      <p:ext uri="{BB962C8B-B14F-4D97-AF65-F5344CB8AC3E}">
        <p14:creationId xmlns:p14="http://schemas.microsoft.com/office/powerpoint/2010/main" val="1880281485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1061297" cy="798197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913661" cy="1576716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C96352-FEEB-43ED-2F20-756C5B9E9F5A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</p:spTree>
    <p:extLst>
      <p:ext uri="{BB962C8B-B14F-4D97-AF65-F5344CB8AC3E}">
        <p14:creationId xmlns:p14="http://schemas.microsoft.com/office/powerpoint/2010/main" val="1990734146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9113444" y="4669461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043C3D-07C1-1044-93E6-09A99F26F949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</p:spTree>
    <p:extLst>
      <p:ext uri="{BB962C8B-B14F-4D97-AF65-F5344CB8AC3E}">
        <p14:creationId xmlns:p14="http://schemas.microsoft.com/office/powerpoint/2010/main" val="2668968599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Example (v2)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9091951" y="4672777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56163A-93E5-1777-CA86-CEF12F83FCF0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</p:spTree>
    <p:extLst>
      <p:ext uri="{BB962C8B-B14F-4D97-AF65-F5344CB8AC3E}">
        <p14:creationId xmlns:p14="http://schemas.microsoft.com/office/powerpoint/2010/main" val="3829450607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 have consensus!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6D29E7-B69A-73E5-BDEA-4BDB5F124E8E}"/>
              </a:ext>
            </a:extLst>
          </p:cNvPr>
          <p:cNvSpPr txBox="1"/>
          <p:nvPr/>
        </p:nvSpPr>
        <p:spPr>
          <a:xfrm>
            <a:off x="8336281" y="2438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Gill Sans Ligh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52ADC8-80FC-7938-F1EF-FFC714CE292C}"/>
              </a:ext>
            </a:extLst>
          </p:cNvPr>
          <p:cNvSpPr txBox="1"/>
          <p:nvPr/>
        </p:nvSpPr>
        <p:spPr>
          <a:xfrm>
            <a:off x="465885" y="2044068"/>
            <a:ext cx="6095114" cy="271869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600" b="1" dirty="0">
                <a:solidFill>
                  <a:schemeClr val="accent1"/>
                </a:solidFill>
                <a:latin typeface="+mn-lt"/>
              </a:rPr>
              <a:t>Agreement:  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600" dirty="0">
                <a:latin typeface="+mn-lt"/>
              </a:rPr>
              <a:t>All processes that decide do so on the same value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C7C49A-D484-4435-441A-07B964743AE1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</p:spTree>
    <p:extLst>
      <p:ext uri="{BB962C8B-B14F-4D97-AF65-F5344CB8AC3E}">
        <p14:creationId xmlns:p14="http://schemas.microsoft.com/office/powerpoint/2010/main" val="674568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 have consensus!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6D29E7-B69A-73E5-BDEA-4BDB5F124E8E}"/>
              </a:ext>
            </a:extLst>
          </p:cNvPr>
          <p:cNvSpPr txBox="1"/>
          <p:nvPr/>
        </p:nvSpPr>
        <p:spPr>
          <a:xfrm>
            <a:off x="8336281" y="2438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Gill Sans Ligh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C7C49A-D484-4435-441A-07B964743AE1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C5624A3-0FBA-E9C0-FB8A-6DBF32735E9C}"/>
              </a:ext>
            </a:extLst>
          </p:cNvPr>
          <p:cNvSpPr/>
          <p:nvPr/>
        </p:nvSpPr>
        <p:spPr bwMode="auto">
          <a:xfrm>
            <a:off x="5629656" y="1182991"/>
            <a:ext cx="800143" cy="4952999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2DD5C9-B11A-0016-E417-2079163AFD49}"/>
              </a:ext>
            </a:extLst>
          </p:cNvPr>
          <p:cNvSpPr txBox="1"/>
          <p:nvPr/>
        </p:nvSpPr>
        <p:spPr>
          <a:xfrm>
            <a:off x="916462" y="6235784"/>
            <a:ext cx="105220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b="1" kern="0" dirty="0">
                <a:solidFill>
                  <a:schemeClr val="accent1"/>
                </a:solidFill>
                <a:latin typeface="+mn-lt"/>
                <a:ea typeface="ＭＳ Ｐゴシック" panose="020B0600070205080204" pitchFamily="34" charset="-128"/>
              </a:rPr>
              <a:t>Consensus happens here! But participants don’t know it yet</a:t>
            </a:r>
          </a:p>
        </p:txBody>
      </p:sp>
    </p:spTree>
    <p:extLst>
      <p:ext uri="{BB962C8B-B14F-4D97-AF65-F5344CB8AC3E}">
        <p14:creationId xmlns:p14="http://schemas.microsoft.com/office/powerpoint/2010/main" val="22635846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2EF0-E53D-8E94-0642-1AA218B4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A31493-57B7-6E3A-DE2C-6BB286800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5" y="1295400"/>
            <a:ext cx="10847386" cy="60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What types of failures can arise in distributed system?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05FB874-FE24-1EC5-45B2-60DCFEBE3C42}"/>
              </a:ext>
            </a:extLst>
          </p:cNvPr>
          <p:cNvSpPr/>
          <p:nvPr/>
        </p:nvSpPr>
        <p:spPr bwMode="auto">
          <a:xfrm>
            <a:off x="4343400" y="2286000"/>
            <a:ext cx="3962400" cy="6096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Crash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915B22-EC2B-C4D1-6033-CC257CA6F948}"/>
              </a:ext>
            </a:extLst>
          </p:cNvPr>
          <p:cNvSpPr/>
          <p:nvPr/>
        </p:nvSpPr>
        <p:spPr bwMode="auto">
          <a:xfrm>
            <a:off x="4343400" y="3505200"/>
            <a:ext cx="3962400" cy="6096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Omission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39F95B-0B89-7CAC-6599-9B9C8EAE147E}"/>
              </a:ext>
            </a:extLst>
          </p:cNvPr>
          <p:cNvSpPr/>
          <p:nvPr/>
        </p:nvSpPr>
        <p:spPr bwMode="auto">
          <a:xfrm>
            <a:off x="4343400" y="4800600"/>
            <a:ext cx="3962400" cy="6096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Arbitrary Failures (Byzantine)</a:t>
            </a:r>
          </a:p>
        </p:txBody>
      </p:sp>
    </p:spTree>
    <p:extLst>
      <p:ext uri="{BB962C8B-B14F-4D97-AF65-F5344CB8AC3E}">
        <p14:creationId xmlns:p14="http://schemas.microsoft.com/office/powerpoint/2010/main" val="3961907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BA2A2FE-F125-84DE-B898-28D99256BAB2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27525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A8ACAF-447C-990E-ECD7-AE7686BA09FF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219200" cy="36669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B0DAF3-2B00-CF33-5706-99EF34D2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 have consensus!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2AB7B7B-5A3D-5B57-7F96-F834749B466C}"/>
              </a:ext>
            </a:extLst>
          </p:cNvPr>
          <p:cNvCxnSpPr>
            <a:cxnSpLocks/>
          </p:cNvCxnSpPr>
          <p:nvPr/>
        </p:nvCxnSpPr>
        <p:spPr bwMode="auto">
          <a:xfrm>
            <a:off x="914400" y="2057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E0107FD-A99F-63C5-D920-6512300B8B48}"/>
              </a:ext>
            </a:extLst>
          </p:cNvPr>
          <p:cNvCxnSpPr>
            <a:cxnSpLocks/>
          </p:cNvCxnSpPr>
          <p:nvPr/>
        </p:nvCxnSpPr>
        <p:spPr bwMode="auto">
          <a:xfrm>
            <a:off x="914400" y="2895598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C8D672-52D5-4C7A-2302-ADAA56C51F3D}"/>
              </a:ext>
            </a:extLst>
          </p:cNvPr>
          <p:cNvCxnSpPr>
            <a:cxnSpLocks/>
          </p:cNvCxnSpPr>
          <p:nvPr/>
        </p:nvCxnSpPr>
        <p:spPr bwMode="auto">
          <a:xfrm>
            <a:off x="914400" y="37338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A5B75E-BA6E-EAAC-563A-873CC21CBB03}"/>
              </a:ext>
            </a:extLst>
          </p:cNvPr>
          <p:cNvCxnSpPr>
            <a:cxnSpLocks/>
          </p:cNvCxnSpPr>
          <p:nvPr/>
        </p:nvCxnSpPr>
        <p:spPr bwMode="auto">
          <a:xfrm>
            <a:off x="914400" y="45720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1FA0EF-DD69-8E1F-37A4-CB837F3CCF95}"/>
              </a:ext>
            </a:extLst>
          </p:cNvPr>
          <p:cNvCxnSpPr>
            <a:cxnSpLocks/>
          </p:cNvCxnSpPr>
          <p:nvPr/>
        </p:nvCxnSpPr>
        <p:spPr bwMode="auto">
          <a:xfrm>
            <a:off x="914400" y="5486400"/>
            <a:ext cx="104394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FCCE500-DE35-98F4-9AEA-24C4E6B1A7C8}"/>
              </a:ext>
            </a:extLst>
          </p:cNvPr>
          <p:cNvSpPr txBox="1"/>
          <p:nvPr/>
        </p:nvSpPr>
        <p:spPr>
          <a:xfrm>
            <a:off x="914400" y="145009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Prepare(1)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8D6F4B-CAC8-ECDD-35AE-372318B75860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066800" cy="107617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9B48E1-9FDD-6439-DDF6-0EEB09FE2D64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1752600" y="1819424"/>
            <a:ext cx="1181100" cy="1906734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B8B671-AAC6-F6B5-BF36-6160732A11A9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2112854"/>
            <a:ext cx="1676400" cy="782746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B8BB556-62B0-D2E6-7B5F-9E786A087A6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3700" y="2057399"/>
            <a:ext cx="1562100" cy="1655391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4B5A5C2-8034-8A1F-7B88-8084B5CB7B6A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3"/>
            <a:ext cx="1524000" cy="2448775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8D5FAF6-B222-35C5-F0F7-3FD0BBD37D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1800" y="2112852"/>
            <a:ext cx="1524000" cy="3373548"/>
          </a:xfrm>
          <a:prstGeom prst="straightConnector1">
            <a:avLst/>
          </a:prstGeom>
          <a:ln w="28575">
            <a:solidFill>
              <a:srgbClr val="9E78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B62EE21-0604-6AC7-08B7-8D5D73CD20DD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1845669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AA09E8A-FA58-0F42-8099-176204C2DD2E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1047750" y="2663457"/>
            <a:ext cx="6343650" cy="2845812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2398E8-3BC8-11A9-EE7A-025889EEC04E}"/>
              </a:ext>
            </a:extLst>
          </p:cNvPr>
          <p:cNvSpPr txBox="1"/>
          <p:nvPr/>
        </p:nvSpPr>
        <p:spPr>
          <a:xfrm>
            <a:off x="209550" y="2294125"/>
            <a:ext cx="1676400" cy="369332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Prepare(2)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CFAB52-4FF9-BD3B-C14B-1B5C81E62460}"/>
              </a:ext>
            </a:extLst>
          </p:cNvPr>
          <p:cNvCxnSpPr>
            <a:cxnSpLocks/>
          </p:cNvCxnSpPr>
          <p:nvPr/>
        </p:nvCxnSpPr>
        <p:spPr bwMode="auto">
          <a:xfrm>
            <a:off x="1047750" y="2663456"/>
            <a:ext cx="6343650" cy="1007471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E9F41B-BC47-D215-0C6C-DF4C6F28D1E9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V="1">
            <a:off x="1047750" y="2096183"/>
            <a:ext cx="6572250" cy="56727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FDD2A1-B2D2-053A-402C-19751C401D07}"/>
              </a:ext>
            </a:extLst>
          </p:cNvPr>
          <p:cNvSpPr txBox="1"/>
          <p:nvPr/>
        </p:nvSpPr>
        <p:spPr>
          <a:xfrm>
            <a:off x="3619057" y="143393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Propose(1, “soccer”)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FCD6FE9-A8CB-61C8-F6A4-67987B0FA354}"/>
              </a:ext>
            </a:extLst>
          </p:cNvPr>
          <p:cNvCxnSpPr>
            <a:cxnSpLocks/>
          </p:cNvCxnSpPr>
          <p:nvPr/>
        </p:nvCxnSpPr>
        <p:spPr bwMode="auto">
          <a:xfrm>
            <a:off x="4454226" y="2079531"/>
            <a:ext cx="1066800" cy="7991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47525-2D82-38E2-7CF3-FDC2CA6392B7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143000" cy="166603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B1759ED-FC89-2183-2446-C37356690878}"/>
              </a:ext>
            </a:extLst>
          </p:cNvPr>
          <p:cNvCxnSpPr>
            <a:cxnSpLocks/>
          </p:cNvCxnSpPr>
          <p:nvPr/>
        </p:nvCxnSpPr>
        <p:spPr bwMode="auto">
          <a:xfrm>
            <a:off x="4484490" y="2140501"/>
            <a:ext cx="1219200" cy="24755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1E04A36-689C-FED4-2442-3B2DF09261BA}"/>
              </a:ext>
            </a:extLst>
          </p:cNvPr>
          <p:cNvCxnSpPr>
            <a:cxnSpLocks/>
            <a:stCxn id="16" idx="2"/>
          </p:cNvCxnSpPr>
          <p:nvPr/>
        </p:nvCxnSpPr>
        <p:spPr bwMode="auto">
          <a:xfrm>
            <a:off x="4457257" y="2080270"/>
            <a:ext cx="1219200" cy="338997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487E6A9-3B70-7E05-B64F-9ED320AEBB0C}"/>
              </a:ext>
            </a:extLst>
          </p:cNvPr>
          <p:cNvCxnSpPr>
            <a:cxnSpLocks/>
          </p:cNvCxnSpPr>
          <p:nvPr/>
        </p:nvCxnSpPr>
        <p:spPr bwMode="auto">
          <a:xfrm flipV="1">
            <a:off x="5494070" y="2080030"/>
            <a:ext cx="635890" cy="81265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5B8A0F-E2B7-63D9-1219-2BCE9188B2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2600" y="2161507"/>
            <a:ext cx="529261" cy="1549425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8B4479-707E-7AE4-F5B4-E23151E55796}"/>
              </a:ext>
            </a:extLst>
          </p:cNvPr>
          <p:cNvCxnSpPr>
            <a:cxnSpLocks/>
          </p:cNvCxnSpPr>
          <p:nvPr/>
        </p:nvCxnSpPr>
        <p:spPr bwMode="auto">
          <a:xfrm flipV="1">
            <a:off x="5705586" y="2096183"/>
            <a:ext cx="351303" cy="249197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9E2156B-FFD7-7CB3-AE99-321E8A9AFD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5890" y="2095381"/>
            <a:ext cx="413901" cy="340717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A341EF-B94A-413B-6DD2-BAF9ADF94FAA}"/>
              </a:ext>
            </a:extLst>
          </p:cNvPr>
          <p:cNvCxnSpPr>
            <a:cxnSpLocks/>
          </p:cNvCxnSpPr>
          <p:nvPr/>
        </p:nvCxnSpPr>
        <p:spPr bwMode="auto">
          <a:xfrm>
            <a:off x="7003452" y="2057399"/>
            <a:ext cx="3435948" cy="80818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5A611CA-6AFE-8CAF-39DD-B853FD41C2F2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79531"/>
            <a:ext cx="3571433" cy="159213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06F1348-8D4C-DEFC-AB91-8EC588EAB39B}"/>
              </a:ext>
            </a:extLst>
          </p:cNvPr>
          <p:cNvCxnSpPr>
            <a:cxnSpLocks/>
          </p:cNvCxnSpPr>
          <p:nvPr/>
        </p:nvCxnSpPr>
        <p:spPr bwMode="auto">
          <a:xfrm>
            <a:off x="6992236" y="2057399"/>
            <a:ext cx="3523364" cy="250496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05449A4-F2CB-3E09-EC2D-90A6ADD35D08}"/>
              </a:ext>
            </a:extLst>
          </p:cNvPr>
          <p:cNvCxnSpPr>
            <a:cxnSpLocks/>
          </p:cNvCxnSpPr>
          <p:nvPr/>
        </p:nvCxnSpPr>
        <p:spPr bwMode="auto">
          <a:xfrm>
            <a:off x="7010400" y="2079531"/>
            <a:ext cx="3048000" cy="342376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6BDB252-5CB5-9A03-F749-2A999F5F7FCF}"/>
              </a:ext>
            </a:extLst>
          </p:cNvPr>
          <p:cNvSpPr txBox="1"/>
          <p:nvPr/>
        </p:nvSpPr>
        <p:spPr>
          <a:xfrm>
            <a:off x="6828982" y="1368168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AEF612-AB90-0DB6-56F0-D414400B2C6F}"/>
              </a:ext>
            </a:extLst>
          </p:cNvPr>
          <p:cNvCxnSpPr>
            <a:cxnSpLocks/>
          </p:cNvCxnSpPr>
          <p:nvPr/>
        </p:nvCxnSpPr>
        <p:spPr bwMode="auto">
          <a:xfrm>
            <a:off x="7543800" y="2161507"/>
            <a:ext cx="990600" cy="70408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1D8B94D-2AD7-2C08-11B1-27A93B89C12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15200" y="2865587"/>
            <a:ext cx="1219200" cy="8053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329CD6-993D-D951-A681-12935E238C01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2668" y="2857239"/>
            <a:ext cx="1165567" cy="1668040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C93397B-BAD7-F0BF-020E-54F2A1D1C2FA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0845" y="2917729"/>
            <a:ext cx="1097355" cy="2584824"/>
          </a:xfrm>
          <a:prstGeom prst="straightConnector1">
            <a:avLst/>
          </a:prstGeom>
          <a:ln w="28575">
            <a:solidFill>
              <a:srgbClr val="9E78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0C21AD8-0309-F5BB-F4E8-A5AB00769AF9}"/>
              </a:ext>
            </a:extLst>
          </p:cNvPr>
          <p:cNvCxnSpPr>
            <a:cxnSpLocks/>
          </p:cNvCxnSpPr>
          <p:nvPr/>
        </p:nvCxnSpPr>
        <p:spPr bwMode="auto">
          <a:xfrm flipV="1">
            <a:off x="8452662" y="2078411"/>
            <a:ext cx="864117" cy="8688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5A452F-9950-B16E-DD9C-305CB67AACB3}"/>
              </a:ext>
            </a:extLst>
          </p:cNvPr>
          <p:cNvSpPr txBox="1"/>
          <p:nvPr/>
        </p:nvSpPr>
        <p:spPr>
          <a:xfrm>
            <a:off x="2266950" y="4913239"/>
            <a:ext cx="1676400" cy="369332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Promise(1)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8B3743-1867-1246-9804-F40D1BE375E3}"/>
              </a:ext>
            </a:extLst>
          </p:cNvPr>
          <p:cNvSpPr txBox="1"/>
          <p:nvPr/>
        </p:nvSpPr>
        <p:spPr>
          <a:xfrm>
            <a:off x="4999739" y="4712511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Accept(1, “soccer”)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46598C4-190F-869F-666F-C6718EAB6A9B}"/>
              </a:ext>
            </a:extLst>
          </p:cNvPr>
          <p:cNvCxnSpPr>
            <a:cxnSpLocks/>
          </p:cNvCxnSpPr>
          <p:nvPr/>
        </p:nvCxnSpPr>
        <p:spPr bwMode="auto">
          <a:xfrm>
            <a:off x="8528862" y="2895598"/>
            <a:ext cx="838200" cy="76389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FED8D12-3453-9ADD-6322-EB569B32015B}"/>
              </a:ext>
            </a:extLst>
          </p:cNvPr>
          <p:cNvCxnSpPr>
            <a:cxnSpLocks/>
          </p:cNvCxnSpPr>
          <p:nvPr/>
        </p:nvCxnSpPr>
        <p:spPr bwMode="auto">
          <a:xfrm>
            <a:off x="8465148" y="2948384"/>
            <a:ext cx="723103" cy="1627842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FB75399-6376-5CDB-3DEB-7D1B89A6BEC6}"/>
              </a:ext>
            </a:extLst>
          </p:cNvPr>
          <p:cNvCxnSpPr>
            <a:cxnSpLocks/>
          </p:cNvCxnSpPr>
          <p:nvPr/>
        </p:nvCxnSpPr>
        <p:spPr bwMode="auto">
          <a:xfrm>
            <a:off x="8480793" y="2879446"/>
            <a:ext cx="729878" cy="263999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A60DC5F-8791-7B98-FB06-E442611A2FB4}"/>
              </a:ext>
            </a:extLst>
          </p:cNvPr>
          <p:cNvSpPr txBox="1"/>
          <p:nvPr/>
        </p:nvSpPr>
        <p:spPr>
          <a:xfrm>
            <a:off x="6756324" y="2942322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Propose(2,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5B758F-88DC-83AE-B291-641339288159}"/>
              </a:ext>
            </a:extLst>
          </p:cNvPr>
          <p:cNvCxnSpPr>
            <a:cxnSpLocks/>
          </p:cNvCxnSpPr>
          <p:nvPr/>
        </p:nvCxnSpPr>
        <p:spPr bwMode="auto">
          <a:xfrm>
            <a:off x="9279915" y="2077291"/>
            <a:ext cx="573365" cy="823209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371D803-1ADC-DAC0-64D8-1F1469ABF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9590159" y="2958472"/>
            <a:ext cx="228589" cy="757453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DAC02F6-8B7B-92D6-736D-CEC7FE679F80}"/>
              </a:ext>
            </a:extLst>
          </p:cNvPr>
          <p:cNvCxnSpPr>
            <a:cxnSpLocks/>
          </p:cNvCxnSpPr>
          <p:nvPr/>
        </p:nvCxnSpPr>
        <p:spPr bwMode="auto">
          <a:xfrm flipV="1">
            <a:off x="9195199" y="2971800"/>
            <a:ext cx="638842" cy="1560194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BC48D90-8B16-09EE-A2EF-F52E3A41F07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70359" y="2916609"/>
            <a:ext cx="658234" cy="2602835"/>
          </a:xfrm>
          <a:prstGeom prst="straightConnector1">
            <a:avLst/>
          </a:prstGeom>
          <a:ln w="28575">
            <a:solidFill>
              <a:srgbClr val="FF0000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5425CDE-929D-DA51-5C53-D2C26353ABF3}"/>
              </a:ext>
            </a:extLst>
          </p:cNvPr>
          <p:cNvSpPr txBox="1"/>
          <p:nvPr/>
        </p:nvSpPr>
        <p:spPr>
          <a:xfrm>
            <a:off x="8932456" y="4673009"/>
            <a:ext cx="2080750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Accept(2,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445DC2C-5326-5EDC-17AD-7E6A57736930}"/>
              </a:ext>
            </a:extLst>
          </p:cNvPr>
          <p:cNvCxnSpPr>
            <a:cxnSpLocks/>
          </p:cNvCxnSpPr>
          <p:nvPr/>
        </p:nvCxnSpPr>
        <p:spPr bwMode="auto">
          <a:xfrm flipV="1">
            <a:off x="9970433" y="2080030"/>
            <a:ext cx="787667" cy="893951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B7B955A-5FEE-5557-7C46-73BB998F4805}"/>
              </a:ext>
            </a:extLst>
          </p:cNvPr>
          <p:cNvCxnSpPr>
            <a:cxnSpLocks/>
          </p:cNvCxnSpPr>
          <p:nvPr/>
        </p:nvCxnSpPr>
        <p:spPr bwMode="auto">
          <a:xfrm>
            <a:off x="9970433" y="2958472"/>
            <a:ext cx="1024882" cy="735823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E843FCB-0E23-739C-5014-4380327641F1}"/>
              </a:ext>
            </a:extLst>
          </p:cNvPr>
          <p:cNvCxnSpPr>
            <a:cxnSpLocks/>
          </p:cNvCxnSpPr>
          <p:nvPr/>
        </p:nvCxnSpPr>
        <p:spPr bwMode="auto">
          <a:xfrm>
            <a:off x="10004793" y="2973981"/>
            <a:ext cx="909321" cy="1587647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20A7583-AE02-22F4-4C18-AC78C546665D}"/>
              </a:ext>
            </a:extLst>
          </p:cNvPr>
          <p:cNvCxnSpPr>
            <a:cxnSpLocks/>
          </p:cNvCxnSpPr>
          <p:nvPr/>
        </p:nvCxnSpPr>
        <p:spPr bwMode="auto">
          <a:xfrm>
            <a:off x="9910241" y="3003992"/>
            <a:ext cx="910159" cy="2482408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headEnd type="none" w="med" len="med"/>
            <a:tailEnd type="triangle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352F914-024A-2F5E-0BB5-508D5DF058CF}"/>
              </a:ext>
            </a:extLst>
          </p:cNvPr>
          <p:cNvSpPr txBox="1"/>
          <p:nvPr/>
        </p:nvSpPr>
        <p:spPr>
          <a:xfrm>
            <a:off x="6828982" y="1366584"/>
            <a:ext cx="158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Commit(1, “soccer”)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AB1F70-EC97-97CE-8B7B-7B5571DCF4BE}"/>
              </a:ext>
            </a:extLst>
          </p:cNvPr>
          <p:cNvSpPr txBox="1"/>
          <p:nvPr/>
        </p:nvSpPr>
        <p:spPr>
          <a:xfrm>
            <a:off x="9113809" y="3013160"/>
            <a:ext cx="15820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Commit(2,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“soccer”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66D29E7-B69A-73E5-BDEA-4BDB5F124E8E}"/>
              </a:ext>
            </a:extLst>
          </p:cNvPr>
          <p:cNvSpPr txBox="1"/>
          <p:nvPr/>
        </p:nvSpPr>
        <p:spPr>
          <a:xfrm>
            <a:off x="8336281" y="2438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Gill Sans Ligh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C7C49A-D484-4435-441A-07B964743AE1}"/>
              </a:ext>
            </a:extLst>
          </p:cNvPr>
          <p:cNvSpPr txBox="1"/>
          <p:nvPr/>
        </p:nvSpPr>
        <p:spPr>
          <a:xfrm>
            <a:off x="7060974" y="4834900"/>
            <a:ext cx="2006825" cy="646331"/>
          </a:xfrm>
          <a:prstGeom prst="rect">
            <a:avLst/>
          </a:prstGeom>
          <a:solidFill>
            <a:schemeClr val="bg1"/>
          </a:solidFill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Promise(2, 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(1, “soccer”))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C5624A3-0FBA-E9C0-FB8A-6DBF32735E9C}"/>
              </a:ext>
            </a:extLst>
          </p:cNvPr>
          <p:cNvSpPr/>
          <p:nvPr/>
        </p:nvSpPr>
        <p:spPr bwMode="auto">
          <a:xfrm>
            <a:off x="5634617" y="1176412"/>
            <a:ext cx="3393242" cy="4952999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2DD5C9-B11A-0016-E417-2079163AFD49}"/>
              </a:ext>
            </a:extLst>
          </p:cNvPr>
          <p:cNvSpPr txBox="1"/>
          <p:nvPr/>
        </p:nvSpPr>
        <p:spPr>
          <a:xfrm>
            <a:off x="921423" y="6229205"/>
            <a:ext cx="1052208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b="1" kern="0" dirty="0">
                <a:solidFill>
                  <a:schemeClr val="accent1"/>
                </a:solidFill>
                <a:latin typeface="+mn-lt"/>
                <a:ea typeface="ＭＳ Ｐゴシック" panose="020B0600070205080204" pitchFamily="34" charset="-128"/>
              </a:rPr>
              <a:t>Because consensus *may* have happened on this value, proposer must re-propose it </a:t>
            </a:r>
          </a:p>
        </p:txBody>
      </p:sp>
    </p:spTree>
    <p:extLst>
      <p:ext uri="{BB962C8B-B14F-4D97-AF65-F5344CB8AC3E}">
        <p14:creationId xmlns:p14="http://schemas.microsoft.com/office/powerpoint/2010/main" val="50574765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088C-88D6-17B6-48B2-D62895BF6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Safety Theorem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7662998-3A3A-21D2-3A89-CFB69245BDC3}"/>
              </a:ext>
            </a:extLst>
          </p:cNvPr>
          <p:cNvSpPr>
            <a:spLocks noGrp="1"/>
          </p:cNvSpPr>
          <p:nvPr/>
        </p:nvSpPr>
        <p:spPr bwMode="auto">
          <a:xfrm>
            <a:off x="22098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 algn="ctr">
              <a:buNone/>
            </a:pPr>
            <a:r>
              <a:rPr lang="en-US" altLang="en-US" sz="2400" b="0" dirty="0">
                <a:ea typeface="ＭＳ Ｐゴシック" panose="020B0600070205080204" pitchFamily="34" charset="-128"/>
              </a:rPr>
              <a:t>If some round has a majority (i.e., quorum) accepting value v, </a:t>
            </a:r>
            <a:r>
              <a:rPr lang="en-US" altLang="ja-JP" sz="2400" b="0" dirty="0">
                <a:ea typeface="ＭＳ Ｐゴシック" panose="020B0600070205080204" pitchFamily="34" charset="-128"/>
              </a:rPr>
              <a:t>then subsequently at each round either: </a:t>
            </a:r>
            <a:br>
              <a:rPr lang="en-US" altLang="ja-JP" sz="2400" b="0" dirty="0">
                <a:ea typeface="ＭＳ Ｐゴシック" panose="020B0600070205080204" pitchFamily="34" charset="-128"/>
              </a:rPr>
            </a:br>
            <a:br>
              <a:rPr lang="en-US" altLang="ja-JP" sz="2400" b="0" dirty="0">
                <a:ea typeface="ＭＳ Ｐゴシック" panose="020B0600070205080204" pitchFamily="34" charset="-128"/>
              </a:rPr>
            </a:br>
            <a:r>
              <a:rPr lang="en-US" altLang="ja-JP" sz="2400" b="0" dirty="0">
                <a:ea typeface="ＭＳ Ｐゴシック" panose="020B0600070205080204" pitchFamily="34" charset="-128"/>
              </a:rPr>
              <a:t>1) the round chooses v as decision or </a:t>
            </a:r>
            <a:br>
              <a:rPr lang="en-US" altLang="ja-JP" sz="2400" b="0" dirty="0">
                <a:ea typeface="ＭＳ Ｐゴシック" panose="020B0600070205080204" pitchFamily="34" charset="-128"/>
              </a:rPr>
            </a:br>
            <a:br>
              <a:rPr lang="en-US" altLang="ja-JP" sz="2400" b="0" dirty="0">
                <a:ea typeface="ＭＳ Ｐゴシック" panose="020B0600070205080204" pitchFamily="34" charset="-128"/>
              </a:rPr>
            </a:br>
            <a:r>
              <a:rPr lang="en-US" altLang="ja-JP" sz="2400" b="0" dirty="0">
                <a:ea typeface="ＭＳ Ｐゴシック" panose="020B0600070205080204" pitchFamily="34" charset="-128"/>
              </a:rPr>
              <a:t>2) the round fails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55A3AD2-3DE2-2A9D-D3AC-47825EF12F97}"/>
              </a:ext>
            </a:extLst>
          </p:cNvPr>
          <p:cNvSpPr>
            <a:spLocks noGrp="1"/>
          </p:cNvSpPr>
          <p:nvPr/>
        </p:nvSpPr>
        <p:spPr bwMode="auto">
          <a:xfrm>
            <a:off x="2362200" y="4953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 algn="ctr">
              <a:buNone/>
            </a:pPr>
            <a:r>
              <a:rPr lang="en-US" altLang="en-US" sz="2400" b="0" dirty="0">
                <a:ea typeface="ＭＳ Ｐゴシック" panose="020B0600070205080204" pitchFamily="34" charset="-128"/>
              </a:rPr>
              <a:t>Recall that cannot prove liveness!</a:t>
            </a:r>
          </a:p>
          <a:p>
            <a:pPr marL="0" indent="0" algn="ctr">
              <a:buNone/>
            </a:pPr>
            <a:r>
              <a:rPr lang="en-US" altLang="ja-JP" sz="2400" b="0" dirty="0">
                <a:ea typeface="ＭＳ Ｐゴシック" panose="020B0600070205080204" pitchFamily="34" charset="-128"/>
              </a:rPr>
              <a:t>(Think of proposers </a:t>
            </a:r>
            <a:r>
              <a:rPr lang="en-US" altLang="ja-JP" sz="2400" b="0" dirty="0" err="1">
                <a:ea typeface="ＭＳ Ｐゴシック" panose="020B0600070205080204" pitchFamily="34" charset="-128"/>
              </a:rPr>
              <a:t>livelocking</a:t>
            </a:r>
            <a:r>
              <a:rPr lang="en-US" altLang="ja-JP" sz="2400" b="0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6592384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Safety Theorem Proof Intuition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600200" y="990600"/>
            <a:ext cx="5084022" cy="341568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399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39949" y="1515334"/>
            <a:ext cx="34535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+mn-lt"/>
                <a:ea typeface="Helvetica Neue Medium" charset="0"/>
                <a:cs typeface="Helvetica Neue Medium" charset="0"/>
              </a:rPr>
              <a:t>Majority of acceptors accept (n, v):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+mn-lt"/>
                <a:ea typeface="Helvetica Neue Medium" charset="0"/>
                <a:cs typeface="Helvetica Neue Medium" charset="0"/>
              </a:rPr>
              <a:t>v is chosen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820805" y="1253197"/>
            <a:ext cx="4373005" cy="3047416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399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039419" y="2176741"/>
            <a:ext cx="27424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+mn-lt"/>
                <a:ea typeface="Helvetica Neue Medium" charset="0"/>
                <a:cs typeface="Helvetica Neue Medium" charset="0"/>
              </a:rPr>
              <a:t>Receive 2f+1 promise messages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093450" y="2637807"/>
            <a:ext cx="304721" cy="304721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399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21FA474-AA60-F56F-ED96-5F2D74AA476A}"/>
              </a:ext>
            </a:extLst>
          </p:cNvPr>
          <p:cNvSpPr>
            <a:spLocks noGrp="1"/>
          </p:cNvSpPr>
          <p:nvPr/>
        </p:nvSpPr>
        <p:spPr bwMode="auto">
          <a:xfrm>
            <a:off x="2209800" y="4931014"/>
            <a:ext cx="8763000" cy="555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0" indent="0" algn="ctr">
              <a:buNone/>
            </a:pPr>
            <a:r>
              <a:rPr lang="en-US" altLang="en-US" sz="2400" b="0" dirty="0">
                <a:ea typeface="ＭＳ Ｐゴシック" panose="020B0600070205080204" pitchFamily="34" charset="-128"/>
              </a:rPr>
              <a:t>If 2f+1 participants accepted v in round r</a:t>
            </a:r>
            <a:br>
              <a:rPr lang="en-US" altLang="en-US" sz="2400" b="0" dirty="0">
                <a:ea typeface="ＭＳ Ｐゴシック" panose="020B0600070205080204" pitchFamily="34" charset="-128"/>
              </a:rPr>
            </a:br>
            <a:br>
              <a:rPr lang="en-US" altLang="en-US" sz="2400" b="0" dirty="0">
                <a:ea typeface="ＭＳ Ｐゴシック" panose="020B0600070205080204" pitchFamily="34" charset="-128"/>
              </a:rPr>
            </a:br>
            <a:r>
              <a:rPr lang="en-US" altLang="en-US" sz="2400" b="0" dirty="0">
                <a:ea typeface="ＭＳ Ｐゴシック" panose="020B0600070205080204" pitchFamily="34" charset="-128"/>
              </a:rPr>
              <a:t>for all rounds r’&gt;r, proposer will receive at least one PROMISE(r’, (</a:t>
            </a:r>
            <a:r>
              <a:rPr lang="en-US" altLang="en-US" sz="2400" b="0" dirty="0" err="1">
                <a:ea typeface="ＭＳ Ｐゴシック" panose="020B0600070205080204" pitchFamily="34" charset="-128"/>
              </a:rPr>
              <a:t>r,v</a:t>
            </a:r>
            <a:r>
              <a:rPr lang="en-US" altLang="en-US" sz="2400" b="0" dirty="0">
                <a:ea typeface="ＭＳ Ｐゴシック" panose="020B0600070205080204" pitchFamily="34" charset="-128"/>
              </a:rPr>
              <a:t>))</a:t>
            </a:r>
            <a:endParaRPr lang="en-US" altLang="ja-JP" sz="2400" b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314006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EAC5-9F26-FFC7-04DB-6BDECEAB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– </a:t>
            </a:r>
            <a:r>
              <a:rPr lang="en-US" dirty="0" err="1"/>
              <a:t>Paxos</a:t>
            </a:r>
            <a:r>
              <a:rPr lang="en-US" dirty="0"/>
              <a:t>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B50F-4C93-FC82-5497-85B24BCA7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828800"/>
            <a:ext cx="105664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Decide a single value at once. Always safe, mostly live.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Three phases. Eventual (not simultaneous) agreement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Real implementations of </a:t>
            </a:r>
            <a:r>
              <a:rPr lang="en-US" dirty="0" err="1"/>
              <a:t>Paxos</a:t>
            </a:r>
            <a:r>
              <a:rPr lang="en-US" dirty="0"/>
              <a:t> decide on a “log” (</a:t>
            </a:r>
            <a:r>
              <a:rPr lang="en-US" dirty="0" err="1"/>
              <a:t>MultiPaxos</a:t>
            </a:r>
            <a:r>
              <a:rPr lang="en-US" dirty="0"/>
              <a:t>, </a:t>
            </a:r>
            <a:r>
              <a:rPr lang="en-US" dirty="0" err="1"/>
              <a:t>Viewstamp</a:t>
            </a:r>
            <a:r>
              <a:rPr lang="en-US" dirty="0"/>
              <a:t> Replication)</a:t>
            </a:r>
          </a:p>
        </p:txBody>
      </p:sp>
    </p:spTree>
    <p:extLst>
      <p:ext uri="{BB962C8B-B14F-4D97-AF65-F5344CB8AC3E}">
        <p14:creationId xmlns:p14="http://schemas.microsoft.com/office/powerpoint/2010/main" val="950854633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BDC9A-9D53-47A9-AE13-2E3970B8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roadmap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6036B8-B4BE-A69B-998E-64E394EF9D20}"/>
              </a:ext>
            </a:extLst>
          </p:cNvPr>
          <p:cNvSpPr txBox="1">
            <a:spLocks/>
          </p:cNvSpPr>
          <p:nvPr/>
        </p:nvSpPr>
        <p:spPr bwMode="auto">
          <a:xfrm>
            <a:off x="3486150" y="1371600"/>
            <a:ext cx="5219700" cy="6096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Distributed File Systems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FBADCDE-378C-DFAB-3621-3401BE6477C8}"/>
              </a:ext>
            </a:extLst>
          </p:cNvPr>
          <p:cNvSpPr txBox="1">
            <a:spLocks/>
          </p:cNvSpPr>
          <p:nvPr/>
        </p:nvSpPr>
        <p:spPr bwMode="auto">
          <a:xfrm>
            <a:off x="3486150" y="2514600"/>
            <a:ext cx="5219700" cy="9144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>
                <a:latin typeface="+mn-lt"/>
              </a:rPr>
              <a:t>Peer-To-Peer System: </a:t>
            </a:r>
            <a:br>
              <a:rPr lang="en-US" kern="0" dirty="0">
                <a:latin typeface="+mn-lt"/>
              </a:rPr>
            </a:br>
            <a:r>
              <a:rPr lang="en-US" kern="0" dirty="0">
                <a:latin typeface="+mn-lt"/>
              </a:rPr>
              <a:t>The Internet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A9D1743-FF48-19DC-6179-4BACDCA88A86}"/>
              </a:ext>
            </a:extLst>
          </p:cNvPr>
          <p:cNvSpPr txBox="1">
            <a:spLocks/>
          </p:cNvSpPr>
          <p:nvPr/>
        </p:nvSpPr>
        <p:spPr bwMode="auto">
          <a:xfrm>
            <a:off x="3486150" y="3982872"/>
            <a:ext cx="5219700" cy="6096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Distributed D</a:t>
            </a:r>
            <a:r>
              <a:rPr lang="en-US" kern="0" dirty="0" err="1">
                <a:latin typeface="+mn-lt"/>
              </a:rPr>
              <a:t>ata</a:t>
            </a:r>
            <a:r>
              <a:rPr lang="en-US" kern="0" dirty="0">
                <a:latin typeface="+mn-lt"/>
              </a:rPr>
              <a:t> Processing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C5805CA-2FA5-BA70-D01A-15242342A139}"/>
              </a:ext>
            </a:extLst>
          </p:cNvPr>
          <p:cNvSpPr txBox="1">
            <a:spLocks/>
          </p:cNvSpPr>
          <p:nvPr/>
        </p:nvSpPr>
        <p:spPr bwMode="auto">
          <a:xfrm>
            <a:off x="3486150" y="5219700"/>
            <a:ext cx="5219700" cy="1295400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Coordination</a:t>
            </a:r>
          </a:p>
          <a:p>
            <a:pPr marL="0" indent="0" algn="ctr">
              <a:buFontTx/>
              <a:buNone/>
            </a:pPr>
            <a:r>
              <a:rPr lang="fr-FR" kern="0" dirty="0">
                <a:latin typeface="+mn-lt"/>
              </a:rPr>
              <a:t> (Atomic Commit and Consensus)</a:t>
            </a: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883314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B61FB-EA86-3D7F-FAAD-D2DF60DB4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Topic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A734F-9373-59A4-F7B6-816C3E51D254}"/>
              </a:ext>
            </a:extLst>
          </p:cNvPr>
          <p:cNvSpPr txBox="1">
            <a:spLocks/>
          </p:cNvSpPr>
          <p:nvPr/>
        </p:nvSpPr>
        <p:spPr bwMode="auto">
          <a:xfrm>
            <a:off x="1066800" y="1528157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Virtualizing the CPU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D11C9A-F0A6-945D-E2EA-024B85054061}"/>
              </a:ext>
            </a:extLst>
          </p:cNvPr>
          <p:cNvSpPr txBox="1">
            <a:spLocks/>
          </p:cNvSpPr>
          <p:nvPr/>
        </p:nvSpPr>
        <p:spPr bwMode="auto">
          <a:xfrm>
            <a:off x="5943600" y="925830"/>
            <a:ext cx="54864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Process Abstraction and API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0BF0D0-E5F8-4BE2-991C-F1D9FAD23E6D}"/>
              </a:ext>
            </a:extLst>
          </p:cNvPr>
          <p:cNvSpPr txBox="1">
            <a:spLocks/>
          </p:cNvSpPr>
          <p:nvPr/>
        </p:nvSpPr>
        <p:spPr bwMode="auto">
          <a:xfrm>
            <a:off x="5933902" y="1371945"/>
            <a:ext cx="54864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Threads and Concurrency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1A4833-ADDD-1396-1A56-6BD4A96D2896}"/>
              </a:ext>
            </a:extLst>
          </p:cNvPr>
          <p:cNvSpPr txBox="1">
            <a:spLocks/>
          </p:cNvSpPr>
          <p:nvPr/>
        </p:nvSpPr>
        <p:spPr bwMode="auto">
          <a:xfrm>
            <a:off x="5933902" y="1819794"/>
            <a:ext cx="54864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Scheduling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1BE2DC-DFFA-DD32-A745-2947D7EB1600}"/>
              </a:ext>
            </a:extLst>
          </p:cNvPr>
          <p:cNvSpPr txBox="1">
            <a:spLocks/>
          </p:cNvSpPr>
          <p:nvPr/>
        </p:nvSpPr>
        <p:spPr bwMode="auto">
          <a:xfrm>
            <a:off x="1066800" y="2681199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Virtualizing Memory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E96D8B7-F417-6556-377F-8EEA0A4B516B}"/>
              </a:ext>
            </a:extLst>
          </p:cNvPr>
          <p:cNvSpPr txBox="1">
            <a:spLocks/>
          </p:cNvSpPr>
          <p:nvPr/>
        </p:nvSpPr>
        <p:spPr bwMode="auto">
          <a:xfrm>
            <a:off x="5933902" y="2474421"/>
            <a:ext cx="5551516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Virtual Memory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ECB7631-B2DA-974E-100F-0BC7FA9D7F87}"/>
              </a:ext>
            </a:extLst>
          </p:cNvPr>
          <p:cNvSpPr txBox="1">
            <a:spLocks/>
          </p:cNvSpPr>
          <p:nvPr/>
        </p:nvSpPr>
        <p:spPr bwMode="auto">
          <a:xfrm>
            <a:off x="5921433" y="2936469"/>
            <a:ext cx="5551516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Paging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AC919F6-7ADF-2069-CC8D-FDEFDA0D1F7B}"/>
              </a:ext>
            </a:extLst>
          </p:cNvPr>
          <p:cNvSpPr txBox="1">
            <a:spLocks/>
          </p:cNvSpPr>
          <p:nvPr/>
        </p:nvSpPr>
        <p:spPr bwMode="auto">
          <a:xfrm>
            <a:off x="1066800" y="3886200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Persistence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DE24CAD-FE32-1B96-EFE9-84219541C90D}"/>
              </a:ext>
            </a:extLst>
          </p:cNvPr>
          <p:cNvSpPr txBox="1">
            <a:spLocks/>
          </p:cNvSpPr>
          <p:nvPr/>
        </p:nvSpPr>
        <p:spPr bwMode="auto">
          <a:xfrm>
            <a:off x="5906193" y="3617072"/>
            <a:ext cx="5561214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IO devices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58FAED-32AE-616F-99D6-94C4A62AC5D0}"/>
              </a:ext>
            </a:extLst>
          </p:cNvPr>
          <p:cNvSpPr txBox="1">
            <a:spLocks/>
          </p:cNvSpPr>
          <p:nvPr/>
        </p:nvSpPr>
        <p:spPr bwMode="auto">
          <a:xfrm>
            <a:off x="5906193" y="4082936"/>
            <a:ext cx="5561214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File Systems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8E8D1B9-3FE7-628F-CE7B-482C4D166662}"/>
              </a:ext>
            </a:extLst>
          </p:cNvPr>
          <p:cNvSpPr txBox="1">
            <a:spLocks/>
          </p:cNvSpPr>
          <p:nvPr/>
        </p:nvSpPr>
        <p:spPr bwMode="auto">
          <a:xfrm>
            <a:off x="1029393" y="5181600"/>
            <a:ext cx="4038600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Distributed Systems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DB89231-B524-451C-5AE1-52872B968359}"/>
              </a:ext>
            </a:extLst>
          </p:cNvPr>
          <p:cNvSpPr txBox="1">
            <a:spLocks/>
          </p:cNvSpPr>
          <p:nvPr/>
        </p:nvSpPr>
        <p:spPr bwMode="auto">
          <a:xfrm>
            <a:off x="5910348" y="4876800"/>
            <a:ext cx="5523807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Challenges with distribution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1F5BD0E-A3B8-BAF5-BD29-81FBC04385F5}"/>
              </a:ext>
            </a:extLst>
          </p:cNvPr>
          <p:cNvSpPr txBox="1">
            <a:spLocks/>
          </p:cNvSpPr>
          <p:nvPr/>
        </p:nvSpPr>
        <p:spPr bwMode="auto">
          <a:xfrm>
            <a:off x="5900651" y="5328809"/>
            <a:ext cx="5523807" cy="385157"/>
          </a:xfrm>
          <a:prstGeom prst="roundRect">
            <a:avLst/>
          </a:prstGeom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000" kern="0">
                <a:latin typeface="+mn-lt"/>
              </a:rPr>
              <a:t>Data Processing &amp; Storage</a:t>
            </a:r>
          </a:p>
        </p:txBody>
      </p:sp>
    </p:spTree>
    <p:extLst>
      <p:ext uri="{BB962C8B-B14F-4D97-AF65-F5344CB8AC3E}">
        <p14:creationId xmlns:p14="http://schemas.microsoft.com/office/powerpoint/2010/main" val="268122733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3ACF-9345-FFF6-7376-6EAEB7CB6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D1E57437-B853-C109-BDD5-EB84FA7D7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066800"/>
            <a:ext cx="8906183" cy="5105400"/>
          </a:xfrm>
        </p:spPr>
      </p:pic>
    </p:spTree>
    <p:extLst>
      <p:ext uri="{BB962C8B-B14F-4D97-AF65-F5344CB8AC3E}">
        <p14:creationId xmlns:p14="http://schemas.microsoft.com/office/powerpoint/2010/main" val="28905884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2EF0-E53D-8E94-0642-1AA218B4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Model as a Contract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1B74BBF-2C7C-6616-BA2D-D7E9B844D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10847386" cy="5257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A system with </a:t>
            </a: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</a:rPr>
              <a:t>N</a:t>
            </a:r>
            <a:r>
              <a:rPr lang="en-US" altLang="ko-KR" kern="0" dirty="0">
                <a:ea typeface="굴림" panose="020B0600000101010101" pitchFamily="34" charset="-127"/>
              </a:rPr>
              <a:t> replicas will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en-US" altLang="ko-KR" kern="0" dirty="0">
                <a:ea typeface="굴림" panose="020B0600000101010101" pitchFamily="34" charset="-127"/>
              </a:rPr>
              <a:t>Remain </a:t>
            </a: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</a:rPr>
              <a:t>safe</a:t>
            </a:r>
            <a:r>
              <a:rPr lang="en-US" altLang="ko-KR" kern="0" dirty="0">
                <a:ea typeface="굴림" panose="020B0600000101010101" pitchFamily="34" charset="-127"/>
              </a:rPr>
              <a:t> (produce a correct output)</a:t>
            </a:r>
            <a:br>
              <a:rPr lang="en-US" altLang="ko-KR" kern="0" dirty="0">
                <a:ea typeface="굴림" panose="020B0600000101010101" pitchFamily="34" charset="-127"/>
              </a:rPr>
            </a:br>
            <a:r>
              <a:rPr lang="en-US" altLang="ko-KR" kern="0" dirty="0">
                <a:ea typeface="굴림" panose="020B0600000101010101" pitchFamily="34" charset="-127"/>
              </a:rPr>
              <a:t>2) Remain </a:t>
            </a: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</a:rPr>
              <a:t>live</a:t>
            </a:r>
            <a:r>
              <a:rPr lang="en-US" altLang="ko-KR" kern="0" dirty="0">
                <a:ea typeface="굴림" panose="020B0600000101010101" pitchFamily="34" charset="-127"/>
              </a:rPr>
              <a:t> (eventually produce correct output)</a:t>
            </a:r>
            <a:br>
              <a:rPr lang="en-US" altLang="ko-KR" kern="0" dirty="0">
                <a:ea typeface="굴림" panose="020B0600000101010101" pitchFamily="34" charset="-127"/>
              </a:rPr>
            </a:br>
            <a:br>
              <a:rPr lang="en-US" altLang="ko-KR" kern="0" dirty="0">
                <a:ea typeface="굴림" panose="020B0600000101010101" pitchFamily="34" charset="-127"/>
              </a:rPr>
            </a:br>
            <a:r>
              <a:rPr lang="en-US" altLang="ko-KR" kern="0" dirty="0">
                <a:ea typeface="굴림" panose="020B0600000101010101" pitchFamily="34" charset="-127"/>
              </a:rPr>
              <a:t>As long as there are no more than </a:t>
            </a: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</a:rPr>
              <a:t>F</a:t>
            </a:r>
            <a:r>
              <a:rPr lang="en-US" altLang="ko-KR" kern="0" dirty="0">
                <a:ea typeface="굴림" panose="020B0600000101010101" pitchFamily="34" charset="-127"/>
              </a:rPr>
              <a:t> failures.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What happens when there are more than f failures?</a:t>
            </a:r>
            <a:br>
              <a:rPr lang="en-US" altLang="ko-KR" kern="0" dirty="0">
                <a:ea typeface="굴림" panose="020B0600000101010101" pitchFamily="34" charset="-127"/>
              </a:rPr>
            </a:br>
            <a:r>
              <a:rPr lang="en-US" altLang="ko-KR" kern="0" dirty="0">
                <a:ea typeface="굴림" panose="020B0600000101010101" pitchFamily="34" charset="-127"/>
              </a:rPr>
              <a:t>=&gt; All bets are off.</a:t>
            </a:r>
          </a:p>
        </p:txBody>
      </p:sp>
    </p:spTree>
    <p:extLst>
      <p:ext uri="{BB962C8B-B14F-4D97-AF65-F5344CB8AC3E}">
        <p14:creationId xmlns:p14="http://schemas.microsoft.com/office/powerpoint/2010/main" val="2925709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E9F4D-E7AC-1B1F-3653-6A11FC355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Consensus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5F585D-F351-316F-5F61-ABC7CF933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10847386" cy="52578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How can we get a group of machines to agree on a single value when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en-US" altLang="ko-KR" kern="0" dirty="0">
                <a:ea typeface="굴림" panose="020B0600000101010101" pitchFamily="34" charset="-127"/>
              </a:rPr>
              <a:t>There can be concurrent values proposed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en-US" altLang="ko-KR" kern="0" dirty="0">
                <a:ea typeface="굴림" panose="020B0600000101010101" pitchFamily="34" charset="-127"/>
              </a:rPr>
              <a:t>Machines can fail!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2PC blocks in the presence of failures and requires explicit coordinator. How can we solve consensus in the presence of </a:t>
            </a: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</a:rPr>
              <a:t>f failures</a:t>
            </a:r>
            <a:r>
              <a:rPr lang="en-US" altLang="ko-KR" kern="0" dirty="0">
                <a:ea typeface="굴림" panose="020B0600000101010101" pitchFamily="34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03996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9536"/>
            <a:ext cx="11117798" cy="409892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3199" dirty="0"/>
              <a:t>Given a set of processors, each with  an initial value: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Termination:  </a:t>
            </a:r>
            <a:r>
              <a:rPr lang="en-US" sz="2800" dirty="0"/>
              <a:t>All non-faulty processes eventually decide on a value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Agreement:  </a:t>
            </a:r>
            <a:r>
              <a:rPr lang="en-US" sz="2800" dirty="0"/>
              <a:t>All processes that decide do so on the same value </a:t>
            </a:r>
          </a:p>
          <a:p>
            <a:pPr marL="0" indent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b="1" dirty="0">
                <a:solidFill>
                  <a:schemeClr val="accent1"/>
                </a:solidFill>
              </a:rPr>
              <a:t>Validity:  </a:t>
            </a:r>
            <a:r>
              <a:rPr lang="en-US" sz="2800" dirty="0"/>
              <a:t>Value decided must have proposed by some process</a:t>
            </a:r>
          </a:p>
        </p:txBody>
      </p:sp>
    </p:spTree>
    <p:extLst>
      <p:ext uri="{BB962C8B-B14F-4D97-AF65-F5344CB8AC3E}">
        <p14:creationId xmlns:p14="http://schemas.microsoft.com/office/powerpoint/2010/main" val="1530683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3307</Words>
  <Application>Microsoft Office PowerPoint</Application>
  <PresentationFormat>Widescreen</PresentationFormat>
  <Paragraphs>547</Paragraphs>
  <Slides>66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Arial</vt:lpstr>
      <vt:lpstr>Comic Sans MS</vt:lpstr>
      <vt:lpstr>Gill Sans</vt:lpstr>
      <vt:lpstr>Gill Sans Light</vt:lpstr>
      <vt:lpstr>OpenDyslexic 3</vt:lpstr>
      <vt:lpstr>OpenDyslexic3</vt:lpstr>
      <vt:lpstr>Roboto Slab</vt:lpstr>
      <vt:lpstr>Times New Roman</vt:lpstr>
      <vt:lpstr>Office</vt:lpstr>
      <vt:lpstr>Please fill this in!</vt:lpstr>
      <vt:lpstr>CS162 Operating Systems and Systems Programming Lecture 26   Coordination - Paxos</vt:lpstr>
      <vt:lpstr>Recall: General’s Paradox</vt:lpstr>
      <vt:lpstr>Recall: Eventual Agreement: Two-Phase Commit</vt:lpstr>
      <vt:lpstr>Recall: 2PC Summary</vt:lpstr>
      <vt:lpstr>Failures</vt:lpstr>
      <vt:lpstr>Failure Model as a Contract</vt:lpstr>
      <vt:lpstr>Solving Consensus</vt:lpstr>
      <vt:lpstr>Consensus</vt:lpstr>
      <vt:lpstr>Consensus</vt:lpstr>
      <vt:lpstr>Paxos</vt:lpstr>
      <vt:lpstr>System Model</vt:lpstr>
      <vt:lpstr>Greek Island Politics</vt:lpstr>
      <vt:lpstr>Rounds </vt:lpstr>
      <vt:lpstr>Three Phases Per Round</vt:lpstr>
      <vt:lpstr>Phase 1 – Election</vt:lpstr>
      <vt:lpstr>Phase 1 – Election (Version 1)</vt:lpstr>
      <vt:lpstr>Phase 1 – Election (Version 1)</vt:lpstr>
      <vt:lpstr>Phase 2 – Proposal (Bill) (Version 1)</vt:lpstr>
      <vt:lpstr>Phase 3 – Decision (Law) (Version 1)</vt:lpstr>
      <vt:lpstr>Easy Example</vt:lpstr>
      <vt:lpstr>Easy Example</vt:lpstr>
      <vt:lpstr>Easy Example</vt:lpstr>
      <vt:lpstr>Moderately Easy Example</vt:lpstr>
      <vt:lpstr>Moderately Easy Example</vt:lpstr>
      <vt:lpstr>Moderately Easy Example</vt:lpstr>
      <vt:lpstr>Moderately Easy Example</vt:lpstr>
      <vt:lpstr>Moderately Easy Example</vt:lpstr>
      <vt:lpstr>Moderately Easy Example: Quorums</vt:lpstr>
      <vt:lpstr>Moderately Easy Example: Quorums</vt:lpstr>
      <vt:lpstr>Moderately Easy Example: Quorums</vt:lpstr>
      <vt:lpstr>Moderately Easy Example: Quorums</vt:lpstr>
      <vt:lpstr>Moderately Easy Example: Quorums</vt:lpstr>
      <vt:lpstr>Are we done?</vt:lpstr>
      <vt:lpstr>Harder Example</vt:lpstr>
      <vt:lpstr>Harder Example</vt:lpstr>
      <vt:lpstr>Harder Example</vt:lpstr>
      <vt:lpstr>Harder Example</vt:lpstr>
      <vt:lpstr>Harder Example</vt:lpstr>
      <vt:lpstr>Harder Example</vt:lpstr>
      <vt:lpstr>Harder Example</vt:lpstr>
      <vt:lpstr>Harder Example</vt:lpstr>
      <vt:lpstr>We don’t have consensus!</vt:lpstr>
      <vt:lpstr>What went wrong?</vt:lpstr>
      <vt:lpstr>Phase 1 – Election (Version 1)</vt:lpstr>
      <vt:lpstr>Phase 1 – Election (Version 2)</vt:lpstr>
      <vt:lpstr>Phase 1 – Election (Version 2)</vt:lpstr>
      <vt:lpstr>Phase 2 – Proposal (Bill) (Version 1)</vt:lpstr>
      <vt:lpstr>Phase 2 – Proposal (Bill) (Version 2)</vt:lpstr>
      <vt:lpstr>Harder Example (v2)</vt:lpstr>
      <vt:lpstr>Harder Example (v2)</vt:lpstr>
      <vt:lpstr>Harder Example (v2)</vt:lpstr>
      <vt:lpstr>Harder Example (v2)</vt:lpstr>
      <vt:lpstr>Harder Example (v2)</vt:lpstr>
      <vt:lpstr>Harder Example (v2)</vt:lpstr>
      <vt:lpstr>Harder Example (v2)</vt:lpstr>
      <vt:lpstr>Harder Example (v2)</vt:lpstr>
      <vt:lpstr>We do have consensus!</vt:lpstr>
      <vt:lpstr>We do have consensus!</vt:lpstr>
      <vt:lpstr>We do have consensus!</vt:lpstr>
      <vt:lpstr>Core Safety Theorem</vt:lpstr>
      <vt:lpstr>Core Safety Theorem Proof Intuition</vt:lpstr>
      <vt:lpstr>Coordination – Paxos Summary</vt:lpstr>
      <vt:lpstr>Topic roadmap</vt:lpstr>
      <vt:lpstr>Topic Breakdown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2022-10-13T21:57:39Z</dcterms:created>
  <dcterms:modified xsi:type="dcterms:W3CDTF">2023-11-28T20:06:48Z</dcterms:modified>
</cp:coreProperties>
</file>