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56" r:id="rId2"/>
    <p:sldId id="1234" r:id="rId3"/>
    <p:sldId id="1235" r:id="rId4"/>
    <p:sldId id="1236" r:id="rId5"/>
    <p:sldId id="1222" r:id="rId6"/>
    <p:sldId id="1237" r:id="rId7"/>
    <p:sldId id="1080" r:id="rId8"/>
    <p:sldId id="1081" r:id="rId9"/>
    <p:sldId id="1082" r:id="rId10"/>
    <p:sldId id="1083" r:id="rId11"/>
    <p:sldId id="1084" r:id="rId12"/>
    <p:sldId id="1238" r:id="rId13"/>
    <p:sldId id="1085" r:id="rId14"/>
    <p:sldId id="1086" r:id="rId15"/>
    <p:sldId id="1239" r:id="rId16"/>
    <p:sldId id="1087" r:id="rId17"/>
    <p:sldId id="1088" r:id="rId18"/>
    <p:sldId id="1089" r:id="rId19"/>
    <p:sldId id="1090" r:id="rId20"/>
    <p:sldId id="1091" r:id="rId21"/>
    <p:sldId id="1092" r:id="rId22"/>
    <p:sldId id="1174" r:id="rId23"/>
    <p:sldId id="1093" r:id="rId24"/>
    <p:sldId id="1094" r:id="rId25"/>
    <p:sldId id="1223" r:id="rId26"/>
    <p:sldId id="1095" r:id="rId27"/>
    <p:sldId id="1240" r:id="rId28"/>
    <p:sldId id="1096" r:id="rId29"/>
    <p:sldId id="1241" r:id="rId30"/>
    <p:sldId id="1242" r:id="rId31"/>
    <p:sldId id="1097" r:id="rId32"/>
    <p:sldId id="1243" r:id="rId33"/>
    <p:sldId id="1141" r:id="rId34"/>
    <p:sldId id="1142" r:id="rId35"/>
    <p:sldId id="1144" r:id="rId36"/>
    <p:sldId id="1244" r:id="rId37"/>
    <p:sldId id="1147" r:id="rId38"/>
    <p:sldId id="1277" r:id="rId39"/>
    <p:sldId id="1278" r:id="rId40"/>
    <p:sldId id="1279" r:id="rId41"/>
    <p:sldId id="1280" r:id="rId42"/>
    <p:sldId id="1293" r:id="rId43"/>
    <p:sldId id="1281" r:id="rId44"/>
    <p:sldId id="1283" r:id="rId45"/>
    <p:sldId id="1287" r:id="rId46"/>
    <p:sldId id="1372" r:id="rId47"/>
    <p:sldId id="1292" r:id="rId48"/>
    <p:sldId id="1289" r:id="rId49"/>
    <p:sldId id="1294" r:id="rId50"/>
    <p:sldId id="1368" r:id="rId51"/>
    <p:sldId id="1357" r:id="rId52"/>
    <p:sldId id="1369" r:id="rId53"/>
    <p:sldId id="1358" r:id="rId54"/>
    <p:sldId id="1359" r:id="rId55"/>
    <p:sldId id="1360" r:id="rId56"/>
    <p:sldId id="1370" r:id="rId57"/>
    <p:sldId id="1295" r:id="rId58"/>
    <p:sldId id="1363" r:id="rId59"/>
    <p:sldId id="1364" r:id="rId60"/>
    <p:sldId id="1371" r:id="rId61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4F3C13FA-BCF9-4A53-BFE1-A383FCC05860}">
          <p14:sldIdLst>
            <p14:sldId id="256"/>
            <p14:sldId id="1234"/>
            <p14:sldId id="1235"/>
            <p14:sldId id="1236"/>
            <p14:sldId id="1222"/>
            <p14:sldId id="1237"/>
            <p14:sldId id="1080"/>
            <p14:sldId id="1081"/>
            <p14:sldId id="1082"/>
            <p14:sldId id="1083"/>
            <p14:sldId id="1084"/>
            <p14:sldId id="1238"/>
            <p14:sldId id="1085"/>
            <p14:sldId id="1086"/>
            <p14:sldId id="1239"/>
            <p14:sldId id="1087"/>
            <p14:sldId id="1088"/>
            <p14:sldId id="1089"/>
            <p14:sldId id="1090"/>
            <p14:sldId id="1091"/>
            <p14:sldId id="1092"/>
            <p14:sldId id="1174"/>
            <p14:sldId id="1093"/>
            <p14:sldId id="1094"/>
            <p14:sldId id="1223"/>
            <p14:sldId id="1095"/>
            <p14:sldId id="1240"/>
            <p14:sldId id="1096"/>
            <p14:sldId id="1241"/>
            <p14:sldId id="1242"/>
            <p14:sldId id="1097"/>
            <p14:sldId id="1243"/>
            <p14:sldId id="1141"/>
            <p14:sldId id="1142"/>
            <p14:sldId id="1144"/>
            <p14:sldId id="1244"/>
            <p14:sldId id="1147"/>
            <p14:sldId id="1277"/>
            <p14:sldId id="1278"/>
            <p14:sldId id="1279"/>
            <p14:sldId id="1280"/>
            <p14:sldId id="1293"/>
            <p14:sldId id="1281"/>
            <p14:sldId id="1283"/>
            <p14:sldId id="1287"/>
            <p14:sldId id="1372"/>
            <p14:sldId id="1292"/>
            <p14:sldId id="1289"/>
            <p14:sldId id="1294"/>
            <p14:sldId id="1368"/>
            <p14:sldId id="1357"/>
            <p14:sldId id="1369"/>
            <p14:sldId id="1358"/>
            <p14:sldId id="1359"/>
            <p14:sldId id="1360"/>
            <p14:sldId id="1370"/>
            <p14:sldId id="1295"/>
            <p14:sldId id="1363"/>
            <p14:sldId id="1364"/>
            <p14:sldId id="13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18623"/>
    <a:srgbClr val="9E7800"/>
    <a:srgbClr val="C49500"/>
    <a:srgbClr val="F430AB"/>
    <a:srgbClr val="E6E703"/>
    <a:srgbClr val="72AAAE"/>
    <a:srgbClr val="2A40E2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A5A9D3-40CA-42D1-8A67-2BF3B8C9D6F2}" v="4" dt="2023-09-14T19:04:16.1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/>
    <p:restoredTop sz="86037" autoAdjust="0"/>
  </p:normalViewPr>
  <p:slideViewPr>
    <p:cSldViewPr>
      <p:cViewPr varScale="1">
        <p:scale>
          <a:sx n="138" d="100"/>
          <a:sy n="138" d="100"/>
        </p:scale>
        <p:origin x="1704" y="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-13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77495" y="6956426"/>
            <a:ext cx="8478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376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62593" y="6956426"/>
            <a:ext cx="8776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376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4" y="3475040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50" tIns="46988" rIns="95650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9779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5627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2887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62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8659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6124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75758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63105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63512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508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1326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81667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59139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25643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61885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34716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35173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96547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59885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36324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5025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70778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9098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94994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9728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61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8718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46623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34498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66065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37356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928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855746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45083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3900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1401" tIns="45701" rIns="91401" bIns="45701"/>
          <a:lstStyle/>
          <a:p>
            <a:fld id="{BB7440CD-BA39-A148-AE3A-F33EF3E7FD39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3620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1401" tIns="45701" rIns="91401" bIns="45701"/>
          <a:lstStyle/>
          <a:p>
            <a:fld id="{BB7440CD-BA39-A148-AE3A-F33EF3E7FD39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8492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1401" tIns="45701" rIns="91401" bIns="45701"/>
          <a:lstStyle/>
          <a:p>
            <a:fld id="{BB7440CD-BA39-A148-AE3A-F33EF3E7FD39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7186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28235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260236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32318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54188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284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69623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3600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2484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3327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592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+mj-lt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+mn-lt"/>
                <a:ea typeface="Gill Sans Light" charset="0"/>
                <a:cs typeface="Gill Sans Light" charset="0"/>
              </a:defRPr>
            </a:lvl1pPr>
            <a:lvl2pPr>
              <a:defRPr b="0" i="0">
                <a:latin typeface="+mn-lt"/>
                <a:ea typeface="Gill Sans Light" charset="0"/>
                <a:cs typeface="Gill Sans Light" charset="0"/>
              </a:defRPr>
            </a:lvl2pPr>
            <a:lvl3pPr>
              <a:defRPr b="0" i="0">
                <a:latin typeface="+mn-lt"/>
                <a:ea typeface="Gill Sans Light" charset="0"/>
                <a:cs typeface="Gill Sans Light" charset="0"/>
              </a:defRPr>
            </a:lvl3pPr>
            <a:lvl4pPr>
              <a:defRPr b="0" i="0">
                <a:latin typeface="+mn-lt"/>
                <a:ea typeface="Gill Sans Light" charset="0"/>
                <a:cs typeface="Gill Sans Light" charset="0"/>
              </a:defRPr>
            </a:lvl4pPr>
            <a:lvl5pPr>
              <a:defRPr b="0" i="0">
                <a:latin typeface="+mn-lt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1506200" y="6551306"/>
            <a:ext cx="530575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7.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894272" y="6537472"/>
            <a:ext cx="2403456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rgbClr val="2A40E2"/>
                </a:solidFill>
                <a:latin typeface="Gill Sans" charset="0"/>
                <a:cs typeface="Gill Sans" charset="0"/>
              </a:rPr>
              <a:t>Crooks CS162 © UCB Fall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+mj-lt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dept-info.labri.fr/~denis/Enseignement/2008-IR/Articles/01-futex.pdf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295400"/>
            <a:ext cx="7848600" cy="2057400"/>
          </a:xfrm>
        </p:spPr>
        <p:txBody>
          <a:bodyPr/>
          <a:lstStyle/>
          <a:p>
            <a:pPr>
              <a:defRPr/>
            </a:pPr>
            <a:r>
              <a:rPr lang="en-US" sz="3000" dirty="0">
                <a:latin typeface="+mj-lt"/>
              </a:rPr>
              <a:t>CS162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Operating Systems and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Systems Programming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Lecture 7</a:t>
            </a:r>
            <a:br>
              <a:rPr lang="en-US" sz="3000" dirty="0">
                <a:latin typeface="+mj-lt"/>
              </a:rPr>
            </a:b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Concurrency </a:t>
            </a:r>
            <a:br>
              <a:rPr lang="en-US" sz="3000" dirty="0">
                <a:latin typeface="+mj-lt"/>
              </a:rPr>
            </a:br>
            <a:endParaRPr lang="en-US" sz="3000" dirty="0">
              <a:latin typeface="+mj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Professor Natacha Crooks</a:t>
            </a:r>
          </a:p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https://cs162.org/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7337522-8EBC-710A-3C8B-B5C35ABD3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172200"/>
            <a:ext cx="10668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Tx/>
              <a:buNone/>
              <a:defRPr sz="24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defRPr/>
            </a:pPr>
            <a:r>
              <a:rPr lang="en-US" altLang="en-US" sz="1600" b="0" kern="0">
                <a:latin typeface="+mj-lt"/>
                <a:ea typeface="Gill Sans" charset="0"/>
              </a:rPr>
              <a:t>Slides based on prior slide decks from David Culler, Ion </a:t>
            </a:r>
            <a:r>
              <a:rPr lang="en-US" altLang="en-US" sz="1600" b="0" kern="0" err="1">
                <a:latin typeface="+mj-lt"/>
                <a:ea typeface="Gill Sans" charset="0"/>
              </a:rPr>
              <a:t>Stoica</a:t>
            </a:r>
            <a:r>
              <a:rPr lang="en-US" altLang="en-US" sz="1600" b="0" kern="0">
                <a:latin typeface="+mj-lt"/>
                <a:ea typeface="Gill Sans" charset="0"/>
              </a:rPr>
              <a:t>, John </a:t>
            </a:r>
            <a:r>
              <a:rPr lang="en-US" altLang="en-US" sz="1600" b="0" kern="0" err="1">
                <a:latin typeface="+mj-lt"/>
                <a:ea typeface="Gill Sans" charset="0"/>
              </a:rPr>
              <a:t>Kubiatowicz</a:t>
            </a:r>
            <a:r>
              <a:rPr lang="en-US" altLang="en-US" sz="1600" b="0" kern="0">
                <a:latin typeface="+mj-lt"/>
                <a:ea typeface="Gill Sans" charset="0"/>
              </a:rPr>
              <a:t>, , Alison Norman and Lorenzo </a:t>
            </a:r>
            <a:r>
              <a:rPr lang="en-US" altLang="en-US" sz="1600" b="0" kern="0" err="1">
                <a:latin typeface="+mj-lt"/>
                <a:ea typeface="Gill Sans" charset="0"/>
              </a:rPr>
              <a:t>Alvisi</a:t>
            </a:r>
            <a:endParaRPr lang="en-US" altLang="en-US" sz="1600" b="0" kern="0">
              <a:latin typeface="+mj-lt"/>
              <a:ea typeface="Gill Sans" charset="0"/>
            </a:endParaRPr>
          </a:p>
        </p:txBody>
      </p:sp>
    </p:spTree>
  </p:cSld>
  <p:clrMapOvr>
    <a:masterClrMapping/>
  </p:clrMapOvr>
  <p:transition advTm="36173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Too Much Milk: Solution #1½ 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9906000" cy="5959475"/>
          </a:xfrm>
        </p:spPr>
        <p:txBody>
          <a:bodyPr/>
          <a:lstStyle/>
          <a:p>
            <a:pPr marL="457200" lvl="1" indent="0">
              <a:lnSpc>
                <a:spcPct val="75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>
              <a:lnSpc>
                <a:spcPct val="75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Let’s try to fix this by placing note first</a:t>
            </a: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dirty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leave Note;</a:t>
            </a: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			if (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if (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   buy milk;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}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		}</a:t>
            </a: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			remove Note;</a:t>
            </a:r>
            <a:br>
              <a:rPr lang="en-US" altLang="ko-KR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What happens here?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Well, with human, probably nothing bad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With computer: no one ever buys milk</a:t>
            </a:r>
          </a:p>
        </p:txBody>
      </p:sp>
    </p:spTree>
    <p:extLst>
      <p:ext uri="{BB962C8B-B14F-4D97-AF65-F5344CB8AC3E}">
        <p14:creationId xmlns:p14="http://schemas.microsoft.com/office/powerpoint/2010/main" val="21501962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Too Much Milk Solution #2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1371600"/>
            <a:ext cx="9982200" cy="5770563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How about labeled notes?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Now we can leave note before checking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Algorithm looks like this: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A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leave note A;	leave note B;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B) {	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noNoteA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   buy Milk;	      buy Milk;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}		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	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remove note A;	remove note B;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879524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Too Much Milk Solution #2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11430000" cy="5237162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Possible for neither thread to buy milk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Context switches at exactly the wrong times can lead each to think that the other is going to buy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Really insidious: 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Extremely unlikely </a:t>
            </a:r>
            <a:r>
              <a:rPr lang="en-US" altLang="ko-KR" dirty="0">
                <a:ea typeface="굴림" panose="020B0600000101010101" pitchFamily="34" charset="-127"/>
              </a:rPr>
              <a:t>this would happen, but will at worse possible time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Probably something like this in UNIX</a:t>
            </a:r>
          </a:p>
        </p:txBody>
      </p:sp>
    </p:spTree>
    <p:extLst>
      <p:ext uri="{BB962C8B-B14F-4D97-AF65-F5344CB8AC3E}">
        <p14:creationId xmlns:p14="http://schemas.microsoft.com/office/powerpoint/2010/main" val="3567536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Too Much Milk Solution #2: problem!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209800"/>
            <a:ext cx="90678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i="1" dirty="0">
                <a:ea typeface="굴림" panose="020B0600000101010101" pitchFamily="34" charset="-127"/>
              </a:rPr>
              <a:t>I’m</a:t>
            </a:r>
            <a:r>
              <a:rPr lang="en-US" altLang="ko-KR" dirty="0">
                <a:ea typeface="굴림" panose="020B0600000101010101" pitchFamily="34" charset="-127"/>
              </a:rPr>
              <a:t> not getting milk, </a:t>
            </a:r>
            <a:r>
              <a:rPr lang="en-US" altLang="ko-KR" i="1" dirty="0">
                <a:ea typeface="굴림" panose="020B0600000101010101" pitchFamily="34" charset="-127"/>
              </a:rPr>
              <a:t>You’re</a:t>
            </a:r>
            <a:r>
              <a:rPr lang="en-US" altLang="ko-KR" dirty="0">
                <a:ea typeface="굴림" panose="020B0600000101010101" pitchFamily="34" charset="-127"/>
              </a:rPr>
              <a:t> getting milk</a:t>
            </a:r>
          </a:p>
          <a:p>
            <a:pPr marL="0" indent="0" algn="ctr">
              <a:buNone/>
            </a:pPr>
            <a:endParaRPr lang="en-US" altLang="ko-KR" dirty="0">
              <a:solidFill>
                <a:schemeClr val="accent1"/>
              </a:solidFill>
              <a:ea typeface="굴림" panose="020B0600000101010101" pitchFamily="34" charset="-127"/>
            </a:endParaRPr>
          </a:p>
          <a:p>
            <a:pPr marL="0" indent="0" algn="ctr">
              <a:buNone/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This kind of lockup is called “starvation!”</a:t>
            </a:r>
          </a:p>
        </p:txBody>
      </p:sp>
    </p:spTree>
    <p:extLst>
      <p:ext uri="{BB962C8B-B14F-4D97-AF65-F5344CB8AC3E}">
        <p14:creationId xmlns:p14="http://schemas.microsoft.com/office/powerpoint/2010/main" val="233734992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Too Much Milk Solution #3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143000"/>
            <a:ext cx="8686800" cy="46656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A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leave note A;	leave note B;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while (note B) {\\X 	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do nothing;	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		      buy milk;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		remove note B;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remove note A;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03144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Too Much Milk Solution #3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914400"/>
            <a:ext cx="8686800" cy="6189662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Both can guarantee that: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It is safe to buy, 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Other will buy, ok to quit</a:t>
            </a:r>
          </a:p>
          <a:p>
            <a:pPr marL="457200" lvl="1" indent="0"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At 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altLang="ko-KR" dirty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If no note B, safe for A to buy,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Otherwise wait to find out what will happen</a:t>
            </a:r>
          </a:p>
          <a:p>
            <a:pPr marL="457200" lvl="1" indent="0"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At 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altLang="ko-KR" dirty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If no note A, safe for B to buy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Otherwise, A is either buying or waiting for B to quit</a:t>
            </a:r>
          </a:p>
        </p:txBody>
      </p:sp>
    </p:spTree>
    <p:extLst>
      <p:ext uri="{BB962C8B-B14F-4D97-AF65-F5344CB8AC3E}">
        <p14:creationId xmlns:p14="http://schemas.microsoft.com/office/powerpoint/2010/main" val="17705168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 bwMode="auto">
          <a:xfrm>
            <a:off x="2438400" y="1565872"/>
            <a:ext cx="2743200" cy="3391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705600" y="1565872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781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181600" y="1752600"/>
            <a:ext cx="1524000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557741">
            <a:off x="5241410" y="1568227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>
                <a:latin typeface="Gill Sans Light"/>
                <a:cs typeface="Gill Sans Light"/>
              </a:rPr>
              <a:t>before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while (note B) {\\X 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do 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6705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438400" y="1586243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1765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041843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2438400" y="1586140"/>
            <a:ext cx="2743200" cy="130946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while (note B) {\\X 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do 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705600" y="1565871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781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181600" y="1752600"/>
            <a:ext cx="1524000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tangle 24"/>
          <p:cNvSpPr/>
          <p:nvPr/>
        </p:nvSpPr>
        <p:spPr bwMode="auto">
          <a:xfrm>
            <a:off x="2438400" y="1586243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705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557741">
            <a:off x="5241410" y="1568227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>
                <a:latin typeface="Gill Sans Light"/>
                <a:cs typeface="Gill Sans Light"/>
              </a:rPr>
              <a:t>before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1765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666027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2438400" y="1586140"/>
            <a:ext cx="2743200" cy="130946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438400" y="3886200"/>
            <a:ext cx="2743200" cy="14478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while (note B) {\\X 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do 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705600" y="1565871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781800" y="3429000"/>
            <a:ext cx="2743200" cy="3048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781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181600" y="1752600"/>
            <a:ext cx="1524000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3733800" y="2971800"/>
            <a:ext cx="0" cy="8382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3733800" y="2979004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0" dirty="0">
                <a:latin typeface="Gill Sans Light"/>
                <a:cs typeface="Gill Sans Light"/>
              </a:rPr>
              <a:t>Wait for note B to be removed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438400" y="1586243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705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557741">
            <a:off x="5241410" y="1568227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>
                <a:latin typeface="Gill Sans Light"/>
                <a:cs typeface="Gill Sans Light"/>
              </a:rPr>
              <a:t>before</a:t>
            </a:r>
          </a:p>
        </p:txBody>
      </p:sp>
      <p:cxnSp>
        <p:nvCxnSpPr>
          <p:cNvPr id="16" name="Straight Arrow Connector 15"/>
          <p:cNvCxnSpPr>
            <a:stCxn id="7" idx="1"/>
          </p:cNvCxnSpPr>
          <p:nvPr/>
        </p:nvCxnSpPr>
        <p:spPr bwMode="auto">
          <a:xfrm flipH="1">
            <a:off x="5181600" y="3581400"/>
            <a:ext cx="1600200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1765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56617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2438400" y="2286000"/>
            <a:ext cx="2743200" cy="3048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705600" y="1565872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781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>
            <a:stCxn id="28" idx="1"/>
            <a:endCxn id="29" idx="3"/>
          </p:cNvCxnSpPr>
          <p:nvPr/>
        </p:nvCxnSpPr>
        <p:spPr bwMode="auto">
          <a:xfrm flipH="1">
            <a:off x="5181600" y="2001572"/>
            <a:ext cx="1524000" cy="436828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20770578">
            <a:off x="5241410" y="1900569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>
                <a:latin typeface="Gill Sans Light"/>
                <a:cs typeface="Gill Sans Light"/>
              </a:rPr>
              <a:t>before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while (note B) {\\X 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do 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6705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438400" y="2286000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1765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623854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2" y="1371600"/>
            <a:ext cx="9628188" cy="4343401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Threaded programs must work for all </a:t>
            </a:r>
            <a:r>
              <a:rPr lang="en-US" altLang="ko-KR" dirty="0" err="1">
                <a:ea typeface="굴림" panose="020B0600000101010101" pitchFamily="34" charset="-127"/>
              </a:rPr>
              <a:t>interleavings</a:t>
            </a:r>
            <a:r>
              <a:rPr lang="en-US" altLang="ko-KR" dirty="0">
                <a:ea typeface="굴림" panose="020B0600000101010101" pitchFamily="34" charset="-127"/>
              </a:rPr>
              <a:t> of thread instruction sequences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Cooperating threads inherently non-deterministic and non-reproducible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Really hard to debug unless carefully designed!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Correctness Requirements</a:t>
            </a:r>
          </a:p>
        </p:txBody>
      </p:sp>
    </p:spTree>
    <p:extLst>
      <p:ext uri="{BB962C8B-B14F-4D97-AF65-F5344CB8AC3E}">
        <p14:creationId xmlns:p14="http://schemas.microsoft.com/office/powerpoint/2010/main" val="9936844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6705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05600" y="1600200"/>
            <a:ext cx="2743200" cy="216793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438400" y="2286000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438400" y="2286000"/>
            <a:ext cx="2743200" cy="12954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781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>
            <a:stCxn id="28" idx="1"/>
            <a:endCxn id="29" idx="3"/>
          </p:cNvCxnSpPr>
          <p:nvPr/>
        </p:nvCxnSpPr>
        <p:spPr bwMode="auto">
          <a:xfrm flipH="1">
            <a:off x="5181600" y="2001572"/>
            <a:ext cx="1524000" cy="436828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20770578">
            <a:off x="5241410" y="1900569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>
                <a:latin typeface="Gill Sans Light"/>
                <a:cs typeface="Gill Sans Light"/>
              </a:rPr>
              <a:t>before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while (note B) {\\X 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do 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1765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914055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6705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05600" y="1600200"/>
            <a:ext cx="2743200" cy="216793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438400" y="2286000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438400" y="2286000"/>
            <a:ext cx="2743200" cy="12954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4267200"/>
            <a:ext cx="2743200" cy="3810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438400" y="5257800"/>
            <a:ext cx="2743200" cy="3810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781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>
            <a:stCxn id="28" idx="1"/>
            <a:endCxn id="29" idx="3"/>
          </p:cNvCxnSpPr>
          <p:nvPr/>
        </p:nvCxnSpPr>
        <p:spPr bwMode="auto">
          <a:xfrm flipH="1">
            <a:off x="5181600" y="2001572"/>
            <a:ext cx="1524000" cy="436828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20770578">
            <a:off x="5241410" y="1900569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>
                <a:latin typeface="Gill Sans Light"/>
                <a:cs typeface="Gill Sans Light"/>
              </a:rPr>
              <a:t>before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while (note B) {\\X 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do 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1765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3810000" y="3609314"/>
            <a:ext cx="0" cy="6096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3810000" y="3578344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2000" b="0" dirty="0">
                <a:latin typeface="Gill Sans Light"/>
                <a:cs typeface="Gill Sans Light"/>
              </a:rPr>
              <a:t>Wait for note B to be removed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5181600" y="3581400"/>
            <a:ext cx="1524000" cy="685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7998985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49A2A10-8C73-4BF2-B0D8-1544BEC5C7C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1325563"/>
              </a:xfrm>
            </p:spPr>
            <p:txBody>
              <a:bodyPr anchor="ctr">
                <a:normAutofit/>
              </a:bodyPr>
              <a:lstStyle/>
              <a:p>
                <a:r>
                  <a:rPr lang="en-US" dirty="0"/>
                  <a:t>This Generalizes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Threads…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49A2A10-8C73-4BF2-B0D8-1544BEC5C7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1325563"/>
              </a:xfrm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32B072-D74D-43AF-9C32-F12610D09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Leslie </a:t>
            </a:r>
            <a:r>
              <a:rPr lang="en-US" dirty="0" err="1"/>
              <a:t>Lamport’s</a:t>
            </a:r>
            <a:r>
              <a:rPr lang="en-US" dirty="0"/>
              <a:t> “Bakery Algorithm” (1974)</a:t>
            </a:r>
          </a:p>
          <a:p>
            <a:endParaRPr lang="en-US" dirty="0"/>
          </a:p>
          <a:p>
            <a:endParaRPr lang="en-US" sz="1600" dirty="0">
              <a:latin typeface="Consolas" panose="020B0609020204030204" pitchFamily="49" charset="0"/>
            </a:endParaRP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0A279D2F-603E-4548-8F44-B114CE173E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1690688"/>
            <a:ext cx="4834819" cy="4351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035741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Solution #3 discussion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66800"/>
            <a:ext cx="10287000" cy="54102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ko-KR" dirty="0">
                <a:ea typeface="굴림" charset="0"/>
                <a:cs typeface="Gill Sans Light"/>
              </a:rPr>
              <a:t>Solution #3 works, but it’s really unsatisfactory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ko-KR" dirty="0">
              <a:ea typeface="굴림" charset="0"/>
              <a:cs typeface="Gill Sans Light"/>
            </a:endParaRP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charset="0"/>
                <a:cs typeface="Gill Sans Light"/>
              </a:rPr>
              <a:t>Really complex – even for this simple an example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ea typeface="굴림" charset="0"/>
                <a:cs typeface="Gill Sans Light"/>
              </a:rPr>
              <a:t>Hard to convince yourself that this really works</a:t>
            </a:r>
          </a:p>
          <a:p>
            <a:pPr lvl="2">
              <a:lnSpc>
                <a:spcPct val="80000"/>
              </a:lnSpc>
            </a:pPr>
            <a:endParaRPr lang="en-US" altLang="ko-KR" dirty="0">
              <a:ea typeface="굴림" charset="0"/>
              <a:cs typeface="Gill Sans Light"/>
            </a:endParaRP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charset="0"/>
                <a:cs typeface="Gill Sans Light"/>
              </a:rPr>
              <a:t>A’s code is different from B’s – what if lots of threads?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ea typeface="굴림" charset="0"/>
                <a:cs typeface="Gill Sans Light"/>
              </a:rPr>
              <a:t>Code would have to be slightly different for each thread</a:t>
            </a:r>
          </a:p>
          <a:p>
            <a:pPr lvl="2">
              <a:lnSpc>
                <a:spcPct val="80000"/>
              </a:lnSpc>
            </a:pPr>
            <a:endParaRPr lang="en-US" altLang="ko-KR" dirty="0">
              <a:ea typeface="굴림" charset="0"/>
              <a:cs typeface="Gill Sans Light"/>
            </a:endParaRP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charset="0"/>
                <a:cs typeface="Gill Sans Light"/>
              </a:rPr>
              <a:t>While A is waiting, it is consuming CPU time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solidFill>
                  <a:schemeClr val="accent1"/>
                </a:solidFill>
                <a:ea typeface="굴림" charset="0"/>
                <a:cs typeface="Gill Sans Light"/>
              </a:rPr>
              <a:t>This is called “busy-waiting”</a:t>
            </a:r>
          </a:p>
        </p:txBody>
      </p:sp>
    </p:spTree>
    <p:extLst>
      <p:ext uri="{BB962C8B-B14F-4D97-AF65-F5344CB8AC3E}">
        <p14:creationId xmlns:p14="http://schemas.microsoft.com/office/powerpoint/2010/main" val="35319291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Too Much Milk: Solution #4?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8" y="736600"/>
            <a:ext cx="10387012" cy="6197600"/>
          </a:xfrm>
        </p:spPr>
        <p:txBody>
          <a:bodyPr/>
          <a:lstStyle/>
          <a:p>
            <a:pPr marL="0" indent="0">
              <a:spcBef>
                <a:spcPct val="25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spcBef>
                <a:spcPct val="2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Recall our target lock interface: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acquire(&amp;</a:t>
            </a:r>
            <a:r>
              <a:rPr lang="en-US" altLang="ko-KR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ko-KR" dirty="0">
                <a:ea typeface="굴림" panose="020B0600000101010101" pitchFamily="34" charset="-127"/>
              </a:rPr>
              <a:t> – wait until lock is free, then grab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release(&amp;</a:t>
            </a:r>
            <a:r>
              <a:rPr lang="en-US" altLang="ko-KR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dirty="0">
                <a:ea typeface="굴림" panose="020B0600000101010101" pitchFamily="34" charset="-127"/>
              </a:rPr>
              <a:t>– Unlock, waking up anyone waiting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These must be atomic operations – if two threads are waiting for the lock and both see it’s free, only one succeeds to grab the lock</a:t>
            </a:r>
          </a:p>
          <a:p>
            <a:pPr marL="457200" lvl="1" indent="0">
              <a:spcBef>
                <a:spcPct val="25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spcBef>
                <a:spcPct val="2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Then, our milk problem is easy: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acquire(&amp;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	   buy milk;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release(&amp;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2454111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261" name="Group 37"/>
          <p:cNvGrpSpPr>
            <a:grpSpLocks/>
          </p:cNvGrpSpPr>
          <p:nvPr/>
        </p:nvGrpSpPr>
        <p:grpSpPr bwMode="auto">
          <a:xfrm>
            <a:off x="1981200" y="1447800"/>
            <a:ext cx="8686800" cy="2971800"/>
            <a:chOff x="144" y="480"/>
            <a:chExt cx="5472" cy="1872"/>
          </a:xfrm>
        </p:grpSpPr>
        <p:grpSp>
          <p:nvGrpSpPr>
            <p:cNvPr id="36872" name="Group 35"/>
            <p:cNvGrpSpPr>
              <a:grpSpLocks/>
            </p:cNvGrpSpPr>
            <p:nvPr/>
          </p:nvGrpSpPr>
          <p:grpSpPr bwMode="auto">
            <a:xfrm>
              <a:off x="144" y="480"/>
              <a:ext cx="960" cy="1872"/>
              <a:chOff x="144" y="768"/>
              <a:chExt cx="960" cy="1872"/>
            </a:xfrm>
          </p:grpSpPr>
          <p:sp>
            <p:nvSpPr>
              <p:cNvPr id="36880" name="Rectangle 9"/>
              <p:cNvSpPr>
                <a:spLocks noChangeArrowheads="1"/>
              </p:cNvSpPr>
              <p:nvPr/>
            </p:nvSpPr>
            <p:spPr bwMode="auto">
              <a:xfrm>
                <a:off x="144" y="2208"/>
                <a:ext cx="960" cy="43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b="0" dirty="0">
                    <a:latin typeface="+mn-lt"/>
                    <a:ea typeface="Gill Sans" charset="0"/>
                    <a:cs typeface="Gill Sans" charset="0"/>
                  </a:rPr>
                  <a:t>Hardware</a:t>
                </a:r>
              </a:p>
            </p:txBody>
          </p:sp>
          <p:sp>
            <p:nvSpPr>
              <p:cNvPr id="36881" name="Rectangle 7"/>
              <p:cNvSpPr>
                <a:spLocks noChangeArrowheads="1"/>
              </p:cNvSpPr>
              <p:nvPr/>
            </p:nvSpPr>
            <p:spPr bwMode="auto">
              <a:xfrm>
                <a:off x="144" y="1296"/>
                <a:ext cx="960" cy="91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b="0" dirty="0">
                    <a:latin typeface="+mn-lt"/>
                    <a:ea typeface="Gill Sans" charset="0"/>
                    <a:cs typeface="Gill Sans" charset="0"/>
                  </a:rPr>
                  <a:t>Higher-level </a:t>
                </a:r>
                <a:br>
                  <a:rPr lang="en-US" altLang="en-US" b="0" dirty="0">
                    <a:latin typeface="+mn-lt"/>
                    <a:ea typeface="Gill Sans" charset="0"/>
                    <a:cs typeface="Gill Sans" charset="0"/>
                  </a:rPr>
                </a:br>
                <a:r>
                  <a:rPr lang="en-US" altLang="en-US" b="0" dirty="0">
                    <a:latin typeface="+mn-lt"/>
                    <a:ea typeface="Gill Sans" charset="0"/>
                    <a:cs typeface="Gill Sans" charset="0"/>
                  </a:rPr>
                  <a:t>API</a:t>
                </a:r>
              </a:p>
            </p:txBody>
          </p:sp>
          <p:sp>
            <p:nvSpPr>
              <p:cNvPr id="36882" name="Rectangle 5"/>
              <p:cNvSpPr>
                <a:spLocks noChangeArrowheads="1"/>
              </p:cNvSpPr>
              <p:nvPr/>
            </p:nvSpPr>
            <p:spPr bwMode="auto">
              <a:xfrm>
                <a:off x="144" y="768"/>
                <a:ext cx="960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b="0" dirty="0">
                    <a:latin typeface="+mn-lt"/>
                    <a:ea typeface="Gill Sans" charset="0"/>
                    <a:cs typeface="Gill Sans" charset="0"/>
                  </a:rPr>
                  <a:t>Programs</a:t>
                </a:r>
              </a:p>
            </p:txBody>
          </p:sp>
        </p:grpSp>
        <p:sp>
          <p:nvSpPr>
            <p:cNvPr id="36873" name="Line 11"/>
            <p:cNvSpPr>
              <a:spLocks noChangeShapeType="1"/>
            </p:cNvSpPr>
            <p:nvPr/>
          </p:nvSpPr>
          <p:spPr bwMode="auto">
            <a:xfrm>
              <a:off x="144" y="480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36874" name="Line 12"/>
            <p:cNvSpPr>
              <a:spLocks noChangeShapeType="1"/>
            </p:cNvSpPr>
            <p:nvPr/>
          </p:nvSpPr>
          <p:spPr bwMode="auto">
            <a:xfrm>
              <a:off x="144" y="1008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36875" name="Line 13"/>
            <p:cNvSpPr>
              <a:spLocks noChangeShapeType="1"/>
            </p:cNvSpPr>
            <p:nvPr/>
          </p:nvSpPr>
          <p:spPr bwMode="auto">
            <a:xfrm>
              <a:off x="144" y="1920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36876" name="Line 14"/>
            <p:cNvSpPr>
              <a:spLocks noChangeShapeType="1"/>
            </p:cNvSpPr>
            <p:nvPr/>
          </p:nvSpPr>
          <p:spPr bwMode="auto">
            <a:xfrm>
              <a:off x="144" y="2352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36877" name="Line 15"/>
            <p:cNvSpPr>
              <a:spLocks noChangeShapeType="1"/>
            </p:cNvSpPr>
            <p:nvPr/>
          </p:nvSpPr>
          <p:spPr bwMode="auto">
            <a:xfrm>
              <a:off x="144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36878" name="Line 16"/>
            <p:cNvSpPr>
              <a:spLocks noChangeShapeType="1"/>
            </p:cNvSpPr>
            <p:nvPr/>
          </p:nvSpPr>
          <p:spPr bwMode="auto">
            <a:xfrm>
              <a:off x="1104" y="480"/>
              <a:ext cx="0" cy="18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36879" name="Line 17"/>
            <p:cNvSpPr>
              <a:spLocks noChangeShapeType="1"/>
            </p:cNvSpPr>
            <p:nvPr/>
          </p:nvSpPr>
          <p:spPr bwMode="auto">
            <a:xfrm>
              <a:off x="5616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+mn-lt"/>
                <a:ea typeface="Gill Sans" charset="0"/>
                <a:cs typeface="Gill Sans" charset="0"/>
              </a:endParaRPr>
            </a:p>
          </p:txBody>
        </p:sp>
      </p:grp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Where are we going with synchronization?</a:t>
            </a:r>
          </a:p>
        </p:txBody>
      </p:sp>
      <p:sp>
        <p:nvSpPr>
          <p:cNvPr id="36867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1295400" y="5334000"/>
            <a:ext cx="92202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>
                <a:ea typeface="굴림" panose="020B0600000101010101" pitchFamily="34" charset="-127"/>
              </a:rPr>
              <a:t>Implement various higher-level synchronization primitives using atomic operations</a:t>
            </a:r>
          </a:p>
        </p:txBody>
      </p:sp>
      <p:sp>
        <p:nvSpPr>
          <p:cNvPr id="436234" name="Rectangle 10"/>
          <p:cNvSpPr>
            <a:spLocks noChangeArrowheads="1"/>
          </p:cNvSpPr>
          <p:nvPr/>
        </p:nvSpPr>
        <p:spPr bwMode="auto">
          <a:xfrm>
            <a:off x="3505200" y="3733800"/>
            <a:ext cx="7162800" cy="6858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Load/Store    Disable </a:t>
            </a:r>
            <a:r>
              <a:rPr lang="en-US" altLang="en-US" b="0" dirty="0" err="1">
                <a:latin typeface="+mn-lt"/>
                <a:ea typeface="Gill Sans" charset="0"/>
                <a:cs typeface="Gill Sans" charset="0"/>
              </a:rPr>
              <a:t>Ints</a:t>
            </a: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   </a:t>
            </a:r>
            <a:r>
              <a:rPr lang="en-US" altLang="en-US" b="0" dirty="0" err="1">
                <a:latin typeface="+mn-lt"/>
                <a:ea typeface="Gill Sans" charset="0"/>
                <a:cs typeface="Gill Sans" charset="0"/>
              </a:rPr>
              <a:t>Test&amp;Set</a:t>
            </a: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   </a:t>
            </a:r>
            <a:r>
              <a:rPr lang="en-US" altLang="en-US" b="0" dirty="0" err="1">
                <a:latin typeface="+mn-lt"/>
                <a:ea typeface="Gill Sans" charset="0"/>
                <a:cs typeface="Gill Sans" charset="0"/>
              </a:rPr>
              <a:t>Compare&amp;Swap</a:t>
            </a:r>
            <a:endParaRPr lang="en-US" altLang="en-US" b="0" dirty="0">
              <a:latin typeface="+mn-lt"/>
              <a:ea typeface="Gill Sans" charset="0"/>
              <a:cs typeface="Gill Sans" charset="0"/>
            </a:endParaRPr>
          </a:p>
        </p:txBody>
      </p:sp>
      <p:sp>
        <p:nvSpPr>
          <p:cNvPr id="436232" name="Rectangle 8"/>
          <p:cNvSpPr>
            <a:spLocks noChangeArrowheads="1"/>
          </p:cNvSpPr>
          <p:nvPr/>
        </p:nvSpPr>
        <p:spPr bwMode="auto">
          <a:xfrm>
            <a:off x="3505200" y="2286000"/>
            <a:ext cx="7162800" cy="1447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Locks   Semaphores   Monitors   Send/Receive</a:t>
            </a:r>
          </a:p>
        </p:txBody>
      </p:sp>
      <p:sp>
        <p:nvSpPr>
          <p:cNvPr id="436230" name="Rectangle 6"/>
          <p:cNvSpPr>
            <a:spLocks noChangeArrowheads="1"/>
          </p:cNvSpPr>
          <p:nvPr/>
        </p:nvSpPr>
        <p:spPr bwMode="auto">
          <a:xfrm>
            <a:off x="3505200" y="1447800"/>
            <a:ext cx="7162800" cy="838200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Shared Programs</a:t>
            </a:r>
          </a:p>
        </p:txBody>
      </p:sp>
    </p:spTree>
    <p:extLst>
      <p:ext uri="{BB962C8B-B14F-4D97-AF65-F5344CB8AC3E}">
        <p14:creationId xmlns:p14="http://schemas.microsoft.com/office/powerpoint/2010/main" val="1160442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34" grpId="0" animBg="1"/>
      <p:bldP spid="436232" grpId="0" animBg="1"/>
      <p:bldP spid="43623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How to Implement Locks?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94741"/>
            <a:ext cx="10058400" cy="4518887"/>
          </a:xfrm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spcBef>
                <a:spcPct val="25000"/>
              </a:spcBef>
              <a:buNone/>
            </a:pPr>
            <a:r>
              <a:rPr lang="en-US" altLang="ko-KR" sz="2800" dirty="0">
                <a:ea typeface="굴림" panose="020B0600000101010101" pitchFamily="34" charset="-127"/>
              </a:rPr>
              <a:t>Prevents</a:t>
            </a:r>
            <a:r>
              <a:rPr lang="en-US" altLang="ko-KR" sz="2800" dirty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800" dirty="0">
                <a:ea typeface="굴림" panose="020B0600000101010101" pitchFamily="34" charset="-127"/>
              </a:rPr>
              <a:t>someone from doing something</a:t>
            </a:r>
          </a:p>
          <a:p>
            <a:pPr marL="0" indent="0" algn="ctr">
              <a:lnSpc>
                <a:spcPct val="80000"/>
              </a:lnSpc>
              <a:spcBef>
                <a:spcPct val="25000"/>
              </a:spcBef>
              <a:buNone/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5000"/>
              </a:spcBef>
              <a:buNone/>
            </a:pPr>
            <a:r>
              <a:rPr lang="en-US" altLang="ko-KR" sz="2800" dirty="0">
                <a:ea typeface="굴림" panose="020B0600000101010101" pitchFamily="34" charset="-127"/>
              </a:rPr>
              <a:t>Lock before entering critical section and </a:t>
            </a:r>
            <a:br>
              <a:rPr lang="en-US" altLang="ko-KR" sz="2800" dirty="0">
                <a:ea typeface="굴림" panose="020B0600000101010101" pitchFamily="34" charset="-127"/>
              </a:rPr>
            </a:br>
            <a:r>
              <a:rPr lang="en-US" altLang="ko-KR" sz="2800" dirty="0">
                <a:ea typeface="굴림" panose="020B0600000101010101" pitchFamily="34" charset="-127"/>
              </a:rPr>
              <a:t>before accessing shared data</a:t>
            </a:r>
          </a:p>
          <a:p>
            <a:pPr marL="0" indent="0" algn="ctr">
              <a:lnSpc>
                <a:spcPct val="80000"/>
              </a:lnSpc>
              <a:spcBef>
                <a:spcPct val="25000"/>
              </a:spcBef>
              <a:buNone/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5000"/>
              </a:spcBef>
              <a:buNone/>
            </a:pPr>
            <a:r>
              <a:rPr lang="en-US" altLang="ko-KR" sz="2800" dirty="0">
                <a:ea typeface="굴림" panose="020B0600000101010101" pitchFamily="34" charset="-127"/>
              </a:rPr>
              <a:t>Unlock when leaving, after accessing shared data</a:t>
            </a:r>
          </a:p>
          <a:p>
            <a:pPr lvl="2" algn="ctr">
              <a:lnSpc>
                <a:spcPct val="85000"/>
              </a:lnSpc>
              <a:spcBef>
                <a:spcPct val="20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715000" y="5105400"/>
            <a:ext cx="853735" cy="960452"/>
            <a:chOff x="10119065" y="3459148"/>
            <a:chExt cx="853735" cy="960452"/>
          </a:xfrm>
        </p:grpSpPr>
        <p:sp>
          <p:nvSpPr>
            <p:cNvPr id="6" name="AutoShape 8"/>
            <p:cNvSpPr>
              <a:spLocks noChangeAspect="1" noChangeArrowheads="1" noTextEdit="1"/>
            </p:cNvSpPr>
            <p:nvPr/>
          </p:nvSpPr>
          <p:spPr bwMode="auto">
            <a:xfrm>
              <a:off x="10119065" y="3459148"/>
              <a:ext cx="853735" cy="960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10194395" y="3682586"/>
              <a:ext cx="778405" cy="737014"/>
            </a:xfrm>
            <a:custGeom>
              <a:avLst/>
              <a:gdLst>
                <a:gd name="T0" fmla="*/ 4 w 1303"/>
                <a:gd name="T1" fmla="*/ 79 h 1327"/>
                <a:gd name="T2" fmla="*/ 7 w 1303"/>
                <a:gd name="T3" fmla="*/ 86 h 1327"/>
                <a:gd name="T4" fmla="*/ 13 w 1303"/>
                <a:gd name="T5" fmla="*/ 97 h 1327"/>
                <a:gd name="T6" fmla="*/ 19 w 1303"/>
                <a:gd name="T7" fmla="*/ 109 h 1327"/>
                <a:gd name="T8" fmla="*/ 28 w 1303"/>
                <a:gd name="T9" fmla="*/ 121 h 1327"/>
                <a:gd name="T10" fmla="*/ 38 w 1303"/>
                <a:gd name="T11" fmla="*/ 132 h 1327"/>
                <a:gd name="T12" fmla="*/ 50 w 1303"/>
                <a:gd name="T13" fmla="*/ 140 h 1327"/>
                <a:gd name="T14" fmla="*/ 63 w 1303"/>
                <a:gd name="T15" fmla="*/ 145 h 1327"/>
                <a:gd name="T16" fmla="*/ 76 w 1303"/>
                <a:gd name="T17" fmla="*/ 147 h 1327"/>
                <a:gd name="T18" fmla="*/ 90 w 1303"/>
                <a:gd name="T19" fmla="*/ 146 h 1327"/>
                <a:gd name="T20" fmla="*/ 104 w 1303"/>
                <a:gd name="T21" fmla="*/ 142 h 1327"/>
                <a:gd name="T22" fmla="*/ 116 w 1303"/>
                <a:gd name="T23" fmla="*/ 136 h 1327"/>
                <a:gd name="T24" fmla="*/ 128 w 1303"/>
                <a:gd name="T25" fmla="*/ 126 h 1327"/>
                <a:gd name="T26" fmla="*/ 136 w 1303"/>
                <a:gd name="T27" fmla="*/ 116 h 1327"/>
                <a:gd name="T28" fmla="*/ 142 w 1303"/>
                <a:gd name="T29" fmla="*/ 105 h 1327"/>
                <a:gd name="T30" fmla="*/ 144 w 1303"/>
                <a:gd name="T31" fmla="*/ 94 h 1327"/>
                <a:gd name="T32" fmla="*/ 145 w 1303"/>
                <a:gd name="T33" fmla="*/ 82 h 1327"/>
                <a:gd name="T34" fmla="*/ 143 w 1303"/>
                <a:gd name="T35" fmla="*/ 71 h 1327"/>
                <a:gd name="T36" fmla="*/ 140 w 1303"/>
                <a:gd name="T37" fmla="*/ 59 h 1327"/>
                <a:gd name="T38" fmla="*/ 136 w 1303"/>
                <a:gd name="T39" fmla="*/ 48 h 1327"/>
                <a:gd name="T40" fmla="*/ 132 w 1303"/>
                <a:gd name="T41" fmla="*/ 37 h 1327"/>
                <a:gd name="T42" fmla="*/ 128 w 1303"/>
                <a:gd name="T43" fmla="*/ 27 h 1327"/>
                <a:gd name="T44" fmla="*/ 123 w 1303"/>
                <a:gd name="T45" fmla="*/ 18 h 1327"/>
                <a:gd name="T46" fmla="*/ 117 w 1303"/>
                <a:gd name="T47" fmla="*/ 11 h 1327"/>
                <a:gd name="T48" fmla="*/ 111 w 1303"/>
                <a:gd name="T49" fmla="*/ 5 h 1327"/>
                <a:gd name="T50" fmla="*/ 104 w 1303"/>
                <a:gd name="T51" fmla="*/ 1 h 1327"/>
                <a:gd name="T52" fmla="*/ 98 w 1303"/>
                <a:gd name="T53" fmla="*/ 0 h 1327"/>
                <a:gd name="T54" fmla="*/ 93 w 1303"/>
                <a:gd name="T55" fmla="*/ 0 h 1327"/>
                <a:gd name="T56" fmla="*/ 89 w 1303"/>
                <a:gd name="T57" fmla="*/ 3 h 1327"/>
                <a:gd name="T58" fmla="*/ 85 w 1303"/>
                <a:gd name="T59" fmla="*/ 6 h 1327"/>
                <a:gd name="T60" fmla="*/ 84 w 1303"/>
                <a:gd name="T61" fmla="*/ 10 h 1327"/>
                <a:gd name="T62" fmla="*/ 83 w 1303"/>
                <a:gd name="T63" fmla="*/ 15 h 1327"/>
                <a:gd name="T64" fmla="*/ 83 w 1303"/>
                <a:gd name="T65" fmla="*/ 20 h 1327"/>
                <a:gd name="T66" fmla="*/ 83 w 1303"/>
                <a:gd name="T67" fmla="*/ 25 h 1327"/>
                <a:gd name="T68" fmla="*/ 84 w 1303"/>
                <a:gd name="T69" fmla="*/ 28 h 1327"/>
                <a:gd name="T70" fmla="*/ 85 w 1303"/>
                <a:gd name="T71" fmla="*/ 32 h 1327"/>
                <a:gd name="T72" fmla="*/ 85 w 1303"/>
                <a:gd name="T73" fmla="*/ 36 h 1327"/>
                <a:gd name="T74" fmla="*/ 82 w 1303"/>
                <a:gd name="T75" fmla="*/ 40 h 1327"/>
                <a:gd name="T76" fmla="*/ 78 w 1303"/>
                <a:gd name="T77" fmla="*/ 41 h 1327"/>
                <a:gd name="T78" fmla="*/ 73 w 1303"/>
                <a:gd name="T79" fmla="*/ 43 h 1327"/>
                <a:gd name="T80" fmla="*/ 68 w 1303"/>
                <a:gd name="T81" fmla="*/ 45 h 1327"/>
                <a:gd name="T82" fmla="*/ 63 w 1303"/>
                <a:gd name="T83" fmla="*/ 47 h 1327"/>
                <a:gd name="T84" fmla="*/ 58 w 1303"/>
                <a:gd name="T85" fmla="*/ 49 h 1327"/>
                <a:gd name="T86" fmla="*/ 54 w 1303"/>
                <a:gd name="T87" fmla="*/ 52 h 1327"/>
                <a:gd name="T88" fmla="*/ 50 w 1303"/>
                <a:gd name="T89" fmla="*/ 55 h 1327"/>
                <a:gd name="T90" fmla="*/ 45 w 1303"/>
                <a:gd name="T91" fmla="*/ 57 h 1327"/>
                <a:gd name="T92" fmla="*/ 41 w 1303"/>
                <a:gd name="T93" fmla="*/ 55 h 1327"/>
                <a:gd name="T94" fmla="*/ 38 w 1303"/>
                <a:gd name="T95" fmla="*/ 52 h 1327"/>
                <a:gd name="T96" fmla="*/ 34 w 1303"/>
                <a:gd name="T97" fmla="*/ 48 h 1327"/>
                <a:gd name="T98" fmla="*/ 29 w 1303"/>
                <a:gd name="T99" fmla="*/ 44 h 1327"/>
                <a:gd name="T100" fmla="*/ 24 w 1303"/>
                <a:gd name="T101" fmla="*/ 41 h 1327"/>
                <a:gd name="T102" fmla="*/ 17 w 1303"/>
                <a:gd name="T103" fmla="*/ 40 h 1327"/>
                <a:gd name="T104" fmla="*/ 11 w 1303"/>
                <a:gd name="T105" fmla="*/ 41 h 1327"/>
                <a:gd name="T106" fmla="*/ 5 w 1303"/>
                <a:gd name="T107" fmla="*/ 45 h 1327"/>
                <a:gd name="T108" fmla="*/ 1 w 1303"/>
                <a:gd name="T109" fmla="*/ 51 h 1327"/>
                <a:gd name="T110" fmla="*/ 0 w 1303"/>
                <a:gd name="T111" fmla="*/ 58 h 1327"/>
                <a:gd name="T112" fmla="*/ 0 w 1303"/>
                <a:gd name="T113" fmla="*/ 65 h 1327"/>
                <a:gd name="T114" fmla="*/ 2 w 1303"/>
                <a:gd name="T115" fmla="*/ 71 h 1327"/>
                <a:gd name="T116" fmla="*/ 3 w 1303"/>
                <a:gd name="T117" fmla="*/ 75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10599739" y="4094447"/>
              <a:ext cx="170388" cy="228441"/>
            </a:xfrm>
            <a:custGeom>
              <a:avLst/>
              <a:gdLst>
                <a:gd name="T0" fmla="*/ 31 w 285"/>
                <a:gd name="T1" fmla="*/ 35 h 411"/>
                <a:gd name="T2" fmla="*/ 30 w 285"/>
                <a:gd name="T3" fmla="*/ 33 h 411"/>
                <a:gd name="T4" fmla="*/ 29 w 285"/>
                <a:gd name="T5" fmla="*/ 30 h 411"/>
                <a:gd name="T6" fmla="*/ 27 w 285"/>
                <a:gd name="T7" fmla="*/ 28 h 411"/>
                <a:gd name="T8" fmla="*/ 26 w 285"/>
                <a:gd name="T9" fmla="*/ 25 h 411"/>
                <a:gd name="T10" fmla="*/ 25 w 285"/>
                <a:gd name="T11" fmla="*/ 23 h 411"/>
                <a:gd name="T12" fmla="*/ 25 w 285"/>
                <a:gd name="T13" fmla="*/ 21 h 411"/>
                <a:gd name="T14" fmla="*/ 25 w 285"/>
                <a:gd name="T15" fmla="*/ 19 h 411"/>
                <a:gd name="T16" fmla="*/ 26 w 285"/>
                <a:gd name="T17" fmla="*/ 17 h 411"/>
                <a:gd name="T18" fmla="*/ 26 w 285"/>
                <a:gd name="T19" fmla="*/ 15 h 411"/>
                <a:gd name="T20" fmla="*/ 26 w 285"/>
                <a:gd name="T21" fmla="*/ 13 h 411"/>
                <a:gd name="T22" fmla="*/ 26 w 285"/>
                <a:gd name="T23" fmla="*/ 11 h 411"/>
                <a:gd name="T24" fmla="*/ 26 w 285"/>
                <a:gd name="T25" fmla="*/ 10 h 411"/>
                <a:gd name="T26" fmla="*/ 25 w 285"/>
                <a:gd name="T27" fmla="*/ 8 h 411"/>
                <a:gd name="T28" fmla="*/ 25 w 285"/>
                <a:gd name="T29" fmla="*/ 6 h 411"/>
                <a:gd name="T30" fmla="*/ 23 w 285"/>
                <a:gd name="T31" fmla="*/ 4 h 411"/>
                <a:gd name="T32" fmla="*/ 21 w 285"/>
                <a:gd name="T33" fmla="*/ 2 h 411"/>
                <a:gd name="T34" fmla="*/ 19 w 285"/>
                <a:gd name="T35" fmla="*/ 1 h 411"/>
                <a:gd name="T36" fmla="*/ 18 w 285"/>
                <a:gd name="T37" fmla="*/ 1 h 411"/>
                <a:gd name="T38" fmla="*/ 16 w 285"/>
                <a:gd name="T39" fmla="*/ 0 h 411"/>
                <a:gd name="T40" fmla="*/ 14 w 285"/>
                <a:gd name="T41" fmla="*/ 0 h 411"/>
                <a:gd name="T42" fmla="*/ 12 w 285"/>
                <a:gd name="T43" fmla="*/ 0 h 411"/>
                <a:gd name="T44" fmla="*/ 10 w 285"/>
                <a:gd name="T45" fmla="*/ 0 h 411"/>
                <a:gd name="T46" fmla="*/ 9 w 285"/>
                <a:gd name="T47" fmla="*/ 1 h 411"/>
                <a:gd name="T48" fmla="*/ 7 w 285"/>
                <a:gd name="T49" fmla="*/ 2 h 411"/>
                <a:gd name="T50" fmla="*/ 5 w 285"/>
                <a:gd name="T51" fmla="*/ 3 h 411"/>
                <a:gd name="T52" fmla="*/ 2 w 285"/>
                <a:gd name="T53" fmla="*/ 6 h 411"/>
                <a:gd name="T54" fmla="*/ 1 w 285"/>
                <a:gd name="T55" fmla="*/ 8 h 411"/>
                <a:gd name="T56" fmla="*/ 0 w 285"/>
                <a:gd name="T57" fmla="*/ 9 h 411"/>
                <a:gd name="T58" fmla="*/ 0 w 285"/>
                <a:gd name="T59" fmla="*/ 12 h 411"/>
                <a:gd name="T60" fmla="*/ 0 w 285"/>
                <a:gd name="T61" fmla="*/ 14 h 411"/>
                <a:gd name="T62" fmla="*/ 1 w 285"/>
                <a:gd name="T63" fmla="*/ 17 h 411"/>
                <a:gd name="T64" fmla="*/ 2 w 285"/>
                <a:gd name="T65" fmla="*/ 19 h 411"/>
                <a:gd name="T66" fmla="*/ 4 w 285"/>
                <a:gd name="T67" fmla="*/ 21 h 411"/>
                <a:gd name="T68" fmla="*/ 6 w 285"/>
                <a:gd name="T69" fmla="*/ 23 h 411"/>
                <a:gd name="T70" fmla="*/ 8 w 285"/>
                <a:gd name="T71" fmla="*/ 24 h 411"/>
                <a:gd name="T72" fmla="*/ 10 w 285"/>
                <a:gd name="T73" fmla="*/ 25 h 411"/>
                <a:gd name="T74" fmla="*/ 11 w 285"/>
                <a:gd name="T75" fmla="*/ 26 h 411"/>
                <a:gd name="T76" fmla="*/ 12 w 285"/>
                <a:gd name="T77" fmla="*/ 28 h 411"/>
                <a:gd name="T78" fmla="*/ 13 w 285"/>
                <a:gd name="T79" fmla="*/ 31 h 411"/>
                <a:gd name="T80" fmla="*/ 13 w 285"/>
                <a:gd name="T81" fmla="*/ 33 h 411"/>
                <a:gd name="T82" fmla="*/ 14 w 285"/>
                <a:gd name="T83" fmla="*/ 34 h 411"/>
                <a:gd name="T84" fmla="*/ 15 w 285"/>
                <a:gd name="T85" fmla="*/ 36 h 411"/>
                <a:gd name="T86" fmla="*/ 16 w 285"/>
                <a:gd name="T87" fmla="*/ 38 h 411"/>
                <a:gd name="T88" fmla="*/ 17 w 285"/>
                <a:gd name="T89" fmla="*/ 40 h 411"/>
                <a:gd name="T90" fmla="*/ 18 w 285"/>
                <a:gd name="T91" fmla="*/ 42 h 411"/>
                <a:gd name="T92" fmla="*/ 20 w 285"/>
                <a:gd name="T93" fmla="*/ 44 h 411"/>
                <a:gd name="T94" fmla="*/ 23 w 285"/>
                <a:gd name="T95" fmla="*/ 45 h 411"/>
                <a:gd name="T96" fmla="*/ 25 w 285"/>
                <a:gd name="T97" fmla="*/ 46 h 411"/>
                <a:gd name="T98" fmla="*/ 28 w 285"/>
                <a:gd name="T99" fmla="*/ 45 h 411"/>
                <a:gd name="T100" fmla="*/ 29 w 285"/>
                <a:gd name="T101" fmla="*/ 44 h 411"/>
                <a:gd name="T102" fmla="*/ 31 w 285"/>
                <a:gd name="T103" fmla="*/ 42 h 411"/>
                <a:gd name="T104" fmla="*/ 31 w 285"/>
                <a:gd name="T105" fmla="*/ 40 h 411"/>
                <a:gd name="T106" fmla="*/ 32 w 285"/>
                <a:gd name="T107" fmla="*/ 38 h 411"/>
                <a:gd name="T108" fmla="*/ 32 w 285"/>
                <a:gd name="T109" fmla="*/ 37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10119065" y="3459148"/>
              <a:ext cx="563178" cy="463551"/>
            </a:xfrm>
            <a:custGeom>
              <a:avLst/>
              <a:gdLst>
                <a:gd name="T0" fmla="*/ 10 w 942"/>
                <a:gd name="T1" fmla="*/ 24 h 833"/>
                <a:gd name="T2" fmla="*/ 17 w 942"/>
                <a:gd name="T3" fmla="*/ 16 h 833"/>
                <a:gd name="T4" fmla="*/ 24 w 942"/>
                <a:gd name="T5" fmla="*/ 10 h 833"/>
                <a:gd name="T6" fmla="*/ 33 w 942"/>
                <a:gd name="T7" fmla="*/ 5 h 833"/>
                <a:gd name="T8" fmla="*/ 41 w 942"/>
                <a:gd name="T9" fmla="*/ 2 h 833"/>
                <a:gd name="T10" fmla="*/ 49 w 942"/>
                <a:gd name="T11" fmla="*/ 0 h 833"/>
                <a:gd name="T12" fmla="*/ 56 w 942"/>
                <a:gd name="T13" fmla="*/ 0 h 833"/>
                <a:gd name="T14" fmla="*/ 63 w 942"/>
                <a:gd name="T15" fmla="*/ 0 h 833"/>
                <a:gd name="T16" fmla="*/ 68 w 942"/>
                <a:gd name="T17" fmla="*/ 1 h 833"/>
                <a:gd name="T18" fmla="*/ 73 w 942"/>
                <a:gd name="T19" fmla="*/ 2 h 833"/>
                <a:gd name="T20" fmla="*/ 77 w 942"/>
                <a:gd name="T21" fmla="*/ 4 h 833"/>
                <a:gd name="T22" fmla="*/ 81 w 942"/>
                <a:gd name="T23" fmla="*/ 6 h 833"/>
                <a:gd name="T24" fmla="*/ 83 w 942"/>
                <a:gd name="T25" fmla="*/ 10 h 833"/>
                <a:gd name="T26" fmla="*/ 87 w 942"/>
                <a:gd name="T27" fmla="*/ 13 h 833"/>
                <a:gd name="T28" fmla="*/ 91 w 942"/>
                <a:gd name="T29" fmla="*/ 12 h 833"/>
                <a:gd name="T30" fmla="*/ 94 w 942"/>
                <a:gd name="T31" fmla="*/ 11 h 833"/>
                <a:gd name="T32" fmla="*/ 99 w 942"/>
                <a:gd name="T33" fmla="*/ 11 h 833"/>
                <a:gd name="T34" fmla="*/ 103 w 942"/>
                <a:gd name="T35" fmla="*/ 14 h 833"/>
                <a:gd name="T36" fmla="*/ 105 w 942"/>
                <a:gd name="T37" fmla="*/ 19 h 833"/>
                <a:gd name="T38" fmla="*/ 104 w 942"/>
                <a:gd name="T39" fmla="*/ 22 h 833"/>
                <a:gd name="T40" fmla="*/ 104 w 942"/>
                <a:gd name="T41" fmla="*/ 26 h 833"/>
                <a:gd name="T42" fmla="*/ 102 w 942"/>
                <a:gd name="T43" fmla="*/ 30 h 833"/>
                <a:gd name="T44" fmla="*/ 98 w 942"/>
                <a:gd name="T45" fmla="*/ 34 h 833"/>
                <a:gd name="T46" fmla="*/ 92 w 942"/>
                <a:gd name="T47" fmla="*/ 36 h 833"/>
                <a:gd name="T48" fmla="*/ 87 w 942"/>
                <a:gd name="T49" fmla="*/ 34 h 833"/>
                <a:gd name="T50" fmla="*/ 87 w 942"/>
                <a:gd name="T51" fmla="*/ 30 h 833"/>
                <a:gd name="T52" fmla="*/ 85 w 942"/>
                <a:gd name="T53" fmla="*/ 26 h 833"/>
                <a:gd name="T54" fmla="*/ 81 w 942"/>
                <a:gd name="T55" fmla="*/ 25 h 833"/>
                <a:gd name="T56" fmla="*/ 76 w 942"/>
                <a:gd name="T57" fmla="*/ 27 h 833"/>
                <a:gd name="T58" fmla="*/ 72 w 942"/>
                <a:gd name="T59" fmla="*/ 27 h 833"/>
                <a:gd name="T60" fmla="*/ 68 w 942"/>
                <a:gd name="T61" fmla="*/ 25 h 833"/>
                <a:gd name="T62" fmla="*/ 63 w 942"/>
                <a:gd name="T63" fmla="*/ 24 h 833"/>
                <a:gd name="T64" fmla="*/ 56 w 942"/>
                <a:gd name="T65" fmla="*/ 23 h 833"/>
                <a:gd name="T66" fmla="*/ 49 w 942"/>
                <a:gd name="T67" fmla="*/ 24 h 833"/>
                <a:gd name="T68" fmla="*/ 40 w 942"/>
                <a:gd name="T69" fmla="*/ 27 h 833"/>
                <a:gd name="T70" fmla="*/ 34 w 942"/>
                <a:gd name="T71" fmla="*/ 32 h 833"/>
                <a:gd name="T72" fmla="*/ 30 w 942"/>
                <a:gd name="T73" fmla="*/ 37 h 833"/>
                <a:gd name="T74" fmla="*/ 27 w 942"/>
                <a:gd name="T75" fmla="*/ 43 h 833"/>
                <a:gd name="T76" fmla="*/ 26 w 942"/>
                <a:gd name="T77" fmla="*/ 49 h 833"/>
                <a:gd name="T78" fmla="*/ 26 w 942"/>
                <a:gd name="T79" fmla="*/ 55 h 833"/>
                <a:gd name="T80" fmla="*/ 26 w 942"/>
                <a:gd name="T81" fmla="*/ 60 h 833"/>
                <a:gd name="T82" fmla="*/ 26 w 942"/>
                <a:gd name="T83" fmla="*/ 65 h 833"/>
                <a:gd name="T84" fmla="*/ 27 w 942"/>
                <a:gd name="T85" fmla="*/ 69 h 833"/>
                <a:gd name="T86" fmla="*/ 29 w 942"/>
                <a:gd name="T87" fmla="*/ 72 h 833"/>
                <a:gd name="T88" fmla="*/ 31 w 942"/>
                <a:gd name="T89" fmla="*/ 77 h 833"/>
                <a:gd name="T90" fmla="*/ 27 w 942"/>
                <a:gd name="T91" fmla="*/ 80 h 833"/>
                <a:gd name="T92" fmla="*/ 24 w 942"/>
                <a:gd name="T93" fmla="*/ 80 h 833"/>
                <a:gd name="T94" fmla="*/ 19 w 942"/>
                <a:gd name="T95" fmla="*/ 82 h 833"/>
                <a:gd name="T96" fmla="*/ 15 w 942"/>
                <a:gd name="T97" fmla="*/ 85 h 833"/>
                <a:gd name="T98" fmla="*/ 11 w 942"/>
                <a:gd name="T99" fmla="*/ 89 h 833"/>
                <a:gd name="T100" fmla="*/ 10 w 942"/>
                <a:gd name="T101" fmla="*/ 92 h 833"/>
                <a:gd name="T102" fmla="*/ 6 w 942"/>
                <a:gd name="T103" fmla="*/ 91 h 833"/>
                <a:gd name="T104" fmla="*/ 4 w 942"/>
                <a:gd name="T105" fmla="*/ 87 h 833"/>
                <a:gd name="T106" fmla="*/ 2 w 942"/>
                <a:gd name="T107" fmla="*/ 78 h 833"/>
                <a:gd name="T108" fmla="*/ 0 w 942"/>
                <a:gd name="T109" fmla="*/ 68 h 833"/>
                <a:gd name="T110" fmla="*/ 0 w 942"/>
                <a:gd name="T111" fmla="*/ 56 h 833"/>
                <a:gd name="T112" fmla="*/ 1 w 942"/>
                <a:gd name="T113" fmla="*/ 44 h 833"/>
                <a:gd name="T114" fmla="*/ 5 w 942"/>
                <a:gd name="T115" fmla="*/ 34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10382718" y="3500834"/>
              <a:ext cx="145278" cy="48356"/>
            </a:xfrm>
            <a:custGeom>
              <a:avLst/>
              <a:gdLst>
                <a:gd name="T0" fmla="*/ 9 w 243"/>
                <a:gd name="T1" fmla="*/ 0 h 87"/>
                <a:gd name="T2" fmla="*/ 10 w 243"/>
                <a:gd name="T3" fmla="*/ 0 h 87"/>
                <a:gd name="T4" fmla="*/ 12 w 243"/>
                <a:gd name="T5" fmla="*/ 0 h 87"/>
                <a:gd name="T6" fmla="*/ 13 w 243"/>
                <a:gd name="T7" fmla="*/ 0 h 87"/>
                <a:gd name="T8" fmla="*/ 14 w 243"/>
                <a:gd name="T9" fmla="*/ 0 h 87"/>
                <a:gd name="T10" fmla="*/ 15 w 243"/>
                <a:gd name="T11" fmla="*/ 0 h 87"/>
                <a:gd name="T12" fmla="*/ 17 w 243"/>
                <a:gd name="T13" fmla="*/ 0 h 87"/>
                <a:gd name="T14" fmla="*/ 18 w 243"/>
                <a:gd name="T15" fmla="*/ 0 h 87"/>
                <a:gd name="T16" fmla="*/ 19 w 243"/>
                <a:gd name="T17" fmla="*/ 1 h 87"/>
                <a:gd name="T18" fmla="*/ 21 w 243"/>
                <a:gd name="T19" fmla="*/ 1 h 87"/>
                <a:gd name="T20" fmla="*/ 22 w 243"/>
                <a:gd name="T21" fmla="*/ 2 h 87"/>
                <a:gd name="T22" fmla="*/ 24 w 243"/>
                <a:gd name="T23" fmla="*/ 3 h 87"/>
                <a:gd name="T24" fmla="*/ 25 w 243"/>
                <a:gd name="T25" fmla="*/ 3 h 87"/>
                <a:gd name="T26" fmla="*/ 26 w 243"/>
                <a:gd name="T27" fmla="*/ 4 h 87"/>
                <a:gd name="T28" fmla="*/ 27 w 243"/>
                <a:gd name="T29" fmla="*/ 5 h 87"/>
                <a:gd name="T30" fmla="*/ 26 w 243"/>
                <a:gd name="T31" fmla="*/ 6 h 87"/>
                <a:gd name="T32" fmla="*/ 25 w 243"/>
                <a:gd name="T33" fmla="*/ 7 h 87"/>
                <a:gd name="T34" fmla="*/ 24 w 243"/>
                <a:gd name="T35" fmla="*/ 7 h 87"/>
                <a:gd name="T36" fmla="*/ 23 w 243"/>
                <a:gd name="T37" fmla="*/ 6 h 87"/>
                <a:gd name="T38" fmla="*/ 22 w 243"/>
                <a:gd name="T39" fmla="*/ 6 h 87"/>
                <a:gd name="T40" fmla="*/ 20 w 243"/>
                <a:gd name="T41" fmla="*/ 6 h 87"/>
                <a:gd name="T42" fmla="*/ 19 w 243"/>
                <a:gd name="T43" fmla="*/ 6 h 87"/>
                <a:gd name="T44" fmla="*/ 18 w 243"/>
                <a:gd name="T45" fmla="*/ 5 h 87"/>
                <a:gd name="T46" fmla="*/ 16 w 243"/>
                <a:gd name="T47" fmla="*/ 5 h 87"/>
                <a:gd name="T48" fmla="*/ 15 w 243"/>
                <a:gd name="T49" fmla="*/ 5 h 87"/>
                <a:gd name="T50" fmla="*/ 13 w 243"/>
                <a:gd name="T51" fmla="*/ 6 h 87"/>
                <a:gd name="T52" fmla="*/ 11 w 243"/>
                <a:gd name="T53" fmla="*/ 6 h 87"/>
                <a:gd name="T54" fmla="*/ 10 w 243"/>
                <a:gd name="T55" fmla="*/ 7 h 87"/>
                <a:gd name="T56" fmla="*/ 9 w 243"/>
                <a:gd name="T57" fmla="*/ 7 h 87"/>
                <a:gd name="T58" fmla="*/ 7 w 243"/>
                <a:gd name="T59" fmla="*/ 8 h 87"/>
                <a:gd name="T60" fmla="*/ 6 w 243"/>
                <a:gd name="T61" fmla="*/ 9 h 87"/>
                <a:gd name="T62" fmla="*/ 5 w 243"/>
                <a:gd name="T63" fmla="*/ 9 h 87"/>
                <a:gd name="T64" fmla="*/ 4 w 243"/>
                <a:gd name="T65" fmla="*/ 9 h 87"/>
                <a:gd name="T66" fmla="*/ 3 w 243"/>
                <a:gd name="T67" fmla="*/ 10 h 87"/>
                <a:gd name="T68" fmla="*/ 1 w 243"/>
                <a:gd name="T69" fmla="*/ 9 h 87"/>
                <a:gd name="T70" fmla="*/ 0 w 243"/>
                <a:gd name="T71" fmla="*/ 8 h 87"/>
                <a:gd name="T72" fmla="*/ 0 w 243"/>
                <a:gd name="T73" fmla="*/ 7 h 87"/>
                <a:gd name="T74" fmla="*/ 0 w 243"/>
                <a:gd name="T75" fmla="*/ 6 h 87"/>
                <a:gd name="T76" fmla="*/ 1 w 243"/>
                <a:gd name="T77" fmla="*/ 4 h 87"/>
                <a:gd name="T78" fmla="*/ 2 w 243"/>
                <a:gd name="T79" fmla="*/ 4 h 87"/>
                <a:gd name="T80" fmla="*/ 3 w 243"/>
                <a:gd name="T81" fmla="*/ 3 h 87"/>
                <a:gd name="T82" fmla="*/ 4 w 243"/>
                <a:gd name="T83" fmla="*/ 2 h 87"/>
                <a:gd name="T84" fmla="*/ 5 w 243"/>
                <a:gd name="T85" fmla="*/ 2 h 87"/>
                <a:gd name="T86" fmla="*/ 7 w 243"/>
                <a:gd name="T87" fmla="*/ 1 h 87"/>
                <a:gd name="T88" fmla="*/ 8 w 243"/>
                <a:gd name="T89" fmla="*/ 1 h 87"/>
                <a:gd name="T90" fmla="*/ 9 w 243"/>
                <a:gd name="T91" fmla="*/ 1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10861599" y="3961051"/>
              <a:ext cx="60981" cy="183420"/>
            </a:xfrm>
            <a:custGeom>
              <a:avLst/>
              <a:gdLst>
                <a:gd name="T0" fmla="*/ 2 w 102"/>
                <a:gd name="T1" fmla="*/ 12 h 330"/>
                <a:gd name="T2" fmla="*/ 2 w 102"/>
                <a:gd name="T3" fmla="*/ 13 h 330"/>
                <a:gd name="T4" fmla="*/ 2 w 102"/>
                <a:gd name="T5" fmla="*/ 14 h 330"/>
                <a:gd name="T6" fmla="*/ 2 w 102"/>
                <a:gd name="T7" fmla="*/ 16 h 330"/>
                <a:gd name="T8" fmla="*/ 2 w 102"/>
                <a:gd name="T9" fmla="*/ 17 h 330"/>
                <a:gd name="T10" fmla="*/ 2 w 102"/>
                <a:gd name="T11" fmla="*/ 19 h 330"/>
                <a:gd name="T12" fmla="*/ 2 w 102"/>
                <a:gd name="T13" fmla="*/ 20 h 330"/>
                <a:gd name="T14" fmla="*/ 2 w 102"/>
                <a:gd name="T15" fmla="*/ 22 h 330"/>
                <a:gd name="T16" fmla="*/ 2 w 102"/>
                <a:gd name="T17" fmla="*/ 23 h 330"/>
                <a:gd name="T18" fmla="*/ 2 w 102"/>
                <a:gd name="T19" fmla="*/ 25 h 330"/>
                <a:gd name="T20" fmla="*/ 2 w 102"/>
                <a:gd name="T21" fmla="*/ 27 h 330"/>
                <a:gd name="T22" fmla="*/ 2 w 102"/>
                <a:gd name="T23" fmla="*/ 28 h 330"/>
                <a:gd name="T24" fmla="*/ 2 w 102"/>
                <a:gd name="T25" fmla="*/ 29 h 330"/>
                <a:gd name="T26" fmla="*/ 2 w 102"/>
                <a:gd name="T27" fmla="*/ 30 h 330"/>
                <a:gd name="T28" fmla="*/ 2 w 102"/>
                <a:gd name="T29" fmla="*/ 32 h 330"/>
                <a:gd name="T30" fmla="*/ 2 w 102"/>
                <a:gd name="T31" fmla="*/ 33 h 330"/>
                <a:gd name="T32" fmla="*/ 2 w 102"/>
                <a:gd name="T33" fmla="*/ 34 h 330"/>
                <a:gd name="T34" fmla="*/ 3 w 102"/>
                <a:gd name="T35" fmla="*/ 35 h 330"/>
                <a:gd name="T36" fmla="*/ 4 w 102"/>
                <a:gd name="T37" fmla="*/ 36 h 330"/>
                <a:gd name="T38" fmla="*/ 5 w 102"/>
                <a:gd name="T39" fmla="*/ 36 h 330"/>
                <a:gd name="T40" fmla="*/ 7 w 102"/>
                <a:gd name="T41" fmla="*/ 36 h 330"/>
                <a:gd name="T42" fmla="*/ 8 w 102"/>
                <a:gd name="T43" fmla="*/ 36 h 330"/>
                <a:gd name="T44" fmla="*/ 9 w 102"/>
                <a:gd name="T45" fmla="*/ 35 h 330"/>
                <a:gd name="T46" fmla="*/ 10 w 102"/>
                <a:gd name="T47" fmla="*/ 34 h 330"/>
                <a:gd name="T48" fmla="*/ 11 w 102"/>
                <a:gd name="T49" fmla="*/ 33 h 330"/>
                <a:gd name="T50" fmla="*/ 11 w 102"/>
                <a:gd name="T51" fmla="*/ 31 h 330"/>
                <a:gd name="T52" fmla="*/ 11 w 102"/>
                <a:gd name="T53" fmla="*/ 30 h 330"/>
                <a:gd name="T54" fmla="*/ 11 w 102"/>
                <a:gd name="T55" fmla="*/ 28 h 330"/>
                <a:gd name="T56" fmla="*/ 11 w 102"/>
                <a:gd name="T57" fmla="*/ 27 h 330"/>
                <a:gd name="T58" fmla="*/ 11 w 102"/>
                <a:gd name="T59" fmla="*/ 25 h 330"/>
                <a:gd name="T60" fmla="*/ 11 w 102"/>
                <a:gd name="T61" fmla="*/ 24 h 330"/>
                <a:gd name="T62" fmla="*/ 11 w 102"/>
                <a:gd name="T63" fmla="*/ 23 h 330"/>
                <a:gd name="T64" fmla="*/ 11 w 102"/>
                <a:gd name="T65" fmla="*/ 22 h 330"/>
                <a:gd name="T66" fmla="*/ 10 w 102"/>
                <a:gd name="T67" fmla="*/ 21 h 330"/>
                <a:gd name="T68" fmla="*/ 10 w 102"/>
                <a:gd name="T69" fmla="*/ 19 h 330"/>
                <a:gd name="T70" fmla="*/ 10 w 102"/>
                <a:gd name="T71" fmla="*/ 18 h 330"/>
                <a:gd name="T72" fmla="*/ 9 w 102"/>
                <a:gd name="T73" fmla="*/ 16 h 330"/>
                <a:gd name="T74" fmla="*/ 9 w 102"/>
                <a:gd name="T75" fmla="*/ 14 h 330"/>
                <a:gd name="T76" fmla="*/ 8 w 102"/>
                <a:gd name="T77" fmla="*/ 13 h 330"/>
                <a:gd name="T78" fmla="*/ 8 w 102"/>
                <a:gd name="T79" fmla="*/ 11 h 330"/>
                <a:gd name="T80" fmla="*/ 7 w 102"/>
                <a:gd name="T81" fmla="*/ 9 h 330"/>
                <a:gd name="T82" fmla="*/ 7 w 102"/>
                <a:gd name="T83" fmla="*/ 8 h 330"/>
                <a:gd name="T84" fmla="*/ 6 w 102"/>
                <a:gd name="T85" fmla="*/ 6 h 330"/>
                <a:gd name="T86" fmla="*/ 6 w 102"/>
                <a:gd name="T87" fmla="*/ 5 h 330"/>
                <a:gd name="T88" fmla="*/ 5 w 102"/>
                <a:gd name="T89" fmla="*/ 3 h 330"/>
                <a:gd name="T90" fmla="*/ 4 w 102"/>
                <a:gd name="T91" fmla="*/ 2 h 330"/>
                <a:gd name="T92" fmla="*/ 4 w 102"/>
                <a:gd name="T93" fmla="*/ 2 h 330"/>
                <a:gd name="T94" fmla="*/ 3 w 102"/>
                <a:gd name="T95" fmla="*/ 0 h 330"/>
                <a:gd name="T96" fmla="*/ 2 w 102"/>
                <a:gd name="T97" fmla="*/ 0 h 330"/>
                <a:gd name="T98" fmla="*/ 0 w 102"/>
                <a:gd name="T99" fmla="*/ 2 h 330"/>
                <a:gd name="T100" fmla="*/ 0 w 102"/>
                <a:gd name="T101" fmla="*/ 2 h 330"/>
                <a:gd name="T102" fmla="*/ 0 w 102"/>
                <a:gd name="T103" fmla="*/ 4 h 330"/>
                <a:gd name="T104" fmla="*/ 0 w 102"/>
                <a:gd name="T105" fmla="*/ 5 h 330"/>
                <a:gd name="T106" fmla="*/ 0 w 102"/>
                <a:gd name="T107" fmla="*/ 6 h 330"/>
                <a:gd name="T108" fmla="*/ 1 w 102"/>
                <a:gd name="T109" fmla="*/ 7 h 330"/>
                <a:gd name="T110" fmla="*/ 1 w 102"/>
                <a:gd name="T111" fmla="*/ 9 h 330"/>
                <a:gd name="T112" fmla="*/ 2 w 102"/>
                <a:gd name="T113" fmla="*/ 9 h 330"/>
                <a:gd name="T114" fmla="*/ 2 w 102"/>
                <a:gd name="T115" fmla="*/ 11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10339673" y="4174485"/>
              <a:ext cx="89678" cy="121724"/>
            </a:xfrm>
            <a:custGeom>
              <a:avLst/>
              <a:gdLst>
                <a:gd name="T0" fmla="*/ 0 w 151"/>
                <a:gd name="T1" fmla="*/ 8 h 219"/>
                <a:gd name="T2" fmla="*/ 1 w 151"/>
                <a:gd name="T3" fmla="*/ 9 h 219"/>
                <a:gd name="T4" fmla="*/ 1 w 151"/>
                <a:gd name="T5" fmla="*/ 10 h 219"/>
                <a:gd name="T6" fmla="*/ 2 w 151"/>
                <a:gd name="T7" fmla="*/ 12 h 219"/>
                <a:gd name="T8" fmla="*/ 3 w 151"/>
                <a:gd name="T9" fmla="*/ 14 h 219"/>
                <a:gd name="T10" fmla="*/ 4 w 151"/>
                <a:gd name="T11" fmla="*/ 15 h 219"/>
                <a:gd name="T12" fmla="*/ 4 w 151"/>
                <a:gd name="T13" fmla="*/ 16 h 219"/>
                <a:gd name="T14" fmla="*/ 5 w 151"/>
                <a:gd name="T15" fmla="*/ 18 h 219"/>
                <a:gd name="T16" fmla="*/ 6 w 151"/>
                <a:gd name="T17" fmla="*/ 20 h 219"/>
                <a:gd name="T18" fmla="*/ 7 w 151"/>
                <a:gd name="T19" fmla="*/ 21 h 219"/>
                <a:gd name="T20" fmla="*/ 8 w 151"/>
                <a:gd name="T21" fmla="*/ 22 h 219"/>
                <a:gd name="T22" fmla="*/ 9 w 151"/>
                <a:gd name="T23" fmla="*/ 23 h 219"/>
                <a:gd name="T24" fmla="*/ 11 w 151"/>
                <a:gd name="T25" fmla="*/ 23 h 219"/>
                <a:gd name="T26" fmla="*/ 12 w 151"/>
                <a:gd name="T27" fmla="*/ 24 h 219"/>
                <a:gd name="T28" fmla="*/ 13 w 151"/>
                <a:gd name="T29" fmla="*/ 24 h 219"/>
                <a:gd name="T30" fmla="*/ 14 w 151"/>
                <a:gd name="T31" fmla="*/ 24 h 219"/>
                <a:gd name="T32" fmla="*/ 15 w 151"/>
                <a:gd name="T33" fmla="*/ 24 h 219"/>
                <a:gd name="T34" fmla="*/ 16 w 151"/>
                <a:gd name="T35" fmla="*/ 24 h 219"/>
                <a:gd name="T36" fmla="*/ 17 w 151"/>
                <a:gd name="T37" fmla="*/ 22 h 219"/>
                <a:gd name="T38" fmla="*/ 16 w 151"/>
                <a:gd name="T39" fmla="*/ 21 h 219"/>
                <a:gd name="T40" fmla="*/ 15 w 151"/>
                <a:gd name="T41" fmla="*/ 20 h 219"/>
                <a:gd name="T42" fmla="*/ 15 w 151"/>
                <a:gd name="T43" fmla="*/ 19 h 219"/>
                <a:gd name="T44" fmla="*/ 14 w 151"/>
                <a:gd name="T45" fmla="*/ 18 h 219"/>
                <a:gd name="T46" fmla="*/ 13 w 151"/>
                <a:gd name="T47" fmla="*/ 17 h 219"/>
                <a:gd name="T48" fmla="*/ 13 w 151"/>
                <a:gd name="T49" fmla="*/ 16 h 219"/>
                <a:gd name="T50" fmla="*/ 12 w 151"/>
                <a:gd name="T51" fmla="*/ 14 h 219"/>
                <a:gd name="T52" fmla="*/ 11 w 151"/>
                <a:gd name="T53" fmla="*/ 13 h 219"/>
                <a:gd name="T54" fmla="*/ 11 w 151"/>
                <a:gd name="T55" fmla="*/ 12 h 219"/>
                <a:gd name="T56" fmla="*/ 10 w 151"/>
                <a:gd name="T57" fmla="*/ 10 h 219"/>
                <a:gd name="T58" fmla="*/ 9 w 151"/>
                <a:gd name="T59" fmla="*/ 9 h 219"/>
                <a:gd name="T60" fmla="*/ 9 w 151"/>
                <a:gd name="T61" fmla="*/ 7 h 219"/>
                <a:gd name="T62" fmla="*/ 8 w 151"/>
                <a:gd name="T63" fmla="*/ 6 h 219"/>
                <a:gd name="T64" fmla="*/ 7 w 151"/>
                <a:gd name="T65" fmla="*/ 5 h 219"/>
                <a:gd name="T66" fmla="*/ 7 w 151"/>
                <a:gd name="T67" fmla="*/ 4 h 219"/>
                <a:gd name="T68" fmla="*/ 6 w 151"/>
                <a:gd name="T69" fmla="*/ 3 h 219"/>
                <a:gd name="T70" fmla="*/ 5 w 151"/>
                <a:gd name="T71" fmla="*/ 2 h 219"/>
                <a:gd name="T72" fmla="*/ 4 w 151"/>
                <a:gd name="T73" fmla="*/ 0 h 219"/>
                <a:gd name="T74" fmla="*/ 3 w 151"/>
                <a:gd name="T75" fmla="*/ 0 h 219"/>
                <a:gd name="T76" fmla="*/ 2 w 151"/>
                <a:gd name="T77" fmla="*/ 1 h 219"/>
                <a:gd name="T78" fmla="*/ 1 w 151"/>
                <a:gd name="T79" fmla="*/ 2 h 219"/>
                <a:gd name="T80" fmla="*/ 1 w 151"/>
                <a:gd name="T81" fmla="*/ 3 h 219"/>
                <a:gd name="T82" fmla="*/ 0 w 151"/>
                <a:gd name="T83" fmla="*/ 5 h 219"/>
                <a:gd name="T84" fmla="*/ 0 w 151"/>
                <a:gd name="T85" fmla="*/ 6 h 219"/>
                <a:gd name="T86" fmla="*/ 0 w 151"/>
                <a:gd name="T87" fmla="*/ 7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06399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Hardware Lock Instruction?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380279"/>
            <a:ext cx="10058400" cy="5080819"/>
          </a:xfrm>
        </p:spPr>
        <p:txBody>
          <a:bodyPr>
            <a:noAutofit/>
          </a:bodyPr>
          <a:lstStyle/>
          <a:p>
            <a:pPr marL="457200" lvl="1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sz="2800" dirty="0">
                <a:ea typeface="굴림" panose="020B0600000101010101" pitchFamily="34" charset="-127"/>
              </a:rPr>
              <a:t>Is this a good idea?</a:t>
            </a:r>
          </a:p>
          <a:p>
            <a:pPr marL="457200" lvl="1" indent="0" algn="ctr">
              <a:lnSpc>
                <a:spcPct val="85000"/>
              </a:lnSpc>
              <a:spcBef>
                <a:spcPct val="20000"/>
              </a:spcBef>
              <a:buNone/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sz="2800" dirty="0">
                <a:ea typeface="굴림" panose="020B0600000101010101" pitchFamily="34" charset="-127"/>
              </a:rPr>
              <a:t>What about putting a task to sleep?</a:t>
            </a:r>
          </a:p>
          <a:p>
            <a:pPr marL="457200" lvl="1" indent="0" algn="ctr">
              <a:lnSpc>
                <a:spcPct val="85000"/>
              </a:lnSpc>
              <a:spcBef>
                <a:spcPct val="20000"/>
              </a:spcBef>
              <a:buNone/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sz="2800" dirty="0">
                <a:ea typeface="굴림" panose="020B0600000101010101" pitchFamily="34" charset="-127"/>
              </a:rPr>
              <a:t>What is the interface between the hardware and scheduler?</a:t>
            </a:r>
          </a:p>
          <a:p>
            <a:pPr marL="457200" lvl="1" indent="0" algn="ctr">
              <a:lnSpc>
                <a:spcPct val="85000"/>
              </a:lnSpc>
              <a:spcBef>
                <a:spcPct val="20000"/>
              </a:spcBef>
              <a:buNone/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sz="2800" dirty="0">
                <a:ea typeface="굴림" panose="020B0600000101010101" pitchFamily="34" charset="-127"/>
              </a:rPr>
              <a:t>Complexity?</a:t>
            </a:r>
          </a:p>
          <a:p>
            <a:pPr lvl="2" algn="ctr">
              <a:lnSpc>
                <a:spcPct val="85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Done in the Intel 432</a:t>
            </a:r>
          </a:p>
          <a:p>
            <a:pPr lvl="2" algn="ctr">
              <a:lnSpc>
                <a:spcPct val="85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Each feature makes HW more complex and slow</a:t>
            </a:r>
          </a:p>
          <a:p>
            <a:pPr lvl="2" algn="ctr">
              <a:lnSpc>
                <a:spcPct val="85000"/>
              </a:lnSpc>
              <a:spcBef>
                <a:spcPct val="20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59970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799"/>
            <a:ext cx="12039600" cy="5259049"/>
          </a:xfrm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Can we build multi-instruction atomic operations?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Recall: dispatcher gets control in two ways. </a:t>
            </a:r>
          </a:p>
          <a:p>
            <a:pPr lvl="2" algn="ctr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Internal: Thread does something to relinquish the CPU</a:t>
            </a:r>
          </a:p>
          <a:p>
            <a:pPr lvl="2" algn="ctr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External: Interrupts cause dispatcher to take CPU</a:t>
            </a:r>
          </a:p>
          <a:p>
            <a:pPr lvl="2" algn="ctr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On a uniprocessor, can avoid context-switching by:</a:t>
            </a:r>
          </a:p>
          <a:p>
            <a:pPr lvl="2" algn="ctr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Avoiding internal events (although virtual memory tricky)</a:t>
            </a:r>
          </a:p>
          <a:p>
            <a:pPr lvl="2" algn="ctr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Preventing external events by disabling interrupts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How about disabling interrupts?</a:t>
            </a:r>
          </a:p>
        </p:txBody>
      </p:sp>
    </p:spTree>
    <p:extLst>
      <p:ext uri="{BB962C8B-B14F-4D97-AF65-F5344CB8AC3E}">
        <p14:creationId xmlns:p14="http://schemas.microsoft.com/office/powerpoint/2010/main" val="17664014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EDD7348-97CD-872B-AE43-EC2E7F487CE3}"/>
              </a:ext>
            </a:extLst>
          </p:cNvPr>
          <p:cNvSpPr txBox="1"/>
          <p:nvPr/>
        </p:nvSpPr>
        <p:spPr>
          <a:xfrm>
            <a:off x="1534543" y="1524000"/>
            <a:ext cx="9372600" cy="39388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b="0" dirty="0">
                <a:latin typeface="+mn-lt"/>
                <a:ea typeface="굴림" panose="020B0600000101010101" pitchFamily="34" charset="-127"/>
              </a:rPr>
              <a:t>Naïve implementation of locks:</a:t>
            </a:r>
            <a:br>
              <a:rPr lang="en-US" altLang="ko-KR" sz="2400" b="0" dirty="0">
                <a:latin typeface="+mn-lt"/>
                <a:ea typeface="굴림" panose="020B0600000101010101" pitchFamily="34" charset="-127"/>
              </a:rPr>
            </a:br>
            <a:r>
              <a:rPr lang="en-US" altLang="ko-KR" sz="2400" b="0" dirty="0">
                <a:latin typeface="+mn-lt"/>
                <a:ea typeface="굴림" panose="020B0600000101010101" pitchFamily="34" charset="-127"/>
              </a:rPr>
              <a:t>	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b="0" dirty="0" err="1">
                <a:latin typeface="+mn-lt"/>
                <a:ea typeface="굴림" panose="020B0600000101010101" pitchFamily="34" charset="-127"/>
              </a:rPr>
              <a:t>LockAcquire</a:t>
            </a:r>
            <a:r>
              <a:rPr lang="en-US" altLang="ko-KR" sz="2400" b="0" dirty="0">
                <a:latin typeface="+mn-lt"/>
                <a:ea typeface="굴림" panose="020B0600000101010101" pitchFamily="34" charset="-127"/>
              </a:rPr>
              <a:t> { disable </a:t>
            </a:r>
            <a:r>
              <a:rPr lang="en-US" altLang="ko-KR" sz="2400" b="0" dirty="0" err="1">
                <a:latin typeface="+mn-lt"/>
                <a:ea typeface="굴림" panose="020B0600000101010101" pitchFamily="34" charset="-127"/>
              </a:rPr>
              <a:t>Ints</a:t>
            </a:r>
            <a:r>
              <a:rPr lang="en-US" altLang="ko-KR" sz="2400" b="0" dirty="0">
                <a:latin typeface="+mn-lt"/>
                <a:ea typeface="굴림" panose="020B0600000101010101" pitchFamily="34" charset="-127"/>
              </a:rPr>
              <a:t>; }</a:t>
            </a:r>
            <a:br>
              <a:rPr lang="en-US" altLang="ko-KR" sz="2400" b="0" dirty="0">
                <a:latin typeface="+mn-lt"/>
                <a:ea typeface="굴림" panose="020B0600000101010101" pitchFamily="34" charset="-127"/>
              </a:rPr>
            </a:br>
            <a:r>
              <a:rPr lang="en-US" altLang="ko-KR" sz="2400" b="0" dirty="0">
                <a:latin typeface="+mn-lt"/>
                <a:ea typeface="굴림" panose="020B0600000101010101" pitchFamily="34" charset="-127"/>
              </a:rPr>
              <a:t>	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altLang="ko-KR" sz="2400" b="0" dirty="0">
              <a:latin typeface="+mn-lt"/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b="0" dirty="0" err="1">
                <a:latin typeface="+mn-lt"/>
                <a:ea typeface="굴림" panose="020B0600000101010101" pitchFamily="34" charset="-127"/>
              </a:rPr>
              <a:t>LockRelease</a:t>
            </a:r>
            <a:r>
              <a:rPr lang="en-US" altLang="ko-KR" sz="2400" b="0" dirty="0">
                <a:latin typeface="+mn-lt"/>
                <a:ea typeface="굴림" panose="020B0600000101010101" pitchFamily="34" charset="-127"/>
              </a:rPr>
              <a:t> { enable </a:t>
            </a:r>
            <a:r>
              <a:rPr lang="en-US" altLang="ko-KR" sz="2400" b="0" dirty="0" err="1">
                <a:latin typeface="+mn-lt"/>
                <a:ea typeface="굴림" panose="020B0600000101010101" pitchFamily="34" charset="-127"/>
              </a:rPr>
              <a:t>Ints</a:t>
            </a:r>
            <a:r>
              <a:rPr lang="en-US" altLang="ko-KR" sz="2400" b="0" dirty="0">
                <a:latin typeface="+mn-lt"/>
                <a:ea typeface="굴림" panose="020B0600000101010101" pitchFamily="34" charset="-127"/>
              </a:rPr>
              <a:t>; }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altLang="ko-KR" sz="2400" b="0" dirty="0">
              <a:latin typeface="+mn-lt"/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altLang="ko-KR" sz="2400" b="0" dirty="0">
              <a:latin typeface="+mn-lt"/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b="0" dirty="0">
                <a:latin typeface="+mn-lt"/>
                <a:ea typeface="굴림" panose="020B0600000101010101" pitchFamily="34" charset="-127"/>
              </a:rPr>
              <a:t>Problems with this approach?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altLang="ko-KR" sz="2400" b="0" dirty="0">
              <a:latin typeface="+mn-lt"/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altLang="ko-KR" sz="2400" b="0" dirty="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57266082-15C1-E6B9-01B9-F3829B975F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How about disabling interrupts?</a:t>
            </a:r>
          </a:p>
        </p:txBody>
      </p:sp>
    </p:spTree>
    <p:extLst>
      <p:ext uri="{BB962C8B-B14F-4D97-AF65-F5344CB8AC3E}">
        <p14:creationId xmlns:p14="http://schemas.microsoft.com/office/powerpoint/2010/main" val="38555327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9FB21-9379-8E84-AD59-6A32CBA0D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Milk</a:t>
            </a:r>
          </a:p>
        </p:txBody>
      </p:sp>
      <p:pic>
        <p:nvPicPr>
          <p:cNvPr id="4" name="Picture 65" descr="MCj02507670000[1]">
            <a:extLst>
              <a:ext uri="{FF2B5EF4-FFF2-40B4-BE49-F238E27FC236}">
                <a16:creationId xmlns:a16="http://schemas.microsoft.com/office/drawing/2014/main" id="{6B878154-1459-65AC-D7D7-EBFD861A2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59834"/>
            <a:ext cx="2747168" cy="3338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810148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EDD7348-97CD-872B-AE43-EC2E7F487CE3}"/>
              </a:ext>
            </a:extLst>
          </p:cNvPr>
          <p:cNvSpPr txBox="1"/>
          <p:nvPr/>
        </p:nvSpPr>
        <p:spPr>
          <a:xfrm>
            <a:off x="762000" y="1066800"/>
            <a:ext cx="10667999" cy="5120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>
              <a:lnSpc>
                <a:spcPct val="80000"/>
              </a:lnSpc>
              <a:spcBef>
                <a:spcPct val="20000"/>
              </a:spcBef>
            </a:pPr>
            <a:endParaRPr lang="en-US" altLang="ko-KR" sz="2400" b="0" dirty="0">
              <a:latin typeface="+mn-lt"/>
              <a:ea typeface="굴림" panose="020B0600000101010101" pitchFamily="34" charset="-127"/>
            </a:endParaRP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b="0" dirty="0">
                <a:latin typeface="+mn-lt"/>
                <a:ea typeface="굴림" panose="020B0600000101010101" pitchFamily="34" charset="-127"/>
              </a:rPr>
              <a:t>Consider following: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endParaRPr lang="en-US" altLang="ko-KR" sz="2400" b="0" dirty="0">
              <a:latin typeface="+mn-lt"/>
              <a:ea typeface="굴림" panose="020B0600000101010101" pitchFamily="34" charset="-127"/>
            </a:endParaRP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b="0" dirty="0" err="1">
                <a:latin typeface="Courier New" panose="020703090202050204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LockAcquire</a:t>
            </a:r>
            <a:r>
              <a:rPr lang="en-US" altLang="ko-KR" sz="2400" b="0" dirty="0">
                <a:latin typeface="Courier New" panose="020703090202050204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();</a:t>
            </a:r>
            <a:br>
              <a:rPr lang="en-US" altLang="ko-KR" sz="2400" b="0" dirty="0">
                <a:latin typeface="Courier New" panose="020703090202050204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2400" b="0" dirty="0">
                <a:latin typeface="Courier New" panose="020703090202050204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While(TRUE) {;}</a:t>
            </a:r>
            <a:endParaRPr lang="en-US" altLang="ko-KR" sz="2400" b="0" dirty="0">
              <a:latin typeface="+mn-lt"/>
              <a:ea typeface="굴림" panose="020B0600000101010101" pitchFamily="34" charset="-127"/>
            </a:endParaRP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endParaRPr lang="en-US" altLang="ko-KR" sz="2400" b="0" dirty="0">
              <a:latin typeface="+mn-lt"/>
              <a:ea typeface="굴림" panose="020B0600000101010101" pitchFamily="34" charset="-127"/>
            </a:endParaRP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endParaRPr lang="en-US" altLang="ko-KR" sz="2400" b="0" dirty="0">
              <a:latin typeface="+mn-lt"/>
              <a:ea typeface="굴림" panose="020B0600000101010101" pitchFamily="34" charset="-127"/>
            </a:endParaRP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b="0" dirty="0">
                <a:latin typeface="+mn-lt"/>
                <a:ea typeface="굴림" panose="020B0600000101010101" pitchFamily="34" charset="-127"/>
              </a:rPr>
              <a:t>Real-Time system—no guarantees on timing!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b="0" dirty="0">
                <a:latin typeface="+mn-lt"/>
                <a:ea typeface="굴림" panose="020B0600000101010101" pitchFamily="34" charset="-127"/>
              </a:rPr>
              <a:t> </a:t>
            </a:r>
          </a:p>
          <a:p>
            <a:pPr lvl="2" algn="ctr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b="0" dirty="0">
                <a:latin typeface="+mn-lt"/>
                <a:ea typeface="굴림" panose="020B0600000101010101" pitchFamily="34" charset="-127"/>
              </a:rPr>
              <a:t>Critical Sections might be arbitrarily long</a:t>
            </a:r>
          </a:p>
          <a:p>
            <a:pPr lvl="2" algn="ctr">
              <a:lnSpc>
                <a:spcPct val="80000"/>
              </a:lnSpc>
              <a:spcBef>
                <a:spcPct val="20000"/>
              </a:spcBef>
            </a:pPr>
            <a:endParaRPr lang="en-US" altLang="ko-KR" sz="2400" b="0" dirty="0">
              <a:latin typeface="+mn-lt"/>
              <a:ea typeface="굴림" panose="020B0600000101010101" pitchFamily="34" charset="-127"/>
            </a:endParaRP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b="0" dirty="0">
                <a:latin typeface="+mn-lt"/>
                <a:ea typeface="굴림" panose="020B0600000101010101" pitchFamily="34" charset="-127"/>
              </a:rPr>
              <a:t>What happens with I/O or other important events?	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endParaRPr lang="en-US" altLang="ko-KR" sz="2400" b="0" dirty="0">
              <a:latin typeface="+mn-lt"/>
              <a:ea typeface="굴림" panose="020B0600000101010101" pitchFamily="34" charset="-127"/>
            </a:endParaRPr>
          </a:p>
          <a:p>
            <a:pPr lvl="2" algn="ctr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b="0" dirty="0">
                <a:latin typeface="+mn-lt"/>
                <a:ea typeface="굴림" panose="020B0600000101010101" pitchFamily="34" charset="-127"/>
              </a:rPr>
              <a:t>“Reactor about to meltdown. Help?”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57266082-15C1-E6B9-01B9-F3829B975F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How about disabling interrupts?</a:t>
            </a:r>
          </a:p>
        </p:txBody>
      </p:sp>
    </p:spTree>
    <p:extLst>
      <p:ext uri="{BB962C8B-B14F-4D97-AF65-F5344CB8AC3E}">
        <p14:creationId xmlns:p14="http://schemas.microsoft.com/office/powerpoint/2010/main" val="3016069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533400"/>
          </a:xfrm>
        </p:spPr>
        <p:txBody>
          <a:bodyPr/>
          <a:lstStyle/>
          <a:p>
            <a:r>
              <a:rPr lang="en-US" altLang="ko-KR" sz="2900" dirty="0">
                <a:ea typeface="굴림" panose="020B0600000101010101" pitchFamily="34" charset="-127"/>
              </a:rPr>
              <a:t>Disabling Interrupts – But more smartly</a:t>
            </a: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1676401" y="1981200"/>
            <a:ext cx="4581525" cy="3893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sz="1900" b="0" dirty="0" err="1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 value = FREE;</a:t>
            </a:r>
          </a:p>
          <a:p>
            <a:pPr algn="l"/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// Enable interrupts?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value = BUSY;</a:t>
            </a:r>
            <a:b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6019800" y="2057400"/>
            <a:ext cx="4648200" cy="3842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Release()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(anyone on wait queue)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take thread off wait queue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Place on ready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value = FREE;</a:t>
            </a:r>
            <a:b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445459" name="Group 19"/>
          <p:cNvGrpSpPr>
            <a:grpSpLocks/>
          </p:cNvGrpSpPr>
          <p:nvPr/>
        </p:nvGrpSpPr>
        <p:grpSpPr bwMode="auto">
          <a:xfrm>
            <a:off x="4419600" y="1828800"/>
            <a:ext cx="609600" cy="685800"/>
            <a:chOff x="1776" y="912"/>
            <a:chExt cx="476" cy="576"/>
          </a:xfrm>
        </p:grpSpPr>
        <p:sp>
          <p:nvSpPr>
            <p:cNvPr id="12295" name="AutoShape 8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Freeform 10"/>
            <p:cNvSpPr>
              <a:spLocks/>
            </p:cNvSpPr>
            <p:nvPr/>
          </p:nvSpPr>
          <p:spPr bwMode="auto">
            <a:xfrm>
              <a:off x="1818" y="1046"/>
              <a:ext cx="434" cy="442"/>
            </a:xfrm>
            <a:custGeom>
              <a:avLst/>
              <a:gdLst>
                <a:gd name="T0" fmla="*/ 4 w 1303"/>
                <a:gd name="T1" fmla="*/ 79 h 1327"/>
                <a:gd name="T2" fmla="*/ 7 w 1303"/>
                <a:gd name="T3" fmla="*/ 86 h 1327"/>
                <a:gd name="T4" fmla="*/ 13 w 1303"/>
                <a:gd name="T5" fmla="*/ 97 h 1327"/>
                <a:gd name="T6" fmla="*/ 19 w 1303"/>
                <a:gd name="T7" fmla="*/ 109 h 1327"/>
                <a:gd name="T8" fmla="*/ 28 w 1303"/>
                <a:gd name="T9" fmla="*/ 121 h 1327"/>
                <a:gd name="T10" fmla="*/ 38 w 1303"/>
                <a:gd name="T11" fmla="*/ 132 h 1327"/>
                <a:gd name="T12" fmla="*/ 50 w 1303"/>
                <a:gd name="T13" fmla="*/ 140 h 1327"/>
                <a:gd name="T14" fmla="*/ 63 w 1303"/>
                <a:gd name="T15" fmla="*/ 145 h 1327"/>
                <a:gd name="T16" fmla="*/ 76 w 1303"/>
                <a:gd name="T17" fmla="*/ 147 h 1327"/>
                <a:gd name="T18" fmla="*/ 90 w 1303"/>
                <a:gd name="T19" fmla="*/ 146 h 1327"/>
                <a:gd name="T20" fmla="*/ 104 w 1303"/>
                <a:gd name="T21" fmla="*/ 142 h 1327"/>
                <a:gd name="T22" fmla="*/ 116 w 1303"/>
                <a:gd name="T23" fmla="*/ 136 h 1327"/>
                <a:gd name="T24" fmla="*/ 128 w 1303"/>
                <a:gd name="T25" fmla="*/ 126 h 1327"/>
                <a:gd name="T26" fmla="*/ 136 w 1303"/>
                <a:gd name="T27" fmla="*/ 116 h 1327"/>
                <a:gd name="T28" fmla="*/ 142 w 1303"/>
                <a:gd name="T29" fmla="*/ 105 h 1327"/>
                <a:gd name="T30" fmla="*/ 144 w 1303"/>
                <a:gd name="T31" fmla="*/ 94 h 1327"/>
                <a:gd name="T32" fmla="*/ 145 w 1303"/>
                <a:gd name="T33" fmla="*/ 82 h 1327"/>
                <a:gd name="T34" fmla="*/ 143 w 1303"/>
                <a:gd name="T35" fmla="*/ 71 h 1327"/>
                <a:gd name="T36" fmla="*/ 140 w 1303"/>
                <a:gd name="T37" fmla="*/ 59 h 1327"/>
                <a:gd name="T38" fmla="*/ 136 w 1303"/>
                <a:gd name="T39" fmla="*/ 48 h 1327"/>
                <a:gd name="T40" fmla="*/ 132 w 1303"/>
                <a:gd name="T41" fmla="*/ 37 h 1327"/>
                <a:gd name="T42" fmla="*/ 128 w 1303"/>
                <a:gd name="T43" fmla="*/ 27 h 1327"/>
                <a:gd name="T44" fmla="*/ 123 w 1303"/>
                <a:gd name="T45" fmla="*/ 18 h 1327"/>
                <a:gd name="T46" fmla="*/ 117 w 1303"/>
                <a:gd name="T47" fmla="*/ 11 h 1327"/>
                <a:gd name="T48" fmla="*/ 111 w 1303"/>
                <a:gd name="T49" fmla="*/ 5 h 1327"/>
                <a:gd name="T50" fmla="*/ 104 w 1303"/>
                <a:gd name="T51" fmla="*/ 1 h 1327"/>
                <a:gd name="T52" fmla="*/ 98 w 1303"/>
                <a:gd name="T53" fmla="*/ 0 h 1327"/>
                <a:gd name="T54" fmla="*/ 93 w 1303"/>
                <a:gd name="T55" fmla="*/ 0 h 1327"/>
                <a:gd name="T56" fmla="*/ 89 w 1303"/>
                <a:gd name="T57" fmla="*/ 3 h 1327"/>
                <a:gd name="T58" fmla="*/ 85 w 1303"/>
                <a:gd name="T59" fmla="*/ 6 h 1327"/>
                <a:gd name="T60" fmla="*/ 84 w 1303"/>
                <a:gd name="T61" fmla="*/ 10 h 1327"/>
                <a:gd name="T62" fmla="*/ 83 w 1303"/>
                <a:gd name="T63" fmla="*/ 15 h 1327"/>
                <a:gd name="T64" fmla="*/ 83 w 1303"/>
                <a:gd name="T65" fmla="*/ 20 h 1327"/>
                <a:gd name="T66" fmla="*/ 83 w 1303"/>
                <a:gd name="T67" fmla="*/ 25 h 1327"/>
                <a:gd name="T68" fmla="*/ 84 w 1303"/>
                <a:gd name="T69" fmla="*/ 28 h 1327"/>
                <a:gd name="T70" fmla="*/ 85 w 1303"/>
                <a:gd name="T71" fmla="*/ 32 h 1327"/>
                <a:gd name="T72" fmla="*/ 85 w 1303"/>
                <a:gd name="T73" fmla="*/ 36 h 1327"/>
                <a:gd name="T74" fmla="*/ 82 w 1303"/>
                <a:gd name="T75" fmla="*/ 40 h 1327"/>
                <a:gd name="T76" fmla="*/ 78 w 1303"/>
                <a:gd name="T77" fmla="*/ 41 h 1327"/>
                <a:gd name="T78" fmla="*/ 73 w 1303"/>
                <a:gd name="T79" fmla="*/ 43 h 1327"/>
                <a:gd name="T80" fmla="*/ 68 w 1303"/>
                <a:gd name="T81" fmla="*/ 45 h 1327"/>
                <a:gd name="T82" fmla="*/ 63 w 1303"/>
                <a:gd name="T83" fmla="*/ 47 h 1327"/>
                <a:gd name="T84" fmla="*/ 58 w 1303"/>
                <a:gd name="T85" fmla="*/ 49 h 1327"/>
                <a:gd name="T86" fmla="*/ 54 w 1303"/>
                <a:gd name="T87" fmla="*/ 52 h 1327"/>
                <a:gd name="T88" fmla="*/ 50 w 1303"/>
                <a:gd name="T89" fmla="*/ 55 h 1327"/>
                <a:gd name="T90" fmla="*/ 45 w 1303"/>
                <a:gd name="T91" fmla="*/ 57 h 1327"/>
                <a:gd name="T92" fmla="*/ 41 w 1303"/>
                <a:gd name="T93" fmla="*/ 55 h 1327"/>
                <a:gd name="T94" fmla="*/ 38 w 1303"/>
                <a:gd name="T95" fmla="*/ 52 h 1327"/>
                <a:gd name="T96" fmla="*/ 34 w 1303"/>
                <a:gd name="T97" fmla="*/ 48 h 1327"/>
                <a:gd name="T98" fmla="*/ 29 w 1303"/>
                <a:gd name="T99" fmla="*/ 44 h 1327"/>
                <a:gd name="T100" fmla="*/ 24 w 1303"/>
                <a:gd name="T101" fmla="*/ 41 h 1327"/>
                <a:gd name="T102" fmla="*/ 17 w 1303"/>
                <a:gd name="T103" fmla="*/ 40 h 1327"/>
                <a:gd name="T104" fmla="*/ 11 w 1303"/>
                <a:gd name="T105" fmla="*/ 41 h 1327"/>
                <a:gd name="T106" fmla="*/ 5 w 1303"/>
                <a:gd name="T107" fmla="*/ 45 h 1327"/>
                <a:gd name="T108" fmla="*/ 1 w 1303"/>
                <a:gd name="T109" fmla="*/ 51 h 1327"/>
                <a:gd name="T110" fmla="*/ 0 w 1303"/>
                <a:gd name="T111" fmla="*/ 58 h 1327"/>
                <a:gd name="T112" fmla="*/ 0 w 1303"/>
                <a:gd name="T113" fmla="*/ 65 h 1327"/>
                <a:gd name="T114" fmla="*/ 2 w 1303"/>
                <a:gd name="T115" fmla="*/ 71 h 1327"/>
                <a:gd name="T116" fmla="*/ 3 w 1303"/>
                <a:gd name="T117" fmla="*/ 75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Freeform 11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31 w 285"/>
                <a:gd name="T1" fmla="*/ 35 h 411"/>
                <a:gd name="T2" fmla="*/ 30 w 285"/>
                <a:gd name="T3" fmla="*/ 33 h 411"/>
                <a:gd name="T4" fmla="*/ 29 w 285"/>
                <a:gd name="T5" fmla="*/ 30 h 411"/>
                <a:gd name="T6" fmla="*/ 27 w 285"/>
                <a:gd name="T7" fmla="*/ 28 h 411"/>
                <a:gd name="T8" fmla="*/ 26 w 285"/>
                <a:gd name="T9" fmla="*/ 25 h 411"/>
                <a:gd name="T10" fmla="*/ 25 w 285"/>
                <a:gd name="T11" fmla="*/ 23 h 411"/>
                <a:gd name="T12" fmla="*/ 25 w 285"/>
                <a:gd name="T13" fmla="*/ 21 h 411"/>
                <a:gd name="T14" fmla="*/ 25 w 285"/>
                <a:gd name="T15" fmla="*/ 19 h 411"/>
                <a:gd name="T16" fmla="*/ 26 w 285"/>
                <a:gd name="T17" fmla="*/ 17 h 411"/>
                <a:gd name="T18" fmla="*/ 26 w 285"/>
                <a:gd name="T19" fmla="*/ 15 h 411"/>
                <a:gd name="T20" fmla="*/ 26 w 285"/>
                <a:gd name="T21" fmla="*/ 13 h 411"/>
                <a:gd name="T22" fmla="*/ 26 w 285"/>
                <a:gd name="T23" fmla="*/ 11 h 411"/>
                <a:gd name="T24" fmla="*/ 26 w 285"/>
                <a:gd name="T25" fmla="*/ 10 h 411"/>
                <a:gd name="T26" fmla="*/ 25 w 285"/>
                <a:gd name="T27" fmla="*/ 8 h 411"/>
                <a:gd name="T28" fmla="*/ 25 w 285"/>
                <a:gd name="T29" fmla="*/ 6 h 411"/>
                <a:gd name="T30" fmla="*/ 23 w 285"/>
                <a:gd name="T31" fmla="*/ 4 h 411"/>
                <a:gd name="T32" fmla="*/ 21 w 285"/>
                <a:gd name="T33" fmla="*/ 2 h 411"/>
                <a:gd name="T34" fmla="*/ 19 w 285"/>
                <a:gd name="T35" fmla="*/ 1 h 411"/>
                <a:gd name="T36" fmla="*/ 18 w 285"/>
                <a:gd name="T37" fmla="*/ 1 h 411"/>
                <a:gd name="T38" fmla="*/ 16 w 285"/>
                <a:gd name="T39" fmla="*/ 0 h 411"/>
                <a:gd name="T40" fmla="*/ 14 w 285"/>
                <a:gd name="T41" fmla="*/ 0 h 411"/>
                <a:gd name="T42" fmla="*/ 12 w 285"/>
                <a:gd name="T43" fmla="*/ 0 h 411"/>
                <a:gd name="T44" fmla="*/ 10 w 285"/>
                <a:gd name="T45" fmla="*/ 0 h 411"/>
                <a:gd name="T46" fmla="*/ 9 w 285"/>
                <a:gd name="T47" fmla="*/ 1 h 411"/>
                <a:gd name="T48" fmla="*/ 7 w 285"/>
                <a:gd name="T49" fmla="*/ 2 h 411"/>
                <a:gd name="T50" fmla="*/ 5 w 285"/>
                <a:gd name="T51" fmla="*/ 3 h 411"/>
                <a:gd name="T52" fmla="*/ 2 w 285"/>
                <a:gd name="T53" fmla="*/ 6 h 411"/>
                <a:gd name="T54" fmla="*/ 1 w 285"/>
                <a:gd name="T55" fmla="*/ 8 h 411"/>
                <a:gd name="T56" fmla="*/ 0 w 285"/>
                <a:gd name="T57" fmla="*/ 9 h 411"/>
                <a:gd name="T58" fmla="*/ 0 w 285"/>
                <a:gd name="T59" fmla="*/ 12 h 411"/>
                <a:gd name="T60" fmla="*/ 0 w 285"/>
                <a:gd name="T61" fmla="*/ 14 h 411"/>
                <a:gd name="T62" fmla="*/ 1 w 285"/>
                <a:gd name="T63" fmla="*/ 17 h 411"/>
                <a:gd name="T64" fmla="*/ 2 w 285"/>
                <a:gd name="T65" fmla="*/ 19 h 411"/>
                <a:gd name="T66" fmla="*/ 4 w 285"/>
                <a:gd name="T67" fmla="*/ 21 h 411"/>
                <a:gd name="T68" fmla="*/ 6 w 285"/>
                <a:gd name="T69" fmla="*/ 23 h 411"/>
                <a:gd name="T70" fmla="*/ 8 w 285"/>
                <a:gd name="T71" fmla="*/ 24 h 411"/>
                <a:gd name="T72" fmla="*/ 10 w 285"/>
                <a:gd name="T73" fmla="*/ 25 h 411"/>
                <a:gd name="T74" fmla="*/ 11 w 285"/>
                <a:gd name="T75" fmla="*/ 26 h 411"/>
                <a:gd name="T76" fmla="*/ 12 w 285"/>
                <a:gd name="T77" fmla="*/ 28 h 411"/>
                <a:gd name="T78" fmla="*/ 13 w 285"/>
                <a:gd name="T79" fmla="*/ 31 h 411"/>
                <a:gd name="T80" fmla="*/ 13 w 285"/>
                <a:gd name="T81" fmla="*/ 33 h 411"/>
                <a:gd name="T82" fmla="*/ 14 w 285"/>
                <a:gd name="T83" fmla="*/ 34 h 411"/>
                <a:gd name="T84" fmla="*/ 15 w 285"/>
                <a:gd name="T85" fmla="*/ 36 h 411"/>
                <a:gd name="T86" fmla="*/ 16 w 285"/>
                <a:gd name="T87" fmla="*/ 38 h 411"/>
                <a:gd name="T88" fmla="*/ 17 w 285"/>
                <a:gd name="T89" fmla="*/ 40 h 411"/>
                <a:gd name="T90" fmla="*/ 18 w 285"/>
                <a:gd name="T91" fmla="*/ 42 h 411"/>
                <a:gd name="T92" fmla="*/ 20 w 285"/>
                <a:gd name="T93" fmla="*/ 44 h 411"/>
                <a:gd name="T94" fmla="*/ 23 w 285"/>
                <a:gd name="T95" fmla="*/ 45 h 411"/>
                <a:gd name="T96" fmla="*/ 25 w 285"/>
                <a:gd name="T97" fmla="*/ 46 h 411"/>
                <a:gd name="T98" fmla="*/ 28 w 285"/>
                <a:gd name="T99" fmla="*/ 45 h 411"/>
                <a:gd name="T100" fmla="*/ 29 w 285"/>
                <a:gd name="T101" fmla="*/ 44 h 411"/>
                <a:gd name="T102" fmla="*/ 31 w 285"/>
                <a:gd name="T103" fmla="*/ 42 h 411"/>
                <a:gd name="T104" fmla="*/ 31 w 285"/>
                <a:gd name="T105" fmla="*/ 40 h 411"/>
                <a:gd name="T106" fmla="*/ 32 w 285"/>
                <a:gd name="T107" fmla="*/ 38 h 411"/>
                <a:gd name="T108" fmla="*/ 32 w 285"/>
                <a:gd name="T109" fmla="*/ 37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Freeform 12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10 w 942"/>
                <a:gd name="T1" fmla="*/ 24 h 833"/>
                <a:gd name="T2" fmla="*/ 17 w 942"/>
                <a:gd name="T3" fmla="*/ 16 h 833"/>
                <a:gd name="T4" fmla="*/ 24 w 942"/>
                <a:gd name="T5" fmla="*/ 10 h 833"/>
                <a:gd name="T6" fmla="*/ 33 w 942"/>
                <a:gd name="T7" fmla="*/ 5 h 833"/>
                <a:gd name="T8" fmla="*/ 41 w 942"/>
                <a:gd name="T9" fmla="*/ 2 h 833"/>
                <a:gd name="T10" fmla="*/ 49 w 942"/>
                <a:gd name="T11" fmla="*/ 0 h 833"/>
                <a:gd name="T12" fmla="*/ 56 w 942"/>
                <a:gd name="T13" fmla="*/ 0 h 833"/>
                <a:gd name="T14" fmla="*/ 63 w 942"/>
                <a:gd name="T15" fmla="*/ 0 h 833"/>
                <a:gd name="T16" fmla="*/ 68 w 942"/>
                <a:gd name="T17" fmla="*/ 1 h 833"/>
                <a:gd name="T18" fmla="*/ 73 w 942"/>
                <a:gd name="T19" fmla="*/ 2 h 833"/>
                <a:gd name="T20" fmla="*/ 77 w 942"/>
                <a:gd name="T21" fmla="*/ 4 h 833"/>
                <a:gd name="T22" fmla="*/ 81 w 942"/>
                <a:gd name="T23" fmla="*/ 6 h 833"/>
                <a:gd name="T24" fmla="*/ 83 w 942"/>
                <a:gd name="T25" fmla="*/ 10 h 833"/>
                <a:gd name="T26" fmla="*/ 87 w 942"/>
                <a:gd name="T27" fmla="*/ 13 h 833"/>
                <a:gd name="T28" fmla="*/ 91 w 942"/>
                <a:gd name="T29" fmla="*/ 12 h 833"/>
                <a:gd name="T30" fmla="*/ 94 w 942"/>
                <a:gd name="T31" fmla="*/ 11 h 833"/>
                <a:gd name="T32" fmla="*/ 99 w 942"/>
                <a:gd name="T33" fmla="*/ 11 h 833"/>
                <a:gd name="T34" fmla="*/ 103 w 942"/>
                <a:gd name="T35" fmla="*/ 14 h 833"/>
                <a:gd name="T36" fmla="*/ 105 w 942"/>
                <a:gd name="T37" fmla="*/ 19 h 833"/>
                <a:gd name="T38" fmla="*/ 104 w 942"/>
                <a:gd name="T39" fmla="*/ 22 h 833"/>
                <a:gd name="T40" fmla="*/ 104 w 942"/>
                <a:gd name="T41" fmla="*/ 26 h 833"/>
                <a:gd name="T42" fmla="*/ 102 w 942"/>
                <a:gd name="T43" fmla="*/ 30 h 833"/>
                <a:gd name="T44" fmla="*/ 98 w 942"/>
                <a:gd name="T45" fmla="*/ 34 h 833"/>
                <a:gd name="T46" fmla="*/ 92 w 942"/>
                <a:gd name="T47" fmla="*/ 36 h 833"/>
                <a:gd name="T48" fmla="*/ 87 w 942"/>
                <a:gd name="T49" fmla="*/ 34 h 833"/>
                <a:gd name="T50" fmla="*/ 87 w 942"/>
                <a:gd name="T51" fmla="*/ 30 h 833"/>
                <a:gd name="T52" fmla="*/ 85 w 942"/>
                <a:gd name="T53" fmla="*/ 26 h 833"/>
                <a:gd name="T54" fmla="*/ 81 w 942"/>
                <a:gd name="T55" fmla="*/ 25 h 833"/>
                <a:gd name="T56" fmla="*/ 76 w 942"/>
                <a:gd name="T57" fmla="*/ 27 h 833"/>
                <a:gd name="T58" fmla="*/ 72 w 942"/>
                <a:gd name="T59" fmla="*/ 27 h 833"/>
                <a:gd name="T60" fmla="*/ 68 w 942"/>
                <a:gd name="T61" fmla="*/ 25 h 833"/>
                <a:gd name="T62" fmla="*/ 63 w 942"/>
                <a:gd name="T63" fmla="*/ 24 h 833"/>
                <a:gd name="T64" fmla="*/ 56 w 942"/>
                <a:gd name="T65" fmla="*/ 23 h 833"/>
                <a:gd name="T66" fmla="*/ 49 w 942"/>
                <a:gd name="T67" fmla="*/ 24 h 833"/>
                <a:gd name="T68" fmla="*/ 40 w 942"/>
                <a:gd name="T69" fmla="*/ 27 h 833"/>
                <a:gd name="T70" fmla="*/ 34 w 942"/>
                <a:gd name="T71" fmla="*/ 32 h 833"/>
                <a:gd name="T72" fmla="*/ 30 w 942"/>
                <a:gd name="T73" fmla="*/ 37 h 833"/>
                <a:gd name="T74" fmla="*/ 27 w 942"/>
                <a:gd name="T75" fmla="*/ 43 h 833"/>
                <a:gd name="T76" fmla="*/ 26 w 942"/>
                <a:gd name="T77" fmla="*/ 49 h 833"/>
                <a:gd name="T78" fmla="*/ 26 w 942"/>
                <a:gd name="T79" fmla="*/ 55 h 833"/>
                <a:gd name="T80" fmla="*/ 26 w 942"/>
                <a:gd name="T81" fmla="*/ 60 h 833"/>
                <a:gd name="T82" fmla="*/ 26 w 942"/>
                <a:gd name="T83" fmla="*/ 65 h 833"/>
                <a:gd name="T84" fmla="*/ 27 w 942"/>
                <a:gd name="T85" fmla="*/ 69 h 833"/>
                <a:gd name="T86" fmla="*/ 29 w 942"/>
                <a:gd name="T87" fmla="*/ 72 h 833"/>
                <a:gd name="T88" fmla="*/ 31 w 942"/>
                <a:gd name="T89" fmla="*/ 77 h 833"/>
                <a:gd name="T90" fmla="*/ 27 w 942"/>
                <a:gd name="T91" fmla="*/ 80 h 833"/>
                <a:gd name="T92" fmla="*/ 24 w 942"/>
                <a:gd name="T93" fmla="*/ 80 h 833"/>
                <a:gd name="T94" fmla="*/ 19 w 942"/>
                <a:gd name="T95" fmla="*/ 82 h 833"/>
                <a:gd name="T96" fmla="*/ 15 w 942"/>
                <a:gd name="T97" fmla="*/ 85 h 833"/>
                <a:gd name="T98" fmla="*/ 11 w 942"/>
                <a:gd name="T99" fmla="*/ 89 h 833"/>
                <a:gd name="T100" fmla="*/ 10 w 942"/>
                <a:gd name="T101" fmla="*/ 92 h 833"/>
                <a:gd name="T102" fmla="*/ 6 w 942"/>
                <a:gd name="T103" fmla="*/ 91 h 833"/>
                <a:gd name="T104" fmla="*/ 4 w 942"/>
                <a:gd name="T105" fmla="*/ 87 h 833"/>
                <a:gd name="T106" fmla="*/ 2 w 942"/>
                <a:gd name="T107" fmla="*/ 78 h 833"/>
                <a:gd name="T108" fmla="*/ 0 w 942"/>
                <a:gd name="T109" fmla="*/ 68 h 833"/>
                <a:gd name="T110" fmla="*/ 0 w 942"/>
                <a:gd name="T111" fmla="*/ 56 h 833"/>
                <a:gd name="T112" fmla="*/ 1 w 942"/>
                <a:gd name="T113" fmla="*/ 44 h 833"/>
                <a:gd name="T114" fmla="*/ 5 w 942"/>
                <a:gd name="T115" fmla="*/ 34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Freeform 13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9 w 243"/>
                <a:gd name="T1" fmla="*/ 0 h 87"/>
                <a:gd name="T2" fmla="*/ 10 w 243"/>
                <a:gd name="T3" fmla="*/ 0 h 87"/>
                <a:gd name="T4" fmla="*/ 12 w 243"/>
                <a:gd name="T5" fmla="*/ 0 h 87"/>
                <a:gd name="T6" fmla="*/ 13 w 243"/>
                <a:gd name="T7" fmla="*/ 0 h 87"/>
                <a:gd name="T8" fmla="*/ 14 w 243"/>
                <a:gd name="T9" fmla="*/ 0 h 87"/>
                <a:gd name="T10" fmla="*/ 15 w 243"/>
                <a:gd name="T11" fmla="*/ 0 h 87"/>
                <a:gd name="T12" fmla="*/ 17 w 243"/>
                <a:gd name="T13" fmla="*/ 0 h 87"/>
                <a:gd name="T14" fmla="*/ 18 w 243"/>
                <a:gd name="T15" fmla="*/ 0 h 87"/>
                <a:gd name="T16" fmla="*/ 19 w 243"/>
                <a:gd name="T17" fmla="*/ 1 h 87"/>
                <a:gd name="T18" fmla="*/ 21 w 243"/>
                <a:gd name="T19" fmla="*/ 1 h 87"/>
                <a:gd name="T20" fmla="*/ 22 w 243"/>
                <a:gd name="T21" fmla="*/ 2 h 87"/>
                <a:gd name="T22" fmla="*/ 24 w 243"/>
                <a:gd name="T23" fmla="*/ 3 h 87"/>
                <a:gd name="T24" fmla="*/ 25 w 243"/>
                <a:gd name="T25" fmla="*/ 3 h 87"/>
                <a:gd name="T26" fmla="*/ 26 w 243"/>
                <a:gd name="T27" fmla="*/ 4 h 87"/>
                <a:gd name="T28" fmla="*/ 27 w 243"/>
                <a:gd name="T29" fmla="*/ 5 h 87"/>
                <a:gd name="T30" fmla="*/ 26 w 243"/>
                <a:gd name="T31" fmla="*/ 6 h 87"/>
                <a:gd name="T32" fmla="*/ 25 w 243"/>
                <a:gd name="T33" fmla="*/ 7 h 87"/>
                <a:gd name="T34" fmla="*/ 24 w 243"/>
                <a:gd name="T35" fmla="*/ 7 h 87"/>
                <a:gd name="T36" fmla="*/ 23 w 243"/>
                <a:gd name="T37" fmla="*/ 6 h 87"/>
                <a:gd name="T38" fmla="*/ 22 w 243"/>
                <a:gd name="T39" fmla="*/ 6 h 87"/>
                <a:gd name="T40" fmla="*/ 20 w 243"/>
                <a:gd name="T41" fmla="*/ 6 h 87"/>
                <a:gd name="T42" fmla="*/ 19 w 243"/>
                <a:gd name="T43" fmla="*/ 6 h 87"/>
                <a:gd name="T44" fmla="*/ 18 w 243"/>
                <a:gd name="T45" fmla="*/ 5 h 87"/>
                <a:gd name="T46" fmla="*/ 16 w 243"/>
                <a:gd name="T47" fmla="*/ 5 h 87"/>
                <a:gd name="T48" fmla="*/ 15 w 243"/>
                <a:gd name="T49" fmla="*/ 5 h 87"/>
                <a:gd name="T50" fmla="*/ 13 w 243"/>
                <a:gd name="T51" fmla="*/ 6 h 87"/>
                <a:gd name="T52" fmla="*/ 11 w 243"/>
                <a:gd name="T53" fmla="*/ 6 h 87"/>
                <a:gd name="T54" fmla="*/ 10 w 243"/>
                <a:gd name="T55" fmla="*/ 7 h 87"/>
                <a:gd name="T56" fmla="*/ 9 w 243"/>
                <a:gd name="T57" fmla="*/ 7 h 87"/>
                <a:gd name="T58" fmla="*/ 7 w 243"/>
                <a:gd name="T59" fmla="*/ 8 h 87"/>
                <a:gd name="T60" fmla="*/ 6 w 243"/>
                <a:gd name="T61" fmla="*/ 9 h 87"/>
                <a:gd name="T62" fmla="*/ 5 w 243"/>
                <a:gd name="T63" fmla="*/ 9 h 87"/>
                <a:gd name="T64" fmla="*/ 4 w 243"/>
                <a:gd name="T65" fmla="*/ 9 h 87"/>
                <a:gd name="T66" fmla="*/ 3 w 243"/>
                <a:gd name="T67" fmla="*/ 10 h 87"/>
                <a:gd name="T68" fmla="*/ 1 w 243"/>
                <a:gd name="T69" fmla="*/ 9 h 87"/>
                <a:gd name="T70" fmla="*/ 0 w 243"/>
                <a:gd name="T71" fmla="*/ 8 h 87"/>
                <a:gd name="T72" fmla="*/ 0 w 243"/>
                <a:gd name="T73" fmla="*/ 7 h 87"/>
                <a:gd name="T74" fmla="*/ 0 w 243"/>
                <a:gd name="T75" fmla="*/ 6 h 87"/>
                <a:gd name="T76" fmla="*/ 1 w 243"/>
                <a:gd name="T77" fmla="*/ 4 h 87"/>
                <a:gd name="T78" fmla="*/ 2 w 243"/>
                <a:gd name="T79" fmla="*/ 4 h 87"/>
                <a:gd name="T80" fmla="*/ 3 w 243"/>
                <a:gd name="T81" fmla="*/ 3 h 87"/>
                <a:gd name="T82" fmla="*/ 4 w 243"/>
                <a:gd name="T83" fmla="*/ 2 h 87"/>
                <a:gd name="T84" fmla="*/ 5 w 243"/>
                <a:gd name="T85" fmla="*/ 2 h 87"/>
                <a:gd name="T86" fmla="*/ 7 w 243"/>
                <a:gd name="T87" fmla="*/ 1 h 87"/>
                <a:gd name="T88" fmla="*/ 8 w 243"/>
                <a:gd name="T89" fmla="*/ 1 h 87"/>
                <a:gd name="T90" fmla="*/ 9 w 243"/>
                <a:gd name="T91" fmla="*/ 1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Freeform 14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2 w 102"/>
                <a:gd name="T1" fmla="*/ 12 h 330"/>
                <a:gd name="T2" fmla="*/ 2 w 102"/>
                <a:gd name="T3" fmla="*/ 13 h 330"/>
                <a:gd name="T4" fmla="*/ 2 w 102"/>
                <a:gd name="T5" fmla="*/ 14 h 330"/>
                <a:gd name="T6" fmla="*/ 2 w 102"/>
                <a:gd name="T7" fmla="*/ 16 h 330"/>
                <a:gd name="T8" fmla="*/ 2 w 102"/>
                <a:gd name="T9" fmla="*/ 17 h 330"/>
                <a:gd name="T10" fmla="*/ 2 w 102"/>
                <a:gd name="T11" fmla="*/ 19 h 330"/>
                <a:gd name="T12" fmla="*/ 2 w 102"/>
                <a:gd name="T13" fmla="*/ 20 h 330"/>
                <a:gd name="T14" fmla="*/ 2 w 102"/>
                <a:gd name="T15" fmla="*/ 22 h 330"/>
                <a:gd name="T16" fmla="*/ 2 w 102"/>
                <a:gd name="T17" fmla="*/ 23 h 330"/>
                <a:gd name="T18" fmla="*/ 2 w 102"/>
                <a:gd name="T19" fmla="*/ 25 h 330"/>
                <a:gd name="T20" fmla="*/ 2 w 102"/>
                <a:gd name="T21" fmla="*/ 27 h 330"/>
                <a:gd name="T22" fmla="*/ 2 w 102"/>
                <a:gd name="T23" fmla="*/ 28 h 330"/>
                <a:gd name="T24" fmla="*/ 2 w 102"/>
                <a:gd name="T25" fmla="*/ 29 h 330"/>
                <a:gd name="T26" fmla="*/ 2 w 102"/>
                <a:gd name="T27" fmla="*/ 30 h 330"/>
                <a:gd name="T28" fmla="*/ 2 w 102"/>
                <a:gd name="T29" fmla="*/ 32 h 330"/>
                <a:gd name="T30" fmla="*/ 2 w 102"/>
                <a:gd name="T31" fmla="*/ 33 h 330"/>
                <a:gd name="T32" fmla="*/ 2 w 102"/>
                <a:gd name="T33" fmla="*/ 34 h 330"/>
                <a:gd name="T34" fmla="*/ 3 w 102"/>
                <a:gd name="T35" fmla="*/ 35 h 330"/>
                <a:gd name="T36" fmla="*/ 4 w 102"/>
                <a:gd name="T37" fmla="*/ 36 h 330"/>
                <a:gd name="T38" fmla="*/ 5 w 102"/>
                <a:gd name="T39" fmla="*/ 36 h 330"/>
                <a:gd name="T40" fmla="*/ 7 w 102"/>
                <a:gd name="T41" fmla="*/ 36 h 330"/>
                <a:gd name="T42" fmla="*/ 8 w 102"/>
                <a:gd name="T43" fmla="*/ 36 h 330"/>
                <a:gd name="T44" fmla="*/ 9 w 102"/>
                <a:gd name="T45" fmla="*/ 35 h 330"/>
                <a:gd name="T46" fmla="*/ 10 w 102"/>
                <a:gd name="T47" fmla="*/ 34 h 330"/>
                <a:gd name="T48" fmla="*/ 11 w 102"/>
                <a:gd name="T49" fmla="*/ 33 h 330"/>
                <a:gd name="T50" fmla="*/ 11 w 102"/>
                <a:gd name="T51" fmla="*/ 31 h 330"/>
                <a:gd name="T52" fmla="*/ 11 w 102"/>
                <a:gd name="T53" fmla="*/ 30 h 330"/>
                <a:gd name="T54" fmla="*/ 11 w 102"/>
                <a:gd name="T55" fmla="*/ 28 h 330"/>
                <a:gd name="T56" fmla="*/ 11 w 102"/>
                <a:gd name="T57" fmla="*/ 27 h 330"/>
                <a:gd name="T58" fmla="*/ 11 w 102"/>
                <a:gd name="T59" fmla="*/ 25 h 330"/>
                <a:gd name="T60" fmla="*/ 11 w 102"/>
                <a:gd name="T61" fmla="*/ 24 h 330"/>
                <a:gd name="T62" fmla="*/ 11 w 102"/>
                <a:gd name="T63" fmla="*/ 23 h 330"/>
                <a:gd name="T64" fmla="*/ 11 w 102"/>
                <a:gd name="T65" fmla="*/ 22 h 330"/>
                <a:gd name="T66" fmla="*/ 10 w 102"/>
                <a:gd name="T67" fmla="*/ 21 h 330"/>
                <a:gd name="T68" fmla="*/ 10 w 102"/>
                <a:gd name="T69" fmla="*/ 19 h 330"/>
                <a:gd name="T70" fmla="*/ 10 w 102"/>
                <a:gd name="T71" fmla="*/ 18 h 330"/>
                <a:gd name="T72" fmla="*/ 9 w 102"/>
                <a:gd name="T73" fmla="*/ 16 h 330"/>
                <a:gd name="T74" fmla="*/ 9 w 102"/>
                <a:gd name="T75" fmla="*/ 14 h 330"/>
                <a:gd name="T76" fmla="*/ 8 w 102"/>
                <a:gd name="T77" fmla="*/ 13 h 330"/>
                <a:gd name="T78" fmla="*/ 8 w 102"/>
                <a:gd name="T79" fmla="*/ 11 h 330"/>
                <a:gd name="T80" fmla="*/ 7 w 102"/>
                <a:gd name="T81" fmla="*/ 9 h 330"/>
                <a:gd name="T82" fmla="*/ 7 w 102"/>
                <a:gd name="T83" fmla="*/ 8 h 330"/>
                <a:gd name="T84" fmla="*/ 6 w 102"/>
                <a:gd name="T85" fmla="*/ 6 h 330"/>
                <a:gd name="T86" fmla="*/ 6 w 102"/>
                <a:gd name="T87" fmla="*/ 5 h 330"/>
                <a:gd name="T88" fmla="*/ 5 w 102"/>
                <a:gd name="T89" fmla="*/ 3 h 330"/>
                <a:gd name="T90" fmla="*/ 4 w 102"/>
                <a:gd name="T91" fmla="*/ 2 h 330"/>
                <a:gd name="T92" fmla="*/ 4 w 102"/>
                <a:gd name="T93" fmla="*/ 2 h 330"/>
                <a:gd name="T94" fmla="*/ 3 w 102"/>
                <a:gd name="T95" fmla="*/ 0 h 330"/>
                <a:gd name="T96" fmla="*/ 2 w 102"/>
                <a:gd name="T97" fmla="*/ 0 h 330"/>
                <a:gd name="T98" fmla="*/ 0 w 102"/>
                <a:gd name="T99" fmla="*/ 2 h 330"/>
                <a:gd name="T100" fmla="*/ 0 w 102"/>
                <a:gd name="T101" fmla="*/ 2 h 330"/>
                <a:gd name="T102" fmla="*/ 0 w 102"/>
                <a:gd name="T103" fmla="*/ 4 h 330"/>
                <a:gd name="T104" fmla="*/ 0 w 102"/>
                <a:gd name="T105" fmla="*/ 5 h 330"/>
                <a:gd name="T106" fmla="*/ 0 w 102"/>
                <a:gd name="T107" fmla="*/ 6 h 330"/>
                <a:gd name="T108" fmla="*/ 1 w 102"/>
                <a:gd name="T109" fmla="*/ 7 h 330"/>
                <a:gd name="T110" fmla="*/ 1 w 102"/>
                <a:gd name="T111" fmla="*/ 9 h 330"/>
                <a:gd name="T112" fmla="*/ 2 w 102"/>
                <a:gd name="T113" fmla="*/ 9 h 330"/>
                <a:gd name="T114" fmla="*/ 2 w 102"/>
                <a:gd name="T115" fmla="*/ 11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Freeform 15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8 h 219"/>
                <a:gd name="T2" fmla="*/ 1 w 151"/>
                <a:gd name="T3" fmla="*/ 9 h 219"/>
                <a:gd name="T4" fmla="*/ 1 w 151"/>
                <a:gd name="T5" fmla="*/ 10 h 219"/>
                <a:gd name="T6" fmla="*/ 2 w 151"/>
                <a:gd name="T7" fmla="*/ 12 h 219"/>
                <a:gd name="T8" fmla="*/ 3 w 151"/>
                <a:gd name="T9" fmla="*/ 14 h 219"/>
                <a:gd name="T10" fmla="*/ 4 w 151"/>
                <a:gd name="T11" fmla="*/ 15 h 219"/>
                <a:gd name="T12" fmla="*/ 4 w 151"/>
                <a:gd name="T13" fmla="*/ 16 h 219"/>
                <a:gd name="T14" fmla="*/ 5 w 151"/>
                <a:gd name="T15" fmla="*/ 18 h 219"/>
                <a:gd name="T16" fmla="*/ 6 w 151"/>
                <a:gd name="T17" fmla="*/ 20 h 219"/>
                <a:gd name="T18" fmla="*/ 7 w 151"/>
                <a:gd name="T19" fmla="*/ 21 h 219"/>
                <a:gd name="T20" fmla="*/ 8 w 151"/>
                <a:gd name="T21" fmla="*/ 22 h 219"/>
                <a:gd name="T22" fmla="*/ 9 w 151"/>
                <a:gd name="T23" fmla="*/ 23 h 219"/>
                <a:gd name="T24" fmla="*/ 11 w 151"/>
                <a:gd name="T25" fmla="*/ 23 h 219"/>
                <a:gd name="T26" fmla="*/ 12 w 151"/>
                <a:gd name="T27" fmla="*/ 24 h 219"/>
                <a:gd name="T28" fmla="*/ 13 w 151"/>
                <a:gd name="T29" fmla="*/ 24 h 219"/>
                <a:gd name="T30" fmla="*/ 14 w 151"/>
                <a:gd name="T31" fmla="*/ 24 h 219"/>
                <a:gd name="T32" fmla="*/ 15 w 151"/>
                <a:gd name="T33" fmla="*/ 24 h 219"/>
                <a:gd name="T34" fmla="*/ 16 w 151"/>
                <a:gd name="T35" fmla="*/ 24 h 219"/>
                <a:gd name="T36" fmla="*/ 17 w 151"/>
                <a:gd name="T37" fmla="*/ 22 h 219"/>
                <a:gd name="T38" fmla="*/ 16 w 151"/>
                <a:gd name="T39" fmla="*/ 21 h 219"/>
                <a:gd name="T40" fmla="*/ 15 w 151"/>
                <a:gd name="T41" fmla="*/ 20 h 219"/>
                <a:gd name="T42" fmla="*/ 15 w 151"/>
                <a:gd name="T43" fmla="*/ 19 h 219"/>
                <a:gd name="T44" fmla="*/ 14 w 151"/>
                <a:gd name="T45" fmla="*/ 18 h 219"/>
                <a:gd name="T46" fmla="*/ 13 w 151"/>
                <a:gd name="T47" fmla="*/ 17 h 219"/>
                <a:gd name="T48" fmla="*/ 13 w 151"/>
                <a:gd name="T49" fmla="*/ 16 h 219"/>
                <a:gd name="T50" fmla="*/ 12 w 151"/>
                <a:gd name="T51" fmla="*/ 14 h 219"/>
                <a:gd name="T52" fmla="*/ 11 w 151"/>
                <a:gd name="T53" fmla="*/ 13 h 219"/>
                <a:gd name="T54" fmla="*/ 11 w 151"/>
                <a:gd name="T55" fmla="*/ 12 h 219"/>
                <a:gd name="T56" fmla="*/ 10 w 151"/>
                <a:gd name="T57" fmla="*/ 10 h 219"/>
                <a:gd name="T58" fmla="*/ 9 w 151"/>
                <a:gd name="T59" fmla="*/ 9 h 219"/>
                <a:gd name="T60" fmla="*/ 9 w 151"/>
                <a:gd name="T61" fmla="*/ 7 h 219"/>
                <a:gd name="T62" fmla="*/ 8 w 151"/>
                <a:gd name="T63" fmla="*/ 6 h 219"/>
                <a:gd name="T64" fmla="*/ 7 w 151"/>
                <a:gd name="T65" fmla="*/ 5 h 219"/>
                <a:gd name="T66" fmla="*/ 7 w 151"/>
                <a:gd name="T67" fmla="*/ 4 h 219"/>
                <a:gd name="T68" fmla="*/ 6 w 151"/>
                <a:gd name="T69" fmla="*/ 3 h 219"/>
                <a:gd name="T70" fmla="*/ 5 w 151"/>
                <a:gd name="T71" fmla="*/ 2 h 219"/>
                <a:gd name="T72" fmla="*/ 4 w 151"/>
                <a:gd name="T73" fmla="*/ 0 h 219"/>
                <a:gd name="T74" fmla="*/ 3 w 151"/>
                <a:gd name="T75" fmla="*/ 0 h 219"/>
                <a:gd name="T76" fmla="*/ 2 w 151"/>
                <a:gd name="T77" fmla="*/ 1 h 219"/>
                <a:gd name="T78" fmla="*/ 1 w 151"/>
                <a:gd name="T79" fmla="*/ 2 h 219"/>
                <a:gd name="T80" fmla="*/ 1 w 151"/>
                <a:gd name="T81" fmla="*/ 3 h 219"/>
                <a:gd name="T82" fmla="*/ 0 w 151"/>
                <a:gd name="T83" fmla="*/ 5 h 219"/>
                <a:gd name="T84" fmla="*/ 0 w 151"/>
                <a:gd name="T85" fmla="*/ 6 h 219"/>
                <a:gd name="T86" fmla="*/ 0 w 151"/>
                <a:gd name="T87" fmla="*/ 7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10591800" cy="826294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>
                <a:ea typeface="굴림" panose="020B0600000101010101" pitchFamily="34" charset="-127"/>
              </a:rPr>
              <a:t>Key idea: maintain a lock variable and impose mutual exclusion only during operations on that variable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638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5" grpId="0"/>
      <p:bldP spid="445446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New Lock Implementation: Discussion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5" y="685800"/>
            <a:ext cx="11579229" cy="60960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Why do we need to disable interrupts at all?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>
                <a:ea typeface="굴림" panose="020B0600000101010101" pitchFamily="34" charset="-127"/>
              </a:rPr>
              <a:t>Avoid interruption between checking and setting lock value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>
                <a:ea typeface="굴림" panose="020B0600000101010101" pitchFamily="34" charset="-127"/>
              </a:rPr>
              <a:t>Otherwise two threads could think that they both have lock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Note: unlike previous solution, the critical section (inside 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Acquire()</a:t>
            </a:r>
            <a:r>
              <a:rPr lang="en-US" altLang="ko-KR" dirty="0">
                <a:ea typeface="굴림" panose="020B0600000101010101" pitchFamily="34" charset="-127"/>
              </a:rPr>
              <a:t>) is very short</a:t>
            </a:r>
          </a:p>
        </p:txBody>
      </p:sp>
      <p:grpSp>
        <p:nvGrpSpPr>
          <p:cNvPr id="446473" name="Group 9"/>
          <p:cNvGrpSpPr>
            <a:grpSpLocks/>
          </p:cNvGrpSpPr>
          <p:nvPr/>
        </p:nvGrpSpPr>
        <p:grpSpPr bwMode="auto">
          <a:xfrm>
            <a:off x="4114800" y="2117006"/>
            <a:ext cx="6276977" cy="3308350"/>
            <a:chOff x="390" y="727"/>
            <a:chExt cx="3954" cy="2084"/>
          </a:xfrm>
        </p:grpSpPr>
        <p:sp>
          <p:nvSpPr>
            <p:cNvPr id="13317" name="Text Box 4"/>
            <p:cNvSpPr txBox="1">
              <a:spLocks noChangeArrowheads="1"/>
            </p:cNvSpPr>
            <p:nvPr/>
          </p:nvSpPr>
          <p:spPr bwMode="auto">
            <a:xfrm>
              <a:off x="390" y="727"/>
              <a:ext cx="2886" cy="20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Acquire() {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disable interrupts;</a:t>
              </a:r>
              <a:b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if (value == BUSY) {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	put thread on wait queue;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	Go to sleep();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	// Enable interrupts?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} else {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	value = BUSY;</a:t>
              </a:r>
              <a:br>
                <a:rPr lang="en-US" altLang="en-US" sz="1900" b="0" dirty="0">
                  <a:solidFill>
                    <a:srgbClr val="233AE1"/>
                  </a:solidFill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solidFill>
                    <a:srgbClr val="233AE1"/>
                  </a:solidFill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enable interrupts;</a:t>
              </a:r>
              <a:b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grpSp>
          <p:nvGrpSpPr>
            <p:cNvPr id="13318" name="Group 8"/>
            <p:cNvGrpSpPr>
              <a:grpSpLocks/>
            </p:cNvGrpSpPr>
            <p:nvPr/>
          </p:nvGrpSpPr>
          <p:grpSpPr bwMode="auto">
            <a:xfrm>
              <a:off x="2958" y="1124"/>
              <a:ext cx="1386" cy="1200"/>
              <a:chOff x="2977" y="1748"/>
              <a:chExt cx="1386" cy="1200"/>
            </a:xfrm>
          </p:grpSpPr>
          <p:sp>
            <p:nvSpPr>
              <p:cNvPr id="13319" name="AutoShape 6"/>
              <p:cNvSpPr>
                <a:spLocks/>
              </p:cNvSpPr>
              <p:nvPr/>
            </p:nvSpPr>
            <p:spPr bwMode="auto">
              <a:xfrm>
                <a:off x="2977" y="1748"/>
                <a:ext cx="336" cy="1200"/>
              </a:xfrm>
              <a:prstGeom prst="rightBrace">
                <a:avLst>
                  <a:gd name="adj1" fmla="val 29762"/>
                  <a:gd name="adj2" fmla="val 5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320" name="Text Box 7"/>
              <p:cNvSpPr txBox="1">
                <a:spLocks noChangeArrowheads="1"/>
              </p:cNvSpPr>
              <p:nvPr/>
            </p:nvSpPr>
            <p:spPr bwMode="auto">
              <a:xfrm>
                <a:off x="3385" y="2008"/>
                <a:ext cx="978" cy="6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3200" b="0" dirty="0">
                    <a:solidFill>
                      <a:srgbClr val="FF0000"/>
                    </a:solidFill>
                    <a:latin typeface="Gill Sans" charset="0"/>
                    <a:ea typeface="Gill Sans" charset="0"/>
                    <a:cs typeface="Gill Sans" charset="0"/>
                  </a:rPr>
                  <a:t>Critical</a:t>
                </a:r>
              </a:p>
              <a:p>
                <a:r>
                  <a:rPr lang="en-US" altLang="en-US" sz="3200" b="0" dirty="0">
                    <a:solidFill>
                      <a:srgbClr val="FF0000"/>
                    </a:solidFill>
                    <a:latin typeface="Gill Sans" charset="0"/>
                    <a:ea typeface="Gill Sans" charset="0"/>
                    <a:cs typeface="Gill Sans" charset="0"/>
                  </a:rPr>
                  <a:t>Section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707631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Interrupt Re-enable in Going to Sleep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19200"/>
            <a:ext cx="8686800" cy="5486400"/>
          </a:xfrm>
        </p:spPr>
        <p:txBody>
          <a:bodyPr/>
          <a:lstStyle/>
          <a:p>
            <a:pPr marL="0" indent="0" algn="ctr"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>
                <a:ea typeface="굴림" panose="020B0600000101010101" pitchFamily="34" charset="-127"/>
              </a:rPr>
              <a:t>ints</a:t>
            </a:r>
            <a:r>
              <a:rPr lang="en-US" altLang="ko-KR" dirty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4114800" y="22098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enable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453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34863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Interrupt Re-enable in Going to Sleep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838200"/>
            <a:ext cx="8686800" cy="5867400"/>
          </a:xfrm>
        </p:spPr>
        <p:txBody>
          <a:bodyPr/>
          <a:lstStyle/>
          <a:p>
            <a:pPr marL="0" indent="0"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Before Putting thread on the wait queue?</a:t>
            </a: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5105401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enable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449544" name="Group 8"/>
          <p:cNvGrpSpPr>
            <a:grpSpLocks/>
          </p:cNvGrpSpPr>
          <p:nvPr/>
        </p:nvGrpSpPr>
        <p:grpSpPr bwMode="auto">
          <a:xfrm>
            <a:off x="2952681" y="1838325"/>
            <a:ext cx="3335407" cy="460800"/>
            <a:chOff x="1022" y="1344"/>
            <a:chExt cx="1858" cy="256"/>
          </a:xfrm>
        </p:grpSpPr>
        <p:sp>
          <p:nvSpPr>
            <p:cNvPr id="14349" name="Text Box 5"/>
            <p:cNvSpPr txBox="1">
              <a:spLocks noChangeArrowheads="1"/>
            </p:cNvSpPr>
            <p:nvPr/>
          </p:nvSpPr>
          <p:spPr bwMode="auto">
            <a:xfrm>
              <a:off x="1022" y="1344"/>
              <a:ext cx="1296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Position</a:t>
              </a:r>
            </a:p>
          </p:txBody>
        </p:sp>
        <p:sp>
          <p:nvSpPr>
            <p:cNvPr id="14350" name="Line 6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453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336968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Interrupt Re-enable in Going to Sleep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838200"/>
            <a:ext cx="9448800" cy="5867400"/>
          </a:xfrm>
        </p:spPr>
        <p:txBody>
          <a:bodyPr/>
          <a:lstStyle/>
          <a:p>
            <a:pPr marL="0" indent="0"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>
                <a:ea typeface="굴림" panose="020B0600000101010101" pitchFamily="34" charset="-127"/>
              </a:rPr>
              <a:t>ints</a:t>
            </a:r>
            <a:r>
              <a:rPr lang="en-US" altLang="ko-KR" dirty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After putting the thread on the wait queue?</a:t>
            </a: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4667520" y="239399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enable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449545" name="Group 9"/>
          <p:cNvGrpSpPr>
            <a:grpSpLocks/>
          </p:cNvGrpSpPr>
          <p:nvPr/>
        </p:nvGrpSpPr>
        <p:grpSpPr bwMode="auto">
          <a:xfrm>
            <a:off x="2514600" y="3343315"/>
            <a:ext cx="3335604" cy="460800"/>
            <a:chOff x="1021" y="1344"/>
            <a:chExt cx="1859" cy="256"/>
          </a:xfrm>
        </p:grpSpPr>
        <p:sp>
          <p:nvSpPr>
            <p:cNvPr id="14347" name="Text Box 10"/>
            <p:cNvSpPr txBox="1">
              <a:spLocks noChangeArrowheads="1"/>
            </p:cNvSpPr>
            <p:nvPr/>
          </p:nvSpPr>
          <p:spPr bwMode="auto">
            <a:xfrm>
              <a:off x="1021" y="1344"/>
              <a:ext cx="1296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Position</a:t>
              </a:r>
            </a:p>
          </p:txBody>
        </p:sp>
        <p:sp>
          <p:nvSpPr>
            <p:cNvPr id="14348" name="Line 11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453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96092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Interrupt Re-enable in Going to Sleep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838200"/>
            <a:ext cx="9448800" cy="5867400"/>
          </a:xfrm>
        </p:spPr>
        <p:txBody>
          <a:bodyPr/>
          <a:lstStyle/>
          <a:p>
            <a:pPr marL="0" indent="0"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>
                <a:ea typeface="굴림" panose="020B0600000101010101" pitchFamily="34" charset="-127"/>
              </a:rPr>
              <a:t>ints</a:t>
            </a:r>
            <a:r>
              <a:rPr lang="en-US" altLang="ko-KR" dirty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After putting the thread on the wait queue?</a:t>
            </a: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4667520" y="239399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enable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449545" name="Group 9"/>
          <p:cNvGrpSpPr>
            <a:grpSpLocks/>
          </p:cNvGrpSpPr>
          <p:nvPr/>
        </p:nvGrpSpPr>
        <p:grpSpPr bwMode="auto">
          <a:xfrm>
            <a:off x="2438400" y="3671695"/>
            <a:ext cx="3335604" cy="460800"/>
            <a:chOff x="1021" y="1344"/>
            <a:chExt cx="1859" cy="256"/>
          </a:xfrm>
        </p:grpSpPr>
        <p:sp>
          <p:nvSpPr>
            <p:cNvPr id="14347" name="Text Box 10"/>
            <p:cNvSpPr txBox="1">
              <a:spLocks noChangeArrowheads="1"/>
            </p:cNvSpPr>
            <p:nvPr/>
          </p:nvSpPr>
          <p:spPr bwMode="auto">
            <a:xfrm>
              <a:off x="1021" y="1344"/>
              <a:ext cx="1296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Position</a:t>
              </a:r>
            </a:p>
          </p:txBody>
        </p:sp>
        <p:sp>
          <p:nvSpPr>
            <p:cNvPr id="14348" name="Line 11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453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530603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How to Re-enable After Sleep()?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5985" y="914400"/>
            <a:ext cx="10058400" cy="5549900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In scheduler, since interrupts are disabled when you call sleep: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Responsibility of the next thread to re-enable </a:t>
            </a:r>
            <a:r>
              <a:rPr lang="en-US" altLang="ko-KR" sz="2000" dirty="0" err="1">
                <a:ea typeface="굴림" panose="020B0600000101010101" pitchFamily="34" charset="-127"/>
              </a:rPr>
              <a:t>ints</a:t>
            </a:r>
            <a:endParaRPr lang="en-US" altLang="ko-KR" sz="2000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When the sleeping thread wakes up, returns to acquire and </a:t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re-enables interrupts</a:t>
            </a:r>
          </a:p>
          <a:p>
            <a:pPr marL="457200" lvl="1" indent="0">
              <a:lnSpc>
                <a:spcPct val="80000"/>
              </a:lnSpc>
              <a:spcBef>
                <a:spcPct val="20000"/>
              </a:spcBef>
              <a:buNone/>
              <a:tabLst>
                <a:tab pos="2517775" algn="ctr"/>
                <a:tab pos="5548313" algn="ctr"/>
              </a:tabLst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u="sng" dirty="0">
                <a:ea typeface="굴림" panose="020B0600000101010101" pitchFamily="34" charset="-127"/>
              </a:rPr>
              <a:t>Thread A</a:t>
            </a: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u="sng" dirty="0">
                <a:ea typeface="굴림" panose="020B0600000101010101" pitchFamily="34" charset="-127"/>
              </a:rPr>
              <a:t>Thread B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.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.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disable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ints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	sleep return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enable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ints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	.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.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	disable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sleep return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enable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ints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.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.</a:t>
            </a:r>
          </a:p>
        </p:txBody>
      </p:sp>
      <p:grpSp>
        <p:nvGrpSpPr>
          <p:cNvPr id="450569" name="Group 9"/>
          <p:cNvGrpSpPr>
            <a:grpSpLocks/>
          </p:cNvGrpSpPr>
          <p:nvPr/>
        </p:nvGrpSpPr>
        <p:grpSpPr bwMode="auto">
          <a:xfrm>
            <a:off x="4724400" y="3689350"/>
            <a:ext cx="1449388" cy="830264"/>
            <a:chOff x="2160" y="2528"/>
            <a:chExt cx="913" cy="523"/>
          </a:xfrm>
        </p:grpSpPr>
        <p:sp>
          <p:nvSpPr>
            <p:cNvPr id="16392" name="Line 5"/>
            <p:cNvSpPr>
              <a:spLocks noChangeShapeType="1"/>
            </p:cNvSpPr>
            <p:nvPr/>
          </p:nvSpPr>
          <p:spPr bwMode="auto">
            <a:xfrm>
              <a:off x="2160" y="2716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400">
                <a:latin typeface="Gill Sans Light"/>
                <a:cs typeface="Gill Sans Light"/>
              </a:endParaRPr>
            </a:p>
          </p:txBody>
        </p:sp>
        <p:sp>
          <p:nvSpPr>
            <p:cNvPr id="16393" name="Text Box 7"/>
            <p:cNvSpPr txBox="1">
              <a:spLocks noChangeArrowheads="1"/>
            </p:cNvSpPr>
            <p:nvPr/>
          </p:nvSpPr>
          <p:spPr bwMode="auto">
            <a:xfrm rot="537817">
              <a:off x="2332" y="2528"/>
              <a:ext cx="741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context</a:t>
              </a:r>
              <a:b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switch</a:t>
              </a:r>
            </a:p>
          </p:txBody>
        </p:sp>
      </p:grpSp>
      <p:grpSp>
        <p:nvGrpSpPr>
          <p:cNvPr id="450570" name="Group 10"/>
          <p:cNvGrpSpPr>
            <a:grpSpLocks/>
          </p:cNvGrpSpPr>
          <p:nvPr/>
        </p:nvGrpSpPr>
        <p:grpSpPr bwMode="auto">
          <a:xfrm>
            <a:off x="5334000" y="5757068"/>
            <a:ext cx="1447800" cy="830264"/>
            <a:chOff x="2400" y="3154"/>
            <a:chExt cx="912" cy="523"/>
          </a:xfrm>
        </p:grpSpPr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 flipH="1">
              <a:off x="2400" y="3360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400">
                <a:latin typeface="Gill Sans Light"/>
                <a:cs typeface="Gill Sans Light"/>
              </a:endParaRPr>
            </a:p>
          </p:txBody>
        </p:sp>
        <p:sp>
          <p:nvSpPr>
            <p:cNvPr id="16391" name="Text Box 8"/>
            <p:cNvSpPr txBox="1">
              <a:spLocks noChangeArrowheads="1"/>
            </p:cNvSpPr>
            <p:nvPr/>
          </p:nvSpPr>
          <p:spPr bwMode="auto">
            <a:xfrm rot="21085516">
              <a:off x="2406" y="3154"/>
              <a:ext cx="741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context</a:t>
              </a:r>
              <a:b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switch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54243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50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50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Atomic Read-Modify-Write Instructions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762000"/>
            <a:ext cx="96774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buNone/>
            </a:pPr>
            <a:r>
              <a:rPr lang="en-US" altLang="ko-KR" dirty="0">
                <a:ea typeface="굴림" panose="020B0600000101010101" pitchFamily="34" charset="-127"/>
              </a:rPr>
              <a:t>Problems with previous solution: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Can’t give lock implementation to users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Doesn’t work well on multiprocessor</a:t>
            </a:r>
          </a:p>
          <a:p>
            <a:pPr lvl="2"/>
            <a:endParaRPr lang="en-US" altLang="ko-KR" sz="800" dirty="0">
              <a:ea typeface="굴림" panose="020B0600000101010101" pitchFamily="34" charset="-127"/>
            </a:endParaRPr>
          </a:p>
          <a:p>
            <a:pPr lvl="2"/>
            <a:endParaRPr lang="en-US" altLang="ko-KR" sz="800" dirty="0">
              <a:ea typeface="굴림" panose="020B0600000101010101" pitchFamily="34" charset="-127"/>
            </a:endParaRPr>
          </a:p>
          <a:p>
            <a:pPr marL="0" indent="0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buNone/>
            </a:pPr>
            <a:r>
              <a:rPr lang="en-US" altLang="ko-KR" dirty="0">
                <a:ea typeface="굴림" panose="020B0600000101010101" pitchFamily="34" charset="-127"/>
              </a:rPr>
              <a:t>Alternative: </a:t>
            </a:r>
            <a:r>
              <a:rPr lang="en-US" altLang="ko-KR" dirty="0">
                <a:solidFill>
                  <a:srgbClr val="2A40E2"/>
                </a:solidFill>
                <a:ea typeface="굴림" panose="020B0600000101010101" pitchFamily="34" charset="-127"/>
              </a:rPr>
              <a:t>atomic instruction sequences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These instructions read a value and write a new value atomically</a:t>
            </a:r>
          </a:p>
          <a:p>
            <a:pPr lvl="1"/>
            <a:r>
              <a:rPr lang="en-US" altLang="ko-KR" sz="2000" dirty="0">
                <a:solidFill>
                  <a:schemeClr val="accent1"/>
                </a:solidFill>
                <a:ea typeface="굴림" panose="020B0600000101010101" pitchFamily="34" charset="-127"/>
              </a:rPr>
              <a:t>Hardware</a:t>
            </a:r>
            <a:r>
              <a:rPr lang="en-US" altLang="ko-KR" sz="2000" dirty="0">
                <a:ea typeface="굴림" panose="020B0600000101010101" pitchFamily="34" charset="-127"/>
              </a:rPr>
              <a:t> is responsible for implementing this correctly </a:t>
            </a:r>
          </a:p>
          <a:p>
            <a:pPr lvl="2"/>
            <a:r>
              <a:rPr lang="en-US" altLang="ko-KR" sz="2000" dirty="0">
                <a:ea typeface="굴림" panose="020B0600000101010101" pitchFamily="34" charset="-127"/>
              </a:rPr>
              <a:t>on both uniprocessors (not too hard) </a:t>
            </a:r>
          </a:p>
          <a:p>
            <a:pPr lvl="2"/>
            <a:r>
              <a:rPr lang="en-US" altLang="ko-KR" sz="2000" dirty="0">
                <a:ea typeface="굴림" panose="020B0600000101010101" pitchFamily="34" charset="-127"/>
              </a:rPr>
              <a:t>and multiprocessors (requires help from cache coherence protocol)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Unlike disabling interrupts, can be used on both uniprocessors and multiprocessors</a:t>
            </a:r>
          </a:p>
        </p:txBody>
      </p:sp>
    </p:spTree>
    <p:extLst>
      <p:ext uri="{BB962C8B-B14F-4D97-AF65-F5344CB8AC3E}">
        <p14:creationId xmlns:p14="http://schemas.microsoft.com/office/powerpoint/2010/main" val="2655171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Examples of Read-Modify-Write 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8915400" cy="5791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500" b="1" dirty="0" err="1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test&amp;set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(&amp;address) {           /* most architectures */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result = M[address];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return result from “address” and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M[address] = 1;     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set value at “address” to 1 </a:t>
            </a:r>
            <a:b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return result;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endParaRPr lang="en-US" altLang="ko-KR" sz="1500" b="1" dirty="0">
              <a:latin typeface="Consolas" panose="020B0609020204030204" pitchFamily="49" charset="0"/>
              <a:ea typeface="굴림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swap (&amp;address, register) {     /* x86 */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temp = M[address];  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swap register’s value to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M[address] = register;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value at “address” </a:t>
            </a:r>
            <a:b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register = temp;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endParaRPr lang="en-US" altLang="ko-KR" sz="1500" b="1" dirty="0">
              <a:latin typeface="Consolas" panose="020B0609020204030204" pitchFamily="49" charset="0"/>
              <a:ea typeface="굴림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500" b="1" dirty="0" err="1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compare&amp;swap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(&amp;address, reg1, reg2) { /* x86 (returns old value), 68000 */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if (reg1 == M[address]) {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If memory still == reg1,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    M[address] = reg2;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then  put reg2 =&gt; memory</a:t>
            </a:r>
            <a:b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    return success;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} else {            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Otherwise do not change memory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    return failure;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}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85333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9FB21-9379-8E84-AD59-6A32CBA0D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Milk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492138-E737-C335-2779-676AB015296F}"/>
              </a:ext>
            </a:extLst>
          </p:cNvPr>
          <p:cNvSpPr txBox="1"/>
          <p:nvPr/>
        </p:nvSpPr>
        <p:spPr>
          <a:xfrm>
            <a:off x="1752600" y="2057400"/>
            <a:ext cx="9677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2400" b="0" dirty="0">
                <a:latin typeface="+mn-lt"/>
                <a:ea typeface="굴림" panose="020B0600000101010101" pitchFamily="34" charset="-127"/>
              </a:rPr>
              <a:t>Great thing about OS’s – analogy between problems in OS and problems in real life</a:t>
            </a:r>
          </a:p>
          <a:p>
            <a:pPr algn="ctr"/>
            <a:endParaRPr lang="en-US" altLang="ko-KR" sz="2400" b="0" dirty="0">
              <a:latin typeface="+mn-lt"/>
              <a:ea typeface="굴림" panose="020B0600000101010101" pitchFamily="34" charset="-127"/>
            </a:endParaRPr>
          </a:p>
          <a:p>
            <a:pPr algn="ctr"/>
            <a:r>
              <a:rPr lang="en-US" altLang="ko-KR" sz="2400" b="0" dirty="0">
                <a:latin typeface="+mn-lt"/>
                <a:ea typeface="굴림" panose="020B0600000101010101" pitchFamily="34" charset="-127"/>
              </a:rPr>
              <a:t>Help you understand real life problems better</a:t>
            </a:r>
          </a:p>
          <a:p>
            <a:pPr algn="ctr"/>
            <a:endParaRPr lang="en-US" altLang="ko-KR" sz="2400" b="0" dirty="0">
              <a:latin typeface="+mn-lt"/>
              <a:ea typeface="굴림" panose="020B0600000101010101" pitchFamily="34" charset="-127"/>
            </a:endParaRPr>
          </a:p>
          <a:p>
            <a:pPr algn="ctr"/>
            <a:r>
              <a:rPr lang="en-US" altLang="ko-KR" sz="2400" b="0" dirty="0">
                <a:latin typeface="+mn-lt"/>
                <a:ea typeface="굴림" panose="020B0600000101010101" pitchFamily="34" charset="-127"/>
              </a:rPr>
              <a:t>But, computers are much stupider than people</a:t>
            </a:r>
          </a:p>
        </p:txBody>
      </p:sp>
    </p:spTree>
    <p:extLst>
      <p:ext uri="{BB962C8B-B14F-4D97-AF65-F5344CB8AC3E}">
        <p14:creationId xmlns:p14="http://schemas.microsoft.com/office/powerpoint/2010/main" val="472976578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41488" y="1447800"/>
            <a:ext cx="8458200" cy="53467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801688" algn="l"/>
                <a:tab pos="1252538" algn="l"/>
                <a:tab pos="1603375" algn="l"/>
                <a:tab pos="3944938" algn="l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addToQueue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(&amp;object)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do {		// repeat until no conflict	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ld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r1, M[root]	// Get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ptr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to current head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st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r1, M[object]  // Save link in new object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 until 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compare&amp;swap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(&amp;root,r1,object));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Using of Compare&amp;Swap for queues </a:t>
            </a:r>
          </a:p>
        </p:txBody>
      </p:sp>
      <p:grpSp>
        <p:nvGrpSpPr>
          <p:cNvPr id="479236" name="Group 4"/>
          <p:cNvGrpSpPr>
            <a:grpSpLocks/>
          </p:cNvGrpSpPr>
          <p:nvPr/>
        </p:nvGrpSpPr>
        <p:grpSpPr bwMode="auto">
          <a:xfrm>
            <a:off x="3657600" y="4267200"/>
            <a:ext cx="5029200" cy="1066800"/>
            <a:chOff x="1680" y="1632"/>
            <a:chExt cx="3168" cy="672"/>
          </a:xfrm>
        </p:grpSpPr>
        <p:sp>
          <p:nvSpPr>
            <p:cNvPr id="33805" name="Rectangle 5"/>
            <p:cNvSpPr>
              <a:spLocks noChangeArrowheads="1"/>
            </p:cNvSpPr>
            <p:nvPr/>
          </p:nvSpPr>
          <p:spPr bwMode="auto">
            <a:xfrm>
              <a:off x="1680" y="1632"/>
              <a:ext cx="672" cy="192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root</a:t>
              </a:r>
            </a:p>
          </p:txBody>
        </p:sp>
        <p:grpSp>
          <p:nvGrpSpPr>
            <p:cNvPr id="33806" name="Group 6"/>
            <p:cNvGrpSpPr>
              <a:grpSpLocks/>
            </p:cNvGrpSpPr>
            <p:nvPr/>
          </p:nvGrpSpPr>
          <p:grpSpPr bwMode="auto">
            <a:xfrm>
              <a:off x="3312" y="1632"/>
              <a:ext cx="624" cy="672"/>
              <a:chOff x="3312" y="1728"/>
              <a:chExt cx="624" cy="672"/>
            </a:xfrm>
          </p:grpSpPr>
          <p:sp>
            <p:nvSpPr>
              <p:cNvPr id="33812" name="Rectangle 7"/>
              <p:cNvSpPr>
                <a:spLocks noChangeArrowheads="1"/>
              </p:cNvSpPr>
              <p:nvPr/>
            </p:nvSpPr>
            <p:spPr bwMode="auto">
              <a:xfrm>
                <a:off x="3312" y="1728"/>
                <a:ext cx="624" cy="672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3813" name="Rectangle 8"/>
              <p:cNvSpPr>
                <a:spLocks noChangeArrowheads="1"/>
              </p:cNvSpPr>
              <p:nvPr/>
            </p:nvSpPr>
            <p:spPr bwMode="auto">
              <a:xfrm>
                <a:off x="3312" y="1728"/>
                <a:ext cx="624" cy="240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next</a:t>
                </a:r>
              </a:p>
            </p:txBody>
          </p:sp>
        </p:grpSp>
        <p:grpSp>
          <p:nvGrpSpPr>
            <p:cNvPr id="33807" name="Group 9"/>
            <p:cNvGrpSpPr>
              <a:grpSpLocks/>
            </p:cNvGrpSpPr>
            <p:nvPr/>
          </p:nvGrpSpPr>
          <p:grpSpPr bwMode="auto">
            <a:xfrm>
              <a:off x="4224" y="1632"/>
              <a:ext cx="624" cy="672"/>
              <a:chOff x="4128" y="1728"/>
              <a:chExt cx="624" cy="672"/>
            </a:xfrm>
          </p:grpSpPr>
          <p:sp>
            <p:nvSpPr>
              <p:cNvPr id="33810" name="Rectangle 10"/>
              <p:cNvSpPr>
                <a:spLocks noChangeArrowheads="1"/>
              </p:cNvSpPr>
              <p:nvPr/>
            </p:nvSpPr>
            <p:spPr bwMode="auto">
              <a:xfrm>
                <a:off x="4128" y="1728"/>
                <a:ext cx="624" cy="672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3811" name="Rectangle 11"/>
              <p:cNvSpPr>
                <a:spLocks noChangeArrowheads="1"/>
              </p:cNvSpPr>
              <p:nvPr/>
            </p:nvSpPr>
            <p:spPr bwMode="auto">
              <a:xfrm>
                <a:off x="4128" y="1728"/>
                <a:ext cx="624" cy="240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next</a:t>
                </a:r>
              </a:p>
            </p:txBody>
          </p:sp>
        </p:grpSp>
        <p:sp>
          <p:nvSpPr>
            <p:cNvPr id="33808" name="Line 12"/>
            <p:cNvSpPr>
              <a:spLocks noChangeShapeType="1"/>
            </p:cNvSpPr>
            <p:nvPr/>
          </p:nvSpPr>
          <p:spPr bwMode="auto">
            <a:xfrm>
              <a:off x="3936" y="1728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3809" name="Line 13"/>
            <p:cNvSpPr>
              <a:spLocks noChangeShapeType="1"/>
            </p:cNvSpPr>
            <p:nvPr/>
          </p:nvSpPr>
          <p:spPr bwMode="auto">
            <a:xfrm>
              <a:off x="2352" y="1728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479246" name="Group 14"/>
          <p:cNvGrpSpPr>
            <a:grpSpLocks/>
          </p:cNvGrpSpPr>
          <p:nvPr/>
        </p:nvGrpSpPr>
        <p:grpSpPr bwMode="auto">
          <a:xfrm>
            <a:off x="4724400" y="4495800"/>
            <a:ext cx="1524000" cy="1676400"/>
            <a:chOff x="2352" y="1776"/>
            <a:chExt cx="960" cy="1056"/>
          </a:xfrm>
        </p:grpSpPr>
        <p:sp>
          <p:nvSpPr>
            <p:cNvPr id="33798" name="Line 15"/>
            <p:cNvSpPr>
              <a:spLocks noChangeShapeType="1"/>
            </p:cNvSpPr>
            <p:nvPr/>
          </p:nvSpPr>
          <p:spPr bwMode="auto">
            <a:xfrm flipV="1">
              <a:off x="3024" y="1776"/>
              <a:ext cx="28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3799" name="Line 16"/>
            <p:cNvSpPr>
              <a:spLocks noChangeShapeType="1"/>
            </p:cNvSpPr>
            <p:nvPr/>
          </p:nvSpPr>
          <p:spPr bwMode="auto">
            <a:xfrm>
              <a:off x="2352" y="1824"/>
              <a:ext cx="9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grpSp>
          <p:nvGrpSpPr>
            <p:cNvPr id="33800" name="Group 17"/>
            <p:cNvGrpSpPr>
              <a:grpSpLocks/>
            </p:cNvGrpSpPr>
            <p:nvPr/>
          </p:nvGrpSpPr>
          <p:grpSpPr bwMode="auto">
            <a:xfrm>
              <a:off x="2448" y="2160"/>
              <a:ext cx="624" cy="672"/>
              <a:chOff x="2448" y="2160"/>
              <a:chExt cx="624" cy="672"/>
            </a:xfrm>
          </p:grpSpPr>
          <p:grpSp>
            <p:nvGrpSpPr>
              <p:cNvPr id="33801" name="Group 18"/>
              <p:cNvGrpSpPr>
                <a:grpSpLocks/>
              </p:cNvGrpSpPr>
              <p:nvPr/>
            </p:nvGrpSpPr>
            <p:grpSpPr bwMode="auto">
              <a:xfrm>
                <a:off x="2448" y="2160"/>
                <a:ext cx="624" cy="672"/>
                <a:chOff x="2400" y="1728"/>
                <a:chExt cx="624" cy="672"/>
              </a:xfrm>
            </p:grpSpPr>
            <p:sp>
              <p:nvSpPr>
                <p:cNvPr id="33803" name="Rectangle 19"/>
                <p:cNvSpPr>
                  <a:spLocks noChangeArrowheads="1"/>
                </p:cNvSpPr>
                <p:nvPr/>
              </p:nvSpPr>
              <p:spPr bwMode="auto">
                <a:xfrm>
                  <a:off x="2400" y="1728"/>
                  <a:ext cx="624" cy="672"/>
                </a:xfrm>
                <a:prstGeom prst="rect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ko-KR" altLang="en-US">
                    <a:ea typeface="굴림" panose="020B0600000101010101" pitchFamily="34" charset="-127"/>
                  </a:endParaRPr>
                </a:p>
              </p:txBody>
            </p:sp>
            <p:sp>
              <p:nvSpPr>
                <p:cNvPr id="33804" name="Rectangle 20"/>
                <p:cNvSpPr>
                  <a:spLocks noChangeArrowheads="1"/>
                </p:cNvSpPr>
                <p:nvPr/>
              </p:nvSpPr>
              <p:spPr bwMode="auto">
                <a:xfrm>
                  <a:off x="2400" y="1728"/>
                  <a:ext cx="624" cy="240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>
                      <a:ea typeface="굴림" panose="020B0600000101010101" pitchFamily="34" charset="-127"/>
                    </a:rPr>
                    <a:t>next</a:t>
                  </a:r>
                </a:p>
              </p:txBody>
            </p:sp>
          </p:grpSp>
          <p:sp>
            <p:nvSpPr>
              <p:cNvPr id="33802" name="Text Box 21"/>
              <p:cNvSpPr txBox="1">
                <a:spLocks noChangeArrowheads="1"/>
              </p:cNvSpPr>
              <p:nvPr/>
            </p:nvSpPr>
            <p:spPr bwMode="auto">
              <a:xfrm>
                <a:off x="2448" y="2400"/>
                <a:ext cx="597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New</a:t>
                </a:r>
              </a:p>
              <a:p>
                <a:r>
                  <a:rPr lang="en-US" altLang="ko-KR">
                    <a:ea typeface="굴림" panose="020B0600000101010101" pitchFamily="34" charset="-127"/>
                  </a:rPr>
                  <a:t>Object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845511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4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Implementing Locks with test&amp;set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10896600" cy="60960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027113" algn="l"/>
                <a:tab pos="1377950" algn="l"/>
                <a:tab pos="1716088" algn="l"/>
              </a:tabLst>
            </a:pPr>
            <a:endParaRPr lang="en-US" altLang="ko-KR" sz="2200" dirty="0">
              <a:ea typeface="굴림" panose="020B0600000101010101" pitchFamily="34" charset="-127"/>
            </a:endParaRPr>
          </a:p>
          <a:p>
            <a:pPr marL="0" indent="0">
              <a:buNone/>
              <a:tabLst>
                <a:tab pos="1027113" algn="l"/>
                <a:tab pos="1377950" algn="l"/>
                <a:tab pos="1716088" algn="l"/>
              </a:tabLst>
            </a:pPr>
            <a:endParaRPr lang="en-US" altLang="ko-KR" sz="2200" dirty="0">
              <a:ea typeface="굴림" panose="020B0600000101010101" pitchFamily="34" charset="-127"/>
            </a:endParaRPr>
          </a:p>
          <a:p>
            <a:pPr marL="0" indent="0" algn="ctr"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200" dirty="0">
                <a:ea typeface="굴림" panose="020B0600000101010101" pitchFamily="34" charset="-127"/>
              </a:rPr>
              <a:t>Simple lock that doesn’t require entry into the kernel:</a:t>
            </a:r>
          </a:p>
          <a:p>
            <a:pPr marL="0" indent="0">
              <a:buNone/>
              <a:tabLst>
                <a:tab pos="1027113" algn="l"/>
                <a:tab pos="1377950" algn="l"/>
                <a:tab pos="1716088" algn="l"/>
              </a:tabLst>
            </a:pPr>
            <a:endParaRPr lang="en-US" altLang="ko-KR" sz="2200" dirty="0">
              <a:ea typeface="굴림" panose="020B0600000101010101" pitchFamily="34" charset="-127"/>
            </a:endParaRP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// (Free) Can access this memory location from user space!</a:t>
            </a:r>
            <a:b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solidFill>
                  <a:srgbClr val="233AE1"/>
                </a:solidFill>
                <a:latin typeface="Consolas" charset="0"/>
                <a:ea typeface="굴림" panose="020B0600000101010101" pitchFamily="34" charset="-127"/>
              </a:rPr>
              <a:t>	</a:t>
            </a:r>
            <a:r>
              <a:rPr lang="en-US" altLang="ko-KR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int </a:t>
            </a:r>
            <a:r>
              <a:rPr lang="en-US" altLang="ko-KR" sz="18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ko-KR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altLang="en-US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Interface: acquire(&amp;</a:t>
            </a:r>
            <a:r>
              <a:rPr lang="en-US" altLang="en-US" sz="18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altLang="en-US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                //            release(&amp;</a:t>
            </a:r>
            <a:r>
              <a:rPr lang="en-US" altLang="en-US" sz="18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endParaRPr lang="en-US" altLang="en-US" sz="1800" dirty="0">
              <a:solidFill>
                <a:schemeClr val="accent5">
                  <a:lumMod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acquire(int *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while (</a:t>
            </a:r>
            <a:r>
              <a:rPr lang="en-US" altLang="ko-KR" sz="18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18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); 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Atomic operation!</a:t>
            </a:r>
            <a:b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endParaRPr lang="en-US" altLang="ko-KR" sz="1800" dirty="0">
              <a:latin typeface="Consolas" charset="0"/>
              <a:ea typeface="Consolas" charset="0"/>
              <a:cs typeface="Consolas" charset="0"/>
            </a:endParaRP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endParaRPr lang="en-US" altLang="ko-KR" sz="1800" dirty="0">
              <a:latin typeface="Consolas" charset="0"/>
              <a:ea typeface="Consolas" charset="0"/>
              <a:cs typeface="Consolas" charset="0"/>
            </a:endParaRP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release(int *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ko-KR" sz="18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= 0;		  // Atomic operation!</a:t>
            </a:r>
            <a:b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35515384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Implementing Locks with test&amp;set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10896600" cy="60960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027113" algn="l"/>
                <a:tab pos="1377950" algn="l"/>
                <a:tab pos="1716088" algn="l"/>
              </a:tabLst>
            </a:pPr>
            <a:endParaRPr lang="en-US" altLang="ko-KR" sz="2200" dirty="0">
              <a:ea typeface="굴림" panose="020B0600000101010101" pitchFamily="34" charset="-127"/>
            </a:endParaRPr>
          </a:p>
          <a:p>
            <a:pPr marL="0" indent="0">
              <a:buNone/>
              <a:tabLst>
                <a:tab pos="1027113" algn="l"/>
                <a:tab pos="1377950" algn="l"/>
                <a:tab pos="1716088" algn="l"/>
              </a:tabLst>
            </a:pPr>
            <a:endParaRPr lang="en-US" altLang="ko-KR" sz="2200" dirty="0">
              <a:ea typeface="굴림" panose="020B0600000101010101" pitchFamily="34" charset="-127"/>
            </a:endParaRPr>
          </a:p>
          <a:p>
            <a:pPr marL="0" indent="0"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200" dirty="0">
                <a:ea typeface="굴림" panose="020B0600000101010101" pitchFamily="34" charset="-127"/>
              </a:rPr>
              <a:t>Simple explanation: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If lock is free, </a:t>
            </a:r>
            <a:r>
              <a:rPr lang="en-US" altLang="ko-KR" sz="2000" dirty="0" err="1">
                <a:ea typeface="굴림" panose="020B0600000101010101" pitchFamily="34" charset="-127"/>
              </a:rPr>
              <a:t>test&amp;set</a:t>
            </a:r>
            <a:r>
              <a:rPr lang="en-US" altLang="ko-KR" sz="2000" dirty="0">
                <a:ea typeface="굴림" panose="020B0600000101010101" pitchFamily="34" charset="-127"/>
              </a:rPr>
              <a:t> reads 0 and sets lock=1, so lock is now busy. </a:t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It returns 0 so while exits.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If lock is busy, </a:t>
            </a:r>
            <a:r>
              <a:rPr lang="en-US" altLang="ko-KR" sz="2000" dirty="0" err="1">
                <a:ea typeface="굴림" panose="020B0600000101010101" pitchFamily="34" charset="-127"/>
              </a:rPr>
              <a:t>test&amp;set</a:t>
            </a:r>
            <a:r>
              <a:rPr lang="en-US" altLang="ko-KR" sz="2000" dirty="0">
                <a:ea typeface="굴림" panose="020B0600000101010101" pitchFamily="34" charset="-127"/>
              </a:rPr>
              <a:t> reads 1 and sets lock=1 (no change)</a:t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It returns 1, so while loop continues.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When we set </a:t>
            </a:r>
            <a:r>
              <a:rPr lang="en-US" altLang="ko-KR" sz="2000" dirty="0" err="1">
                <a:ea typeface="굴림" panose="020B0600000101010101" pitchFamily="34" charset="-127"/>
              </a:rPr>
              <a:t>thelock</a:t>
            </a:r>
            <a:r>
              <a:rPr lang="en-US" altLang="ko-KR" sz="2000" dirty="0">
                <a:ea typeface="굴림" panose="020B0600000101010101" pitchFamily="34" charset="-127"/>
              </a:rPr>
              <a:t> = 0, someone else can get lock.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 marL="0" indent="0"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200" dirty="0">
                <a:solidFill>
                  <a:schemeClr val="accent1"/>
                </a:solidFill>
                <a:ea typeface="굴림" panose="020B0600000101010101" pitchFamily="34" charset="-127"/>
              </a:rPr>
              <a:t>Busy-Waiting: </a:t>
            </a:r>
            <a:r>
              <a:rPr lang="en-US" altLang="ko-KR" sz="2200" dirty="0">
                <a:ea typeface="굴림" panose="020B0600000101010101" pitchFamily="34" charset="-127"/>
              </a:rPr>
              <a:t>thread consumes cycles while waiting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For multiprocessors: every </a:t>
            </a:r>
            <a:r>
              <a:rPr lang="en-US" altLang="ko-KR" sz="2000" dirty="0" err="1">
                <a:ea typeface="굴림" panose="020B0600000101010101" pitchFamily="34" charset="-127"/>
              </a:rPr>
              <a:t>test&amp;set</a:t>
            </a:r>
            <a:r>
              <a:rPr lang="en-US" altLang="ko-KR" sz="2000" dirty="0">
                <a:ea typeface="굴림" panose="020B0600000101010101" pitchFamily="34" charset="-127"/>
              </a:rPr>
              <a:t>() is a write, which makes value ping-pong around in cache (using lots of network BW)</a:t>
            </a:r>
          </a:p>
        </p:txBody>
      </p:sp>
    </p:spTree>
    <p:extLst>
      <p:ext uri="{BB962C8B-B14F-4D97-AF65-F5344CB8AC3E}">
        <p14:creationId xmlns:p14="http://schemas.microsoft.com/office/powerpoint/2010/main" val="33403019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Problem: Busy-Waiting for Lock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26831"/>
            <a:ext cx="11277600" cy="6096000"/>
          </a:xfrm>
        </p:spPr>
        <p:txBody>
          <a:bodyPr/>
          <a:lstStyle/>
          <a:p>
            <a:pPr marL="0" indent="0"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Positives for this solution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Machine can receive interrupts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User code can use this lock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Works on a multiprocessor</a:t>
            </a:r>
          </a:p>
          <a:p>
            <a:pPr marL="457200" lvl="1" indent="0"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Negatives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This is very inefficient as thread will consume cycles waiting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Waiting thread may take cycles away from thread holding lock (no one wins!)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 Homework/exam solutions should avoid busy-waiting!</a:t>
            </a:r>
          </a:p>
        </p:txBody>
      </p:sp>
      <p:pic>
        <p:nvPicPr>
          <p:cNvPr id="21508" name="Picture 9" descr="MCj0285432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152400"/>
            <a:ext cx="185102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87878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Better Locks using </a:t>
            </a:r>
            <a:r>
              <a:rPr lang="en-US" altLang="ko-KR" dirty="0" err="1">
                <a:ea typeface="굴림" panose="020B0600000101010101" pitchFamily="34" charset="-127"/>
              </a:rPr>
              <a:t>test&amp;set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685800"/>
            <a:ext cx="10173795" cy="6172200"/>
          </a:xfrm>
        </p:spPr>
        <p:txBody>
          <a:bodyPr/>
          <a:lstStyle/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sz="2000" dirty="0">
                <a:ea typeface="굴림" panose="020B0600000101010101" pitchFamily="34" charset="-127"/>
              </a:rPr>
              <a:t>Idea: only busy-wait to atomically check lock value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br>
              <a:rPr lang="en-US" altLang="ko-KR" sz="2000" dirty="0">
                <a:ea typeface="굴림" panose="020B0600000101010101" pitchFamily="34" charset="-127"/>
              </a:rPr>
            </a:b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32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</p:txBody>
      </p:sp>
      <p:sp>
        <p:nvSpPr>
          <p:cNvPr id="456709" name="Text Box 5"/>
          <p:cNvSpPr txBox="1">
            <a:spLocks noChangeArrowheads="1"/>
          </p:cNvSpPr>
          <p:nvPr/>
        </p:nvSpPr>
        <p:spPr bwMode="auto">
          <a:xfrm>
            <a:off x="6637803" y="2221280"/>
            <a:ext cx="4662487" cy="371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release(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// Short busy-wait time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en-US" b="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(guard));</a:t>
            </a:r>
            <a:b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if anyone on wait queue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take thread off wait queue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Place on ready queue;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en-US" b="0" dirty="0" err="1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 = FREE;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guard = 0;</a:t>
            </a:r>
            <a:b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endParaRPr lang="en-US" altLang="en-US" b="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1590026" y="1549879"/>
            <a:ext cx="8229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int guard = 0; // Global Variable!</a:t>
            </a:r>
          </a:p>
          <a:p>
            <a:r>
              <a:rPr lang="en-US" altLang="en-US" b="0" dirty="0" err="1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 err="1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 = FREE; 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Interface: acquire(&amp;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           //            release(&amp;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altLang="en-US" b="0" dirty="0">
              <a:solidFill>
                <a:srgbClr val="233AE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>
              <a:spcBef>
                <a:spcPts val="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spcBef>
                <a:spcPts val="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acquire(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// Short busy-wait time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en-US" b="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(guard));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en-US" b="0" dirty="0" err="1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 == BUSY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go to sleep() &amp; 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guard = 0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guard == 0 on </a:t>
            </a:r>
            <a:r>
              <a:rPr lang="en-US" altLang="en-US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wakup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!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en-US" b="0" dirty="0" err="1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 = BUSY;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guard = 0;</a:t>
            </a:r>
            <a:b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22535" name="Group 6"/>
          <p:cNvGrpSpPr>
            <a:grpSpLocks/>
          </p:cNvGrpSpPr>
          <p:nvPr/>
        </p:nvGrpSpPr>
        <p:grpSpPr bwMode="auto">
          <a:xfrm>
            <a:off x="836612" y="1828800"/>
            <a:ext cx="611188" cy="685800"/>
            <a:chOff x="1776" y="912"/>
            <a:chExt cx="477" cy="576"/>
          </a:xfrm>
        </p:grpSpPr>
        <p:sp>
          <p:nvSpPr>
            <p:cNvPr id="22536" name="AutoShape 7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37" name="Freeform 8"/>
            <p:cNvSpPr>
              <a:spLocks/>
            </p:cNvSpPr>
            <p:nvPr/>
          </p:nvSpPr>
          <p:spPr bwMode="auto">
            <a:xfrm>
              <a:off x="1819" y="1046"/>
              <a:ext cx="434" cy="442"/>
            </a:xfrm>
            <a:custGeom>
              <a:avLst/>
              <a:gdLst>
                <a:gd name="T0" fmla="*/ 4 w 1303"/>
                <a:gd name="T1" fmla="*/ 79 h 1327"/>
                <a:gd name="T2" fmla="*/ 7 w 1303"/>
                <a:gd name="T3" fmla="*/ 86 h 1327"/>
                <a:gd name="T4" fmla="*/ 13 w 1303"/>
                <a:gd name="T5" fmla="*/ 97 h 1327"/>
                <a:gd name="T6" fmla="*/ 19 w 1303"/>
                <a:gd name="T7" fmla="*/ 109 h 1327"/>
                <a:gd name="T8" fmla="*/ 28 w 1303"/>
                <a:gd name="T9" fmla="*/ 121 h 1327"/>
                <a:gd name="T10" fmla="*/ 38 w 1303"/>
                <a:gd name="T11" fmla="*/ 132 h 1327"/>
                <a:gd name="T12" fmla="*/ 50 w 1303"/>
                <a:gd name="T13" fmla="*/ 140 h 1327"/>
                <a:gd name="T14" fmla="*/ 63 w 1303"/>
                <a:gd name="T15" fmla="*/ 145 h 1327"/>
                <a:gd name="T16" fmla="*/ 76 w 1303"/>
                <a:gd name="T17" fmla="*/ 147 h 1327"/>
                <a:gd name="T18" fmla="*/ 90 w 1303"/>
                <a:gd name="T19" fmla="*/ 146 h 1327"/>
                <a:gd name="T20" fmla="*/ 104 w 1303"/>
                <a:gd name="T21" fmla="*/ 142 h 1327"/>
                <a:gd name="T22" fmla="*/ 116 w 1303"/>
                <a:gd name="T23" fmla="*/ 136 h 1327"/>
                <a:gd name="T24" fmla="*/ 128 w 1303"/>
                <a:gd name="T25" fmla="*/ 126 h 1327"/>
                <a:gd name="T26" fmla="*/ 136 w 1303"/>
                <a:gd name="T27" fmla="*/ 116 h 1327"/>
                <a:gd name="T28" fmla="*/ 142 w 1303"/>
                <a:gd name="T29" fmla="*/ 105 h 1327"/>
                <a:gd name="T30" fmla="*/ 144 w 1303"/>
                <a:gd name="T31" fmla="*/ 94 h 1327"/>
                <a:gd name="T32" fmla="*/ 145 w 1303"/>
                <a:gd name="T33" fmla="*/ 82 h 1327"/>
                <a:gd name="T34" fmla="*/ 143 w 1303"/>
                <a:gd name="T35" fmla="*/ 71 h 1327"/>
                <a:gd name="T36" fmla="*/ 140 w 1303"/>
                <a:gd name="T37" fmla="*/ 59 h 1327"/>
                <a:gd name="T38" fmla="*/ 136 w 1303"/>
                <a:gd name="T39" fmla="*/ 48 h 1327"/>
                <a:gd name="T40" fmla="*/ 132 w 1303"/>
                <a:gd name="T41" fmla="*/ 37 h 1327"/>
                <a:gd name="T42" fmla="*/ 128 w 1303"/>
                <a:gd name="T43" fmla="*/ 27 h 1327"/>
                <a:gd name="T44" fmla="*/ 123 w 1303"/>
                <a:gd name="T45" fmla="*/ 18 h 1327"/>
                <a:gd name="T46" fmla="*/ 117 w 1303"/>
                <a:gd name="T47" fmla="*/ 11 h 1327"/>
                <a:gd name="T48" fmla="*/ 111 w 1303"/>
                <a:gd name="T49" fmla="*/ 5 h 1327"/>
                <a:gd name="T50" fmla="*/ 104 w 1303"/>
                <a:gd name="T51" fmla="*/ 1 h 1327"/>
                <a:gd name="T52" fmla="*/ 98 w 1303"/>
                <a:gd name="T53" fmla="*/ 0 h 1327"/>
                <a:gd name="T54" fmla="*/ 93 w 1303"/>
                <a:gd name="T55" fmla="*/ 0 h 1327"/>
                <a:gd name="T56" fmla="*/ 89 w 1303"/>
                <a:gd name="T57" fmla="*/ 3 h 1327"/>
                <a:gd name="T58" fmla="*/ 85 w 1303"/>
                <a:gd name="T59" fmla="*/ 6 h 1327"/>
                <a:gd name="T60" fmla="*/ 84 w 1303"/>
                <a:gd name="T61" fmla="*/ 10 h 1327"/>
                <a:gd name="T62" fmla="*/ 83 w 1303"/>
                <a:gd name="T63" fmla="*/ 15 h 1327"/>
                <a:gd name="T64" fmla="*/ 83 w 1303"/>
                <a:gd name="T65" fmla="*/ 20 h 1327"/>
                <a:gd name="T66" fmla="*/ 83 w 1303"/>
                <a:gd name="T67" fmla="*/ 25 h 1327"/>
                <a:gd name="T68" fmla="*/ 84 w 1303"/>
                <a:gd name="T69" fmla="*/ 28 h 1327"/>
                <a:gd name="T70" fmla="*/ 85 w 1303"/>
                <a:gd name="T71" fmla="*/ 32 h 1327"/>
                <a:gd name="T72" fmla="*/ 85 w 1303"/>
                <a:gd name="T73" fmla="*/ 36 h 1327"/>
                <a:gd name="T74" fmla="*/ 82 w 1303"/>
                <a:gd name="T75" fmla="*/ 40 h 1327"/>
                <a:gd name="T76" fmla="*/ 78 w 1303"/>
                <a:gd name="T77" fmla="*/ 41 h 1327"/>
                <a:gd name="T78" fmla="*/ 73 w 1303"/>
                <a:gd name="T79" fmla="*/ 43 h 1327"/>
                <a:gd name="T80" fmla="*/ 68 w 1303"/>
                <a:gd name="T81" fmla="*/ 45 h 1327"/>
                <a:gd name="T82" fmla="*/ 63 w 1303"/>
                <a:gd name="T83" fmla="*/ 47 h 1327"/>
                <a:gd name="T84" fmla="*/ 58 w 1303"/>
                <a:gd name="T85" fmla="*/ 49 h 1327"/>
                <a:gd name="T86" fmla="*/ 54 w 1303"/>
                <a:gd name="T87" fmla="*/ 52 h 1327"/>
                <a:gd name="T88" fmla="*/ 50 w 1303"/>
                <a:gd name="T89" fmla="*/ 55 h 1327"/>
                <a:gd name="T90" fmla="*/ 45 w 1303"/>
                <a:gd name="T91" fmla="*/ 57 h 1327"/>
                <a:gd name="T92" fmla="*/ 41 w 1303"/>
                <a:gd name="T93" fmla="*/ 55 h 1327"/>
                <a:gd name="T94" fmla="*/ 38 w 1303"/>
                <a:gd name="T95" fmla="*/ 52 h 1327"/>
                <a:gd name="T96" fmla="*/ 34 w 1303"/>
                <a:gd name="T97" fmla="*/ 48 h 1327"/>
                <a:gd name="T98" fmla="*/ 29 w 1303"/>
                <a:gd name="T99" fmla="*/ 44 h 1327"/>
                <a:gd name="T100" fmla="*/ 24 w 1303"/>
                <a:gd name="T101" fmla="*/ 41 h 1327"/>
                <a:gd name="T102" fmla="*/ 17 w 1303"/>
                <a:gd name="T103" fmla="*/ 40 h 1327"/>
                <a:gd name="T104" fmla="*/ 11 w 1303"/>
                <a:gd name="T105" fmla="*/ 41 h 1327"/>
                <a:gd name="T106" fmla="*/ 5 w 1303"/>
                <a:gd name="T107" fmla="*/ 45 h 1327"/>
                <a:gd name="T108" fmla="*/ 1 w 1303"/>
                <a:gd name="T109" fmla="*/ 51 h 1327"/>
                <a:gd name="T110" fmla="*/ 0 w 1303"/>
                <a:gd name="T111" fmla="*/ 58 h 1327"/>
                <a:gd name="T112" fmla="*/ 0 w 1303"/>
                <a:gd name="T113" fmla="*/ 65 h 1327"/>
                <a:gd name="T114" fmla="*/ 2 w 1303"/>
                <a:gd name="T115" fmla="*/ 71 h 1327"/>
                <a:gd name="T116" fmla="*/ 3 w 1303"/>
                <a:gd name="T117" fmla="*/ 75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38" name="Freeform 9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31 w 285"/>
                <a:gd name="T1" fmla="*/ 35 h 411"/>
                <a:gd name="T2" fmla="*/ 30 w 285"/>
                <a:gd name="T3" fmla="*/ 33 h 411"/>
                <a:gd name="T4" fmla="*/ 29 w 285"/>
                <a:gd name="T5" fmla="*/ 30 h 411"/>
                <a:gd name="T6" fmla="*/ 27 w 285"/>
                <a:gd name="T7" fmla="*/ 28 h 411"/>
                <a:gd name="T8" fmla="*/ 26 w 285"/>
                <a:gd name="T9" fmla="*/ 25 h 411"/>
                <a:gd name="T10" fmla="*/ 25 w 285"/>
                <a:gd name="T11" fmla="*/ 23 h 411"/>
                <a:gd name="T12" fmla="*/ 25 w 285"/>
                <a:gd name="T13" fmla="*/ 21 h 411"/>
                <a:gd name="T14" fmla="*/ 25 w 285"/>
                <a:gd name="T15" fmla="*/ 19 h 411"/>
                <a:gd name="T16" fmla="*/ 26 w 285"/>
                <a:gd name="T17" fmla="*/ 17 h 411"/>
                <a:gd name="T18" fmla="*/ 26 w 285"/>
                <a:gd name="T19" fmla="*/ 15 h 411"/>
                <a:gd name="T20" fmla="*/ 26 w 285"/>
                <a:gd name="T21" fmla="*/ 13 h 411"/>
                <a:gd name="T22" fmla="*/ 26 w 285"/>
                <a:gd name="T23" fmla="*/ 11 h 411"/>
                <a:gd name="T24" fmla="*/ 26 w 285"/>
                <a:gd name="T25" fmla="*/ 10 h 411"/>
                <a:gd name="T26" fmla="*/ 25 w 285"/>
                <a:gd name="T27" fmla="*/ 8 h 411"/>
                <a:gd name="T28" fmla="*/ 25 w 285"/>
                <a:gd name="T29" fmla="*/ 6 h 411"/>
                <a:gd name="T30" fmla="*/ 23 w 285"/>
                <a:gd name="T31" fmla="*/ 4 h 411"/>
                <a:gd name="T32" fmla="*/ 21 w 285"/>
                <a:gd name="T33" fmla="*/ 2 h 411"/>
                <a:gd name="T34" fmla="*/ 19 w 285"/>
                <a:gd name="T35" fmla="*/ 1 h 411"/>
                <a:gd name="T36" fmla="*/ 18 w 285"/>
                <a:gd name="T37" fmla="*/ 1 h 411"/>
                <a:gd name="T38" fmla="*/ 16 w 285"/>
                <a:gd name="T39" fmla="*/ 0 h 411"/>
                <a:gd name="T40" fmla="*/ 14 w 285"/>
                <a:gd name="T41" fmla="*/ 0 h 411"/>
                <a:gd name="T42" fmla="*/ 12 w 285"/>
                <a:gd name="T43" fmla="*/ 0 h 411"/>
                <a:gd name="T44" fmla="*/ 10 w 285"/>
                <a:gd name="T45" fmla="*/ 0 h 411"/>
                <a:gd name="T46" fmla="*/ 9 w 285"/>
                <a:gd name="T47" fmla="*/ 1 h 411"/>
                <a:gd name="T48" fmla="*/ 7 w 285"/>
                <a:gd name="T49" fmla="*/ 2 h 411"/>
                <a:gd name="T50" fmla="*/ 5 w 285"/>
                <a:gd name="T51" fmla="*/ 3 h 411"/>
                <a:gd name="T52" fmla="*/ 2 w 285"/>
                <a:gd name="T53" fmla="*/ 6 h 411"/>
                <a:gd name="T54" fmla="*/ 1 w 285"/>
                <a:gd name="T55" fmla="*/ 8 h 411"/>
                <a:gd name="T56" fmla="*/ 0 w 285"/>
                <a:gd name="T57" fmla="*/ 9 h 411"/>
                <a:gd name="T58" fmla="*/ 0 w 285"/>
                <a:gd name="T59" fmla="*/ 12 h 411"/>
                <a:gd name="T60" fmla="*/ 0 w 285"/>
                <a:gd name="T61" fmla="*/ 14 h 411"/>
                <a:gd name="T62" fmla="*/ 1 w 285"/>
                <a:gd name="T63" fmla="*/ 17 h 411"/>
                <a:gd name="T64" fmla="*/ 2 w 285"/>
                <a:gd name="T65" fmla="*/ 19 h 411"/>
                <a:gd name="T66" fmla="*/ 4 w 285"/>
                <a:gd name="T67" fmla="*/ 21 h 411"/>
                <a:gd name="T68" fmla="*/ 6 w 285"/>
                <a:gd name="T69" fmla="*/ 23 h 411"/>
                <a:gd name="T70" fmla="*/ 8 w 285"/>
                <a:gd name="T71" fmla="*/ 24 h 411"/>
                <a:gd name="T72" fmla="*/ 10 w 285"/>
                <a:gd name="T73" fmla="*/ 25 h 411"/>
                <a:gd name="T74" fmla="*/ 11 w 285"/>
                <a:gd name="T75" fmla="*/ 26 h 411"/>
                <a:gd name="T76" fmla="*/ 12 w 285"/>
                <a:gd name="T77" fmla="*/ 28 h 411"/>
                <a:gd name="T78" fmla="*/ 13 w 285"/>
                <a:gd name="T79" fmla="*/ 31 h 411"/>
                <a:gd name="T80" fmla="*/ 13 w 285"/>
                <a:gd name="T81" fmla="*/ 33 h 411"/>
                <a:gd name="T82" fmla="*/ 14 w 285"/>
                <a:gd name="T83" fmla="*/ 34 h 411"/>
                <a:gd name="T84" fmla="*/ 15 w 285"/>
                <a:gd name="T85" fmla="*/ 36 h 411"/>
                <a:gd name="T86" fmla="*/ 16 w 285"/>
                <a:gd name="T87" fmla="*/ 38 h 411"/>
                <a:gd name="T88" fmla="*/ 17 w 285"/>
                <a:gd name="T89" fmla="*/ 40 h 411"/>
                <a:gd name="T90" fmla="*/ 18 w 285"/>
                <a:gd name="T91" fmla="*/ 42 h 411"/>
                <a:gd name="T92" fmla="*/ 20 w 285"/>
                <a:gd name="T93" fmla="*/ 44 h 411"/>
                <a:gd name="T94" fmla="*/ 23 w 285"/>
                <a:gd name="T95" fmla="*/ 45 h 411"/>
                <a:gd name="T96" fmla="*/ 25 w 285"/>
                <a:gd name="T97" fmla="*/ 46 h 411"/>
                <a:gd name="T98" fmla="*/ 28 w 285"/>
                <a:gd name="T99" fmla="*/ 45 h 411"/>
                <a:gd name="T100" fmla="*/ 29 w 285"/>
                <a:gd name="T101" fmla="*/ 44 h 411"/>
                <a:gd name="T102" fmla="*/ 31 w 285"/>
                <a:gd name="T103" fmla="*/ 42 h 411"/>
                <a:gd name="T104" fmla="*/ 31 w 285"/>
                <a:gd name="T105" fmla="*/ 40 h 411"/>
                <a:gd name="T106" fmla="*/ 32 w 285"/>
                <a:gd name="T107" fmla="*/ 38 h 411"/>
                <a:gd name="T108" fmla="*/ 32 w 285"/>
                <a:gd name="T109" fmla="*/ 37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39" name="Freeform 10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10 w 942"/>
                <a:gd name="T1" fmla="*/ 24 h 833"/>
                <a:gd name="T2" fmla="*/ 17 w 942"/>
                <a:gd name="T3" fmla="*/ 16 h 833"/>
                <a:gd name="T4" fmla="*/ 24 w 942"/>
                <a:gd name="T5" fmla="*/ 10 h 833"/>
                <a:gd name="T6" fmla="*/ 33 w 942"/>
                <a:gd name="T7" fmla="*/ 5 h 833"/>
                <a:gd name="T8" fmla="*/ 41 w 942"/>
                <a:gd name="T9" fmla="*/ 2 h 833"/>
                <a:gd name="T10" fmla="*/ 49 w 942"/>
                <a:gd name="T11" fmla="*/ 0 h 833"/>
                <a:gd name="T12" fmla="*/ 56 w 942"/>
                <a:gd name="T13" fmla="*/ 0 h 833"/>
                <a:gd name="T14" fmla="*/ 63 w 942"/>
                <a:gd name="T15" fmla="*/ 0 h 833"/>
                <a:gd name="T16" fmla="*/ 68 w 942"/>
                <a:gd name="T17" fmla="*/ 1 h 833"/>
                <a:gd name="T18" fmla="*/ 73 w 942"/>
                <a:gd name="T19" fmla="*/ 2 h 833"/>
                <a:gd name="T20" fmla="*/ 77 w 942"/>
                <a:gd name="T21" fmla="*/ 4 h 833"/>
                <a:gd name="T22" fmla="*/ 81 w 942"/>
                <a:gd name="T23" fmla="*/ 6 h 833"/>
                <a:gd name="T24" fmla="*/ 83 w 942"/>
                <a:gd name="T25" fmla="*/ 10 h 833"/>
                <a:gd name="T26" fmla="*/ 87 w 942"/>
                <a:gd name="T27" fmla="*/ 13 h 833"/>
                <a:gd name="T28" fmla="*/ 91 w 942"/>
                <a:gd name="T29" fmla="*/ 12 h 833"/>
                <a:gd name="T30" fmla="*/ 94 w 942"/>
                <a:gd name="T31" fmla="*/ 11 h 833"/>
                <a:gd name="T32" fmla="*/ 99 w 942"/>
                <a:gd name="T33" fmla="*/ 11 h 833"/>
                <a:gd name="T34" fmla="*/ 103 w 942"/>
                <a:gd name="T35" fmla="*/ 14 h 833"/>
                <a:gd name="T36" fmla="*/ 105 w 942"/>
                <a:gd name="T37" fmla="*/ 19 h 833"/>
                <a:gd name="T38" fmla="*/ 104 w 942"/>
                <a:gd name="T39" fmla="*/ 22 h 833"/>
                <a:gd name="T40" fmla="*/ 104 w 942"/>
                <a:gd name="T41" fmla="*/ 26 h 833"/>
                <a:gd name="T42" fmla="*/ 102 w 942"/>
                <a:gd name="T43" fmla="*/ 30 h 833"/>
                <a:gd name="T44" fmla="*/ 98 w 942"/>
                <a:gd name="T45" fmla="*/ 34 h 833"/>
                <a:gd name="T46" fmla="*/ 92 w 942"/>
                <a:gd name="T47" fmla="*/ 36 h 833"/>
                <a:gd name="T48" fmla="*/ 87 w 942"/>
                <a:gd name="T49" fmla="*/ 34 h 833"/>
                <a:gd name="T50" fmla="*/ 87 w 942"/>
                <a:gd name="T51" fmla="*/ 30 h 833"/>
                <a:gd name="T52" fmla="*/ 85 w 942"/>
                <a:gd name="T53" fmla="*/ 26 h 833"/>
                <a:gd name="T54" fmla="*/ 81 w 942"/>
                <a:gd name="T55" fmla="*/ 25 h 833"/>
                <a:gd name="T56" fmla="*/ 76 w 942"/>
                <a:gd name="T57" fmla="*/ 27 h 833"/>
                <a:gd name="T58" fmla="*/ 72 w 942"/>
                <a:gd name="T59" fmla="*/ 27 h 833"/>
                <a:gd name="T60" fmla="*/ 68 w 942"/>
                <a:gd name="T61" fmla="*/ 25 h 833"/>
                <a:gd name="T62" fmla="*/ 63 w 942"/>
                <a:gd name="T63" fmla="*/ 24 h 833"/>
                <a:gd name="T64" fmla="*/ 56 w 942"/>
                <a:gd name="T65" fmla="*/ 23 h 833"/>
                <a:gd name="T66" fmla="*/ 49 w 942"/>
                <a:gd name="T67" fmla="*/ 24 h 833"/>
                <a:gd name="T68" fmla="*/ 40 w 942"/>
                <a:gd name="T69" fmla="*/ 27 h 833"/>
                <a:gd name="T70" fmla="*/ 34 w 942"/>
                <a:gd name="T71" fmla="*/ 32 h 833"/>
                <a:gd name="T72" fmla="*/ 30 w 942"/>
                <a:gd name="T73" fmla="*/ 37 h 833"/>
                <a:gd name="T74" fmla="*/ 27 w 942"/>
                <a:gd name="T75" fmla="*/ 43 h 833"/>
                <a:gd name="T76" fmla="*/ 26 w 942"/>
                <a:gd name="T77" fmla="*/ 49 h 833"/>
                <a:gd name="T78" fmla="*/ 26 w 942"/>
                <a:gd name="T79" fmla="*/ 55 h 833"/>
                <a:gd name="T80" fmla="*/ 26 w 942"/>
                <a:gd name="T81" fmla="*/ 60 h 833"/>
                <a:gd name="T82" fmla="*/ 26 w 942"/>
                <a:gd name="T83" fmla="*/ 65 h 833"/>
                <a:gd name="T84" fmla="*/ 27 w 942"/>
                <a:gd name="T85" fmla="*/ 69 h 833"/>
                <a:gd name="T86" fmla="*/ 29 w 942"/>
                <a:gd name="T87" fmla="*/ 72 h 833"/>
                <a:gd name="T88" fmla="*/ 31 w 942"/>
                <a:gd name="T89" fmla="*/ 77 h 833"/>
                <a:gd name="T90" fmla="*/ 27 w 942"/>
                <a:gd name="T91" fmla="*/ 80 h 833"/>
                <a:gd name="T92" fmla="*/ 24 w 942"/>
                <a:gd name="T93" fmla="*/ 80 h 833"/>
                <a:gd name="T94" fmla="*/ 19 w 942"/>
                <a:gd name="T95" fmla="*/ 82 h 833"/>
                <a:gd name="T96" fmla="*/ 15 w 942"/>
                <a:gd name="T97" fmla="*/ 85 h 833"/>
                <a:gd name="T98" fmla="*/ 11 w 942"/>
                <a:gd name="T99" fmla="*/ 89 h 833"/>
                <a:gd name="T100" fmla="*/ 10 w 942"/>
                <a:gd name="T101" fmla="*/ 92 h 833"/>
                <a:gd name="T102" fmla="*/ 6 w 942"/>
                <a:gd name="T103" fmla="*/ 91 h 833"/>
                <a:gd name="T104" fmla="*/ 4 w 942"/>
                <a:gd name="T105" fmla="*/ 87 h 833"/>
                <a:gd name="T106" fmla="*/ 2 w 942"/>
                <a:gd name="T107" fmla="*/ 78 h 833"/>
                <a:gd name="T108" fmla="*/ 0 w 942"/>
                <a:gd name="T109" fmla="*/ 68 h 833"/>
                <a:gd name="T110" fmla="*/ 0 w 942"/>
                <a:gd name="T111" fmla="*/ 56 h 833"/>
                <a:gd name="T112" fmla="*/ 1 w 942"/>
                <a:gd name="T113" fmla="*/ 44 h 833"/>
                <a:gd name="T114" fmla="*/ 5 w 942"/>
                <a:gd name="T115" fmla="*/ 34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40" name="Freeform 11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9 w 243"/>
                <a:gd name="T1" fmla="*/ 0 h 87"/>
                <a:gd name="T2" fmla="*/ 10 w 243"/>
                <a:gd name="T3" fmla="*/ 0 h 87"/>
                <a:gd name="T4" fmla="*/ 12 w 243"/>
                <a:gd name="T5" fmla="*/ 0 h 87"/>
                <a:gd name="T6" fmla="*/ 13 w 243"/>
                <a:gd name="T7" fmla="*/ 0 h 87"/>
                <a:gd name="T8" fmla="*/ 14 w 243"/>
                <a:gd name="T9" fmla="*/ 0 h 87"/>
                <a:gd name="T10" fmla="*/ 15 w 243"/>
                <a:gd name="T11" fmla="*/ 0 h 87"/>
                <a:gd name="T12" fmla="*/ 17 w 243"/>
                <a:gd name="T13" fmla="*/ 0 h 87"/>
                <a:gd name="T14" fmla="*/ 18 w 243"/>
                <a:gd name="T15" fmla="*/ 0 h 87"/>
                <a:gd name="T16" fmla="*/ 19 w 243"/>
                <a:gd name="T17" fmla="*/ 1 h 87"/>
                <a:gd name="T18" fmla="*/ 21 w 243"/>
                <a:gd name="T19" fmla="*/ 1 h 87"/>
                <a:gd name="T20" fmla="*/ 22 w 243"/>
                <a:gd name="T21" fmla="*/ 2 h 87"/>
                <a:gd name="T22" fmla="*/ 24 w 243"/>
                <a:gd name="T23" fmla="*/ 3 h 87"/>
                <a:gd name="T24" fmla="*/ 25 w 243"/>
                <a:gd name="T25" fmla="*/ 3 h 87"/>
                <a:gd name="T26" fmla="*/ 26 w 243"/>
                <a:gd name="T27" fmla="*/ 4 h 87"/>
                <a:gd name="T28" fmla="*/ 27 w 243"/>
                <a:gd name="T29" fmla="*/ 5 h 87"/>
                <a:gd name="T30" fmla="*/ 26 w 243"/>
                <a:gd name="T31" fmla="*/ 6 h 87"/>
                <a:gd name="T32" fmla="*/ 25 w 243"/>
                <a:gd name="T33" fmla="*/ 7 h 87"/>
                <a:gd name="T34" fmla="*/ 24 w 243"/>
                <a:gd name="T35" fmla="*/ 7 h 87"/>
                <a:gd name="T36" fmla="*/ 23 w 243"/>
                <a:gd name="T37" fmla="*/ 6 h 87"/>
                <a:gd name="T38" fmla="*/ 22 w 243"/>
                <a:gd name="T39" fmla="*/ 6 h 87"/>
                <a:gd name="T40" fmla="*/ 20 w 243"/>
                <a:gd name="T41" fmla="*/ 6 h 87"/>
                <a:gd name="T42" fmla="*/ 19 w 243"/>
                <a:gd name="T43" fmla="*/ 6 h 87"/>
                <a:gd name="T44" fmla="*/ 18 w 243"/>
                <a:gd name="T45" fmla="*/ 5 h 87"/>
                <a:gd name="T46" fmla="*/ 16 w 243"/>
                <a:gd name="T47" fmla="*/ 5 h 87"/>
                <a:gd name="T48" fmla="*/ 15 w 243"/>
                <a:gd name="T49" fmla="*/ 5 h 87"/>
                <a:gd name="T50" fmla="*/ 13 w 243"/>
                <a:gd name="T51" fmla="*/ 6 h 87"/>
                <a:gd name="T52" fmla="*/ 11 w 243"/>
                <a:gd name="T53" fmla="*/ 6 h 87"/>
                <a:gd name="T54" fmla="*/ 10 w 243"/>
                <a:gd name="T55" fmla="*/ 7 h 87"/>
                <a:gd name="T56" fmla="*/ 9 w 243"/>
                <a:gd name="T57" fmla="*/ 7 h 87"/>
                <a:gd name="T58" fmla="*/ 7 w 243"/>
                <a:gd name="T59" fmla="*/ 8 h 87"/>
                <a:gd name="T60" fmla="*/ 6 w 243"/>
                <a:gd name="T61" fmla="*/ 9 h 87"/>
                <a:gd name="T62" fmla="*/ 5 w 243"/>
                <a:gd name="T63" fmla="*/ 9 h 87"/>
                <a:gd name="T64" fmla="*/ 4 w 243"/>
                <a:gd name="T65" fmla="*/ 9 h 87"/>
                <a:gd name="T66" fmla="*/ 3 w 243"/>
                <a:gd name="T67" fmla="*/ 10 h 87"/>
                <a:gd name="T68" fmla="*/ 1 w 243"/>
                <a:gd name="T69" fmla="*/ 9 h 87"/>
                <a:gd name="T70" fmla="*/ 0 w 243"/>
                <a:gd name="T71" fmla="*/ 8 h 87"/>
                <a:gd name="T72" fmla="*/ 0 w 243"/>
                <a:gd name="T73" fmla="*/ 7 h 87"/>
                <a:gd name="T74" fmla="*/ 0 w 243"/>
                <a:gd name="T75" fmla="*/ 6 h 87"/>
                <a:gd name="T76" fmla="*/ 1 w 243"/>
                <a:gd name="T77" fmla="*/ 4 h 87"/>
                <a:gd name="T78" fmla="*/ 2 w 243"/>
                <a:gd name="T79" fmla="*/ 4 h 87"/>
                <a:gd name="T80" fmla="*/ 3 w 243"/>
                <a:gd name="T81" fmla="*/ 3 h 87"/>
                <a:gd name="T82" fmla="*/ 4 w 243"/>
                <a:gd name="T83" fmla="*/ 2 h 87"/>
                <a:gd name="T84" fmla="*/ 5 w 243"/>
                <a:gd name="T85" fmla="*/ 2 h 87"/>
                <a:gd name="T86" fmla="*/ 7 w 243"/>
                <a:gd name="T87" fmla="*/ 1 h 87"/>
                <a:gd name="T88" fmla="*/ 8 w 243"/>
                <a:gd name="T89" fmla="*/ 1 h 87"/>
                <a:gd name="T90" fmla="*/ 9 w 243"/>
                <a:gd name="T91" fmla="*/ 1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41" name="Freeform 12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2 w 102"/>
                <a:gd name="T1" fmla="*/ 12 h 330"/>
                <a:gd name="T2" fmla="*/ 2 w 102"/>
                <a:gd name="T3" fmla="*/ 13 h 330"/>
                <a:gd name="T4" fmla="*/ 2 w 102"/>
                <a:gd name="T5" fmla="*/ 14 h 330"/>
                <a:gd name="T6" fmla="*/ 2 w 102"/>
                <a:gd name="T7" fmla="*/ 16 h 330"/>
                <a:gd name="T8" fmla="*/ 2 w 102"/>
                <a:gd name="T9" fmla="*/ 17 h 330"/>
                <a:gd name="T10" fmla="*/ 2 w 102"/>
                <a:gd name="T11" fmla="*/ 19 h 330"/>
                <a:gd name="T12" fmla="*/ 2 w 102"/>
                <a:gd name="T13" fmla="*/ 20 h 330"/>
                <a:gd name="T14" fmla="*/ 2 w 102"/>
                <a:gd name="T15" fmla="*/ 22 h 330"/>
                <a:gd name="T16" fmla="*/ 2 w 102"/>
                <a:gd name="T17" fmla="*/ 23 h 330"/>
                <a:gd name="T18" fmla="*/ 2 w 102"/>
                <a:gd name="T19" fmla="*/ 25 h 330"/>
                <a:gd name="T20" fmla="*/ 2 w 102"/>
                <a:gd name="T21" fmla="*/ 27 h 330"/>
                <a:gd name="T22" fmla="*/ 2 w 102"/>
                <a:gd name="T23" fmla="*/ 28 h 330"/>
                <a:gd name="T24" fmla="*/ 2 w 102"/>
                <a:gd name="T25" fmla="*/ 29 h 330"/>
                <a:gd name="T26" fmla="*/ 2 w 102"/>
                <a:gd name="T27" fmla="*/ 30 h 330"/>
                <a:gd name="T28" fmla="*/ 2 w 102"/>
                <a:gd name="T29" fmla="*/ 32 h 330"/>
                <a:gd name="T30" fmla="*/ 2 w 102"/>
                <a:gd name="T31" fmla="*/ 33 h 330"/>
                <a:gd name="T32" fmla="*/ 2 w 102"/>
                <a:gd name="T33" fmla="*/ 34 h 330"/>
                <a:gd name="T34" fmla="*/ 3 w 102"/>
                <a:gd name="T35" fmla="*/ 35 h 330"/>
                <a:gd name="T36" fmla="*/ 4 w 102"/>
                <a:gd name="T37" fmla="*/ 36 h 330"/>
                <a:gd name="T38" fmla="*/ 5 w 102"/>
                <a:gd name="T39" fmla="*/ 36 h 330"/>
                <a:gd name="T40" fmla="*/ 7 w 102"/>
                <a:gd name="T41" fmla="*/ 36 h 330"/>
                <a:gd name="T42" fmla="*/ 8 w 102"/>
                <a:gd name="T43" fmla="*/ 36 h 330"/>
                <a:gd name="T44" fmla="*/ 9 w 102"/>
                <a:gd name="T45" fmla="*/ 35 h 330"/>
                <a:gd name="T46" fmla="*/ 10 w 102"/>
                <a:gd name="T47" fmla="*/ 34 h 330"/>
                <a:gd name="T48" fmla="*/ 11 w 102"/>
                <a:gd name="T49" fmla="*/ 33 h 330"/>
                <a:gd name="T50" fmla="*/ 11 w 102"/>
                <a:gd name="T51" fmla="*/ 31 h 330"/>
                <a:gd name="T52" fmla="*/ 11 w 102"/>
                <a:gd name="T53" fmla="*/ 30 h 330"/>
                <a:gd name="T54" fmla="*/ 11 w 102"/>
                <a:gd name="T55" fmla="*/ 28 h 330"/>
                <a:gd name="T56" fmla="*/ 11 w 102"/>
                <a:gd name="T57" fmla="*/ 27 h 330"/>
                <a:gd name="T58" fmla="*/ 11 w 102"/>
                <a:gd name="T59" fmla="*/ 25 h 330"/>
                <a:gd name="T60" fmla="*/ 11 w 102"/>
                <a:gd name="T61" fmla="*/ 24 h 330"/>
                <a:gd name="T62" fmla="*/ 11 w 102"/>
                <a:gd name="T63" fmla="*/ 23 h 330"/>
                <a:gd name="T64" fmla="*/ 11 w 102"/>
                <a:gd name="T65" fmla="*/ 22 h 330"/>
                <a:gd name="T66" fmla="*/ 10 w 102"/>
                <a:gd name="T67" fmla="*/ 21 h 330"/>
                <a:gd name="T68" fmla="*/ 10 w 102"/>
                <a:gd name="T69" fmla="*/ 19 h 330"/>
                <a:gd name="T70" fmla="*/ 10 w 102"/>
                <a:gd name="T71" fmla="*/ 18 h 330"/>
                <a:gd name="T72" fmla="*/ 9 w 102"/>
                <a:gd name="T73" fmla="*/ 16 h 330"/>
                <a:gd name="T74" fmla="*/ 9 w 102"/>
                <a:gd name="T75" fmla="*/ 14 h 330"/>
                <a:gd name="T76" fmla="*/ 8 w 102"/>
                <a:gd name="T77" fmla="*/ 13 h 330"/>
                <a:gd name="T78" fmla="*/ 8 w 102"/>
                <a:gd name="T79" fmla="*/ 11 h 330"/>
                <a:gd name="T80" fmla="*/ 7 w 102"/>
                <a:gd name="T81" fmla="*/ 9 h 330"/>
                <a:gd name="T82" fmla="*/ 7 w 102"/>
                <a:gd name="T83" fmla="*/ 8 h 330"/>
                <a:gd name="T84" fmla="*/ 6 w 102"/>
                <a:gd name="T85" fmla="*/ 6 h 330"/>
                <a:gd name="T86" fmla="*/ 6 w 102"/>
                <a:gd name="T87" fmla="*/ 5 h 330"/>
                <a:gd name="T88" fmla="*/ 5 w 102"/>
                <a:gd name="T89" fmla="*/ 3 h 330"/>
                <a:gd name="T90" fmla="*/ 4 w 102"/>
                <a:gd name="T91" fmla="*/ 2 h 330"/>
                <a:gd name="T92" fmla="*/ 4 w 102"/>
                <a:gd name="T93" fmla="*/ 2 h 330"/>
                <a:gd name="T94" fmla="*/ 3 w 102"/>
                <a:gd name="T95" fmla="*/ 0 h 330"/>
                <a:gd name="T96" fmla="*/ 2 w 102"/>
                <a:gd name="T97" fmla="*/ 0 h 330"/>
                <a:gd name="T98" fmla="*/ 0 w 102"/>
                <a:gd name="T99" fmla="*/ 2 h 330"/>
                <a:gd name="T100" fmla="*/ 0 w 102"/>
                <a:gd name="T101" fmla="*/ 2 h 330"/>
                <a:gd name="T102" fmla="*/ 0 w 102"/>
                <a:gd name="T103" fmla="*/ 4 h 330"/>
                <a:gd name="T104" fmla="*/ 0 w 102"/>
                <a:gd name="T105" fmla="*/ 5 h 330"/>
                <a:gd name="T106" fmla="*/ 0 w 102"/>
                <a:gd name="T107" fmla="*/ 6 h 330"/>
                <a:gd name="T108" fmla="*/ 1 w 102"/>
                <a:gd name="T109" fmla="*/ 7 h 330"/>
                <a:gd name="T110" fmla="*/ 1 w 102"/>
                <a:gd name="T111" fmla="*/ 9 h 330"/>
                <a:gd name="T112" fmla="*/ 2 w 102"/>
                <a:gd name="T113" fmla="*/ 9 h 330"/>
                <a:gd name="T114" fmla="*/ 2 w 102"/>
                <a:gd name="T115" fmla="*/ 11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42" name="Freeform 13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8 h 219"/>
                <a:gd name="T2" fmla="*/ 1 w 151"/>
                <a:gd name="T3" fmla="*/ 9 h 219"/>
                <a:gd name="T4" fmla="*/ 1 w 151"/>
                <a:gd name="T5" fmla="*/ 10 h 219"/>
                <a:gd name="T6" fmla="*/ 2 w 151"/>
                <a:gd name="T7" fmla="*/ 12 h 219"/>
                <a:gd name="T8" fmla="*/ 3 w 151"/>
                <a:gd name="T9" fmla="*/ 14 h 219"/>
                <a:gd name="T10" fmla="*/ 4 w 151"/>
                <a:gd name="T11" fmla="*/ 15 h 219"/>
                <a:gd name="T12" fmla="*/ 4 w 151"/>
                <a:gd name="T13" fmla="*/ 16 h 219"/>
                <a:gd name="T14" fmla="*/ 5 w 151"/>
                <a:gd name="T15" fmla="*/ 18 h 219"/>
                <a:gd name="T16" fmla="*/ 6 w 151"/>
                <a:gd name="T17" fmla="*/ 20 h 219"/>
                <a:gd name="T18" fmla="*/ 7 w 151"/>
                <a:gd name="T19" fmla="*/ 21 h 219"/>
                <a:gd name="T20" fmla="*/ 8 w 151"/>
                <a:gd name="T21" fmla="*/ 22 h 219"/>
                <a:gd name="T22" fmla="*/ 9 w 151"/>
                <a:gd name="T23" fmla="*/ 23 h 219"/>
                <a:gd name="T24" fmla="*/ 11 w 151"/>
                <a:gd name="T25" fmla="*/ 23 h 219"/>
                <a:gd name="T26" fmla="*/ 12 w 151"/>
                <a:gd name="T27" fmla="*/ 24 h 219"/>
                <a:gd name="T28" fmla="*/ 13 w 151"/>
                <a:gd name="T29" fmla="*/ 24 h 219"/>
                <a:gd name="T30" fmla="*/ 14 w 151"/>
                <a:gd name="T31" fmla="*/ 24 h 219"/>
                <a:gd name="T32" fmla="*/ 15 w 151"/>
                <a:gd name="T33" fmla="*/ 24 h 219"/>
                <a:gd name="T34" fmla="*/ 16 w 151"/>
                <a:gd name="T35" fmla="*/ 24 h 219"/>
                <a:gd name="T36" fmla="*/ 17 w 151"/>
                <a:gd name="T37" fmla="*/ 22 h 219"/>
                <a:gd name="T38" fmla="*/ 16 w 151"/>
                <a:gd name="T39" fmla="*/ 21 h 219"/>
                <a:gd name="T40" fmla="*/ 15 w 151"/>
                <a:gd name="T41" fmla="*/ 20 h 219"/>
                <a:gd name="T42" fmla="*/ 15 w 151"/>
                <a:gd name="T43" fmla="*/ 19 h 219"/>
                <a:gd name="T44" fmla="*/ 14 w 151"/>
                <a:gd name="T45" fmla="*/ 18 h 219"/>
                <a:gd name="T46" fmla="*/ 13 w 151"/>
                <a:gd name="T47" fmla="*/ 17 h 219"/>
                <a:gd name="T48" fmla="*/ 13 w 151"/>
                <a:gd name="T49" fmla="*/ 16 h 219"/>
                <a:gd name="T50" fmla="*/ 12 w 151"/>
                <a:gd name="T51" fmla="*/ 14 h 219"/>
                <a:gd name="T52" fmla="*/ 11 w 151"/>
                <a:gd name="T53" fmla="*/ 13 h 219"/>
                <a:gd name="T54" fmla="*/ 11 w 151"/>
                <a:gd name="T55" fmla="*/ 12 h 219"/>
                <a:gd name="T56" fmla="*/ 10 w 151"/>
                <a:gd name="T57" fmla="*/ 10 h 219"/>
                <a:gd name="T58" fmla="*/ 9 w 151"/>
                <a:gd name="T59" fmla="*/ 9 h 219"/>
                <a:gd name="T60" fmla="*/ 9 w 151"/>
                <a:gd name="T61" fmla="*/ 7 h 219"/>
                <a:gd name="T62" fmla="*/ 8 w 151"/>
                <a:gd name="T63" fmla="*/ 6 h 219"/>
                <a:gd name="T64" fmla="*/ 7 w 151"/>
                <a:gd name="T65" fmla="*/ 5 h 219"/>
                <a:gd name="T66" fmla="*/ 7 w 151"/>
                <a:gd name="T67" fmla="*/ 4 h 219"/>
                <a:gd name="T68" fmla="*/ 6 w 151"/>
                <a:gd name="T69" fmla="*/ 3 h 219"/>
                <a:gd name="T70" fmla="*/ 5 w 151"/>
                <a:gd name="T71" fmla="*/ 2 h 219"/>
                <a:gd name="T72" fmla="*/ 4 w 151"/>
                <a:gd name="T73" fmla="*/ 0 h 219"/>
                <a:gd name="T74" fmla="*/ 3 w 151"/>
                <a:gd name="T75" fmla="*/ 0 h 219"/>
                <a:gd name="T76" fmla="*/ 2 w 151"/>
                <a:gd name="T77" fmla="*/ 1 h 219"/>
                <a:gd name="T78" fmla="*/ 1 w 151"/>
                <a:gd name="T79" fmla="*/ 2 h 219"/>
                <a:gd name="T80" fmla="*/ 1 w 151"/>
                <a:gd name="T81" fmla="*/ 3 h 219"/>
                <a:gd name="T82" fmla="*/ 0 w 151"/>
                <a:gd name="T83" fmla="*/ 5 h 219"/>
                <a:gd name="T84" fmla="*/ 0 w 151"/>
                <a:gd name="T85" fmla="*/ 6 h 219"/>
                <a:gd name="T86" fmla="*/ 0 w 151"/>
                <a:gd name="T87" fmla="*/ 7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8989810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E1626-6CAF-4545-B750-C59A8494E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</a:t>
            </a:r>
            <a:r>
              <a:rPr lang="en-US" dirty="0" err="1">
                <a:latin typeface="Consolas" panose="020B0609020204030204" pitchFamily="49" charset="0"/>
              </a:rPr>
              <a:t>futex</a:t>
            </a:r>
            <a:r>
              <a:rPr lang="en-US" dirty="0"/>
              <a:t>: Fast </a:t>
            </a:r>
            <a:r>
              <a:rPr lang="en-US" dirty="0" err="1"/>
              <a:t>Userspace</a:t>
            </a:r>
            <a:r>
              <a:rPr lang="en-US" dirty="0"/>
              <a:t> Mutex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059F1-E5B6-48E1-987F-5DDF58163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61302"/>
            <a:ext cx="10744200" cy="42442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6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6000"/>
                </a:solidFill>
                <a:latin typeface="Consolas" panose="020B0609020204030204" pitchFamily="49" charset="0"/>
              </a:rPr>
              <a:t>uaddr</a:t>
            </a:r>
            <a:r>
              <a:rPr lang="en-US" dirty="0"/>
              <a:t> points to a 32-bit value in user space</a:t>
            </a:r>
          </a:p>
          <a:p>
            <a:pPr marL="0" indent="0">
              <a:buNone/>
            </a:pPr>
            <a:r>
              <a:rPr lang="en-US" dirty="0">
                <a:solidFill>
                  <a:srgbClr val="006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6000"/>
                </a:solidFill>
                <a:latin typeface="Consolas" panose="020B0609020204030204" pitchFamily="49" charset="0"/>
              </a:rPr>
              <a:t>futex_op</a:t>
            </a:r>
            <a:endParaRPr lang="en-US" dirty="0">
              <a:solidFill>
                <a:srgbClr val="006000"/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>
                <a:latin typeface="Consolas" panose="020B0609020204030204" pitchFamily="49" charset="0"/>
              </a:rPr>
              <a:t>FUTEX_WAIT</a:t>
            </a:r>
            <a:r>
              <a:rPr lang="en-US" dirty="0"/>
              <a:t> – if </a:t>
            </a:r>
            <a:r>
              <a:rPr lang="en-US" dirty="0" err="1">
                <a:latin typeface="Consolas" panose="020B0609020204030204" pitchFamily="49" charset="0"/>
              </a:rPr>
              <a:t>val</a:t>
            </a:r>
            <a:r>
              <a:rPr lang="en-US" dirty="0">
                <a:latin typeface="Consolas" panose="020B0609020204030204" pitchFamily="49" charset="0"/>
              </a:rPr>
              <a:t> == *</a:t>
            </a:r>
            <a:r>
              <a:rPr lang="en-US" dirty="0" err="1">
                <a:latin typeface="Consolas" panose="020B0609020204030204" pitchFamily="49" charset="0"/>
              </a:rPr>
              <a:t>uaddr</a:t>
            </a:r>
            <a:r>
              <a:rPr lang="en-US" dirty="0"/>
              <a:t> sleep till </a:t>
            </a:r>
            <a:r>
              <a:rPr lang="en-US" dirty="0">
                <a:latin typeface="Consolas" panose="020B0609020204030204" pitchFamily="49" charset="0"/>
              </a:rPr>
              <a:t>FUTEX_WAKE</a:t>
            </a:r>
          </a:p>
          <a:p>
            <a:pPr lvl="2"/>
            <a:r>
              <a:rPr lang="en-US" b="1" i="1" dirty="0"/>
              <a:t>Atomic</a:t>
            </a:r>
            <a:r>
              <a:rPr lang="en-US" dirty="0"/>
              <a:t> check that condition still holds after we disable interrupts (in kernel!)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FUTEX_WAKE</a:t>
            </a:r>
            <a:r>
              <a:rPr lang="en-US" dirty="0"/>
              <a:t> – wake up at most </a:t>
            </a:r>
            <a:r>
              <a:rPr lang="en-US" dirty="0" err="1">
                <a:solidFill>
                  <a:srgbClr val="006000"/>
                </a:solidFill>
                <a:latin typeface="Consolas" panose="020B0609020204030204" pitchFamily="49" charset="0"/>
              </a:rPr>
              <a:t>val</a:t>
            </a:r>
            <a:r>
              <a:rPr lang="en-US" dirty="0"/>
              <a:t> waiting threads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FUTEX_FD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FUTEX_WAKE_OP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FUTEX_CMP_REQUEUE: More interesting operations!</a:t>
            </a:r>
          </a:p>
          <a:p>
            <a:pPr marL="0" indent="0">
              <a:buNone/>
            </a:pPr>
            <a:r>
              <a:rPr lang="en-US" dirty="0">
                <a:solidFill>
                  <a:srgbClr val="006000"/>
                </a:solidFill>
                <a:latin typeface="Consolas" panose="020B0609020204030204" pitchFamily="49" charset="0"/>
              </a:rPr>
              <a:t>  timeout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ptr</a:t>
            </a:r>
            <a:r>
              <a:rPr lang="en-US" dirty="0"/>
              <a:t> to a </a:t>
            </a:r>
            <a:r>
              <a:rPr lang="en-US" i="1" dirty="0" err="1"/>
              <a:t>timespec</a:t>
            </a:r>
            <a:r>
              <a:rPr lang="en-US" dirty="0"/>
              <a:t> structure that specifies a timeout for the op</a:t>
            </a:r>
          </a:p>
          <a:p>
            <a:endParaRPr lang="en-US" i="1" dirty="0">
              <a:solidFill>
                <a:srgbClr val="006000"/>
              </a:solidFill>
              <a:latin typeface="Courier" pitchFamily="2" charset="0"/>
            </a:endParaRPr>
          </a:p>
          <a:p>
            <a:pPr marL="0" indent="0">
              <a:buNone/>
            </a:pPr>
            <a:endParaRPr lang="en-US" i="1" dirty="0">
              <a:solidFill>
                <a:srgbClr val="006000"/>
              </a:solidFill>
              <a:latin typeface="Courier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D02215-E8C6-4049-B3B2-D96C2751B9C0}"/>
              </a:ext>
            </a:extLst>
          </p:cNvPr>
          <p:cNvSpPr/>
          <p:nvPr/>
        </p:nvSpPr>
        <p:spPr>
          <a:xfrm>
            <a:off x="957470" y="685800"/>
            <a:ext cx="8153400" cy="16312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#include &lt;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linux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/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futex.h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</a:p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#include &lt;sys/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time.h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</a:p>
          <a:p>
            <a:endParaRPr lang="en-US" sz="2000" b="1" dirty="0">
              <a:solidFill>
                <a:srgbClr val="502000"/>
              </a:solidFill>
              <a:latin typeface="Consolas" panose="020B0609020204030204" pitchFamily="49" charset="0"/>
            </a:endParaRPr>
          </a:p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int 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futex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(int *</a:t>
            </a:r>
            <a:r>
              <a:rPr lang="en-US" sz="2000" i="1" dirty="0" err="1">
                <a:solidFill>
                  <a:srgbClr val="006000"/>
                </a:solidFill>
                <a:latin typeface="Consolas" panose="020B0609020204030204" pitchFamily="49" charset="0"/>
              </a:rPr>
              <a:t>uaddr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, int </a:t>
            </a:r>
            <a:r>
              <a:rPr lang="en-US" sz="2000" i="1" dirty="0" err="1">
                <a:solidFill>
                  <a:srgbClr val="006000"/>
                </a:solidFill>
                <a:latin typeface="Consolas" panose="020B0609020204030204" pitchFamily="49" charset="0"/>
              </a:rPr>
              <a:t>futex_op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, int </a:t>
            </a:r>
            <a:r>
              <a:rPr lang="en-US" sz="2000" i="1" dirty="0" err="1">
                <a:solidFill>
                  <a:srgbClr val="006000"/>
                </a:solidFill>
                <a:latin typeface="Consolas" panose="020B0609020204030204" pitchFamily="49" charset="0"/>
              </a:rPr>
              <a:t>val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,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</a:p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	   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const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struct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timespec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 *</a:t>
            </a:r>
            <a:r>
              <a:rPr lang="en-US" sz="2000" i="1" dirty="0">
                <a:solidFill>
                  <a:srgbClr val="006000"/>
                </a:solidFill>
                <a:latin typeface="Consolas" panose="020B0609020204030204" pitchFamily="49" charset="0"/>
              </a:rPr>
              <a:t>timeout</a:t>
            </a:r>
            <a:r>
              <a:rPr lang="en-US" sz="2000" b="1" i="1" dirty="0">
                <a:solidFill>
                  <a:srgbClr val="502000"/>
                </a:solidFill>
                <a:latin typeface="Consolas" panose="020B0609020204030204" pitchFamily="49" charset="0"/>
              </a:rPr>
              <a:t> );</a:t>
            </a:r>
            <a:endParaRPr lang="en-US" sz="2000" b="1" dirty="0">
              <a:solidFill>
                <a:srgbClr val="502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3904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E1626-6CAF-4545-B750-C59A8494E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</a:t>
            </a:r>
            <a:r>
              <a:rPr lang="en-US" dirty="0" err="1">
                <a:latin typeface="Consolas" panose="020B0609020204030204" pitchFamily="49" charset="0"/>
              </a:rPr>
              <a:t>futex</a:t>
            </a:r>
            <a:r>
              <a:rPr lang="en-US" dirty="0"/>
              <a:t>: Fast </a:t>
            </a:r>
            <a:r>
              <a:rPr lang="en-US" dirty="0" err="1"/>
              <a:t>Userspace</a:t>
            </a:r>
            <a:r>
              <a:rPr lang="en-US" dirty="0"/>
              <a:t> Mutex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059F1-E5B6-48E1-987F-5DDF58163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200400"/>
            <a:ext cx="10744200" cy="3505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Interface to the kernel sleep() functionality!</a:t>
            </a:r>
          </a:p>
          <a:p>
            <a:pPr lvl="1" algn="ctr"/>
            <a:r>
              <a:rPr lang="en-US" dirty="0"/>
              <a:t>Let thread put themselves to sleep – conditionally! </a:t>
            </a:r>
          </a:p>
          <a:p>
            <a:pPr marL="457200" lvl="1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futex</a:t>
            </a:r>
            <a:r>
              <a:rPr lang="en-US" dirty="0"/>
              <a:t> is not exposed in </a:t>
            </a:r>
            <a:r>
              <a:rPr lang="en-US" dirty="0" err="1"/>
              <a:t>libc</a:t>
            </a:r>
            <a:r>
              <a:rPr lang="en-US" dirty="0"/>
              <a:t>; it is used within the implementation of </a:t>
            </a:r>
            <a:r>
              <a:rPr lang="en-US" dirty="0" err="1"/>
              <a:t>pthreads</a:t>
            </a:r>
            <a:endParaRPr lang="en-US" dirty="0"/>
          </a:p>
          <a:p>
            <a:pPr lvl="1" algn="ctr"/>
            <a:r>
              <a:rPr lang="en-US" dirty="0"/>
              <a:t>Can be used to implement locks, semaphores, monitors, etc…</a:t>
            </a:r>
          </a:p>
          <a:p>
            <a:pPr algn="ctr"/>
            <a:endParaRPr lang="en-US" i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D02215-E8C6-4049-B3B2-D96C2751B9C0}"/>
              </a:ext>
            </a:extLst>
          </p:cNvPr>
          <p:cNvSpPr/>
          <p:nvPr/>
        </p:nvSpPr>
        <p:spPr>
          <a:xfrm>
            <a:off x="2683164" y="1127492"/>
            <a:ext cx="8153400" cy="16312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#include &lt;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linux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/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futex.h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</a:p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#include &lt;sys/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time.h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</a:p>
          <a:p>
            <a:endParaRPr lang="en-US" sz="2000" b="1" dirty="0">
              <a:solidFill>
                <a:srgbClr val="502000"/>
              </a:solidFill>
              <a:latin typeface="Consolas" panose="020B0609020204030204" pitchFamily="49" charset="0"/>
            </a:endParaRPr>
          </a:p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int 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futex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(int *</a:t>
            </a:r>
            <a:r>
              <a:rPr lang="en-US" sz="2000" i="1" dirty="0" err="1">
                <a:solidFill>
                  <a:srgbClr val="006000"/>
                </a:solidFill>
                <a:latin typeface="Consolas" panose="020B0609020204030204" pitchFamily="49" charset="0"/>
              </a:rPr>
              <a:t>uaddr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, int </a:t>
            </a:r>
            <a:r>
              <a:rPr lang="en-US" sz="2000" i="1" dirty="0" err="1">
                <a:solidFill>
                  <a:srgbClr val="006000"/>
                </a:solidFill>
                <a:latin typeface="Consolas" panose="020B0609020204030204" pitchFamily="49" charset="0"/>
              </a:rPr>
              <a:t>futex_op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, int </a:t>
            </a:r>
            <a:r>
              <a:rPr lang="en-US" sz="2000" i="1" dirty="0" err="1">
                <a:solidFill>
                  <a:srgbClr val="006000"/>
                </a:solidFill>
                <a:latin typeface="Consolas" panose="020B0609020204030204" pitchFamily="49" charset="0"/>
              </a:rPr>
              <a:t>val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,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</a:p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	   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const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struct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timespec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 *</a:t>
            </a:r>
            <a:r>
              <a:rPr lang="en-US" sz="2000" i="1" dirty="0">
                <a:solidFill>
                  <a:srgbClr val="006000"/>
                </a:solidFill>
                <a:latin typeface="Consolas" panose="020B0609020204030204" pitchFamily="49" charset="0"/>
              </a:rPr>
              <a:t>timeout</a:t>
            </a:r>
            <a:r>
              <a:rPr lang="en-US" sz="2000" b="1" i="1" dirty="0">
                <a:solidFill>
                  <a:srgbClr val="502000"/>
                </a:solidFill>
                <a:latin typeface="Consolas" panose="020B0609020204030204" pitchFamily="49" charset="0"/>
              </a:rPr>
              <a:t> );</a:t>
            </a:r>
            <a:endParaRPr lang="en-US" sz="2000" b="1" dirty="0">
              <a:solidFill>
                <a:srgbClr val="502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7750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E3C9-B7F6-4BE6-BC72-0E0A55B9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First try: T&amp;S and </a:t>
            </a:r>
            <a:r>
              <a:rPr lang="en-US" dirty="0" err="1">
                <a:latin typeface="Consolas" panose="020B0609020204030204" pitchFamily="49" charset="0"/>
              </a:rPr>
              <a:t>futex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852B3-0CDC-454B-890D-1FD10A57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969" y="3729282"/>
            <a:ext cx="10693400" cy="2542604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dirty="0"/>
              <a:t>Sleep interface by using </a:t>
            </a:r>
            <a:r>
              <a:rPr lang="en-US" dirty="0" err="1"/>
              <a:t>futex</a:t>
            </a:r>
            <a:r>
              <a:rPr lang="en-US" dirty="0"/>
              <a:t> – no </a:t>
            </a:r>
            <a:r>
              <a:rPr lang="en-US" dirty="0" err="1"/>
              <a:t>busywaiting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No overhead to acquire lock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Every unlock has to call kernel to potentially wake someone up – even if none</a:t>
            </a:r>
          </a:p>
        </p:txBody>
      </p:sp>
      <p:grpSp>
        <p:nvGrpSpPr>
          <p:cNvPr id="8" name="Group 14">
            <a:extLst>
              <a:ext uri="{FF2B5EF4-FFF2-40B4-BE49-F238E27FC236}">
                <a16:creationId xmlns:a16="http://schemas.microsoft.com/office/drawing/2014/main" id="{10F605D2-C136-4AFE-B7DC-F7F971608D06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817562"/>
            <a:ext cx="7140161" cy="2724151"/>
            <a:chOff x="-136" y="1152"/>
            <a:chExt cx="3584" cy="1716"/>
          </a:xfrm>
        </p:grpSpPr>
        <p:sp>
          <p:nvSpPr>
            <p:cNvPr id="9" name="Text Box 4">
              <a:extLst>
                <a:ext uri="{FF2B5EF4-FFF2-40B4-BE49-F238E27FC236}">
                  <a16:creationId xmlns:a16="http://schemas.microsoft.com/office/drawing/2014/main" id="{1162A227-EC73-435D-9290-CF11F61DC6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36" y="1152"/>
              <a:ext cx="3584" cy="17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en-US" sz="1900" b="0" dirty="0" err="1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900" b="0" dirty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altLang="en-US" sz="1900" b="0" dirty="0" err="1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mylock</a:t>
              </a:r>
              <a:r>
                <a:rPr lang="en-US" altLang="en-US" sz="1900" b="0" dirty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 = 0; // Interface: acquire(&amp;</a:t>
              </a:r>
              <a:r>
                <a:rPr lang="en-US" altLang="en-US" sz="1900" b="0" dirty="0" err="1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mylock</a:t>
              </a:r>
              <a:r>
                <a:rPr lang="en-US" altLang="en-US" sz="1900" b="0" dirty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);</a:t>
              </a:r>
            </a:p>
            <a:p>
              <a:pPr algn="l"/>
              <a:r>
                <a:rPr lang="en-US" altLang="en-US" sz="1900" b="0" dirty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                //            release(&amp;</a:t>
              </a:r>
              <a:r>
                <a:rPr lang="en-US" altLang="en-US" sz="1900" b="0" dirty="0" err="1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mylock</a:t>
              </a:r>
              <a:r>
                <a:rPr lang="en-US" altLang="en-US" sz="1900" b="0" dirty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);</a:t>
              </a: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acquire(</a:t>
              </a:r>
              <a:r>
                <a:rPr lang="en-US" altLang="en-US" sz="1900" b="0" dirty="0" err="1"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 *</a:t>
              </a:r>
              <a:r>
                <a:rPr lang="en-US" altLang="en-US" sz="1900" b="0" dirty="0" err="1"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while (</a:t>
              </a:r>
              <a:r>
                <a:rPr lang="en-US" altLang="en-US" sz="1900" b="0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test&amp;set</a:t>
              </a:r>
              <a:r>
                <a:rPr lang="en-US" altLang="en-US" sz="1900" b="0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sz="1900" b="0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)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	</a:t>
              </a:r>
              <a:r>
                <a:rPr lang="en-US" altLang="en-US" sz="1900" b="0" dirty="0" err="1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futex</a:t>
              </a:r>
              <a:r>
                <a:rPr lang="en-US" altLang="en-US" sz="1900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sz="1900" b="0" dirty="0" err="1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, FUTEX_WAIT, 1);</a:t>
              </a: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}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1" name="AutoShape 7">
              <a:extLst>
                <a:ext uri="{FF2B5EF4-FFF2-40B4-BE49-F238E27FC236}">
                  <a16:creationId xmlns:a16="http://schemas.microsoft.com/office/drawing/2014/main" id="{B61CD74D-455A-43A0-B4F1-02061711597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28" y="1248"/>
              <a:ext cx="38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4">
            <a:extLst>
              <a:ext uri="{FF2B5EF4-FFF2-40B4-BE49-F238E27FC236}">
                <a16:creationId xmlns:a16="http://schemas.microsoft.com/office/drawing/2014/main" id="{10F605D2-C136-4AFE-B7DC-F7F971608D06}"/>
              </a:ext>
            </a:extLst>
          </p:cNvPr>
          <p:cNvGrpSpPr>
            <a:grpSpLocks/>
          </p:cNvGrpSpPr>
          <p:nvPr/>
        </p:nvGrpSpPr>
        <p:grpSpPr bwMode="auto">
          <a:xfrm>
            <a:off x="6271615" y="817562"/>
            <a:ext cx="5311361" cy="3513138"/>
            <a:chOff x="-27" y="997"/>
            <a:chExt cx="3584" cy="2213"/>
          </a:xfrm>
        </p:grpSpPr>
        <p:sp>
          <p:nvSpPr>
            <p:cNvPr id="12" name="Text Box 4">
              <a:extLst>
                <a:ext uri="{FF2B5EF4-FFF2-40B4-BE49-F238E27FC236}">
                  <a16:creationId xmlns:a16="http://schemas.microsoft.com/office/drawing/2014/main" id="{1162A227-EC73-435D-9290-CF11F61DC6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7" y="997"/>
              <a:ext cx="3584" cy="2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release(</a:t>
              </a:r>
              <a:r>
                <a:rPr lang="en-US" altLang="en-US" sz="1900" b="0" dirty="0" err="1"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 *</a:t>
              </a:r>
              <a:r>
                <a:rPr lang="en-US" altLang="en-US" sz="1900" b="0" dirty="0" err="1"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 err="1"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 = 0; // unlock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 err="1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futex</a:t>
              </a:r>
              <a:r>
                <a:rPr lang="en-US" altLang="en-US" sz="1900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(&amp;</a:t>
              </a:r>
              <a:r>
                <a:rPr lang="en-US" altLang="en-US" sz="1900" b="0" dirty="0" err="1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, FUTEX_WAKE, 1);</a:t>
              </a: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  <a:endPara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3" name="AutoShape 7">
              <a:extLst>
                <a:ext uri="{FF2B5EF4-FFF2-40B4-BE49-F238E27FC236}">
                  <a16:creationId xmlns:a16="http://schemas.microsoft.com/office/drawing/2014/main" id="{B61CD74D-455A-43A0-B4F1-02061711597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28" y="1248"/>
              <a:ext cx="38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983858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E3C9-B7F6-4BE6-BC72-0E0A55B9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Try #2: T&amp;S and </a:t>
            </a:r>
            <a:r>
              <a:rPr lang="en-US" dirty="0" err="1">
                <a:latin typeface="Consolas" panose="020B0609020204030204" pitchFamily="49" charset="0"/>
              </a:rPr>
              <a:t>futex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852B3-0CDC-454B-890D-1FD10A57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32674"/>
            <a:ext cx="10896600" cy="174432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This is </a:t>
            </a:r>
            <a:r>
              <a:rPr lang="en-US" dirty="0" err="1"/>
              <a:t>syscall</a:t>
            </a:r>
            <a:r>
              <a:rPr lang="en-US" dirty="0"/>
              <a:t>-free in the uncontended case</a:t>
            </a:r>
          </a:p>
          <a:p>
            <a:pPr lvl="1" algn="ctr"/>
            <a:r>
              <a:rPr lang="en-US" dirty="0"/>
              <a:t>Temporarily falls back to </a:t>
            </a:r>
            <a:r>
              <a:rPr lang="en-US" dirty="0" err="1"/>
              <a:t>syscalls</a:t>
            </a:r>
            <a:r>
              <a:rPr lang="en-US" dirty="0"/>
              <a:t> if multiple waiters, or concurrent acquire/release</a:t>
            </a:r>
          </a:p>
          <a:p>
            <a:pPr algn="ctr"/>
            <a:r>
              <a:rPr lang="en-US" dirty="0"/>
              <a:t>But it can be considerably optimized!</a:t>
            </a:r>
          </a:p>
          <a:p>
            <a:pPr lvl="1" algn="ctr"/>
            <a:r>
              <a:rPr lang="en-US" dirty="0"/>
              <a:t>See “</a:t>
            </a:r>
            <a:r>
              <a:rPr lang="en-US" dirty="0" err="1">
                <a:hlinkClick r:id="rId3"/>
              </a:rPr>
              <a:t>Futexes</a:t>
            </a:r>
            <a:r>
              <a:rPr lang="en-US" dirty="0">
                <a:hlinkClick r:id="rId3"/>
              </a:rPr>
              <a:t> are Tricky</a:t>
            </a:r>
            <a:r>
              <a:rPr lang="en-US" dirty="0"/>
              <a:t>” by Ulrich </a:t>
            </a:r>
            <a:r>
              <a:rPr lang="en-US" dirty="0" err="1"/>
              <a:t>Drepper</a:t>
            </a:r>
            <a:endParaRPr lang="en-US" dirty="0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FD31D945-3296-45FA-9F38-10591FC65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5716" y="706437"/>
            <a:ext cx="5596284" cy="333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release(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, bool *maybe)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0;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if (*maybe) {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*maybe = false;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// Try to wake up someone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(&amp;value, FUTEX_WAKE, 1);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b="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1162A227-EC73-435D-9290-CF11F61DC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16" y="706437"/>
            <a:ext cx="7958484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bool maybe = false;</a:t>
            </a:r>
          </a:p>
          <a:p>
            <a:pPr algn="l"/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0; // Interface: acquire(&amp;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,&amp;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maybe_waiters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        //            release(&amp;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,&amp;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maybe_waiters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algn="l"/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acquire(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, bool *maybe) {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while (</a:t>
            </a:r>
            <a:r>
              <a:rPr lang="en-US" altLang="en-US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// Sleep, since lock busy!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*maybe = true;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, FUTEX_WAIT, 1);</a:t>
            </a:r>
          </a:p>
          <a:p>
            <a:pPr algn="l"/>
            <a:endParaRPr lang="en-US" altLang="en-US" b="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// Make sure other sleepers not stuck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*maybe = true;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1" name="AutoShape 7">
            <a:extLst>
              <a:ext uri="{FF2B5EF4-FFF2-40B4-BE49-F238E27FC236}">
                <a16:creationId xmlns:a16="http://schemas.microsoft.com/office/drawing/2014/main" id="{B61CD74D-455A-43A0-B4F1-02061711597D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3649398" y="1011237"/>
            <a:ext cx="626224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54870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261" name="Group 37"/>
          <p:cNvGrpSpPr>
            <a:grpSpLocks/>
          </p:cNvGrpSpPr>
          <p:nvPr/>
        </p:nvGrpSpPr>
        <p:grpSpPr bwMode="auto">
          <a:xfrm>
            <a:off x="1752600" y="762000"/>
            <a:ext cx="8686800" cy="2971800"/>
            <a:chOff x="144" y="480"/>
            <a:chExt cx="5472" cy="1872"/>
          </a:xfrm>
        </p:grpSpPr>
        <p:grpSp>
          <p:nvGrpSpPr>
            <p:cNvPr id="36872" name="Group 35"/>
            <p:cNvGrpSpPr>
              <a:grpSpLocks/>
            </p:cNvGrpSpPr>
            <p:nvPr/>
          </p:nvGrpSpPr>
          <p:grpSpPr bwMode="auto">
            <a:xfrm>
              <a:off x="144" y="480"/>
              <a:ext cx="960" cy="1872"/>
              <a:chOff x="144" y="768"/>
              <a:chExt cx="960" cy="1872"/>
            </a:xfrm>
          </p:grpSpPr>
          <p:sp>
            <p:nvSpPr>
              <p:cNvPr id="36880" name="Rectangle 9"/>
              <p:cNvSpPr>
                <a:spLocks noChangeArrowheads="1"/>
              </p:cNvSpPr>
              <p:nvPr/>
            </p:nvSpPr>
            <p:spPr bwMode="auto">
              <a:xfrm>
                <a:off x="144" y="2208"/>
                <a:ext cx="960" cy="43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Hardware</a:t>
                </a:r>
              </a:p>
            </p:txBody>
          </p:sp>
          <p:sp>
            <p:nvSpPr>
              <p:cNvPr id="36881" name="Rectangle 7"/>
              <p:cNvSpPr>
                <a:spLocks noChangeArrowheads="1"/>
              </p:cNvSpPr>
              <p:nvPr/>
            </p:nvSpPr>
            <p:spPr bwMode="auto">
              <a:xfrm>
                <a:off x="144" y="1296"/>
                <a:ext cx="960" cy="91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Higher-level </a:t>
                </a:r>
                <a:b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</a:b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API</a:t>
                </a:r>
              </a:p>
            </p:txBody>
          </p:sp>
          <p:sp>
            <p:nvSpPr>
              <p:cNvPr id="36882" name="Rectangle 5"/>
              <p:cNvSpPr>
                <a:spLocks noChangeArrowheads="1"/>
              </p:cNvSpPr>
              <p:nvPr/>
            </p:nvSpPr>
            <p:spPr bwMode="auto">
              <a:xfrm>
                <a:off x="144" y="768"/>
                <a:ext cx="960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Programs</a:t>
                </a:r>
              </a:p>
            </p:txBody>
          </p:sp>
        </p:grpSp>
        <p:sp>
          <p:nvSpPr>
            <p:cNvPr id="36873" name="Line 11"/>
            <p:cNvSpPr>
              <a:spLocks noChangeShapeType="1"/>
            </p:cNvSpPr>
            <p:nvPr/>
          </p:nvSpPr>
          <p:spPr bwMode="auto">
            <a:xfrm>
              <a:off x="144" y="480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4" name="Line 12"/>
            <p:cNvSpPr>
              <a:spLocks noChangeShapeType="1"/>
            </p:cNvSpPr>
            <p:nvPr/>
          </p:nvSpPr>
          <p:spPr bwMode="auto">
            <a:xfrm>
              <a:off x="144" y="1008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5" name="Line 13"/>
            <p:cNvSpPr>
              <a:spLocks noChangeShapeType="1"/>
            </p:cNvSpPr>
            <p:nvPr/>
          </p:nvSpPr>
          <p:spPr bwMode="auto">
            <a:xfrm>
              <a:off x="144" y="1920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6" name="Line 14"/>
            <p:cNvSpPr>
              <a:spLocks noChangeShapeType="1"/>
            </p:cNvSpPr>
            <p:nvPr/>
          </p:nvSpPr>
          <p:spPr bwMode="auto">
            <a:xfrm>
              <a:off x="144" y="2352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7" name="Line 15"/>
            <p:cNvSpPr>
              <a:spLocks noChangeShapeType="1"/>
            </p:cNvSpPr>
            <p:nvPr/>
          </p:nvSpPr>
          <p:spPr bwMode="auto">
            <a:xfrm>
              <a:off x="144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8" name="Line 16"/>
            <p:cNvSpPr>
              <a:spLocks noChangeShapeType="1"/>
            </p:cNvSpPr>
            <p:nvPr/>
          </p:nvSpPr>
          <p:spPr bwMode="auto">
            <a:xfrm>
              <a:off x="1104" y="480"/>
              <a:ext cx="0" cy="18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9" name="Line 17"/>
            <p:cNvSpPr>
              <a:spLocks noChangeShapeType="1"/>
            </p:cNvSpPr>
            <p:nvPr/>
          </p:nvSpPr>
          <p:spPr bwMode="auto">
            <a:xfrm>
              <a:off x="5616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Where are we going with synchronization?</a:t>
            </a:r>
          </a:p>
        </p:txBody>
      </p:sp>
      <p:sp>
        <p:nvSpPr>
          <p:cNvPr id="36867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1447800" y="4267200"/>
            <a:ext cx="9677400" cy="21336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We are going to implement various higher-level synchronization primitives using atomic operations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Everything is pretty painful if only atomic primitives are load and store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Need to provide primitives useful at user-level</a:t>
            </a:r>
          </a:p>
        </p:txBody>
      </p:sp>
      <p:sp>
        <p:nvSpPr>
          <p:cNvPr id="436234" name="Rectangle 10"/>
          <p:cNvSpPr>
            <a:spLocks noChangeArrowheads="1"/>
          </p:cNvSpPr>
          <p:nvPr/>
        </p:nvSpPr>
        <p:spPr bwMode="auto">
          <a:xfrm>
            <a:off x="3276600" y="3048000"/>
            <a:ext cx="7162800" cy="6858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Load/Store    Disable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Ints</a:t>
            </a: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  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Test&amp;Set</a:t>
            </a: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  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Compare&amp;Swap</a:t>
            </a:r>
            <a:endParaRPr lang="en-US" alt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36232" name="Rectangle 8"/>
          <p:cNvSpPr>
            <a:spLocks noChangeArrowheads="1"/>
          </p:cNvSpPr>
          <p:nvPr/>
        </p:nvSpPr>
        <p:spPr bwMode="auto">
          <a:xfrm>
            <a:off x="3276600" y="1600200"/>
            <a:ext cx="7162800" cy="1447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Locks   Semaphores   Monitors   Send/Receive</a:t>
            </a:r>
          </a:p>
        </p:txBody>
      </p:sp>
      <p:sp>
        <p:nvSpPr>
          <p:cNvPr id="436230" name="Rectangle 6"/>
          <p:cNvSpPr>
            <a:spLocks noChangeArrowheads="1"/>
          </p:cNvSpPr>
          <p:nvPr/>
        </p:nvSpPr>
        <p:spPr bwMode="auto">
          <a:xfrm>
            <a:off x="3276600" y="762000"/>
            <a:ext cx="7162800" cy="838200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Shared Programs</a:t>
            </a:r>
          </a:p>
        </p:txBody>
      </p:sp>
    </p:spTree>
    <p:extLst>
      <p:ext uri="{BB962C8B-B14F-4D97-AF65-F5344CB8AC3E}">
        <p14:creationId xmlns:p14="http://schemas.microsoft.com/office/powerpoint/2010/main" val="370866379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Solve with a lock?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62207"/>
            <a:ext cx="11197047" cy="5943600"/>
          </a:xfrm>
        </p:spPr>
        <p:txBody>
          <a:bodyPr/>
          <a:lstStyle/>
          <a:p>
            <a:pPr marL="0" indent="0" algn="ctr">
              <a:spcBef>
                <a:spcPct val="2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Lock prevents someone from doing something</a:t>
            </a:r>
          </a:p>
          <a:p>
            <a:pPr lvl="1" algn="ctr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Lock before entering critical section </a:t>
            </a:r>
          </a:p>
          <a:p>
            <a:pPr lvl="1" algn="ctr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Unlock when leaving</a:t>
            </a:r>
          </a:p>
          <a:p>
            <a:pPr lvl="1" algn="ctr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Wait if locked</a:t>
            </a:r>
          </a:p>
          <a:p>
            <a:pPr algn="ctr">
              <a:spcBef>
                <a:spcPct val="2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spcBef>
                <a:spcPct val="2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Fix the milk problem by putting a key on the refrigerator</a:t>
            </a:r>
          </a:p>
          <a:p>
            <a:pPr marL="0" indent="0" algn="ctr">
              <a:spcBef>
                <a:spcPct val="25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spcBef>
                <a:spcPct val="2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Lock it and take key if you are going to go buy milk</a:t>
            </a:r>
          </a:p>
          <a:p>
            <a:pPr marL="0" indent="0" algn="ctr">
              <a:spcBef>
                <a:spcPct val="2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Fixes too much: roommate angry if only wants OJ</a:t>
            </a:r>
          </a:p>
          <a:p>
            <a:pPr lvl="1">
              <a:spcBef>
                <a:spcPct val="2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spcBef>
                <a:spcPct val="2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>
              <a:spcBef>
                <a:spcPct val="25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427019" name="Group 11"/>
          <p:cNvGrpSpPr>
            <a:grpSpLocks/>
          </p:cNvGrpSpPr>
          <p:nvPr/>
        </p:nvGrpSpPr>
        <p:grpSpPr bwMode="auto">
          <a:xfrm>
            <a:off x="5029200" y="5257800"/>
            <a:ext cx="2870931" cy="1066800"/>
            <a:chOff x="925" y="3024"/>
            <a:chExt cx="3827" cy="1264"/>
          </a:xfrm>
        </p:grpSpPr>
        <p:grpSp>
          <p:nvGrpSpPr>
            <p:cNvPr id="27654" name="Group 6"/>
            <p:cNvGrpSpPr>
              <a:grpSpLocks/>
            </p:cNvGrpSpPr>
            <p:nvPr/>
          </p:nvGrpSpPr>
          <p:grpSpPr bwMode="auto">
            <a:xfrm>
              <a:off x="925" y="3088"/>
              <a:ext cx="1453" cy="1200"/>
              <a:chOff x="3241" y="3040"/>
              <a:chExt cx="1453" cy="1200"/>
            </a:xfrm>
          </p:grpSpPr>
          <p:pic>
            <p:nvPicPr>
              <p:cNvPr id="27657" name="Picture 4" descr="MCHH01153_0000[1]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66" y="3040"/>
                <a:ext cx="828" cy="1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58" name="Picture 5" descr="MCj03078320000[1]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184148">
                <a:off x="3282" y="3070"/>
                <a:ext cx="545" cy="6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7655" name="Picture 7" descr="MCj02392010000[1]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3024"/>
              <a:ext cx="827" cy="1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6" name="AutoShape 10"/>
            <p:cNvSpPr>
              <a:spLocks noChangeArrowheads="1"/>
            </p:cNvSpPr>
            <p:nvPr/>
          </p:nvSpPr>
          <p:spPr bwMode="auto">
            <a:xfrm rot="596657">
              <a:off x="3072" y="3120"/>
              <a:ext cx="1680" cy="624"/>
            </a:xfrm>
            <a:prstGeom prst="wedgeEllipseCallout">
              <a:avLst>
                <a:gd name="adj1" fmla="val -43750"/>
                <a:gd name="adj2" fmla="val 70000"/>
              </a:avLst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/>
                <a:t>#$@%@#$@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0926932" y="1371600"/>
            <a:ext cx="853735" cy="960452"/>
            <a:chOff x="10119065" y="3459148"/>
            <a:chExt cx="853735" cy="960452"/>
          </a:xfrm>
        </p:grpSpPr>
        <p:sp>
          <p:nvSpPr>
            <p:cNvPr id="13" name="AutoShape 8"/>
            <p:cNvSpPr>
              <a:spLocks noChangeAspect="1" noChangeArrowheads="1" noTextEdit="1"/>
            </p:cNvSpPr>
            <p:nvPr/>
          </p:nvSpPr>
          <p:spPr bwMode="auto">
            <a:xfrm>
              <a:off x="10119065" y="3459148"/>
              <a:ext cx="853735" cy="960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10194395" y="3682586"/>
              <a:ext cx="778405" cy="737014"/>
            </a:xfrm>
            <a:custGeom>
              <a:avLst/>
              <a:gdLst>
                <a:gd name="T0" fmla="*/ 4 w 1303"/>
                <a:gd name="T1" fmla="*/ 79 h 1327"/>
                <a:gd name="T2" fmla="*/ 7 w 1303"/>
                <a:gd name="T3" fmla="*/ 86 h 1327"/>
                <a:gd name="T4" fmla="*/ 13 w 1303"/>
                <a:gd name="T5" fmla="*/ 97 h 1327"/>
                <a:gd name="T6" fmla="*/ 19 w 1303"/>
                <a:gd name="T7" fmla="*/ 109 h 1327"/>
                <a:gd name="T8" fmla="*/ 28 w 1303"/>
                <a:gd name="T9" fmla="*/ 121 h 1327"/>
                <a:gd name="T10" fmla="*/ 38 w 1303"/>
                <a:gd name="T11" fmla="*/ 132 h 1327"/>
                <a:gd name="T12" fmla="*/ 50 w 1303"/>
                <a:gd name="T13" fmla="*/ 140 h 1327"/>
                <a:gd name="T14" fmla="*/ 63 w 1303"/>
                <a:gd name="T15" fmla="*/ 145 h 1327"/>
                <a:gd name="T16" fmla="*/ 76 w 1303"/>
                <a:gd name="T17" fmla="*/ 147 h 1327"/>
                <a:gd name="T18" fmla="*/ 90 w 1303"/>
                <a:gd name="T19" fmla="*/ 146 h 1327"/>
                <a:gd name="T20" fmla="*/ 104 w 1303"/>
                <a:gd name="T21" fmla="*/ 142 h 1327"/>
                <a:gd name="T22" fmla="*/ 116 w 1303"/>
                <a:gd name="T23" fmla="*/ 136 h 1327"/>
                <a:gd name="T24" fmla="*/ 128 w 1303"/>
                <a:gd name="T25" fmla="*/ 126 h 1327"/>
                <a:gd name="T26" fmla="*/ 136 w 1303"/>
                <a:gd name="T27" fmla="*/ 116 h 1327"/>
                <a:gd name="T28" fmla="*/ 142 w 1303"/>
                <a:gd name="T29" fmla="*/ 105 h 1327"/>
                <a:gd name="T30" fmla="*/ 144 w 1303"/>
                <a:gd name="T31" fmla="*/ 94 h 1327"/>
                <a:gd name="T32" fmla="*/ 145 w 1303"/>
                <a:gd name="T33" fmla="*/ 82 h 1327"/>
                <a:gd name="T34" fmla="*/ 143 w 1303"/>
                <a:gd name="T35" fmla="*/ 71 h 1327"/>
                <a:gd name="T36" fmla="*/ 140 w 1303"/>
                <a:gd name="T37" fmla="*/ 59 h 1327"/>
                <a:gd name="T38" fmla="*/ 136 w 1303"/>
                <a:gd name="T39" fmla="*/ 48 h 1327"/>
                <a:gd name="T40" fmla="*/ 132 w 1303"/>
                <a:gd name="T41" fmla="*/ 37 h 1327"/>
                <a:gd name="T42" fmla="*/ 128 w 1303"/>
                <a:gd name="T43" fmla="*/ 27 h 1327"/>
                <a:gd name="T44" fmla="*/ 123 w 1303"/>
                <a:gd name="T45" fmla="*/ 18 h 1327"/>
                <a:gd name="T46" fmla="*/ 117 w 1303"/>
                <a:gd name="T47" fmla="*/ 11 h 1327"/>
                <a:gd name="T48" fmla="*/ 111 w 1303"/>
                <a:gd name="T49" fmla="*/ 5 h 1327"/>
                <a:gd name="T50" fmla="*/ 104 w 1303"/>
                <a:gd name="T51" fmla="*/ 1 h 1327"/>
                <a:gd name="T52" fmla="*/ 98 w 1303"/>
                <a:gd name="T53" fmla="*/ 0 h 1327"/>
                <a:gd name="T54" fmla="*/ 93 w 1303"/>
                <a:gd name="T55" fmla="*/ 0 h 1327"/>
                <a:gd name="T56" fmla="*/ 89 w 1303"/>
                <a:gd name="T57" fmla="*/ 3 h 1327"/>
                <a:gd name="T58" fmla="*/ 85 w 1303"/>
                <a:gd name="T59" fmla="*/ 6 h 1327"/>
                <a:gd name="T60" fmla="*/ 84 w 1303"/>
                <a:gd name="T61" fmla="*/ 10 h 1327"/>
                <a:gd name="T62" fmla="*/ 83 w 1303"/>
                <a:gd name="T63" fmla="*/ 15 h 1327"/>
                <a:gd name="T64" fmla="*/ 83 w 1303"/>
                <a:gd name="T65" fmla="*/ 20 h 1327"/>
                <a:gd name="T66" fmla="*/ 83 w 1303"/>
                <a:gd name="T67" fmla="*/ 25 h 1327"/>
                <a:gd name="T68" fmla="*/ 84 w 1303"/>
                <a:gd name="T69" fmla="*/ 28 h 1327"/>
                <a:gd name="T70" fmla="*/ 85 w 1303"/>
                <a:gd name="T71" fmla="*/ 32 h 1327"/>
                <a:gd name="T72" fmla="*/ 85 w 1303"/>
                <a:gd name="T73" fmla="*/ 36 h 1327"/>
                <a:gd name="T74" fmla="*/ 82 w 1303"/>
                <a:gd name="T75" fmla="*/ 40 h 1327"/>
                <a:gd name="T76" fmla="*/ 78 w 1303"/>
                <a:gd name="T77" fmla="*/ 41 h 1327"/>
                <a:gd name="T78" fmla="*/ 73 w 1303"/>
                <a:gd name="T79" fmla="*/ 43 h 1327"/>
                <a:gd name="T80" fmla="*/ 68 w 1303"/>
                <a:gd name="T81" fmla="*/ 45 h 1327"/>
                <a:gd name="T82" fmla="*/ 63 w 1303"/>
                <a:gd name="T83" fmla="*/ 47 h 1327"/>
                <a:gd name="T84" fmla="*/ 58 w 1303"/>
                <a:gd name="T85" fmla="*/ 49 h 1327"/>
                <a:gd name="T86" fmla="*/ 54 w 1303"/>
                <a:gd name="T87" fmla="*/ 52 h 1327"/>
                <a:gd name="T88" fmla="*/ 50 w 1303"/>
                <a:gd name="T89" fmla="*/ 55 h 1327"/>
                <a:gd name="T90" fmla="*/ 45 w 1303"/>
                <a:gd name="T91" fmla="*/ 57 h 1327"/>
                <a:gd name="T92" fmla="*/ 41 w 1303"/>
                <a:gd name="T93" fmla="*/ 55 h 1327"/>
                <a:gd name="T94" fmla="*/ 38 w 1303"/>
                <a:gd name="T95" fmla="*/ 52 h 1327"/>
                <a:gd name="T96" fmla="*/ 34 w 1303"/>
                <a:gd name="T97" fmla="*/ 48 h 1327"/>
                <a:gd name="T98" fmla="*/ 29 w 1303"/>
                <a:gd name="T99" fmla="*/ 44 h 1327"/>
                <a:gd name="T100" fmla="*/ 24 w 1303"/>
                <a:gd name="T101" fmla="*/ 41 h 1327"/>
                <a:gd name="T102" fmla="*/ 17 w 1303"/>
                <a:gd name="T103" fmla="*/ 40 h 1327"/>
                <a:gd name="T104" fmla="*/ 11 w 1303"/>
                <a:gd name="T105" fmla="*/ 41 h 1327"/>
                <a:gd name="T106" fmla="*/ 5 w 1303"/>
                <a:gd name="T107" fmla="*/ 45 h 1327"/>
                <a:gd name="T108" fmla="*/ 1 w 1303"/>
                <a:gd name="T109" fmla="*/ 51 h 1327"/>
                <a:gd name="T110" fmla="*/ 0 w 1303"/>
                <a:gd name="T111" fmla="*/ 58 h 1327"/>
                <a:gd name="T112" fmla="*/ 0 w 1303"/>
                <a:gd name="T113" fmla="*/ 65 h 1327"/>
                <a:gd name="T114" fmla="*/ 2 w 1303"/>
                <a:gd name="T115" fmla="*/ 71 h 1327"/>
                <a:gd name="T116" fmla="*/ 3 w 1303"/>
                <a:gd name="T117" fmla="*/ 75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10599739" y="4094447"/>
              <a:ext cx="170388" cy="228441"/>
            </a:xfrm>
            <a:custGeom>
              <a:avLst/>
              <a:gdLst>
                <a:gd name="T0" fmla="*/ 31 w 285"/>
                <a:gd name="T1" fmla="*/ 35 h 411"/>
                <a:gd name="T2" fmla="*/ 30 w 285"/>
                <a:gd name="T3" fmla="*/ 33 h 411"/>
                <a:gd name="T4" fmla="*/ 29 w 285"/>
                <a:gd name="T5" fmla="*/ 30 h 411"/>
                <a:gd name="T6" fmla="*/ 27 w 285"/>
                <a:gd name="T7" fmla="*/ 28 h 411"/>
                <a:gd name="T8" fmla="*/ 26 w 285"/>
                <a:gd name="T9" fmla="*/ 25 h 411"/>
                <a:gd name="T10" fmla="*/ 25 w 285"/>
                <a:gd name="T11" fmla="*/ 23 h 411"/>
                <a:gd name="T12" fmla="*/ 25 w 285"/>
                <a:gd name="T13" fmla="*/ 21 h 411"/>
                <a:gd name="T14" fmla="*/ 25 w 285"/>
                <a:gd name="T15" fmla="*/ 19 h 411"/>
                <a:gd name="T16" fmla="*/ 26 w 285"/>
                <a:gd name="T17" fmla="*/ 17 h 411"/>
                <a:gd name="T18" fmla="*/ 26 w 285"/>
                <a:gd name="T19" fmla="*/ 15 h 411"/>
                <a:gd name="T20" fmla="*/ 26 w 285"/>
                <a:gd name="T21" fmla="*/ 13 h 411"/>
                <a:gd name="T22" fmla="*/ 26 w 285"/>
                <a:gd name="T23" fmla="*/ 11 h 411"/>
                <a:gd name="T24" fmla="*/ 26 w 285"/>
                <a:gd name="T25" fmla="*/ 10 h 411"/>
                <a:gd name="T26" fmla="*/ 25 w 285"/>
                <a:gd name="T27" fmla="*/ 8 h 411"/>
                <a:gd name="T28" fmla="*/ 25 w 285"/>
                <a:gd name="T29" fmla="*/ 6 h 411"/>
                <a:gd name="T30" fmla="*/ 23 w 285"/>
                <a:gd name="T31" fmla="*/ 4 h 411"/>
                <a:gd name="T32" fmla="*/ 21 w 285"/>
                <a:gd name="T33" fmla="*/ 2 h 411"/>
                <a:gd name="T34" fmla="*/ 19 w 285"/>
                <a:gd name="T35" fmla="*/ 1 h 411"/>
                <a:gd name="T36" fmla="*/ 18 w 285"/>
                <a:gd name="T37" fmla="*/ 1 h 411"/>
                <a:gd name="T38" fmla="*/ 16 w 285"/>
                <a:gd name="T39" fmla="*/ 0 h 411"/>
                <a:gd name="T40" fmla="*/ 14 w 285"/>
                <a:gd name="T41" fmla="*/ 0 h 411"/>
                <a:gd name="T42" fmla="*/ 12 w 285"/>
                <a:gd name="T43" fmla="*/ 0 h 411"/>
                <a:gd name="T44" fmla="*/ 10 w 285"/>
                <a:gd name="T45" fmla="*/ 0 h 411"/>
                <a:gd name="T46" fmla="*/ 9 w 285"/>
                <a:gd name="T47" fmla="*/ 1 h 411"/>
                <a:gd name="T48" fmla="*/ 7 w 285"/>
                <a:gd name="T49" fmla="*/ 2 h 411"/>
                <a:gd name="T50" fmla="*/ 5 w 285"/>
                <a:gd name="T51" fmla="*/ 3 h 411"/>
                <a:gd name="T52" fmla="*/ 2 w 285"/>
                <a:gd name="T53" fmla="*/ 6 h 411"/>
                <a:gd name="T54" fmla="*/ 1 w 285"/>
                <a:gd name="T55" fmla="*/ 8 h 411"/>
                <a:gd name="T56" fmla="*/ 0 w 285"/>
                <a:gd name="T57" fmla="*/ 9 h 411"/>
                <a:gd name="T58" fmla="*/ 0 w 285"/>
                <a:gd name="T59" fmla="*/ 12 h 411"/>
                <a:gd name="T60" fmla="*/ 0 w 285"/>
                <a:gd name="T61" fmla="*/ 14 h 411"/>
                <a:gd name="T62" fmla="*/ 1 w 285"/>
                <a:gd name="T63" fmla="*/ 17 h 411"/>
                <a:gd name="T64" fmla="*/ 2 w 285"/>
                <a:gd name="T65" fmla="*/ 19 h 411"/>
                <a:gd name="T66" fmla="*/ 4 w 285"/>
                <a:gd name="T67" fmla="*/ 21 h 411"/>
                <a:gd name="T68" fmla="*/ 6 w 285"/>
                <a:gd name="T69" fmla="*/ 23 h 411"/>
                <a:gd name="T70" fmla="*/ 8 w 285"/>
                <a:gd name="T71" fmla="*/ 24 h 411"/>
                <a:gd name="T72" fmla="*/ 10 w 285"/>
                <a:gd name="T73" fmla="*/ 25 h 411"/>
                <a:gd name="T74" fmla="*/ 11 w 285"/>
                <a:gd name="T75" fmla="*/ 26 h 411"/>
                <a:gd name="T76" fmla="*/ 12 w 285"/>
                <a:gd name="T77" fmla="*/ 28 h 411"/>
                <a:gd name="T78" fmla="*/ 13 w 285"/>
                <a:gd name="T79" fmla="*/ 31 h 411"/>
                <a:gd name="T80" fmla="*/ 13 w 285"/>
                <a:gd name="T81" fmla="*/ 33 h 411"/>
                <a:gd name="T82" fmla="*/ 14 w 285"/>
                <a:gd name="T83" fmla="*/ 34 h 411"/>
                <a:gd name="T84" fmla="*/ 15 w 285"/>
                <a:gd name="T85" fmla="*/ 36 h 411"/>
                <a:gd name="T86" fmla="*/ 16 w 285"/>
                <a:gd name="T87" fmla="*/ 38 h 411"/>
                <a:gd name="T88" fmla="*/ 17 w 285"/>
                <a:gd name="T89" fmla="*/ 40 h 411"/>
                <a:gd name="T90" fmla="*/ 18 w 285"/>
                <a:gd name="T91" fmla="*/ 42 h 411"/>
                <a:gd name="T92" fmla="*/ 20 w 285"/>
                <a:gd name="T93" fmla="*/ 44 h 411"/>
                <a:gd name="T94" fmla="*/ 23 w 285"/>
                <a:gd name="T95" fmla="*/ 45 h 411"/>
                <a:gd name="T96" fmla="*/ 25 w 285"/>
                <a:gd name="T97" fmla="*/ 46 h 411"/>
                <a:gd name="T98" fmla="*/ 28 w 285"/>
                <a:gd name="T99" fmla="*/ 45 h 411"/>
                <a:gd name="T100" fmla="*/ 29 w 285"/>
                <a:gd name="T101" fmla="*/ 44 h 411"/>
                <a:gd name="T102" fmla="*/ 31 w 285"/>
                <a:gd name="T103" fmla="*/ 42 h 411"/>
                <a:gd name="T104" fmla="*/ 31 w 285"/>
                <a:gd name="T105" fmla="*/ 40 h 411"/>
                <a:gd name="T106" fmla="*/ 32 w 285"/>
                <a:gd name="T107" fmla="*/ 38 h 411"/>
                <a:gd name="T108" fmla="*/ 32 w 285"/>
                <a:gd name="T109" fmla="*/ 37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10119065" y="3459148"/>
              <a:ext cx="563178" cy="463551"/>
            </a:xfrm>
            <a:custGeom>
              <a:avLst/>
              <a:gdLst>
                <a:gd name="T0" fmla="*/ 10 w 942"/>
                <a:gd name="T1" fmla="*/ 24 h 833"/>
                <a:gd name="T2" fmla="*/ 17 w 942"/>
                <a:gd name="T3" fmla="*/ 16 h 833"/>
                <a:gd name="T4" fmla="*/ 24 w 942"/>
                <a:gd name="T5" fmla="*/ 10 h 833"/>
                <a:gd name="T6" fmla="*/ 33 w 942"/>
                <a:gd name="T7" fmla="*/ 5 h 833"/>
                <a:gd name="T8" fmla="*/ 41 w 942"/>
                <a:gd name="T9" fmla="*/ 2 h 833"/>
                <a:gd name="T10" fmla="*/ 49 w 942"/>
                <a:gd name="T11" fmla="*/ 0 h 833"/>
                <a:gd name="T12" fmla="*/ 56 w 942"/>
                <a:gd name="T13" fmla="*/ 0 h 833"/>
                <a:gd name="T14" fmla="*/ 63 w 942"/>
                <a:gd name="T15" fmla="*/ 0 h 833"/>
                <a:gd name="T16" fmla="*/ 68 w 942"/>
                <a:gd name="T17" fmla="*/ 1 h 833"/>
                <a:gd name="T18" fmla="*/ 73 w 942"/>
                <a:gd name="T19" fmla="*/ 2 h 833"/>
                <a:gd name="T20" fmla="*/ 77 w 942"/>
                <a:gd name="T21" fmla="*/ 4 h 833"/>
                <a:gd name="T22" fmla="*/ 81 w 942"/>
                <a:gd name="T23" fmla="*/ 6 h 833"/>
                <a:gd name="T24" fmla="*/ 83 w 942"/>
                <a:gd name="T25" fmla="*/ 10 h 833"/>
                <a:gd name="T26" fmla="*/ 87 w 942"/>
                <a:gd name="T27" fmla="*/ 13 h 833"/>
                <a:gd name="T28" fmla="*/ 91 w 942"/>
                <a:gd name="T29" fmla="*/ 12 h 833"/>
                <a:gd name="T30" fmla="*/ 94 w 942"/>
                <a:gd name="T31" fmla="*/ 11 h 833"/>
                <a:gd name="T32" fmla="*/ 99 w 942"/>
                <a:gd name="T33" fmla="*/ 11 h 833"/>
                <a:gd name="T34" fmla="*/ 103 w 942"/>
                <a:gd name="T35" fmla="*/ 14 h 833"/>
                <a:gd name="T36" fmla="*/ 105 w 942"/>
                <a:gd name="T37" fmla="*/ 19 h 833"/>
                <a:gd name="T38" fmla="*/ 104 w 942"/>
                <a:gd name="T39" fmla="*/ 22 h 833"/>
                <a:gd name="T40" fmla="*/ 104 w 942"/>
                <a:gd name="T41" fmla="*/ 26 h 833"/>
                <a:gd name="T42" fmla="*/ 102 w 942"/>
                <a:gd name="T43" fmla="*/ 30 h 833"/>
                <a:gd name="T44" fmla="*/ 98 w 942"/>
                <a:gd name="T45" fmla="*/ 34 h 833"/>
                <a:gd name="T46" fmla="*/ 92 w 942"/>
                <a:gd name="T47" fmla="*/ 36 h 833"/>
                <a:gd name="T48" fmla="*/ 87 w 942"/>
                <a:gd name="T49" fmla="*/ 34 h 833"/>
                <a:gd name="T50" fmla="*/ 87 w 942"/>
                <a:gd name="T51" fmla="*/ 30 h 833"/>
                <a:gd name="T52" fmla="*/ 85 w 942"/>
                <a:gd name="T53" fmla="*/ 26 h 833"/>
                <a:gd name="T54" fmla="*/ 81 w 942"/>
                <a:gd name="T55" fmla="*/ 25 h 833"/>
                <a:gd name="T56" fmla="*/ 76 w 942"/>
                <a:gd name="T57" fmla="*/ 27 h 833"/>
                <a:gd name="T58" fmla="*/ 72 w 942"/>
                <a:gd name="T59" fmla="*/ 27 h 833"/>
                <a:gd name="T60" fmla="*/ 68 w 942"/>
                <a:gd name="T61" fmla="*/ 25 h 833"/>
                <a:gd name="T62" fmla="*/ 63 w 942"/>
                <a:gd name="T63" fmla="*/ 24 h 833"/>
                <a:gd name="T64" fmla="*/ 56 w 942"/>
                <a:gd name="T65" fmla="*/ 23 h 833"/>
                <a:gd name="T66" fmla="*/ 49 w 942"/>
                <a:gd name="T67" fmla="*/ 24 h 833"/>
                <a:gd name="T68" fmla="*/ 40 w 942"/>
                <a:gd name="T69" fmla="*/ 27 h 833"/>
                <a:gd name="T70" fmla="*/ 34 w 942"/>
                <a:gd name="T71" fmla="*/ 32 h 833"/>
                <a:gd name="T72" fmla="*/ 30 w 942"/>
                <a:gd name="T73" fmla="*/ 37 h 833"/>
                <a:gd name="T74" fmla="*/ 27 w 942"/>
                <a:gd name="T75" fmla="*/ 43 h 833"/>
                <a:gd name="T76" fmla="*/ 26 w 942"/>
                <a:gd name="T77" fmla="*/ 49 h 833"/>
                <a:gd name="T78" fmla="*/ 26 w 942"/>
                <a:gd name="T79" fmla="*/ 55 h 833"/>
                <a:gd name="T80" fmla="*/ 26 w 942"/>
                <a:gd name="T81" fmla="*/ 60 h 833"/>
                <a:gd name="T82" fmla="*/ 26 w 942"/>
                <a:gd name="T83" fmla="*/ 65 h 833"/>
                <a:gd name="T84" fmla="*/ 27 w 942"/>
                <a:gd name="T85" fmla="*/ 69 h 833"/>
                <a:gd name="T86" fmla="*/ 29 w 942"/>
                <a:gd name="T87" fmla="*/ 72 h 833"/>
                <a:gd name="T88" fmla="*/ 31 w 942"/>
                <a:gd name="T89" fmla="*/ 77 h 833"/>
                <a:gd name="T90" fmla="*/ 27 w 942"/>
                <a:gd name="T91" fmla="*/ 80 h 833"/>
                <a:gd name="T92" fmla="*/ 24 w 942"/>
                <a:gd name="T93" fmla="*/ 80 h 833"/>
                <a:gd name="T94" fmla="*/ 19 w 942"/>
                <a:gd name="T95" fmla="*/ 82 h 833"/>
                <a:gd name="T96" fmla="*/ 15 w 942"/>
                <a:gd name="T97" fmla="*/ 85 h 833"/>
                <a:gd name="T98" fmla="*/ 11 w 942"/>
                <a:gd name="T99" fmla="*/ 89 h 833"/>
                <a:gd name="T100" fmla="*/ 10 w 942"/>
                <a:gd name="T101" fmla="*/ 92 h 833"/>
                <a:gd name="T102" fmla="*/ 6 w 942"/>
                <a:gd name="T103" fmla="*/ 91 h 833"/>
                <a:gd name="T104" fmla="*/ 4 w 942"/>
                <a:gd name="T105" fmla="*/ 87 h 833"/>
                <a:gd name="T106" fmla="*/ 2 w 942"/>
                <a:gd name="T107" fmla="*/ 78 h 833"/>
                <a:gd name="T108" fmla="*/ 0 w 942"/>
                <a:gd name="T109" fmla="*/ 68 h 833"/>
                <a:gd name="T110" fmla="*/ 0 w 942"/>
                <a:gd name="T111" fmla="*/ 56 h 833"/>
                <a:gd name="T112" fmla="*/ 1 w 942"/>
                <a:gd name="T113" fmla="*/ 44 h 833"/>
                <a:gd name="T114" fmla="*/ 5 w 942"/>
                <a:gd name="T115" fmla="*/ 34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10382718" y="3500834"/>
              <a:ext cx="145278" cy="48356"/>
            </a:xfrm>
            <a:custGeom>
              <a:avLst/>
              <a:gdLst>
                <a:gd name="T0" fmla="*/ 9 w 243"/>
                <a:gd name="T1" fmla="*/ 0 h 87"/>
                <a:gd name="T2" fmla="*/ 10 w 243"/>
                <a:gd name="T3" fmla="*/ 0 h 87"/>
                <a:gd name="T4" fmla="*/ 12 w 243"/>
                <a:gd name="T5" fmla="*/ 0 h 87"/>
                <a:gd name="T6" fmla="*/ 13 w 243"/>
                <a:gd name="T7" fmla="*/ 0 h 87"/>
                <a:gd name="T8" fmla="*/ 14 w 243"/>
                <a:gd name="T9" fmla="*/ 0 h 87"/>
                <a:gd name="T10" fmla="*/ 15 w 243"/>
                <a:gd name="T11" fmla="*/ 0 h 87"/>
                <a:gd name="T12" fmla="*/ 17 w 243"/>
                <a:gd name="T13" fmla="*/ 0 h 87"/>
                <a:gd name="T14" fmla="*/ 18 w 243"/>
                <a:gd name="T15" fmla="*/ 0 h 87"/>
                <a:gd name="T16" fmla="*/ 19 w 243"/>
                <a:gd name="T17" fmla="*/ 1 h 87"/>
                <a:gd name="T18" fmla="*/ 21 w 243"/>
                <a:gd name="T19" fmla="*/ 1 h 87"/>
                <a:gd name="T20" fmla="*/ 22 w 243"/>
                <a:gd name="T21" fmla="*/ 2 h 87"/>
                <a:gd name="T22" fmla="*/ 24 w 243"/>
                <a:gd name="T23" fmla="*/ 3 h 87"/>
                <a:gd name="T24" fmla="*/ 25 w 243"/>
                <a:gd name="T25" fmla="*/ 3 h 87"/>
                <a:gd name="T26" fmla="*/ 26 w 243"/>
                <a:gd name="T27" fmla="*/ 4 h 87"/>
                <a:gd name="T28" fmla="*/ 27 w 243"/>
                <a:gd name="T29" fmla="*/ 5 h 87"/>
                <a:gd name="T30" fmla="*/ 26 w 243"/>
                <a:gd name="T31" fmla="*/ 6 h 87"/>
                <a:gd name="T32" fmla="*/ 25 w 243"/>
                <a:gd name="T33" fmla="*/ 7 h 87"/>
                <a:gd name="T34" fmla="*/ 24 w 243"/>
                <a:gd name="T35" fmla="*/ 7 h 87"/>
                <a:gd name="T36" fmla="*/ 23 w 243"/>
                <a:gd name="T37" fmla="*/ 6 h 87"/>
                <a:gd name="T38" fmla="*/ 22 w 243"/>
                <a:gd name="T39" fmla="*/ 6 h 87"/>
                <a:gd name="T40" fmla="*/ 20 w 243"/>
                <a:gd name="T41" fmla="*/ 6 h 87"/>
                <a:gd name="T42" fmla="*/ 19 w 243"/>
                <a:gd name="T43" fmla="*/ 6 h 87"/>
                <a:gd name="T44" fmla="*/ 18 w 243"/>
                <a:gd name="T45" fmla="*/ 5 h 87"/>
                <a:gd name="T46" fmla="*/ 16 w 243"/>
                <a:gd name="T47" fmla="*/ 5 h 87"/>
                <a:gd name="T48" fmla="*/ 15 w 243"/>
                <a:gd name="T49" fmla="*/ 5 h 87"/>
                <a:gd name="T50" fmla="*/ 13 w 243"/>
                <a:gd name="T51" fmla="*/ 6 h 87"/>
                <a:gd name="T52" fmla="*/ 11 w 243"/>
                <a:gd name="T53" fmla="*/ 6 h 87"/>
                <a:gd name="T54" fmla="*/ 10 w 243"/>
                <a:gd name="T55" fmla="*/ 7 h 87"/>
                <a:gd name="T56" fmla="*/ 9 w 243"/>
                <a:gd name="T57" fmla="*/ 7 h 87"/>
                <a:gd name="T58" fmla="*/ 7 w 243"/>
                <a:gd name="T59" fmla="*/ 8 h 87"/>
                <a:gd name="T60" fmla="*/ 6 w 243"/>
                <a:gd name="T61" fmla="*/ 9 h 87"/>
                <a:gd name="T62" fmla="*/ 5 w 243"/>
                <a:gd name="T63" fmla="*/ 9 h 87"/>
                <a:gd name="T64" fmla="*/ 4 w 243"/>
                <a:gd name="T65" fmla="*/ 9 h 87"/>
                <a:gd name="T66" fmla="*/ 3 w 243"/>
                <a:gd name="T67" fmla="*/ 10 h 87"/>
                <a:gd name="T68" fmla="*/ 1 w 243"/>
                <a:gd name="T69" fmla="*/ 9 h 87"/>
                <a:gd name="T70" fmla="*/ 0 w 243"/>
                <a:gd name="T71" fmla="*/ 8 h 87"/>
                <a:gd name="T72" fmla="*/ 0 w 243"/>
                <a:gd name="T73" fmla="*/ 7 h 87"/>
                <a:gd name="T74" fmla="*/ 0 w 243"/>
                <a:gd name="T75" fmla="*/ 6 h 87"/>
                <a:gd name="T76" fmla="*/ 1 w 243"/>
                <a:gd name="T77" fmla="*/ 4 h 87"/>
                <a:gd name="T78" fmla="*/ 2 w 243"/>
                <a:gd name="T79" fmla="*/ 4 h 87"/>
                <a:gd name="T80" fmla="*/ 3 w 243"/>
                <a:gd name="T81" fmla="*/ 3 h 87"/>
                <a:gd name="T82" fmla="*/ 4 w 243"/>
                <a:gd name="T83" fmla="*/ 2 h 87"/>
                <a:gd name="T84" fmla="*/ 5 w 243"/>
                <a:gd name="T85" fmla="*/ 2 h 87"/>
                <a:gd name="T86" fmla="*/ 7 w 243"/>
                <a:gd name="T87" fmla="*/ 1 h 87"/>
                <a:gd name="T88" fmla="*/ 8 w 243"/>
                <a:gd name="T89" fmla="*/ 1 h 87"/>
                <a:gd name="T90" fmla="*/ 9 w 243"/>
                <a:gd name="T91" fmla="*/ 1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10861599" y="3961051"/>
              <a:ext cx="60981" cy="183420"/>
            </a:xfrm>
            <a:custGeom>
              <a:avLst/>
              <a:gdLst>
                <a:gd name="T0" fmla="*/ 2 w 102"/>
                <a:gd name="T1" fmla="*/ 12 h 330"/>
                <a:gd name="T2" fmla="*/ 2 w 102"/>
                <a:gd name="T3" fmla="*/ 13 h 330"/>
                <a:gd name="T4" fmla="*/ 2 w 102"/>
                <a:gd name="T5" fmla="*/ 14 h 330"/>
                <a:gd name="T6" fmla="*/ 2 w 102"/>
                <a:gd name="T7" fmla="*/ 16 h 330"/>
                <a:gd name="T8" fmla="*/ 2 w 102"/>
                <a:gd name="T9" fmla="*/ 17 h 330"/>
                <a:gd name="T10" fmla="*/ 2 w 102"/>
                <a:gd name="T11" fmla="*/ 19 h 330"/>
                <a:gd name="T12" fmla="*/ 2 w 102"/>
                <a:gd name="T13" fmla="*/ 20 h 330"/>
                <a:gd name="T14" fmla="*/ 2 w 102"/>
                <a:gd name="T15" fmla="*/ 22 h 330"/>
                <a:gd name="T16" fmla="*/ 2 w 102"/>
                <a:gd name="T17" fmla="*/ 23 h 330"/>
                <a:gd name="T18" fmla="*/ 2 w 102"/>
                <a:gd name="T19" fmla="*/ 25 h 330"/>
                <a:gd name="T20" fmla="*/ 2 w 102"/>
                <a:gd name="T21" fmla="*/ 27 h 330"/>
                <a:gd name="T22" fmla="*/ 2 w 102"/>
                <a:gd name="T23" fmla="*/ 28 h 330"/>
                <a:gd name="T24" fmla="*/ 2 w 102"/>
                <a:gd name="T25" fmla="*/ 29 h 330"/>
                <a:gd name="T26" fmla="*/ 2 w 102"/>
                <a:gd name="T27" fmla="*/ 30 h 330"/>
                <a:gd name="T28" fmla="*/ 2 w 102"/>
                <a:gd name="T29" fmla="*/ 32 h 330"/>
                <a:gd name="T30" fmla="*/ 2 w 102"/>
                <a:gd name="T31" fmla="*/ 33 h 330"/>
                <a:gd name="T32" fmla="*/ 2 w 102"/>
                <a:gd name="T33" fmla="*/ 34 h 330"/>
                <a:gd name="T34" fmla="*/ 3 w 102"/>
                <a:gd name="T35" fmla="*/ 35 h 330"/>
                <a:gd name="T36" fmla="*/ 4 w 102"/>
                <a:gd name="T37" fmla="*/ 36 h 330"/>
                <a:gd name="T38" fmla="*/ 5 w 102"/>
                <a:gd name="T39" fmla="*/ 36 h 330"/>
                <a:gd name="T40" fmla="*/ 7 w 102"/>
                <a:gd name="T41" fmla="*/ 36 h 330"/>
                <a:gd name="T42" fmla="*/ 8 w 102"/>
                <a:gd name="T43" fmla="*/ 36 h 330"/>
                <a:gd name="T44" fmla="*/ 9 w 102"/>
                <a:gd name="T45" fmla="*/ 35 h 330"/>
                <a:gd name="T46" fmla="*/ 10 w 102"/>
                <a:gd name="T47" fmla="*/ 34 h 330"/>
                <a:gd name="T48" fmla="*/ 11 w 102"/>
                <a:gd name="T49" fmla="*/ 33 h 330"/>
                <a:gd name="T50" fmla="*/ 11 w 102"/>
                <a:gd name="T51" fmla="*/ 31 h 330"/>
                <a:gd name="T52" fmla="*/ 11 w 102"/>
                <a:gd name="T53" fmla="*/ 30 h 330"/>
                <a:gd name="T54" fmla="*/ 11 w 102"/>
                <a:gd name="T55" fmla="*/ 28 h 330"/>
                <a:gd name="T56" fmla="*/ 11 w 102"/>
                <a:gd name="T57" fmla="*/ 27 h 330"/>
                <a:gd name="T58" fmla="*/ 11 w 102"/>
                <a:gd name="T59" fmla="*/ 25 h 330"/>
                <a:gd name="T60" fmla="*/ 11 w 102"/>
                <a:gd name="T61" fmla="*/ 24 h 330"/>
                <a:gd name="T62" fmla="*/ 11 w 102"/>
                <a:gd name="T63" fmla="*/ 23 h 330"/>
                <a:gd name="T64" fmla="*/ 11 w 102"/>
                <a:gd name="T65" fmla="*/ 22 h 330"/>
                <a:gd name="T66" fmla="*/ 10 w 102"/>
                <a:gd name="T67" fmla="*/ 21 h 330"/>
                <a:gd name="T68" fmla="*/ 10 w 102"/>
                <a:gd name="T69" fmla="*/ 19 h 330"/>
                <a:gd name="T70" fmla="*/ 10 w 102"/>
                <a:gd name="T71" fmla="*/ 18 h 330"/>
                <a:gd name="T72" fmla="*/ 9 w 102"/>
                <a:gd name="T73" fmla="*/ 16 h 330"/>
                <a:gd name="T74" fmla="*/ 9 w 102"/>
                <a:gd name="T75" fmla="*/ 14 h 330"/>
                <a:gd name="T76" fmla="*/ 8 w 102"/>
                <a:gd name="T77" fmla="*/ 13 h 330"/>
                <a:gd name="T78" fmla="*/ 8 w 102"/>
                <a:gd name="T79" fmla="*/ 11 h 330"/>
                <a:gd name="T80" fmla="*/ 7 w 102"/>
                <a:gd name="T81" fmla="*/ 9 h 330"/>
                <a:gd name="T82" fmla="*/ 7 w 102"/>
                <a:gd name="T83" fmla="*/ 8 h 330"/>
                <a:gd name="T84" fmla="*/ 6 w 102"/>
                <a:gd name="T85" fmla="*/ 6 h 330"/>
                <a:gd name="T86" fmla="*/ 6 w 102"/>
                <a:gd name="T87" fmla="*/ 5 h 330"/>
                <a:gd name="T88" fmla="*/ 5 w 102"/>
                <a:gd name="T89" fmla="*/ 3 h 330"/>
                <a:gd name="T90" fmla="*/ 4 w 102"/>
                <a:gd name="T91" fmla="*/ 2 h 330"/>
                <a:gd name="T92" fmla="*/ 4 w 102"/>
                <a:gd name="T93" fmla="*/ 2 h 330"/>
                <a:gd name="T94" fmla="*/ 3 w 102"/>
                <a:gd name="T95" fmla="*/ 0 h 330"/>
                <a:gd name="T96" fmla="*/ 2 w 102"/>
                <a:gd name="T97" fmla="*/ 0 h 330"/>
                <a:gd name="T98" fmla="*/ 0 w 102"/>
                <a:gd name="T99" fmla="*/ 2 h 330"/>
                <a:gd name="T100" fmla="*/ 0 w 102"/>
                <a:gd name="T101" fmla="*/ 2 h 330"/>
                <a:gd name="T102" fmla="*/ 0 w 102"/>
                <a:gd name="T103" fmla="*/ 4 h 330"/>
                <a:gd name="T104" fmla="*/ 0 w 102"/>
                <a:gd name="T105" fmla="*/ 5 h 330"/>
                <a:gd name="T106" fmla="*/ 0 w 102"/>
                <a:gd name="T107" fmla="*/ 6 h 330"/>
                <a:gd name="T108" fmla="*/ 1 w 102"/>
                <a:gd name="T109" fmla="*/ 7 h 330"/>
                <a:gd name="T110" fmla="*/ 1 w 102"/>
                <a:gd name="T111" fmla="*/ 9 h 330"/>
                <a:gd name="T112" fmla="*/ 2 w 102"/>
                <a:gd name="T113" fmla="*/ 9 h 330"/>
                <a:gd name="T114" fmla="*/ 2 w 102"/>
                <a:gd name="T115" fmla="*/ 11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10339673" y="4174485"/>
              <a:ext cx="89678" cy="121724"/>
            </a:xfrm>
            <a:custGeom>
              <a:avLst/>
              <a:gdLst>
                <a:gd name="T0" fmla="*/ 0 w 151"/>
                <a:gd name="T1" fmla="*/ 8 h 219"/>
                <a:gd name="T2" fmla="*/ 1 w 151"/>
                <a:gd name="T3" fmla="*/ 9 h 219"/>
                <a:gd name="T4" fmla="*/ 1 w 151"/>
                <a:gd name="T5" fmla="*/ 10 h 219"/>
                <a:gd name="T6" fmla="*/ 2 w 151"/>
                <a:gd name="T7" fmla="*/ 12 h 219"/>
                <a:gd name="T8" fmla="*/ 3 w 151"/>
                <a:gd name="T9" fmla="*/ 14 h 219"/>
                <a:gd name="T10" fmla="*/ 4 w 151"/>
                <a:gd name="T11" fmla="*/ 15 h 219"/>
                <a:gd name="T12" fmla="*/ 4 w 151"/>
                <a:gd name="T13" fmla="*/ 16 h 219"/>
                <a:gd name="T14" fmla="*/ 5 w 151"/>
                <a:gd name="T15" fmla="*/ 18 h 219"/>
                <a:gd name="T16" fmla="*/ 6 w 151"/>
                <a:gd name="T17" fmla="*/ 20 h 219"/>
                <a:gd name="T18" fmla="*/ 7 w 151"/>
                <a:gd name="T19" fmla="*/ 21 h 219"/>
                <a:gd name="T20" fmla="*/ 8 w 151"/>
                <a:gd name="T21" fmla="*/ 22 h 219"/>
                <a:gd name="T22" fmla="*/ 9 w 151"/>
                <a:gd name="T23" fmla="*/ 23 h 219"/>
                <a:gd name="T24" fmla="*/ 11 w 151"/>
                <a:gd name="T25" fmla="*/ 23 h 219"/>
                <a:gd name="T26" fmla="*/ 12 w 151"/>
                <a:gd name="T27" fmla="*/ 24 h 219"/>
                <a:gd name="T28" fmla="*/ 13 w 151"/>
                <a:gd name="T29" fmla="*/ 24 h 219"/>
                <a:gd name="T30" fmla="*/ 14 w 151"/>
                <a:gd name="T31" fmla="*/ 24 h 219"/>
                <a:gd name="T32" fmla="*/ 15 w 151"/>
                <a:gd name="T33" fmla="*/ 24 h 219"/>
                <a:gd name="T34" fmla="*/ 16 w 151"/>
                <a:gd name="T35" fmla="*/ 24 h 219"/>
                <a:gd name="T36" fmla="*/ 17 w 151"/>
                <a:gd name="T37" fmla="*/ 22 h 219"/>
                <a:gd name="T38" fmla="*/ 16 w 151"/>
                <a:gd name="T39" fmla="*/ 21 h 219"/>
                <a:gd name="T40" fmla="*/ 15 w 151"/>
                <a:gd name="T41" fmla="*/ 20 h 219"/>
                <a:gd name="T42" fmla="*/ 15 w 151"/>
                <a:gd name="T43" fmla="*/ 19 h 219"/>
                <a:gd name="T44" fmla="*/ 14 w 151"/>
                <a:gd name="T45" fmla="*/ 18 h 219"/>
                <a:gd name="T46" fmla="*/ 13 w 151"/>
                <a:gd name="T47" fmla="*/ 17 h 219"/>
                <a:gd name="T48" fmla="*/ 13 w 151"/>
                <a:gd name="T49" fmla="*/ 16 h 219"/>
                <a:gd name="T50" fmla="*/ 12 w 151"/>
                <a:gd name="T51" fmla="*/ 14 h 219"/>
                <a:gd name="T52" fmla="*/ 11 w 151"/>
                <a:gd name="T53" fmla="*/ 13 h 219"/>
                <a:gd name="T54" fmla="*/ 11 w 151"/>
                <a:gd name="T55" fmla="*/ 12 h 219"/>
                <a:gd name="T56" fmla="*/ 10 w 151"/>
                <a:gd name="T57" fmla="*/ 10 h 219"/>
                <a:gd name="T58" fmla="*/ 9 w 151"/>
                <a:gd name="T59" fmla="*/ 9 h 219"/>
                <a:gd name="T60" fmla="*/ 9 w 151"/>
                <a:gd name="T61" fmla="*/ 7 h 219"/>
                <a:gd name="T62" fmla="*/ 8 w 151"/>
                <a:gd name="T63" fmla="*/ 6 h 219"/>
                <a:gd name="T64" fmla="*/ 7 w 151"/>
                <a:gd name="T65" fmla="*/ 5 h 219"/>
                <a:gd name="T66" fmla="*/ 7 w 151"/>
                <a:gd name="T67" fmla="*/ 4 h 219"/>
                <a:gd name="T68" fmla="*/ 6 w 151"/>
                <a:gd name="T69" fmla="*/ 3 h 219"/>
                <a:gd name="T70" fmla="*/ 5 w 151"/>
                <a:gd name="T71" fmla="*/ 2 h 219"/>
                <a:gd name="T72" fmla="*/ 4 w 151"/>
                <a:gd name="T73" fmla="*/ 0 h 219"/>
                <a:gd name="T74" fmla="*/ 3 w 151"/>
                <a:gd name="T75" fmla="*/ 0 h 219"/>
                <a:gd name="T76" fmla="*/ 2 w 151"/>
                <a:gd name="T77" fmla="*/ 1 h 219"/>
                <a:gd name="T78" fmla="*/ 1 w 151"/>
                <a:gd name="T79" fmla="*/ 2 h 219"/>
                <a:gd name="T80" fmla="*/ 1 w 151"/>
                <a:gd name="T81" fmla="*/ 3 h 219"/>
                <a:gd name="T82" fmla="*/ 0 w 151"/>
                <a:gd name="T83" fmla="*/ 5 h 219"/>
                <a:gd name="T84" fmla="*/ 0 w 151"/>
                <a:gd name="T85" fmla="*/ 6 h 219"/>
                <a:gd name="T86" fmla="*/ 0 w 151"/>
                <a:gd name="T87" fmla="*/ 7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253681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Higher-level Primitives than Locks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371600"/>
            <a:ext cx="83820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dirty="0">
                <a:ea typeface="굴림" panose="020B0600000101010101" pitchFamily="34" charset="-127"/>
              </a:rPr>
              <a:t>Goal of last couple of lectures:</a:t>
            </a:r>
          </a:p>
          <a:p>
            <a:pPr lvl="1" algn="ctr"/>
            <a:r>
              <a:rPr lang="en-US" altLang="ko-KR" dirty="0">
                <a:ea typeface="굴림" panose="020B0600000101010101" pitchFamily="34" charset="-127"/>
              </a:rPr>
              <a:t>What is right abstraction for synchronizing threads that share memory?</a:t>
            </a:r>
          </a:p>
          <a:p>
            <a:pPr lvl="1" algn="ctr"/>
            <a:r>
              <a:rPr lang="en-US" altLang="ko-KR" dirty="0">
                <a:ea typeface="굴림" panose="020B0600000101010101" pitchFamily="34" charset="-127"/>
              </a:rPr>
              <a:t>Want as high a level primitive as possible</a:t>
            </a:r>
          </a:p>
          <a:p>
            <a:pPr marL="457200" lvl="1" indent="0" algn="ctr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buNone/>
            </a:pPr>
            <a:r>
              <a:rPr lang="en-US" altLang="ko-KR" dirty="0">
                <a:ea typeface="굴림" panose="020B0600000101010101" pitchFamily="34" charset="-127"/>
              </a:rPr>
              <a:t>Synchronization is a way of coordinating multiple concurrent activities that are using shared state</a:t>
            </a:r>
          </a:p>
          <a:p>
            <a:pPr lvl="1" algn="ctr"/>
            <a:r>
              <a:rPr lang="en-US" altLang="ko-KR" dirty="0">
                <a:ea typeface="굴림" panose="020B0600000101010101" pitchFamily="34" charset="-127"/>
              </a:rPr>
              <a:t>This lecture and the next presents some ways of structuring sharing</a:t>
            </a:r>
          </a:p>
        </p:txBody>
      </p:sp>
    </p:spTree>
    <p:extLst>
      <p:ext uri="{BB962C8B-B14F-4D97-AF65-F5344CB8AC3E}">
        <p14:creationId xmlns:p14="http://schemas.microsoft.com/office/powerpoint/2010/main" val="5019139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121158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Producer-Consumer with a Bounded Buffer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0162" y="790294"/>
            <a:ext cx="9906000" cy="591530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Problem Definition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Producer(s) put things into a shared buffer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Consumer(s) take them out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Need synchronization to coordinate producer/consumer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endParaRPr lang="en-US" altLang="ko-KR" sz="1600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Don’t want producer and consumer to have to work in lockstep, so put a fixed-size buffer between them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Need to synchronize access to this buffer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Producer needs to wait if buffer is full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Consumer needs to wait if buffer is empty</a:t>
            </a: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ko-KR" altLang="en-US" dirty="0">
              <a:ea typeface="굴림" panose="020B0600000101010101" pitchFamily="34" charset="-127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98497CA3-96EE-AD43-9502-1CC1C466C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3068" y="1095094"/>
            <a:ext cx="1039332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Consumer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884472BC-AD9C-CF47-942E-032A15DBF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0668" y="942694"/>
            <a:ext cx="1039332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Consumer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7711648" y="790294"/>
            <a:ext cx="984630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>
                <a:latin typeface="Gill Sans" charset="0"/>
                <a:ea typeface="Gill Sans" charset="0"/>
                <a:cs typeface="Gill Sans" charset="0"/>
              </a:rPr>
              <a:t>Producer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0238268" y="790294"/>
            <a:ext cx="1039332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Consumer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9198936" y="899310"/>
            <a:ext cx="656420" cy="381560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Buffer</a:t>
            </a: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8816024" y="1090091"/>
            <a:ext cx="3829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sz="16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9855356" y="1090091"/>
            <a:ext cx="3829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sz="16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9017E023-D334-A04E-BEE4-D5372DC11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4048" y="942694"/>
            <a:ext cx="984630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>
                <a:latin typeface="Gill Sans" charset="0"/>
                <a:ea typeface="Gill Sans" charset="0"/>
                <a:cs typeface="Gill Sans" charset="0"/>
              </a:rPr>
              <a:t>Producer</a:t>
            </a:r>
          </a:p>
        </p:txBody>
      </p:sp>
    </p:spTree>
    <p:extLst>
      <p:ext uri="{BB962C8B-B14F-4D97-AF65-F5344CB8AC3E}">
        <p14:creationId xmlns:p14="http://schemas.microsoft.com/office/powerpoint/2010/main" val="27904900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1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152400"/>
            <a:ext cx="122682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Producer-Consumer with a Bounded Buffer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0162" y="790294"/>
            <a:ext cx="9906000" cy="591530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Example 1: GCC compiler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cpp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| cc1 | cc2 | as |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ld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Example 2: Coke machine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Producer can put limited number of Cokes in machine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Consumer can’t take Cokes out if machine is empty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Others: Web servers, Routers, ….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ko-KR" altLang="en-US" dirty="0">
              <a:ea typeface="굴림" panose="020B0600000101010101" pitchFamily="34" charset="-127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98497CA3-96EE-AD43-9502-1CC1C466C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1420" y="1905000"/>
            <a:ext cx="1039332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Consumer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884472BC-AD9C-CF47-942E-032A15DBF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9020" y="1752600"/>
            <a:ext cx="1039332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Consumer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7620000" y="1600200"/>
            <a:ext cx="984630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>
                <a:latin typeface="Gill Sans" charset="0"/>
                <a:ea typeface="Gill Sans" charset="0"/>
                <a:cs typeface="Gill Sans" charset="0"/>
              </a:rPr>
              <a:t>Producer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0146620" y="1600200"/>
            <a:ext cx="1039332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Consumer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9107288" y="1709216"/>
            <a:ext cx="656420" cy="381560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Buffer</a:t>
            </a: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8724376" y="1899997"/>
            <a:ext cx="3829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sz="16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9763708" y="1899997"/>
            <a:ext cx="3829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sz="16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9017E023-D334-A04E-BEE4-D5372DC11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1752600"/>
            <a:ext cx="984630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>
                <a:latin typeface="Gill Sans" charset="0"/>
                <a:ea typeface="Gill Sans" charset="0"/>
                <a:cs typeface="Gill Sans" charset="0"/>
              </a:rPr>
              <a:t>Producer</a:t>
            </a:r>
          </a:p>
        </p:txBody>
      </p:sp>
    </p:spTree>
    <p:extLst>
      <p:ext uri="{BB962C8B-B14F-4D97-AF65-F5344CB8AC3E}">
        <p14:creationId xmlns:p14="http://schemas.microsoft.com/office/powerpoint/2010/main" val="1832693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1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10FA3-ED5E-894D-8B92-0CE368650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3102429"/>
            <a:ext cx="10972800" cy="307453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Insert: write &amp; bump write </a:t>
            </a:r>
            <a:r>
              <a:rPr lang="en-US" dirty="0" err="1"/>
              <a:t>ptr</a:t>
            </a:r>
            <a:r>
              <a:rPr lang="en-US" dirty="0"/>
              <a:t> (enqueue)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Remove: read &amp; bump read </a:t>
            </a:r>
            <a:r>
              <a:rPr lang="en-US" dirty="0" err="1"/>
              <a:t>ptr</a:t>
            </a:r>
            <a:r>
              <a:rPr lang="en-US" dirty="0"/>
              <a:t> (dequeue)</a:t>
            </a:r>
            <a:endParaRPr lang="en-US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/>
              <a:t>How to tell if Full (on insert) Empty (on remove)?</a:t>
            </a:r>
          </a:p>
          <a:p>
            <a:pPr marL="0" indent="0" algn="ctr">
              <a:buNone/>
            </a:pPr>
            <a:r>
              <a:rPr lang="en-US" dirty="0"/>
              <a:t>And what do you do if it is?</a:t>
            </a:r>
          </a:p>
          <a:p>
            <a:pPr marL="0" indent="0" algn="ctr">
              <a:buNone/>
            </a:pPr>
            <a:r>
              <a:rPr lang="en-US" dirty="0"/>
              <a:t>What needs to be atomic?</a:t>
            </a:r>
          </a:p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A1D329-23D2-3341-BA18-42D19EFF5E5F}"/>
              </a:ext>
            </a:extLst>
          </p:cNvPr>
          <p:cNvSpPr/>
          <p:nvPr/>
        </p:nvSpPr>
        <p:spPr>
          <a:xfrm>
            <a:off x="2152650" y="1273353"/>
            <a:ext cx="4019550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200FF"/>
                </a:solidFill>
                <a:latin typeface="Courier" pitchFamily="2" charset="0"/>
              </a:rPr>
              <a:t>typedef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US" dirty="0">
                <a:solidFill>
                  <a:srgbClr val="C200FF"/>
                </a:solidFill>
                <a:latin typeface="Courier" pitchFamily="2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US" dirty="0" err="1">
                <a:solidFill>
                  <a:srgbClr val="2D961E"/>
                </a:solidFill>
                <a:latin typeface="Courier" pitchFamily="2" charset="0"/>
              </a:rPr>
              <a:t>buf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{</a:t>
            </a:r>
            <a:endParaRPr lang="en-US" dirty="0">
              <a:solidFill>
                <a:srgbClr val="C200FF"/>
              </a:solidFill>
              <a:latin typeface="Courier" pitchFamily="2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  </a:t>
            </a:r>
            <a:r>
              <a:rPr lang="en-US" dirty="0">
                <a:solidFill>
                  <a:srgbClr val="2D961E"/>
                </a:solidFill>
                <a:latin typeface="Courier" pitchFamily="2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US" dirty="0" err="1">
                <a:solidFill>
                  <a:srgbClr val="C1651C"/>
                </a:solidFill>
                <a:latin typeface="Courier" pitchFamily="2" charset="0"/>
              </a:rPr>
              <a:t>write_index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;</a:t>
            </a:r>
            <a:endParaRPr lang="en-US" dirty="0">
              <a:solidFill>
                <a:srgbClr val="C1651C"/>
              </a:solidFill>
              <a:latin typeface="Courier" pitchFamily="2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  </a:t>
            </a:r>
            <a:r>
              <a:rPr lang="en-US" dirty="0">
                <a:solidFill>
                  <a:srgbClr val="2D961E"/>
                </a:solidFill>
                <a:latin typeface="Courier" pitchFamily="2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US" dirty="0" err="1">
                <a:solidFill>
                  <a:srgbClr val="C1651C"/>
                </a:solidFill>
                <a:latin typeface="Courier" pitchFamily="2" charset="0"/>
              </a:rPr>
              <a:t>read_index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;</a:t>
            </a:r>
            <a:endParaRPr lang="en-US" dirty="0">
              <a:solidFill>
                <a:srgbClr val="C1651C"/>
              </a:solidFill>
              <a:latin typeface="Courier" pitchFamily="2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  </a:t>
            </a:r>
            <a:r>
              <a:rPr lang="en-US" dirty="0">
                <a:solidFill>
                  <a:srgbClr val="2D961E"/>
                </a:solidFill>
                <a:latin typeface="Courier" pitchFamily="2" charset="0"/>
              </a:rPr>
              <a:t>&lt;type&gt;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*</a:t>
            </a:r>
            <a:r>
              <a:rPr lang="en-US" dirty="0">
                <a:solidFill>
                  <a:srgbClr val="C1651C"/>
                </a:solidFill>
                <a:latin typeface="Courier" pitchFamily="2" charset="0"/>
              </a:rPr>
              <a:t>entries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[BUFSIZE];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} </a:t>
            </a:r>
            <a:r>
              <a:rPr lang="en-US" dirty="0" err="1">
                <a:solidFill>
                  <a:srgbClr val="2D961E"/>
                </a:solidFill>
                <a:latin typeface="Courier" pitchFamily="2" charset="0"/>
              </a:rPr>
              <a:t>buf_t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;</a:t>
            </a:r>
            <a:endParaRPr lang="en-US" dirty="0">
              <a:solidFill>
                <a:srgbClr val="2D961E"/>
              </a:solidFill>
              <a:effectLst/>
              <a:latin typeface="Courier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538674-364D-4A44-9700-36D6BFFB2AB3}"/>
              </a:ext>
            </a:extLst>
          </p:cNvPr>
          <p:cNvSpPr/>
          <p:nvPr/>
        </p:nvSpPr>
        <p:spPr>
          <a:xfrm>
            <a:off x="7815944" y="1896638"/>
            <a:ext cx="250372" cy="609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756D3F-0950-3049-A27E-80947BD39B5C}"/>
              </a:ext>
            </a:extLst>
          </p:cNvPr>
          <p:cNvSpPr/>
          <p:nvPr/>
        </p:nvSpPr>
        <p:spPr>
          <a:xfrm>
            <a:off x="8074091" y="1896638"/>
            <a:ext cx="250372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347A4B-ACC0-6847-AB31-6DB7989A5ED3}"/>
              </a:ext>
            </a:extLst>
          </p:cNvPr>
          <p:cNvSpPr/>
          <p:nvPr/>
        </p:nvSpPr>
        <p:spPr>
          <a:xfrm>
            <a:off x="8332238" y="1896638"/>
            <a:ext cx="250372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B188BE-8667-A84A-9F3C-AF5000AC070C}"/>
              </a:ext>
            </a:extLst>
          </p:cNvPr>
          <p:cNvSpPr/>
          <p:nvPr/>
        </p:nvSpPr>
        <p:spPr>
          <a:xfrm>
            <a:off x="8590385" y="1896638"/>
            <a:ext cx="250372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0B54DD3-EF7A-6345-94E4-2640C53CC864}"/>
              </a:ext>
            </a:extLst>
          </p:cNvPr>
          <p:cNvSpPr/>
          <p:nvPr/>
        </p:nvSpPr>
        <p:spPr>
          <a:xfrm>
            <a:off x="8848532" y="1896638"/>
            <a:ext cx="250372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5479EDA-B846-F141-A053-342F9D17E0A6}"/>
              </a:ext>
            </a:extLst>
          </p:cNvPr>
          <p:cNvSpPr/>
          <p:nvPr/>
        </p:nvSpPr>
        <p:spPr>
          <a:xfrm>
            <a:off x="9106679" y="1896638"/>
            <a:ext cx="250372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5ECA2F-4452-E642-8459-8A7F145DA660}"/>
              </a:ext>
            </a:extLst>
          </p:cNvPr>
          <p:cNvSpPr/>
          <p:nvPr/>
        </p:nvSpPr>
        <p:spPr>
          <a:xfrm>
            <a:off x="9364826" y="1896638"/>
            <a:ext cx="250372" cy="609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0185F3-27CC-8348-8E97-754D5E5C0237}"/>
              </a:ext>
            </a:extLst>
          </p:cNvPr>
          <p:cNvSpPr/>
          <p:nvPr/>
        </p:nvSpPr>
        <p:spPr>
          <a:xfrm>
            <a:off x="9622975" y="1896638"/>
            <a:ext cx="250372" cy="609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ED49F5F-E40E-C640-9C24-6E7179650A1A}"/>
              </a:ext>
            </a:extLst>
          </p:cNvPr>
          <p:cNvGrpSpPr/>
          <p:nvPr/>
        </p:nvGrpSpPr>
        <p:grpSpPr>
          <a:xfrm rot="5400000">
            <a:off x="7229151" y="1129777"/>
            <a:ext cx="508521" cy="609600"/>
            <a:chOff x="7405397" y="1665515"/>
            <a:chExt cx="508521" cy="6096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A99D6A9-D813-A14F-9370-E5550B3E826C}"/>
                </a:ext>
              </a:extLst>
            </p:cNvPr>
            <p:cNvSpPr/>
            <p:nvPr/>
          </p:nvSpPr>
          <p:spPr>
            <a:xfrm>
              <a:off x="7405397" y="1665515"/>
              <a:ext cx="250372" cy="609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9677780-287C-FE4A-844A-A474759BBAA6}"/>
                </a:ext>
              </a:extLst>
            </p:cNvPr>
            <p:cNvSpPr/>
            <p:nvPr/>
          </p:nvSpPr>
          <p:spPr>
            <a:xfrm>
              <a:off x="7663546" y="1665515"/>
              <a:ext cx="250372" cy="609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C8F26987-FF22-3243-A0D2-F96410C29C41}"/>
              </a:ext>
            </a:extLst>
          </p:cNvPr>
          <p:cNvSpPr txBox="1"/>
          <p:nvPr/>
        </p:nvSpPr>
        <p:spPr>
          <a:xfrm>
            <a:off x="7299947" y="109945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A09C29-A3C7-2740-8115-6E07C8C4C39A}"/>
              </a:ext>
            </a:extLst>
          </p:cNvPr>
          <p:cNvSpPr txBox="1"/>
          <p:nvPr/>
        </p:nvSpPr>
        <p:spPr>
          <a:xfrm>
            <a:off x="7321782" y="134477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B574A79C-934D-BB4A-B02E-0793E479041E}"/>
              </a:ext>
            </a:extLst>
          </p:cNvPr>
          <p:cNvCxnSpPr>
            <a:cxnSpLocks/>
            <a:stCxn id="14" idx="0"/>
            <a:endCxn id="6" idx="0"/>
          </p:cNvCxnSpPr>
          <p:nvPr/>
        </p:nvCxnSpPr>
        <p:spPr>
          <a:xfrm>
            <a:off x="7788211" y="1305504"/>
            <a:ext cx="411066" cy="5911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39FC1B27-CB32-7944-ABC5-FCB6095E3DF1}"/>
              </a:ext>
            </a:extLst>
          </p:cNvPr>
          <p:cNvCxnSpPr>
            <a:cxnSpLocks/>
            <a:stCxn id="15" idx="0"/>
            <a:endCxn id="12" idx="0"/>
          </p:cNvCxnSpPr>
          <p:nvPr/>
        </p:nvCxnSpPr>
        <p:spPr>
          <a:xfrm>
            <a:off x="7788212" y="1563652"/>
            <a:ext cx="1701801" cy="33298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B32F8EE-B602-9D4F-ABAF-6C91A91BC51F}"/>
              </a:ext>
            </a:extLst>
          </p:cNvPr>
          <p:cNvSpPr txBox="1"/>
          <p:nvPr/>
        </p:nvSpPr>
        <p:spPr>
          <a:xfrm>
            <a:off x="9320735" y="206878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" pitchFamily="2" charset="0"/>
              </a:rPr>
              <a:t>d</a:t>
            </a:r>
            <a:r>
              <a:rPr lang="en-US" sz="1200" baseline="-25000" dirty="0">
                <a:latin typeface="Courier" pitchFamily="2" charset="0"/>
              </a:rPr>
              <a:t>i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3E41C6-0C90-EF4D-9495-5047A860EE6B}"/>
              </a:ext>
            </a:extLst>
          </p:cNvPr>
          <p:cNvSpPr txBox="1"/>
          <p:nvPr/>
        </p:nvSpPr>
        <p:spPr>
          <a:xfrm>
            <a:off x="9517970" y="2068782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" pitchFamily="2" charset="0"/>
              </a:rPr>
              <a:t>d</a:t>
            </a:r>
            <a:r>
              <a:rPr lang="en-US" sz="1200" baseline="-25000" dirty="0">
                <a:latin typeface="Courier" pitchFamily="2" charset="0"/>
              </a:rPr>
              <a:t>i+1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AC93454-5D1C-034F-985D-972936CB1D4C}"/>
              </a:ext>
            </a:extLst>
          </p:cNvPr>
          <p:cNvSpPr txBox="1"/>
          <p:nvPr/>
        </p:nvSpPr>
        <p:spPr>
          <a:xfrm>
            <a:off x="7700587" y="2068782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" pitchFamily="2" charset="0"/>
              </a:rPr>
              <a:t>d</a:t>
            </a:r>
            <a:r>
              <a:rPr lang="en-US" sz="1200" baseline="-25000" dirty="0">
                <a:latin typeface="Courier" pitchFamily="2" charset="0"/>
              </a:rPr>
              <a:t>i+2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94382"/>
            <a:ext cx="12192000" cy="533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Circular Buffer Data Structure (sequential case)</a:t>
            </a:r>
          </a:p>
        </p:txBody>
      </p:sp>
    </p:spTree>
    <p:extLst>
      <p:ext uri="{BB962C8B-B14F-4D97-AF65-F5344CB8AC3E}">
        <p14:creationId xmlns:p14="http://schemas.microsoft.com/office/powerpoint/2010/main" val="1902909417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6FB968-B554-4E4F-8A65-879E107A4083}"/>
              </a:ext>
            </a:extLst>
          </p:cNvPr>
          <p:cNvSpPr txBox="1">
            <a:spLocks noChangeArrowheads="1"/>
          </p:cNvSpPr>
          <p:nvPr/>
        </p:nvSpPr>
        <p:spPr>
          <a:xfrm>
            <a:off x="1782536" y="762000"/>
            <a:ext cx="8673267" cy="558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 </a:t>
            </a:r>
            <a:r>
              <a:rPr lang="en-US" altLang="ko-KR" sz="24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4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= &lt;initially unlocked&gt;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EC9C23-136B-4945-A0CD-F4FBA22029AF}"/>
              </a:ext>
            </a:extLst>
          </p:cNvPr>
          <p:cNvSpPr txBox="1"/>
          <p:nvPr/>
        </p:nvSpPr>
        <p:spPr>
          <a:xfrm>
            <a:off x="1985890" y="1522274"/>
            <a:ext cx="7386711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Producer(item)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while (buffer full) {}; // Wait for a free slot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enqueue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(item);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640435-8718-5749-8837-B26C02671F42}"/>
              </a:ext>
            </a:extLst>
          </p:cNvPr>
          <p:cNvSpPr txBox="1"/>
          <p:nvPr/>
        </p:nvSpPr>
        <p:spPr>
          <a:xfrm>
            <a:off x="1985890" y="3693656"/>
            <a:ext cx="7386711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Consumer()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while (buffer empty) {}; // Wait for arrival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item =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dequeue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return item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5453744" y="2645561"/>
            <a:ext cx="4874026" cy="1396271"/>
            <a:chOff x="3929744" y="2645560"/>
            <a:chExt cx="4874026" cy="1396271"/>
          </a:xfrm>
        </p:grpSpPr>
        <p:sp>
          <p:nvSpPr>
            <p:cNvPr id="7" name="Left Arrow 6">
              <a:extLst>
                <a:ext uri="{FF2B5EF4-FFF2-40B4-BE49-F238E27FC236}">
                  <a16:creationId xmlns:a16="http://schemas.microsoft.com/office/drawing/2014/main" id="{14EFDF98-AECE-EC47-9CC5-8180274342CD}"/>
                </a:ext>
              </a:extLst>
            </p:cNvPr>
            <p:cNvSpPr/>
            <p:nvPr/>
          </p:nvSpPr>
          <p:spPr>
            <a:xfrm rot="1810795">
              <a:off x="3929744" y="2645560"/>
              <a:ext cx="1099457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/>
            </a:p>
          </p:txBody>
        </p:sp>
        <p:sp>
          <p:nvSpPr>
            <p:cNvPr id="8" name="Left Arrow 7">
              <a:extLst>
                <a:ext uri="{FF2B5EF4-FFF2-40B4-BE49-F238E27FC236}">
                  <a16:creationId xmlns:a16="http://schemas.microsoft.com/office/drawing/2014/main" id="{E67781F4-D046-8340-B7E9-889D75469A74}"/>
                </a:ext>
              </a:extLst>
            </p:cNvPr>
            <p:cNvSpPr/>
            <p:nvPr/>
          </p:nvSpPr>
          <p:spPr>
            <a:xfrm rot="19789205" flipV="1">
              <a:off x="3935728" y="3497712"/>
              <a:ext cx="1099457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C9DC36C-75E7-9D46-868E-C4C30423AD8B}"/>
                </a:ext>
              </a:extLst>
            </p:cNvPr>
            <p:cNvSpPr txBox="1"/>
            <p:nvPr/>
          </p:nvSpPr>
          <p:spPr>
            <a:xfrm>
              <a:off x="5065158" y="2841502"/>
              <a:ext cx="3738612" cy="12003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0" dirty="0">
                  <a:latin typeface="+mn-lt"/>
                </a:rPr>
                <a:t>Will we ever come out of the wait loop?</a:t>
              </a: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Buffer – first cut</a:t>
            </a:r>
          </a:p>
        </p:txBody>
      </p:sp>
    </p:spTree>
    <p:extLst>
      <p:ext uri="{BB962C8B-B14F-4D97-AF65-F5344CB8AC3E}">
        <p14:creationId xmlns:p14="http://schemas.microsoft.com/office/powerpoint/2010/main" val="818860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6FB968-B554-4E4F-8A65-879E107A4083}"/>
              </a:ext>
            </a:extLst>
          </p:cNvPr>
          <p:cNvSpPr txBox="1">
            <a:spLocks noChangeArrowheads="1"/>
          </p:cNvSpPr>
          <p:nvPr/>
        </p:nvSpPr>
        <p:spPr>
          <a:xfrm>
            <a:off x="1600201" y="762000"/>
            <a:ext cx="8673267" cy="558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 </a:t>
            </a:r>
            <a:r>
              <a:rPr lang="en-US" altLang="ko-KR" sz="24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4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= &lt;initially unlocked&gt;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EC9C23-136B-4945-A0CD-F4FBA22029AF}"/>
              </a:ext>
            </a:extLst>
          </p:cNvPr>
          <p:cNvSpPr txBox="1"/>
          <p:nvPr/>
        </p:nvSpPr>
        <p:spPr>
          <a:xfrm>
            <a:off x="1524000" y="1522274"/>
            <a:ext cx="89916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Producer(item)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while (buffer full) {release(&amp;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);} 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enqueue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(item);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640435-8718-5749-8837-B26C02671F42}"/>
              </a:ext>
            </a:extLst>
          </p:cNvPr>
          <p:cNvSpPr txBox="1"/>
          <p:nvPr/>
        </p:nvSpPr>
        <p:spPr>
          <a:xfrm>
            <a:off x="1524000" y="3693656"/>
            <a:ext cx="914400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Consumer()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while (buffer empty) {release(&amp;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);} 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item =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dequeue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return item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5429754" y="2569736"/>
            <a:ext cx="5026048" cy="1423021"/>
            <a:chOff x="3905754" y="2569736"/>
            <a:chExt cx="5026048" cy="1423021"/>
          </a:xfrm>
        </p:grpSpPr>
        <p:sp>
          <p:nvSpPr>
            <p:cNvPr id="7" name="Left Arrow 6">
              <a:extLst>
                <a:ext uri="{FF2B5EF4-FFF2-40B4-BE49-F238E27FC236}">
                  <a16:creationId xmlns:a16="http://schemas.microsoft.com/office/drawing/2014/main" id="{14EFDF98-AECE-EC47-9CC5-8180274342CD}"/>
                </a:ext>
              </a:extLst>
            </p:cNvPr>
            <p:cNvSpPr/>
            <p:nvPr/>
          </p:nvSpPr>
          <p:spPr>
            <a:xfrm rot="1810795">
              <a:off x="3929744" y="2645560"/>
              <a:ext cx="1099457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Left Arrow 7">
              <a:extLst>
                <a:ext uri="{FF2B5EF4-FFF2-40B4-BE49-F238E27FC236}">
                  <a16:creationId xmlns:a16="http://schemas.microsoft.com/office/drawing/2014/main" id="{E67781F4-D046-8340-B7E9-889D75469A74}"/>
                </a:ext>
              </a:extLst>
            </p:cNvPr>
            <p:cNvSpPr/>
            <p:nvPr/>
          </p:nvSpPr>
          <p:spPr>
            <a:xfrm rot="19789205" flipV="1">
              <a:off x="3905754" y="3600872"/>
              <a:ext cx="1099457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C9DC36C-75E7-9D46-868E-C4C30423AD8B}"/>
                </a:ext>
              </a:extLst>
            </p:cNvPr>
            <p:cNvSpPr txBox="1"/>
            <p:nvPr/>
          </p:nvSpPr>
          <p:spPr>
            <a:xfrm>
              <a:off x="5029200" y="2569736"/>
              <a:ext cx="3902602" cy="107721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latin typeface="+mn-lt"/>
                </a:rPr>
                <a:t>What happens when one is waiting for the other?</a:t>
              </a:r>
            </a:p>
            <a:p>
              <a:r>
                <a:rPr lang="en-US" sz="1600" b="0" dirty="0">
                  <a:latin typeface="+mn-lt"/>
                </a:rPr>
                <a:t> - Multiple cores ?</a:t>
              </a:r>
            </a:p>
            <a:p>
              <a:r>
                <a:rPr lang="en-US" sz="1600" b="0" dirty="0">
                  <a:latin typeface="+mn-lt"/>
                </a:rPr>
                <a:t> - Single core ?</a:t>
              </a: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Buffer – 2</a:t>
            </a:r>
            <a:r>
              <a:rPr lang="en-US" baseline="30000" dirty="0"/>
              <a:t>nd</a:t>
            </a:r>
            <a:r>
              <a:rPr lang="en-US" dirty="0"/>
              <a:t> cut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9255370" y="-121860"/>
            <a:ext cx="1336431" cy="1569660"/>
            <a:chOff x="7595371" y="-22830"/>
            <a:chExt cx="1336431" cy="1569660"/>
          </a:xfrm>
        </p:grpSpPr>
        <p:pic>
          <p:nvPicPr>
            <p:cNvPr id="11" name="Picture 9" descr="MCj0285432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5371" y="117281"/>
              <a:ext cx="1336431" cy="1289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7731242" y="-22830"/>
              <a:ext cx="110795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600" dirty="0">
                  <a:solidFill>
                    <a:srgbClr val="FF0000"/>
                  </a:solidFill>
                  <a:sym typeface="Symbol" panose="05050102010706020507" pitchFamily="18" charset="2"/>
                </a:rPr>
                <a:t></a:t>
              </a:r>
              <a:endParaRPr lang="en-US" sz="9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57243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Semaphores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10591800" cy="5029200"/>
          </a:xfrm>
        </p:spPr>
        <p:txBody>
          <a:bodyPr/>
          <a:lstStyle/>
          <a:p>
            <a:pPr marL="0" indent="0" algn="ctr">
              <a:spcBef>
                <a:spcPct val="2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Semaphores are a type of generalized lock</a:t>
            </a:r>
          </a:p>
          <a:p>
            <a:pPr marL="457200" lvl="1" indent="0" algn="ctr">
              <a:spcBef>
                <a:spcPct val="25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spcBef>
                <a:spcPct val="2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First defined by Dijkstra in late 60s</a:t>
            </a:r>
          </a:p>
          <a:p>
            <a:pPr marL="457200" lvl="1" indent="0" algn="ctr">
              <a:spcBef>
                <a:spcPct val="25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spcBef>
                <a:spcPct val="25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spcBef>
                <a:spcPct val="2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Main synchronization primitive used in original UNIX</a:t>
            </a:r>
          </a:p>
        </p:txBody>
      </p:sp>
    </p:spTree>
    <p:extLst>
      <p:ext uri="{BB962C8B-B14F-4D97-AF65-F5344CB8AC3E}">
        <p14:creationId xmlns:p14="http://schemas.microsoft.com/office/powerpoint/2010/main" val="2193854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uiExpand="1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Semaphores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10591800" cy="5638800"/>
          </a:xfrm>
        </p:spPr>
        <p:txBody>
          <a:bodyPr/>
          <a:lstStyle/>
          <a:p>
            <a:pPr marL="457200" lvl="1" indent="0" algn="ctr">
              <a:spcBef>
                <a:spcPct val="2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A Semaphore has a 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non-negative integer value </a:t>
            </a:r>
            <a:r>
              <a:rPr lang="en-US" altLang="ko-KR" dirty="0">
                <a:ea typeface="굴림" panose="020B0600000101010101" pitchFamily="34" charset="-127"/>
              </a:rPr>
              <a:t>and supports the following operations:</a:t>
            </a:r>
          </a:p>
          <a:p>
            <a:pPr marL="457200" lvl="1" indent="0" algn="ctr">
              <a:spcBef>
                <a:spcPct val="25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1" algn="ctr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Set value when you initialize</a:t>
            </a:r>
          </a:p>
          <a:p>
            <a:pPr marL="457200" lvl="1" indent="0" algn="ctr">
              <a:spcBef>
                <a:spcPct val="25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1" algn="ctr">
              <a:spcBef>
                <a:spcPct val="25000"/>
              </a:spcBef>
            </a:pPr>
            <a:r>
              <a:rPr lang="en-US" altLang="ko-KR" dirty="0">
                <a:solidFill>
                  <a:schemeClr val="accent1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Down()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 or </a:t>
            </a:r>
            <a:r>
              <a:rPr lang="en-US" altLang="ko-KR" dirty="0">
                <a:solidFill>
                  <a:schemeClr val="accent1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P()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: </a:t>
            </a:r>
            <a:r>
              <a:rPr lang="en-US" altLang="ko-KR" dirty="0">
                <a:ea typeface="굴림" panose="020B0600000101010101" pitchFamily="34" charset="-127"/>
              </a:rPr>
              <a:t>an atomic operation that waits for semaphore to become positive, then decrements it by 1 </a:t>
            </a:r>
          </a:p>
          <a:p>
            <a:pPr lvl="2" algn="ctr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Think of this as the wait() operation</a:t>
            </a:r>
          </a:p>
          <a:p>
            <a:pPr marL="914400" lvl="2" indent="0" algn="ctr">
              <a:spcBef>
                <a:spcPct val="25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1" algn="ctr">
              <a:spcBef>
                <a:spcPct val="25000"/>
              </a:spcBef>
            </a:pPr>
            <a:r>
              <a:rPr lang="en-US" altLang="ko-KR" dirty="0">
                <a:solidFill>
                  <a:schemeClr val="accent1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Up()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 or </a:t>
            </a:r>
            <a:r>
              <a:rPr lang="en-US" altLang="ko-KR" dirty="0">
                <a:solidFill>
                  <a:schemeClr val="accent1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V()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: </a:t>
            </a:r>
            <a:r>
              <a:rPr lang="en-US" altLang="ko-KR" dirty="0">
                <a:ea typeface="굴림" panose="020B0600000101010101" pitchFamily="34" charset="-127"/>
              </a:rPr>
              <a:t>an atomic operation that increments the semaphore by 1, waking up a waiting P, if any</a:t>
            </a:r>
          </a:p>
          <a:p>
            <a:pPr lvl="2" algn="ctr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This of this as the signal() operation</a:t>
            </a:r>
          </a:p>
        </p:txBody>
      </p:sp>
    </p:spTree>
    <p:extLst>
      <p:ext uri="{BB962C8B-B14F-4D97-AF65-F5344CB8AC3E}">
        <p14:creationId xmlns:p14="http://schemas.microsoft.com/office/powerpoint/2010/main" val="38659901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uiExpand="1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ChangeArrowheads="1"/>
          </p:cNvSpPr>
          <p:nvPr/>
        </p:nvSpPr>
        <p:spPr bwMode="auto">
          <a:xfrm>
            <a:off x="2362200" y="4953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512006" name="Picture 6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Semaphores Like Integers Except…</a:t>
            </a:r>
          </a:p>
        </p:txBody>
      </p:sp>
      <p:sp>
        <p:nvSpPr>
          <p:cNvPr id="5120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437736"/>
            <a:ext cx="113538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>
                <a:ea typeface="굴림" panose="020B0600000101010101" pitchFamily="34" charset="-127"/>
              </a:rPr>
              <a:t>Semaphores are like integers, except:</a:t>
            </a:r>
          </a:p>
          <a:p>
            <a:pPr marL="0" indent="0" algn="ctr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1" algn="ctr"/>
            <a:r>
              <a:rPr lang="en-US" altLang="ko-KR" dirty="0">
                <a:ea typeface="굴림" panose="020B0600000101010101" pitchFamily="34" charset="-127"/>
              </a:rPr>
              <a:t>No negative values</a:t>
            </a:r>
          </a:p>
          <a:p>
            <a:pPr marL="457200" lvl="1" indent="0" algn="ctr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1" algn="ctr"/>
            <a:r>
              <a:rPr lang="en-US" altLang="ko-KR" dirty="0">
                <a:ea typeface="굴림" panose="020B0600000101010101" pitchFamily="34" charset="-127"/>
              </a:rPr>
              <a:t>Only operations allowed are P and V – can’t read or write value, except initially</a:t>
            </a:r>
          </a:p>
          <a:p>
            <a:pPr lvl="1" algn="ctr"/>
            <a:endParaRPr lang="en-US" altLang="ko-KR" dirty="0">
              <a:ea typeface="굴림" panose="020B0600000101010101" pitchFamily="34" charset="-127"/>
            </a:endParaRPr>
          </a:p>
          <a:p>
            <a:pPr lvl="1" algn="ctr"/>
            <a:r>
              <a:rPr lang="en-US" altLang="ko-KR" dirty="0">
                <a:ea typeface="굴림" panose="020B0600000101010101" pitchFamily="34" charset="-127"/>
              </a:rPr>
              <a:t>Operations must be atomic</a:t>
            </a:r>
          </a:p>
          <a:p>
            <a:pPr lvl="2" algn="ctr"/>
            <a:r>
              <a:rPr lang="en-US" altLang="ko-KR" dirty="0">
                <a:ea typeface="굴림" panose="020B0600000101010101" pitchFamily="34" charset="-127"/>
              </a:rPr>
              <a:t>Two P’s together can’t decrement value below zero</a:t>
            </a:r>
          </a:p>
          <a:p>
            <a:pPr lvl="2" algn="ctr"/>
            <a:r>
              <a:rPr lang="en-US" altLang="ko-KR" dirty="0">
                <a:ea typeface="굴림" panose="020B0600000101010101" pitchFamily="34" charset="-127"/>
              </a:rPr>
              <a:t>Thread going to sleep in P won’t miss wakeup from V – even if both happen at same time</a:t>
            </a:r>
          </a:p>
          <a:p>
            <a:pPr marL="0" indent="0" algn="ctr">
              <a:buNone/>
            </a:pPr>
            <a:endParaRPr lang="ko-KR" altLang="en-US" dirty="0">
              <a:ea typeface="굴림" panose="020B0600000101010101" pitchFamily="34" charset="-127"/>
            </a:endParaRPr>
          </a:p>
        </p:txBody>
      </p:sp>
      <p:pic>
        <p:nvPicPr>
          <p:cNvPr id="512009" name="Picture 9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10" name="Picture 10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22" name="Picture 22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25" name="Picture 25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27" name="Picture 27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9" name="Rectangle 28"/>
          <p:cNvSpPr>
            <a:spLocks noChangeArrowheads="1"/>
          </p:cNvSpPr>
          <p:nvPr/>
        </p:nvSpPr>
        <p:spPr bwMode="auto">
          <a:xfrm>
            <a:off x="609600" y="52578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5267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87 -0.04467 C 0.12644 -0.04028 0.20612 -0.03565 0.25105 -0.04467 C 0.29597 -0.0537 0.28165 -0.09028 0.3168 -0.0993 C 0.35196 -0.10833 0.40691 -0.10393 0.46198 -0.0993 " pathEditMode="fixed" rAng="0" ptsTypes="AAAA">
                                      <p:cBhvr>
                                        <p:cTn id="26" dur="500" fill="hold"/>
                                        <p:tgtEl>
                                          <p:spTgt spid="512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55" y="-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47 -0.03079 C 0.11602 -0.02963 0.18256 -0.02824 0.22748 -0.02708 C 0.2724 -0.02592 0.29623 -0.03379 0.31928 -0.02338 C 0.34245 -0.01296 0.34206 0.02546 0.36589 0.03496 C 0.38959 0.04445 0.42579 0.03889 0.46185 0.03334 " pathEditMode="fixed" rAng="0" ptsTypes="AAAAA">
                                      <p:cBhvr>
                                        <p:cTn id="30" dur="500" fill="hold"/>
                                        <p:tgtEl>
                                          <p:spTgt spid="512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12" y="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76 -0.03518 C 0.06576 -0.03495 0.14258 -0.03426 0.21928 -0.03333 " pathEditMode="fixed" rAng="0" ptsTypes="AA">
                                      <p:cBhvr>
                                        <p:cTn id="34" dur="1000" fill="hold"/>
                                        <p:tgtEl>
                                          <p:spTgt spid="512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6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573 -0.08889 C 0.52657 -0.09329 0.5974 -0.09745 0.63529 -0.09074 C 0.67305 -0.08403 0.66524 -0.05741 0.68321 -0.04884 C 0.70105 -0.04028 0.69336 -0.04051 0.7431 -0.03958 C 0.79271 -0.03866 0.93178 -0.04259 0.98139 -0.04329 " pathEditMode="fixed" rAng="0" ptsTypes="AAAAA">
                                      <p:cBhvr>
                                        <p:cTn id="38" dur="500" fill="hold"/>
                                        <p:tgtEl>
                                          <p:spTgt spid="512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76" y="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948 -0.03333 C 0.22084 -0.02847 0.24219 -0.02338 0.26251 -0.03333 C 0.28282 -0.04329 0.28803 -0.08356 0.32136 -0.09352 C 0.35469 -0.10347 0.40847 -0.09861 0.46251 -0.09352 " pathEditMode="fixed" rAng="0" ptsTypes="AAAA">
                                      <p:cBhvr>
                                        <p:cTn id="41" dur="500" fill="hold"/>
                                        <p:tgtEl>
                                          <p:spTgt spid="512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51" y="-303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76 -0.03518 C 0.06576 -0.03495 0.14258 -0.03426 0.21928 -0.03333 " pathEditMode="fixed" rAng="0" ptsTypes="AA">
                                      <p:cBhvr>
                                        <p:cTn id="47" dur="500" fill="hold"/>
                                        <p:tgtEl>
                                          <p:spTgt spid="512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6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2" grpId="0" animBg="1"/>
      <p:bldP spid="512008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Two Uses of Semaphores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685800"/>
            <a:ext cx="10820400" cy="61722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endParaRPr lang="en-US" altLang="ko-KR" dirty="0">
              <a:ea typeface="굴림" charset="0"/>
              <a:cs typeface="Gill Sans Light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n-US" altLang="ko-KR" dirty="0">
              <a:ea typeface="굴림" charset="0"/>
              <a:cs typeface="Gill Sans Light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ko-KR" dirty="0">
                <a:ea typeface="굴림" charset="0"/>
                <a:cs typeface="Gill Sans Light"/>
              </a:rPr>
              <a:t>Mutual Exclusion (initial value = 1)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altLang="ko-KR" dirty="0">
              <a:ea typeface="굴림" charset="0"/>
              <a:cs typeface="Gill Sans Light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ko-KR" dirty="0">
                <a:ea typeface="굴림" charset="0"/>
                <a:cs typeface="Gill Sans Light"/>
              </a:rPr>
              <a:t>Also called “Binary Semaphore” or “mutex”.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altLang="ko-KR" dirty="0">
              <a:ea typeface="굴림" charset="0"/>
              <a:cs typeface="Gill Sans Light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ko-KR" dirty="0">
                <a:ea typeface="굴림" charset="0"/>
                <a:cs typeface="Gill Sans Light"/>
              </a:rPr>
              <a:t>Can be used for mutual exclusion, just like a lock: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altLang="ko-KR" dirty="0">
              <a:ea typeface="굴림" charset="0"/>
              <a:cs typeface="Gill Sans Light"/>
            </a:endParaRPr>
          </a:p>
          <a:p>
            <a:pPr lvl="2" algn="ctr">
              <a:lnSpc>
                <a:spcPct val="85000"/>
              </a:lnSpc>
              <a:buFontTx/>
              <a:buNone/>
            </a:pPr>
            <a:r>
              <a:rPr lang="en-US" altLang="ko-KR" dirty="0">
                <a:ea typeface="굴림" charset="0"/>
                <a:cs typeface="굴림" charset="0"/>
              </a:rPr>
              <a:t>		</a:t>
            </a:r>
            <a:r>
              <a:rPr lang="en-US" altLang="ko-KR" dirty="0" err="1">
                <a:latin typeface="Courier"/>
                <a:ea typeface="굴림" charset="0"/>
                <a:cs typeface="굴림" charset="0"/>
              </a:rPr>
              <a:t>semaP</a:t>
            </a:r>
            <a:r>
              <a:rPr lang="en-US" altLang="ko-KR" dirty="0">
                <a:latin typeface="Courier"/>
                <a:ea typeface="굴림" charset="0"/>
                <a:cs typeface="굴림" charset="0"/>
              </a:rPr>
              <a:t>(&amp;</a:t>
            </a:r>
            <a:r>
              <a:rPr lang="en-US" altLang="ko-KR" dirty="0" err="1">
                <a:latin typeface="Courier"/>
                <a:ea typeface="굴림" charset="0"/>
                <a:cs typeface="굴림" charset="0"/>
              </a:rPr>
              <a:t>mysem</a:t>
            </a:r>
            <a:r>
              <a:rPr lang="en-US" altLang="ko-KR" dirty="0">
                <a:latin typeface="Courier"/>
                <a:ea typeface="굴림" charset="0"/>
                <a:cs typeface="굴림" charset="0"/>
              </a:rPr>
              <a:t>);</a:t>
            </a:r>
            <a:br>
              <a:rPr lang="en-US" altLang="ko-KR" dirty="0">
                <a:latin typeface="Courier"/>
                <a:ea typeface="굴림" charset="0"/>
                <a:cs typeface="굴림" charset="0"/>
              </a:rPr>
            </a:br>
            <a:r>
              <a:rPr lang="en-US" altLang="ko-KR" dirty="0">
                <a:latin typeface="Courier"/>
                <a:ea typeface="굴림" charset="0"/>
                <a:cs typeface="굴림" charset="0"/>
              </a:rPr>
              <a:t>	  // Critical section goes here</a:t>
            </a:r>
            <a:br>
              <a:rPr lang="en-US" altLang="ko-KR" dirty="0">
                <a:latin typeface="Courier"/>
                <a:ea typeface="굴림" charset="0"/>
                <a:cs typeface="굴림" charset="0"/>
              </a:rPr>
            </a:br>
            <a:r>
              <a:rPr lang="en-US" altLang="ko-KR" dirty="0">
                <a:latin typeface="Courier"/>
                <a:ea typeface="굴림" charset="0"/>
                <a:cs typeface="굴림" charset="0"/>
              </a:rPr>
              <a:t>	</a:t>
            </a:r>
            <a:r>
              <a:rPr lang="en-US" altLang="ko-KR" dirty="0" err="1">
                <a:latin typeface="Courier"/>
                <a:ea typeface="굴림" charset="0"/>
                <a:cs typeface="굴림" charset="0"/>
              </a:rPr>
              <a:t>semaV</a:t>
            </a:r>
            <a:r>
              <a:rPr lang="en-US" altLang="ko-KR" dirty="0">
                <a:latin typeface="Courier"/>
                <a:ea typeface="굴림" charset="0"/>
                <a:cs typeface="굴림" charset="0"/>
              </a:rPr>
              <a:t>(&amp;</a:t>
            </a:r>
            <a:r>
              <a:rPr lang="en-US" altLang="ko-KR" dirty="0" err="1">
                <a:latin typeface="Courier"/>
                <a:ea typeface="굴림" charset="0"/>
                <a:cs typeface="굴림" charset="0"/>
              </a:rPr>
              <a:t>mysem</a:t>
            </a:r>
            <a:r>
              <a:rPr lang="en-US" altLang="ko-KR" dirty="0">
                <a:latin typeface="Courier"/>
                <a:ea typeface="굴림" charset="0"/>
                <a:cs typeface="굴림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3404303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120396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Too Much Milk: Correctness Properties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295400"/>
            <a:ext cx="10160000" cy="47244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>
                <a:ea typeface="굴림" panose="020B0600000101010101" pitchFamily="34" charset="-127"/>
              </a:rPr>
              <a:t>What are the correctness properties for the “Too much milk” problem???</a:t>
            </a:r>
          </a:p>
          <a:p>
            <a:pPr marL="0" indent="0" algn="ctr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1" algn="ctr"/>
            <a:r>
              <a:rPr lang="en-US" altLang="ko-KR" dirty="0">
                <a:ea typeface="굴림" panose="020B0600000101010101" pitchFamily="34" charset="-127"/>
              </a:rPr>
              <a:t>Never more than one person buys</a:t>
            </a:r>
          </a:p>
          <a:p>
            <a:pPr lvl="1" algn="ctr"/>
            <a:r>
              <a:rPr lang="en-US" altLang="ko-KR" dirty="0">
                <a:ea typeface="굴림" panose="020B0600000101010101" pitchFamily="34" charset="-127"/>
              </a:rPr>
              <a:t>Someone buys if needed</a:t>
            </a: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buNone/>
            </a:pPr>
            <a:endParaRPr lang="en-US" altLang="ko-KR" dirty="0">
              <a:solidFill>
                <a:schemeClr val="accent1"/>
              </a:solidFill>
              <a:ea typeface="굴림" panose="020B0600000101010101" pitchFamily="34" charset="-127"/>
            </a:endParaRPr>
          </a:p>
          <a:p>
            <a:pPr marL="0" indent="0" algn="ctr">
              <a:buNone/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First attempt: Restrict ourselves to use only atomic load and store operations as building blocks</a:t>
            </a:r>
          </a:p>
        </p:txBody>
      </p:sp>
    </p:spTree>
    <p:extLst>
      <p:ext uri="{BB962C8B-B14F-4D97-AF65-F5344CB8AC3E}">
        <p14:creationId xmlns:p14="http://schemas.microsoft.com/office/powerpoint/2010/main" val="39681150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 build="p" bldLvl="2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Two Uses of Semaphores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685800"/>
            <a:ext cx="10820400" cy="61722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ko-KR" dirty="0">
              <a:ea typeface="굴림" charset="0"/>
              <a:cs typeface="Gill Sans Light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ko-KR" dirty="0">
                <a:ea typeface="굴림" charset="0"/>
                <a:cs typeface="Gill Sans Light"/>
              </a:rPr>
              <a:t>Scheduling Constraints (initial value = 0)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altLang="ko-KR" dirty="0">
              <a:ea typeface="굴림" charset="0"/>
              <a:cs typeface="Gill Sans Light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ko-KR" dirty="0">
                <a:ea typeface="굴림" charset="0"/>
                <a:cs typeface="Gill Sans Light"/>
              </a:rPr>
              <a:t>Allow thread 1 to wait for a signal from thread 2</a:t>
            </a:r>
          </a:p>
          <a:p>
            <a:pPr lvl="1" algn="ctr">
              <a:lnSpc>
                <a:spcPct val="80000"/>
              </a:lnSpc>
            </a:pPr>
            <a:r>
              <a:rPr lang="en-US" altLang="ko-KR" dirty="0">
                <a:ea typeface="굴림" charset="0"/>
                <a:cs typeface="Gill Sans Light"/>
              </a:rPr>
              <a:t>thread 2 </a:t>
            </a:r>
            <a:r>
              <a:rPr lang="en-US" altLang="ko-KR" dirty="0">
                <a:solidFill>
                  <a:schemeClr val="accent1"/>
                </a:solidFill>
                <a:ea typeface="굴림" charset="0"/>
                <a:cs typeface="Gill Sans Light"/>
              </a:rPr>
              <a:t>schedules</a:t>
            </a:r>
            <a:r>
              <a:rPr lang="en-US" altLang="ko-KR" dirty="0">
                <a:ea typeface="굴림" charset="0"/>
                <a:cs typeface="Gill Sans Light"/>
              </a:rPr>
              <a:t> thread 1 when a given </a:t>
            </a:r>
            <a:r>
              <a:rPr lang="en-US" altLang="ko-KR" dirty="0">
                <a:solidFill>
                  <a:schemeClr val="accent1"/>
                </a:solidFill>
                <a:ea typeface="굴림" charset="0"/>
                <a:cs typeface="Gill Sans Light"/>
              </a:rPr>
              <a:t>event</a:t>
            </a:r>
            <a:r>
              <a:rPr lang="en-US" altLang="ko-KR" dirty="0">
                <a:ea typeface="굴림" charset="0"/>
                <a:cs typeface="Gill Sans Light"/>
              </a:rPr>
              <a:t> occurs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altLang="ko-KR" dirty="0">
              <a:ea typeface="굴림" charset="0"/>
              <a:cs typeface="Gill Sans Light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ko-KR" dirty="0">
                <a:ea typeface="굴림" charset="0"/>
                <a:cs typeface="Gill Sans Light"/>
              </a:rPr>
              <a:t>Suppose you had to implement </a:t>
            </a:r>
            <a:r>
              <a:rPr lang="en-US" altLang="ko-KR" dirty="0" err="1">
                <a:ea typeface="굴림" charset="0"/>
                <a:cs typeface="Gill Sans Light"/>
              </a:rPr>
              <a:t>ThreadJoin</a:t>
            </a:r>
            <a:r>
              <a:rPr lang="en-US" altLang="ko-KR" dirty="0">
                <a:ea typeface="굴림" charset="0"/>
                <a:cs typeface="Gill Sans Light"/>
              </a:rPr>
              <a:t> which must wait for thread to terminate: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		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Initial value of semaphore = 0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ThreadJoin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 {</a:t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   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mysem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}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ThreadFinish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 {</a:t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   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mysem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41796344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10363200" cy="5922964"/>
          </a:xfrm>
        </p:spPr>
        <p:txBody>
          <a:bodyPr/>
          <a:lstStyle/>
          <a:p>
            <a:pPr marL="0" indent="0">
              <a:lnSpc>
                <a:spcPct val="75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lnSpc>
                <a:spcPct val="75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Use a note to avoid buying too much milk: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Leave a note before buying (kind of “lock”)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Remove note after buying (kind of “unlock”)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Don’t buy if note (wait)</a:t>
            </a:r>
          </a:p>
          <a:p>
            <a:pPr marL="457200" lvl="1" indent="0">
              <a:lnSpc>
                <a:spcPct val="75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lnSpc>
                <a:spcPct val="75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Suppose a computer tries this </a:t>
            </a:r>
          </a:p>
          <a:p>
            <a:pPr marL="0" indent="0">
              <a:lnSpc>
                <a:spcPct val="75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(remember, only memory read/write are atomic)</a:t>
            </a:r>
          </a:p>
          <a:p>
            <a:pPr marL="0" indent="0">
              <a:lnSpc>
                <a:spcPct val="75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dirty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if (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   leave Note;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   buy milk;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   remove note;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}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		}</a:t>
            </a:r>
          </a:p>
        </p:txBody>
      </p:sp>
      <p:grpSp>
        <p:nvGrpSpPr>
          <p:cNvPr id="429069" name="Group 13"/>
          <p:cNvGrpSpPr>
            <a:grpSpLocks/>
          </p:cNvGrpSpPr>
          <p:nvPr/>
        </p:nvGrpSpPr>
        <p:grpSpPr bwMode="auto">
          <a:xfrm>
            <a:off x="9220200" y="3723482"/>
            <a:ext cx="2438400" cy="2133600"/>
            <a:chOff x="3504" y="1584"/>
            <a:chExt cx="1056" cy="947"/>
          </a:xfrm>
        </p:grpSpPr>
        <p:pic>
          <p:nvPicPr>
            <p:cNvPr id="29701" name="Picture 8" descr="MCHH01153_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632"/>
              <a:ext cx="676" cy="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2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1584"/>
              <a:ext cx="3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Too Much Milk: Solution #1</a:t>
            </a:r>
          </a:p>
        </p:txBody>
      </p:sp>
    </p:spTree>
    <p:extLst>
      <p:ext uri="{BB962C8B-B14F-4D97-AF65-F5344CB8AC3E}">
        <p14:creationId xmlns:p14="http://schemas.microsoft.com/office/powerpoint/2010/main" val="28517859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Too Much Milk: Solution #1</a:t>
            </a:r>
          </a:p>
        </p:txBody>
      </p:sp>
      <p:sp>
        <p:nvSpPr>
          <p:cNvPr id="429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746125"/>
            <a:ext cx="10160000" cy="6035675"/>
          </a:xfrm>
        </p:spPr>
        <p:txBody>
          <a:bodyPr>
            <a:normAutofit/>
          </a:bodyPr>
          <a:lstStyle/>
          <a:p>
            <a:pPr marL="0" indent="0">
              <a:lnSpc>
                <a:spcPct val="75000"/>
              </a:lnSpc>
              <a:spcBef>
                <a:spcPct val="20000"/>
              </a:spcBef>
              <a:buNone/>
            </a:pPr>
            <a:endParaRPr lang="en-US" altLang="ko-KR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marL="0" indent="0">
              <a:lnSpc>
                <a:spcPct val="75000"/>
              </a:lnSpc>
              <a:spcBef>
                <a:spcPct val="20000"/>
              </a:spcBef>
              <a:buNone/>
            </a:pPr>
            <a:r>
              <a:rPr lang="en-US" altLang="ko-KR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		 </a:t>
            </a:r>
            <a:r>
              <a:rPr lang="en-US" altLang="ko-KR" sz="2000" u="sng" dirty="0">
                <a:ea typeface="굴림" panose="020B0600000101010101" pitchFamily="34" charset="-127"/>
              </a:rPr>
              <a:t>Thread A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 {	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	if (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		   if (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	   if (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     leave Note;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               buy Milk;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               remove Note;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   }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          }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					      leave Note;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    	      	      buy Milk;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                                              remove Note;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   		   }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	}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0155092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47700" y="797341"/>
            <a:ext cx="10896600" cy="6035675"/>
          </a:xfrm>
        </p:spPr>
        <p:txBody>
          <a:bodyPr/>
          <a:lstStyle/>
          <a:p>
            <a:pPr marL="457200" lvl="1" indent="0" algn="ctr">
              <a:lnSpc>
                <a:spcPct val="75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75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75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Still too much milk 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but only occasionally!</a:t>
            </a:r>
          </a:p>
          <a:p>
            <a:pPr marL="457200" lvl="1" indent="0" algn="ctr">
              <a:lnSpc>
                <a:spcPct val="75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75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Thread can get context switched after checking milk and note but before buying milk!</a:t>
            </a:r>
          </a:p>
          <a:p>
            <a:pPr marL="457200" lvl="1" indent="0" algn="ctr">
              <a:lnSpc>
                <a:spcPct val="75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75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Solution makes problem worse since fails 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intermittently</a:t>
            </a:r>
          </a:p>
          <a:p>
            <a:pPr lvl="1" algn="ctr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Makes it really hard to debug…</a:t>
            </a:r>
          </a:p>
          <a:p>
            <a:pPr lvl="1" algn="ctr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Must work despite what the dispatcher does!</a:t>
            </a:r>
          </a:p>
          <a:p>
            <a:pPr lvl="1" algn="ctr">
              <a:lnSpc>
                <a:spcPct val="75000"/>
              </a:lnSpc>
              <a:spcBef>
                <a:spcPct val="20000"/>
              </a:spcBef>
            </a:pPr>
            <a:endParaRPr lang="ko-KR" altLang="en-US" dirty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Too Much Milk: Solution #1</a:t>
            </a:r>
          </a:p>
        </p:txBody>
      </p: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4800600" y="4419600"/>
            <a:ext cx="2362200" cy="1981200"/>
            <a:chOff x="3504" y="1584"/>
            <a:chExt cx="1056" cy="947"/>
          </a:xfrm>
        </p:grpSpPr>
        <p:pic>
          <p:nvPicPr>
            <p:cNvPr id="8" name="Picture 8" descr="MCHH01153_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632"/>
              <a:ext cx="676" cy="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1584"/>
              <a:ext cx="3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795758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1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Class">
      <a:majorFont>
        <a:latin typeface="OpenDyslexic3"/>
        <a:ea typeface=""/>
        <a:cs typeface=""/>
      </a:majorFont>
      <a:minorFont>
        <a:latin typeface="OpenDyslexic 3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60</Pages>
  <Words>4868</Words>
  <Application>Microsoft Office PowerPoint</Application>
  <PresentationFormat>Widescreen</PresentationFormat>
  <Paragraphs>708</Paragraphs>
  <Slides>60</Slides>
  <Notes>49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72" baseType="lpstr">
      <vt:lpstr>Arial</vt:lpstr>
      <vt:lpstr>Cambria Math</vt:lpstr>
      <vt:lpstr>Comic Sans MS</vt:lpstr>
      <vt:lpstr>Consolas</vt:lpstr>
      <vt:lpstr>Courier</vt:lpstr>
      <vt:lpstr>Courier New</vt:lpstr>
      <vt:lpstr>Gill Sans</vt:lpstr>
      <vt:lpstr>Gill Sans Light</vt:lpstr>
      <vt:lpstr>Helvetica</vt:lpstr>
      <vt:lpstr>OpenDyslexic 3</vt:lpstr>
      <vt:lpstr>OpenDyslexic3</vt:lpstr>
      <vt:lpstr>Office</vt:lpstr>
      <vt:lpstr>CS162 Operating Systems and Systems Programming Lecture 7  Concurrency  </vt:lpstr>
      <vt:lpstr>Correctness Requirements</vt:lpstr>
      <vt:lpstr>The Importance of Milk</vt:lpstr>
      <vt:lpstr>The Importance of Milk</vt:lpstr>
      <vt:lpstr>Solve with a lock?</vt:lpstr>
      <vt:lpstr>Too Much Milk: Correctness Properties</vt:lpstr>
      <vt:lpstr>Too Much Milk: Solution #1</vt:lpstr>
      <vt:lpstr>Too Much Milk: Solution #1</vt:lpstr>
      <vt:lpstr>Too Much Milk: Solution #1</vt:lpstr>
      <vt:lpstr>Too Much Milk: Solution #1½ </vt:lpstr>
      <vt:lpstr>Too Much Milk Solution #2</vt:lpstr>
      <vt:lpstr>Too Much Milk Solution #2</vt:lpstr>
      <vt:lpstr>Too Much Milk Solution #2: problem!</vt:lpstr>
      <vt:lpstr>Too Much Milk Solution #3</vt:lpstr>
      <vt:lpstr>Too Much Milk Solution #3</vt:lpstr>
      <vt:lpstr>Case 1</vt:lpstr>
      <vt:lpstr>Case 1</vt:lpstr>
      <vt:lpstr>Case 1</vt:lpstr>
      <vt:lpstr>Case 2</vt:lpstr>
      <vt:lpstr>Case 2</vt:lpstr>
      <vt:lpstr>Case 2</vt:lpstr>
      <vt:lpstr>This Generalizes to n Threads…</vt:lpstr>
      <vt:lpstr>Solution #3 discussion</vt:lpstr>
      <vt:lpstr>Too Much Milk: Solution #4?</vt:lpstr>
      <vt:lpstr>Where are we going with synchronization?</vt:lpstr>
      <vt:lpstr>How to Implement Locks?</vt:lpstr>
      <vt:lpstr>Hardware Lock Instruction?</vt:lpstr>
      <vt:lpstr>How about disabling interrupts?</vt:lpstr>
      <vt:lpstr>How about disabling interrupts?</vt:lpstr>
      <vt:lpstr>How about disabling interrupts?</vt:lpstr>
      <vt:lpstr>Disabling Interrupts – But more smartly</vt:lpstr>
      <vt:lpstr>New Lock Implementation: Discussion</vt:lpstr>
      <vt:lpstr>Interrupt Re-enable in Going to Sleep</vt:lpstr>
      <vt:lpstr>Interrupt Re-enable in Going to Sleep</vt:lpstr>
      <vt:lpstr>Interrupt Re-enable in Going to Sleep</vt:lpstr>
      <vt:lpstr>Interrupt Re-enable in Going to Sleep</vt:lpstr>
      <vt:lpstr>How to Re-enable After Sleep()?</vt:lpstr>
      <vt:lpstr>Atomic Read-Modify-Write Instructions</vt:lpstr>
      <vt:lpstr>Examples of Read-Modify-Write </vt:lpstr>
      <vt:lpstr>Using of Compare&amp;Swap for queues </vt:lpstr>
      <vt:lpstr>Implementing Locks with test&amp;set</vt:lpstr>
      <vt:lpstr>Implementing Locks with test&amp;set</vt:lpstr>
      <vt:lpstr>Problem: Busy-Waiting for Lock</vt:lpstr>
      <vt:lpstr>Better Locks using test&amp;set</vt:lpstr>
      <vt:lpstr>Linux futex: Fast Userspace Mutex</vt:lpstr>
      <vt:lpstr>Linux futex: Fast Userspace Mutex</vt:lpstr>
      <vt:lpstr>Example: First try: T&amp;S and futex</vt:lpstr>
      <vt:lpstr>Example: Try #2: T&amp;S and futex</vt:lpstr>
      <vt:lpstr>Where are we going with synchronization?</vt:lpstr>
      <vt:lpstr>Higher-level Primitives than Locks</vt:lpstr>
      <vt:lpstr>Producer-Consumer with a Bounded Buffer</vt:lpstr>
      <vt:lpstr>Producer-Consumer with a Bounded Buffer</vt:lpstr>
      <vt:lpstr>Circular Buffer Data Structure (sequential case)</vt:lpstr>
      <vt:lpstr>Circular Buffer – first cut</vt:lpstr>
      <vt:lpstr>Circular Buffer – 2nd cut</vt:lpstr>
      <vt:lpstr>Semaphores</vt:lpstr>
      <vt:lpstr>Semaphores</vt:lpstr>
      <vt:lpstr>Semaphores Like Integers Except…</vt:lpstr>
      <vt:lpstr>Two Uses of Semaphores</vt:lpstr>
      <vt:lpstr>Two Uses of Semaphores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2023-09-14T19:04:16Z</dcterms:created>
  <dcterms:modified xsi:type="dcterms:W3CDTF">2023-09-14T19:04:35Z</dcterms:modified>
</cp:coreProperties>
</file>