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1368" r:id="rId3"/>
    <p:sldId id="1366" r:id="rId4"/>
    <p:sldId id="1372" r:id="rId5"/>
    <p:sldId id="1289" r:id="rId6"/>
    <p:sldId id="1370" r:id="rId7"/>
    <p:sldId id="1295" r:id="rId8"/>
    <p:sldId id="1363" r:id="rId9"/>
    <p:sldId id="1364" r:id="rId10"/>
    <p:sldId id="1442" r:id="rId11"/>
    <p:sldId id="1444" r:id="rId12"/>
    <p:sldId id="1445" r:id="rId13"/>
    <p:sldId id="1458" r:id="rId14"/>
    <p:sldId id="1460" r:id="rId15"/>
    <p:sldId id="1461" r:id="rId16"/>
    <p:sldId id="1462" r:id="rId17"/>
    <p:sldId id="1446" r:id="rId18"/>
    <p:sldId id="1463" r:id="rId19"/>
    <p:sldId id="1456" r:id="rId20"/>
    <p:sldId id="1464" r:id="rId21"/>
    <p:sldId id="1457" r:id="rId22"/>
    <p:sldId id="1465" r:id="rId23"/>
    <p:sldId id="1448" r:id="rId24"/>
    <p:sldId id="1449" r:id="rId25"/>
    <p:sldId id="1466" r:id="rId26"/>
    <p:sldId id="1467" r:id="rId27"/>
    <p:sldId id="1469" r:id="rId28"/>
    <p:sldId id="1450" r:id="rId29"/>
    <p:sldId id="1451" r:id="rId30"/>
    <p:sldId id="1452" r:id="rId31"/>
    <p:sldId id="1470" r:id="rId32"/>
    <p:sldId id="1453" r:id="rId33"/>
    <p:sldId id="1454" r:id="rId34"/>
    <p:sldId id="1431" r:id="rId35"/>
    <p:sldId id="1304" r:id="rId36"/>
    <p:sldId id="1471" r:id="rId37"/>
    <p:sldId id="1305" r:id="rId38"/>
    <p:sldId id="1306" r:id="rId39"/>
    <p:sldId id="1307" r:id="rId40"/>
    <p:sldId id="1308" r:id="rId41"/>
    <p:sldId id="1309" r:id="rId42"/>
    <p:sldId id="1310" r:id="rId43"/>
    <p:sldId id="1311" r:id="rId44"/>
    <p:sldId id="1312" r:id="rId45"/>
    <p:sldId id="1313" r:id="rId46"/>
    <p:sldId id="1314" r:id="rId47"/>
    <p:sldId id="1315" r:id="rId48"/>
    <p:sldId id="1316" r:id="rId49"/>
    <p:sldId id="1317" r:id="rId50"/>
    <p:sldId id="1318" r:id="rId51"/>
    <p:sldId id="1319" r:id="rId52"/>
    <p:sldId id="1320" r:id="rId53"/>
    <p:sldId id="1321" r:id="rId54"/>
    <p:sldId id="1322" r:id="rId55"/>
    <p:sldId id="1323" r:id="rId56"/>
    <p:sldId id="1324" r:id="rId57"/>
    <p:sldId id="1325" r:id="rId58"/>
    <p:sldId id="1326" r:id="rId59"/>
    <p:sldId id="1327" r:id="rId60"/>
    <p:sldId id="1328" r:id="rId61"/>
    <p:sldId id="1329" r:id="rId62"/>
    <p:sldId id="1330" r:id="rId63"/>
    <p:sldId id="1331" r:id="rId64"/>
    <p:sldId id="1332" r:id="rId65"/>
    <p:sldId id="1333" r:id="rId66"/>
    <p:sldId id="1334" r:id="rId67"/>
    <p:sldId id="1335" r:id="rId68"/>
    <p:sldId id="1336" r:id="rId69"/>
    <p:sldId id="1337" r:id="rId70"/>
    <p:sldId id="1338" r:id="rId71"/>
    <p:sldId id="1339" r:id="rId72"/>
    <p:sldId id="1340" r:id="rId73"/>
    <p:sldId id="1341" r:id="rId74"/>
    <p:sldId id="1342" r:id="rId75"/>
    <p:sldId id="1343" r:id="rId76"/>
    <p:sldId id="1344" r:id="rId77"/>
    <p:sldId id="1345" r:id="rId78"/>
    <p:sldId id="1346" r:id="rId79"/>
    <p:sldId id="1347" r:id="rId80"/>
    <p:sldId id="1348" r:id="rId81"/>
    <p:sldId id="1472" r:id="rId82"/>
    <p:sldId id="1473" r:id="rId83"/>
    <p:sldId id="1474" r:id="rId84"/>
    <p:sldId id="1354" r:id="rId85"/>
    <p:sldId id="1265" r:id="rId86"/>
    <p:sldId id="1357" r:id="rId87"/>
    <p:sldId id="1266" r:id="rId88"/>
    <p:sldId id="1267" r:id="rId89"/>
    <p:sldId id="1358" r:id="rId90"/>
    <p:sldId id="1359" r:id="rId91"/>
    <p:sldId id="1360" r:id="rId92"/>
    <p:sldId id="1361" r:id="rId93"/>
    <p:sldId id="1223" r:id="rId9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368"/>
            <p14:sldId id="1366"/>
            <p14:sldId id="1372"/>
            <p14:sldId id="1289"/>
            <p14:sldId id="1370"/>
            <p14:sldId id="1295"/>
            <p14:sldId id="1363"/>
            <p14:sldId id="1364"/>
            <p14:sldId id="1442"/>
            <p14:sldId id="1444"/>
            <p14:sldId id="1445"/>
            <p14:sldId id="1458"/>
            <p14:sldId id="1460"/>
            <p14:sldId id="1461"/>
            <p14:sldId id="1462"/>
            <p14:sldId id="1446"/>
            <p14:sldId id="1463"/>
            <p14:sldId id="1456"/>
            <p14:sldId id="1464"/>
            <p14:sldId id="1457"/>
            <p14:sldId id="1465"/>
            <p14:sldId id="1448"/>
            <p14:sldId id="1449"/>
            <p14:sldId id="1466"/>
            <p14:sldId id="1467"/>
            <p14:sldId id="1469"/>
            <p14:sldId id="1450"/>
            <p14:sldId id="1451"/>
            <p14:sldId id="1452"/>
            <p14:sldId id="1470"/>
            <p14:sldId id="1453"/>
            <p14:sldId id="1454"/>
            <p14:sldId id="1431"/>
            <p14:sldId id="1304"/>
            <p14:sldId id="1471"/>
            <p14:sldId id="1305"/>
            <p14:sldId id="1306"/>
            <p14:sldId id="1307"/>
            <p14:sldId id="1308"/>
            <p14:sldId id="1309"/>
            <p14:sldId id="1310"/>
            <p14:sldId id="1311"/>
            <p14:sldId id="1312"/>
            <p14:sldId id="1313"/>
            <p14:sldId id="1314"/>
            <p14:sldId id="1315"/>
            <p14:sldId id="1316"/>
            <p14:sldId id="1317"/>
            <p14:sldId id="1318"/>
            <p14:sldId id="1319"/>
            <p14:sldId id="1320"/>
            <p14:sldId id="1321"/>
            <p14:sldId id="1322"/>
            <p14:sldId id="1323"/>
            <p14:sldId id="1324"/>
            <p14:sldId id="1325"/>
            <p14:sldId id="1326"/>
            <p14:sldId id="1327"/>
            <p14:sldId id="1328"/>
            <p14:sldId id="1329"/>
            <p14:sldId id="1330"/>
            <p14:sldId id="1331"/>
            <p14:sldId id="1332"/>
            <p14:sldId id="1333"/>
            <p14:sldId id="1334"/>
            <p14:sldId id="1335"/>
            <p14:sldId id="1336"/>
            <p14:sldId id="1337"/>
            <p14:sldId id="1338"/>
            <p14:sldId id="1339"/>
            <p14:sldId id="1340"/>
            <p14:sldId id="1341"/>
            <p14:sldId id="1342"/>
            <p14:sldId id="1343"/>
            <p14:sldId id="1344"/>
            <p14:sldId id="1345"/>
            <p14:sldId id="1346"/>
            <p14:sldId id="1347"/>
            <p14:sldId id="1348"/>
            <p14:sldId id="1472"/>
            <p14:sldId id="1473"/>
            <p14:sldId id="1474"/>
            <p14:sldId id="1354"/>
            <p14:sldId id="1265"/>
            <p14:sldId id="1357"/>
            <p14:sldId id="1266"/>
            <p14:sldId id="1267"/>
            <p14:sldId id="1358"/>
            <p14:sldId id="1359"/>
            <p14:sldId id="1360"/>
            <p14:sldId id="1361"/>
            <p14:sldId id="12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8CB5E-D043-4BEF-B1D0-A7DADFE83731}" v="4" dt="2023-09-19T19:08:52.606"/>
    <p1510:client id="{67FEE9A3-4B6F-4253-9557-73AF61C7D2A5}" v="574" dt="2023-09-19T17:30:45.233"/>
    <p1510:client id="{88D78B1A-4728-409E-918C-0B46EDCACC26}" v="14" dt="2023-09-19T18:58:07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86037" autoAdjust="0"/>
  </p:normalViewPr>
  <p:slideViewPr>
    <p:cSldViewPr>
      <p:cViewPr varScale="1">
        <p:scale>
          <a:sx n="138" d="100"/>
          <a:sy n="138" d="100"/>
        </p:scale>
        <p:origin x="17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10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802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6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4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35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06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88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65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05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57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53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28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2618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1957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74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5758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54086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2418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66992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 dirty="0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723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262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620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97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14" tIns="45708" rIns="91414" bIns="45708"/>
          <a:lstStyle/>
          <a:p>
            <a:fld id="{BB7440CD-BA39-A148-AE3A-F33EF3E7FD3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69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14" tIns="45708" rIns="91414" bIns="45708"/>
          <a:lstStyle/>
          <a:p>
            <a:fld id="{BB7440CD-BA39-A148-AE3A-F33EF3E7FD3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82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89671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101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392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 dirty="0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873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010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47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2757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084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606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436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302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22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3794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6241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42155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57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8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602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323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4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0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506200" y="6551306"/>
            <a:ext cx="53057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8.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8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Concurrency 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 dirty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 dirty="0">
                <a:latin typeface="+mj-lt"/>
                <a:ea typeface="Gill Sans" charset="0"/>
              </a:rPr>
              <a:t>, John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 dirty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Alvisi</a:t>
            </a:r>
            <a:endParaRPr lang="en-US" altLang="en-US" sz="1600" b="0" kern="0" dirty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Scheduling Constraints (initial value = 0)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Allow thread 1 to wait for a signal from thread 2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thread 2 </a:t>
            </a: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event</a:t>
            </a:r>
            <a:r>
              <a:rPr lang="en-US" altLang="ko-KR" dirty="0">
                <a:ea typeface="굴림" charset="0"/>
                <a:cs typeface="Gill Sans Light"/>
              </a:rPr>
              <a:t> occurs</a:t>
            </a:r>
          </a:p>
          <a:p>
            <a:pPr lvl="1" algn="ctr">
              <a:lnSpc>
                <a:spcPct val="80000"/>
              </a:lnSpc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ea typeface="굴림" charset="0"/>
                <a:cs typeface="Gill Sans Light"/>
              </a:rPr>
              <a:t> which must wait for thread to terminate: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ea typeface="굴림" charset="0"/>
                <a:cs typeface="굴림" charset="0"/>
              </a:rPr>
              <a:t>		</a:t>
            </a:r>
            <a:r>
              <a:rPr lang="en-US" altLang="ko-KR" b="1" dirty="0"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ea typeface="굴림" charset="0"/>
                <a:cs typeface="굴림" charset="0"/>
              </a:rPr>
              <a:t>ThreadJoin</a:t>
            </a:r>
            <a:r>
              <a:rPr lang="en-US" altLang="ko-KR" b="1" dirty="0"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ea typeface="굴림" charset="0"/>
                <a:cs typeface="굴림" charset="0"/>
              </a:rPr>
            </a:br>
            <a:r>
              <a:rPr lang="en-US" altLang="ko-KR" b="1" dirty="0"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ea typeface="굴림" charset="0"/>
                <a:cs typeface="굴림" charset="0"/>
              </a:rPr>
              <a:t>semaP</a:t>
            </a:r>
            <a:r>
              <a:rPr lang="en-US" altLang="ko-KR" b="1" dirty="0"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ea typeface="굴림" charset="0"/>
                <a:cs typeface="굴림" charset="0"/>
              </a:rPr>
            </a:br>
            <a:r>
              <a:rPr lang="en-US" altLang="ko-KR" b="1" dirty="0"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ea typeface="굴림" charset="0"/>
                <a:cs typeface="굴림" charset="0"/>
              </a:rPr>
              <a:t>ThreadFinish</a:t>
            </a:r>
            <a:r>
              <a:rPr lang="en-US" altLang="ko-KR" b="1" dirty="0"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ea typeface="굴림" charset="0"/>
                <a:cs typeface="굴림" charset="0"/>
              </a:rPr>
            </a:br>
            <a:r>
              <a:rPr lang="en-US" altLang="ko-KR" b="1" dirty="0"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ea typeface="굴림" charset="0"/>
                <a:cs typeface="굴림" charset="0"/>
              </a:rPr>
              <a:t>semaV</a:t>
            </a:r>
            <a:r>
              <a:rPr lang="en-US" altLang="ko-KR" b="1" dirty="0"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ea typeface="굴림" charset="0"/>
                <a:cs typeface="굴림" charset="0"/>
              </a:rPr>
            </a:br>
            <a:r>
              <a:rPr lang="en-US" altLang="ko-KR" b="1" dirty="0"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6553200" y="48006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93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1430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Bounded Buffer: 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11071224" cy="557371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Correctness Constraints: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 algn="ctr"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 algn="ctr"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 algn="ctr">
              <a:lnSpc>
                <a:spcPct val="80000"/>
              </a:lnSpc>
            </a:pP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0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Bounded Buffer: 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96913"/>
            <a:ext cx="11071224" cy="6019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General rule of thumb: 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13538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Let’s drink coke!</a:t>
            </a: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08164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Dequeue();</a:t>
            </a: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Let’s drink coke!</a:t>
            </a: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4330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Dequeue();</a:t>
            </a: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return item;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Let’s drink coke!</a:t>
            </a: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1029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(&amp;mutex);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Enqueue(item);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(&amp;mutex);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 more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}			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(&amp;mutex);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Dequeue();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(&amp;mutex);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    return item;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 }</a:t>
            </a: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Let’s drink coke!</a:t>
            </a: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84595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>
                <a:latin typeface="Consolas" panose="020B0609020204030204" pitchFamily="49" charset="0"/>
              </a:rPr>
              <a:t> </a:t>
            </a:r>
            <a:r>
              <a:rPr lang="en-US" sz="2200" b="0" dirty="0" err="1">
                <a:latin typeface="Consolas" panose="020B0609020204030204" pitchFamily="49" charset="0"/>
              </a:rPr>
              <a:t>fullSlots</a:t>
            </a:r>
            <a:r>
              <a:rPr lang="en-US" sz="2200" b="0" dirty="0">
                <a:latin typeface="Gill Sans Light"/>
              </a:rPr>
              <a:t> signals coke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>
                <a:latin typeface="Consolas" panose="020B0609020204030204" pitchFamily="49" charset="0"/>
              </a:rPr>
              <a:t>emptySlots</a:t>
            </a:r>
            <a:r>
              <a:rPr lang="en-US" sz="2200" b="0" dirty="0">
                <a:latin typeface="Gill Sans Light"/>
              </a:rPr>
              <a:t> </a:t>
            </a:r>
          </a:p>
          <a:p>
            <a:r>
              <a:rPr lang="en-US" sz="2200" b="0" dirty="0">
                <a:latin typeface="Gill Sans Light"/>
              </a:rPr>
              <a:t>signals space</a:t>
            </a: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Let’s drink coke!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3252788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>
                  <a:latin typeface="Gill Sans Light"/>
                </a:rPr>
                <a:t>Critical sections using </a:t>
              </a:r>
              <a:r>
                <a:rPr lang="en-US" sz="2200" b="0" dirty="0" err="1">
                  <a:latin typeface="Gill Sans Light"/>
                </a:rPr>
                <a:t>mutex</a:t>
              </a:r>
              <a:r>
                <a:rPr lang="en-US" sz="2200" b="0" dirty="0">
                  <a:latin typeface="Gill Sans Light"/>
                </a:rPr>
                <a:t> protect integrity of the queue</a:t>
              </a: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694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100584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Why asymmetry?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Producer does: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pPr lvl="1" algn="ctr"/>
            <a:endParaRPr lang="en-US" altLang="ko-KR" b="1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Consumer does: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pPr marL="457200" lvl="1" indent="0" algn="ctr">
              <a:buNone/>
            </a:pPr>
            <a:endParaRPr lang="en-US" altLang="ko-KR" b="1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marL="457200" lvl="1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Does order matter? What if we decrement mutex before full/</a:t>
            </a:r>
            <a:r>
              <a:rPr lang="en-US" altLang="ko-KR" dirty="0" err="1">
                <a:ea typeface="굴림" panose="020B0600000101010101" pitchFamily="34" charset="-127"/>
              </a:rPr>
              <a:t>emptyBuffer</a:t>
            </a:r>
            <a:r>
              <a:rPr lang="en-US" altLang="ko-KR" dirty="0">
                <a:ea typeface="굴림" panose="020B0600000101010101" pitchFamily="34" charset="-127"/>
              </a:rPr>
              <a:t>?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0" y="58674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533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good but…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Semaphores are a huge step up; just think of trying to do the bounded buffer with only loads and stores or even with locks!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Problem is that semaphores are dual purpose: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</p:txBody>
      </p:sp>
    </p:spTree>
    <p:extLst>
      <p:ext uri="{BB962C8B-B14F-4D97-AF65-F5344CB8AC3E}">
        <p14:creationId xmlns:p14="http://schemas.microsoft.com/office/powerpoint/2010/main" val="4172601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382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Goal of last couple of lectures: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Want as high a level primitive as possible</a:t>
            </a:r>
          </a:p>
          <a:p>
            <a:pPr marL="457200" lvl="1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This lecture and the next presents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501913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Monitors are better!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i="1" dirty="0">
                <a:ea typeface="굴림" panose="020B0600000101010101" pitchFamily="34" charset="-127"/>
              </a:rPr>
              <a:t>locks</a:t>
            </a:r>
            <a:r>
              <a:rPr lang="en-US" altLang="ko-KR" dirty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scheduling constraints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and zero or more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managing concurrent access to shared data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A monitor is a paradigm for concurrent programming</a:t>
            </a:r>
          </a:p>
          <a:p>
            <a:pPr marL="457200" lvl="1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- Some languages like Java provide this natively</a:t>
            </a:r>
          </a:p>
          <a:p>
            <a:pPr marL="457200" lvl="1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- 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246907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10439400" cy="6172200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 queue of threads waiting for something (a condition)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37065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11125200" cy="6172200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Operations: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Atomically release lock and go to sleep.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Re-acquire lock later, before returning. 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Wake up one waiter, if any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Wake up all waiters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Rule: Must hold lock when doing condition variable ops!</a:t>
            </a:r>
          </a:p>
        </p:txBody>
      </p:sp>
    </p:spTree>
    <p:extLst>
      <p:ext uri="{BB962C8B-B14F-4D97-AF65-F5344CB8AC3E}">
        <p14:creationId xmlns:p14="http://schemas.microsoft.com/office/powerpoint/2010/main" val="2878162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anose="020B0600000101010101" pitchFamily="34" charset="-127"/>
              </a:rPr>
              <a:t> </a:t>
            </a:r>
            <a:r>
              <a:rPr lang="en-US" altLang="ko-KR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5177" y="1295400"/>
            <a:ext cx="10817224" cy="5334000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initially free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</p:txBody>
      </p:sp>
    </p:spTree>
    <p:extLst>
      <p:ext uri="{BB962C8B-B14F-4D97-AF65-F5344CB8AC3E}">
        <p14:creationId xmlns:p14="http://schemas.microsoft.com/office/powerpoint/2010/main" val="24160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Infinite 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399"/>
            <a:ext cx="9067800" cy="550365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Actual queue!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06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Infinite 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914400"/>
            <a:ext cx="90678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Actual queue!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755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Infinite 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914400"/>
            <a:ext cx="90678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Actual queue!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Consumer()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 // If empty,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dequeue(&amp;queue);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6562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Infinite 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914400"/>
            <a:ext cx="90678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Actual queue!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Consumer()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 // If empty,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dequeue(&amp;queue);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961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5800"/>
            <a:ext cx="10439400" cy="5715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Need to be careful about precise definition of signal and wait.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dequeue(&amp;queue);	// Get next item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Why didn’t we do this?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br>
              <a:rPr lang="en-US" altLang="ko-KR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Answer: depends on the type of scheduling</a:t>
            </a:r>
          </a:p>
          <a:p>
            <a:pPr lvl="1" algn="ctr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Mesa-style: Named after Xerox-Park Mesa Operating System</a:t>
            </a:r>
          </a:p>
          <a:p>
            <a:pPr lvl="2" algn="ctr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accent1"/>
                </a:solidFill>
                <a:ea typeface="굴림" charset="0"/>
                <a:cs typeface="굴림" charset="0"/>
              </a:rPr>
              <a:t>Most OSes use Mesa Scheduling!</a:t>
            </a:r>
          </a:p>
          <a:p>
            <a:pPr lvl="1" algn="ctr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Hoare-style: Named after British logician Tony Hoare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rgbClr val="FF0000"/>
              </a:solidFill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24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955" y="914400"/>
            <a:ext cx="9906000" cy="5715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Then, 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At first glance, this seems like good semantics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Waiter gets to run immediately, condition is still correct!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457351" y="3049588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732951" y="3048000"/>
            <a:ext cx="350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05264" y="3659187"/>
            <a:ext cx="1905000" cy="1397000"/>
            <a:chOff x="3529513" y="3581400"/>
            <a:chExt cx="1905000" cy="13970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529513" y="4953000"/>
              <a:ext cx="1905000" cy="254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628551" y="4192587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2762445" y="3848893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6799458" y="4534694"/>
            <a:ext cx="534988" cy="3175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2760858" y="4382294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7132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  <p:bldP spid="56323" grpId="0"/>
      <p:bldP spid="563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Recall: Atomic Read-Write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7" y="1523999"/>
            <a:ext cx="8915400" cy="49836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500" b="1" dirty="0">
              <a:latin typeface="Consolas" panose="020B0609020204030204" pitchFamily="49" charset="0"/>
              <a:ea typeface="굴림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500" b="1" dirty="0">
              <a:latin typeface="Consolas" panose="020B0609020204030204" pitchFamily="49" charset="0"/>
              <a:ea typeface="굴림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500" b="1" dirty="0">
              <a:latin typeface="Consolas" panose="020B0609020204030204" pitchFamily="49" charset="0"/>
              <a:ea typeface="굴림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x86 (returns old value), 68000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080202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19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Signaler keeps lock and processor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By the time the waiter gets scheduled, condition may be false again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– so, just check again with the “while” loop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553200" y="197483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828800" y="197324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2705894" y="2774135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2704307" y="330753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 rot="21303948">
            <a:off x="4303193" y="3041296"/>
            <a:ext cx="2438400" cy="942011"/>
            <a:chOff x="3151163" y="4038600"/>
            <a:chExt cx="2438400" cy="942011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3151163" y="4038600"/>
              <a:ext cx="2438400" cy="7620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20571012">
              <a:off x="3474910" y="4334280"/>
              <a:ext cx="191590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Helvetica" charset="0"/>
                  <a:cs typeface="Helvetica" charset="0"/>
                </a:rPr>
                <a:t>schedule thread</a:t>
              </a:r>
              <a:br>
                <a:rPr lang="en-US" sz="1800" b="0" dirty="0">
                  <a:latin typeface="Helvetica" charset="0"/>
                  <a:cs typeface="Helvetica" charset="0"/>
                </a:rPr>
              </a:br>
              <a:r>
                <a:rPr lang="en-US" sz="1800" b="0" dirty="0">
                  <a:latin typeface="Helvetica" charset="0"/>
                  <a:cs typeface="Helvetica" charset="0"/>
                </a:rPr>
                <a:t>(sometime later!)</a:t>
              </a:r>
            </a:p>
          </p:txBody>
        </p:sp>
      </p:grpSp>
      <p:sp>
        <p:nvSpPr>
          <p:cNvPr id="12" name="Rounded Rectangular Callout 1"/>
          <p:cNvSpPr>
            <a:spLocks noChangeArrowheads="1"/>
          </p:cNvSpPr>
          <p:nvPr/>
        </p:nvSpPr>
        <p:spPr bwMode="auto">
          <a:xfrm>
            <a:off x="4585275" y="1642776"/>
            <a:ext cx="1752600" cy="838200"/>
          </a:xfrm>
          <a:prstGeom prst="wedgeRoundRectCallout">
            <a:avLst>
              <a:gd name="adj1" fmla="val -53209"/>
              <a:gd name="adj2" fmla="val 8613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Helvetica" charset="0"/>
                <a:cs typeface="Helvetica" charset="0"/>
              </a:rPr>
              <a:t>Put waiting thread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1038650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uiExpand="1" build="p"/>
      <p:bldP spid="58371" grpId="0"/>
      <p:bldP spid="58372" grpId="0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isNotEmpty</a:t>
            </a: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isNotFull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9143999" cy="533400"/>
          </a:xfrm>
        </p:spPr>
        <p:txBody>
          <a:bodyPr/>
          <a:lstStyle/>
          <a:p>
            <a:r>
              <a:rPr lang="en-US" dirty="0"/>
              <a:t>Bounded Buffer – Attempt 4</a:t>
            </a:r>
          </a:p>
        </p:txBody>
      </p:sp>
    </p:spTree>
    <p:extLst>
      <p:ext uri="{BB962C8B-B14F-4D97-AF65-F5344CB8AC3E}">
        <p14:creationId xmlns:p14="http://schemas.microsoft.com/office/powerpoint/2010/main" val="65429024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isNotEmpty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isNotFull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752601" y="1752601"/>
            <a:ext cx="87629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full) { 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isNotFull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isNotEmpty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  <a:b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752602" y="4027944"/>
            <a:ext cx="891539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empty) {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isNotEmpty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item =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isNotFull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9143999" cy="533400"/>
          </a:xfrm>
        </p:spPr>
        <p:txBody>
          <a:bodyPr/>
          <a:lstStyle/>
          <a:p>
            <a:r>
              <a:rPr lang="en-US" dirty="0"/>
              <a:t>Bounded Buffer – Attempt 4</a:t>
            </a:r>
          </a:p>
        </p:txBody>
      </p:sp>
    </p:spTree>
    <p:extLst>
      <p:ext uri="{BB962C8B-B14F-4D97-AF65-F5344CB8AC3E}">
        <p14:creationId xmlns:p14="http://schemas.microsoft.com/office/powerpoint/2010/main" val="3179217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7275-B469-434A-BED0-8DC501B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990600"/>
            <a:ext cx="9182100" cy="403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MESA semantics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most operating systems, when a thread is woken up by </a:t>
            </a:r>
            <a:r>
              <a:rPr lang="en-US" dirty="0">
                <a:cs typeface="Consolas" panose="020B0609020204030204" pitchFamily="49" charset="0"/>
              </a:rPr>
              <a:t>signal()</a:t>
            </a:r>
            <a:r>
              <a:rPr lang="en-US" dirty="0"/>
              <a:t>, it is simply put on the ready queue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It may or may not reacquire the lock immediately!</a:t>
            </a:r>
          </a:p>
          <a:p>
            <a:pPr lvl="1" algn="ctr"/>
            <a:r>
              <a:rPr lang="en-US" dirty="0"/>
              <a:t>Another thread could be scheduled first and "sneak in" to empty the queue</a:t>
            </a:r>
          </a:p>
          <a:p>
            <a:pPr lvl="1" algn="ctr"/>
            <a:r>
              <a:rPr lang="en-US" dirty="0"/>
              <a:t>Need a loop to re-check condition on wakeup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Is this busy waiting?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Again: Why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</p:spTree>
    <p:extLst>
      <p:ext uri="{BB962C8B-B14F-4D97-AF65-F5344CB8AC3E}">
        <p14:creationId xmlns:p14="http://schemas.microsoft.com/office/powerpoint/2010/main" val="191458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Basic Structure of </a:t>
            </a:r>
            <a:r>
              <a:rPr lang="en-US" altLang="ko-KR" i="1" dirty="0">
                <a:ea typeface="굴림" panose="020B0600000101010101" pitchFamily="34" charset="-127"/>
              </a:rPr>
              <a:t>Mesa</a:t>
            </a:r>
            <a:r>
              <a:rPr lang="en-US" altLang="ko-KR" dirty="0">
                <a:ea typeface="굴림" panose="020B0600000101010101" pitchFamily="34" charset="-127"/>
              </a:rPr>
              <a:t> Monitor Program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296400" cy="579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791200" y="29718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9697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22099"/>
            <a:ext cx="11658600" cy="284381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sz="2000" dirty="0">
                <a:ea typeface="굴림" charset="0"/>
                <a:cs typeface="굴림" charset="0"/>
              </a:rPr>
              <a:t>Motivation: Consider a shared database</a:t>
            </a:r>
          </a:p>
          <a:p>
            <a:pPr lvl="1" algn="ctr"/>
            <a:r>
              <a:rPr lang="en-US" altLang="ko-KR" sz="2000" dirty="0">
                <a:ea typeface="굴림" charset="0"/>
                <a:cs typeface="굴림" charset="0"/>
              </a:rPr>
              <a:t>Two classes of users: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Readers – never modify database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Writers – read and modify database</a:t>
            </a:r>
          </a:p>
          <a:p>
            <a:pPr lvl="1" algn="ctr"/>
            <a:r>
              <a:rPr lang="en-US" altLang="ko-KR" sz="2000" dirty="0"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Like to have many readers at the same time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08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685800"/>
            <a:ext cx="12115800" cy="6096000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Correctness Constraints: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endParaRPr lang="en-US" altLang="ko-KR" dirty="0">
              <a:ea typeface="굴림" charset="0"/>
              <a:cs typeface="굴림" charset="0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</p:txBody>
      </p:sp>
    </p:spTree>
    <p:extLst>
      <p:ext uri="{BB962C8B-B14F-4D97-AF65-F5344CB8AC3E}">
        <p14:creationId xmlns:p14="http://schemas.microsoft.com/office/powerpoint/2010/main" val="3345725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524000"/>
            <a:ext cx="11734800" cy="5257800"/>
          </a:xfrm>
        </p:spPr>
        <p:txBody>
          <a:bodyPr/>
          <a:lstStyle/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charset="0"/>
              <a:cs typeface="굴림" charset="0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AR: Number of active readers;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WR: Number of waiting readers;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AW: Number of active writers;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WW: Number of waiting writers;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ea typeface="굴림" charset="0"/>
                <a:cs typeface="굴림" charset="0"/>
              </a:rPr>
              <a:t>okToRead</a:t>
            </a:r>
            <a:r>
              <a:rPr lang="en-US" altLang="ko-KR" dirty="0">
                <a:ea typeface="굴림" charset="0"/>
                <a:cs typeface="굴림" charset="0"/>
              </a:rPr>
              <a:t> = NIL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ea typeface="굴림" charset="0"/>
                <a:cs typeface="굴림" charset="0"/>
              </a:rPr>
              <a:t>okToWrite</a:t>
            </a:r>
            <a:r>
              <a:rPr lang="en-US" altLang="ko-KR" dirty="0">
                <a:ea typeface="굴림" charset="0"/>
                <a:cs typeface="굴림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758346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44262" y="6849208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420909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406 -0.92083 C 0.91406 -0.9206 0.73229 -0.8213 0.55052 -0.72153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Writer</a:t>
            </a:r>
          </a:p>
        </p:txBody>
      </p:sp>
    </p:spTree>
    <p:extLst>
      <p:ext uri="{BB962C8B-B14F-4D97-AF65-F5344CB8AC3E}">
        <p14:creationId xmlns:p14="http://schemas.microsoft.com/office/powerpoint/2010/main" val="2154031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>
                <a:latin typeface="Consolas" panose="020B0609020204030204" pitchFamily="49" charset="0"/>
              </a:rPr>
              <a:t> - </a:t>
            </a:r>
            <a:r>
              <a:rPr lang="en-US" dirty="0"/>
              <a:t>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00400"/>
            <a:ext cx="10744200" cy="350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Interface to the kernel sleep() functionality!</a:t>
            </a:r>
          </a:p>
          <a:p>
            <a:pPr lvl="1" algn="ctr"/>
            <a:r>
              <a:rPr lang="en-US" dirty="0"/>
              <a:t>Let thread put themselves to sleep – conditionally! </a:t>
            </a:r>
          </a:p>
          <a:p>
            <a:pPr marL="457200" lvl="1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futex</a:t>
            </a:r>
            <a:r>
              <a:rPr lang="en-US" dirty="0"/>
              <a:t> is not exposed in </a:t>
            </a:r>
            <a:r>
              <a:rPr lang="en-US" dirty="0" err="1"/>
              <a:t>libc</a:t>
            </a:r>
            <a:r>
              <a:rPr lang="en-US" dirty="0"/>
              <a:t>; it is used within the implementation of </a:t>
            </a:r>
            <a:r>
              <a:rPr lang="en-US" dirty="0" err="1"/>
              <a:t>pthreads</a:t>
            </a:r>
            <a:endParaRPr lang="en-US" dirty="0"/>
          </a:p>
          <a:p>
            <a:pPr lvl="1" algn="ctr"/>
            <a:r>
              <a:rPr lang="en-US" dirty="0"/>
              <a:t>Can be used to implement locks, semaphores, monitors, etc…</a:t>
            </a:r>
          </a:p>
          <a:p>
            <a:pPr algn="ctr"/>
            <a:endParaRPr lang="en-US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2683164" y="1127492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75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7924800" cy="3886200"/>
          </a:xfrm>
        </p:spPr>
        <p:txBody>
          <a:bodyPr/>
          <a:lstStyle/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Use an example to simulate the solution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 algn="ctr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R1, R2, W1, R3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Initially: AR = 0, WR = 0, AW = 0, WW = 0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54281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133600" y="8763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04158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3127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855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, </a:t>
            </a:r>
            <a:r>
              <a:rPr lang="en-US" altLang="ko-KR" dirty="0">
                <a:ea typeface="굴림" charset="0"/>
                <a:cs typeface="굴림" charset="0"/>
              </a:rPr>
              <a:t>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algn="ctr"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2057400" y="6858000"/>
            <a:ext cx="2057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Why release the 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lock </a:t>
            </a:r>
            <a:r>
              <a:rPr lang="en-US" altLang="ko-KR" i="1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here</a:t>
            </a:r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18619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126 -0.83334 C 0.88126 -0.83311 0.72032 -0.72778 0.55938 -0.6222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accessing dbase (no other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4919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1985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74032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04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,</a:t>
            </a:r>
            <a:r>
              <a:rPr lang="en-US" altLang="ko-KR" dirty="0">
                <a:ea typeface="굴림" charset="0"/>
                <a:cs typeface="굴림" charset="0"/>
              </a:rPr>
              <a:t>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782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How to use a </a:t>
            </a:r>
            <a:r>
              <a:rPr lang="en-US" dirty="0" err="1"/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acquire/release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(*maybe) 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false;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Try to wake up someone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maybe = false;</a:t>
            </a:r>
          </a:p>
          <a:p>
            <a:pPr algn="l"/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1);</a:t>
            </a:r>
          </a:p>
          <a:p>
            <a:pPr algn="l"/>
            <a:endParaRPr lang="en-US" altLang="en-US" b="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and R2 accessing dbase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279284" y="5410201"/>
            <a:ext cx="7633433" cy="891991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sz="2400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09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2406161" y="2013439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118872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1825752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632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2438400" y="2286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9835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2438400" y="2658208"/>
            <a:ext cx="4648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1905000" y="6019800"/>
            <a:ext cx="1828800" cy="9906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W1 cannot start because of readers</a:t>
            </a:r>
          </a:p>
        </p:txBody>
      </p:sp>
    </p:spTree>
    <p:extLst>
      <p:ext uri="{BB962C8B-B14F-4D97-AF65-F5344CB8AC3E}">
        <p14:creationId xmlns:p14="http://schemas.microsoft.com/office/powerpoint/2010/main" val="2922754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438 -0.87523 C 1.03438 -0.875 0.87344 -0.76968 0.7125 -0.6641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70930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2561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2429608" y="255563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 1</a:t>
            </a:r>
            <a:r>
              <a:rPr lang="en-US" altLang="ko-KR" dirty="0">
                <a:ea typeface="굴림" charset="0"/>
                <a:cs typeface="굴림" charset="0"/>
              </a:rPr>
              <a:t>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5770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2362200" y="2804286"/>
            <a:ext cx="4572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438400" y="6096000"/>
            <a:ext cx="23622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R3 cannot start because of writers (both AW &amp; WW)</a:t>
            </a:r>
          </a:p>
        </p:txBody>
      </p:sp>
    </p:spTree>
    <p:extLst>
      <p:ext uri="{BB962C8B-B14F-4D97-AF65-F5344CB8AC3E}">
        <p14:creationId xmlns:p14="http://schemas.microsoft.com/office/powerpoint/2010/main" val="1289572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126 -0.85811 C 1.08126 -0.85787 0.92032 -0.75255 0.75938 -0.64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158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and R2 accessing dbase, W1 and R3 waiting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1, AW = 0, WW = 1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30414" y="5410200"/>
            <a:ext cx="8866187" cy="12001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200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cs typeface="Helvetica" charset="0"/>
              </a:rPr>
              <a:t>W1 and R3 waiting on </a:t>
            </a:r>
            <a:r>
              <a:rPr lang="en-US" sz="2200" b="0" dirty="0" err="1">
                <a:latin typeface="Helvetica" charset="0"/>
                <a:cs typeface="Helvetica" charset="0"/>
              </a:rPr>
              <a:t>okToWrite</a:t>
            </a:r>
            <a:r>
              <a:rPr lang="en-US" sz="2200" b="0" dirty="0">
                <a:latin typeface="Helvetica" charset="0"/>
                <a:cs typeface="Helvetica" charset="0"/>
              </a:rPr>
              <a:t> and </a:t>
            </a:r>
            <a:r>
              <a:rPr lang="en-US" sz="2200" b="0" dirty="0" err="1">
                <a:latin typeface="Helvetica" charset="0"/>
                <a:cs typeface="Helvetica" charset="0"/>
              </a:rPr>
              <a:t>okToRead</a:t>
            </a:r>
            <a:r>
              <a:rPr lang="en-US" sz="2200" b="0" dirty="0">
                <a:latin typeface="Helvetica" charset="0"/>
                <a:cs typeface="Helvetica" charset="0"/>
              </a:rPr>
              <a:t>, respectively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404230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2429607" y="47654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39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0591800" cy="5029200"/>
          </a:xfrm>
        </p:spPr>
        <p:txBody>
          <a:bodyPr/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Semaphores are a type of generalized lock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First defined by Dijkstra in late 60s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</p:txBody>
      </p:sp>
    </p:spTree>
    <p:extLst>
      <p:ext uri="{BB962C8B-B14F-4D97-AF65-F5344CB8AC3E}">
        <p14:creationId xmlns:p14="http://schemas.microsoft.com/office/powerpoint/2010/main" val="219385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2429607" y="4988169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0958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2429608" y="5196254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6354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6134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65698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2438400" y="49940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26361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2429607" y="5213838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88829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2819400" y="5410200"/>
            <a:ext cx="36576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signals a writer (W1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362200" y="6629400"/>
            <a:ext cx="22860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readers done,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writer W1</a:t>
            </a:r>
          </a:p>
        </p:txBody>
      </p:sp>
    </p:spTree>
    <p:extLst>
      <p:ext uri="{BB962C8B-B14F-4D97-AF65-F5344CB8AC3E}">
        <p14:creationId xmlns:p14="http://schemas.microsoft.com/office/powerpoint/2010/main" val="2251768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188 -0.55393 C 1.02188 -0.5537 0.86094 -0.44838 0.7 -0.3428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2743200" y="2658813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914251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251 -0.8713 C 1.01251 -0.87107 0.85157 -0.76574 0.69063 -0.66019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438400" y="2819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25255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2438400" y="3276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3068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80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 Semaphore has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non-negative integer value </a:t>
            </a:r>
            <a:r>
              <a:rPr lang="en-US" altLang="ko-KR" dirty="0">
                <a:ea typeface="굴림" panose="020B0600000101010101" pitchFamily="34" charset="-127"/>
              </a:rPr>
              <a:t>and supports the following operations: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Set value when you initialize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an atomic operation that waits for semaphore to become positive, then decrements it by 1 </a:t>
            </a:r>
          </a:p>
          <a:p>
            <a:pPr lvl="2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marL="914400" lvl="2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an atomic operation that increments the semaphore by 1, waking up a waiting P, if any</a:t>
            </a:r>
          </a:p>
          <a:p>
            <a:pPr lvl="2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</p:txBody>
      </p:sp>
    </p:spTree>
    <p:extLst>
      <p:ext uri="{BB962C8B-B14F-4D97-AF65-F5344CB8AC3E}">
        <p14:creationId xmlns:p14="http://schemas.microsoft.com/office/powerpoint/2010/main" val="3865990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447192" y="3936024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accessing dbase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2495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495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1,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2779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648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ea typeface="굴림" charset="0"/>
                <a:cs typeface="굴림" charset="0"/>
              </a:rPr>
              <a:t>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9486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438400" y="4850423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6209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2743200" y="5410200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signaling readers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No waiting writers,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5884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88 -0.48589 C 0.99688 -0.48565 0.83594 -0.38033 0.675 -0.2747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2438400" y="2819400"/>
            <a:ext cx="4495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gets signal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4225189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771 -0.86412 C 0.91771 -0.86389 0.75677 -0.75857 0.59583 -0.65301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2447192" y="300697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gets signal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23399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accessing dbase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30504"/>
      </p:ext>
    </p:extLst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2133600" y="838200"/>
            <a:ext cx="79248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73431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DONE!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DBase is Idle</a:t>
            </a:r>
          </a:p>
        </p:txBody>
      </p:sp>
    </p:spTree>
    <p:extLst>
      <p:ext uri="{BB962C8B-B14F-4D97-AF65-F5344CB8AC3E}">
        <p14:creationId xmlns:p14="http://schemas.microsoft.com/office/powerpoint/2010/main" val="774360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52 -0.43333 C 1.0552 -0.4331 0.89426 -0.32777 0.73332 -0.2222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Like Integers Except…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37736"/>
            <a:ext cx="11353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Semaphores are like integers, except: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No negative values</a:t>
            </a:r>
          </a:p>
          <a:p>
            <a:pPr marL="457200" lvl="1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Only operations allowed are P and V – can’t read or write value, except initially</a:t>
            </a:r>
          </a:p>
          <a:p>
            <a:pPr lvl="1" algn="ctr"/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Operations must be atomic</a:t>
            </a:r>
          </a:p>
          <a:p>
            <a:pPr lvl="2" algn="ctr"/>
            <a:r>
              <a:rPr lang="en-US" altLang="ko-KR" dirty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 algn="ctr"/>
            <a:r>
              <a:rPr lang="en-US" altLang="ko-KR" dirty="0">
                <a:ea typeface="굴림" panose="020B0600000101010101" pitchFamily="34" charset="-127"/>
              </a:rPr>
              <a:t>Thread going to sleep in P won’t miss wakeup from V – even if both happen at same time</a:t>
            </a:r>
          </a:p>
          <a:p>
            <a:pPr marL="0" indent="0" algn="ctr">
              <a:buNone/>
            </a:pPr>
            <a:endParaRPr lang="ko-KR" altLang="en-US" dirty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60960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26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-0.04467 C 0.12644 -0.04028 0.20612 -0.03565 0.25105 -0.04467 C 0.29597 -0.0537 0.28165 -0.09028 0.3168 -0.0993 C 0.35196 -0.10833 0.40691 -0.10393 0.46198 -0.0993 " pathEditMode="fixed" rAng="0" ptsTypes="AAAA">
                                      <p:cBhvr>
                                        <p:cTn id="26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-0.03079 C 0.11602 -0.02963 0.18256 -0.02824 0.22748 -0.02708 C 0.2724 -0.02592 0.29623 -0.03379 0.31928 -0.02338 C 0.34245 -0.01296 0.34206 0.02546 0.36589 0.03496 C 0.38959 0.04445 0.42579 0.03889 0.46185 0.03334 " pathEditMode="fixed" rAng="0" ptsTypes="AAAAA">
                                      <p:cBhvr>
                                        <p:cTn id="30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12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34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73 -0.08889 C 0.52657 -0.09329 0.5974 -0.09745 0.63529 -0.09074 C 0.67305 -0.08403 0.66524 -0.05741 0.68321 -0.04884 C 0.70105 -0.04028 0.69336 -0.04051 0.7431 -0.03958 C 0.79271 -0.03866 0.93178 -0.04259 0.98139 -0.04329 " pathEditMode="fixed" rAng="0" ptsTypes="AAAAA">
                                      <p:cBhvr>
                                        <p:cTn id="38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03333 C 0.22084 -0.02847 0.24219 -0.02338 0.26251 -0.03333 C 0.28282 -0.04329 0.28803 -0.08356 0.32136 -0.09352 C 0.35469 -0.10347 0.40847 -0.09861 0.46251 -0.09352 " pathEditMode="fixed" rAng="0" ptsTypes="AAAA">
                                      <p:cBhvr>
                                        <p:cTn id="41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303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47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cond_wait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okToRead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AR++;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cond_signal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8187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cond_broadcast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sleepers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okContinue</a:t>
            </a:r>
            <a:r>
              <a:rPr lang="en-US" altLang="ko-KR" dirty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6133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86639"/>
      </p:ext>
    </p:extLst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Writer</a:t>
            </a:r>
          </a:p>
        </p:txBody>
      </p:sp>
    </p:spTree>
    <p:extLst>
      <p:ext uri="{BB962C8B-B14F-4D97-AF65-F5344CB8AC3E}">
        <p14:creationId xmlns:p14="http://schemas.microsoft.com/office/powerpoint/2010/main" val="3225717520"/>
      </p:ext>
    </p:extLst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Mesa 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9525000" cy="579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486400" y="27432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779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03288"/>
            <a:ext cx="9829800" cy="5486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>
                <a:ea typeface="굴림" panose="020B0600000101010101" pitchFamily="34" charset="-127"/>
              </a:rPr>
              <a:t>all </a:t>
            </a:r>
            <a:r>
              <a:rPr lang="en-US" altLang="ko-KR" dirty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acquire(&amp;lock);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release(&amp;lock);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return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errReturnCode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release(&amp;lock);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7126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uiExpan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E00-09D0-44AA-AD39-26213B39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0" y="1125872"/>
            <a:ext cx="6248400" cy="55725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Harder with more locks</a:t>
            </a:r>
          </a:p>
          <a:p>
            <a:pPr marL="0" indent="0"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lock2.release()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  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Synchronization in C</a:t>
            </a:r>
          </a:p>
        </p:txBody>
      </p:sp>
    </p:spTree>
    <p:extLst>
      <p:ext uri="{BB962C8B-B14F-4D97-AF65-F5344CB8AC3E}">
        <p14:creationId xmlns:p14="http://schemas.microsoft.com/office/powerpoint/2010/main" val="2905947427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9906000" cy="5867400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Languages with exceptions like C++</a:t>
            </a:r>
          </a:p>
          <a:p>
            <a:pPr lvl="1" algn="ctr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 lvl="1" algn="ctr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>
                <a:ea typeface="굴림" panose="020B0600000101010101" pitchFamily="34" charset="-127"/>
              </a:rPr>
              <a:t>DoFoo</a:t>
            </a:r>
            <a:r>
              <a:rPr lang="en-US" altLang="ko-KR" dirty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392485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C++ Language Support for </a:t>
            </a:r>
            <a:r>
              <a:rPr lang="en-US" altLang="ko-KR" sz="2800" dirty="0">
                <a:ea typeface="굴림" panose="020B0600000101010101" pitchFamily="34" charset="-127"/>
              </a:rPr>
              <a:t>Synchronization</a:t>
            </a:r>
            <a:r>
              <a:rPr lang="en-US" altLang="ko-KR" dirty="0">
                <a:ea typeface="굴림" panose="020B0600000101010101" pitchFamily="34" charset="-127"/>
              </a:rPr>
              <a:t> (</a:t>
            </a:r>
            <a:r>
              <a:rPr lang="en-US" altLang="ko-KR" dirty="0" err="1">
                <a:ea typeface="굴림" panose="020B0600000101010101" pitchFamily="34" charset="-127"/>
              </a:rPr>
              <a:t>con’t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86868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15000"/>
              </a:spcBef>
              <a:buNone/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Catch exceptions, release lock, and re-throw exception:</a:t>
            </a:r>
          </a:p>
          <a:p>
            <a:pPr marL="457200" lvl="1" indent="0">
              <a:lnSpc>
                <a:spcPct val="85000"/>
              </a:lnSpc>
              <a:spcBef>
                <a:spcPct val="15000"/>
              </a:spcBef>
              <a:buNone/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368258992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0ACC-9461-4E37-939F-14640C2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better: 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83D9-39B4-4CAF-BA03-DDACC486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Mutex released when ‘lock’ goes out of scope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82165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Mutual Exclusion (initial value = 1)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Also called “Binary Semaphore” or “mutex”.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Can be used for mutual exclusion, just like a lock: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lvl="2" algn="ctr">
              <a:lnSpc>
                <a:spcPct val="85000"/>
              </a:lnSpc>
              <a:buFontTx/>
              <a:buNone/>
            </a:pPr>
            <a:r>
              <a:rPr lang="en-US" altLang="ko-KR" dirty="0"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semaP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mysem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);</a:t>
            </a:r>
            <a:br>
              <a:rPr lang="en-US" altLang="ko-KR" dirty="0">
                <a:latin typeface="Courier"/>
                <a:ea typeface="굴림" charset="0"/>
                <a:cs typeface="굴림" charset="0"/>
              </a:rPr>
            </a:br>
            <a:r>
              <a:rPr lang="en-US" altLang="ko-KR" dirty="0">
                <a:latin typeface="Courier"/>
                <a:ea typeface="굴림" charset="0"/>
                <a:cs typeface="굴림" charset="0"/>
              </a:rPr>
              <a:t>	  // Critical section goes here</a:t>
            </a:r>
            <a:br>
              <a:rPr lang="en-US" altLang="ko-KR" dirty="0">
                <a:latin typeface="Courier"/>
                <a:ea typeface="굴림" charset="0"/>
                <a:cs typeface="굴림" charset="0"/>
              </a:rPr>
            </a:br>
            <a:r>
              <a:rPr lang="en-US" altLang="ko-KR" dirty="0">
                <a:latin typeface="Courier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semaV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mysem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40430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1BF6-C8E8-49D7-B003-680B33C5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>
                <a:latin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7ABE-5EDC-4EB1-934C-2B3582DD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versatile than we show here (can be used to close files, database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lock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threading.Lock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3221216228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14C8-44BD-49A8-9256-0C1D214C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6FA0-FA24-4C56-B3C6-D5511DA7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2014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Every Java object has an associated lock: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Lock is acquired on entry and released on exit from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method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Lock is properly released if exception occurs inside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 method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Mutex execution of synchronized methods (beware deadlock)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Account (int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32535973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2421-A5AE-4187-8FE8-5DDC0675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Support for Monitors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CBD9-5C82-4553-AAC1-C4CA7C24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592" y="914400"/>
            <a:ext cx="9245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Along with a lock, every object has a single condition variable associated with it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To wait inside a synchronized method: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wait();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wait(long timeout);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To signal while in a synchronized method: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notify();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</a:rPr>
              <a:t>notifyAll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17839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981200" y="14478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</a:b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0"/>
            <a:ext cx="92202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Implement various higher-level synchronization primitives using atomic operations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505200" y="37338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Load/Store    Disable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Ints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Test&amp;Set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Compare&amp;Swap</a:t>
            </a:r>
            <a:endParaRPr lang="en-US" altLang="en-US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505200" y="22860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505200" y="14478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1604425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11960</Words>
  <Application>Microsoft Office PowerPoint</Application>
  <PresentationFormat>Widescreen</PresentationFormat>
  <Paragraphs>875</Paragraphs>
  <Slides>93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4" baseType="lpstr"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Helvetica</vt:lpstr>
      <vt:lpstr>OpenDyslexic 3</vt:lpstr>
      <vt:lpstr>OpenDyslexic3</vt:lpstr>
      <vt:lpstr>Office</vt:lpstr>
      <vt:lpstr>CS162 Operating Systems and Systems Programming Lecture 8  Concurrency  </vt:lpstr>
      <vt:lpstr>Higher-level Primitives than Locks</vt:lpstr>
      <vt:lpstr>Recall: Atomic Read-Write</vt:lpstr>
      <vt:lpstr>Recall: futex - Fast Userspace Mutex</vt:lpstr>
      <vt:lpstr>Recall: How to use a futex</vt:lpstr>
      <vt:lpstr>Semaphores</vt:lpstr>
      <vt:lpstr>Semaphores</vt:lpstr>
      <vt:lpstr>Semaphores Like Integers Except…</vt:lpstr>
      <vt:lpstr>Two Uses of Semaphores</vt:lpstr>
      <vt:lpstr>Two Uses of Semaphores</vt:lpstr>
      <vt:lpstr>Bounded Buffer: Correctness constraints for solution</vt:lpstr>
      <vt:lpstr>Bounded Buffer: Correctness constraints for solution</vt:lpstr>
      <vt:lpstr>Let’s drink coke!</vt:lpstr>
      <vt:lpstr>Let’s drink coke!</vt:lpstr>
      <vt:lpstr>Let’s drink coke!</vt:lpstr>
      <vt:lpstr>Let’s drink coke!</vt:lpstr>
      <vt:lpstr>Let’s drink coke!</vt:lpstr>
      <vt:lpstr>Discussion about Solution</vt:lpstr>
      <vt:lpstr>Semaphores are good but…</vt:lpstr>
      <vt:lpstr>Monitors are better!</vt:lpstr>
      <vt:lpstr>Condition Variables</vt:lpstr>
      <vt:lpstr>Condition Variables</vt:lpstr>
      <vt:lpstr> Monitor with Condition Variables</vt:lpstr>
      <vt:lpstr>Infinite Synchronized Buffer (with condition variable)</vt:lpstr>
      <vt:lpstr>Infinite Synchronized Buffer (with condition variable)</vt:lpstr>
      <vt:lpstr>Infinite Synchronized Buffer (with condition variable)</vt:lpstr>
      <vt:lpstr>Infinite Synchronized Buffer (with condition variable)</vt:lpstr>
      <vt:lpstr>Mesa vs. Hoare monitors</vt:lpstr>
      <vt:lpstr>Hoare monitors</vt:lpstr>
      <vt:lpstr>Mesa monitors</vt:lpstr>
      <vt:lpstr>Bounded Buffer – Attempt 4</vt:lpstr>
      <vt:lpstr>Bounded Buffer – Attempt 4</vt:lpstr>
      <vt:lpstr>Again: Why the while Loop?</vt:lpstr>
      <vt:lpstr>Basic Structure of Mesa Monitor Program </vt:lpstr>
      <vt:lpstr>Readers/Writers Problem</vt:lpstr>
      <vt:lpstr>Basic Readers/Writers Solution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Questions</vt:lpstr>
      <vt:lpstr>Questions</vt:lpstr>
      <vt:lpstr>Code for a Reader</vt:lpstr>
      <vt:lpstr>Code for a Writer</vt:lpstr>
      <vt:lpstr>Mesa Monitor Conclusion</vt:lpstr>
      <vt:lpstr>C-Language Support for Synchronization</vt:lpstr>
      <vt:lpstr>Concurrency and Synchronization in C</vt:lpstr>
      <vt:lpstr>C++ Language Support for Synchronization</vt:lpstr>
      <vt:lpstr>C++ Language Support for Synchronization (con’t)</vt:lpstr>
      <vt:lpstr>Much better: C++ Lock Guards</vt:lpstr>
      <vt:lpstr>Python with Keyword</vt:lpstr>
      <vt:lpstr>Java synchronized Keyword</vt:lpstr>
      <vt:lpstr>Java Support for Monitors</vt:lpstr>
      <vt:lpstr>Where are we going with synchronization?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2023-09-19T19:08:52Z</dcterms:created>
  <dcterms:modified xsi:type="dcterms:W3CDTF">2023-09-19T19:09:04Z</dcterms:modified>
</cp:coreProperties>
</file>