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1032" r:id="rId3"/>
    <p:sldId id="1033" r:id="rId4"/>
    <p:sldId id="1027" r:id="rId5"/>
    <p:sldId id="1028" r:id="rId6"/>
    <p:sldId id="1029" r:id="rId7"/>
    <p:sldId id="1030" r:id="rId8"/>
    <p:sldId id="1035" r:id="rId9"/>
    <p:sldId id="1036" r:id="rId10"/>
    <p:sldId id="1031" r:id="rId11"/>
    <p:sldId id="1013" r:id="rId12"/>
    <p:sldId id="1014" r:id="rId13"/>
    <p:sldId id="1015" r:id="rId14"/>
    <p:sldId id="1016" r:id="rId15"/>
    <p:sldId id="1017" r:id="rId16"/>
    <p:sldId id="1037" r:id="rId17"/>
    <p:sldId id="1038" r:id="rId18"/>
    <p:sldId id="1018" r:id="rId19"/>
    <p:sldId id="1019" r:id="rId20"/>
    <p:sldId id="1020" r:id="rId21"/>
    <p:sldId id="1021" r:id="rId22"/>
    <p:sldId id="1022" r:id="rId23"/>
    <p:sldId id="970" r:id="rId24"/>
    <p:sldId id="1009" r:id="rId25"/>
    <p:sldId id="1010" r:id="rId26"/>
    <p:sldId id="968" r:id="rId27"/>
    <p:sldId id="969" r:id="rId28"/>
    <p:sldId id="971" r:id="rId29"/>
    <p:sldId id="986" r:id="rId30"/>
    <p:sldId id="987" r:id="rId31"/>
    <p:sldId id="1007" r:id="rId32"/>
    <p:sldId id="1008" r:id="rId33"/>
    <p:sldId id="1039" r:id="rId34"/>
    <p:sldId id="1048" r:id="rId35"/>
    <p:sldId id="1041" r:id="rId36"/>
    <p:sldId id="1042" r:id="rId37"/>
    <p:sldId id="972" r:id="rId38"/>
    <p:sldId id="1044" r:id="rId39"/>
    <p:sldId id="1045" r:id="rId40"/>
    <p:sldId id="1046" r:id="rId41"/>
    <p:sldId id="1047" r:id="rId42"/>
    <p:sldId id="985" r:id="rId43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32" autoAdjust="0"/>
    <p:restoredTop sz="94799" autoAdjust="0"/>
  </p:normalViewPr>
  <p:slideViewPr>
    <p:cSldViewPr>
      <p:cViewPr varScale="1">
        <p:scale>
          <a:sx n="92" d="100"/>
          <a:sy n="92" d="100"/>
        </p:scale>
        <p:origin x="-1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12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26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83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336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400" smtClean="0">
                <a:latin typeface="Comic Sans MS" panose="030F0702030302020204" pitchFamily="66" charset="0"/>
              </a:rPr>
              <a:t>What is virtual address 0x6? 1|10 = 3|2 = 0xE</a:t>
            </a:r>
          </a:p>
          <a:p>
            <a:r>
              <a:rPr lang="en-US" altLang="en-US" sz="1400" smtClean="0">
                <a:latin typeface="Comic Sans MS" panose="030F0702030302020204" pitchFamily="66" charset="0"/>
              </a:rPr>
              <a:t>What is virtual address 0x9? 10|01 = 1|1 = 0x5</a:t>
            </a:r>
          </a:p>
        </p:txBody>
      </p:sp>
    </p:spTree>
    <p:extLst>
      <p:ext uri="{BB962C8B-B14F-4D97-AF65-F5344CB8AC3E}">
        <p14:creationId xmlns:p14="http://schemas.microsoft.com/office/powerpoint/2010/main" val="254005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91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What if page size is very small? VAX had a 512-byte page size = lots of space for page table entries</a:t>
            </a:r>
          </a:p>
          <a:p>
            <a:r>
              <a:rPr lang="en-US" altLang="en-US" smtClean="0">
                <a:latin typeface="Comic Sans MS" panose="030F0702030302020204" pitchFamily="66" charset="0"/>
              </a:rPr>
              <a:t>What if page size is really big? Wastes space inside of page (internal fragmentation)</a:t>
            </a:r>
          </a:p>
        </p:txBody>
      </p:sp>
    </p:spTree>
    <p:extLst>
      <p:ext uri="{BB962C8B-B14F-4D97-AF65-F5344CB8AC3E}">
        <p14:creationId xmlns:p14="http://schemas.microsoft.com/office/powerpoint/2010/main" val="1086959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1823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7977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6285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162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65412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1946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68963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481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Only really use last two levels (1 GB)</a:t>
            </a:r>
          </a:p>
        </p:txBody>
      </p:sp>
    </p:spTree>
    <p:extLst>
      <p:ext uri="{BB962C8B-B14F-4D97-AF65-F5344CB8AC3E}">
        <p14:creationId xmlns:p14="http://schemas.microsoft.com/office/powerpoint/2010/main" val="714959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38350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50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7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6935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27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326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512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1682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6388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75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14400"/>
            <a:ext cx="79248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17797623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971861" y="6551613"/>
            <a:ext cx="939341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  <a:latin typeface="Gill Sans Light"/>
                <a:cs typeface="Gill Sans Light"/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  <a:latin typeface="Gill Sans Light"/>
                <a:cs typeface="Gill Sans Light"/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  <a:latin typeface="Gill Sans Light"/>
                <a:cs typeface="Gill Sans Light"/>
              </a:rPr>
              <a:t>12.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  <a:latin typeface="Gill Sans Light"/>
                <a:cs typeface="Gill Sans Light"/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  <a:latin typeface="Gill Sans Light"/>
              <a:cs typeface="Gill Sans Light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65913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  <a:latin typeface="Gill Sans Light"/>
                <a:cs typeface="Gill Sans Light"/>
              </a:rPr>
              <a:t>3/2/16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2634032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  <a:latin typeface="Gill Sans Light"/>
                <a:cs typeface="Gill Sans Light"/>
              </a:rPr>
              <a:t>Joseph CS162 ©UCB Spring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7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Gill Sans Light"/>
          <a:ea typeface="+mj-ea"/>
          <a:cs typeface="Gill Sans Light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Gill Sans Light"/>
          <a:ea typeface="+mn-ea"/>
          <a:cs typeface="Gill Sans Light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Gill Sans Light"/>
          <a:cs typeface="Gill Sans Ligh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Gill Sans Light"/>
          <a:cs typeface="Gill Sans Ligh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Gill Sans Light"/>
          <a:cs typeface="Gill Sans Ligh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Gill Sans Light"/>
          <a:cs typeface="Gill Sans Ligh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12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Address Translation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March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, 2016</a:t>
            </a:r>
          </a:p>
          <a:p>
            <a:pPr marL="285750" indent="-285750"/>
            <a:r>
              <a:rPr lang="en-US" altLang="en-US" dirty="0" smtClean="0"/>
              <a:t>Prof. Anthony D. Joseph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001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Problems with Segmentation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434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Must fit variable-sized chunks into physical memory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May move processes multiple times to fit everything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Limited options for swapping to disk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Fragmentation</a:t>
            </a:r>
            <a:r>
              <a:rPr lang="en-US" altLang="ko-KR" sz="2800" dirty="0" smtClean="0">
                <a:ea typeface="굴림" panose="020B0600000101010101" pitchFamily="34" charset="-127"/>
              </a:rPr>
              <a:t>: wasted space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External</a:t>
            </a:r>
            <a:r>
              <a:rPr lang="en-US" altLang="ko-KR" sz="2400" dirty="0" smtClean="0">
                <a:ea typeface="굴림" panose="020B0600000101010101" pitchFamily="34" charset="-127"/>
              </a:rPr>
              <a:t>: free gaps between allocated chunks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Internal</a:t>
            </a:r>
            <a:r>
              <a:rPr lang="en-US" altLang="ko-KR" sz="2400" dirty="0" smtClean="0">
                <a:ea typeface="굴림" panose="020B0600000101010101" pitchFamily="34" charset="-127"/>
              </a:rPr>
              <a:t>: don’t need all memory within allocated chunks</a:t>
            </a:r>
          </a:p>
        </p:txBody>
      </p:sp>
    </p:spTree>
    <p:extLst>
      <p:ext uri="{BB962C8B-B14F-4D97-AF65-F5344CB8AC3E}">
        <p14:creationId xmlns:p14="http://schemas.microsoft.com/office/powerpoint/2010/main" val="38424643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val 2"/>
          <p:cNvSpPr>
            <a:spLocks noChangeArrowheads="1"/>
          </p:cNvSpPr>
          <p:nvPr/>
        </p:nvSpPr>
        <p:spPr bwMode="auto">
          <a:xfrm>
            <a:off x="5775325" y="1006475"/>
            <a:ext cx="609600" cy="3048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Gill Sans Light"/>
              <a:cs typeface="Gill Sans Light"/>
            </a:endParaRP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2879725" y="930275"/>
            <a:ext cx="609600" cy="3048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Gill Sans Light"/>
              <a:cs typeface="Gill Sans Light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General Address Translation</a:t>
            </a:r>
            <a:endParaRPr lang="en-US" altLang="en-US" dirty="0" smtClean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148264" y="2928938"/>
            <a:ext cx="1007059" cy="132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000" dirty="0" err="1" smtClean="0">
                <a:latin typeface="Gill Sans Light"/>
                <a:cs typeface="Gill Sans Light"/>
              </a:rPr>
              <a:t>Prog</a:t>
            </a:r>
            <a:r>
              <a:rPr lang="en-US" sz="2000" dirty="0" smtClean="0">
                <a:latin typeface="Gill Sans Light"/>
                <a:cs typeface="Gill Sans Light"/>
              </a:rPr>
              <a:t> 1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Gill Sans Light"/>
                <a:cs typeface="Gill Sans Light"/>
              </a:rPr>
              <a:t>Virtual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Gill Sans Light"/>
                <a:cs typeface="Gill Sans Light"/>
              </a:rPr>
              <a:t>Address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Gill Sans Light"/>
                <a:cs typeface="Gill Sans Light"/>
              </a:rPr>
              <a:t>Space 1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6726739" y="2963863"/>
            <a:ext cx="1007059" cy="132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000" dirty="0" err="1" smtClean="0">
                <a:latin typeface="Gill Sans Light"/>
                <a:cs typeface="Gill Sans Light"/>
              </a:rPr>
              <a:t>Prog</a:t>
            </a:r>
            <a:r>
              <a:rPr lang="en-US" sz="2000" dirty="0" smtClean="0">
                <a:latin typeface="Gill Sans Light"/>
                <a:cs typeface="Gill Sans Light"/>
              </a:rPr>
              <a:t> 2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Gill Sans Light"/>
                <a:cs typeface="Gill Sans Light"/>
              </a:rPr>
              <a:t>Virtual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Gill Sans Light"/>
                <a:cs typeface="Gill Sans Light"/>
              </a:rPr>
              <a:t>Address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Gill Sans Light"/>
                <a:cs typeface="Gill Sans Light"/>
              </a:rPr>
              <a:t>Space 2</a:t>
            </a:r>
          </a:p>
        </p:txBody>
      </p: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1050925" y="854075"/>
            <a:ext cx="1295400" cy="1828800"/>
            <a:chOff x="672" y="672"/>
            <a:chExt cx="816" cy="1152"/>
          </a:xfrm>
        </p:grpSpPr>
        <p:sp>
          <p:nvSpPr>
            <p:cNvPr id="23594" name="Rectangle 8"/>
            <p:cNvSpPr>
              <a:spLocks noChangeArrowheads="1"/>
            </p:cNvSpPr>
            <p:nvPr/>
          </p:nvSpPr>
          <p:spPr bwMode="auto">
            <a:xfrm>
              <a:off x="672" y="672"/>
              <a:ext cx="816" cy="11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Gill Sans Light"/>
                  <a:cs typeface="Gill Sans Light"/>
                </a:rPr>
                <a:t>Code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Gill Sans Light"/>
                  <a:cs typeface="Gill Sans Light"/>
                </a:rPr>
                <a:t>Data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Gill Sans Light"/>
                  <a:cs typeface="Gill Sans Light"/>
                </a:rPr>
                <a:t>Heap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Gill Sans Light"/>
                  <a:cs typeface="Gill Sans Light"/>
                </a:rPr>
                <a:t>Stack</a:t>
              </a:r>
            </a:p>
          </p:txBody>
        </p:sp>
        <p:sp>
          <p:nvSpPr>
            <p:cNvPr id="23595" name="Line 9"/>
            <p:cNvSpPr>
              <a:spLocks noChangeShapeType="1"/>
            </p:cNvSpPr>
            <p:nvPr/>
          </p:nvSpPr>
          <p:spPr bwMode="auto">
            <a:xfrm>
              <a:off x="672" y="1008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3596" name="Line 10"/>
            <p:cNvSpPr>
              <a:spLocks noChangeShapeType="1"/>
            </p:cNvSpPr>
            <p:nvPr/>
          </p:nvSpPr>
          <p:spPr bwMode="auto">
            <a:xfrm>
              <a:off x="672" y="1296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3597" name="Line 11"/>
            <p:cNvSpPr>
              <a:spLocks noChangeShapeType="1"/>
            </p:cNvSpPr>
            <p:nvPr/>
          </p:nvSpPr>
          <p:spPr bwMode="auto">
            <a:xfrm>
              <a:off x="672" y="1536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23559" name="Group 12"/>
          <p:cNvGrpSpPr>
            <a:grpSpLocks/>
          </p:cNvGrpSpPr>
          <p:nvPr/>
        </p:nvGrpSpPr>
        <p:grpSpPr bwMode="auto">
          <a:xfrm>
            <a:off x="6537325" y="930275"/>
            <a:ext cx="1295400" cy="1828800"/>
            <a:chOff x="672" y="672"/>
            <a:chExt cx="816" cy="1152"/>
          </a:xfrm>
        </p:grpSpPr>
        <p:sp>
          <p:nvSpPr>
            <p:cNvPr id="23590" name="Rectangle 13"/>
            <p:cNvSpPr>
              <a:spLocks noChangeArrowheads="1"/>
            </p:cNvSpPr>
            <p:nvPr/>
          </p:nvSpPr>
          <p:spPr bwMode="auto">
            <a:xfrm>
              <a:off x="672" y="672"/>
              <a:ext cx="816" cy="11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Gill Sans Light"/>
                  <a:cs typeface="Gill Sans Light"/>
                </a:rPr>
                <a:t>Code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Gill Sans Light"/>
                  <a:cs typeface="Gill Sans Light"/>
                </a:rPr>
                <a:t>Data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Gill Sans Light"/>
                  <a:cs typeface="Gill Sans Light"/>
                </a:rPr>
                <a:t>Heap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>
                  <a:latin typeface="Gill Sans Light"/>
                  <a:cs typeface="Gill Sans Light"/>
                </a:rPr>
                <a:t>Stack</a:t>
              </a:r>
            </a:p>
          </p:txBody>
        </p:sp>
        <p:sp>
          <p:nvSpPr>
            <p:cNvPr id="23591" name="Line 14"/>
            <p:cNvSpPr>
              <a:spLocks noChangeShapeType="1"/>
            </p:cNvSpPr>
            <p:nvPr/>
          </p:nvSpPr>
          <p:spPr bwMode="auto">
            <a:xfrm>
              <a:off x="672" y="1008"/>
              <a:ext cx="81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3592" name="Line 15"/>
            <p:cNvSpPr>
              <a:spLocks noChangeShapeType="1"/>
            </p:cNvSpPr>
            <p:nvPr/>
          </p:nvSpPr>
          <p:spPr bwMode="auto">
            <a:xfrm>
              <a:off x="672" y="1296"/>
              <a:ext cx="81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3593" name="Line 16"/>
            <p:cNvSpPr>
              <a:spLocks noChangeShapeType="1"/>
            </p:cNvSpPr>
            <p:nvPr/>
          </p:nvSpPr>
          <p:spPr bwMode="auto">
            <a:xfrm>
              <a:off x="672" y="1536"/>
              <a:ext cx="81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23560" name="Group 17"/>
          <p:cNvGrpSpPr>
            <a:grpSpLocks/>
          </p:cNvGrpSpPr>
          <p:nvPr/>
        </p:nvGrpSpPr>
        <p:grpSpPr bwMode="auto">
          <a:xfrm>
            <a:off x="3870325" y="777875"/>
            <a:ext cx="1295400" cy="5334000"/>
            <a:chOff x="2448" y="624"/>
            <a:chExt cx="816" cy="3360"/>
          </a:xfrm>
        </p:grpSpPr>
        <p:sp>
          <p:nvSpPr>
            <p:cNvPr id="23579" name="Rectangle 18"/>
            <p:cNvSpPr>
              <a:spLocks noChangeArrowheads="1"/>
            </p:cNvSpPr>
            <p:nvPr/>
          </p:nvSpPr>
          <p:spPr bwMode="auto">
            <a:xfrm>
              <a:off x="2448" y="624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Gill Sans Light"/>
                  <a:cs typeface="Gill Sans Light"/>
                </a:rPr>
                <a:t>Data 2</a:t>
              </a:r>
            </a:p>
          </p:txBody>
        </p:sp>
        <p:sp>
          <p:nvSpPr>
            <p:cNvPr id="47133" name="Rectangle 19"/>
            <p:cNvSpPr>
              <a:spLocks noChangeArrowheads="1"/>
            </p:cNvSpPr>
            <p:nvPr/>
          </p:nvSpPr>
          <p:spPr bwMode="auto">
            <a:xfrm>
              <a:off x="2448" y="912"/>
              <a:ext cx="816" cy="2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algn="ctr" eaLnBrk="0" hangingPunct="0">
                <a:defRPr/>
              </a:pPr>
              <a:r>
                <a:rPr lang="en-US" sz="1800">
                  <a:latin typeface="Gill Sans Light"/>
                  <a:ea typeface="Helvetica" charset="0"/>
                  <a:cs typeface="Gill Sans Light"/>
                </a:rPr>
                <a:t>Stack 1</a:t>
              </a:r>
            </a:p>
          </p:txBody>
        </p:sp>
        <p:sp>
          <p:nvSpPr>
            <p:cNvPr id="23581" name="Rectangle 20"/>
            <p:cNvSpPr>
              <a:spLocks noChangeArrowheads="1"/>
            </p:cNvSpPr>
            <p:nvPr/>
          </p:nvSpPr>
          <p:spPr bwMode="auto">
            <a:xfrm>
              <a:off x="2448" y="1200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Gill Sans Light"/>
                  <a:cs typeface="Gill Sans Light"/>
                </a:rPr>
                <a:t>Heap 1</a:t>
              </a:r>
            </a:p>
          </p:txBody>
        </p:sp>
        <p:sp>
          <p:nvSpPr>
            <p:cNvPr id="23582" name="Rectangle 21"/>
            <p:cNvSpPr>
              <a:spLocks noChangeArrowheads="1"/>
            </p:cNvSpPr>
            <p:nvPr/>
          </p:nvSpPr>
          <p:spPr bwMode="auto">
            <a:xfrm>
              <a:off x="2448" y="3504"/>
              <a:ext cx="816" cy="48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Gill Sans Light"/>
                  <a:cs typeface="Gill Sans Light"/>
                </a:rPr>
                <a:t>OS heap &amp; </a:t>
              </a:r>
            </a:p>
            <a:p>
              <a:pPr algn="ctr"/>
              <a:r>
                <a:rPr lang="en-US" altLang="en-US" sz="1800">
                  <a:latin typeface="Gill Sans Light"/>
                  <a:cs typeface="Gill Sans Light"/>
                </a:rPr>
                <a:t>Stacks</a:t>
              </a:r>
            </a:p>
          </p:txBody>
        </p:sp>
        <p:sp>
          <p:nvSpPr>
            <p:cNvPr id="23583" name="Rectangle 22"/>
            <p:cNvSpPr>
              <a:spLocks noChangeArrowheads="1"/>
            </p:cNvSpPr>
            <p:nvPr/>
          </p:nvSpPr>
          <p:spPr bwMode="auto">
            <a:xfrm>
              <a:off x="2448" y="1488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Gill Sans Light"/>
                  <a:cs typeface="Gill Sans Light"/>
                </a:rPr>
                <a:t>Code 1</a:t>
              </a:r>
            </a:p>
          </p:txBody>
        </p:sp>
        <p:sp>
          <p:nvSpPr>
            <p:cNvPr id="23584" name="Rectangle 23"/>
            <p:cNvSpPr>
              <a:spLocks noChangeArrowheads="1"/>
            </p:cNvSpPr>
            <p:nvPr/>
          </p:nvSpPr>
          <p:spPr bwMode="auto">
            <a:xfrm>
              <a:off x="2448" y="1776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Gill Sans Light"/>
                  <a:cs typeface="Gill Sans Light"/>
                </a:rPr>
                <a:t>Stack 2</a:t>
              </a:r>
            </a:p>
          </p:txBody>
        </p:sp>
        <p:sp>
          <p:nvSpPr>
            <p:cNvPr id="23585" name="Rectangle 24"/>
            <p:cNvSpPr>
              <a:spLocks noChangeArrowheads="1"/>
            </p:cNvSpPr>
            <p:nvPr/>
          </p:nvSpPr>
          <p:spPr bwMode="auto">
            <a:xfrm>
              <a:off x="2448" y="2064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Gill Sans Light"/>
                  <a:cs typeface="Gill Sans Light"/>
                </a:rPr>
                <a:t>Data 1</a:t>
              </a:r>
            </a:p>
          </p:txBody>
        </p:sp>
        <p:sp>
          <p:nvSpPr>
            <p:cNvPr id="23586" name="Rectangle 25"/>
            <p:cNvSpPr>
              <a:spLocks noChangeArrowheads="1"/>
            </p:cNvSpPr>
            <p:nvPr/>
          </p:nvSpPr>
          <p:spPr bwMode="auto">
            <a:xfrm>
              <a:off x="2448" y="2352"/>
              <a:ext cx="816" cy="288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Gill Sans Light"/>
                  <a:cs typeface="Gill Sans Light"/>
                </a:rPr>
                <a:t>Heap 2</a:t>
              </a:r>
            </a:p>
          </p:txBody>
        </p:sp>
        <p:sp>
          <p:nvSpPr>
            <p:cNvPr id="23587" name="Rectangle 26"/>
            <p:cNvSpPr>
              <a:spLocks noChangeArrowheads="1"/>
            </p:cNvSpPr>
            <p:nvPr/>
          </p:nvSpPr>
          <p:spPr bwMode="auto">
            <a:xfrm>
              <a:off x="2448" y="2640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Gill Sans Light"/>
                  <a:cs typeface="Gill Sans Light"/>
                </a:rPr>
                <a:t>Code 2</a:t>
              </a:r>
            </a:p>
          </p:txBody>
        </p:sp>
        <p:sp>
          <p:nvSpPr>
            <p:cNvPr id="23588" name="Rectangle 27"/>
            <p:cNvSpPr>
              <a:spLocks noChangeArrowheads="1"/>
            </p:cNvSpPr>
            <p:nvPr/>
          </p:nvSpPr>
          <p:spPr bwMode="auto">
            <a:xfrm>
              <a:off x="2448" y="2928"/>
              <a:ext cx="816" cy="2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Gill Sans Light"/>
                  <a:cs typeface="Gill Sans Light"/>
                </a:rPr>
                <a:t>OS code</a:t>
              </a:r>
            </a:p>
          </p:txBody>
        </p:sp>
        <p:sp>
          <p:nvSpPr>
            <p:cNvPr id="23589" name="Rectangle 28"/>
            <p:cNvSpPr>
              <a:spLocks noChangeArrowheads="1"/>
            </p:cNvSpPr>
            <p:nvPr/>
          </p:nvSpPr>
          <p:spPr bwMode="auto">
            <a:xfrm>
              <a:off x="2448" y="3216"/>
              <a:ext cx="816" cy="2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>
                  <a:latin typeface="Gill Sans Light"/>
                  <a:cs typeface="Gill Sans Light"/>
                </a:rPr>
                <a:t>OS data</a:t>
              </a:r>
            </a:p>
          </p:txBody>
        </p:sp>
      </p:grpSp>
      <p:sp>
        <p:nvSpPr>
          <p:cNvPr id="23561" name="Line 29"/>
          <p:cNvSpPr>
            <a:spLocks noChangeShapeType="1"/>
          </p:cNvSpPr>
          <p:nvPr/>
        </p:nvSpPr>
        <p:spPr bwMode="auto">
          <a:xfrm>
            <a:off x="2346325" y="1082675"/>
            <a:ext cx="15240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3562" name="Line 30"/>
          <p:cNvSpPr>
            <a:spLocks noChangeShapeType="1"/>
          </p:cNvSpPr>
          <p:nvPr/>
        </p:nvSpPr>
        <p:spPr bwMode="auto">
          <a:xfrm>
            <a:off x="2346325" y="1616075"/>
            <a:ext cx="15240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3563" name="Line 31"/>
          <p:cNvSpPr>
            <a:spLocks noChangeShapeType="1"/>
          </p:cNvSpPr>
          <p:nvPr/>
        </p:nvSpPr>
        <p:spPr bwMode="auto">
          <a:xfrm flipV="1">
            <a:off x="2346325" y="1920875"/>
            <a:ext cx="1524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3564" name="Line 32"/>
          <p:cNvSpPr>
            <a:spLocks noChangeShapeType="1"/>
          </p:cNvSpPr>
          <p:nvPr/>
        </p:nvSpPr>
        <p:spPr bwMode="auto">
          <a:xfrm flipV="1">
            <a:off x="2346325" y="1463675"/>
            <a:ext cx="15240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3565" name="Line 33"/>
          <p:cNvSpPr>
            <a:spLocks noChangeShapeType="1"/>
          </p:cNvSpPr>
          <p:nvPr/>
        </p:nvSpPr>
        <p:spPr bwMode="auto">
          <a:xfrm flipH="1">
            <a:off x="5165725" y="1235075"/>
            <a:ext cx="137160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3566" name="Line 34"/>
          <p:cNvSpPr>
            <a:spLocks noChangeShapeType="1"/>
          </p:cNvSpPr>
          <p:nvPr/>
        </p:nvSpPr>
        <p:spPr bwMode="auto">
          <a:xfrm flipH="1" flipV="1">
            <a:off x="5165725" y="1006475"/>
            <a:ext cx="1371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3567" name="Line 35"/>
          <p:cNvSpPr>
            <a:spLocks noChangeShapeType="1"/>
          </p:cNvSpPr>
          <p:nvPr/>
        </p:nvSpPr>
        <p:spPr bwMode="auto">
          <a:xfrm flipH="1">
            <a:off x="5165725" y="2149475"/>
            <a:ext cx="13716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3568" name="Line 36"/>
          <p:cNvSpPr>
            <a:spLocks noChangeShapeType="1"/>
          </p:cNvSpPr>
          <p:nvPr/>
        </p:nvSpPr>
        <p:spPr bwMode="auto">
          <a:xfrm flipH="1">
            <a:off x="5165725" y="2530475"/>
            <a:ext cx="1371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3569" name="Rectangle 37"/>
          <p:cNvSpPr>
            <a:spLocks noChangeArrowheads="1"/>
          </p:cNvSpPr>
          <p:nvPr/>
        </p:nvSpPr>
        <p:spPr bwMode="auto">
          <a:xfrm>
            <a:off x="2911475" y="1524000"/>
            <a:ext cx="258763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Gill Sans Light"/>
              <a:cs typeface="Gill Sans Light"/>
            </a:endParaRPr>
          </a:p>
        </p:txBody>
      </p:sp>
      <p:sp>
        <p:nvSpPr>
          <p:cNvPr id="23570" name="Oval 38"/>
          <p:cNvSpPr>
            <a:spLocks noChangeArrowheads="1"/>
          </p:cNvSpPr>
          <p:nvPr/>
        </p:nvSpPr>
        <p:spPr bwMode="auto">
          <a:xfrm>
            <a:off x="2879725" y="930275"/>
            <a:ext cx="609600" cy="3048000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Gill Sans Light"/>
              <a:cs typeface="Gill Sans Light"/>
            </a:endParaRPr>
          </a:p>
        </p:txBody>
      </p:sp>
      <p:sp>
        <p:nvSpPr>
          <p:cNvPr id="23571" name="Rectangle 39"/>
          <p:cNvSpPr>
            <a:spLocks noChangeArrowheads="1"/>
          </p:cNvSpPr>
          <p:nvPr/>
        </p:nvSpPr>
        <p:spPr bwMode="auto">
          <a:xfrm>
            <a:off x="6003925" y="1692275"/>
            <a:ext cx="304800" cy="1447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Gill Sans Light"/>
              <a:cs typeface="Gill Sans Light"/>
            </a:endParaRPr>
          </a:p>
        </p:txBody>
      </p:sp>
      <p:sp>
        <p:nvSpPr>
          <p:cNvPr id="23572" name="Rectangle 40"/>
          <p:cNvSpPr>
            <a:spLocks noChangeArrowheads="1"/>
          </p:cNvSpPr>
          <p:nvPr/>
        </p:nvSpPr>
        <p:spPr bwMode="auto">
          <a:xfrm rot="-689794">
            <a:off x="6156325" y="1311275"/>
            <a:ext cx="1524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Gill Sans Light"/>
              <a:cs typeface="Gill Sans Light"/>
            </a:endParaRPr>
          </a:p>
        </p:txBody>
      </p:sp>
      <p:sp>
        <p:nvSpPr>
          <p:cNvPr id="23573" name="Oval 41"/>
          <p:cNvSpPr>
            <a:spLocks noChangeArrowheads="1"/>
          </p:cNvSpPr>
          <p:nvPr/>
        </p:nvSpPr>
        <p:spPr bwMode="auto">
          <a:xfrm>
            <a:off x="5775325" y="1006475"/>
            <a:ext cx="609600" cy="3048000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Gill Sans Light"/>
              <a:cs typeface="Gill Sans Light"/>
            </a:endParaRPr>
          </a:p>
        </p:txBody>
      </p:sp>
      <p:sp>
        <p:nvSpPr>
          <p:cNvPr id="23574" name="Text Box 42"/>
          <p:cNvSpPr txBox="1">
            <a:spLocks noChangeArrowheads="1"/>
          </p:cNvSpPr>
          <p:nvPr/>
        </p:nvSpPr>
        <p:spPr bwMode="auto">
          <a:xfrm>
            <a:off x="288925" y="4968875"/>
            <a:ext cx="2342687" cy="46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B52FC"/>
                </a:solidFill>
                <a:latin typeface="Gill Sans Light"/>
                <a:cs typeface="Gill Sans Light"/>
              </a:rPr>
              <a:t>Translation Map 1</a:t>
            </a:r>
          </a:p>
        </p:txBody>
      </p:sp>
      <p:sp>
        <p:nvSpPr>
          <p:cNvPr id="23575" name="Text Box 43"/>
          <p:cNvSpPr txBox="1">
            <a:spLocks noChangeArrowheads="1"/>
          </p:cNvSpPr>
          <p:nvPr/>
        </p:nvSpPr>
        <p:spPr bwMode="auto">
          <a:xfrm>
            <a:off x="5546725" y="4968875"/>
            <a:ext cx="2351904" cy="46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8200"/>
                </a:solidFill>
                <a:latin typeface="Gill Sans Light"/>
                <a:cs typeface="Gill Sans Light"/>
              </a:rPr>
              <a:t>Translation Map 2</a:t>
            </a:r>
          </a:p>
        </p:txBody>
      </p:sp>
      <p:sp>
        <p:nvSpPr>
          <p:cNvPr id="23576" name="Line 44"/>
          <p:cNvSpPr>
            <a:spLocks noChangeShapeType="1"/>
          </p:cNvSpPr>
          <p:nvPr/>
        </p:nvSpPr>
        <p:spPr bwMode="auto">
          <a:xfrm flipV="1">
            <a:off x="3032125" y="4130675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3577" name="Line 45"/>
          <p:cNvSpPr>
            <a:spLocks noChangeShapeType="1"/>
          </p:cNvSpPr>
          <p:nvPr/>
        </p:nvSpPr>
        <p:spPr bwMode="auto">
          <a:xfrm flipH="1" flipV="1">
            <a:off x="6080125" y="4130675"/>
            <a:ext cx="76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23578" name="Text Box 46"/>
          <p:cNvSpPr txBox="1">
            <a:spLocks noChangeArrowheads="1"/>
          </p:cNvSpPr>
          <p:nvPr/>
        </p:nvSpPr>
        <p:spPr bwMode="auto">
          <a:xfrm>
            <a:off x="2743200" y="6091238"/>
            <a:ext cx="2954633" cy="46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hlink"/>
                </a:solidFill>
                <a:latin typeface="Gill Sans Light"/>
                <a:cs typeface="Gill Sans Light"/>
              </a:rPr>
              <a:t>Physical Address Space</a:t>
            </a:r>
          </a:p>
        </p:txBody>
      </p:sp>
    </p:spTree>
    <p:extLst>
      <p:ext uri="{BB962C8B-B14F-4D97-AF65-F5344CB8AC3E}">
        <p14:creationId xmlns:p14="http://schemas.microsoft.com/office/powerpoint/2010/main" val="25011202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>
                <a:ea typeface="굴림" charset="-127"/>
                <a:cs typeface="굴림" charset="-127"/>
              </a:rPr>
              <a:t>Paging: Physical Memory in Fixed Size Chunks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066800"/>
            <a:ext cx="8763000" cy="495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Solution to fragmentation from segments?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Allocate physical memory in fixed size chunks (“</a:t>
            </a:r>
            <a:r>
              <a:rPr lang="en-US" altLang="ko-KR" sz="2400" dirty="0" smtClean="0">
                <a:solidFill>
                  <a:srgbClr val="FF0000"/>
                </a:solidFill>
                <a:ea typeface="굴림" panose="020B0600000101010101" pitchFamily="34" charset="-127"/>
              </a:rPr>
              <a:t>pages</a:t>
            </a:r>
            <a:r>
              <a:rPr lang="en-US" altLang="ko-KR" sz="2400" dirty="0" smtClean="0">
                <a:ea typeface="굴림" panose="020B0600000101010101" pitchFamily="34" charset="-127"/>
              </a:rPr>
              <a:t>”)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Every chunk of physical memory is equivalent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Can use simple vector of bits to handle allocation: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	00110001110001101 … 110010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Each bit represents page of physical memory</a:t>
            </a:r>
            <a:br>
              <a:rPr lang="en-US" altLang="ko-KR" sz="2400" dirty="0" smtClean="0">
                <a:ea typeface="굴림" panose="020B0600000101010101" pitchFamily="34" charset="-127"/>
              </a:rPr>
            </a:br>
            <a:r>
              <a:rPr lang="en-US" altLang="ko-KR" sz="2400" dirty="0" smtClean="0">
                <a:ea typeface="굴림" panose="020B0600000101010101" pitchFamily="34" charset="-127"/>
              </a:rPr>
              <a:t>	1</a:t>
            </a:r>
            <a:r>
              <a:rPr lang="en-US" altLang="ko-KR" sz="2400" dirty="0" smtClean="0">
                <a:ea typeface="굴림" panose="020B0600000101010101" pitchFamily="34" charset="-127"/>
                <a:sym typeface="Symbol" panose="05050102010706020507" pitchFamily="18" charset="2"/>
              </a:rPr>
              <a:t>allocated, 0free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sz="2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z="2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Should pages be as big as our previous segments?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No: Can lead to lots of internal fragmentation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Typically have small pages (1K-16K)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Consequently: need multiple pages/segment</a:t>
            </a:r>
          </a:p>
        </p:txBody>
      </p:sp>
    </p:spTree>
    <p:extLst>
      <p:ext uri="{BB962C8B-B14F-4D97-AF65-F5344CB8AC3E}">
        <p14:creationId xmlns:p14="http://schemas.microsoft.com/office/powerpoint/2010/main" val="19388813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5226050" y="838200"/>
            <a:ext cx="3689350" cy="1336675"/>
            <a:chOff x="3292" y="576"/>
            <a:chExt cx="2324" cy="842"/>
          </a:xfrm>
        </p:grpSpPr>
        <p:sp>
          <p:nvSpPr>
            <p:cNvPr id="52269" name="Freeform 86"/>
            <p:cNvSpPr>
              <a:spLocks/>
            </p:cNvSpPr>
            <p:nvPr/>
          </p:nvSpPr>
          <p:spPr bwMode="auto">
            <a:xfrm>
              <a:off x="3292" y="576"/>
              <a:ext cx="1829" cy="315"/>
            </a:xfrm>
            <a:custGeom>
              <a:avLst/>
              <a:gdLst>
                <a:gd name="T0" fmla="*/ 0 w 1824"/>
                <a:gd name="T1" fmla="*/ 0 h 288"/>
                <a:gd name="T2" fmla="*/ 1964 w 1824"/>
                <a:gd name="T3" fmla="*/ 0 h 288"/>
                <a:gd name="T4" fmla="*/ 1964 w 1824"/>
                <a:gd name="T5" fmla="*/ 3536 h 288"/>
                <a:gd name="T6" fmla="*/ 0 60000 65536"/>
                <a:gd name="T7" fmla="*/ 0 60000 65536"/>
                <a:gd name="T8" fmla="*/ 0 60000 65536"/>
                <a:gd name="T9" fmla="*/ 0 w 1824"/>
                <a:gd name="T10" fmla="*/ 0 h 288"/>
                <a:gd name="T11" fmla="*/ 1824 w 18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2270" name="Text Box 87"/>
            <p:cNvSpPr txBox="1">
              <a:spLocks noChangeArrowheads="1"/>
            </p:cNvSpPr>
            <p:nvPr/>
          </p:nvSpPr>
          <p:spPr bwMode="auto">
            <a:xfrm>
              <a:off x="4112" y="1168"/>
              <a:ext cx="11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Physical Address</a:t>
              </a:r>
            </a:p>
          </p:txBody>
        </p:sp>
        <p:grpSp>
          <p:nvGrpSpPr>
            <p:cNvPr id="52271" name="Group 140"/>
            <p:cNvGrpSpPr>
              <a:grpSpLocks/>
            </p:cNvGrpSpPr>
            <p:nvPr/>
          </p:nvGrpSpPr>
          <p:grpSpPr bwMode="auto">
            <a:xfrm>
              <a:off x="4026" y="920"/>
              <a:ext cx="1590" cy="238"/>
              <a:chOff x="4026" y="920"/>
              <a:chExt cx="1590" cy="238"/>
            </a:xfrm>
          </p:grpSpPr>
          <p:sp>
            <p:nvSpPr>
              <p:cNvPr id="52272" name="Rectangle 84"/>
              <p:cNvSpPr>
                <a:spLocks noChangeArrowheads="1"/>
              </p:cNvSpPr>
              <p:nvPr/>
            </p:nvSpPr>
            <p:spPr bwMode="auto">
              <a:xfrm>
                <a:off x="4631" y="920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Offset</a:t>
                </a:r>
              </a:p>
            </p:txBody>
          </p:sp>
          <p:sp>
            <p:nvSpPr>
              <p:cNvPr id="52273" name="Rectangle 137"/>
              <p:cNvSpPr>
                <a:spLocks noChangeArrowheads="1"/>
              </p:cNvSpPr>
              <p:nvPr/>
            </p:nvSpPr>
            <p:spPr bwMode="auto">
              <a:xfrm>
                <a:off x="4026" y="920"/>
                <a:ext cx="630" cy="23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endParaRPr lang="en-US" altLang="en-US" sz="1800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162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Implement Paging?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352800"/>
            <a:ext cx="9144000" cy="33528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altLang="ko-KR" dirty="0" smtClean="0">
                <a:sym typeface="Symbol" panose="05050102010706020507" pitchFamily="18" charset="2"/>
              </a:rPr>
              <a:t>Page Table (One per process)</a:t>
            </a:r>
          </a:p>
          <a:p>
            <a:pPr lvl="1">
              <a:spcBef>
                <a:spcPct val="0"/>
              </a:spcBef>
            </a:pPr>
            <a:r>
              <a:rPr lang="en-US" altLang="ko-KR" dirty="0" smtClean="0">
                <a:sym typeface="Symbol" panose="05050102010706020507" pitchFamily="18" charset="2"/>
              </a:rPr>
              <a:t>Resides in physical memory</a:t>
            </a:r>
          </a:p>
          <a:p>
            <a:pPr lvl="1">
              <a:spcBef>
                <a:spcPct val="0"/>
              </a:spcBef>
            </a:pPr>
            <a:r>
              <a:rPr lang="en-US" altLang="ko-KR" dirty="0" smtClean="0">
                <a:sym typeface="Symbol" panose="05050102010706020507" pitchFamily="18" charset="2"/>
              </a:rPr>
              <a:t>Contains physical page and permission for each virtual page</a:t>
            </a:r>
          </a:p>
          <a:p>
            <a:pPr lvl="2">
              <a:spcBef>
                <a:spcPct val="0"/>
              </a:spcBef>
            </a:pPr>
            <a:r>
              <a:rPr lang="en-US" altLang="ko-KR" dirty="0" smtClean="0">
                <a:sym typeface="Symbol" panose="05050102010706020507" pitchFamily="18" charset="2"/>
              </a:rPr>
              <a:t>Permissions include: Valid bits, Read, Write, </a:t>
            </a:r>
            <a:r>
              <a:rPr lang="en-US" altLang="ko-KR" dirty="0" err="1" smtClean="0">
                <a:sym typeface="Symbol" panose="05050102010706020507" pitchFamily="18" charset="2"/>
              </a:rPr>
              <a:t>etc</a:t>
            </a:r>
            <a:endParaRPr lang="en-US" altLang="ko-KR" dirty="0" smtClean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r>
              <a:rPr lang="en-US" altLang="ko-KR" dirty="0" smtClean="0"/>
              <a:t>Virtual address mapping</a:t>
            </a:r>
          </a:p>
          <a:p>
            <a:pPr lvl="1">
              <a:spcBef>
                <a:spcPct val="0"/>
              </a:spcBef>
            </a:pPr>
            <a:r>
              <a:rPr lang="en-US" altLang="ko-KR" dirty="0" smtClean="0"/>
              <a:t>Offset from Virtual address copied to Physical Address</a:t>
            </a:r>
          </a:p>
          <a:p>
            <a:pPr lvl="2">
              <a:spcBef>
                <a:spcPct val="0"/>
              </a:spcBef>
            </a:pPr>
            <a:r>
              <a:rPr lang="en-US" altLang="ko-KR" dirty="0" smtClean="0"/>
              <a:t>Example: 10 bit offset </a:t>
            </a:r>
            <a:r>
              <a:rPr lang="en-US" altLang="ko-KR" dirty="0" smtClean="0">
                <a:sym typeface="Symbol" panose="05050102010706020507" pitchFamily="18" charset="2"/>
              </a:rPr>
              <a:t> 1024-byte pages</a:t>
            </a:r>
          </a:p>
          <a:p>
            <a:pPr lvl="1">
              <a:spcBef>
                <a:spcPct val="0"/>
              </a:spcBef>
            </a:pPr>
            <a:r>
              <a:rPr lang="en-US" altLang="ko-KR" dirty="0" smtClean="0">
                <a:sym typeface="Symbol" panose="05050102010706020507" pitchFamily="18" charset="2"/>
              </a:rPr>
              <a:t>Virtual page # is all remaining bits</a:t>
            </a:r>
          </a:p>
          <a:p>
            <a:pPr lvl="2">
              <a:spcBef>
                <a:spcPct val="0"/>
              </a:spcBef>
            </a:pPr>
            <a:r>
              <a:rPr lang="en-US" altLang="ko-KR" dirty="0" smtClean="0">
                <a:sym typeface="Symbol" panose="05050102010706020507" pitchFamily="18" charset="2"/>
              </a:rPr>
              <a:t>Example for 32-bits: 32-10 = 22 bits, i.e. 4 million entries</a:t>
            </a:r>
          </a:p>
          <a:p>
            <a:pPr lvl="2">
              <a:spcBef>
                <a:spcPct val="0"/>
              </a:spcBef>
            </a:pPr>
            <a:r>
              <a:rPr lang="en-US" altLang="ko-KR" dirty="0" smtClean="0">
                <a:sym typeface="Symbol" panose="05050102010706020507" pitchFamily="18" charset="2"/>
              </a:rPr>
              <a:t>Physical page # copied from table into physical address</a:t>
            </a:r>
          </a:p>
          <a:p>
            <a:pPr lvl="1">
              <a:spcBef>
                <a:spcPct val="0"/>
              </a:spcBef>
            </a:pPr>
            <a:r>
              <a:rPr lang="en-US" altLang="ko-KR" dirty="0" smtClean="0">
                <a:sym typeface="Symbol" panose="05050102010706020507" pitchFamily="18" charset="2"/>
              </a:rPr>
              <a:t>Check Page Table bounds and permissions</a:t>
            </a:r>
          </a:p>
        </p:txBody>
      </p:sp>
      <p:sp>
        <p:nvSpPr>
          <p:cNvPr id="700486" name="Freeform 70"/>
          <p:cNvSpPr>
            <a:spLocks/>
          </p:cNvSpPr>
          <p:nvPr/>
        </p:nvSpPr>
        <p:spPr bwMode="auto">
          <a:xfrm>
            <a:off x="3065463" y="1066800"/>
            <a:ext cx="846137" cy="684213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457200" y="685800"/>
            <a:ext cx="4768850" cy="396875"/>
            <a:chOff x="160" y="559"/>
            <a:chExt cx="3004" cy="250"/>
          </a:xfrm>
        </p:grpSpPr>
        <p:grpSp>
          <p:nvGrpSpPr>
            <p:cNvPr id="52265" name="Group 11"/>
            <p:cNvGrpSpPr>
              <a:grpSpLocks/>
            </p:cNvGrpSpPr>
            <p:nvPr/>
          </p:nvGrpSpPr>
          <p:grpSpPr bwMode="auto">
            <a:xfrm>
              <a:off x="1548" y="566"/>
              <a:ext cx="1616" cy="238"/>
              <a:chOff x="480" y="624"/>
              <a:chExt cx="1968" cy="336"/>
            </a:xfrm>
          </p:grpSpPr>
          <p:sp>
            <p:nvSpPr>
              <p:cNvPr id="52267" name="Rectangle 5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Offset</a:t>
                </a:r>
              </a:p>
            </p:txBody>
          </p:sp>
          <p:sp>
            <p:nvSpPr>
              <p:cNvPr id="52268" name="Rectangle 6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Gill Sans Light"/>
                    <a:cs typeface="Gill Sans Light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Gill Sans Light"/>
                    <a:cs typeface="Gill Sans Light"/>
                  </a:rPr>
                  <a:t>Page #</a:t>
                </a:r>
              </a:p>
            </p:txBody>
          </p:sp>
        </p:grpSp>
        <p:sp>
          <p:nvSpPr>
            <p:cNvPr id="52266" name="Text Box 80"/>
            <p:cNvSpPr txBox="1">
              <a:spLocks noChangeArrowheads="1"/>
            </p:cNvSpPr>
            <p:nvPr/>
          </p:nvSpPr>
          <p:spPr bwMode="auto">
            <a:xfrm>
              <a:off x="160" y="559"/>
              <a:ext cx="11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Virtual Address:</a:t>
              </a:r>
            </a:p>
          </p:txBody>
        </p:sp>
      </p:grp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762000" y="1751013"/>
            <a:ext cx="2900363" cy="1598612"/>
            <a:chOff x="352" y="1375"/>
            <a:chExt cx="1827" cy="1007"/>
          </a:xfrm>
        </p:grpSpPr>
        <p:sp>
          <p:nvSpPr>
            <p:cNvPr id="52259" name="Text Box 82"/>
            <p:cNvSpPr txBox="1">
              <a:spLocks noChangeArrowheads="1"/>
            </p:cNvSpPr>
            <p:nvPr/>
          </p:nvSpPr>
          <p:spPr bwMode="auto">
            <a:xfrm>
              <a:off x="1628" y="1938"/>
              <a:ext cx="55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Access</a:t>
              </a:r>
            </a:p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Error</a:t>
              </a:r>
            </a:p>
          </p:txBody>
        </p:sp>
        <p:sp>
          <p:nvSpPr>
            <p:cNvPr id="52260" name="Oval 71"/>
            <p:cNvSpPr>
              <a:spLocks noChangeArrowheads="1"/>
            </p:cNvSpPr>
            <p:nvPr/>
          </p:nvSpPr>
          <p:spPr bwMode="auto">
            <a:xfrm>
              <a:off x="1760" y="1544"/>
              <a:ext cx="317" cy="269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4000">
                  <a:latin typeface="Gill Sans Light"/>
                  <a:cs typeface="Gill Sans Light"/>
                </a:rPr>
                <a:t>&gt;</a:t>
              </a:r>
            </a:p>
          </p:txBody>
        </p:sp>
        <p:sp>
          <p:nvSpPr>
            <p:cNvPr id="52261" name="Line 88"/>
            <p:cNvSpPr>
              <a:spLocks noChangeShapeType="1"/>
            </p:cNvSpPr>
            <p:nvPr/>
          </p:nvSpPr>
          <p:spPr bwMode="auto">
            <a:xfrm>
              <a:off x="1936" y="1375"/>
              <a:ext cx="0" cy="17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2262" name="Line 90"/>
            <p:cNvSpPr>
              <a:spLocks noChangeShapeType="1"/>
            </p:cNvSpPr>
            <p:nvPr/>
          </p:nvSpPr>
          <p:spPr bwMode="auto">
            <a:xfrm>
              <a:off x="1936" y="1832"/>
              <a:ext cx="0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2263" name="Rectangle 92"/>
            <p:cNvSpPr>
              <a:spLocks noChangeArrowheads="1"/>
            </p:cNvSpPr>
            <p:nvPr/>
          </p:nvSpPr>
          <p:spPr bwMode="auto">
            <a:xfrm>
              <a:off x="352" y="1586"/>
              <a:ext cx="1196" cy="222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PageTableSize</a:t>
              </a:r>
            </a:p>
          </p:txBody>
        </p:sp>
        <p:sp>
          <p:nvSpPr>
            <p:cNvPr id="52264" name="Line 95"/>
            <p:cNvSpPr>
              <a:spLocks noChangeShapeType="1"/>
            </p:cNvSpPr>
            <p:nvPr/>
          </p:nvSpPr>
          <p:spPr bwMode="auto">
            <a:xfrm>
              <a:off x="1548" y="1677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762000" y="1268413"/>
            <a:ext cx="5008563" cy="1838325"/>
            <a:chOff x="480" y="847"/>
            <a:chExt cx="3155" cy="1158"/>
          </a:xfrm>
        </p:grpSpPr>
        <p:sp>
          <p:nvSpPr>
            <p:cNvPr id="52243" name="Rectangle 93"/>
            <p:cNvSpPr>
              <a:spLocks noChangeArrowheads="1"/>
            </p:cNvSpPr>
            <p:nvPr/>
          </p:nvSpPr>
          <p:spPr bwMode="auto">
            <a:xfrm>
              <a:off x="480" y="847"/>
              <a:ext cx="1196" cy="209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PageTablePtr</a:t>
              </a:r>
            </a:p>
          </p:txBody>
        </p:sp>
        <p:sp>
          <p:nvSpPr>
            <p:cNvPr id="52244" name="Line 94"/>
            <p:cNvSpPr>
              <a:spLocks noChangeShapeType="1"/>
            </p:cNvSpPr>
            <p:nvPr/>
          </p:nvSpPr>
          <p:spPr bwMode="auto">
            <a:xfrm>
              <a:off x="1676" y="946"/>
              <a:ext cx="788" cy="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grpSp>
          <p:nvGrpSpPr>
            <p:cNvPr id="52245" name="Group 147"/>
            <p:cNvGrpSpPr>
              <a:grpSpLocks/>
            </p:cNvGrpSpPr>
            <p:nvPr/>
          </p:nvGrpSpPr>
          <p:grpSpPr bwMode="auto">
            <a:xfrm>
              <a:off x="2464" y="876"/>
              <a:ext cx="1171" cy="1129"/>
              <a:chOff x="2464" y="876"/>
              <a:chExt cx="1171" cy="1129"/>
            </a:xfrm>
          </p:grpSpPr>
          <p:sp>
            <p:nvSpPr>
              <p:cNvPr id="52246" name="Rectangle 14"/>
              <p:cNvSpPr>
                <a:spLocks noChangeArrowheads="1"/>
              </p:cNvSpPr>
              <p:nvPr/>
            </p:nvSpPr>
            <p:spPr bwMode="auto">
              <a:xfrm>
                <a:off x="2464" y="876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#0</a:t>
                </a:r>
              </a:p>
            </p:txBody>
          </p:sp>
          <p:sp>
            <p:nvSpPr>
              <p:cNvPr id="52247" name="Rectangle 16"/>
              <p:cNvSpPr>
                <a:spLocks noChangeArrowheads="1"/>
              </p:cNvSpPr>
              <p:nvPr/>
            </p:nvSpPr>
            <p:spPr bwMode="auto">
              <a:xfrm>
                <a:off x="2464" y="1252"/>
                <a:ext cx="753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#2</a:t>
                </a:r>
              </a:p>
            </p:txBody>
          </p:sp>
          <p:sp>
            <p:nvSpPr>
              <p:cNvPr id="52248" name="Rectangle 17"/>
              <p:cNvSpPr>
                <a:spLocks noChangeArrowheads="1"/>
              </p:cNvSpPr>
              <p:nvPr/>
            </p:nvSpPr>
            <p:spPr bwMode="auto">
              <a:xfrm>
                <a:off x="2464" y="1441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#3</a:t>
                </a:r>
              </a:p>
            </p:txBody>
          </p:sp>
          <p:sp>
            <p:nvSpPr>
              <p:cNvPr id="52249" name="Rectangle 18"/>
              <p:cNvSpPr>
                <a:spLocks noChangeArrowheads="1"/>
              </p:cNvSpPr>
              <p:nvPr/>
            </p:nvSpPr>
            <p:spPr bwMode="auto">
              <a:xfrm>
                <a:off x="2464" y="1629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#4</a:t>
                </a:r>
              </a:p>
            </p:txBody>
          </p:sp>
          <p:sp>
            <p:nvSpPr>
              <p:cNvPr id="52250" name="Rectangle 19"/>
              <p:cNvSpPr>
                <a:spLocks noChangeArrowheads="1"/>
              </p:cNvSpPr>
              <p:nvPr/>
            </p:nvSpPr>
            <p:spPr bwMode="auto">
              <a:xfrm>
                <a:off x="2464" y="1817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#5</a:t>
                </a:r>
              </a:p>
            </p:txBody>
          </p:sp>
          <p:sp>
            <p:nvSpPr>
              <p:cNvPr id="52251" name="Rectangle 102"/>
              <p:cNvSpPr>
                <a:spLocks noChangeArrowheads="1"/>
              </p:cNvSpPr>
              <p:nvPr/>
            </p:nvSpPr>
            <p:spPr bwMode="auto">
              <a:xfrm>
                <a:off x="3215" y="876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V,R</a:t>
                </a:r>
              </a:p>
            </p:txBody>
          </p:sp>
          <p:grpSp>
            <p:nvGrpSpPr>
              <p:cNvPr id="52252" name="Group 143"/>
              <p:cNvGrpSpPr>
                <a:grpSpLocks/>
              </p:cNvGrpSpPr>
              <p:nvPr/>
            </p:nvGrpSpPr>
            <p:grpSpPr bwMode="auto">
              <a:xfrm>
                <a:off x="2464" y="1064"/>
                <a:ext cx="1171" cy="188"/>
                <a:chOff x="2464" y="1064"/>
                <a:chExt cx="1171" cy="188"/>
              </a:xfrm>
            </p:grpSpPr>
            <p:sp>
              <p:nvSpPr>
                <p:cNvPr id="52257" name="Rectangle 15"/>
                <p:cNvSpPr>
                  <a:spLocks noChangeArrowheads="1"/>
                </p:cNvSpPr>
                <p:nvPr/>
              </p:nvSpPr>
              <p:spPr bwMode="auto">
                <a:xfrm>
                  <a:off x="2464" y="1064"/>
                  <a:ext cx="753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page #1</a:t>
                  </a:r>
                </a:p>
              </p:txBody>
            </p:sp>
            <p:sp>
              <p:nvSpPr>
                <p:cNvPr id="52258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15" y="1064"/>
                  <a:ext cx="420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Gill Sans Light"/>
                      <a:cs typeface="Gill Sans Light"/>
                    </a:rPr>
                    <a:t>V,R</a:t>
                  </a:r>
                </a:p>
              </p:txBody>
            </p:sp>
          </p:grpSp>
          <p:sp>
            <p:nvSpPr>
              <p:cNvPr id="52253" name="Rectangle 104"/>
              <p:cNvSpPr>
                <a:spLocks noChangeArrowheads="1"/>
              </p:cNvSpPr>
              <p:nvPr/>
            </p:nvSpPr>
            <p:spPr bwMode="auto">
              <a:xfrm>
                <a:off x="3215" y="1252"/>
                <a:ext cx="420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V,R,W</a:t>
                </a:r>
              </a:p>
            </p:txBody>
          </p:sp>
          <p:sp>
            <p:nvSpPr>
              <p:cNvPr id="52254" name="Rectangle 105"/>
              <p:cNvSpPr>
                <a:spLocks noChangeArrowheads="1"/>
              </p:cNvSpPr>
              <p:nvPr/>
            </p:nvSpPr>
            <p:spPr bwMode="auto">
              <a:xfrm>
                <a:off x="3215" y="1441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V,R,W</a:t>
                </a:r>
              </a:p>
            </p:txBody>
          </p:sp>
          <p:sp>
            <p:nvSpPr>
              <p:cNvPr id="52255" name="Rectangle 106"/>
              <p:cNvSpPr>
                <a:spLocks noChangeArrowheads="1"/>
              </p:cNvSpPr>
              <p:nvPr/>
            </p:nvSpPr>
            <p:spPr bwMode="auto">
              <a:xfrm>
                <a:off x="3215" y="1629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N</a:t>
                </a:r>
              </a:p>
            </p:txBody>
          </p:sp>
          <p:sp>
            <p:nvSpPr>
              <p:cNvPr id="52256" name="Rectangle 107"/>
              <p:cNvSpPr>
                <a:spLocks noChangeArrowheads="1"/>
              </p:cNvSpPr>
              <p:nvPr/>
            </p:nvSpPr>
            <p:spPr bwMode="auto">
              <a:xfrm>
                <a:off x="3215" y="1817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V,R,W</a:t>
                </a:r>
              </a:p>
            </p:txBody>
          </p:sp>
        </p:grpSp>
      </p:grpSp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3911600" y="1609725"/>
            <a:ext cx="1858963" cy="298450"/>
            <a:chOff x="2464" y="1064"/>
            <a:chExt cx="1171" cy="188"/>
          </a:xfrm>
        </p:grpSpPr>
        <p:sp>
          <p:nvSpPr>
            <p:cNvPr id="52241" name="Rectangle 145"/>
            <p:cNvSpPr>
              <a:spLocks noChangeArrowheads="1"/>
            </p:cNvSpPr>
            <p:nvPr/>
          </p:nvSpPr>
          <p:spPr bwMode="auto">
            <a:xfrm>
              <a:off x="2464" y="1064"/>
              <a:ext cx="753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Gill Sans Light"/>
                  <a:cs typeface="Gill Sans Light"/>
                </a:rPr>
                <a:t>page #1</a:t>
              </a:r>
            </a:p>
          </p:txBody>
        </p:sp>
        <p:sp>
          <p:nvSpPr>
            <p:cNvPr id="52242" name="Rectangle 146"/>
            <p:cNvSpPr>
              <a:spLocks noChangeArrowheads="1"/>
            </p:cNvSpPr>
            <p:nvPr/>
          </p:nvSpPr>
          <p:spPr bwMode="auto">
            <a:xfrm>
              <a:off x="3215" y="1064"/>
              <a:ext cx="420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Gill Sans Light"/>
                  <a:cs typeface="Gill Sans Light"/>
                </a:rPr>
                <a:t>V,R</a:t>
              </a:r>
            </a:p>
          </p:txBody>
        </p:sp>
      </p:grpSp>
      <p:grpSp>
        <p:nvGrpSpPr>
          <p:cNvPr id="11" name="Group 135"/>
          <p:cNvGrpSpPr>
            <a:grpSpLocks/>
          </p:cNvGrpSpPr>
          <p:nvPr/>
        </p:nvGrpSpPr>
        <p:grpSpPr bwMode="auto">
          <a:xfrm>
            <a:off x="5791200" y="1827213"/>
            <a:ext cx="2286000" cy="1652587"/>
            <a:chOff x="3648" y="1104"/>
            <a:chExt cx="1440" cy="1041"/>
          </a:xfrm>
        </p:grpSpPr>
        <p:sp>
          <p:nvSpPr>
            <p:cNvPr id="52237" name="AutoShape 112"/>
            <p:cNvSpPr>
              <a:spLocks noChangeArrowheads="1"/>
            </p:cNvSpPr>
            <p:nvPr/>
          </p:nvSpPr>
          <p:spPr bwMode="auto">
            <a:xfrm>
              <a:off x="4130" y="1351"/>
              <a:ext cx="958" cy="186"/>
            </a:xfrm>
            <a:prstGeom prst="roundRect">
              <a:avLst>
                <a:gd name="adj" fmla="val 16667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Gill Sans Light"/>
                  <a:cs typeface="Gill Sans Light"/>
                </a:rPr>
                <a:t>Check Perm</a:t>
              </a:r>
            </a:p>
          </p:txBody>
        </p:sp>
        <p:sp>
          <p:nvSpPr>
            <p:cNvPr id="52238" name="Line 113"/>
            <p:cNvSpPr>
              <a:spLocks noChangeShapeType="1"/>
            </p:cNvSpPr>
            <p:nvPr/>
          </p:nvSpPr>
          <p:spPr bwMode="auto">
            <a:xfrm>
              <a:off x="3648" y="1104"/>
              <a:ext cx="482" cy="335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2239" name="Text Box 114"/>
            <p:cNvSpPr txBox="1">
              <a:spLocks noChangeArrowheads="1"/>
            </p:cNvSpPr>
            <p:nvPr/>
          </p:nvSpPr>
          <p:spPr bwMode="auto">
            <a:xfrm>
              <a:off x="4201" y="1701"/>
              <a:ext cx="55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Access</a:t>
              </a:r>
            </a:p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Error</a:t>
              </a:r>
            </a:p>
          </p:txBody>
        </p:sp>
        <p:sp>
          <p:nvSpPr>
            <p:cNvPr id="52240" name="Line 115"/>
            <p:cNvSpPr>
              <a:spLocks noChangeShapeType="1"/>
            </p:cNvSpPr>
            <p:nvPr/>
          </p:nvSpPr>
          <p:spPr bwMode="auto">
            <a:xfrm>
              <a:off x="4535" y="1526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12" name="Group 142"/>
          <p:cNvGrpSpPr>
            <a:grpSpLocks/>
          </p:cNvGrpSpPr>
          <p:nvPr/>
        </p:nvGrpSpPr>
        <p:grpSpPr bwMode="auto">
          <a:xfrm>
            <a:off x="5029200" y="1384300"/>
            <a:ext cx="2362200" cy="377825"/>
            <a:chOff x="3168" y="920"/>
            <a:chExt cx="1488" cy="238"/>
          </a:xfrm>
        </p:grpSpPr>
        <p:sp>
          <p:nvSpPr>
            <p:cNvPr id="52235" name="Rectangle 85"/>
            <p:cNvSpPr>
              <a:spLocks noChangeArrowheads="1"/>
            </p:cNvSpPr>
            <p:nvPr/>
          </p:nvSpPr>
          <p:spPr bwMode="auto">
            <a:xfrm>
              <a:off x="4026" y="920"/>
              <a:ext cx="630" cy="238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800">
                  <a:latin typeface="Gill Sans Light"/>
                  <a:cs typeface="Gill Sans Light"/>
                </a:rPr>
                <a:t>Physical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800">
                  <a:latin typeface="Gill Sans Light"/>
                  <a:cs typeface="Gill Sans Light"/>
                </a:rPr>
                <a:t>Page #</a:t>
              </a:r>
            </a:p>
          </p:txBody>
        </p:sp>
        <p:sp>
          <p:nvSpPr>
            <p:cNvPr id="52236" name="Line 75"/>
            <p:cNvSpPr>
              <a:spLocks noChangeShapeType="1"/>
            </p:cNvSpPr>
            <p:nvPr/>
          </p:nvSpPr>
          <p:spPr bwMode="auto">
            <a:xfrm flipV="1">
              <a:off x="3168" y="1052"/>
              <a:ext cx="827" cy="9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2927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0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0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0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0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9" grpId="0" build="p"/>
      <p:bldP spid="7004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Simple Page Table Example</a:t>
            </a:r>
          </a:p>
        </p:txBody>
      </p:sp>
      <p:grpSp>
        <p:nvGrpSpPr>
          <p:cNvPr id="56322" name="Group 56"/>
          <p:cNvGrpSpPr>
            <a:grpSpLocks/>
          </p:cNvGrpSpPr>
          <p:nvPr/>
        </p:nvGrpSpPr>
        <p:grpSpPr bwMode="auto">
          <a:xfrm>
            <a:off x="255588" y="1277938"/>
            <a:ext cx="1493837" cy="3589337"/>
            <a:chOff x="2712" y="480"/>
            <a:chExt cx="1044" cy="2487"/>
          </a:xfrm>
        </p:grpSpPr>
        <p:grpSp>
          <p:nvGrpSpPr>
            <p:cNvPr id="56382" name="Group 50"/>
            <p:cNvGrpSpPr>
              <a:grpSpLocks/>
            </p:cNvGrpSpPr>
            <p:nvPr/>
          </p:nvGrpSpPr>
          <p:grpSpPr bwMode="auto">
            <a:xfrm>
              <a:off x="2712" y="480"/>
              <a:ext cx="840" cy="1968"/>
              <a:chOff x="3240" y="480"/>
              <a:chExt cx="840" cy="1968"/>
            </a:xfrm>
          </p:grpSpPr>
          <p:grpSp>
            <p:nvGrpSpPr>
              <p:cNvPr id="56384" name="Group 16"/>
              <p:cNvGrpSpPr>
                <a:grpSpLocks/>
              </p:cNvGrpSpPr>
              <p:nvPr/>
            </p:nvGrpSpPr>
            <p:grpSpPr bwMode="auto">
              <a:xfrm>
                <a:off x="3744" y="528"/>
                <a:ext cx="336" cy="1920"/>
                <a:chOff x="1392" y="528"/>
                <a:chExt cx="336" cy="2160"/>
              </a:xfrm>
            </p:grpSpPr>
            <p:sp>
              <p:nvSpPr>
                <p:cNvPr id="56388" name="Rectangle 6"/>
                <p:cNvSpPr>
                  <a:spLocks noChangeArrowheads="1"/>
                </p:cNvSpPr>
                <p:nvPr/>
              </p:nvSpPr>
              <p:spPr bwMode="auto">
                <a:xfrm>
                  <a:off x="1392" y="528"/>
                  <a:ext cx="336" cy="720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a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b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c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d</a:t>
                  </a:r>
                </a:p>
              </p:txBody>
            </p:sp>
            <p:sp>
              <p:nvSpPr>
                <p:cNvPr id="56389" name="Rectangle 7"/>
                <p:cNvSpPr>
                  <a:spLocks noChangeArrowheads="1"/>
                </p:cNvSpPr>
                <p:nvPr/>
              </p:nvSpPr>
              <p:spPr bwMode="auto">
                <a:xfrm>
                  <a:off x="1392" y="1248"/>
                  <a:ext cx="336" cy="720"/>
                </a:xfrm>
                <a:prstGeom prst="rect">
                  <a:avLst/>
                </a:prstGeom>
                <a:solidFill>
                  <a:srgbClr val="00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e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f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g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h</a:t>
                  </a:r>
                </a:p>
              </p:txBody>
            </p:sp>
            <p:sp>
              <p:nvSpPr>
                <p:cNvPr id="56390" name="Rectangle 8"/>
                <p:cNvSpPr>
                  <a:spLocks noChangeArrowheads="1"/>
                </p:cNvSpPr>
                <p:nvPr/>
              </p:nvSpPr>
              <p:spPr bwMode="auto">
                <a:xfrm>
                  <a:off x="1392" y="1968"/>
                  <a:ext cx="336" cy="720"/>
                </a:xfrm>
                <a:prstGeom prst="rect">
                  <a:avLst/>
                </a:prstGeom>
                <a:solidFill>
                  <a:srgbClr val="53FB25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i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j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k</a:t>
                  </a:r>
                </a:p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l</a:t>
                  </a:r>
                </a:p>
              </p:txBody>
            </p:sp>
          </p:grpSp>
          <p:sp>
            <p:nvSpPr>
              <p:cNvPr id="56385" name="Text Box 47"/>
              <p:cNvSpPr txBox="1">
                <a:spLocks noChangeArrowheads="1"/>
              </p:cNvSpPr>
              <p:nvPr/>
            </p:nvSpPr>
            <p:spPr bwMode="auto">
              <a:xfrm>
                <a:off x="3240" y="480"/>
                <a:ext cx="44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0x00</a:t>
                </a:r>
              </a:p>
            </p:txBody>
          </p:sp>
          <p:sp>
            <p:nvSpPr>
              <p:cNvPr id="56386" name="Text Box 48"/>
              <p:cNvSpPr txBox="1">
                <a:spLocks noChangeArrowheads="1"/>
              </p:cNvSpPr>
              <p:nvPr/>
            </p:nvSpPr>
            <p:spPr bwMode="auto">
              <a:xfrm>
                <a:off x="3240" y="1056"/>
                <a:ext cx="44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0x04</a:t>
                </a:r>
              </a:p>
            </p:txBody>
          </p:sp>
          <p:sp>
            <p:nvSpPr>
              <p:cNvPr id="56387" name="Text Box 49"/>
              <p:cNvSpPr txBox="1">
                <a:spLocks noChangeArrowheads="1"/>
              </p:cNvSpPr>
              <p:nvPr/>
            </p:nvSpPr>
            <p:spPr bwMode="auto">
              <a:xfrm>
                <a:off x="3240" y="1679"/>
                <a:ext cx="44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0x08</a:t>
                </a:r>
              </a:p>
            </p:txBody>
          </p:sp>
        </p:grpSp>
        <p:sp>
          <p:nvSpPr>
            <p:cNvPr id="56383" name="Text Box 51"/>
            <p:cNvSpPr txBox="1">
              <a:spLocks noChangeArrowheads="1"/>
            </p:cNvSpPr>
            <p:nvPr/>
          </p:nvSpPr>
          <p:spPr bwMode="auto">
            <a:xfrm>
              <a:off x="2938" y="2478"/>
              <a:ext cx="818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Virtual</a:t>
              </a:r>
            </a:p>
            <a:p>
              <a:pPr eaLnBrk="1" hangingPunct="1"/>
              <a:r>
                <a:rPr lang="en-US" altLang="en-US" sz="2000">
                  <a:latin typeface="Helvetica" panose="020B0604020202020204" pitchFamily="34" charset="0"/>
                </a:rPr>
                <a:t>Memory</a:t>
              </a:r>
            </a:p>
          </p:txBody>
        </p:sp>
      </p:grpSp>
      <p:sp>
        <p:nvSpPr>
          <p:cNvPr id="56323" name="Text Box 27"/>
          <p:cNvSpPr txBox="1">
            <a:spLocks noChangeArrowheads="1"/>
          </p:cNvSpPr>
          <p:nvPr/>
        </p:nvSpPr>
        <p:spPr bwMode="auto">
          <a:xfrm>
            <a:off x="5838825" y="1219200"/>
            <a:ext cx="638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0x00</a:t>
            </a:r>
          </a:p>
        </p:txBody>
      </p:sp>
      <p:grpSp>
        <p:nvGrpSpPr>
          <p:cNvPr id="26671" name="Group 26670"/>
          <p:cNvGrpSpPr>
            <a:grpSpLocks/>
          </p:cNvGrpSpPr>
          <p:nvPr/>
        </p:nvGrpSpPr>
        <p:grpSpPr bwMode="auto">
          <a:xfrm>
            <a:off x="5838825" y="1719263"/>
            <a:ext cx="1171575" cy="1238250"/>
            <a:chOff x="5838218" y="1719848"/>
            <a:chExt cx="1172182" cy="1237636"/>
          </a:xfrm>
        </p:grpSpPr>
        <p:sp>
          <p:nvSpPr>
            <p:cNvPr id="56379" name="Rectangle 20"/>
            <p:cNvSpPr>
              <a:spLocks noChangeArrowheads="1"/>
            </p:cNvSpPr>
            <p:nvPr/>
          </p:nvSpPr>
          <p:spPr bwMode="auto">
            <a:xfrm>
              <a:off x="6529165" y="1841156"/>
              <a:ext cx="481235" cy="924255"/>
            </a:xfrm>
            <a:prstGeom prst="rect">
              <a:avLst/>
            </a:pr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i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j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k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l</a:t>
              </a:r>
            </a:p>
          </p:txBody>
        </p:sp>
        <p:sp>
          <p:nvSpPr>
            <p:cNvPr id="56380" name="Text Box 28"/>
            <p:cNvSpPr txBox="1">
              <a:spLocks noChangeArrowheads="1"/>
            </p:cNvSpPr>
            <p:nvPr/>
          </p:nvSpPr>
          <p:spPr bwMode="auto">
            <a:xfrm>
              <a:off x="5838218" y="1719848"/>
              <a:ext cx="638782" cy="33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0x04</a:t>
              </a:r>
            </a:p>
          </p:txBody>
        </p:sp>
        <p:sp>
          <p:nvSpPr>
            <p:cNvPr id="56381" name="Text Box 29"/>
            <p:cNvSpPr txBox="1">
              <a:spLocks noChangeArrowheads="1"/>
            </p:cNvSpPr>
            <p:nvPr/>
          </p:nvSpPr>
          <p:spPr bwMode="auto">
            <a:xfrm>
              <a:off x="5838218" y="2620997"/>
              <a:ext cx="638782" cy="33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0x08</a:t>
              </a:r>
            </a:p>
          </p:txBody>
        </p:sp>
      </p:grpSp>
      <p:grpSp>
        <p:nvGrpSpPr>
          <p:cNvPr id="26663" name="Group 26662"/>
          <p:cNvGrpSpPr>
            <a:grpSpLocks/>
          </p:cNvGrpSpPr>
          <p:nvPr/>
        </p:nvGrpSpPr>
        <p:grpSpPr bwMode="auto">
          <a:xfrm>
            <a:off x="5803900" y="3106738"/>
            <a:ext cx="1206500" cy="1044575"/>
            <a:chOff x="5803844" y="3106231"/>
            <a:chExt cx="1206556" cy="1045563"/>
          </a:xfrm>
        </p:grpSpPr>
        <p:sp>
          <p:nvSpPr>
            <p:cNvPr id="56377" name="Rectangle 19"/>
            <p:cNvSpPr>
              <a:spLocks noChangeArrowheads="1"/>
            </p:cNvSpPr>
            <p:nvPr/>
          </p:nvSpPr>
          <p:spPr bwMode="auto">
            <a:xfrm>
              <a:off x="6529165" y="3227539"/>
              <a:ext cx="481235" cy="924255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e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f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g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h</a:t>
              </a:r>
            </a:p>
          </p:txBody>
        </p:sp>
        <p:sp>
          <p:nvSpPr>
            <p:cNvPr id="56378" name="Text Box 30"/>
            <p:cNvSpPr txBox="1">
              <a:spLocks noChangeArrowheads="1"/>
            </p:cNvSpPr>
            <p:nvPr/>
          </p:nvSpPr>
          <p:spPr bwMode="auto">
            <a:xfrm>
              <a:off x="5803844" y="3106231"/>
              <a:ext cx="673156" cy="33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0x0C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838825" y="4006850"/>
            <a:ext cx="1171575" cy="1082675"/>
            <a:chOff x="5838218" y="4007380"/>
            <a:chExt cx="1172182" cy="1081667"/>
          </a:xfrm>
        </p:grpSpPr>
        <p:sp>
          <p:nvSpPr>
            <p:cNvPr id="56375" name="Rectangle 18"/>
            <p:cNvSpPr>
              <a:spLocks noChangeArrowheads="1"/>
            </p:cNvSpPr>
            <p:nvPr/>
          </p:nvSpPr>
          <p:spPr bwMode="auto">
            <a:xfrm>
              <a:off x="6529165" y="4164792"/>
              <a:ext cx="481235" cy="924255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a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b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c</a:t>
              </a:r>
            </a:p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d</a:t>
              </a:r>
            </a:p>
          </p:txBody>
        </p:sp>
        <p:sp>
          <p:nvSpPr>
            <p:cNvPr id="56376" name="Text Box 31"/>
            <p:cNvSpPr txBox="1">
              <a:spLocks noChangeArrowheads="1"/>
            </p:cNvSpPr>
            <p:nvPr/>
          </p:nvSpPr>
          <p:spPr bwMode="auto">
            <a:xfrm>
              <a:off x="5838218" y="4007380"/>
              <a:ext cx="638782" cy="33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0x10</a:t>
              </a:r>
            </a:p>
          </p:txBody>
        </p:sp>
      </p:grpSp>
      <p:sp>
        <p:nvSpPr>
          <p:cNvPr id="56327" name="Text Box 52"/>
          <p:cNvSpPr txBox="1">
            <a:spLocks noChangeArrowheads="1"/>
          </p:cNvSpPr>
          <p:nvPr/>
        </p:nvSpPr>
        <p:spPr bwMode="auto">
          <a:xfrm>
            <a:off x="6169025" y="5099050"/>
            <a:ext cx="12223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Helvetica" panose="020B0604020202020204" pitchFamily="34" charset="0"/>
              </a:rPr>
              <a:t>Physical</a:t>
            </a:r>
          </a:p>
          <a:p>
            <a:pPr eaLnBrk="1" hangingPunct="1"/>
            <a:r>
              <a:rPr lang="en-US" altLang="en-US" sz="2000">
                <a:latin typeface="Helvetica" panose="020B0604020202020204" pitchFamily="34" charset="0"/>
              </a:rPr>
              <a:t>Memory</a:t>
            </a:r>
          </a:p>
        </p:txBody>
      </p:sp>
      <p:sp>
        <p:nvSpPr>
          <p:cNvPr id="56328" name="Rectangle 57"/>
          <p:cNvSpPr>
            <a:spLocks noChangeArrowheads="1"/>
          </p:cNvSpPr>
          <p:nvPr/>
        </p:nvSpPr>
        <p:spPr bwMode="auto">
          <a:xfrm>
            <a:off x="152400" y="1143000"/>
            <a:ext cx="8153400" cy="46482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600">
              <a:latin typeface="Helvetica" panose="020B0604020202020204" pitchFamily="34" charset="0"/>
            </a:endParaRPr>
          </a:p>
        </p:txBody>
      </p:sp>
      <p:sp>
        <p:nvSpPr>
          <p:cNvPr id="56329" name="Text Box 59"/>
          <p:cNvSpPr txBox="1">
            <a:spLocks noChangeArrowheads="1"/>
          </p:cNvSpPr>
          <p:nvPr/>
        </p:nvSpPr>
        <p:spPr bwMode="auto">
          <a:xfrm>
            <a:off x="160338" y="746125"/>
            <a:ext cx="3033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Helvetica" panose="020B0604020202020204" pitchFamily="34" charset="0"/>
              </a:rPr>
              <a:t>Example (4 byte pages)</a:t>
            </a:r>
          </a:p>
        </p:txBody>
      </p:sp>
      <p:grpSp>
        <p:nvGrpSpPr>
          <p:cNvPr id="56330" name="Group 19"/>
          <p:cNvGrpSpPr>
            <a:grpSpLocks/>
          </p:cNvGrpSpPr>
          <p:nvPr/>
        </p:nvGrpSpPr>
        <p:grpSpPr bwMode="auto">
          <a:xfrm>
            <a:off x="3181350" y="1797050"/>
            <a:ext cx="933450" cy="1917700"/>
            <a:chOff x="3181349" y="1797621"/>
            <a:chExt cx="933451" cy="1917129"/>
          </a:xfrm>
        </p:grpSpPr>
        <p:grpSp>
          <p:nvGrpSpPr>
            <p:cNvPr id="56366" name="Group 54"/>
            <p:cNvGrpSpPr>
              <a:grpSpLocks/>
            </p:cNvGrpSpPr>
            <p:nvPr/>
          </p:nvGrpSpPr>
          <p:grpSpPr bwMode="auto">
            <a:xfrm>
              <a:off x="3278187" y="1901825"/>
              <a:ext cx="836613" cy="1812925"/>
              <a:chOff x="3752" y="864"/>
              <a:chExt cx="584" cy="1255"/>
            </a:xfrm>
          </p:grpSpPr>
          <p:grpSp>
            <p:nvGrpSpPr>
              <p:cNvPr id="56370" name="Group 26"/>
              <p:cNvGrpSpPr>
                <a:grpSpLocks/>
              </p:cNvGrpSpPr>
              <p:nvPr/>
            </p:nvGrpSpPr>
            <p:grpSpPr bwMode="auto">
              <a:xfrm>
                <a:off x="3888" y="864"/>
                <a:ext cx="336" cy="720"/>
                <a:chOff x="2976" y="1248"/>
                <a:chExt cx="336" cy="720"/>
              </a:xfrm>
            </p:grpSpPr>
            <p:sp>
              <p:nvSpPr>
                <p:cNvPr id="56372" name="Rectangle 9"/>
                <p:cNvSpPr>
                  <a:spLocks noChangeArrowheads="1"/>
                </p:cNvSpPr>
                <p:nvPr/>
              </p:nvSpPr>
              <p:spPr bwMode="auto">
                <a:xfrm>
                  <a:off x="2976" y="1248"/>
                  <a:ext cx="336" cy="240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56373" name="Rectangle 10"/>
                <p:cNvSpPr>
                  <a:spLocks noChangeArrowheads="1"/>
                </p:cNvSpPr>
                <p:nvPr/>
              </p:nvSpPr>
              <p:spPr bwMode="auto">
                <a:xfrm>
                  <a:off x="2976" y="1488"/>
                  <a:ext cx="336" cy="240"/>
                </a:xfrm>
                <a:prstGeom prst="rect">
                  <a:avLst/>
                </a:prstGeom>
                <a:solidFill>
                  <a:srgbClr val="00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56374" name="Rectangle 11"/>
                <p:cNvSpPr>
                  <a:spLocks noChangeArrowheads="1"/>
                </p:cNvSpPr>
                <p:nvPr/>
              </p:nvSpPr>
              <p:spPr bwMode="auto">
                <a:xfrm>
                  <a:off x="2976" y="1728"/>
                  <a:ext cx="336" cy="240"/>
                </a:xfrm>
                <a:prstGeom prst="rect">
                  <a:avLst/>
                </a:prstGeom>
                <a:solidFill>
                  <a:srgbClr val="53FB25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1</a:t>
                  </a:r>
                </a:p>
              </p:txBody>
            </p:sp>
          </p:grpSp>
          <p:sp>
            <p:nvSpPr>
              <p:cNvPr id="56371" name="Text Box 53"/>
              <p:cNvSpPr txBox="1">
                <a:spLocks noChangeArrowheads="1"/>
              </p:cNvSpPr>
              <p:nvPr/>
            </p:nvSpPr>
            <p:spPr bwMode="auto">
              <a:xfrm>
                <a:off x="3752" y="1631"/>
                <a:ext cx="584" cy="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Helvetica" panose="020B0604020202020204" pitchFamily="34" charset="0"/>
                  </a:rPr>
                  <a:t>Page</a:t>
                </a:r>
              </a:p>
              <a:p>
                <a:pPr eaLnBrk="1" hangingPunct="1"/>
                <a:r>
                  <a:rPr lang="en-US" altLang="en-US" sz="2000">
                    <a:latin typeface="Helvetica" panose="020B0604020202020204" pitchFamily="34" charset="0"/>
                  </a:rPr>
                  <a:t>Table</a:t>
                </a:r>
              </a:p>
            </p:txBody>
          </p:sp>
        </p:grpSp>
        <p:sp>
          <p:nvSpPr>
            <p:cNvPr id="56367" name="Text Box 47"/>
            <p:cNvSpPr txBox="1">
              <a:spLocks noChangeArrowheads="1"/>
            </p:cNvSpPr>
            <p:nvPr/>
          </p:nvSpPr>
          <p:spPr bwMode="auto">
            <a:xfrm>
              <a:off x="3181349" y="1797621"/>
              <a:ext cx="296837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6368" name="Text Box 47"/>
            <p:cNvSpPr txBox="1">
              <a:spLocks noChangeArrowheads="1"/>
            </p:cNvSpPr>
            <p:nvPr/>
          </p:nvSpPr>
          <p:spPr bwMode="auto">
            <a:xfrm>
              <a:off x="3181349" y="2178621"/>
              <a:ext cx="296837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6369" name="Text Box 47"/>
            <p:cNvSpPr txBox="1">
              <a:spLocks noChangeArrowheads="1"/>
            </p:cNvSpPr>
            <p:nvPr/>
          </p:nvSpPr>
          <p:spPr bwMode="auto">
            <a:xfrm>
              <a:off x="3181349" y="2559621"/>
              <a:ext cx="296837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447800" y="1143000"/>
            <a:ext cx="1733550" cy="822325"/>
            <a:chOff x="1447800" y="1143000"/>
            <a:chExt cx="1733549" cy="822611"/>
          </a:xfrm>
        </p:grpSpPr>
        <p:cxnSp>
          <p:nvCxnSpPr>
            <p:cNvPr id="56364" name="Elbow Connector 3"/>
            <p:cNvCxnSpPr>
              <a:cxnSpLocks noChangeShapeType="1"/>
              <a:endCxn id="56367" idx="1"/>
            </p:cNvCxnSpPr>
            <p:nvPr/>
          </p:nvCxnSpPr>
          <p:spPr bwMode="auto">
            <a:xfrm>
              <a:off x="1447800" y="1447800"/>
              <a:ext cx="1733549" cy="517811"/>
            </a:xfrm>
            <a:prstGeom prst="bentConnector3">
              <a:avLst>
                <a:gd name="adj1" fmla="val 68116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65" name="TextBox 4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59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0000 00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4098925" y="1643063"/>
            <a:ext cx="1739900" cy="2532062"/>
            <a:chOff x="4098508" y="1642646"/>
            <a:chExt cx="1739710" cy="2532978"/>
          </a:xfrm>
        </p:grpSpPr>
        <p:cxnSp>
          <p:nvCxnSpPr>
            <p:cNvPr id="56361" name="Elbow Connector 48"/>
            <p:cNvCxnSpPr>
              <a:cxnSpLocks noChangeShapeType="1"/>
              <a:endCxn id="56376" idx="1"/>
            </p:cNvCxnSpPr>
            <p:nvPr/>
          </p:nvCxnSpPr>
          <p:spPr bwMode="auto">
            <a:xfrm rot="16200000" flipH="1">
              <a:off x="4488897" y="2826303"/>
              <a:ext cx="2194424" cy="504218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62" name="Straight Connector 17"/>
            <p:cNvCxnSpPr>
              <a:cxnSpLocks noChangeShapeType="1"/>
            </p:cNvCxnSpPr>
            <p:nvPr/>
          </p:nvCxnSpPr>
          <p:spPr bwMode="auto">
            <a:xfrm>
              <a:off x="4114800" y="1981200"/>
              <a:ext cx="1219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63" name="TextBox 58"/>
            <p:cNvSpPr txBox="1">
              <a:spLocks noChangeArrowheads="1"/>
            </p:cNvSpPr>
            <p:nvPr/>
          </p:nvSpPr>
          <p:spPr bwMode="auto">
            <a:xfrm>
              <a:off x="4098508" y="1642646"/>
              <a:ext cx="11545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0001 00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sp>
        <p:nvSpPr>
          <p:cNvPr id="56334" name="Rectangle 21"/>
          <p:cNvSpPr>
            <a:spLocks noChangeArrowheads="1"/>
          </p:cNvSpPr>
          <p:nvPr/>
        </p:nvSpPr>
        <p:spPr bwMode="auto">
          <a:xfrm>
            <a:off x="6529388" y="1343025"/>
            <a:ext cx="481012" cy="3762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600">
              <a:latin typeface="Helvetica" panose="020B0604020202020204" pitchFamily="34" charset="0"/>
            </a:endParaRPr>
          </a:p>
        </p:txBody>
      </p: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1447800" y="2057400"/>
            <a:ext cx="1733550" cy="338138"/>
            <a:chOff x="1447800" y="1143000"/>
            <a:chExt cx="1733549" cy="338554"/>
          </a:xfrm>
        </p:grpSpPr>
        <p:cxnSp>
          <p:nvCxnSpPr>
            <p:cNvPr id="56359" name="Elbow Connector 67"/>
            <p:cNvCxnSpPr>
              <a:cxnSpLocks noChangeShapeType="1"/>
              <a:endCxn id="56368" idx="1"/>
            </p:cNvCxnSpPr>
            <p:nvPr/>
          </p:nvCxnSpPr>
          <p:spPr bwMode="auto">
            <a:xfrm flipV="1">
              <a:off x="1447800" y="1432158"/>
              <a:ext cx="1733549" cy="1564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60" name="TextBox 68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545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4114800" y="2100263"/>
            <a:ext cx="1689100" cy="1174750"/>
            <a:chOff x="4085618" y="1627270"/>
            <a:chExt cx="1689045" cy="1174628"/>
          </a:xfrm>
        </p:grpSpPr>
        <p:cxnSp>
          <p:nvCxnSpPr>
            <p:cNvPr id="56356" name="Elbow Connector 76"/>
            <p:cNvCxnSpPr>
              <a:cxnSpLocks noChangeShapeType="1"/>
              <a:endCxn id="56378" idx="1"/>
            </p:cNvCxnSpPr>
            <p:nvPr/>
          </p:nvCxnSpPr>
          <p:spPr bwMode="auto">
            <a:xfrm rot="16200000" flipH="1">
              <a:off x="5083605" y="2110841"/>
              <a:ext cx="836073" cy="546042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57" name="Straight Connector 77"/>
            <p:cNvCxnSpPr>
              <a:cxnSpLocks noChangeShapeType="1"/>
            </p:cNvCxnSpPr>
            <p:nvPr/>
          </p:nvCxnSpPr>
          <p:spPr bwMode="auto">
            <a:xfrm>
              <a:off x="4085618" y="1965824"/>
              <a:ext cx="1143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8" name="TextBox 78"/>
            <p:cNvSpPr txBox="1">
              <a:spLocks noChangeArrowheads="1"/>
            </p:cNvSpPr>
            <p:nvPr/>
          </p:nvSpPr>
          <p:spPr bwMode="auto">
            <a:xfrm>
              <a:off x="4098508" y="1627270"/>
              <a:ext cx="11433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0000 11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1447800" y="2819400"/>
            <a:ext cx="1752600" cy="506413"/>
            <a:chOff x="1447800" y="975011"/>
            <a:chExt cx="1752600" cy="506543"/>
          </a:xfrm>
        </p:grpSpPr>
        <p:cxnSp>
          <p:nvCxnSpPr>
            <p:cNvPr id="56354" name="Elbow Connector 85"/>
            <p:cNvCxnSpPr>
              <a:cxnSpLocks noChangeShapeType="1"/>
            </p:cNvCxnSpPr>
            <p:nvPr/>
          </p:nvCxnSpPr>
          <p:spPr bwMode="auto">
            <a:xfrm flipV="1">
              <a:off x="1447800" y="975011"/>
              <a:ext cx="1752600" cy="472789"/>
            </a:xfrm>
            <a:prstGeom prst="bentConnector3">
              <a:avLst>
                <a:gd name="adj1" fmla="val 67921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5" name="TextBox 86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545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0000 10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4114800" y="1887538"/>
            <a:ext cx="1724025" cy="965200"/>
            <a:chOff x="4085618" y="1108590"/>
            <a:chExt cx="1723418" cy="965062"/>
          </a:xfrm>
        </p:grpSpPr>
        <p:cxnSp>
          <p:nvCxnSpPr>
            <p:cNvPr id="56351" name="Elbow Connector 92"/>
            <p:cNvCxnSpPr>
              <a:cxnSpLocks noChangeShapeType="1"/>
              <a:endCxn id="56380" idx="1"/>
            </p:cNvCxnSpPr>
            <p:nvPr/>
          </p:nvCxnSpPr>
          <p:spPr bwMode="auto">
            <a:xfrm rot="5400000" flipH="1" flipV="1">
              <a:off x="5015073" y="1245935"/>
              <a:ext cx="931308" cy="656618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52" name="Straight Connector 93"/>
            <p:cNvCxnSpPr>
              <a:cxnSpLocks noChangeShapeType="1"/>
            </p:cNvCxnSpPr>
            <p:nvPr/>
          </p:nvCxnSpPr>
          <p:spPr bwMode="auto">
            <a:xfrm flipV="1">
              <a:off x="4085618" y="2037772"/>
              <a:ext cx="1066800" cy="21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3" name="TextBox 94"/>
            <p:cNvSpPr txBox="1">
              <a:spLocks noChangeArrowheads="1"/>
            </p:cNvSpPr>
            <p:nvPr/>
          </p:nvSpPr>
          <p:spPr bwMode="auto">
            <a:xfrm>
              <a:off x="4098508" y="1735098"/>
              <a:ext cx="11545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600">
                  <a:latin typeface="Helvetica" panose="020B0604020202020204" pitchFamily="34" charset="0"/>
                </a:rPr>
                <a:t>00</a:t>
              </a:r>
            </a:p>
          </p:txBody>
        </p:sp>
      </p:grpSp>
      <p:sp>
        <p:nvSpPr>
          <p:cNvPr id="60" name="Text Box 48"/>
          <p:cNvSpPr txBox="1">
            <a:spLocks noChangeArrowheads="1"/>
          </p:cNvSpPr>
          <p:nvPr/>
        </p:nvSpPr>
        <p:spPr bwMode="auto">
          <a:xfrm>
            <a:off x="228600" y="2711450"/>
            <a:ext cx="765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0x06?</a:t>
            </a:r>
          </a:p>
        </p:txBody>
      </p:sp>
      <p:sp>
        <p:nvSpPr>
          <p:cNvPr id="61" name="Text Box 48"/>
          <p:cNvSpPr txBox="1">
            <a:spLocks noChangeArrowheads="1"/>
          </p:cNvSpPr>
          <p:nvPr/>
        </p:nvSpPr>
        <p:spPr bwMode="auto">
          <a:xfrm>
            <a:off x="2133600" y="4191000"/>
            <a:ext cx="1141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0000 01</a:t>
            </a:r>
            <a:r>
              <a:rPr lang="en-US" altLang="en-US" sz="1600">
                <a:latin typeface="Helvetica" panose="020B0604020202020204" pitchFamily="34" charset="0"/>
              </a:rPr>
              <a:t>10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52800" y="4191000"/>
            <a:ext cx="1817688" cy="336550"/>
            <a:chOff x="3352800" y="4191000"/>
            <a:chExt cx="1817579" cy="335979"/>
          </a:xfrm>
        </p:grpSpPr>
        <p:cxnSp>
          <p:nvCxnSpPr>
            <p:cNvPr id="56349" name="Elbow Connector 67"/>
            <p:cNvCxnSpPr>
              <a:cxnSpLocks noChangeShapeType="1"/>
              <a:endCxn id="56350" idx="1"/>
            </p:cNvCxnSpPr>
            <p:nvPr/>
          </p:nvCxnSpPr>
          <p:spPr bwMode="auto">
            <a:xfrm>
              <a:off x="3352800" y="4358970"/>
              <a:ext cx="687381" cy="2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0" name="Text Box 48"/>
            <p:cNvSpPr txBox="1">
              <a:spLocks noChangeArrowheads="1"/>
            </p:cNvSpPr>
            <p:nvPr/>
          </p:nvSpPr>
          <p:spPr bwMode="auto">
            <a:xfrm>
              <a:off x="4040181" y="4191000"/>
              <a:ext cx="1130198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u="sng">
                  <a:solidFill>
                    <a:srgbClr val="FF0000"/>
                  </a:solidFill>
                  <a:latin typeface="Helvetica" panose="020B0604020202020204" pitchFamily="34" charset="0"/>
                </a:rPr>
                <a:t>0000 11</a:t>
              </a:r>
              <a:r>
                <a:rPr lang="en-US" altLang="en-US" sz="1600" u="sng">
                  <a:latin typeface="Helvetica" panose="020B0604020202020204" pitchFamily="34" charset="0"/>
                </a:rPr>
                <a:t>10</a:t>
              </a:r>
            </a:p>
          </p:txBody>
        </p:sp>
      </p:grpSp>
      <p:sp>
        <p:nvSpPr>
          <p:cNvPr id="66" name="Text Box 48"/>
          <p:cNvSpPr txBox="1">
            <a:spLocks noChangeArrowheads="1"/>
          </p:cNvSpPr>
          <p:nvPr/>
        </p:nvSpPr>
        <p:spPr bwMode="auto">
          <a:xfrm>
            <a:off x="7162800" y="3657600"/>
            <a:ext cx="730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0x0E!</a:t>
            </a:r>
          </a:p>
        </p:txBody>
      </p:sp>
      <p:sp>
        <p:nvSpPr>
          <p:cNvPr id="68" name="Text Box 48"/>
          <p:cNvSpPr txBox="1">
            <a:spLocks noChangeArrowheads="1"/>
          </p:cNvSpPr>
          <p:nvPr/>
        </p:nvSpPr>
        <p:spPr bwMode="auto">
          <a:xfrm>
            <a:off x="228600" y="3397250"/>
            <a:ext cx="765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0x09?</a:t>
            </a:r>
          </a:p>
        </p:txBody>
      </p:sp>
      <p:sp>
        <p:nvSpPr>
          <p:cNvPr id="69" name="Text Box 48"/>
          <p:cNvSpPr txBox="1">
            <a:spLocks noChangeArrowheads="1"/>
          </p:cNvSpPr>
          <p:nvPr/>
        </p:nvSpPr>
        <p:spPr bwMode="auto">
          <a:xfrm>
            <a:off x="2133600" y="4616450"/>
            <a:ext cx="1152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0000 10</a:t>
            </a:r>
            <a:r>
              <a:rPr lang="en-US" altLang="en-US" sz="1600">
                <a:latin typeface="Helvetica" panose="020B0604020202020204" pitchFamily="34" charset="0"/>
              </a:rPr>
              <a:t>01</a:t>
            </a:r>
          </a:p>
        </p:txBody>
      </p: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3352800" y="4616450"/>
            <a:ext cx="1839913" cy="336550"/>
            <a:chOff x="3352800" y="4191000"/>
            <a:chExt cx="1840021" cy="335979"/>
          </a:xfrm>
        </p:grpSpPr>
        <p:cxnSp>
          <p:nvCxnSpPr>
            <p:cNvPr id="56347" name="Elbow Connector 67"/>
            <p:cNvCxnSpPr>
              <a:cxnSpLocks noChangeShapeType="1"/>
              <a:endCxn id="56348" idx="1"/>
            </p:cNvCxnSpPr>
            <p:nvPr/>
          </p:nvCxnSpPr>
          <p:spPr bwMode="auto">
            <a:xfrm>
              <a:off x="3352800" y="4358970"/>
              <a:ext cx="687381" cy="20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48" name="Text Box 48"/>
            <p:cNvSpPr txBox="1">
              <a:spLocks noChangeArrowheads="1"/>
            </p:cNvSpPr>
            <p:nvPr/>
          </p:nvSpPr>
          <p:spPr bwMode="auto">
            <a:xfrm>
              <a:off x="4040181" y="4191000"/>
              <a:ext cx="1152640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u="sng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600" u="sng">
                  <a:latin typeface="Helvetica" panose="020B0604020202020204" pitchFamily="34" charset="0"/>
                </a:rPr>
                <a:t>01</a:t>
              </a:r>
            </a:p>
          </p:txBody>
        </p:sp>
      </p:grpSp>
      <p:sp>
        <p:nvSpPr>
          <p:cNvPr id="73" name="Text Box 48"/>
          <p:cNvSpPr txBox="1">
            <a:spLocks noChangeArrowheads="1"/>
          </p:cNvSpPr>
          <p:nvPr/>
        </p:nvSpPr>
        <p:spPr bwMode="auto">
          <a:xfrm>
            <a:off x="7162800" y="205740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0x05!</a:t>
            </a:r>
          </a:p>
        </p:txBody>
      </p:sp>
    </p:spTree>
    <p:extLst>
      <p:ext uri="{BB962C8B-B14F-4D97-AF65-F5344CB8AC3E}">
        <p14:creationId xmlns:p14="http://schemas.microsoft.com/office/powerpoint/2010/main" val="36969444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457200" y="3613150"/>
            <a:ext cx="5106988" cy="1838325"/>
            <a:chOff x="288" y="2276"/>
            <a:chExt cx="3217" cy="1158"/>
          </a:xfrm>
        </p:grpSpPr>
        <p:sp>
          <p:nvSpPr>
            <p:cNvPr id="54316" name="Rectangle 56"/>
            <p:cNvSpPr>
              <a:spLocks noChangeArrowheads="1"/>
            </p:cNvSpPr>
            <p:nvPr/>
          </p:nvSpPr>
          <p:spPr bwMode="auto">
            <a:xfrm>
              <a:off x="288" y="2276"/>
              <a:ext cx="1258" cy="220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PageTablePtrB</a:t>
              </a:r>
            </a:p>
          </p:txBody>
        </p:sp>
        <p:sp>
          <p:nvSpPr>
            <p:cNvPr id="54317" name="Line 57"/>
            <p:cNvSpPr>
              <a:spLocks noChangeShapeType="1"/>
            </p:cNvSpPr>
            <p:nvPr/>
          </p:nvSpPr>
          <p:spPr bwMode="auto">
            <a:xfrm flipV="1">
              <a:off x="1546" y="2290"/>
              <a:ext cx="772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grpSp>
          <p:nvGrpSpPr>
            <p:cNvPr id="54318" name="Group 98"/>
            <p:cNvGrpSpPr>
              <a:grpSpLocks/>
            </p:cNvGrpSpPr>
            <p:nvPr/>
          </p:nvGrpSpPr>
          <p:grpSpPr bwMode="auto">
            <a:xfrm>
              <a:off x="2334" y="2305"/>
              <a:ext cx="1171" cy="1129"/>
              <a:chOff x="2334" y="2305"/>
              <a:chExt cx="1171" cy="1129"/>
            </a:xfrm>
          </p:grpSpPr>
          <p:sp>
            <p:nvSpPr>
              <p:cNvPr id="54319" name="Rectangle 59"/>
              <p:cNvSpPr>
                <a:spLocks noChangeArrowheads="1"/>
              </p:cNvSpPr>
              <p:nvPr/>
            </p:nvSpPr>
            <p:spPr bwMode="auto">
              <a:xfrm>
                <a:off x="2334" y="2305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#0</a:t>
                </a:r>
              </a:p>
            </p:txBody>
          </p:sp>
          <p:sp>
            <p:nvSpPr>
              <p:cNvPr id="54320" name="Rectangle 60"/>
              <p:cNvSpPr>
                <a:spLocks noChangeArrowheads="1"/>
              </p:cNvSpPr>
              <p:nvPr/>
            </p:nvSpPr>
            <p:spPr bwMode="auto">
              <a:xfrm>
                <a:off x="2334" y="2493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#1</a:t>
                </a:r>
              </a:p>
            </p:txBody>
          </p:sp>
          <p:sp>
            <p:nvSpPr>
              <p:cNvPr id="54321" name="Rectangle 61"/>
              <p:cNvSpPr>
                <a:spLocks noChangeArrowheads="1"/>
              </p:cNvSpPr>
              <p:nvPr/>
            </p:nvSpPr>
            <p:spPr bwMode="auto">
              <a:xfrm>
                <a:off x="2334" y="2681"/>
                <a:ext cx="753" cy="189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#2</a:t>
                </a:r>
              </a:p>
            </p:txBody>
          </p:sp>
          <p:sp>
            <p:nvSpPr>
              <p:cNvPr id="54322" name="Rectangle 62"/>
              <p:cNvSpPr>
                <a:spLocks noChangeArrowheads="1"/>
              </p:cNvSpPr>
              <p:nvPr/>
            </p:nvSpPr>
            <p:spPr bwMode="auto">
              <a:xfrm>
                <a:off x="2334" y="2870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#3</a:t>
                </a:r>
              </a:p>
            </p:txBody>
          </p:sp>
          <p:sp>
            <p:nvSpPr>
              <p:cNvPr id="54323" name="Rectangle 64"/>
              <p:cNvSpPr>
                <a:spLocks noChangeArrowheads="1"/>
              </p:cNvSpPr>
              <p:nvPr/>
            </p:nvSpPr>
            <p:spPr bwMode="auto">
              <a:xfrm>
                <a:off x="2334" y="3246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#5</a:t>
                </a:r>
              </a:p>
            </p:txBody>
          </p:sp>
          <p:sp>
            <p:nvSpPr>
              <p:cNvPr id="54324" name="Rectangle 66"/>
              <p:cNvSpPr>
                <a:spLocks noChangeArrowheads="1"/>
              </p:cNvSpPr>
              <p:nvPr/>
            </p:nvSpPr>
            <p:spPr bwMode="auto">
              <a:xfrm>
                <a:off x="3085" y="2305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V,R</a:t>
                </a:r>
              </a:p>
            </p:txBody>
          </p:sp>
          <p:sp>
            <p:nvSpPr>
              <p:cNvPr id="54325" name="Rectangle 67"/>
              <p:cNvSpPr>
                <a:spLocks noChangeArrowheads="1"/>
              </p:cNvSpPr>
              <p:nvPr/>
            </p:nvSpPr>
            <p:spPr bwMode="auto">
              <a:xfrm>
                <a:off x="3085" y="2493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N</a:t>
                </a:r>
              </a:p>
            </p:txBody>
          </p:sp>
          <p:sp>
            <p:nvSpPr>
              <p:cNvPr id="54326" name="Rectangle 68"/>
              <p:cNvSpPr>
                <a:spLocks noChangeArrowheads="1"/>
              </p:cNvSpPr>
              <p:nvPr/>
            </p:nvSpPr>
            <p:spPr bwMode="auto">
              <a:xfrm>
                <a:off x="3085" y="2681"/>
                <a:ext cx="420" cy="189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V,R,W</a:t>
                </a:r>
              </a:p>
            </p:txBody>
          </p:sp>
          <p:sp>
            <p:nvSpPr>
              <p:cNvPr id="54327" name="Rectangle 69"/>
              <p:cNvSpPr>
                <a:spLocks noChangeArrowheads="1"/>
              </p:cNvSpPr>
              <p:nvPr/>
            </p:nvSpPr>
            <p:spPr bwMode="auto">
              <a:xfrm>
                <a:off x="3085" y="2870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N</a:t>
                </a:r>
              </a:p>
            </p:txBody>
          </p:sp>
          <p:grpSp>
            <p:nvGrpSpPr>
              <p:cNvPr id="54328" name="Group 94"/>
              <p:cNvGrpSpPr>
                <a:grpSpLocks/>
              </p:cNvGrpSpPr>
              <p:nvPr/>
            </p:nvGrpSpPr>
            <p:grpSpPr bwMode="auto">
              <a:xfrm>
                <a:off x="2334" y="3058"/>
                <a:ext cx="1171" cy="188"/>
                <a:chOff x="2334" y="3058"/>
                <a:chExt cx="1171" cy="188"/>
              </a:xfrm>
            </p:grpSpPr>
            <p:sp>
              <p:nvSpPr>
                <p:cNvPr id="54330" name="Rectangle 63"/>
                <p:cNvSpPr>
                  <a:spLocks noChangeArrowheads="1"/>
                </p:cNvSpPr>
                <p:nvPr/>
              </p:nvSpPr>
              <p:spPr bwMode="auto">
                <a:xfrm>
                  <a:off x="2334" y="3058"/>
                  <a:ext cx="753" cy="188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page #4</a:t>
                  </a:r>
                </a:p>
              </p:txBody>
            </p:sp>
            <p:sp>
              <p:nvSpPr>
                <p:cNvPr id="54331" name="Rectangle 70"/>
                <p:cNvSpPr>
                  <a:spLocks noChangeArrowheads="1"/>
                </p:cNvSpPr>
                <p:nvPr/>
              </p:nvSpPr>
              <p:spPr bwMode="auto">
                <a:xfrm>
                  <a:off x="3085" y="3058"/>
                  <a:ext cx="420" cy="188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Gill Sans Light"/>
                      <a:cs typeface="Gill Sans Light"/>
                    </a:rPr>
                    <a:t>V,R</a:t>
                  </a:r>
                </a:p>
              </p:txBody>
            </p:sp>
          </p:grpSp>
          <p:sp>
            <p:nvSpPr>
              <p:cNvPr id="54329" name="Rectangle 71"/>
              <p:cNvSpPr>
                <a:spLocks noChangeArrowheads="1"/>
              </p:cNvSpPr>
              <p:nvPr/>
            </p:nvSpPr>
            <p:spPr bwMode="auto">
              <a:xfrm>
                <a:off x="3085" y="3246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V,R,W</a:t>
                </a:r>
              </a:p>
            </p:txBody>
          </p:sp>
        </p:grp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3703638" y="4852988"/>
            <a:ext cx="1858962" cy="298450"/>
            <a:chOff x="2334" y="3058"/>
            <a:chExt cx="1171" cy="188"/>
          </a:xfrm>
        </p:grpSpPr>
        <p:sp>
          <p:nvSpPr>
            <p:cNvPr id="54314" name="Rectangle 96"/>
            <p:cNvSpPr>
              <a:spLocks noChangeArrowheads="1"/>
            </p:cNvSpPr>
            <p:nvPr/>
          </p:nvSpPr>
          <p:spPr bwMode="auto">
            <a:xfrm>
              <a:off x="2334" y="3058"/>
              <a:ext cx="753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Gill Sans Light"/>
                  <a:cs typeface="Gill Sans Light"/>
                </a:rPr>
                <a:t>page #4</a:t>
              </a:r>
            </a:p>
          </p:txBody>
        </p:sp>
        <p:sp>
          <p:nvSpPr>
            <p:cNvPr id="54315" name="Rectangle 97"/>
            <p:cNvSpPr>
              <a:spLocks noChangeArrowheads="1"/>
            </p:cNvSpPr>
            <p:nvPr/>
          </p:nvSpPr>
          <p:spPr bwMode="auto">
            <a:xfrm>
              <a:off x="3085" y="3058"/>
              <a:ext cx="420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Gill Sans Light"/>
                  <a:cs typeface="Gill Sans Light"/>
                </a:rPr>
                <a:t>V,R</a:t>
              </a:r>
            </a:p>
          </p:txBody>
        </p:sp>
      </p:grpSp>
      <p:sp>
        <p:nvSpPr>
          <p:cNvPr id="5427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What about Sharing?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304800" y="825500"/>
            <a:ext cx="4714875" cy="704850"/>
            <a:chOff x="322" y="384"/>
            <a:chExt cx="2970" cy="444"/>
          </a:xfrm>
        </p:grpSpPr>
        <p:grpSp>
          <p:nvGrpSpPr>
            <p:cNvPr id="54310" name="Group 12"/>
            <p:cNvGrpSpPr>
              <a:grpSpLocks/>
            </p:cNvGrpSpPr>
            <p:nvPr/>
          </p:nvGrpSpPr>
          <p:grpSpPr bwMode="auto">
            <a:xfrm>
              <a:off x="1676" y="447"/>
              <a:ext cx="1616" cy="238"/>
              <a:chOff x="480" y="624"/>
              <a:chExt cx="1968" cy="336"/>
            </a:xfrm>
          </p:grpSpPr>
          <p:sp>
            <p:nvSpPr>
              <p:cNvPr id="54312" name="Rectangle 13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Offset</a:t>
                </a:r>
              </a:p>
            </p:txBody>
          </p:sp>
          <p:sp>
            <p:nvSpPr>
              <p:cNvPr id="54313" name="Rectangle 14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Gill Sans Light"/>
                    <a:cs typeface="Gill Sans Light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Gill Sans Light"/>
                    <a:cs typeface="Gill Sans Light"/>
                  </a:rPr>
                  <a:t>Page #</a:t>
                </a:r>
              </a:p>
            </p:txBody>
          </p:sp>
        </p:grpSp>
        <p:sp>
          <p:nvSpPr>
            <p:cNvPr id="54311" name="Text Box 15"/>
            <p:cNvSpPr txBox="1">
              <a:spLocks noChangeArrowheads="1"/>
            </p:cNvSpPr>
            <p:nvPr/>
          </p:nvSpPr>
          <p:spPr bwMode="auto">
            <a:xfrm>
              <a:off x="322" y="384"/>
              <a:ext cx="1089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Virtual Address</a:t>
              </a:r>
            </a:p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(Process A):</a:t>
              </a:r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533400" y="1631950"/>
            <a:ext cx="5030788" cy="1838325"/>
            <a:chOff x="336" y="1028"/>
            <a:chExt cx="3169" cy="1158"/>
          </a:xfrm>
        </p:grpSpPr>
        <p:sp>
          <p:nvSpPr>
            <p:cNvPr id="54294" name="Rectangle 24"/>
            <p:cNvSpPr>
              <a:spLocks noChangeArrowheads="1"/>
            </p:cNvSpPr>
            <p:nvPr/>
          </p:nvSpPr>
          <p:spPr bwMode="auto">
            <a:xfrm>
              <a:off x="336" y="1028"/>
              <a:ext cx="1210" cy="220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PageTablePtrA</a:t>
              </a:r>
            </a:p>
          </p:txBody>
        </p:sp>
        <p:sp>
          <p:nvSpPr>
            <p:cNvPr id="54295" name="Line 25"/>
            <p:cNvSpPr>
              <a:spLocks noChangeShapeType="1"/>
            </p:cNvSpPr>
            <p:nvPr/>
          </p:nvSpPr>
          <p:spPr bwMode="auto">
            <a:xfrm flipV="1">
              <a:off x="1546" y="1076"/>
              <a:ext cx="772" cy="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grpSp>
          <p:nvGrpSpPr>
            <p:cNvPr id="54296" name="Group 92"/>
            <p:cNvGrpSpPr>
              <a:grpSpLocks/>
            </p:cNvGrpSpPr>
            <p:nvPr/>
          </p:nvGrpSpPr>
          <p:grpSpPr bwMode="auto">
            <a:xfrm>
              <a:off x="2334" y="1057"/>
              <a:ext cx="1171" cy="1129"/>
              <a:chOff x="2334" y="1057"/>
              <a:chExt cx="1171" cy="1129"/>
            </a:xfrm>
          </p:grpSpPr>
          <p:sp>
            <p:nvSpPr>
              <p:cNvPr id="54297" name="Rectangle 27"/>
              <p:cNvSpPr>
                <a:spLocks noChangeArrowheads="1"/>
              </p:cNvSpPr>
              <p:nvPr/>
            </p:nvSpPr>
            <p:spPr bwMode="auto">
              <a:xfrm>
                <a:off x="2334" y="1057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#0</a:t>
                </a:r>
              </a:p>
            </p:txBody>
          </p:sp>
          <p:sp>
            <p:nvSpPr>
              <p:cNvPr id="54298" name="Rectangle 28"/>
              <p:cNvSpPr>
                <a:spLocks noChangeArrowheads="1"/>
              </p:cNvSpPr>
              <p:nvPr/>
            </p:nvSpPr>
            <p:spPr bwMode="auto">
              <a:xfrm>
                <a:off x="2334" y="1245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#1</a:t>
                </a:r>
              </a:p>
            </p:txBody>
          </p:sp>
          <p:sp>
            <p:nvSpPr>
              <p:cNvPr id="54299" name="Rectangle 30"/>
              <p:cNvSpPr>
                <a:spLocks noChangeArrowheads="1"/>
              </p:cNvSpPr>
              <p:nvPr/>
            </p:nvSpPr>
            <p:spPr bwMode="auto">
              <a:xfrm>
                <a:off x="2334" y="1622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#3</a:t>
                </a:r>
              </a:p>
            </p:txBody>
          </p:sp>
          <p:sp>
            <p:nvSpPr>
              <p:cNvPr id="54300" name="Rectangle 31"/>
              <p:cNvSpPr>
                <a:spLocks noChangeArrowheads="1"/>
              </p:cNvSpPr>
              <p:nvPr/>
            </p:nvSpPr>
            <p:spPr bwMode="auto">
              <a:xfrm>
                <a:off x="2334" y="1810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#4</a:t>
                </a:r>
              </a:p>
            </p:txBody>
          </p:sp>
          <p:sp>
            <p:nvSpPr>
              <p:cNvPr id="54301" name="Rectangle 32"/>
              <p:cNvSpPr>
                <a:spLocks noChangeArrowheads="1"/>
              </p:cNvSpPr>
              <p:nvPr/>
            </p:nvSpPr>
            <p:spPr bwMode="auto">
              <a:xfrm>
                <a:off x="2334" y="1998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page #5</a:t>
                </a:r>
              </a:p>
            </p:txBody>
          </p:sp>
          <p:sp>
            <p:nvSpPr>
              <p:cNvPr id="54302" name="Rectangle 34"/>
              <p:cNvSpPr>
                <a:spLocks noChangeArrowheads="1"/>
              </p:cNvSpPr>
              <p:nvPr/>
            </p:nvSpPr>
            <p:spPr bwMode="auto">
              <a:xfrm>
                <a:off x="3085" y="1057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V,R</a:t>
                </a:r>
              </a:p>
            </p:txBody>
          </p:sp>
          <p:sp>
            <p:nvSpPr>
              <p:cNvPr id="54303" name="Rectangle 35"/>
              <p:cNvSpPr>
                <a:spLocks noChangeArrowheads="1"/>
              </p:cNvSpPr>
              <p:nvPr/>
            </p:nvSpPr>
            <p:spPr bwMode="auto">
              <a:xfrm>
                <a:off x="3085" y="1245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V,R</a:t>
                </a:r>
              </a:p>
            </p:txBody>
          </p:sp>
          <p:grpSp>
            <p:nvGrpSpPr>
              <p:cNvPr id="54304" name="Group 88"/>
              <p:cNvGrpSpPr>
                <a:grpSpLocks/>
              </p:cNvGrpSpPr>
              <p:nvPr/>
            </p:nvGrpSpPr>
            <p:grpSpPr bwMode="auto">
              <a:xfrm>
                <a:off x="2334" y="1433"/>
                <a:ext cx="1171" cy="189"/>
                <a:chOff x="2334" y="1433"/>
                <a:chExt cx="1171" cy="189"/>
              </a:xfrm>
            </p:grpSpPr>
            <p:sp>
              <p:nvSpPr>
                <p:cNvPr id="54308" name="Rectangle 29"/>
                <p:cNvSpPr>
                  <a:spLocks noChangeArrowheads="1"/>
                </p:cNvSpPr>
                <p:nvPr/>
              </p:nvSpPr>
              <p:spPr bwMode="auto">
                <a:xfrm>
                  <a:off x="2334" y="1433"/>
                  <a:ext cx="753" cy="189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page #2</a:t>
                  </a:r>
                </a:p>
              </p:txBody>
            </p:sp>
            <p:sp>
              <p:nvSpPr>
                <p:cNvPr id="54309" name="Rectangle 36"/>
                <p:cNvSpPr>
                  <a:spLocks noChangeArrowheads="1"/>
                </p:cNvSpPr>
                <p:nvPr/>
              </p:nvSpPr>
              <p:spPr bwMode="auto">
                <a:xfrm>
                  <a:off x="3085" y="1433"/>
                  <a:ext cx="420" cy="189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Gill Sans Light"/>
                      <a:cs typeface="Gill Sans Light"/>
                    </a:rPr>
                    <a:t>V,R,W</a:t>
                  </a:r>
                </a:p>
              </p:txBody>
            </p:sp>
          </p:grpSp>
          <p:sp>
            <p:nvSpPr>
              <p:cNvPr id="54305" name="Rectangle 37"/>
              <p:cNvSpPr>
                <a:spLocks noChangeArrowheads="1"/>
              </p:cNvSpPr>
              <p:nvPr/>
            </p:nvSpPr>
            <p:spPr bwMode="auto">
              <a:xfrm>
                <a:off x="3085" y="1622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V,R,W</a:t>
                </a:r>
              </a:p>
            </p:txBody>
          </p:sp>
          <p:sp>
            <p:nvSpPr>
              <p:cNvPr id="54306" name="Rectangle 38"/>
              <p:cNvSpPr>
                <a:spLocks noChangeArrowheads="1"/>
              </p:cNvSpPr>
              <p:nvPr/>
            </p:nvSpPr>
            <p:spPr bwMode="auto">
              <a:xfrm>
                <a:off x="3085" y="1810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N</a:t>
                </a:r>
              </a:p>
            </p:txBody>
          </p:sp>
          <p:sp>
            <p:nvSpPr>
              <p:cNvPr id="54307" name="Rectangle 39"/>
              <p:cNvSpPr>
                <a:spLocks noChangeArrowheads="1"/>
              </p:cNvSpPr>
              <p:nvPr/>
            </p:nvSpPr>
            <p:spPr bwMode="auto">
              <a:xfrm>
                <a:off x="3085" y="1998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Gill Sans Light"/>
                    <a:cs typeface="Gill Sans Light"/>
                  </a:rPr>
                  <a:t>V,R,W</a:t>
                </a:r>
              </a:p>
            </p:txBody>
          </p:sp>
        </p:grp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327025" y="5670550"/>
            <a:ext cx="4770438" cy="704850"/>
            <a:chOff x="479" y="3504"/>
            <a:chExt cx="3005" cy="444"/>
          </a:xfrm>
        </p:grpSpPr>
        <p:grpSp>
          <p:nvGrpSpPr>
            <p:cNvPr id="54290" name="Group 51"/>
            <p:cNvGrpSpPr>
              <a:grpSpLocks/>
            </p:cNvGrpSpPr>
            <p:nvPr/>
          </p:nvGrpSpPr>
          <p:grpSpPr bwMode="auto">
            <a:xfrm>
              <a:off x="1868" y="3567"/>
              <a:ext cx="1616" cy="238"/>
              <a:chOff x="480" y="624"/>
              <a:chExt cx="1968" cy="336"/>
            </a:xfrm>
          </p:grpSpPr>
          <p:sp>
            <p:nvSpPr>
              <p:cNvPr id="54292" name="Rectangle 52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Offset</a:t>
                </a:r>
              </a:p>
            </p:txBody>
          </p:sp>
          <p:sp>
            <p:nvSpPr>
              <p:cNvPr id="54293" name="Rectangle 53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Gill Sans Light"/>
                    <a:cs typeface="Gill Sans Light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800">
                    <a:latin typeface="Gill Sans Light"/>
                    <a:cs typeface="Gill Sans Light"/>
                  </a:rPr>
                  <a:t>Page #</a:t>
                </a:r>
              </a:p>
            </p:txBody>
          </p:sp>
        </p:grpSp>
        <p:sp>
          <p:nvSpPr>
            <p:cNvPr id="54291" name="Text Box 54"/>
            <p:cNvSpPr txBox="1">
              <a:spLocks noChangeArrowheads="1"/>
            </p:cNvSpPr>
            <p:nvPr/>
          </p:nvSpPr>
          <p:spPr bwMode="auto">
            <a:xfrm>
              <a:off x="479" y="3504"/>
              <a:ext cx="1089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Virtual Address</a:t>
              </a:r>
            </a:p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(Process B):</a:t>
              </a:r>
            </a:p>
          </p:txBody>
        </p:sp>
      </p:grpSp>
      <p:sp>
        <p:nvSpPr>
          <p:cNvPr id="710735" name="Freeform 79"/>
          <p:cNvSpPr>
            <a:spLocks/>
          </p:cNvSpPr>
          <p:nvPr/>
        </p:nvSpPr>
        <p:spPr bwMode="auto">
          <a:xfrm>
            <a:off x="2917825" y="1327150"/>
            <a:ext cx="762000" cy="1066800"/>
          </a:xfrm>
          <a:custGeom>
            <a:avLst/>
            <a:gdLst>
              <a:gd name="T0" fmla="*/ 0 w 480"/>
              <a:gd name="T1" fmla="*/ 0 h 720"/>
              <a:gd name="T2" fmla="*/ 0 w 480"/>
              <a:gd name="T3" fmla="*/ 2147483647 h 720"/>
              <a:gd name="T4" fmla="*/ 2147483647 w 480"/>
              <a:gd name="T5" fmla="*/ 2147483647 h 720"/>
              <a:gd name="T6" fmla="*/ 0 60000 65536"/>
              <a:gd name="T7" fmla="*/ 0 60000 65536"/>
              <a:gd name="T8" fmla="*/ 0 60000 65536"/>
              <a:gd name="T9" fmla="*/ 0 w 480"/>
              <a:gd name="T10" fmla="*/ 0 h 720"/>
              <a:gd name="T11" fmla="*/ 480 w 48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720">
                <a:moveTo>
                  <a:pt x="0" y="0"/>
                </a:moveTo>
                <a:lnTo>
                  <a:pt x="0" y="720"/>
                </a:lnTo>
                <a:lnTo>
                  <a:pt x="480" y="72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10736" name="Freeform 80"/>
          <p:cNvSpPr>
            <a:spLocks/>
          </p:cNvSpPr>
          <p:nvPr/>
        </p:nvSpPr>
        <p:spPr bwMode="auto">
          <a:xfrm>
            <a:off x="2917825" y="4984750"/>
            <a:ext cx="762000" cy="762000"/>
          </a:xfrm>
          <a:custGeom>
            <a:avLst/>
            <a:gdLst>
              <a:gd name="T0" fmla="*/ 0 w 480"/>
              <a:gd name="T1" fmla="*/ 2147483647 h 480"/>
              <a:gd name="T2" fmla="*/ 0 w 480"/>
              <a:gd name="T3" fmla="*/ 0 h 480"/>
              <a:gd name="T4" fmla="*/ 2147483647 w 480"/>
              <a:gd name="T5" fmla="*/ 0 h 480"/>
              <a:gd name="T6" fmla="*/ 0 60000 65536"/>
              <a:gd name="T7" fmla="*/ 0 60000 65536"/>
              <a:gd name="T8" fmla="*/ 0 60000 65536"/>
              <a:gd name="T9" fmla="*/ 0 w 480"/>
              <a:gd name="T10" fmla="*/ 0 h 480"/>
              <a:gd name="T11" fmla="*/ 480 w 48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480">
                <a:moveTo>
                  <a:pt x="0" y="480"/>
                </a:move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13" name="Group 87"/>
          <p:cNvGrpSpPr>
            <a:grpSpLocks/>
          </p:cNvGrpSpPr>
          <p:nvPr/>
        </p:nvGrpSpPr>
        <p:grpSpPr bwMode="auto">
          <a:xfrm>
            <a:off x="6804023" y="2012950"/>
            <a:ext cx="1371600" cy="1905000"/>
            <a:chOff x="4286" y="1268"/>
            <a:chExt cx="864" cy="1200"/>
          </a:xfrm>
        </p:grpSpPr>
        <p:sp>
          <p:nvSpPr>
            <p:cNvPr id="54288" name="Rectangle 74"/>
            <p:cNvSpPr>
              <a:spLocks noChangeArrowheads="1"/>
            </p:cNvSpPr>
            <p:nvPr/>
          </p:nvSpPr>
          <p:spPr bwMode="auto">
            <a:xfrm>
              <a:off x="4286" y="1268"/>
              <a:ext cx="864" cy="1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54289" name="Text Box 75"/>
            <p:cNvSpPr txBox="1">
              <a:spLocks noChangeArrowheads="1"/>
            </p:cNvSpPr>
            <p:nvPr/>
          </p:nvSpPr>
          <p:spPr bwMode="auto">
            <a:xfrm>
              <a:off x="4385" y="1667"/>
              <a:ext cx="640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Gill Sans Light"/>
                  <a:cs typeface="Gill Sans Light"/>
                </a:rPr>
                <a:t>Shared</a:t>
              </a:r>
            </a:p>
            <a:p>
              <a:pPr eaLnBrk="1" hangingPunct="1"/>
              <a:r>
                <a:rPr lang="en-US" altLang="en-US">
                  <a:latin typeface="Gill Sans Light"/>
                  <a:cs typeface="Gill Sans Light"/>
                </a:rPr>
                <a:t>Page</a:t>
              </a:r>
            </a:p>
          </p:txBody>
        </p:sp>
      </p:grpSp>
      <p:sp>
        <p:nvSpPr>
          <p:cNvPr id="710737" name="Text Box 81"/>
          <p:cNvSpPr txBox="1">
            <a:spLocks noChangeArrowheads="1"/>
          </p:cNvSpPr>
          <p:nvPr/>
        </p:nvSpPr>
        <p:spPr bwMode="auto">
          <a:xfrm>
            <a:off x="5867400" y="4114800"/>
            <a:ext cx="3106600" cy="119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Gill Sans Light"/>
                <a:cs typeface="Gill Sans Light"/>
              </a:rPr>
              <a:t>This physical page</a:t>
            </a:r>
          </a:p>
          <a:p>
            <a:pPr eaLnBrk="1" hangingPunct="1"/>
            <a:r>
              <a:rPr lang="en-US" altLang="en-US" dirty="0">
                <a:latin typeface="Gill Sans Light"/>
                <a:cs typeface="Gill Sans Light"/>
              </a:rPr>
              <a:t>appears in address</a:t>
            </a:r>
          </a:p>
          <a:p>
            <a:pPr eaLnBrk="1" hangingPunct="1"/>
            <a:r>
              <a:rPr lang="en-US" altLang="en-US" dirty="0">
                <a:latin typeface="Gill Sans Light"/>
                <a:cs typeface="Gill Sans Light"/>
              </a:rPr>
              <a:t>space of both processes</a:t>
            </a:r>
          </a:p>
        </p:txBody>
      </p: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3705225" y="2276475"/>
            <a:ext cx="1858963" cy="300038"/>
            <a:chOff x="2334" y="1433"/>
            <a:chExt cx="1171" cy="189"/>
          </a:xfrm>
        </p:grpSpPr>
        <p:sp>
          <p:nvSpPr>
            <p:cNvPr id="54286" name="Rectangle 90"/>
            <p:cNvSpPr>
              <a:spLocks noChangeArrowheads="1"/>
            </p:cNvSpPr>
            <p:nvPr/>
          </p:nvSpPr>
          <p:spPr bwMode="auto">
            <a:xfrm>
              <a:off x="2334" y="1433"/>
              <a:ext cx="753" cy="18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Gill Sans Light"/>
                  <a:cs typeface="Gill Sans Light"/>
                </a:rPr>
                <a:t>page #2</a:t>
              </a:r>
            </a:p>
          </p:txBody>
        </p:sp>
        <p:sp>
          <p:nvSpPr>
            <p:cNvPr id="54287" name="Rectangle 91"/>
            <p:cNvSpPr>
              <a:spLocks noChangeArrowheads="1"/>
            </p:cNvSpPr>
            <p:nvPr/>
          </p:nvSpPr>
          <p:spPr bwMode="auto">
            <a:xfrm>
              <a:off x="3085" y="1433"/>
              <a:ext cx="420" cy="18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Gill Sans Light"/>
                  <a:cs typeface="Gill Sans Light"/>
                </a:rPr>
                <a:t>V,R,W</a:t>
              </a:r>
            </a:p>
          </p:txBody>
        </p:sp>
      </p:grpSp>
      <p:sp>
        <p:nvSpPr>
          <p:cNvPr id="710733" name="Line 77"/>
          <p:cNvSpPr>
            <a:spLocks noChangeShapeType="1"/>
          </p:cNvSpPr>
          <p:nvPr/>
        </p:nvSpPr>
        <p:spPr bwMode="auto">
          <a:xfrm flipV="1">
            <a:off x="4746625" y="2012950"/>
            <a:ext cx="205740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10734" name="Line 78"/>
          <p:cNvSpPr>
            <a:spLocks noChangeShapeType="1"/>
          </p:cNvSpPr>
          <p:nvPr/>
        </p:nvSpPr>
        <p:spPr bwMode="auto">
          <a:xfrm flipV="1">
            <a:off x="4746625" y="2089150"/>
            <a:ext cx="1981200" cy="2895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96557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1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1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735" grpId="0" animBg="1"/>
      <p:bldP spid="710736" grpId="0" animBg="1"/>
      <p:bldP spid="710737" grpId="0"/>
      <p:bldP spid="710733" grpId="0" animBg="1"/>
      <p:bldP spid="7107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Upcoming deadlines:</a:t>
            </a:r>
          </a:p>
          <a:p>
            <a:pPr lvl="1"/>
            <a:r>
              <a:rPr lang="en-US" dirty="0" smtClean="0"/>
              <a:t>Project </a:t>
            </a:r>
            <a:r>
              <a:rPr lang="en-US" dirty="0" smtClean="0"/>
              <a:t>1 final code due Fri 3/4, final report due </a:t>
            </a:r>
            <a:r>
              <a:rPr lang="en-US" dirty="0" smtClean="0"/>
              <a:t>Mon 3/7</a:t>
            </a:r>
            <a:endParaRPr lang="en-US" dirty="0" smtClean="0"/>
          </a:p>
          <a:p>
            <a:pPr lvl="1"/>
            <a:endParaRPr lang="en-US" sz="1200" dirty="0" smtClean="0"/>
          </a:p>
          <a:p>
            <a:r>
              <a:rPr lang="en-US" dirty="0" smtClean="0"/>
              <a:t>Midterm next week</a:t>
            </a:r>
            <a:r>
              <a:rPr lang="en-US" dirty="0"/>
              <a:t> </a:t>
            </a:r>
            <a:r>
              <a:rPr lang="en-US" dirty="0" smtClean="0"/>
              <a:t>Wed 3/9 6-7:30 10 Evans and 155 </a:t>
            </a:r>
            <a:r>
              <a:rPr lang="en-US" dirty="0" err="1" smtClean="0"/>
              <a:t>Dwinelle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Midterm review session: Sun 3/6 2-5PM at 2060 VLSB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Rooms assignment: </a:t>
            </a:r>
            <a:r>
              <a:rPr lang="en-US" i="1" dirty="0" err="1" smtClean="0">
                <a:solidFill>
                  <a:srgbClr val="FF0000"/>
                </a:solidFill>
              </a:rPr>
              <a:t>aa</a:t>
            </a:r>
            <a:r>
              <a:rPr lang="en-US" i="1" dirty="0" smtClean="0">
                <a:solidFill>
                  <a:srgbClr val="FF0000"/>
                </a:solidFill>
              </a:rPr>
              <a:t>-eh 10 Evans, </a:t>
            </a:r>
            <a:r>
              <a:rPr lang="en-US" i="1" dirty="0" err="1" smtClean="0">
                <a:solidFill>
                  <a:srgbClr val="FF0000"/>
                </a:solidFill>
              </a:rPr>
              <a:t>ej-oa</a:t>
            </a:r>
            <a:r>
              <a:rPr lang="en-US" i="1" dirty="0" smtClean="0">
                <a:solidFill>
                  <a:srgbClr val="FF0000"/>
                </a:solidFill>
              </a:rPr>
              <a:t> 155 </a:t>
            </a:r>
            <a:r>
              <a:rPr lang="en-US" i="1" dirty="0" err="1" smtClean="0">
                <a:solidFill>
                  <a:srgbClr val="FF0000"/>
                </a:solidFill>
              </a:rPr>
              <a:t>Dwinelle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Lectures (including #12), project, </a:t>
            </a:r>
            <a:r>
              <a:rPr lang="en-US" dirty="0" err="1" smtClean="0"/>
              <a:t>homeworks</a:t>
            </a:r>
            <a:r>
              <a:rPr lang="en-US" dirty="0" smtClean="0"/>
              <a:t> readings, textbook</a:t>
            </a:r>
          </a:p>
          <a:p>
            <a:pPr lvl="1"/>
            <a:r>
              <a:rPr lang="en-US" dirty="0" smtClean="0"/>
              <a:t>No books, no calculators, one double-side page handwritten notes</a:t>
            </a:r>
          </a:p>
          <a:p>
            <a:pPr lvl="1"/>
            <a:r>
              <a:rPr lang="en-US" dirty="0" smtClean="0"/>
              <a:t>No class that day, extra office </a:t>
            </a:r>
            <a:r>
              <a:rPr lang="en-US" dirty="0" smtClean="0"/>
              <a:t>hours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19434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649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Memory Layout for Linux 32-bit</a:t>
            </a:r>
            <a:endParaRPr lang="en-US" altLang="en-US" dirty="0" smtClean="0"/>
          </a:p>
        </p:txBody>
      </p:sp>
      <p:pic>
        <p:nvPicPr>
          <p:cNvPr id="25602" name="Picture 4" descr="linuxFlexibleAddressSpaceLayo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60198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228600" y="6096000"/>
            <a:ext cx="8153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Gill Sans Light"/>
                <a:cs typeface="Gill Sans Light"/>
              </a:rPr>
              <a:t>http://</a:t>
            </a:r>
            <a:r>
              <a:rPr lang="en-US" altLang="en-US" sz="1600" dirty="0" err="1">
                <a:latin typeface="Gill Sans Light"/>
                <a:cs typeface="Gill Sans Light"/>
              </a:rPr>
              <a:t>static.duartes.org</a:t>
            </a:r>
            <a:r>
              <a:rPr lang="en-US" altLang="en-US" sz="1600" dirty="0">
                <a:latin typeface="Gill Sans Light"/>
                <a:cs typeface="Gill Sans Light"/>
              </a:rPr>
              <a:t>/</a:t>
            </a:r>
            <a:r>
              <a:rPr lang="en-US" altLang="en-US" sz="1600" dirty="0" err="1">
                <a:latin typeface="Gill Sans Light"/>
                <a:cs typeface="Gill Sans Light"/>
              </a:rPr>
              <a:t>img</a:t>
            </a:r>
            <a:r>
              <a:rPr lang="en-US" altLang="en-US" sz="1600" dirty="0">
                <a:latin typeface="Gill Sans Light"/>
                <a:cs typeface="Gill Sans Light"/>
              </a:rPr>
              <a:t>/</a:t>
            </a:r>
            <a:r>
              <a:rPr lang="en-US" altLang="en-US" sz="1600" dirty="0" err="1">
                <a:latin typeface="Gill Sans Light"/>
                <a:cs typeface="Gill Sans Light"/>
              </a:rPr>
              <a:t>blogPosts</a:t>
            </a:r>
            <a:r>
              <a:rPr lang="en-US" altLang="en-US" sz="1600" dirty="0">
                <a:latin typeface="Gill Sans Light"/>
                <a:cs typeface="Gill Sans Light"/>
              </a:rPr>
              <a:t>/</a:t>
            </a:r>
            <a:r>
              <a:rPr lang="en-US" altLang="en-US" sz="1600" dirty="0" err="1">
                <a:latin typeface="Gill Sans Light"/>
                <a:cs typeface="Gill Sans Light"/>
              </a:rPr>
              <a:t>linuxFlexibleAddressSpaceLayout.png</a:t>
            </a:r>
            <a:endParaRPr lang="en-US" altLang="en-US" sz="160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458980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6"/>
          <p:cNvSpPr>
            <a:spLocks noChangeArrowheads="1"/>
          </p:cNvSpPr>
          <p:nvPr/>
        </p:nvSpPr>
        <p:spPr bwMode="auto">
          <a:xfrm>
            <a:off x="2819400" y="6477000"/>
            <a:ext cx="32004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Summary: Paging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588963" y="1066800"/>
            <a:ext cx="1087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solidFill>
                  <a:srgbClr val="FF0000"/>
                </a:solidFill>
                <a:latin typeface="Helvetica" charset="0"/>
                <a:cs typeface="Helvetica" charset="0"/>
              </a:rPr>
              <a:t>1111 1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Helvetica" charset="0"/>
                <a:cs typeface="Helvetica" charset="0"/>
              </a:rPr>
              <a:t>111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1676400" y="12192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1676400" y="32004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676400" y="54864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1676400" y="42672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26632" name="Up Arrow 10"/>
          <p:cNvSpPr>
            <a:spLocks noChangeArrowheads="1"/>
          </p:cNvSpPr>
          <p:nvPr/>
        </p:nvSpPr>
        <p:spPr bwMode="auto">
          <a:xfrm flipH="1">
            <a:off x="2209800" y="28956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3" name="Up Arrow 11"/>
          <p:cNvSpPr>
            <a:spLocks noChangeArrowheads="1"/>
          </p:cNvSpPr>
          <p:nvPr/>
        </p:nvSpPr>
        <p:spPr bwMode="auto">
          <a:xfrm flipH="1" flipV="1">
            <a:off x="2209800" y="15240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4" name="Rectangle 12"/>
          <p:cNvSpPr>
            <a:spLocks noChangeArrowheads="1"/>
          </p:cNvSpPr>
          <p:nvPr/>
        </p:nvSpPr>
        <p:spPr bwMode="auto">
          <a:xfrm>
            <a:off x="1676400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5" name="TextBox 13"/>
          <p:cNvSpPr txBox="1">
            <a:spLocks noChangeArrowheads="1"/>
          </p:cNvSpPr>
          <p:nvPr/>
        </p:nvSpPr>
        <p:spPr bwMode="auto">
          <a:xfrm>
            <a:off x="1166813" y="838200"/>
            <a:ext cx="2185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26636" name="Rectangle 14"/>
          <p:cNvSpPr>
            <a:spLocks noChangeArrowheads="1"/>
          </p:cNvSpPr>
          <p:nvPr/>
        </p:nvSpPr>
        <p:spPr bwMode="auto">
          <a:xfrm>
            <a:off x="1676400" y="48768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7" name="Rectangle 15"/>
          <p:cNvSpPr>
            <a:spLocks noChangeArrowheads="1"/>
          </p:cNvSpPr>
          <p:nvPr/>
        </p:nvSpPr>
        <p:spPr bwMode="auto">
          <a:xfrm>
            <a:off x="1676400" y="36576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8" name="Rectangle 16"/>
          <p:cNvSpPr>
            <a:spLocks noChangeArrowheads="1"/>
          </p:cNvSpPr>
          <p:nvPr/>
        </p:nvSpPr>
        <p:spPr bwMode="auto">
          <a:xfrm>
            <a:off x="1676400" y="2438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39" name="TextBox 17"/>
          <p:cNvSpPr txBox="1">
            <a:spLocks noChangeArrowheads="1"/>
          </p:cNvSpPr>
          <p:nvPr/>
        </p:nvSpPr>
        <p:spPr bwMode="auto">
          <a:xfrm>
            <a:off x="533400" y="5834063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6640" name="TextBox 18"/>
          <p:cNvSpPr txBox="1">
            <a:spLocks noChangeArrowheads="1"/>
          </p:cNvSpPr>
          <p:nvPr/>
        </p:nvSpPr>
        <p:spPr bwMode="auto">
          <a:xfrm>
            <a:off x="533400" y="46482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6641" name="TextBox 19"/>
          <p:cNvSpPr txBox="1">
            <a:spLocks noChangeArrowheads="1"/>
          </p:cNvSpPr>
          <p:nvPr/>
        </p:nvSpPr>
        <p:spPr bwMode="auto">
          <a:xfrm>
            <a:off x="533400" y="34290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6642" name="TextBox 20"/>
          <p:cNvSpPr txBox="1">
            <a:spLocks noChangeArrowheads="1"/>
          </p:cNvSpPr>
          <p:nvPr/>
        </p:nvSpPr>
        <p:spPr bwMode="auto">
          <a:xfrm>
            <a:off x="544513" y="217646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6643" name="TextBox 21"/>
          <p:cNvSpPr txBox="1">
            <a:spLocks noChangeArrowheads="1"/>
          </p:cNvSpPr>
          <p:nvPr/>
        </p:nvSpPr>
        <p:spPr bwMode="auto">
          <a:xfrm>
            <a:off x="555625" y="1295400"/>
            <a:ext cx="11207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1111 0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6644" name="Left Brace 22"/>
          <p:cNvSpPr>
            <a:spLocks/>
          </p:cNvSpPr>
          <p:nvPr/>
        </p:nvSpPr>
        <p:spPr bwMode="auto">
          <a:xfrm rot="5400000" flipH="1">
            <a:off x="818356" y="5887244"/>
            <a:ext cx="192088" cy="609600"/>
          </a:xfrm>
          <a:prstGeom prst="leftBrace">
            <a:avLst>
              <a:gd name="adj1" fmla="val 830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6645" name="TextBox 23"/>
          <p:cNvSpPr txBox="1">
            <a:spLocks noChangeArrowheads="1"/>
          </p:cNvSpPr>
          <p:nvPr/>
        </p:nvSpPr>
        <p:spPr bwMode="auto">
          <a:xfrm>
            <a:off x="482600" y="6215063"/>
            <a:ext cx="812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FF0000"/>
                </a:solidFill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26646" name="TextBox 24"/>
          <p:cNvSpPr txBox="1">
            <a:spLocks noChangeArrowheads="1"/>
          </p:cNvSpPr>
          <p:nvPr/>
        </p:nvSpPr>
        <p:spPr bwMode="auto">
          <a:xfrm>
            <a:off x="1162050" y="6215063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26647" name="Left Brace 25"/>
          <p:cNvSpPr>
            <a:spLocks/>
          </p:cNvSpPr>
          <p:nvPr/>
        </p:nvSpPr>
        <p:spPr bwMode="auto">
          <a:xfrm rot="5400000" flipH="1">
            <a:off x="1346993" y="6044407"/>
            <a:ext cx="201613" cy="3048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6648" name="TextBox 27"/>
          <p:cNvSpPr txBox="1">
            <a:spLocks noChangeArrowheads="1"/>
          </p:cNvSpPr>
          <p:nvPr/>
        </p:nvSpPr>
        <p:spPr bwMode="auto">
          <a:xfrm>
            <a:off x="5943600" y="881063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26649" name="Rectangle 28"/>
          <p:cNvSpPr>
            <a:spLocks noChangeArrowheads="1"/>
          </p:cNvSpPr>
          <p:nvPr/>
        </p:nvSpPr>
        <p:spPr bwMode="auto">
          <a:xfrm>
            <a:off x="6492875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650" name="Rectangle 29"/>
          <p:cNvSpPr>
            <a:spLocks noChangeArrowheads="1"/>
          </p:cNvSpPr>
          <p:nvPr/>
        </p:nvSpPr>
        <p:spPr bwMode="auto">
          <a:xfrm>
            <a:off x="6492875" y="39624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492875" y="51816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492875" y="1219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92875" y="5791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92875" y="45720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655" name="Rectangle 35"/>
          <p:cNvSpPr>
            <a:spLocks noChangeArrowheads="1"/>
          </p:cNvSpPr>
          <p:nvPr/>
        </p:nvSpPr>
        <p:spPr bwMode="auto">
          <a:xfrm>
            <a:off x="6492875" y="35052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492875" y="2895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657" name="Rectangle 39"/>
          <p:cNvSpPr>
            <a:spLocks noChangeArrowheads="1"/>
          </p:cNvSpPr>
          <p:nvPr/>
        </p:nvSpPr>
        <p:spPr bwMode="auto">
          <a:xfrm>
            <a:off x="6492875" y="1524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492875" y="19812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659" name="TextBox 42"/>
          <p:cNvSpPr txBox="1">
            <a:spLocks noChangeArrowheads="1"/>
          </p:cNvSpPr>
          <p:nvPr/>
        </p:nvSpPr>
        <p:spPr bwMode="auto">
          <a:xfrm>
            <a:off x="7761288" y="58340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26660" name="TextBox 43"/>
          <p:cNvSpPr txBox="1">
            <a:spLocks noChangeArrowheads="1"/>
          </p:cNvSpPr>
          <p:nvPr/>
        </p:nvSpPr>
        <p:spPr bwMode="auto">
          <a:xfrm>
            <a:off x="7761288" y="55292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26661" name="TextBox 44"/>
          <p:cNvSpPr txBox="1">
            <a:spLocks noChangeArrowheads="1"/>
          </p:cNvSpPr>
          <p:nvPr/>
        </p:nvSpPr>
        <p:spPr bwMode="auto">
          <a:xfrm>
            <a:off x="7772400" y="42672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26662" name="TextBox 45"/>
          <p:cNvSpPr txBox="1">
            <a:spLocks noChangeArrowheads="1"/>
          </p:cNvSpPr>
          <p:nvPr/>
        </p:nvSpPr>
        <p:spPr bwMode="auto">
          <a:xfrm>
            <a:off x="7794625" y="3700463"/>
            <a:ext cx="1017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26663" name="TextBox 46"/>
          <p:cNvSpPr txBox="1">
            <a:spLocks noChangeArrowheads="1"/>
          </p:cNvSpPr>
          <p:nvPr/>
        </p:nvSpPr>
        <p:spPr bwMode="auto">
          <a:xfrm>
            <a:off x="7696200" y="1566863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676400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676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676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76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676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676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676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676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76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676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676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76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76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676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676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676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676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676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676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676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676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676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676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676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676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676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676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676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676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676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676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676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492875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492875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492875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492875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492875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492875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492875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492875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492875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492875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492875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492875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492875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492875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492875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492875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492875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492875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492875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492875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492875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492875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492875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492875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492875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492875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492875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492875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492875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492875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492875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492875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grpSp>
        <p:nvGrpSpPr>
          <p:cNvPr id="26728" name="Group 134"/>
          <p:cNvGrpSpPr>
            <a:grpSpLocks/>
          </p:cNvGrpSpPr>
          <p:nvPr/>
        </p:nvGrpSpPr>
        <p:grpSpPr bwMode="auto">
          <a:xfrm>
            <a:off x="4187825" y="990600"/>
            <a:ext cx="1168400" cy="6002338"/>
            <a:chOff x="4188007" y="838200"/>
            <a:chExt cx="1168785" cy="6001641"/>
          </a:xfrm>
        </p:grpSpPr>
        <p:sp>
          <p:nvSpPr>
            <p:cNvPr id="26757" name="TextBox 136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1168785" cy="600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11111   11101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11110   11100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11101     null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11100     null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10010   10000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10001   01111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10000   01110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01110     null   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01011   01101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01010   01100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01001   01011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01000   01010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00101 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00100 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00011   00101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00010   00100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00001   00011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00000   00010</a:t>
              </a:r>
            </a:p>
          </p:txBody>
        </p:sp>
        <p:sp>
          <p:nvSpPr>
            <p:cNvPr id="26758" name="Rectangle 138"/>
            <p:cNvSpPr>
              <a:spLocks noChangeArrowheads="1"/>
            </p:cNvSpPr>
            <p:nvPr/>
          </p:nvSpPr>
          <p:spPr bwMode="auto">
            <a:xfrm>
              <a:off x="4724400" y="838200"/>
              <a:ext cx="609600" cy="594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cxnSp>
        <p:nvCxnSpPr>
          <p:cNvPr id="26729" name="Straight Arrow Connector 142"/>
          <p:cNvCxnSpPr>
            <a:cxnSpLocks noChangeShapeType="1"/>
            <a:stCxn id="48" idx="3"/>
          </p:cNvCxnSpPr>
          <p:nvPr/>
        </p:nvCxnSpPr>
        <p:spPr bwMode="auto">
          <a:xfrm>
            <a:off x="2971800" y="60198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0" name="Straight Arrow Connector 143"/>
          <p:cNvCxnSpPr>
            <a:cxnSpLocks noChangeShapeType="1"/>
          </p:cNvCxnSpPr>
          <p:nvPr/>
        </p:nvCxnSpPr>
        <p:spPr bwMode="auto">
          <a:xfrm>
            <a:off x="2971800" y="58674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1" name="Straight Arrow Connector 144"/>
          <p:cNvCxnSpPr>
            <a:cxnSpLocks noChangeShapeType="1"/>
          </p:cNvCxnSpPr>
          <p:nvPr/>
        </p:nvCxnSpPr>
        <p:spPr bwMode="auto">
          <a:xfrm>
            <a:off x="2971800" y="57150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2" name="Straight Arrow Connector 145"/>
          <p:cNvCxnSpPr>
            <a:cxnSpLocks noChangeShapeType="1"/>
          </p:cNvCxnSpPr>
          <p:nvPr/>
        </p:nvCxnSpPr>
        <p:spPr bwMode="auto">
          <a:xfrm>
            <a:off x="2971800" y="55626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3" name="Straight Arrow Connector 146"/>
          <p:cNvCxnSpPr>
            <a:cxnSpLocks noChangeShapeType="1"/>
          </p:cNvCxnSpPr>
          <p:nvPr/>
        </p:nvCxnSpPr>
        <p:spPr bwMode="auto">
          <a:xfrm flipV="1">
            <a:off x="5334000" y="52578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4" name="Straight Arrow Connector 149"/>
          <p:cNvCxnSpPr>
            <a:cxnSpLocks noChangeShapeType="1"/>
          </p:cNvCxnSpPr>
          <p:nvPr/>
        </p:nvCxnSpPr>
        <p:spPr bwMode="auto">
          <a:xfrm flipV="1">
            <a:off x="5334000" y="54102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5" name="Straight Arrow Connector 150"/>
          <p:cNvCxnSpPr>
            <a:cxnSpLocks noChangeShapeType="1"/>
          </p:cNvCxnSpPr>
          <p:nvPr/>
        </p:nvCxnSpPr>
        <p:spPr bwMode="auto">
          <a:xfrm flipV="1">
            <a:off x="5334000" y="55626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6" name="Straight Arrow Connector 151"/>
          <p:cNvCxnSpPr>
            <a:cxnSpLocks noChangeShapeType="1"/>
          </p:cNvCxnSpPr>
          <p:nvPr/>
        </p:nvCxnSpPr>
        <p:spPr bwMode="auto">
          <a:xfrm flipV="1">
            <a:off x="5334000" y="57150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7" name="Straight Arrow Connector 162"/>
          <p:cNvCxnSpPr>
            <a:cxnSpLocks noChangeShapeType="1"/>
          </p:cNvCxnSpPr>
          <p:nvPr/>
        </p:nvCxnSpPr>
        <p:spPr bwMode="auto">
          <a:xfrm>
            <a:off x="2971800" y="48006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8" name="Straight Arrow Connector 164"/>
          <p:cNvCxnSpPr>
            <a:cxnSpLocks noChangeShapeType="1"/>
          </p:cNvCxnSpPr>
          <p:nvPr/>
        </p:nvCxnSpPr>
        <p:spPr bwMode="auto">
          <a:xfrm>
            <a:off x="2971800" y="46482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39" name="Straight Arrow Connector 165"/>
          <p:cNvCxnSpPr>
            <a:cxnSpLocks noChangeShapeType="1"/>
          </p:cNvCxnSpPr>
          <p:nvPr/>
        </p:nvCxnSpPr>
        <p:spPr bwMode="auto">
          <a:xfrm>
            <a:off x="2971800" y="44958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0" name="Straight Arrow Connector 166"/>
          <p:cNvCxnSpPr>
            <a:cxnSpLocks noChangeShapeType="1"/>
          </p:cNvCxnSpPr>
          <p:nvPr/>
        </p:nvCxnSpPr>
        <p:spPr bwMode="auto">
          <a:xfrm>
            <a:off x="2971800" y="43434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1" name="Straight Arrow Connector 167"/>
          <p:cNvCxnSpPr>
            <a:cxnSpLocks noChangeShapeType="1"/>
          </p:cNvCxnSpPr>
          <p:nvPr/>
        </p:nvCxnSpPr>
        <p:spPr bwMode="auto">
          <a:xfrm>
            <a:off x="2971800" y="34290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2" name="Straight Arrow Connector 172"/>
          <p:cNvCxnSpPr>
            <a:cxnSpLocks noChangeShapeType="1"/>
          </p:cNvCxnSpPr>
          <p:nvPr/>
        </p:nvCxnSpPr>
        <p:spPr bwMode="auto">
          <a:xfrm>
            <a:off x="2971800" y="35814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3" name="Straight Arrow Connector 173"/>
          <p:cNvCxnSpPr>
            <a:cxnSpLocks noChangeShapeType="1"/>
          </p:cNvCxnSpPr>
          <p:nvPr/>
        </p:nvCxnSpPr>
        <p:spPr bwMode="auto">
          <a:xfrm>
            <a:off x="2971800" y="32766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4" name="Straight Arrow Connector 174"/>
          <p:cNvCxnSpPr>
            <a:cxnSpLocks noChangeShapeType="1"/>
          </p:cNvCxnSpPr>
          <p:nvPr/>
        </p:nvCxnSpPr>
        <p:spPr bwMode="auto">
          <a:xfrm flipV="1">
            <a:off x="2971800" y="11430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5" name="Straight Arrow Connector 176"/>
          <p:cNvCxnSpPr>
            <a:cxnSpLocks noChangeShapeType="1"/>
          </p:cNvCxnSpPr>
          <p:nvPr/>
        </p:nvCxnSpPr>
        <p:spPr bwMode="auto">
          <a:xfrm flipV="1">
            <a:off x="2971800" y="12954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6" name="Straight Arrow Connector 177"/>
          <p:cNvCxnSpPr>
            <a:cxnSpLocks noChangeShapeType="1"/>
            <a:endCxn id="108" idx="1"/>
          </p:cNvCxnSpPr>
          <p:nvPr/>
        </p:nvCxnSpPr>
        <p:spPr bwMode="auto">
          <a:xfrm flipV="1">
            <a:off x="5334000" y="44958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7" name="Straight Arrow Connector 179"/>
          <p:cNvCxnSpPr>
            <a:cxnSpLocks noChangeShapeType="1"/>
          </p:cNvCxnSpPr>
          <p:nvPr/>
        </p:nvCxnSpPr>
        <p:spPr bwMode="auto">
          <a:xfrm flipV="1">
            <a:off x="5334000" y="43434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8" name="Straight Arrow Connector 180"/>
          <p:cNvCxnSpPr>
            <a:cxnSpLocks noChangeShapeType="1"/>
          </p:cNvCxnSpPr>
          <p:nvPr/>
        </p:nvCxnSpPr>
        <p:spPr bwMode="auto">
          <a:xfrm flipV="1">
            <a:off x="5334000" y="41910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49" name="Straight Arrow Connector 181"/>
          <p:cNvCxnSpPr>
            <a:cxnSpLocks noChangeShapeType="1"/>
          </p:cNvCxnSpPr>
          <p:nvPr/>
        </p:nvCxnSpPr>
        <p:spPr bwMode="auto">
          <a:xfrm flipV="1">
            <a:off x="5334000" y="40386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50" name="Straight Arrow Connector 182"/>
          <p:cNvCxnSpPr>
            <a:cxnSpLocks noChangeShapeType="1"/>
            <a:endCxn id="26655" idx="1"/>
          </p:cNvCxnSpPr>
          <p:nvPr/>
        </p:nvCxnSpPr>
        <p:spPr bwMode="auto">
          <a:xfrm>
            <a:off x="5334000" y="37338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51" name="Straight Arrow Connector 185"/>
          <p:cNvCxnSpPr>
            <a:cxnSpLocks noChangeShapeType="1"/>
          </p:cNvCxnSpPr>
          <p:nvPr/>
        </p:nvCxnSpPr>
        <p:spPr bwMode="auto">
          <a:xfrm>
            <a:off x="5334000" y="38862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52" name="Straight Arrow Connector 186"/>
          <p:cNvCxnSpPr>
            <a:cxnSpLocks noChangeShapeType="1"/>
          </p:cNvCxnSpPr>
          <p:nvPr/>
        </p:nvCxnSpPr>
        <p:spPr bwMode="auto">
          <a:xfrm>
            <a:off x="5334000" y="3579813"/>
            <a:ext cx="11588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53" name="Straight Arrow Connector 187"/>
          <p:cNvCxnSpPr>
            <a:cxnSpLocks noChangeShapeType="1"/>
            <a:endCxn id="121" idx="1"/>
          </p:cNvCxnSpPr>
          <p:nvPr/>
        </p:nvCxnSpPr>
        <p:spPr bwMode="auto">
          <a:xfrm>
            <a:off x="5334000" y="11430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754" name="Straight Arrow Connector 189"/>
          <p:cNvCxnSpPr>
            <a:cxnSpLocks noChangeShapeType="1"/>
          </p:cNvCxnSpPr>
          <p:nvPr/>
        </p:nvCxnSpPr>
        <p:spPr bwMode="auto">
          <a:xfrm>
            <a:off x="5334000" y="12954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755" name="TextBox 191"/>
          <p:cNvSpPr txBox="1">
            <a:spLocks noChangeArrowheads="1"/>
          </p:cNvSpPr>
          <p:nvPr/>
        </p:nvSpPr>
        <p:spPr bwMode="auto">
          <a:xfrm>
            <a:off x="4157663" y="652463"/>
            <a:ext cx="1252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</a:t>
            </a:r>
          </a:p>
        </p:txBody>
      </p:sp>
      <p:sp>
        <p:nvSpPr>
          <p:cNvPr id="26756" name="TextBox 5"/>
          <p:cNvSpPr txBox="1">
            <a:spLocks noChangeArrowheads="1"/>
          </p:cNvSpPr>
          <p:nvPr/>
        </p:nvSpPr>
        <p:spPr bwMode="auto">
          <a:xfrm rot="1327648">
            <a:off x="5357813" y="1066800"/>
            <a:ext cx="1098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1110 1</a:t>
            </a:r>
            <a:r>
              <a:rPr lang="en-US" altLang="en-US" sz="1600">
                <a:solidFill>
                  <a:srgbClr val="0330D8"/>
                </a:solidFill>
                <a:latin typeface="Helvetica" panose="020B0604020202020204" pitchFamily="34" charset="0"/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25453660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0"/>
            <a:ext cx="208121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Simple </a:t>
            </a:r>
            <a:r>
              <a:rPr lang="en-US" altLang="ko-KR" dirty="0" smtClean="0">
                <a:ea typeface="굴림" panose="020B0600000101010101" pitchFamily="34" charset="-127"/>
              </a:rPr>
              <a:t>Example: Base and Bounds (CRAY-1)</a:t>
            </a:r>
          </a:p>
        </p:txBody>
      </p:sp>
      <p:sp>
        <p:nvSpPr>
          <p:cNvPr id="66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0"/>
            <a:ext cx="8686800" cy="3581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 smtClean="0"/>
              <a:t>Could use base</a:t>
            </a:r>
            <a:r>
              <a:rPr lang="en-US" altLang="ko-KR" sz="2800" dirty="0" smtClean="0"/>
              <a:t>/bounds for </a:t>
            </a:r>
            <a:r>
              <a:rPr lang="en-US" altLang="ko-KR" sz="2800" dirty="0" smtClean="0">
                <a:solidFill>
                  <a:schemeClr val="hlink"/>
                </a:solidFill>
              </a:rPr>
              <a:t>dynamic address translation</a:t>
            </a:r>
            <a:r>
              <a:rPr lang="en-US" altLang="ko-KR" sz="2800" dirty="0" smtClean="0"/>
              <a:t> – translation happens at execution: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 smtClean="0"/>
              <a:t>Alter address of every load/store by adding “base”</a:t>
            </a:r>
          </a:p>
          <a:p>
            <a:pPr lvl="1">
              <a:spcBef>
                <a:spcPct val="25000"/>
              </a:spcBef>
            </a:pPr>
            <a:r>
              <a:rPr lang="en-US" altLang="ko-KR" sz="2400" dirty="0" smtClean="0"/>
              <a:t>Generate error if address bigger than limit</a:t>
            </a:r>
          </a:p>
          <a:p>
            <a:pPr>
              <a:spcBef>
                <a:spcPct val="25000"/>
              </a:spcBef>
            </a:pPr>
            <a:r>
              <a:rPr lang="en-US" altLang="ko-KR" sz="2800" dirty="0" smtClean="0"/>
              <a:t>This gives program the illusion that it is running on its own dedicated machine, with memory starting at 0</a:t>
            </a:r>
          </a:p>
          <a:p>
            <a:pPr lvl="1">
              <a:spcBef>
                <a:spcPct val="25000"/>
              </a:spcBef>
            </a:pPr>
            <a:r>
              <a:rPr lang="en-US" altLang="ko-KR" sz="2400" dirty="0" smtClean="0"/>
              <a:t>Program gets continuous region of memory</a:t>
            </a:r>
          </a:p>
          <a:p>
            <a:pPr lvl="1">
              <a:spcBef>
                <a:spcPct val="25000"/>
              </a:spcBef>
            </a:pPr>
            <a:r>
              <a:rPr lang="en-US" altLang="ko-KR" sz="2400" dirty="0" smtClean="0"/>
              <a:t>Addresses within program do not have to be relocated when program placed in different region of DRAM</a:t>
            </a:r>
          </a:p>
        </p:txBody>
      </p:sp>
      <p:grpSp>
        <p:nvGrpSpPr>
          <p:cNvPr id="33795" name="Group 34"/>
          <p:cNvGrpSpPr>
            <a:grpSpLocks/>
          </p:cNvGrpSpPr>
          <p:nvPr/>
        </p:nvGrpSpPr>
        <p:grpSpPr bwMode="auto">
          <a:xfrm>
            <a:off x="228600" y="608013"/>
            <a:ext cx="6705600" cy="2516188"/>
            <a:chOff x="720" y="409"/>
            <a:chExt cx="4224" cy="1585"/>
          </a:xfrm>
        </p:grpSpPr>
        <p:sp>
          <p:nvSpPr>
            <p:cNvPr id="33797" name="Rectangle 7"/>
            <p:cNvSpPr>
              <a:spLocks noChangeArrowheads="1"/>
            </p:cNvSpPr>
            <p:nvPr/>
          </p:nvSpPr>
          <p:spPr bwMode="auto">
            <a:xfrm>
              <a:off x="4268" y="923"/>
              <a:ext cx="676" cy="338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>
                  <a:latin typeface="Gill Sans Light"/>
                  <a:cs typeface="Gill Sans Light"/>
                </a:rPr>
                <a:t>DRAM</a:t>
              </a:r>
            </a:p>
          </p:txBody>
        </p:sp>
        <p:sp>
          <p:nvSpPr>
            <p:cNvPr id="33798" name="Line 12"/>
            <p:cNvSpPr>
              <a:spLocks noChangeShapeType="1"/>
            </p:cNvSpPr>
            <p:nvPr/>
          </p:nvSpPr>
          <p:spPr bwMode="auto">
            <a:xfrm>
              <a:off x="1396" y="1104"/>
              <a:ext cx="160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3799" name="Oval 9"/>
            <p:cNvSpPr>
              <a:spLocks noChangeArrowheads="1"/>
            </p:cNvSpPr>
            <p:nvPr/>
          </p:nvSpPr>
          <p:spPr bwMode="auto">
            <a:xfrm>
              <a:off x="2296" y="1310"/>
              <a:ext cx="385" cy="408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ko-KR" altLang="en-US" sz="1800">
                <a:solidFill>
                  <a:srgbClr val="00FFFF"/>
                </a:solidFill>
                <a:latin typeface="Gill Sans Light"/>
                <a:ea typeface="굴림" panose="020B0600000101010101" pitchFamily="34" charset="-127"/>
                <a:cs typeface="Gill Sans Light"/>
              </a:endParaRPr>
            </a:p>
          </p:txBody>
        </p:sp>
        <p:sp>
          <p:nvSpPr>
            <p:cNvPr id="33800" name="Text Box 10"/>
            <p:cNvSpPr txBox="1">
              <a:spLocks noChangeArrowheads="1"/>
            </p:cNvSpPr>
            <p:nvPr/>
          </p:nvSpPr>
          <p:spPr bwMode="auto">
            <a:xfrm>
              <a:off x="2276" y="1274"/>
              <a:ext cx="398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3600" dirty="0">
                  <a:latin typeface="Gill Sans Light"/>
                  <a:cs typeface="Gill Sans Light"/>
                </a:rPr>
                <a:t>&lt;</a:t>
              </a:r>
              <a:r>
                <a:rPr lang="en-US" altLang="ko-KR" sz="4000" dirty="0">
                  <a:latin typeface="Gill Sans Light"/>
                  <a:cs typeface="Gill Sans Light"/>
                </a:rPr>
                <a:t>?</a:t>
              </a:r>
              <a:endParaRPr lang="en-US" altLang="ko-KR" sz="6600" dirty="0">
                <a:latin typeface="Gill Sans Light"/>
                <a:cs typeface="Gill Sans Light"/>
              </a:endParaRPr>
            </a:p>
          </p:txBody>
        </p:sp>
        <p:grpSp>
          <p:nvGrpSpPr>
            <p:cNvPr id="33801" name="Group 13"/>
            <p:cNvGrpSpPr>
              <a:grpSpLocks/>
            </p:cNvGrpSpPr>
            <p:nvPr/>
          </p:nvGrpSpPr>
          <p:grpSpPr bwMode="auto">
            <a:xfrm>
              <a:off x="3001" y="842"/>
              <a:ext cx="386" cy="458"/>
              <a:chOff x="2304" y="992"/>
              <a:chExt cx="528" cy="592"/>
            </a:xfrm>
          </p:grpSpPr>
          <p:sp>
            <p:nvSpPr>
              <p:cNvPr id="33813" name="Oval 14"/>
              <p:cNvSpPr>
                <a:spLocks noChangeArrowheads="1"/>
              </p:cNvSpPr>
              <p:nvPr/>
            </p:nvSpPr>
            <p:spPr bwMode="auto">
              <a:xfrm>
                <a:off x="2304" y="1056"/>
                <a:ext cx="528" cy="528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ko-KR" altLang="en-US" sz="1800">
                  <a:solidFill>
                    <a:srgbClr val="00FFFF"/>
                  </a:solidFill>
                  <a:latin typeface="Gill Sans Light"/>
                  <a:ea typeface="굴림" panose="020B0600000101010101" pitchFamily="34" charset="-127"/>
                  <a:cs typeface="Gill Sans Light"/>
                </a:endParaRPr>
              </a:p>
            </p:txBody>
          </p:sp>
          <p:sp>
            <p:nvSpPr>
              <p:cNvPr id="33814" name="Text Box 15"/>
              <p:cNvSpPr txBox="1">
                <a:spLocks noChangeArrowheads="1"/>
              </p:cNvSpPr>
              <p:nvPr/>
            </p:nvSpPr>
            <p:spPr bwMode="auto">
              <a:xfrm>
                <a:off x="2380" y="992"/>
                <a:ext cx="449" cy="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4000">
                    <a:latin typeface="Gill Sans Light"/>
                    <a:cs typeface="Gill Sans Light"/>
                  </a:rPr>
                  <a:t>+</a:t>
                </a:r>
              </a:p>
            </p:txBody>
          </p:sp>
        </p:grpSp>
        <p:sp>
          <p:nvSpPr>
            <p:cNvPr id="33802" name="Line 19"/>
            <p:cNvSpPr>
              <a:spLocks noChangeShapeType="1"/>
            </p:cNvSpPr>
            <p:nvPr/>
          </p:nvSpPr>
          <p:spPr bwMode="auto">
            <a:xfrm>
              <a:off x="3212" y="669"/>
              <a:ext cx="0" cy="2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3803" name="Text Box 20"/>
            <p:cNvSpPr txBox="1">
              <a:spLocks noChangeArrowheads="1"/>
            </p:cNvSpPr>
            <p:nvPr/>
          </p:nvSpPr>
          <p:spPr bwMode="auto">
            <a:xfrm>
              <a:off x="2938" y="409"/>
              <a:ext cx="46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>
                  <a:latin typeface="Gill Sans Light"/>
                  <a:cs typeface="Gill Sans Light"/>
                </a:rPr>
                <a:t>Base</a:t>
              </a:r>
            </a:p>
          </p:txBody>
        </p:sp>
        <p:sp>
          <p:nvSpPr>
            <p:cNvPr id="33804" name="Text Box 21"/>
            <p:cNvSpPr txBox="1">
              <a:spLocks noChangeArrowheads="1"/>
            </p:cNvSpPr>
            <p:nvPr/>
          </p:nvSpPr>
          <p:spPr bwMode="auto">
            <a:xfrm>
              <a:off x="1239" y="1274"/>
              <a:ext cx="61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dirty="0" smtClean="0">
                  <a:latin typeface="Gill Sans Light"/>
                  <a:cs typeface="Gill Sans Light"/>
                </a:rPr>
                <a:t>Bound</a:t>
              </a:r>
            </a:p>
            <a:p>
              <a:r>
                <a:rPr lang="en-US" altLang="ko-KR" dirty="0" smtClean="0">
                  <a:latin typeface="Gill Sans Light"/>
                  <a:cs typeface="Gill Sans Light"/>
                </a:rPr>
                <a:t>(Limit)</a:t>
              </a:r>
              <a:endParaRPr lang="en-US" altLang="ko-KR" dirty="0">
                <a:latin typeface="Gill Sans Light"/>
                <a:cs typeface="Gill Sans Light"/>
              </a:endParaRPr>
            </a:p>
          </p:txBody>
        </p:sp>
        <p:sp>
          <p:nvSpPr>
            <p:cNvPr id="33805" name="Line 22"/>
            <p:cNvSpPr>
              <a:spLocks noChangeShapeType="1"/>
            </p:cNvSpPr>
            <p:nvPr/>
          </p:nvSpPr>
          <p:spPr bwMode="auto">
            <a:xfrm>
              <a:off x="1945" y="1520"/>
              <a:ext cx="3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3806" name="Line 23"/>
            <p:cNvSpPr>
              <a:spLocks noChangeShapeType="1"/>
            </p:cNvSpPr>
            <p:nvPr/>
          </p:nvSpPr>
          <p:spPr bwMode="auto">
            <a:xfrm>
              <a:off x="2494" y="1099"/>
              <a:ext cx="0" cy="21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3807" name="Line 24"/>
            <p:cNvSpPr>
              <a:spLocks noChangeShapeType="1"/>
            </p:cNvSpPr>
            <p:nvPr/>
          </p:nvSpPr>
          <p:spPr bwMode="auto">
            <a:xfrm>
              <a:off x="3381" y="1099"/>
              <a:ext cx="88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3808" name="Rectangle 25"/>
            <p:cNvSpPr>
              <a:spLocks noChangeArrowheads="1"/>
            </p:cNvSpPr>
            <p:nvPr/>
          </p:nvSpPr>
          <p:spPr bwMode="auto">
            <a:xfrm>
              <a:off x="720" y="923"/>
              <a:ext cx="676" cy="338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2800">
                  <a:latin typeface="Gill Sans Light"/>
                  <a:cs typeface="Gill Sans Light"/>
                </a:rPr>
                <a:t>CPU</a:t>
              </a:r>
            </a:p>
          </p:txBody>
        </p:sp>
        <p:sp>
          <p:nvSpPr>
            <p:cNvPr id="33809" name="Text Box 26"/>
            <p:cNvSpPr txBox="1">
              <a:spLocks noChangeArrowheads="1"/>
            </p:cNvSpPr>
            <p:nvPr/>
          </p:nvSpPr>
          <p:spPr bwMode="auto">
            <a:xfrm>
              <a:off x="1387" y="554"/>
              <a:ext cx="737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>
                  <a:latin typeface="Gill Sans Light"/>
                  <a:cs typeface="Gill Sans Light"/>
                </a:rPr>
                <a:t>Virtual</a:t>
              </a:r>
            </a:p>
            <a:p>
              <a:r>
                <a:rPr lang="en-US" altLang="ko-KR">
                  <a:latin typeface="Gill Sans Light"/>
                  <a:cs typeface="Gill Sans Light"/>
                </a:rPr>
                <a:t>Address</a:t>
              </a:r>
            </a:p>
          </p:txBody>
        </p:sp>
        <p:sp>
          <p:nvSpPr>
            <p:cNvPr id="33810" name="Text Box 27"/>
            <p:cNvSpPr txBox="1">
              <a:spLocks noChangeArrowheads="1"/>
            </p:cNvSpPr>
            <p:nvPr/>
          </p:nvSpPr>
          <p:spPr bwMode="auto">
            <a:xfrm>
              <a:off x="3414" y="1176"/>
              <a:ext cx="737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>
                  <a:latin typeface="Gill Sans Light"/>
                  <a:cs typeface="Gill Sans Light"/>
                </a:rPr>
                <a:t>Physical</a:t>
              </a:r>
            </a:p>
            <a:p>
              <a:r>
                <a:rPr lang="en-US" altLang="ko-KR">
                  <a:latin typeface="Gill Sans Light"/>
                  <a:cs typeface="Gill Sans Light"/>
                </a:rPr>
                <a:t>Address</a:t>
              </a:r>
            </a:p>
          </p:txBody>
        </p:sp>
        <p:sp>
          <p:nvSpPr>
            <p:cNvPr id="33811" name="Text Box 31"/>
            <p:cNvSpPr txBox="1">
              <a:spLocks noChangeArrowheads="1"/>
            </p:cNvSpPr>
            <p:nvPr/>
          </p:nvSpPr>
          <p:spPr bwMode="auto">
            <a:xfrm>
              <a:off x="2904" y="1705"/>
              <a:ext cx="87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dirty="0">
                  <a:solidFill>
                    <a:schemeClr val="hlink"/>
                  </a:solidFill>
                  <a:latin typeface="Gill Sans Light"/>
                  <a:cs typeface="Gill Sans Light"/>
                </a:rPr>
                <a:t>No: Error!</a:t>
              </a:r>
            </a:p>
          </p:txBody>
        </p:sp>
        <p:sp>
          <p:nvSpPr>
            <p:cNvPr id="33812" name="Freeform 32"/>
            <p:cNvSpPr>
              <a:spLocks/>
            </p:cNvSpPr>
            <p:nvPr/>
          </p:nvSpPr>
          <p:spPr bwMode="auto">
            <a:xfrm>
              <a:off x="2491" y="1730"/>
              <a:ext cx="409" cy="136"/>
            </a:xfrm>
            <a:custGeom>
              <a:avLst/>
              <a:gdLst>
                <a:gd name="T0" fmla="*/ 0 w 432"/>
                <a:gd name="T1" fmla="*/ 0 h 144"/>
                <a:gd name="T2" fmla="*/ 0 w 432"/>
                <a:gd name="T3" fmla="*/ 26 h 144"/>
                <a:gd name="T4" fmla="*/ 83 w 432"/>
                <a:gd name="T5" fmla="*/ 26 h 144"/>
                <a:gd name="T6" fmla="*/ 0 60000 65536"/>
                <a:gd name="T7" fmla="*/ 0 60000 65536"/>
                <a:gd name="T8" fmla="*/ 0 60000 65536"/>
                <a:gd name="T9" fmla="*/ 0 w 432"/>
                <a:gd name="T10" fmla="*/ 0 h 144"/>
                <a:gd name="T11" fmla="*/ 432 w 43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44">
                  <a:moveTo>
                    <a:pt x="0" y="0"/>
                  </a:moveTo>
                  <a:lnTo>
                    <a:pt x="0" y="144"/>
                  </a:lnTo>
                  <a:lnTo>
                    <a:pt x="432" y="144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7964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6"/>
          <p:cNvSpPr>
            <a:spLocks noChangeArrowheads="1"/>
          </p:cNvSpPr>
          <p:nvPr/>
        </p:nvSpPr>
        <p:spPr bwMode="auto">
          <a:xfrm>
            <a:off x="2819400" y="6477000"/>
            <a:ext cx="32004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Summary: Paging</a:t>
            </a: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588963" y="1066800"/>
            <a:ext cx="1087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1111 1111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1676400" y="1219200"/>
            <a:ext cx="12954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1676400" y="32004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676400" y="54864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676400" y="42672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27656" name="Up Arrow 10"/>
          <p:cNvSpPr>
            <a:spLocks noChangeArrowheads="1"/>
          </p:cNvSpPr>
          <p:nvPr/>
        </p:nvSpPr>
        <p:spPr bwMode="auto">
          <a:xfrm flipH="1">
            <a:off x="2209800" y="28956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57" name="Up Arrow 11"/>
          <p:cNvSpPr>
            <a:spLocks noChangeArrowheads="1"/>
          </p:cNvSpPr>
          <p:nvPr/>
        </p:nvSpPr>
        <p:spPr bwMode="auto">
          <a:xfrm flipH="1" flipV="1">
            <a:off x="2209800" y="17526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58" name="Rectangle 12"/>
          <p:cNvSpPr>
            <a:spLocks noChangeArrowheads="1"/>
          </p:cNvSpPr>
          <p:nvPr/>
        </p:nvSpPr>
        <p:spPr bwMode="auto">
          <a:xfrm>
            <a:off x="1676400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59" name="TextBox 13"/>
          <p:cNvSpPr txBox="1">
            <a:spLocks noChangeArrowheads="1"/>
          </p:cNvSpPr>
          <p:nvPr/>
        </p:nvSpPr>
        <p:spPr bwMode="auto">
          <a:xfrm>
            <a:off x="1166813" y="838200"/>
            <a:ext cx="2185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27660" name="Rectangle 14"/>
          <p:cNvSpPr>
            <a:spLocks noChangeArrowheads="1"/>
          </p:cNvSpPr>
          <p:nvPr/>
        </p:nvSpPr>
        <p:spPr bwMode="auto">
          <a:xfrm>
            <a:off x="1676400" y="48768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61" name="Rectangle 15"/>
          <p:cNvSpPr>
            <a:spLocks noChangeArrowheads="1"/>
          </p:cNvSpPr>
          <p:nvPr/>
        </p:nvSpPr>
        <p:spPr bwMode="auto">
          <a:xfrm>
            <a:off x="1676400" y="36576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62" name="Rectangle 16"/>
          <p:cNvSpPr>
            <a:spLocks noChangeArrowheads="1"/>
          </p:cNvSpPr>
          <p:nvPr/>
        </p:nvSpPr>
        <p:spPr bwMode="auto">
          <a:xfrm>
            <a:off x="1676400" y="2438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63" name="TextBox 17"/>
          <p:cNvSpPr txBox="1">
            <a:spLocks noChangeArrowheads="1"/>
          </p:cNvSpPr>
          <p:nvPr/>
        </p:nvSpPr>
        <p:spPr bwMode="auto">
          <a:xfrm>
            <a:off x="533400" y="5834063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4" name="TextBox 18"/>
          <p:cNvSpPr txBox="1">
            <a:spLocks noChangeArrowheads="1"/>
          </p:cNvSpPr>
          <p:nvPr/>
        </p:nvSpPr>
        <p:spPr bwMode="auto">
          <a:xfrm>
            <a:off x="533400" y="46482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5" name="TextBox 19"/>
          <p:cNvSpPr txBox="1">
            <a:spLocks noChangeArrowheads="1"/>
          </p:cNvSpPr>
          <p:nvPr/>
        </p:nvSpPr>
        <p:spPr bwMode="auto">
          <a:xfrm>
            <a:off x="533400" y="34290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6" name="TextBox 20"/>
          <p:cNvSpPr txBox="1">
            <a:spLocks noChangeArrowheads="1"/>
          </p:cNvSpPr>
          <p:nvPr/>
        </p:nvSpPr>
        <p:spPr bwMode="auto">
          <a:xfrm>
            <a:off x="544513" y="217646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7" name="Left Brace 22"/>
          <p:cNvSpPr>
            <a:spLocks/>
          </p:cNvSpPr>
          <p:nvPr/>
        </p:nvSpPr>
        <p:spPr bwMode="auto">
          <a:xfrm rot="5400000" flipH="1">
            <a:off x="818356" y="5887244"/>
            <a:ext cx="192088" cy="609600"/>
          </a:xfrm>
          <a:prstGeom prst="leftBrace">
            <a:avLst>
              <a:gd name="adj1" fmla="val 830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7668" name="TextBox 23"/>
          <p:cNvSpPr txBox="1">
            <a:spLocks noChangeArrowheads="1"/>
          </p:cNvSpPr>
          <p:nvPr/>
        </p:nvSpPr>
        <p:spPr bwMode="auto">
          <a:xfrm>
            <a:off x="482600" y="6215063"/>
            <a:ext cx="812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FF0000"/>
                </a:solidFill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27669" name="TextBox 24"/>
          <p:cNvSpPr txBox="1">
            <a:spLocks noChangeArrowheads="1"/>
          </p:cNvSpPr>
          <p:nvPr/>
        </p:nvSpPr>
        <p:spPr bwMode="auto">
          <a:xfrm>
            <a:off x="1162050" y="6215063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27670" name="Left Brace 25"/>
          <p:cNvSpPr>
            <a:spLocks/>
          </p:cNvSpPr>
          <p:nvPr/>
        </p:nvSpPr>
        <p:spPr bwMode="auto">
          <a:xfrm rot="5400000" flipH="1">
            <a:off x="1346993" y="6044407"/>
            <a:ext cx="201613" cy="3048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7671" name="TextBox 27"/>
          <p:cNvSpPr txBox="1">
            <a:spLocks noChangeArrowheads="1"/>
          </p:cNvSpPr>
          <p:nvPr/>
        </p:nvSpPr>
        <p:spPr bwMode="auto">
          <a:xfrm>
            <a:off x="5943600" y="881063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27672" name="Rectangle 28"/>
          <p:cNvSpPr>
            <a:spLocks noChangeArrowheads="1"/>
          </p:cNvSpPr>
          <p:nvPr/>
        </p:nvSpPr>
        <p:spPr bwMode="auto">
          <a:xfrm>
            <a:off x="6492875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7673" name="Rectangle 29"/>
          <p:cNvSpPr>
            <a:spLocks noChangeArrowheads="1"/>
          </p:cNvSpPr>
          <p:nvPr/>
        </p:nvSpPr>
        <p:spPr bwMode="auto">
          <a:xfrm>
            <a:off x="6492875" y="39624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492875" y="51816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492875" y="1219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92875" y="5791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92875" y="45720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78" name="Rectangle 35"/>
          <p:cNvSpPr>
            <a:spLocks noChangeArrowheads="1"/>
          </p:cNvSpPr>
          <p:nvPr/>
        </p:nvSpPr>
        <p:spPr bwMode="auto">
          <a:xfrm>
            <a:off x="6492875" y="35052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492875" y="2895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80" name="Rectangle 39"/>
          <p:cNvSpPr>
            <a:spLocks noChangeArrowheads="1"/>
          </p:cNvSpPr>
          <p:nvPr/>
        </p:nvSpPr>
        <p:spPr bwMode="auto">
          <a:xfrm>
            <a:off x="6492875" y="1524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492875" y="19812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82" name="TextBox 42"/>
          <p:cNvSpPr txBox="1">
            <a:spLocks noChangeArrowheads="1"/>
          </p:cNvSpPr>
          <p:nvPr/>
        </p:nvSpPr>
        <p:spPr bwMode="auto">
          <a:xfrm>
            <a:off x="7761288" y="58340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27683" name="TextBox 43"/>
          <p:cNvSpPr txBox="1">
            <a:spLocks noChangeArrowheads="1"/>
          </p:cNvSpPr>
          <p:nvPr/>
        </p:nvSpPr>
        <p:spPr bwMode="auto">
          <a:xfrm>
            <a:off x="7761288" y="55292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27684" name="TextBox 44"/>
          <p:cNvSpPr txBox="1">
            <a:spLocks noChangeArrowheads="1"/>
          </p:cNvSpPr>
          <p:nvPr/>
        </p:nvSpPr>
        <p:spPr bwMode="auto">
          <a:xfrm>
            <a:off x="7772400" y="42672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27685" name="TextBox 45"/>
          <p:cNvSpPr txBox="1">
            <a:spLocks noChangeArrowheads="1"/>
          </p:cNvSpPr>
          <p:nvPr/>
        </p:nvSpPr>
        <p:spPr bwMode="auto">
          <a:xfrm>
            <a:off x="7794625" y="3700463"/>
            <a:ext cx="1017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27686" name="TextBox 46"/>
          <p:cNvSpPr txBox="1">
            <a:spLocks noChangeArrowheads="1"/>
          </p:cNvSpPr>
          <p:nvPr/>
        </p:nvSpPr>
        <p:spPr bwMode="auto">
          <a:xfrm>
            <a:off x="7696200" y="1566863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676400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676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676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76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676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676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676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676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76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676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676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76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76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676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676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676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676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676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676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676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676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676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676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676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676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676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676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676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676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676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676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676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492875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492875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492875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492875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492875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492875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492875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492875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492875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492875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492875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492875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492875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492875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492875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492875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492875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492875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492875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492875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492875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492875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492875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492875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492875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492875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492875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492875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492875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492875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492875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492875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grpSp>
        <p:nvGrpSpPr>
          <p:cNvPr id="27751" name="Group 134"/>
          <p:cNvGrpSpPr>
            <a:grpSpLocks/>
          </p:cNvGrpSpPr>
          <p:nvPr/>
        </p:nvGrpSpPr>
        <p:grpSpPr bwMode="auto">
          <a:xfrm>
            <a:off x="4187825" y="990600"/>
            <a:ext cx="1168400" cy="6002338"/>
            <a:chOff x="4188007" y="838200"/>
            <a:chExt cx="1168785" cy="6001641"/>
          </a:xfrm>
        </p:grpSpPr>
        <p:sp>
          <p:nvSpPr>
            <p:cNvPr id="27781" name="TextBox 136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1168785" cy="600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11111   11101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11110   11100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11101     null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11100     null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10010   10000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10001   01111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10000   01110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01110     null   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01011   01101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01010   01100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01001   01011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01000   01010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00101 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00100 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00011   00101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00010   00100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00001   00011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00000   00010</a:t>
              </a:r>
            </a:p>
          </p:txBody>
        </p:sp>
        <p:sp>
          <p:nvSpPr>
            <p:cNvPr id="27782" name="Rectangle 138"/>
            <p:cNvSpPr>
              <a:spLocks noChangeArrowheads="1"/>
            </p:cNvSpPr>
            <p:nvPr/>
          </p:nvSpPr>
          <p:spPr bwMode="auto">
            <a:xfrm>
              <a:off x="4724400" y="838200"/>
              <a:ext cx="609600" cy="594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cxnSp>
        <p:nvCxnSpPr>
          <p:cNvPr id="27752" name="Straight Arrow Connector 142"/>
          <p:cNvCxnSpPr>
            <a:cxnSpLocks noChangeShapeType="1"/>
            <a:stCxn id="48" idx="3"/>
          </p:cNvCxnSpPr>
          <p:nvPr/>
        </p:nvCxnSpPr>
        <p:spPr bwMode="auto">
          <a:xfrm>
            <a:off x="2971800" y="60198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3" name="Straight Arrow Connector 143"/>
          <p:cNvCxnSpPr>
            <a:cxnSpLocks noChangeShapeType="1"/>
          </p:cNvCxnSpPr>
          <p:nvPr/>
        </p:nvCxnSpPr>
        <p:spPr bwMode="auto">
          <a:xfrm>
            <a:off x="2971800" y="58674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4" name="Straight Arrow Connector 144"/>
          <p:cNvCxnSpPr>
            <a:cxnSpLocks noChangeShapeType="1"/>
          </p:cNvCxnSpPr>
          <p:nvPr/>
        </p:nvCxnSpPr>
        <p:spPr bwMode="auto">
          <a:xfrm>
            <a:off x="2971800" y="57150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5" name="Straight Arrow Connector 145"/>
          <p:cNvCxnSpPr>
            <a:cxnSpLocks noChangeShapeType="1"/>
          </p:cNvCxnSpPr>
          <p:nvPr/>
        </p:nvCxnSpPr>
        <p:spPr bwMode="auto">
          <a:xfrm>
            <a:off x="2971800" y="55626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6" name="Straight Arrow Connector 146"/>
          <p:cNvCxnSpPr>
            <a:cxnSpLocks noChangeShapeType="1"/>
          </p:cNvCxnSpPr>
          <p:nvPr/>
        </p:nvCxnSpPr>
        <p:spPr bwMode="auto">
          <a:xfrm flipV="1">
            <a:off x="5334000" y="52578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7" name="Straight Arrow Connector 149"/>
          <p:cNvCxnSpPr>
            <a:cxnSpLocks noChangeShapeType="1"/>
          </p:cNvCxnSpPr>
          <p:nvPr/>
        </p:nvCxnSpPr>
        <p:spPr bwMode="auto">
          <a:xfrm flipV="1">
            <a:off x="5334000" y="54102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8" name="Straight Arrow Connector 150"/>
          <p:cNvCxnSpPr>
            <a:cxnSpLocks noChangeShapeType="1"/>
          </p:cNvCxnSpPr>
          <p:nvPr/>
        </p:nvCxnSpPr>
        <p:spPr bwMode="auto">
          <a:xfrm flipV="1">
            <a:off x="5334000" y="55626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9" name="Straight Arrow Connector 151"/>
          <p:cNvCxnSpPr>
            <a:cxnSpLocks noChangeShapeType="1"/>
          </p:cNvCxnSpPr>
          <p:nvPr/>
        </p:nvCxnSpPr>
        <p:spPr bwMode="auto">
          <a:xfrm flipV="1">
            <a:off x="5334000" y="57150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0" name="Straight Arrow Connector 162"/>
          <p:cNvCxnSpPr>
            <a:cxnSpLocks noChangeShapeType="1"/>
          </p:cNvCxnSpPr>
          <p:nvPr/>
        </p:nvCxnSpPr>
        <p:spPr bwMode="auto">
          <a:xfrm>
            <a:off x="2971800" y="48006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1" name="Straight Arrow Connector 164"/>
          <p:cNvCxnSpPr>
            <a:cxnSpLocks noChangeShapeType="1"/>
          </p:cNvCxnSpPr>
          <p:nvPr/>
        </p:nvCxnSpPr>
        <p:spPr bwMode="auto">
          <a:xfrm>
            <a:off x="2971800" y="46482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2" name="Straight Arrow Connector 165"/>
          <p:cNvCxnSpPr>
            <a:cxnSpLocks noChangeShapeType="1"/>
          </p:cNvCxnSpPr>
          <p:nvPr/>
        </p:nvCxnSpPr>
        <p:spPr bwMode="auto">
          <a:xfrm>
            <a:off x="2971800" y="44958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3" name="Straight Arrow Connector 166"/>
          <p:cNvCxnSpPr>
            <a:cxnSpLocks noChangeShapeType="1"/>
          </p:cNvCxnSpPr>
          <p:nvPr/>
        </p:nvCxnSpPr>
        <p:spPr bwMode="auto">
          <a:xfrm>
            <a:off x="2971800" y="43434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4" name="Straight Arrow Connector 167"/>
          <p:cNvCxnSpPr>
            <a:cxnSpLocks noChangeShapeType="1"/>
          </p:cNvCxnSpPr>
          <p:nvPr/>
        </p:nvCxnSpPr>
        <p:spPr bwMode="auto">
          <a:xfrm>
            <a:off x="2971800" y="34290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5" name="Straight Arrow Connector 172"/>
          <p:cNvCxnSpPr>
            <a:cxnSpLocks noChangeShapeType="1"/>
          </p:cNvCxnSpPr>
          <p:nvPr/>
        </p:nvCxnSpPr>
        <p:spPr bwMode="auto">
          <a:xfrm>
            <a:off x="2971800" y="35814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6" name="Straight Arrow Connector 173"/>
          <p:cNvCxnSpPr>
            <a:cxnSpLocks noChangeShapeType="1"/>
          </p:cNvCxnSpPr>
          <p:nvPr/>
        </p:nvCxnSpPr>
        <p:spPr bwMode="auto">
          <a:xfrm>
            <a:off x="2971800" y="32766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7" name="Straight Arrow Connector 174"/>
          <p:cNvCxnSpPr>
            <a:cxnSpLocks noChangeShapeType="1"/>
          </p:cNvCxnSpPr>
          <p:nvPr/>
        </p:nvCxnSpPr>
        <p:spPr bwMode="auto">
          <a:xfrm flipV="1">
            <a:off x="2971800" y="11430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8" name="Straight Arrow Connector 176"/>
          <p:cNvCxnSpPr>
            <a:cxnSpLocks noChangeShapeType="1"/>
          </p:cNvCxnSpPr>
          <p:nvPr/>
        </p:nvCxnSpPr>
        <p:spPr bwMode="auto">
          <a:xfrm flipV="1">
            <a:off x="2971800" y="12954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69" name="Straight Arrow Connector 177"/>
          <p:cNvCxnSpPr>
            <a:cxnSpLocks noChangeShapeType="1"/>
            <a:endCxn id="108" idx="1"/>
          </p:cNvCxnSpPr>
          <p:nvPr/>
        </p:nvCxnSpPr>
        <p:spPr bwMode="auto">
          <a:xfrm flipV="1">
            <a:off x="5334000" y="44958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0" name="Straight Arrow Connector 179"/>
          <p:cNvCxnSpPr>
            <a:cxnSpLocks noChangeShapeType="1"/>
          </p:cNvCxnSpPr>
          <p:nvPr/>
        </p:nvCxnSpPr>
        <p:spPr bwMode="auto">
          <a:xfrm flipV="1">
            <a:off x="5334000" y="43434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1" name="Straight Arrow Connector 180"/>
          <p:cNvCxnSpPr>
            <a:cxnSpLocks noChangeShapeType="1"/>
          </p:cNvCxnSpPr>
          <p:nvPr/>
        </p:nvCxnSpPr>
        <p:spPr bwMode="auto">
          <a:xfrm flipV="1">
            <a:off x="5334000" y="41910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2" name="Straight Arrow Connector 181"/>
          <p:cNvCxnSpPr>
            <a:cxnSpLocks noChangeShapeType="1"/>
          </p:cNvCxnSpPr>
          <p:nvPr/>
        </p:nvCxnSpPr>
        <p:spPr bwMode="auto">
          <a:xfrm flipV="1">
            <a:off x="5334000" y="40386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3" name="Straight Arrow Connector 182"/>
          <p:cNvCxnSpPr>
            <a:cxnSpLocks noChangeShapeType="1"/>
            <a:endCxn id="27678" idx="1"/>
          </p:cNvCxnSpPr>
          <p:nvPr/>
        </p:nvCxnSpPr>
        <p:spPr bwMode="auto">
          <a:xfrm>
            <a:off x="5334000" y="37338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4" name="Straight Arrow Connector 185"/>
          <p:cNvCxnSpPr>
            <a:cxnSpLocks noChangeShapeType="1"/>
          </p:cNvCxnSpPr>
          <p:nvPr/>
        </p:nvCxnSpPr>
        <p:spPr bwMode="auto">
          <a:xfrm>
            <a:off x="5334000" y="38862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5" name="Straight Arrow Connector 186"/>
          <p:cNvCxnSpPr>
            <a:cxnSpLocks noChangeShapeType="1"/>
          </p:cNvCxnSpPr>
          <p:nvPr/>
        </p:nvCxnSpPr>
        <p:spPr bwMode="auto">
          <a:xfrm>
            <a:off x="5334000" y="3579813"/>
            <a:ext cx="11588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6" name="Straight Arrow Connector 187"/>
          <p:cNvCxnSpPr>
            <a:cxnSpLocks noChangeShapeType="1"/>
            <a:endCxn id="121" idx="1"/>
          </p:cNvCxnSpPr>
          <p:nvPr/>
        </p:nvCxnSpPr>
        <p:spPr bwMode="auto">
          <a:xfrm>
            <a:off x="5334000" y="11430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77" name="Straight Arrow Connector 189"/>
          <p:cNvCxnSpPr>
            <a:cxnSpLocks noChangeShapeType="1"/>
          </p:cNvCxnSpPr>
          <p:nvPr/>
        </p:nvCxnSpPr>
        <p:spPr bwMode="auto">
          <a:xfrm>
            <a:off x="5334000" y="12954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78" name="TextBox 191"/>
          <p:cNvSpPr txBox="1">
            <a:spLocks noChangeArrowheads="1"/>
          </p:cNvSpPr>
          <p:nvPr/>
        </p:nvSpPr>
        <p:spPr bwMode="auto">
          <a:xfrm>
            <a:off x="4157663" y="652463"/>
            <a:ext cx="1252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</a:t>
            </a:r>
          </a:p>
        </p:txBody>
      </p:sp>
      <p:sp>
        <p:nvSpPr>
          <p:cNvPr id="27779" name="TextBox 135"/>
          <p:cNvSpPr txBox="1">
            <a:spLocks noChangeArrowheads="1"/>
          </p:cNvSpPr>
          <p:nvPr/>
        </p:nvSpPr>
        <p:spPr bwMode="auto">
          <a:xfrm>
            <a:off x="544513" y="1643063"/>
            <a:ext cx="1131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1110 0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140" name="Rounded Rectangular Callout 139"/>
          <p:cNvSpPr>
            <a:spLocks noChangeArrowheads="1"/>
          </p:cNvSpPr>
          <p:nvPr/>
        </p:nvSpPr>
        <p:spPr bwMode="auto">
          <a:xfrm>
            <a:off x="304800" y="2209800"/>
            <a:ext cx="2286000" cy="1143000"/>
          </a:xfrm>
          <a:prstGeom prst="wedgeRoundRectCallout">
            <a:avLst>
              <a:gd name="adj1" fmla="val 21153"/>
              <a:gd name="adj2" fmla="val -86569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Helvetica" panose="020B0604020202020204" pitchFamily="34" charset="0"/>
              </a:rPr>
              <a:t>What happens if stack grows to 1110 0000?</a:t>
            </a:r>
          </a:p>
        </p:txBody>
      </p:sp>
    </p:spTree>
    <p:extLst>
      <p:ext uri="{BB962C8B-B14F-4D97-AF65-F5344CB8AC3E}">
        <p14:creationId xmlns:p14="http://schemas.microsoft.com/office/powerpoint/2010/main" val="4777050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35"/>
          <p:cNvSpPr>
            <a:spLocks noChangeArrowheads="1"/>
          </p:cNvSpPr>
          <p:nvPr/>
        </p:nvSpPr>
        <p:spPr bwMode="auto">
          <a:xfrm>
            <a:off x="6477000" y="24384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8674" name="Rectangle 26"/>
          <p:cNvSpPr>
            <a:spLocks noChangeArrowheads="1"/>
          </p:cNvSpPr>
          <p:nvPr/>
        </p:nvSpPr>
        <p:spPr bwMode="auto">
          <a:xfrm>
            <a:off x="2819400" y="6477000"/>
            <a:ext cx="32004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en-US" smtClean="0">
                <a:latin typeface="Helvetica" panose="020B0604020202020204" pitchFamily="34" charset="0"/>
              </a:rPr>
              <a:t>Summary: Paging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588963" y="1066800"/>
            <a:ext cx="1087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1111 1111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676400" y="1219200"/>
            <a:ext cx="12954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676400" y="32004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676400" y="54864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676400" y="42672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28681" name="Up Arrow 10"/>
          <p:cNvSpPr>
            <a:spLocks noChangeArrowheads="1"/>
          </p:cNvSpPr>
          <p:nvPr/>
        </p:nvSpPr>
        <p:spPr bwMode="auto">
          <a:xfrm flipH="1">
            <a:off x="2209800" y="28956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2" name="Up Arrow 11"/>
          <p:cNvSpPr>
            <a:spLocks noChangeArrowheads="1"/>
          </p:cNvSpPr>
          <p:nvPr/>
        </p:nvSpPr>
        <p:spPr bwMode="auto">
          <a:xfrm flipH="1" flipV="1">
            <a:off x="2209800" y="18288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1676400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4" name="TextBox 13"/>
          <p:cNvSpPr txBox="1">
            <a:spLocks noChangeArrowheads="1"/>
          </p:cNvSpPr>
          <p:nvPr/>
        </p:nvSpPr>
        <p:spPr bwMode="auto">
          <a:xfrm>
            <a:off x="1166813" y="838200"/>
            <a:ext cx="2185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1676400" y="48768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1676400" y="36576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1676400" y="2438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88" name="TextBox 17"/>
          <p:cNvSpPr txBox="1">
            <a:spLocks noChangeArrowheads="1"/>
          </p:cNvSpPr>
          <p:nvPr/>
        </p:nvSpPr>
        <p:spPr bwMode="auto">
          <a:xfrm>
            <a:off x="533400" y="5834063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89" name="TextBox 18"/>
          <p:cNvSpPr txBox="1">
            <a:spLocks noChangeArrowheads="1"/>
          </p:cNvSpPr>
          <p:nvPr/>
        </p:nvSpPr>
        <p:spPr bwMode="auto">
          <a:xfrm>
            <a:off x="533400" y="46482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0" name="TextBox 19"/>
          <p:cNvSpPr txBox="1">
            <a:spLocks noChangeArrowheads="1"/>
          </p:cNvSpPr>
          <p:nvPr/>
        </p:nvSpPr>
        <p:spPr bwMode="auto">
          <a:xfrm>
            <a:off x="533400" y="34290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1" name="TextBox 20"/>
          <p:cNvSpPr txBox="1">
            <a:spLocks noChangeArrowheads="1"/>
          </p:cNvSpPr>
          <p:nvPr/>
        </p:nvSpPr>
        <p:spPr bwMode="auto">
          <a:xfrm>
            <a:off x="544513" y="217646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2" name="Left Brace 22"/>
          <p:cNvSpPr>
            <a:spLocks/>
          </p:cNvSpPr>
          <p:nvPr/>
        </p:nvSpPr>
        <p:spPr bwMode="auto">
          <a:xfrm rot="5400000" flipH="1">
            <a:off x="818356" y="5887244"/>
            <a:ext cx="192088" cy="609600"/>
          </a:xfrm>
          <a:prstGeom prst="leftBrace">
            <a:avLst>
              <a:gd name="adj1" fmla="val 830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693" name="TextBox 23"/>
          <p:cNvSpPr txBox="1">
            <a:spLocks noChangeArrowheads="1"/>
          </p:cNvSpPr>
          <p:nvPr/>
        </p:nvSpPr>
        <p:spPr bwMode="auto">
          <a:xfrm>
            <a:off x="482600" y="6215063"/>
            <a:ext cx="812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FF0000"/>
                </a:solidFill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28694" name="TextBox 24"/>
          <p:cNvSpPr txBox="1">
            <a:spLocks noChangeArrowheads="1"/>
          </p:cNvSpPr>
          <p:nvPr/>
        </p:nvSpPr>
        <p:spPr bwMode="auto">
          <a:xfrm>
            <a:off x="1162050" y="6215063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28695" name="Left Brace 25"/>
          <p:cNvSpPr>
            <a:spLocks/>
          </p:cNvSpPr>
          <p:nvPr/>
        </p:nvSpPr>
        <p:spPr bwMode="auto">
          <a:xfrm rot="5400000" flipH="1">
            <a:off x="1346993" y="6044407"/>
            <a:ext cx="201613" cy="3048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696" name="TextBox 27"/>
          <p:cNvSpPr txBox="1">
            <a:spLocks noChangeArrowheads="1"/>
          </p:cNvSpPr>
          <p:nvPr/>
        </p:nvSpPr>
        <p:spPr bwMode="auto">
          <a:xfrm>
            <a:off x="6689725" y="881063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28697" name="Rectangle 28"/>
          <p:cNvSpPr>
            <a:spLocks noChangeArrowheads="1"/>
          </p:cNvSpPr>
          <p:nvPr/>
        </p:nvSpPr>
        <p:spPr bwMode="auto">
          <a:xfrm>
            <a:off x="6477000" y="12192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8698" name="Rectangle 29"/>
          <p:cNvSpPr>
            <a:spLocks noChangeArrowheads="1"/>
          </p:cNvSpPr>
          <p:nvPr/>
        </p:nvSpPr>
        <p:spPr bwMode="auto">
          <a:xfrm>
            <a:off x="6477000" y="39624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477000" y="51816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477000" y="1219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77000" y="5791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77000" y="45720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8703" name="Rectangle 35"/>
          <p:cNvSpPr>
            <a:spLocks noChangeArrowheads="1"/>
          </p:cNvSpPr>
          <p:nvPr/>
        </p:nvSpPr>
        <p:spPr bwMode="auto">
          <a:xfrm>
            <a:off x="6477000" y="35052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477000" y="2895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8705" name="Rectangle 39"/>
          <p:cNvSpPr>
            <a:spLocks noChangeArrowheads="1"/>
          </p:cNvSpPr>
          <p:nvPr/>
        </p:nvSpPr>
        <p:spPr bwMode="auto">
          <a:xfrm>
            <a:off x="6477000" y="1524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477000" y="19812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676400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676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676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76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676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676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676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676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76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676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676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76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76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676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676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676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676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676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676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676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676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676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676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676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676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676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676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676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676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676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676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676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grpSp>
        <p:nvGrpSpPr>
          <p:cNvPr id="28739" name="Group 141"/>
          <p:cNvGrpSpPr>
            <a:grpSpLocks/>
          </p:cNvGrpSpPr>
          <p:nvPr/>
        </p:nvGrpSpPr>
        <p:grpSpPr bwMode="auto">
          <a:xfrm>
            <a:off x="4187825" y="990600"/>
            <a:ext cx="1168400" cy="6002338"/>
            <a:chOff x="4188007" y="838200"/>
            <a:chExt cx="1168785" cy="6001641"/>
          </a:xfrm>
        </p:grpSpPr>
        <p:sp>
          <p:nvSpPr>
            <p:cNvPr id="28811" name="TextBox 4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1168785" cy="6001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11111   11101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11110   11100</a:t>
              </a:r>
            </a:p>
            <a:p>
              <a:pPr eaLnBrk="1" hangingPunct="1"/>
              <a:r>
                <a:rPr lang="en-US" altLang="en-US" sz="1200">
                  <a:solidFill>
                    <a:srgbClr val="FF6600"/>
                  </a:solidFill>
                  <a:latin typeface="Helvetica" panose="020B0604020202020204" pitchFamily="34" charset="0"/>
                </a:rPr>
                <a:t>11101   10111</a:t>
              </a:r>
            </a:p>
            <a:p>
              <a:pPr eaLnBrk="1" hangingPunct="1"/>
              <a:r>
                <a:rPr lang="en-US" altLang="en-US" sz="1200">
                  <a:solidFill>
                    <a:srgbClr val="FF6600"/>
                  </a:solidFill>
                  <a:latin typeface="Helvetica" panose="020B0604020202020204" pitchFamily="34" charset="0"/>
                </a:rPr>
                <a:t>11100   10110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11000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10100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10011 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10010   10000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10001   01111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10000   01110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01111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01110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01101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01100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01011   01101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01010   01100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01001   01011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01000   01010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00111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00110    null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00101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00100    null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00011   00101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00010   00100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00001   00011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00000   00010</a:t>
              </a:r>
            </a:p>
          </p:txBody>
        </p:sp>
        <p:sp>
          <p:nvSpPr>
            <p:cNvPr id="28812" name="Rectangle 85"/>
            <p:cNvSpPr>
              <a:spLocks noChangeArrowheads="1"/>
            </p:cNvSpPr>
            <p:nvPr/>
          </p:nvSpPr>
          <p:spPr bwMode="auto">
            <a:xfrm>
              <a:off x="4724400" y="838200"/>
              <a:ext cx="609600" cy="594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sp>
        <p:nvSpPr>
          <p:cNvPr id="103" name="Rectangle 102"/>
          <p:cNvSpPr/>
          <p:nvPr/>
        </p:nvSpPr>
        <p:spPr bwMode="auto">
          <a:xfrm>
            <a:off x="64770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4770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4770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4770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4770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4770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4770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4770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4770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4770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4770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4770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4770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4770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4770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477000" y="594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4770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4770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4770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4770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4770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4770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4770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4770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4770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4770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4770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4770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4770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4770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4770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4770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8772" name="TextBox 140"/>
          <p:cNvSpPr txBox="1">
            <a:spLocks noChangeArrowheads="1"/>
          </p:cNvSpPr>
          <p:nvPr/>
        </p:nvSpPr>
        <p:spPr bwMode="auto">
          <a:xfrm>
            <a:off x="4157663" y="652463"/>
            <a:ext cx="1252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</a:t>
            </a:r>
          </a:p>
        </p:txBody>
      </p:sp>
      <p:cxnSp>
        <p:nvCxnSpPr>
          <p:cNvPr id="28773" name="Straight Arrow Connector 142"/>
          <p:cNvCxnSpPr>
            <a:cxnSpLocks noChangeShapeType="1"/>
          </p:cNvCxnSpPr>
          <p:nvPr/>
        </p:nvCxnSpPr>
        <p:spPr bwMode="auto">
          <a:xfrm>
            <a:off x="2971800" y="60198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4" name="Straight Arrow Connector 143"/>
          <p:cNvCxnSpPr>
            <a:cxnSpLocks noChangeShapeType="1"/>
          </p:cNvCxnSpPr>
          <p:nvPr/>
        </p:nvCxnSpPr>
        <p:spPr bwMode="auto">
          <a:xfrm>
            <a:off x="2971800" y="58674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5" name="Straight Arrow Connector 144"/>
          <p:cNvCxnSpPr>
            <a:cxnSpLocks noChangeShapeType="1"/>
          </p:cNvCxnSpPr>
          <p:nvPr/>
        </p:nvCxnSpPr>
        <p:spPr bwMode="auto">
          <a:xfrm>
            <a:off x="2971800" y="57150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6" name="Straight Arrow Connector 145"/>
          <p:cNvCxnSpPr>
            <a:cxnSpLocks noChangeShapeType="1"/>
          </p:cNvCxnSpPr>
          <p:nvPr/>
        </p:nvCxnSpPr>
        <p:spPr bwMode="auto">
          <a:xfrm>
            <a:off x="2971800" y="5562600"/>
            <a:ext cx="12954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7" name="Straight Arrow Connector 146"/>
          <p:cNvCxnSpPr>
            <a:cxnSpLocks noChangeShapeType="1"/>
          </p:cNvCxnSpPr>
          <p:nvPr/>
        </p:nvCxnSpPr>
        <p:spPr bwMode="auto">
          <a:xfrm>
            <a:off x="2971800" y="48006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8" name="Straight Arrow Connector 147"/>
          <p:cNvCxnSpPr>
            <a:cxnSpLocks noChangeShapeType="1"/>
          </p:cNvCxnSpPr>
          <p:nvPr/>
        </p:nvCxnSpPr>
        <p:spPr bwMode="auto">
          <a:xfrm>
            <a:off x="2971800" y="46482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9" name="Straight Arrow Connector 148"/>
          <p:cNvCxnSpPr>
            <a:cxnSpLocks noChangeShapeType="1"/>
          </p:cNvCxnSpPr>
          <p:nvPr/>
        </p:nvCxnSpPr>
        <p:spPr bwMode="auto">
          <a:xfrm>
            <a:off x="2971800" y="44958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0" name="Straight Arrow Connector 149"/>
          <p:cNvCxnSpPr>
            <a:cxnSpLocks noChangeShapeType="1"/>
          </p:cNvCxnSpPr>
          <p:nvPr/>
        </p:nvCxnSpPr>
        <p:spPr bwMode="auto">
          <a:xfrm>
            <a:off x="2971800" y="4343400"/>
            <a:ext cx="1295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1" name="Straight Arrow Connector 150"/>
          <p:cNvCxnSpPr>
            <a:cxnSpLocks noChangeShapeType="1"/>
          </p:cNvCxnSpPr>
          <p:nvPr/>
        </p:nvCxnSpPr>
        <p:spPr bwMode="auto">
          <a:xfrm>
            <a:off x="2971800" y="34290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2" name="Straight Arrow Connector 151"/>
          <p:cNvCxnSpPr>
            <a:cxnSpLocks noChangeShapeType="1"/>
          </p:cNvCxnSpPr>
          <p:nvPr/>
        </p:nvCxnSpPr>
        <p:spPr bwMode="auto">
          <a:xfrm>
            <a:off x="2971800" y="35814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3" name="Straight Arrow Connector 152"/>
          <p:cNvCxnSpPr>
            <a:cxnSpLocks noChangeShapeType="1"/>
          </p:cNvCxnSpPr>
          <p:nvPr/>
        </p:nvCxnSpPr>
        <p:spPr bwMode="auto">
          <a:xfrm>
            <a:off x="2971800" y="3276600"/>
            <a:ext cx="1295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4" name="Straight Arrow Connector 153"/>
          <p:cNvCxnSpPr>
            <a:cxnSpLocks noChangeShapeType="1"/>
          </p:cNvCxnSpPr>
          <p:nvPr/>
        </p:nvCxnSpPr>
        <p:spPr bwMode="auto">
          <a:xfrm flipV="1">
            <a:off x="2971800" y="11430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5" name="Straight Arrow Connector 154"/>
          <p:cNvCxnSpPr>
            <a:cxnSpLocks noChangeShapeType="1"/>
          </p:cNvCxnSpPr>
          <p:nvPr/>
        </p:nvCxnSpPr>
        <p:spPr bwMode="auto">
          <a:xfrm flipV="1">
            <a:off x="2971800" y="1295400"/>
            <a:ext cx="12954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6" name="Straight Arrow Connector 155"/>
          <p:cNvCxnSpPr>
            <a:cxnSpLocks noChangeShapeType="1"/>
          </p:cNvCxnSpPr>
          <p:nvPr/>
        </p:nvCxnSpPr>
        <p:spPr bwMode="auto">
          <a:xfrm flipV="1">
            <a:off x="5334000" y="52578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7" name="Straight Arrow Connector 156"/>
          <p:cNvCxnSpPr>
            <a:cxnSpLocks noChangeShapeType="1"/>
          </p:cNvCxnSpPr>
          <p:nvPr/>
        </p:nvCxnSpPr>
        <p:spPr bwMode="auto">
          <a:xfrm flipV="1">
            <a:off x="5334000" y="54102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8" name="Straight Arrow Connector 157"/>
          <p:cNvCxnSpPr>
            <a:cxnSpLocks noChangeShapeType="1"/>
          </p:cNvCxnSpPr>
          <p:nvPr/>
        </p:nvCxnSpPr>
        <p:spPr bwMode="auto">
          <a:xfrm flipV="1">
            <a:off x="5334000" y="55626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9" name="Straight Arrow Connector 158"/>
          <p:cNvCxnSpPr>
            <a:cxnSpLocks noChangeShapeType="1"/>
          </p:cNvCxnSpPr>
          <p:nvPr/>
        </p:nvCxnSpPr>
        <p:spPr bwMode="auto">
          <a:xfrm flipV="1">
            <a:off x="5334000" y="57150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0" name="Straight Arrow Connector 159"/>
          <p:cNvCxnSpPr>
            <a:cxnSpLocks noChangeShapeType="1"/>
          </p:cNvCxnSpPr>
          <p:nvPr/>
        </p:nvCxnSpPr>
        <p:spPr bwMode="auto">
          <a:xfrm flipV="1">
            <a:off x="5334000" y="44958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1" name="Straight Arrow Connector 160"/>
          <p:cNvCxnSpPr>
            <a:cxnSpLocks noChangeShapeType="1"/>
          </p:cNvCxnSpPr>
          <p:nvPr/>
        </p:nvCxnSpPr>
        <p:spPr bwMode="auto">
          <a:xfrm flipV="1">
            <a:off x="5334000" y="43434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2" name="Straight Arrow Connector 161"/>
          <p:cNvCxnSpPr>
            <a:cxnSpLocks noChangeShapeType="1"/>
          </p:cNvCxnSpPr>
          <p:nvPr/>
        </p:nvCxnSpPr>
        <p:spPr bwMode="auto">
          <a:xfrm flipV="1">
            <a:off x="5334000" y="41910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3" name="Straight Arrow Connector 162"/>
          <p:cNvCxnSpPr>
            <a:cxnSpLocks noChangeShapeType="1"/>
          </p:cNvCxnSpPr>
          <p:nvPr/>
        </p:nvCxnSpPr>
        <p:spPr bwMode="auto">
          <a:xfrm flipV="1">
            <a:off x="5334000" y="4038600"/>
            <a:ext cx="1158875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4" name="Straight Arrow Connector 163"/>
          <p:cNvCxnSpPr>
            <a:cxnSpLocks noChangeShapeType="1"/>
          </p:cNvCxnSpPr>
          <p:nvPr/>
        </p:nvCxnSpPr>
        <p:spPr bwMode="auto">
          <a:xfrm>
            <a:off x="5334000" y="37338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5" name="Straight Arrow Connector 164"/>
          <p:cNvCxnSpPr>
            <a:cxnSpLocks noChangeShapeType="1"/>
          </p:cNvCxnSpPr>
          <p:nvPr/>
        </p:nvCxnSpPr>
        <p:spPr bwMode="auto">
          <a:xfrm>
            <a:off x="5334000" y="3886200"/>
            <a:ext cx="11588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6" name="Straight Arrow Connector 165"/>
          <p:cNvCxnSpPr>
            <a:cxnSpLocks noChangeShapeType="1"/>
          </p:cNvCxnSpPr>
          <p:nvPr/>
        </p:nvCxnSpPr>
        <p:spPr bwMode="auto">
          <a:xfrm>
            <a:off x="5334000" y="3579813"/>
            <a:ext cx="11588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7" name="Straight Arrow Connector 166"/>
          <p:cNvCxnSpPr>
            <a:cxnSpLocks noChangeShapeType="1"/>
          </p:cNvCxnSpPr>
          <p:nvPr/>
        </p:nvCxnSpPr>
        <p:spPr bwMode="auto">
          <a:xfrm>
            <a:off x="5334000" y="11430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98" name="Straight Arrow Connector 167"/>
          <p:cNvCxnSpPr>
            <a:cxnSpLocks noChangeShapeType="1"/>
          </p:cNvCxnSpPr>
          <p:nvPr/>
        </p:nvCxnSpPr>
        <p:spPr bwMode="auto">
          <a:xfrm>
            <a:off x="5334000" y="1295400"/>
            <a:ext cx="1158875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99" name="TextBox 168"/>
          <p:cNvSpPr txBox="1">
            <a:spLocks noChangeArrowheads="1"/>
          </p:cNvSpPr>
          <p:nvPr/>
        </p:nvSpPr>
        <p:spPr bwMode="auto">
          <a:xfrm>
            <a:off x="7761288" y="58340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28800" name="TextBox 169"/>
          <p:cNvSpPr txBox="1">
            <a:spLocks noChangeArrowheads="1"/>
          </p:cNvSpPr>
          <p:nvPr/>
        </p:nvSpPr>
        <p:spPr bwMode="auto">
          <a:xfrm>
            <a:off x="7761288" y="55292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28801" name="TextBox 170"/>
          <p:cNvSpPr txBox="1">
            <a:spLocks noChangeArrowheads="1"/>
          </p:cNvSpPr>
          <p:nvPr/>
        </p:nvSpPr>
        <p:spPr bwMode="auto">
          <a:xfrm>
            <a:off x="7772400" y="42672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28802" name="TextBox 171"/>
          <p:cNvSpPr txBox="1">
            <a:spLocks noChangeArrowheads="1"/>
          </p:cNvSpPr>
          <p:nvPr/>
        </p:nvSpPr>
        <p:spPr bwMode="auto">
          <a:xfrm>
            <a:off x="7794625" y="3700463"/>
            <a:ext cx="1017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28803" name="TextBox 172"/>
          <p:cNvSpPr txBox="1">
            <a:spLocks noChangeArrowheads="1"/>
          </p:cNvSpPr>
          <p:nvPr/>
        </p:nvSpPr>
        <p:spPr bwMode="auto">
          <a:xfrm>
            <a:off x="7696200" y="1566863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28804" name="Rounded Rectangular Callout 137"/>
          <p:cNvSpPr>
            <a:spLocks noChangeArrowheads="1"/>
          </p:cNvSpPr>
          <p:nvPr/>
        </p:nvSpPr>
        <p:spPr bwMode="auto">
          <a:xfrm>
            <a:off x="7010400" y="3048000"/>
            <a:ext cx="1828800" cy="914400"/>
          </a:xfrm>
          <a:prstGeom prst="wedgeRoundRectCallout">
            <a:avLst>
              <a:gd name="adj1" fmla="val -21194"/>
              <a:gd name="adj2" fmla="val -91648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Helvetica" panose="020B0604020202020204" pitchFamily="34" charset="0"/>
              </a:rPr>
              <a:t>Allocate new pages where room!</a:t>
            </a:r>
          </a:p>
        </p:txBody>
      </p:sp>
      <p:cxnSp>
        <p:nvCxnSpPr>
          <p:cNvPr id="28805" name="Straight Arrow Connector 173"/>
          <p:cNvCxnSpPr>
            <a:cxnSpLocks noChangeShapeType="1"/>
          </p:cNvCxnSpPr>
          <p:nvPr/>
        </p:nvCxnSpPr>
        <p:spPr bwMode="auto">
          <a:xfrm flipV="1">
            <a:off x="2971800" y="1447800"/>
            <a:ext cx="1295400" cy="1524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06" name="Straight Arrow Connector 174"/>
          <p:cNvCxnSpPr>
            <a:cxnSpLocks noChangeShapeType="1"/>
          </p:cNvCxnSpPr>
          <p:nvPr/>
        </p:nvCxnSpPr>
        <p:spPr bwMode="auto">
          <a:xfrm flipV="1">
            <a:off x="2971800" y="1600200"/>
            <a:ext cx="1295400" cy="1524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07" name="Straight Arrow Connector 175"/>
          <p:cNvCxnSpPr>
            <a:cxnSpLocks noChangeShapeType="1"/>
            <a:endCxn id="127" idx="1"/>
          </p:cNvCxnSpPr>
          <p:nvPr/>
        </p:nvCxnSpPr>
        <p:spPr bwMode="auto">
          <a:xfrm>
            <a:off x="5334000" y="1524000"/>
            <a:ext cx="1143000" cy="9906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808" name="Straight Arrow Connector 177"/>
          <p:cNvCxnSpPr>
            <a:cxnSpLocks noChangeShapeType="1"/>
          </p:cNvCxnSpPr>
          <p:nvPr/>
        </p:nvCxnSpPr>
        <p:spPr bwMode="auto">
          <a:xfrm>
            <a:off x="5334000" y="1676400"/>
            <a:ext cx="1143000" cy="9906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-5943600" y="4267200"/>
            <a:ext cx="5943600" cy="1219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Helvetica" panose="020B0604020202020204" pitchFamily="34" charset="0"/>
              </a:rPr>
              <a:t>Challenge: </a:t>
            </a:r>
            <a:r>
              <a:rPr lang="en-US" altLang="en-US" b="0">
                <a:latin typeface="Helvetica" panose="020B0604020202020204" pitchFamily="34" charset="0"/>
              </a:rPr>
              <a:t>Table size equal to # of pages in virtual memory!</a:t>
            </a:r>
          </a:p>
        </p:txBody>
      </p:sp>
      <p:sp>
        <p:nvSpPr>
          <p:cNvPr id="28810" name="TextBox 179"/>
          <p:cNvSpPr txBox="1">
            <a:spLocks noChangeArrowheads="1"/>
          </p:cNvSpPr>
          <p:nvPr/>
        </p:nvSpPr>
        <p:spPr bwMode="auto">
          <a:xfrm>
            <a:off x="544513" y="1643063"/>
            <a:ext cx="1131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1110 0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</p:spTree>
    <p:extLst>
      <p:ext uri="{BB962C8B-B14F-4D97-AF65-F5344CB8AC3E}">
        <p14:creationId xmlns:p14="http://schemas.microsoft.com/office/powerpoint/2010/main" val="31688314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469E-6 8.32562E-7 L 0.84956 0.13321 " pathEditMode="relative" ptsTypes="AA">
                                      <p:cBhvr>
                                        <p:cTn id="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162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Page Table Discussion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838200"/>
            <a:ext cx="8724900" cy="5562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needs to be switched on a context switch?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Page table pointer and limit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Analysis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Simple memory allocation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Easy to Share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Con: What if address space is sparse?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E.g. on UNIX, code starts at 0, stack starts at (2</a:t>
            </a:r>
            <a:r>
              <a:rPr lang="en-US" altLang="ko-KR" baseline="30000" dirty="0" smtClean="0">
                <a:ea typeface="굴림" panose="020B0600000101010101" pitchFamily="34" charset="-127"/>
              </a:rPr>
              <a:t>31</a:t>
            </a:r>
            <a:r>
              <a:rPr lang="en-US" altLang="ko-KR" dirty="0" smtClean="0">
                <a:ea typeface="굴림" panose="020B0600000101010101" pitchFamily="34" charset="-127"/>
              </a:rPr>
              <a:t>-1).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1K pages, need 2 million page table entries!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Con: What if table really big?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 all pages used all the time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would be nice to have working set of page table in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memory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How about combining paging and segmentation?</a:t>
            </a:r>
          </a:p>
        </p:txBody>
      </p:sp>
    </p:spTree>
    <p:extLst>
      <p:ext uri="{BB962C8B-B14F-4D97-AF65-F5344CB8AC3E}">
        <p14:creationId xmlns:p14="http://schemas.microsoft.com/office/powerpoint/2010/main" val="3817256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3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3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880" name="Group 136"/>
          <p:cNvGrpSpPr>
            <a:grpSpLocks/>
          </p:cNvGrpSpPr>
          <p:nvPr/>
        </p:nvGrpSpPr>
        <p:grpSpPr bwMode="auto">
          <a:xfrm>
            <a:off x="5040313" y="609600"/>
            <a:ext cx="3784600" cy="6015038"/>
            <a:chOff x="3088" y="384"/>
            <a:chExt cx="2384" cy="3789"/>
          </a:xfrm>
        </p:grpSpPr>
        <p:grpSp>
          <p:nvGrpSpPr>
            <p:cNvPr id="23614" name="Group 107"/>
            <p:cNvGrpSpPr>
              <a:grpSpLocks/>
            </p:cNvGrpSpPr>
            <p:nvPr/>
          </p:nvGrpSpPr>
          <p:grpSpPr bwMode="auto">
            <a:xfrm>
              <a:off x="3088" y="384"/>
              <a:ext cx="2384" cy="444"/>
              <a:chOff x="3065" y="452"/>
              <a:chExt cx="2384" cy="444"/>
            </a:xfrm>
          </p:grpSpPr>
          <p:sp>
            <p:nvSpPr>
              <p:cNvPr id="23626" name="Text Box 100"/>
              <p:cNvSpPr txBox="1">
                <a:spLocks noChangeArrowheads="1"/>
              </p:cNvSpPr>
              <p:nvPr/>
            </p:nvSpPr>
            <p:spPr bwMode="auto">
              <a:xfrm>
                <a:off x="3065" y="452"/>
                <a:ext cx="662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dirty="0">
                    <a:latin typeface="Gill Sans Light"/>
                    <a:cs typeface="Gill Sans Light"/>
                  </a:rPr>
                  <a:t>Physical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dirty="0">
                    <a:latin typeface="Gill Sans Light"/>
                    <a:cs typeface="Gill Sans Light"/>
                  </a:rPr>
                  <a:t>Address:</a:t>
                </a:r>
              </a:p>
            </p:txBody>
          </p:sp>
          <p:grpSp>
            <p:nvGrpSpPr>
              <p:cNvPr id="23627" name="Group 104"/>
              <p:cNvGrpSpPr>
                <a:grpSpLocks/>
              </p:cNvGrpSpPr>
              <p:nvPr/>
            </p:nvGrpSpPr>
            <p:grpSpPr bwMode="auto">
              <a:xfrm>
                <a:off x="3840" y="528"/>
                <a:ext cx="1609" cy="238"/>
                <a:chOff x="3840" y="384"/>
                <a:chExt cx="1609" cy="238"/>
              </a:xfrm>
            </p:grpSpPr>
            <p:sp>
              <p:nvSpPr>
                <p:cNvPr id="23628" name="Rectangle 98"/>
                <p:cNvSpPr>
                  <a:spLocks noChangeArrowheads="1"/>
                </p:cNvSpPr>
                <p:nvPr/>
              </p:nvSpPr>
              <p:spPr bwMode="auto">
                <a:xfrm>
                  <a:off x="4464" y="384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Offset</a:t>
                  </a:r>
                </a:p>
              </p:txBody>
            </p:sp>
            <p:sp>
              <p:nvSpPr>
                <p:cNvPr id="23629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40" y="384"/>
                  <a:ext cx="630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>
                      <a:latin typeface="Gill Sans Light"/>
                      <a:cs typeface="Gill Sans Light"/>
                    </a:rPr>
                    <a:t>Physical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>
                      <a:latin typeface="Gill Sans Light"/>
                      <a:cs typeface="Gill Sans Light"/>
                    </a:rPr>
                    <a:t>Page #</a:t>
                  </a:r>
                </a:p>
              </p:txBody>
            </p:sp>
          </p:grpSp>
        </p:grpSp>
        <p:grpSp>
          <p:nvGrpSpPr>
            <p:cNvPr id="23615" name="Group 131"/>
            <p:cNvGrpSpPr>
              <a:grpSpLocks/>
            </p:cNvGrpSpPr>
            <p:nvPr/>
          </p:nvGrpSpPr>
          <p:grpSpPr bwMode="auto">
            <a:xfrm>
              <a:off x="4804" y="756"/>
              <a:ext cx="668" cy="1079"/>
              <a:chOff x="4804" y="756"/>
              <a:chExt cx="668" cy="1079"/>
            </a:xfrm>
          </p:grpSpPr>
          <p:sp useBgFill="1">
            <p:nvSpPr>
              <p:cNvPr id="23623" name="Rectangle 27"/>
              <p:cNvSpPr>
                <a:spLocks noChangeArrowheads="1"/>
              </p:cNvSpPr>
              <p:nvPr/>
            </p:nvSpPr>
            <p:spPr bwMode="auto">
              <a:xfrm>
                <a:off x="4804" y="756"/>
                <a:ext cx="421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 useBgFill="1">
            <p:nvSpPr>
              <p:cNvPr id="23624" name="Rectangle 28"/>
              <p:cNvSpPr>
                <a:spLocks noChangeArrowheads="1"/>
              </p:cNvSpPr>
              <p:nvPr/>
            </p:nvSpPr>
            <p:spPr bwMode="auto">
              <a:xfrm>
                <a:off x="4928" y="855"/>
                <a:ext cx="420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625" name="Rectangle 29"/>
              <p:cNvSpPr>
                <a:spLocks noChangeArrowheads="1"/>
              </p:cNvSpPr>
              <p:nvPr/>
            </p:nvSpPr>
            <p:spPr bwMode="auto">
              <a:xfrm>
                <a:off x="5051" y="954"/>
                <a:ext cx="421" cy="8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 useBgFill="1">
          <p:nvSpPr>
            <p:cNvPr id="23616" name="Rectangle 23"/>
            <p:cNvSpPr>
              <a:spLocks noChangeArrowheads="1"/>
            </p:cNvSpPr>
            <p:nvPr/>
          </p:nvSpPr>
          <p:spPr bwMode="auto">
            <a:xfrm>
              <a:off x="4681" y="1941"/>
              <a:ext cx="422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23617" name="Rectangle 24"/>
            <p:cNvSpPr>
              <a:spLocks noChangeArrowheads="1"/>
            </p:cNvSpPr>
            <p:nvPr/>
          </p:nvSpPr>
          <p:spPr bwMode="auto">
            <a:xfrm>
              <a:off x="4804" y="204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8" name="Rectangle 53"/>
            <p:cNvSpPr>
              <a:spLocks noChangeArrowheads="1"/>
            </p:cNvSpPr>
            <p:nvPr/>
          </p:nvSpPr>
          <p:spPr bwMode="auto">
            <a:xfrm>
              <a:off x="5113" y="1225"/>
              <a:ext cx="304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400">
                  <a:latin typeface="Arial" panose="020B0604020202020204" pitchFamily="34" charset="0"/>
                </a:rPr>
                <a:t>4KB</a:t>
              </a:r>
            </a:p>
          </p:txBody>
        </p:sp>
        <p:sp useBgFill="1">
          <p:nvSpPr>
            <p:cNvPr id="23619" name="Rectangle 121"/>
            <p:cNvSpPr>
              <a:spLocks noChangeArrowheads="1"/>
            </p:cNvSpPr>
            <p:nvPr/>
          </p:nvSpPr>
          <p:spPr bwMode="auto">
            <a:xfrm>
              <a:off x="4560" y="310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23620" name="Rectangle 36"/>
            <p:cNvSpPr>
              <a:spLocks noChangeArrowheads="1"/>
            </p:cNvSpPr>
            <p:nvPr/>
          </p:nvSpPr>
          <p:spPr bwMode="auto">
            <a:xfrm>
              <a:off x="4656" y="319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23621" name="Rectangle 25"/>
            <p:cNvSpPr>
              <a:spLocks noChangeArrowheads="1"/>
            </p:cNvSpPr>
            <p:nvPr/>
          </p:nvSpPr>
          <p:spPr bwMode="auto">
            <a:xfrm>
              <a:off x="4896" y="2140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 useBgFill="1">
          <p:nvSpPr>
            <p:cNvPr id="23622" name="Rectangle 37"/>
            <p:cNvSpPr>
              <a:spLocks noChangeArrowheads="1"/>
            </p:cNvSpPr>
            <p:nvPr/>
          </p:nvSpPr>
          <p:spPr bwMode="auto">
            <a:xfrm>
              <a:off x="4800" y="3292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08833" y="228600"/>
            <a:ext cx="8524770" cy="38369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Fix for sparse address space: The two-level page table</a:t>
            </a:r>
          </a:p>
        </p:txBody>
      </p:sp>
      <p:grpSp>
        <p:nvGrpSpPr>
          <p:cNvPr id="671871" name="Group 127"/>
          <p:cNvGrpSpPr>
            <a:grpSpLocks/>
          </p:cNvGrpSpPr>
          <p:nvPr/>
        </p:nvGrpSpPr>
        <p:grpSpPr bwMode="auto">
          <a:xfrm>
            <a:off x="4176713" y="1720850"/>
            <a:ext cx="1614487" cy="3071813"/>
            <a:chOff x="2544" y="1084"/>
            <a:chExt cx="1017" cy="1935"/>
          </a:xfrm>
        </p:grpSpPr>
        <p:sp>
          <p:nvSpPr>
            <p:cNvPr id="23611" name="Line 20"/>
            <p:cNvSpPr>
              <a:spLocks noChangeShapeType="1"/>
            </p:cNvSpPr>
            <p:nvPr/>
          </p:nvSpPr>
          <p:spPr bwMode="auto">
            <a:xfrm flipV="1">
              <a:off x="2544" y="1084"/>
              <a:ext cx="1008" cy="72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Line 21"/>
            <p:cNvSpPr>
              <a:spLocks noChangeShapeType="1"/>
            </p:cNvSpPr>
            <p:nvPr/>
          </p:nvSpPr>
          <p:spPr bwMode="auto">
            <a:xfrm flipV="1">
              <a:off x="2544" y="2044"/>
              <a:ext cx="100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Line 22"/>
            <p:cNvSpPr>
              <a:spLocks noChangeShapeType="1"/>
            </p:cNvSpPr>
            <p:nvPr/>
          </p:nvSpPr>
          <p:spPr bwMode="auto">
            <a:xfrm>
              <a:off x="2544" y="2236"/>
              <a:ext cx="1017" cy="7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1869" name="Group 125"/>
          <p:cNvGrpSpPr>
            <a:grpSpLocks/>
          </p:cNvGrpSpPr>
          <p:nvPr/>
        </p:nvGrpSpPr>
        <p:grpSpPr bwMode="auto">
          <a:xfrm>
            <a:off x="152400" y="862013"/>
            <a:ext cx="4938713" cy="954087"/>
            <a:chOff x="9" y="543"/>
            <a:chExt cx="3111" cy="601"/>
          </a:xfrm>
        </p:grpSpPr>
        <p:sp>
          <p:nvSpPr>
            <p:cNvPr id="23602" name="Rectangle 54"/>
            <p:cNvSpPr>
              <a:spLocks noChangeArrowheads="1"/>
            </p:cNvSpPr>
            <p:nvPr/>
          </p:nvSpPr>
          <p:spPr bwMode="auto">
            <a:xfrm>
              <a:off x="816" y="543"/>
              <a:ext cx="586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>
                  <a:latin typeface="Arial" panose="020B0604020202020204" pitchFamily="34" charset="0"/>
                </a:rPr>
                <a:t>10 bits</a:t>
              </a:r>
            </a:p>
          </p:txBody>
        </p:sp>
        <p:sp>
          <p:nvSpPr>
            <p:cNvPr id="23603" name="Rectangle 55"/>
            <p:cNvSpPr>
              <a:spLocks noChangeArrowheads="1"/>
            </p:cNvSpPr>
            <p:nvPr/>
          </p:nvSpPr>
          <p:spPr bwMode="auto">
            <a:xfrm>
              <a:off x="1488" y="543"/>
              <a:ext cx="586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>
                  <a:latin typeface="Arial" panose="020B0604020202020204" pitchFamily="34" charset="0"/>
                </a:rPr>
                <a:t>10 bits</a:t>
              </a:r>
            </a:p>
          </p:txBody>
        </p:sp>
        <p:sp>
          <p:nvSpPr>
            <p:cNvPr id="23604" name="Rectangle 56"/>
            <p:cNvSpPr>
              <a:spLocks noChangeArrowheads="1"/>
            </p:cNvSpPr>
            <p:nvPr/>
          </p:nvSpPr>
          <p:spPr bwMode="auto">
            <a:xfrm>
              <a:off x="2256" y="543"/>
              <a:ext cx="586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>
                  <a:latin typeface="Arial" panose="020B0604020202020204" pitchFamily="34" charset="0"/>
                </a:rPr>
                <a:t>12 bits</a:t>
              </a:r>
            </a:p>
          </p:txBody>
        </p:sp>
        <p:grpSp>
          <p:nvGrpSpPr>
            <p:cNvPr id="23605" name="Group 65"/>
            <p:cNvGrpSpPr>
              <a:grpSpLocks/>
            </p:cNvGrpSpPr>
            <p:nvPr/>
          </p:nvGrpSpPr>
          <p:grpSpPr bwMode="auto">
            <a:xfrm>
              <a:off x="9" y="700"/>
              <a:ext cx="3111" cy="444"/>
              <a:chOff x="48" y="1440"/>
              <a:chExt cx="3111" cy="444"/>
            </a:xfrm>
          </p:grpSpPr>
          <p:sp>
            <p:nvSpPr>
              <p:cNvPr id="23606" name="Text Box 66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662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dirty="0">
                    <a:latin typeface="Gill Sans Light"/>
                    <a:cs typeface="Gill Sans Light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dirty="0">
                    <a:latin typeface="Gill Sans Light"/>
                    <a:cs typeface="Gill Sans Light"/>
                  </a:rPr>
                  <a:t>Address:</a:t>
                </a:r>
              </a:p>
            </p:txBody>
          </p:sp>
          <p:grpSp>
            <p:nvGrpSpPr>
              <p:cNvPr id="23607" name="Group 67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36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 dirty="0">
                      <a:latin typeface="Gill Sans Light"/>
                      <a:cs typeface="Gill Sans Light"/>
                    </a:rPr>
                    <a:t>Offset</a:t>
                  </a:r>
                </a:p>
              </p:txBody>
            </p:sp>
            <p:sp>
              <p:nvSpPr>
                <p:cNvPr id="23609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 dirty="0">
                      <a:latin typeface="Gill Sans Light"/>
                      <a:cs typeface="Gill Sans Light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 dirty="0">
                      <a:latin typeface="Gill Sans Light"/>
                      <a:cs typeface="Gill Sans Light"/>
                    </a:rPr>
                    <a:t>P2 index</a:t>
                  </a:r>
                </a:p>
              </p:txBody>
            </p:sp>
            <p:sp>
              <p:nvSpPr>
                <p:cNvPr id="23610" name="Rectangle 70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 dirty="0">
                      <a:latin typeface="Gill Sans Light"/>
                      <a:cs typeface="Gill Sans Light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800" dirty="0">
                      <a:latin typeface="Gill Sans Light"/>
                      <a:cs typeface="Gill Sans Light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671870" name="Group 126"/>
          <p:cNvGrpSpPr>
            <a:grpSpLocks/>
          </p:cNvGrpSpPr>
          <p:nvPr/>
        </p:nvGrpSpPr>
        <p:grpSpPr bwMode="auto">
          <a:xfrm>
            <a:off x="442913" y="2559050"/>
            <a:ext cx="4217987" cy="1752600"/>
            <a:chOff x="192" y="1612"/>
            <a:chExt cx="2657" cy="1104"/>
          </a:xfrm>
        </p:grpSpPr>
        <p:sp>
          <p:nvSpPr>
            <p:cNvPr id="23592" name="Rectangle 4"/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3" name="Rectangle 5" descr="80%"/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4" name="Rectangle 6" descr="75%"/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5" name="Rectangle 7" descr="75%"/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23596" name="Group 111"/>
            <p:cNvGrpSpPr>
              <a:grpSpLocks/>
            </p:cNvGrpSpPr>
            <p:nvPr/>
          </p:nvGrpSpPr>
          <p:grpSpPr bwMode="auto">
            <a:xfrm>
              <a:off x="1776" y="2528"/>
              <a:ext cx="1073" cy="188"/>
              <a:chOff x="1872" y="2644"/>
              <a:chExt cx="1073" cy="188"/>
            </a:xfrm>
          </p:grpSpPr>
          <p:sp>
            <p:nvSpPr>
              <p:cNvPr id="23599" name="Rectangle 47"/>
              <p:cNvSpPr>
                <a:spLocks noChangeArrowheads="1"/>
              </p:cNvSpPr>
              <p:nvPr/>
            </p:nvSpPr>
            <p:spPr bwMode="auto">
              <a:xfrm>
                <a:off x="2112" y="2644"/>
                <a:ext cx="576" cy="1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3500" tIns="25400" rIns="63500" bIns="2540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altLang="en-US" sz="1800">
                    <a:latin typeface="Arial" panose="020B0604020202020204" pitchFamily="34" charset="0"/>
                  </a:rPr>
                  <a:t>4 bytes</a:t>
                </a:r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>
                <a:off x="1872" y="2740"/>
                <a:ext cx="2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 flipH="1">
                <a:off x="2688" y="2740"/>
                <a:ext cx="25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97" name="Rectangle 76"/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Gill Sans Light"/>
                  <a:cs typeface="Gill Sans Light"/>
                </a:rPr>
                <a:t>PageTablePtr</a:t>
              </a:r>
            </a:p>
          </p:txBody>
        </p:sp>
        <p:sp>
          <p:nvSpPr>
            <p:cNvPr id="23598" name="Line 92"/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sp>
        <p:nvSpPr>
          <p:cNvPr id="671837" name="Freeform 93"/>
          <p:cNvSpPr>
            <a:spLocks/>
          </p:cNvSpPr>
          <p:nvPr/>
        </p:nvSpPr>
        <p:spPr bwMode="auto">
          <a:xfrm>
            <a:off x="2043113" y="1568450"/>
            <a:ext cx="1447800" cy="12954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671838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0" y="4343400"/>
            <a:ext cx="5562600" cy="2590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Tree of Page Tables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Tables fixed size (1024 entries)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 context-switch: save single </a:t>
            </a:r>
            <a:r>
              <a:rPr lang="en-US" altLang="ko-KR" dirty="0" err="1" smtClean="0">
                <a:ea typeface="굴림" panose="020B0600000101010101" pitchFamily="34" charset="-127"/>
              </a:rPr>
              <a:t>PageTablePtr</a:t>
            </a:r>
            <a:r>
              <a:rPr lang="en-US" altLang="ko-KR" dirty="0" smtClean="0">
                <a:ea typeface="굴림" panose="020B0600000101010101" pitchFamily="34" charset="-127"/>
              </a:rPr>
              <a:t> register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Valid bits on Page Table Entries 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need every 2</a:t>
            </a:r>
            <a:r>
              <a:rPr lang="en-US" altLang="ko-KR" baseline="30000" dirty="0" smtClean="0">
                <a:ea typeface="굴림" panose="020B0600000101010101" pitchFamily="34" charset="-127"/>
              </a:rPr>
              <a:t>nd</a:t>
            </a:r>
            <a:r>
              <a:rPr lang="en-US" altLang="ko-KR" dirty="0" smtClean="0">
                <a:ea typeface="굴림" panose="020B0600000101010101" pitchFamily="34" charset="-127"/>
              </a:rPr>
              <a:t>-level table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Even when exist, 2</a:t>
            </a:r>
            <a:r>
              <a:rPr lang="en-US" altLang="ko-KR" baseline="300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nd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-level tables can reside on disk if not in use</a:t>
            </a:r>
          </a:p>
        </p:txBody>
      </p:sp>
      <p:grpSp>
        <p:nvGrpSpPr>
          <p:cNvPr id="671881" name="Group 137"/>
          <p:cNvGrpSpPr>
            <a:grpSpLocks/>
          </p:cNvGrpSpPr>
          <p:nvPr/>
        </p:nvGrpSpPr>
        <p:grpSpPr bwMode="auto">
          <a:xfrm>
            <a:off x="5292725" y="1695450"/>
            <a:ext cx="1703388" cy="4749800"/>
            <a:chOff x="3247" y="1068"/>
            <a:chExt cx="1073" cy="2992"/>
          </a:xfrm>
        </p:grpSpPr>
        <p:grpSp>
          <p:nvGrpSpPr>
            <p:cNvPr id="23574" name="Group 117"/>
            <p:cNvGrpSpPr>
              <a:grpSpLocks/>
            </p:cNvGrpSpPr>
            <p:nvPr/>
          </p:nvGrpSpPr>
          <p:grpSpPr bwMode="auto">
            <a:xfrm>
              <a:off x="3572" y="1068"/>
              <a:ext cx="421" cy="880"/>
              <a:chOff x="3572" y="971"/>
              <a:chExt cx="421" cy="880"/>
            </a:xfrm>
          </p:grpSpPr>
          <p:sp>
            <p:nvSpPr>
              <p:cNvPr id="23588" name="Rectangle 8"/>
              <p:cNvSpPr>
                <a:spLocks noChangeArrowheads="1"/>
              </p:cNvSpPr>
              <p:nvPr/>
            </p:nvSpPr>
            <p:spPr bwMode="auto">
              <a:xfrm>
                <a:off x="3572" y="971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9" name="Rectangle 9" descr="50%"/>
              <p:cNvSpPr>
                <a:spLocks noChangeArrowheads="1"/>
              </p:cNvSpPr>
              <p:nvPr/>
            </p:nvSpPr>
            <p:spPr bwMode="auto">
              <a:xfrm>
                <a:off x="3572" y="1317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90" name="Rectangle 10" descr="50%"/>
              <p:cNvSpPr>
                <a:spLocks noChangeArrowheads="1"/>
              </p:cNvSpPr>
              <p:nvPr/>
            </p:nvSpPr>
            <p:spPr bwMode="auto">
              <a:xfrm>
                <a:off x="3572" y="1416"/>
                <a:ext cx="421" cy="89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91" name="Rectangle 11" descr="70%"/>
              <p:cNvSpPr>
                <a:spLocks noChangeArrowheads="1"/>
              </p:cNvSpPr>
              <p:nvPr/>
            </p:nvSpPr>
            <p:spPr bwMode="auto">
              <a:xfrm>
                <a:off x="3572" y="1613"/>
                <a:ext cx="421" cy="91"/>
              </a:xfrm>
              <a:prstGeom prst="rect">
                <a:avLst/>
              </a:prstGeom>
              <a:pattFill prst="pct70">
                <a:fgClr>
                  <a:schemeClr val="hlink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3575" name="Group 118"/>
            <p:cNvGrpSpPr>
              <a:grpSpLocks/>
            </p:cNvGrpSpPr>
            <p:nvPr/>
          </p:nvGrpSpPr>
          <p:grpSpPr bwMode="auto">
            <a:xfrm>
              <a:off x="3572" y="2027"/>
              <a:ext cx="421" cy="881"/>
              <a:chOff x="3572" y="2057"/>
              <a:chExt cx="421" cy="881"/>
            </a:xfrm>
          </p:grpSpPr>
          <p:sp>
            <p:nvSpPr>
              <p:cNvPr id="23584" name="Rectangle 12"/>
              <p:cNvSpPr>
                <a:spLocks noChangeArrowheads="1"/>
              </p:cNvSpPr>
              <p:nvPr/>
            </p:nvSpPr>
            <p:spPr bwMode="auto">
              <a:xfrm>
                <a:off x="3572" y="2057"/>
                <a:ext cx="421" cy="8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5" name="Rectangle 13" descr="50%"/>
              <p:cNvSpPr>
                <a:spLocks noChangeArrowheads="1"/>
              </p:cNvSpPr>
              <p:nvPr/>
            </p:nvSpPr>
            <p:spPr bwMode="auto">
              <a:xfrm>
                <a:off x="3572" y="2304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6" name="Rectangle 14" descr="50%"/>
              <p:cNvSpPr>
                <a:spLocks noChangeArrowheads="1"/>
              </p:cNvSpPr>
              <p:nvPr/>
            </p:nvSpPr>
            <p:spPr bwMode="auto">
              <a:xfrm>
                <a:off x="3572" y="2403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7" name="Rectangle 15" descr="50%"/>
              <p:cNvSpPr>
                <a:spLocks noChangeArrowheads="1"/>
              </p:cNvSpPr>
              <p:nvPr/>
            </p:nvSpPr>
            <p:spPr bwMode="auto">
              <a:xfrm>
                <a:off x="3572" y="2600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23576" name="Group 119"/>
            <p:cNvGrpSpPr>
              <a:grpSpLocks/>
            </p:cNvGrpSpPr>
            <p:nvPr/>
          </p:nvGrpSpPr>
          <p:grpSpPr bwMode="auto">
            <a:xfrm>
              <a:off x="3572" y="2956"/>
              <a:ext cx="421" cy="880"/>
              <a:chOff x="3572" y="3094"/>
              <a:chExt cx="421" cy="880"/>
            </a:xfrm>
          </p:grpSpPr>
          <p:sp>
            <p:nvSpPr>
              <p:cNvPr id="23580" name="Rectangle 16"/>
              <p:cNvSpPr>
                <a:spLocks noChangeArrowheads="1"/>
              </p:cNvSpPr>
              <p:nvPr/>
            </p:nvSpPr>
            <p:spPr bwMode="auto">
              <a:xfrm>
                <a:off x="3572" y="3094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1" name="Rectangle 17" descr="50%"/>
              <p:cNvSpPr>
                <a:spLocks noChangeArrowheads="1"/>
              </p:cNvSpPr>
              <p:nvPr/>
            </p:nvSpPr>
            <p:spPr bwMode="auto">
              <a:xfrm>
                <a:off x="3572" y="3291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2" name="Rectangle 18" descr="50%"/>
              <p:cNvSpPr>
                <a:spLocks noChangeArrowheads="1"/>
              </p:cNvSpPr>
              <p:nvPr/>
            </p:nvSpPr>
            <p:spPr bwMode="auto">
              <a:xfrm>
                <a:off x="3572" y="3538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583" name="Rectangle 19" descr="50%"/>
              <p:cNvSpPr>
                <a:spLocks noChangeArrowheads="1"/>
              </p:cNvSpPr>
              <p:nvPr/>
            </p:nvSpPr>
            <p:spPr bwMode="auto">
              <a:xfrm>
                <a:off x="3572" y="3736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77" name="Rectangle 113"/>
            <p:cNvSpPr>
              <a:spLocks noChangeArrowheads="1"/>
            </p:cNvSpPr>
            <p:nvPr/>
          </p:nvSpPr>
          <p:spPr bwMode="auto">
            <a:xfrm>
              <a:off x="3487" y="3872"/>
              <a:ext cx="576" cy="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800">
                  <a:latin typeface="Arial" panose="020B0604020202020204" pitchFamily="34" charset="0"/>
                </a:rPr>
                <a:t>4 bytes</a:t>
              </a:r>
            </a:p>
          </p:txBody>
        </p:sp>
        <p:sp>
          <p:nvSpPr>
            <p:cNvPr id="23578" name="Line 114"/>
            <p:cNvSpPr>
              <a:spLocks noChangeShapeType="1"/>
            </p:cNvSpPr>
            <p:nvPr/>
          </p:nvSpPr>
          <p:spPr bwMode="auto">
            <a:xfrm>
              <a:off x="3247" y="3968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Line 115"/>
            <p:cNvSpPr>
              <a:spLocks noChangeShapeType="1"/>
            </p:cNvSpPr>
            <p:nvPr/>
          </p:nvSpPr>
          <p:spPr bwMode="auto">
            <a:xfrm flipH="1">
              <a:off x="4063" y="3968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2957513" y="1568450"/>
            <a:ext cx="2819400" cy="121920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671874" name="Group 130"/>
          <p:cNvGrpSpPr>
            <a:grpSpLocks/>
          </p:cNvGrpSpPr>
          <p:nvPr/>
        </p:nvGrpSpPr>
        <p:grpSpPr bwMode="auto">
          <a:xfrm>
            <a:off x="6462713" y="1111250"/>
            <a:ext cx="1677987" cy="4648200"/>
            <a:chOff x="3984" y="700"/>
            <a:chExt cx="1057" cy="2928"/>
          </a:xfrm>
        </p:grpSpPr>
        <p:sp>
          <p:nvSpPr>
            <p:cNvPr id="23564" name="Line 30"/>
            <p:cNvSpPr>
              <a:spLocks noChangeShapeType="1"/>
            </p:cNvSpPr>
            <p:nvPr/>
          </p:nvSpPr>
          <p:spPr bwMode="auto">
            <a:xfrm flipV="1">
              <a:off x="3984" y="748"/>
              <a:ext cx="81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Line 31"/>
            <p:cNvSpPr>
              <a:spLocks noChangeShapeType="1"/>
            </p:cNvSpPr>
            <p:nvPr/>
          </p:nvSpPr>
          <p:spPr bwMode="auto">
            <a:xfrm flipV="1">
              <a:off x="3984" y="847"/>
              <a:ext cx="934" cy="7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32"/>
            <p:cNvSpPr>
              <a:spLocks noChangeShapeType="1"/>
            </p:cNvSpPr>
            <p:nvPr/>
          </p:nvSpPr>
          <p:spPr bwMode="auto">
            <a:xfrm flipV="1">
              <a:off x="3984" y="995"/>
              <a:ext cx="1057" cy="761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33"/>
            <p:cNvSpPr>
              <a:spLocks noChangeShapeType="1"/>
            </p:cNvSpPr>
            <p:nvPr/>
          </p:nvSpPr>
          <p:spPr bwMode="auto">
            <a:xfrm flipV="1">
              <a:off x="3984" y="1948"/>
              <a:ext cx="72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34"/>
            <p:cNvSpPr>
              <a:spLocks noChangeShapeType="1"/>
            </p:cNvSpPr>
            <p:nvPr/>
          </p:nvSpPr>
          <p:spPr bwMode="auto">
            <a:xfrm flipV="1">
              <a:off x="3984" y="2044"/>
              <a:ext cx="81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35"/>
            <p:cNvSpPr>
              <a:spLocks noChangeShapeType="1"/>
            </p:cNvSpPr>
            <p:nvPr/>
          </p:nvSpPr>
          <p:spPr bwMode="auto">
            <a:xfrm flipV="1">
              <a:off x="3984" y="2140"/>
              <a:ext cx="91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122"/>
            <p:cNvSpPr>
              <a:spLocks noChangeShapeType="1"/>
            </p:cNvSpPr>
            <p:nvPr/>
          </p:nvSpPr>
          <p:spPr bwMode="auto">
            <a:xfrm flipV="1">
              <a:off x="3984" y="3100"/>
              <a:ext cx="576" cy="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Line 38"/>
            <p:cNvSpPr>
              <a:spLocks noChangeShapeType="1"/>
            </p:cNvSpPr>
            <p:nvPr/>
          </p:nvSpPr>
          <p:spPr bwMode="auto">
            <a:xfrm flipV="1">
              <a:off x="3984" y="3196"/>
              <a:ext cx="72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Line 39"/>
            <p:cNvSpPr>
              <a:spLocks noChangeShapeType="1"/>
            </p:cNvSpPr>
            <p:nvPr/>
          </p:nvSpPr>
          <p:spPr bwMode="auto">
            <a:xfrm flipV="1">
              <a:off x="3984" y="3292"/>
              <a:ext cx="81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123"/>
            <p:cNvSpPr>
              <a:spLocks noChangeShapeType="1"/>
            </p:cNvSpPr>
            <p:nvPr/>
          </p:nvSpPr>
          <p:spPr bwMode="auto">
            <a:xfrm flipH="1" flipV="1">
              <a:off x="4224" y="700"/>
              <a:ext cx="384" cy="57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63175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7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7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7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837" grpId="0" animBg="1"/>
      <p:bldP spid="671838" grpId="0" build="p"/>
      <p:bldP spid="67186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5"/>
          <p:cNvSpPr>
            <a:spLocks noChangeArrowheads="1"/>
          </p:cNvSpPr>
          <p:nvPr/>
        </p:nvSpPr>
        <p:spPr bwMode="auto">
          <a:xfrm>
            <a:off x="6629400" y="2286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en-US" dirty="0" smtClean="0"/>
              <a:t>Summary: Two-Level Paging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27000" y="914400"/>
            <a:ext cx="1109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 smtClean="0">
                <a:solidFill>
                  <a:srgbClr val="FF0000"/>
                </a:solidFill>
                <a:latin typeface="Helvetica" charset="0"/>
                <a:cs typeface="Helvetica" charset="0"/>
              </a:rPr>
              <a:t>111</a:t>
            </a:r>
            <a:r>
              <a:rPr lang="en-US" sz="1600" dirty="0" smtClean="0">
                <a:solidFill>
                  <a:srgbClr val="008000"/>
                </a:solidFill>
                <a:latin typeface="Helvetica" charset="0"/>
                <a:cs typeface="Helvetica" charset="0"/>
              </a:rPr>
              <a:t>1 1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Helvetica" charset="0"/>
                <a:cs typeface="Helvetica" charset="0"/>
              </a:rPr>
              <a:t>111</a:t>
            </a: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1193800" y="1066800"/>
            <a:ext cx="12954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1193800" y="30480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93800" y="53340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1193800" y="41148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7896" name="Up Arrow 10"/>
          <p:cNvSpPr>
            <a:spLocks noChangeArrowheads="1"/>
          </p:cNvSpPr>
          <p:nvPr/>
        </p:nvSpPr>
        <p:spPr bwMode="auto">
          <a:xfrm flipH="1">
            <a:off x="1727200" y="27432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7" name="Up Arrow 11"/>
          <p:cNvSpPr>
            <a:spLocks noChangeArrowheads="1"/>
          </p:cNvSpPr>
          <p:nvPr/>
        </p:nvSpPr>
        <p:spPr bwMode="auto">
          <a:xfrm flipH="1" flipV="1">
            <a:off x="1727200" y="16764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11938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9" name="TextBox 13"/>
          <p:cNvSpPr txBox="1">
            <a:spLocks noChangeArrowheads="1"/>
          </p:cNvSpPr>
          <p:nvPr/>
        </p:nvSpPr>
        <p:spPr bwMode="auto">
          <a:xfrm>
            <a:off x="685800" y="685800"/>
            <a:ext cx="218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37900" name="Rectangle 14"/>
          <p:cNvSpPr>
            <a:spLocks noChangeArrowheads="1"/>
          </p:cNvSpPr>
          <p:nvPr/>
        </p:nvSpPr>
        <p:spPr bwMode="auto">
          <a:xfrm>
            <a:off x="1193800" y="4724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1193800" y="35052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2" name="Rectangle 16"/>
          <p:cNvSpPr>
            <a:spLocks noChangeArrowheads="1"/>
          </p:cNvSpPr>
          <p:nvPr/>
        </p:nvSpPr>
        <p:spPr bwMode="auto">
          <a:xfrm>
            <a:off x="1193800" y="22860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3" name="TextBox 17"/>
          <p:cNvSpPr txBox="1">
            <a:spLocks noChangeArrowheads="1"/>
          </p:cNvSpPr>
          <p:nvPr/>
        </p:nvSpPr>
        <p:spPr bwMode="auto">
          <a:xfrm>
            <a:off x="50800" y="5681663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000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4" name="TextBox 18"/>
          <p:cNvSpPr txBox="1">
            <a:spLocks noChangeArrowheads="1"/>
          </p:cNvSpPr>
          <p:nvPr/>
        </p:nvSpPr>
        <p:spPr bwMode="auto">
          <a:xfrm>
            <a:off x="39688" y="4495800"/>
            <a:ext cx="1165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010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5" name="TextBox 19"/>
          <p:cNvSpPr txBox="1">
            <a:spLocks noChangeArrowheads="1"/>
          </p:cNvSpPr>
          <p:nvPr/>
        </p:nvSpPr>
        <p:spPr bwMode="auto">
          <a:xfrm>
            <a:off x="39688" y="3276600"/>
            <a:ext cx="1165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100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6" name="TextBox 20"/>
          <p:cNvSpPr txBox="1">
            <a:spLocks noChangeArrowheads="1"/>
          </p:cNvSpPr>
          <p:nvPr/>
        </p:nvSpPr>
        <p:spPr bwMode="auto">
          <a:xfrm>
            <a:off x="50800" y="2024063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110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7" name="Left Brace 22"/>
          <p:cNvSpPr>
            <a:spLocks/>
          </p:cNvSpPr>
          <p:nvPr/>
        </p:nvSpPr>
        <p:spPr bwMode="auto">
          <a:xfrm rot="5400000" flipH="1">
            <a:off x="209550" y="5865813"/>
            <a:ext cx="187325" cy="352425"/>
          </a:xfrm>
          <a:prstGeom prst="leftBrace">
            <a:avLst>
              <a:gd name="adj1" fmla="val 830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08" name="TextBox 23"/>
          <p:cNvSpPr txBox="1">
            <a:spLocks noChangeArrowheads="1"/>
          </p:cNvSpPr>
          <p:nvPr/>
        </p:nvSpPr>
        <p:spPr bwMode="auto">
          <a:xfrm>
            <a:off x="-50800" y="6062663"/>
            <a:ext cx="928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FF0000"/>
                </a:solidFill>
                <a:latin typeface="Helvetica" panose="020B0604020202020204" pitchFamily="34" charset="0"/>
              </a:rPr>
              <a:t>page1 #</a:t>
            </a:r>
          </a:p>
        </p:txBody>
      </p:sp>
      <p:sp>
        <p:nvSpPr>
          <p:cNvPr id="37909" name="TextBox 24"/>
          <p:cNvSpPr txBox="1">
            <a:spLocks noChangeArrowheads="1"/>
          </p:cNvSpPr>
          <p:nvPr/>
        </p:nvSpPr>
        <p:spPr bwMode="auto">
          <a:xfrm>
            <a:off x="781050" y="6062663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37910" name="Left Brace 25"/>
          <p:cNvSpPr>
            <a:spLocks/>
          </p:cNvSpPr>
          <p:nvPr/>
        </p:nvSpPr>
        <p:spPr bwMode="auto">
          <a:xfrm rot="5400000" flipH="1">
            <a:off x="864393" y="5892007"/>
            <a:ext cx="201613" cy="3048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11" name="TextBox 27"/>
          <p:cNvSpPr txBox="1">
            <a:spLocks noChangeArrowheads="1"/>
          </p:cNvSpPr>
          <p:nvPr/>
        </p:nvSpPr>
        <p:spPr bwMode="auto">
          <a:xfrm>
            <a:off x="6461125" y="728663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37912" name="Rectangle 28"/>
          <p:cNvSpPr>
            <a:spLocks noChangeArrowheads="1"/>
          </p:cNvSpPr>
          <p:nvPr/>
        </p:nvSpPr>
        <p:spPr bwMode="auto">
          <a:xfrm>
            <a:off x="66294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13" name="Rectangle 29"/>
          <p:cNvSpPr>
            <a:spLocks noChangeArrowheads="1"/>
          </p:cNvSpPr>
          <p:nvPr/>
        </p:nvSpPr>
        <p:spPr bwMode="auto">
          <a:xfrm>
            <a:off x="6629400" y="38100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629400" y="50292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29400" y="1066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629400" y="5638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29400" y="4419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18" name="Rectangle 35"/>
          <p:cNvSpPr>
            <a:spLocks noChangeArrowheads="1"/>
          </p:cNvSpPr>
          <p:nvPr/>
        </p:nvSpPr>
        <p:spPr bwMode="auto">
          <a:xfrm>
            <a:off x="6629400" y="33528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629400" y="2743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20" name="Rectangle 39"/>
          <p:cNvSpPr>
            <a:spLocks noChangeArrowheads="1"/>
          </p:cNvSpPr>
          <p:nvPr/>
        </p:nvSpPr>
        <p:spPr bwMode="auto">
          <a:xfrm>
            <a:off x="6629400" y="13716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629400" y="18288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1938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1938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1938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1938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1938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1938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1938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1938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1938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1938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1938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1938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1938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1938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1938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1938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1938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1938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1938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1938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1938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1938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1938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1938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1938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1938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1938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1938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1938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1938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1938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1938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629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629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solidFill>
                <a:schemeClr val="accent2">
                  <a:lumMod val="60000"/>
                  <a:lumOff val="40000"/>
                </a:schemeClr>
              </a:solidFill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629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629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629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629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629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629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629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629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629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629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629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629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629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629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6294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629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629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629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629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629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629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629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629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629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629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629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629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629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629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629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86" name="TextBox 168"/>
          <p:cNvSpPr txBox="1">
            <a:spLocks noChangeArrowheads="1"/>
          </p:cNvSpPr>
          <p:nvPr/>
        </p:nvSpPr>
        <p:spPr bwMode="auto">
          <a:xfrm>
            <a:off x="7913688" y="56816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37987" name="TextBox 169"/>
          <p:cNvSpPr txBox="1">
            <a:spLocks noChangeArrowheads="1"/>
          </p:cNvSpPr>
          <p:nvPr/>
        </p:nvSpPr>
        <p:spPr bwMode="auto">
          <a:xfrm>
            <a:off x="7913688" y="53768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37988" name="TextBox 170"/>
          <p:cNvSpPr txBox="1">
            <a:spLocks noChangeArrowheads="1"/>
          </p:cNvSpPr>
          <p:nvPr/>
        </p:nvSpPr>
        <p:spPr bwMode="auto">
          <a:xfrm>
            <a:off x="7924800" y="41148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37989" name="TextBox 171"/>
          <p:cNvSpPr txBox="1">
            <a:spLocks noChangeArrowheads="1"/>
          </p:cNvSpPr>
          <p:nvPr/>
        </p:nvSpPr>
        <p:spPr bwMode="auto">
          <a:xfrm>
            <a:off x="7947025" y="3548063"/>
            <a:ext cx="1017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37990" name="TextBox 172"/>
          <p:cNvSpPr txBox="1">
            <a:spLocks noChangeArrowheads="1"/>
          </p:cNvSpPr>
          <p:nvPr/>
        </p:nvSpPr>
        <p:spPr bwMode="auto">
          <a:xfrm>
            <a:off x="7848600" y="1414463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37991" name="Left Brace 176"/>
          <p:cNvSpPr>
            <a:spLocks/>
          </p:cNvSpPr>
          <p:nvPr/>
        </p:nvSpPr>
        <p:spPr bwMode="auto">
          <a:xfrm rot="5400000">
            <a:off x="571500" y="5600700"/>
            <a:ext cx="152400" cy="2286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92" name="TextBox 178"/>
          <p:cNvSpPr txBox="1">
            <a:spLocks noChangeArrowheads="1"/>
          </p:cNvSpPr>
          <p:nvPr/>
        </p:nvSpPr>
        <p:spPr bwMode="auto">
          <a:xfrm>
            <a:off x="101600" y="5257800"/>
            <a:ext cx="92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008200"/>
                </a:solidFill>
                <a:latin typeface="Helvetica" panose="020B0604020202020204" pitchFamily="34" charset="0"/>
              </a:rPr>
              <a:t>page2 #</a:t>
            </a:r>
          </a:p>
        </p:txBody>
      </p:sp>
      <p:grpSp>
        <p:nvGrpSpPr>
          <p:cNvPr id="37993" name="Group 141"/>
          <p:cNvGrpSpPr>
            <a:grpSpLocks/>
          </p:cNvGrpSpPr>
          <p:nvPr/>
        </p:nvGrpSpPr>
        <p:grpSpPr bwMode="auto">
          <a:xfrm>
            <a:off x="3124200" y="2544763"/>
            <a:ext cx="990600" cy="1570037"/>
            <a:chOff x="4188007" y="838200"/>
            <a:chExt cx="990600" cy="1569660"/>
          </a:xfrm>
        </p:grpSpPr>
        <p:sp>
          <p:nvSpPr>
            <p:cNvPr id="38036" name="TextBox 180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9906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111</a:t>
              </a:r>
              <a:r>
                <a:rPr lang="en-US" altLang="en-US" sz="1200" i="1">
                  <a:latin typeface="Helvetica" panose="020B0604020202020204" pitchFamily="34" charset="0"/>
                </a:rPr>
                <a:t>    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110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37" name="Rectangle 182"/>
            <p:cNvSpPr>
              <a:spLocks noChangeArrowheads="1"/>
            </p:cNvSpPr>
            <p:nvPr/>
          </p:nvSpPr>
          <p:spPr bwMode="auto">
            <a:xfrm>
              <a:off x="4569007" y="838200"/>
              <a:ext cx="533400" cy="15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sp>
        <p:nvSpPr>
          <p:cNvPr id="37994" name="TextBox 184"/>
          <p:cNvSpPr txBox="1">
            <a:spLocks noChangeArrowheads="1"/>
          </p:cNvSpPr>
          <p:nvPr/>
        </p:nvSpPr>
        <p:spPr bwMode="auto">
          <a:xfrm>
            <a:off x="4876800" y="13033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11101    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11100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10111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10110</a:t>
            </a:r>
          </a:p>
        </p:txBody>
      </p:sp>
      <p:sp>
        <p:nvSpPr>
          <p:cNvPr id="37995" name="Rectangle 185"/>
          <p:cNvSpPr>
            <a:spLocks noChangeArrowheads="1"/>
          </p:cNvSpPr>
          <p:nvPr/>
        </p:nvSpPr>
        <p:spPr bwMode="auto">
          <a:xfrm>
            <a:off x="5181600" y="12954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96" name="TextBox 190"/>
          <p:cNvSpPr txBox="1">
            <a:spLocks noChangeArrowheads="1"/>
          </p:cNvSpPr>
          <p:nvPr/>
        </p:nvSpPr>
        <p:spPr bwMode="auto">
          <a:xfrm>
            <a:off x="4876800" y="3817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01101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01100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01010</a:t>
            </a:r>
          </a:p>
        </p:txBody>
      </p:sp>
      <p:sp>
        <p:nvSpPr>
          <p:cNvPr id="37997" name="Rectangle 191"/>
          <p:cNvSpPr>
            <a:spLocks noChangeArrowheads="1"/>
          </p:cNvSpPr>
          <p:nvPr/>
        </p:nvSpPr>
        <p:spPr bwMode="auto">
          <a:xfrm>
            <a:off x="5181600" y="3810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98" name="TextBox 193"/>
          <p:cNvSpPr txBox="1">
            <a:spLocks noChangeArrowheads="1"/>
          </p:cNvSpPr>
          <p:nvPr/>
        </p:nvSpPr>
        <p:spPr bwMode="auto">
          <a:xfrm>
            <a:off x="4876800" y="4960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00101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00100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00011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00010</a:t>
            </a:r>
          </a:p>
        </p:txBody>
      </p:sp>
      <p:sp>
        <p:nvSpPr>
          <p:cNvPr id="37999" name="Rectangle 194"/>
          <p:cNvSpPr>
            <a:spLocks noChangeArrowheads="1"/>
          </p:cNvSpPr>
          <p:nvPr/>
        </p:nvSpPr>
        <p:spPr bwMode="auto">
          <a:xfrm>
            <a:off x="5181600" y="4953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00" name="TextBox 196"/>
          <p:cNvSpPr txBox="1">
            <a:spLocks noChangeArrowheads="1"/>
          </p:cNvSpPr>
          <p:nvPr/>
        </p:nvSpPr>
        <p:spPr bwMode="auto">
          <a:xfrm>
            <a:off x="4876800" y="25225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  null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10000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01110</a:t>
            </a:r>
          </a:p>
        </p:txBody>
      </p:sp>
      <p:sp>
        <p:nvSpPr>
          <p:cNvPr id="38001" name="Rectangle 197"/>
          <p:cNvSpPr>
            <a:spLocks noChangeArrowheads="1"/>
          </p:cNvSpPr>
          <p:nvPr/>
        </p:nvSpPr>
        <p:spPr bwMode="auto">
          <a:xfrm>
            <a:off x="5181600" y="25146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cxnSp>
        <p:nvCxnSpPr>
          <p:cNvPr id="38002" name="Straight Arrow Connector 199"/>
          <p:cNvCxnSpPr>
            <a:cxnSpLocks noChangeShapeType="1"/>
          </p:cNvCxnSpPr>
          <p:nvPr/>
        </p:nvCxnSpPr>
        <p:spPr bwMode="auto">
          <a:xfrm>
            <a:off x="5791200" y="1447800"/>
            <a:ext cx="8540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3" name="Straight Arrow Connector 202"/>
          <p:cNvCxnSpPr>
            <a:cxnSpLocks noChangeShapeType="1"/>
          </p:cNvCxnSpPr>
          <p:nvPr/>
        </p:nvCxnSpPr>
        <p:spPr bwMode="auto">
          <a:xfrm>
            <a:off x="5791200" y="1600200"/>
            <a:ext cx="8540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4" name="Straight Arrow Connector 203"/>
          <p:cNvCxnSpPr>
            <a:cxnSpLocks noChangeShapeType="1"/>
            <a:endCxn id="127" idx="1"/>
          </p:cNvCxnSpPr>
          <p:nvPr/>
        </p:nvCxnSpPr>
        <p:spPr bwMode="auto">
          <a:xfrm>
            <a:off x="5791200" y="1827213"/>
            <a:ext cx="838200" cy="534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5" name="Straight Arrow Connector 205"/>
          <p:cNvCxnSpPr>
            <a:cxnSpLocks noChangeShapeType="1"/>
          </p:cNvCxnSpPr>
          <p:nvPr/>
        </p:nvCxnSpPr>
        <p:spPr bwMode="auto">
          <a:xfrm>
            <a:off x="5791200" y="1979613"/>
            <a:ext cx="838200" cy="534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6" name="Straight Arrow Connector 208"/>
          <p:cNvCxnSpPr>
            <a:cxnSpLocks noChangeShapeType="1"/>
          </p:cNvCxnSpPr>
          <p:nvPr/>
        </p:nvCxnSpPr>
        <p:spPr bwMode="auto">
          <a:xfrm>
            <a:off x="5791200" y="30480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7" name="Straight Arrow Connector 212"/>
          <p:cNvCxnSpPr>
            <a:cxnSpLocks noChangeShapeType="1"/>
          </p:cNvCxnSpPr>
          <p:nvPr/>
        </p:nvCxnSpPr>
        <p:spPr bwMode="auto">
          <a:xfrm>
            <a:off x="5791200" y="32004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8" name="Straight Arrow Connector 213"/>
          <p:cNvCxnSpPr>
            <a:cxnSpLocks noChangeShapeType="1"/>
          </p:cNvCxnSpPr>
          <p:nvPr/>
        </p:nvCxnSpPr>
        <p:spPr bwMode="auto">
          <a:xfrm>
            <a:off x="5791200" y="28956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09" name="Straight Arrow Connector 214"/>
          <p:cNvCxnSpPr>
            <a:cxnSpLocks noChangeShapeType="1"/>
          </p:cNvCxnSpPr>
          <p:nvPr/>
        </p:nvCxnSpPr>
        <p:spPr bwMode="auto">
          <a:xfrm rot="5400000" flipH="1" flipV="1">
            <a:off x="3619500" y="1409700"/>
            <a:ext cx="1371600" cy="1143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10" name="Straight Arrow Connector 218"/>
          <p:cNvCxnSpPr>
            <a:cxnSpLocks noChangeShapeType="1"/>
          </p:cNvCxnSpPr>
          <p:nvPr/>
        </p:nvCxnSpPr>
        <p:spPr bwMode="auto">
          <a:xfrm flipV="1">
            <a:off x="3733800" y="2514600"/>
            <a:ext cx="11430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11" name="Straight Arrow Connector 220"/>
          <p:cNvCxnSpPr>
            <a:cxnSpLocks noChangeShapeType="1"/>
            <a:stCxn id="38032" idx="5"/>
          </p:cNvCxnSpPr>
          <p:nvPr/>
        </p:nvCxnSpPr>
        <p:spPr bwMode="auto">
          <a:xfrm rot="16200000" flipH="1">
            <a:off x="4217988" y="3151188"/>
            <a:ext cx="163512" cy="1154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12" name="Straight Arrow Connector 222"/>
          <p:cNvCxnSpPr>
            <a:cxnSpLocks noChangeShapeType="1"/>
          </p:cNvCxnSpPr>
          <p:nvPr/>
        </p:nvCxnSpPr>
        <p:spPr bwMode="auto">
          <a:xfrm>
            <a:off x="3733800" y="39624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13" name="Straight Arrow Connector 224"/>
          <p:cNvCxnSpPr>
            <a:cxnSpLocks noChangeShapeType="1"/>
          </p:cNvCxnSpPr>
          <p:nvPr/>
        </p:nvCxnSpPr>
        <p:spPr bwMode="auto">
          <a:xfrm rot="16200000" flipH="1">
            <a:off x="2286000" y="1828800"/>
            <a:ext cx="13716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014" name="Right Brace 227"/>
          <p:cNvSpPr>
            <a:spLocks/>
          </p:cNvSpPr>
          <p:nvPr/>
        </p:nvSpPr>
        <p:spPr bwMode="auto">
          <a:xfrm>
            <a:off x="2514600" y="10668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5" name="Right Brace 229"/>
          <p:cNvSpPr>
            <a:spLocks/>
          </p:cNvSpPr>
          <p:nvPr/>
        </p:nvSpPr>
        <p:spPr bwMode="auto">
          <a:xfrm>
            <a:off x="2514600" y="3048000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6" name="Right Brace 230"/>
          <p:cNvSpPr>
            <a:spLocks/>
          </p:cNvSpPr>
          <p:nvPr/>
        </p:nvSpPr>
        <p:spPr bwMode="auto">
          <a:xfrm>
            <a:off x="2514600" y="41148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7" name="Right Brace 231"/>
          <p:cNvSpPr>
            <a:spLocks/>
          </p:cNvSpPr>
          <p:nvPr/>
        </p:nvSpPr>
        <p:spPr bwMode="auto">
          <a:xfrm>
            <a:off x="2514600" y="53340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38018" name="Straight Arrow Connector 233"/>
          <p:cNvCxnSpPr>
            <a:cxnSpLocks noChangeShapeType="1"/>
            <a:stCxn id="38015" idx="1"/>
          </p:cNvCxnSpPr>
          <p:nvPr/>
        </p:nvCxnSpPr>
        <p:spPr bwMode="auto">
          <a:xfrm>
            <a:off x="2743200" y="3276600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19" name="Straight Arrow Connector 235"/>
          <p:cNvCxnSpPr>
            <a:cxnSpLocks noChangeShapeType="1"/>
          </p:cNvCxnSpPr>
          <p:nvPr/>
        </p:nvCxnSpPr>
        <p:spPr bwMode="auto">
          <a:xfrm rot="5400000" flipH="1" flipV="1">
            <a:off x="2552700" y="3771900"/>
            <a:ext cx="8382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0" name="Straight Arrow Connector 237"/>
          <p:cNvCxnSpPr>
            <a:cxnSpLocks noChangeShapeType="1"/>
          </p:cNvCxnSpPr>
          <p:nvPr/>
        </p:nvCxnSpPr>
        <p:spPr bwMode="auto">
          <a:xfrm rot="5400000" flipH="1" flipV="1">
            <a:off x="2133600" y="4572000"/>
            <a:ext cx="16764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1" name="Straight Arrow Connector 239"/>
          <p:cNvCxnSpPr>
            <a:cxnSpLocks noChangeShapeType="1"/>
            <a:endCxn id="105" idx="1"/>
          </p:cNvCxnSpPr>
          <p:nvPr/>
        </p:nvCxnSpPr>
        <p:spPr bwMode="auto">
          <a:xfrm flipV="1">
            <a:off x="5791200" y="3886200"/>
            <a:ext cx="838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2" name="Straight Arrow Connector 241"/>
          <p:cNvCxnSpPr>
            <a:cxnSpLocks noChangeShapeType="1"/>
          </p:cNvCxnSpPr>
          <p:nvPr/>
        </p:nvCxnSpPr>
        <p:spPr bwMode="auto">
          <a:xfrm flipV="1">
            <a:off x="5791200" y="4038600"/>
            <a:ext cx="838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3" name="Straight Arrow Connector 242"/>
          <p:cNvCxnSpPr>
            <a:cxnSpLocks noChangeShapeType="1"/>
          </p:cNvCxnSpPr>
          <p:nvPr/>
        </p:nvCxnSpPr>
        <p:spPr bwMode="auto">
          <a:xfrm flipV="1">
            <a:off x="5791200" y="4191000"/>
            <a:ext cx="8382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4" name="Straight Arrow Connector 243"/>
          <p:cNvCxnSpPr>
            <a:cxnSpLocks noChangeShapeType="1"/>
          </p:cNvCxnSpPr>
          <p:nvPr/>
        </p:nvCxnSpPr>
        <p:spPr bwMode="auto">
          <a:xfrm flipV="1">
            <a:off x="5791200" y="4343400"/>
            <a:ext cx="8382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5" name="Straight Arrow Connector 244"/>
          <p:cNvCxnSpPr>
            <a:cxnSpLocks noChangeShapeType="1"/>
            <a:endCxn id="113" idx="1"/>
          </p:cNvCxnSpPr>
          <p:nvPr/>
        </p:nvCxnSpPr>
        <p:spPr bwMode="auto">
          <a:xfrm>
            <a:off x="5791200" y="5105400"/>
            <a:ext cx="838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6" name="Straight Arrow Connector 246"/>
          <p:cNvCxnSpPr>
            <a:cxnSpLocks noChangeShapeType="1"/>
          </p:cNvCxnSpPr>
          <p:nvPr/>
        </p:nvCxnSpPr>
        <p:spPr bwMode="auto">
          <a:xfrm>
            <a:off x="5791200" y="5257800"/>
            <a:ext cx="838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7" name="Straight Arrow Connector 247"/>
          <p:cNvCxnSpPr>
            <a:cxnSpLocks noChangeShapeType="1"/>
            <a:endCxn id="115" idx="1"/>
          </p:cNvCxnSpPr>
          <p:nvPr/>
        </p:nvCxnSpPr>
        <p:spPr bwMode="auto">
          <a:xfrm flipV="1">
            <a:off x="5791200" y="5410200"/>
            <a:ext cx="838200" cy="74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028" name="Straight Arrow Connector 249"/>
          <p:cNvCxnSpPr>
            <a:cxnSpLocks noChangeShapeType="1"/>
          </p:cNvCxnSpPr>
          <p:nvPr/>
        </p:nvCxnSpPr>
        <p:spPr bwMode="auto">
          <a:xfrm flipV="1">
            <a:off x="5791200" y="5562600"/>
            <a:ext cx="838200" cy="74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029" name="TextBox 252"/>
          <p:cNvSpPr txBox="1">
            <a:spLocks noChangeArrowheads="1"/>
          </p:cNvSpPr>
          <p:nvPr/>
        </p:nvSpPr>
        <p:spPr bwMode="auto">
          <a:xfrm>
            <a:off x="4724400" y="685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Tables</a:t>
            </a:r>
          </a:p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(level 2)</a:t>
            </a:r>
          </a:p>
        </p:txBody>
      </p:sp>
      <p:sp>
        <p:nvSpPr>
          <p:cNvPr id="38030" name="TextBox 253"/>
          <p:cNvSpPr txBox="1">
            <a:spLocks noChangeArrowheads="1"/>
          </p:cNvSpPr>
          <p:nvPr/>
        </p:nvSpPr>
        <p:spPr bwMode="auto">
          <a:xfrm>
            <a:off x="3048000" y="19304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</a:t>
            </a:r>
          </a:p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(level 1)</a:t>
            </a:r>
          </a:p>
        </p:txBody>
      </p:sp>
      <p:sp>
        <p:nvSpPr>
          <p:cNvPr id="38031" name="Oval 254"/>
          <p:cNvSpPr>
            <a:spLocks noChangeArrowheads="1"/>
          </p:cNvSpPr>
          <p:nvPr/>
        </p:nvSpPr>
        <p:spPr bwMode="auto">
          <a:xfrm>
            <a:off x="3657600" y="38862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2" name="Oval 255"/>
          <p:cNvSpPr>
            <a:spLocks noChangeArrowheads="1"/>
          </p:cNvSpPr>
          <p:nvPr/>
        </p:nvSpPr>
        <p:spPr bwMode="auto">
          <a:xfrm>
            <a:off x="3657600" y="3581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3" name="Oval 256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4" name="Oval 257"/>
          <p:cNvSpPr>
            <a:spLocks noChangeArrowheads="1"/>
          </p:cNvSpPr>
          <p:nvPr/>
        </p:nvSpPr>
        <p:spPr bwMode="auto">
          <a:xfrm>
            <a:off x="3657600" y="26670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5" name="TextBox 261"/>
          <p:cNvSpPr txBox="1">
            <a:spLocks noChangeArrowheads="1"/>
          </p:cNvSpPr>
          <p:nvPr/>
        </p:nvSpPr>
        <p:spPr bwMode="auto">
          <a:xfrm>
            <a:off x="65088" y="149066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111</a:t>
            </a:r>
            <a:r>
              <a:rPr lang="en-US" altLang="en-US" sz="1600">
                <a:solidFill>
                  <a:srgbClr val="008000"/>
                </a:solidFill>
                <a:latin typeface="Helvetica" panose="020B0604020202020204" pitchFamily="34" charset="0"/>
              </a:rPr>
              <a:t>1 0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</p:spTree>
    <p:extLst>
      <p:ext uri="{BB962C8B-B14F-4D97-AF65-F5344CB8AC3E}">
        <p14:creationId xmlns:p14="http://schemas.microsoft.com/office/powerpoint/2010/main" val="21377825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35"/>
          <p:cNvSpPr>
            <a:spLocks noChangeArrowheads="1"/>
          </p:cNvSpPr>
          <p:nvPr/>
        </p:nvSpPr>
        <p:spPr bwMode="auto">
          <a:xfrm>
            <a:off x="6629400" y="2286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en-US" dirty="0" smtClean="0"/>
              <a:t>Summary: Two-Level Paging</a:t>
            </a:r>
          </a:p>
        </p:txBody>
      </p:sp>
      <p:sp>
        <p:nvSpPr>
          <p:cNvPr id="38915" name="Rectangle 6"/>
          <p:cNvSpPr>
            <a:spLocks noChangeArrowheads="1"/>
          </p:cNvSpPr>
          <p:nvPr/>
        </p:nvSpPr>
        <p:spPr bwMode="auto">
          <a:xfrm>
            <a:off x="1219200" y="1066800"/>
            <a:ext cx="12954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8916" name="Rectangle 7"/>
          <p:cNvSpPr>
            <a:spLocks noChangeArrowheads="1"/>
          </p:cNvSpPr>
          <p:nvPr/>
        </p:nvSpPr>
        <p:spPr bwMode="auto">
          <a:xfrm>
            <a:off x="1219200" y="30480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219200" y="53340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8918" name="Rectangle 9"/>
          <p:cNvSpPr>
            <a:spLocks noChangeArrowheads="1"/>
          </p:cNvSpPr>
          <p:nvPr/>
        </p:nvSpPr>
        <p:spPr bwMode="auto">
          <a:xfrm>
            <a:off x="1219200" y="41148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8919" name="Up Arrow 10"/>
          <p:cNvSpPr>
            <a:spLocks noChangeArrowheads="1"/>
          </p:cNvSpPr>
          <p:nvPr/>
        </p:nvSpPr>
        <p:spPr bwMode="auto">
          <a:xfrm flipH="1">
            <a:off x="1752600" y="27432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0" name="Up Arrow 11"/>
          <p:cNvSpPr>
            <a:spLocks noChangeArrowheads="1"/>
          </p:cNvSpPr>
          <p:nvPr/>
        </p:nvSpPr>
        <p:spPr bwMode="auto">
          <a:xfrm flipH="1" flipV="1">
            <a:off x="1752600" y="16764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1" name="Rectangle 12"/>
          <p:cNvSpPr>
            <a:spLocks noChangeArrowheads="1"/>
          </p:cNvSpPr>
          <p:nvPr/>
        </p:nvSpPr>
        <p:spPr bwMode="auto">
          <a:xfrm>
            <a:off x="12192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2" name="TextBox 13"/>
          <p:cNvSpPr txBox="1">
            <a:spLocks noChangeArrowheads="1"/>
          </p:cNvSpPr>
          <p:nvPr/>
        </p:nvSpPr>
        <p:spPr bwMode="auto">
          <a:xfrm>
            <a:off x="685800" y="685800"/>
            <a:ext cx="218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38923" name="Rectangle 14"/>
          <p:cNvSpPr>
            <a:spLocks noChangeArrowheads="1"/>
          </p:cNvSpPr>
          <p:nvPr/>
        </p:nvSpPr>
        <p:spPr bwMode="auto">
          <a:xfrm>
            <a:off x="1219200" y="4724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4" name="Rectangle 15"/>
          <p:cNvSpPr>
            <a:spLocks noChangeArrowheads="1"/>
          </p:cNvSpPr>
          <p:nvPr/>
        </p:nvSpPr>
        <p:spPr bwMode="auto">
          <a:xfrm>
            <a:off x="1219200" y="35052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5" name="Rectangle 16"/>
          <p:cNvSpPr>
            <a:spLocks noChangeArrowheads="1"/>
          </p:cNvSpPr>
          <p:nvPr/>
        </p:nvSpPr>
        <p:spPr bwMode="auto">
          <a:xfrm>
            <a:off x="1219200" y="22860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6" name="TextBox 19"/>
          <p:cNvSpPr txBox="1">
            <a:spLocks noChangeArrowheads="1"/>
          </p:cNvSpPr>
          <p:nvPr/>
        </p:nvSpPr>
        <p:spPr bwMode="auto">
          <a:xfrm>
            <a:off x="31750" y="2938463"/>
            <a:ext cx="1173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100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1 0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  <a:p>
            <a:pPr algn="r" eaLnBrk="1" hangingPunct="1"/>
            <a:r>
              <a:rPr lang="en-US" altLang="en-US" sz="1600">
                <a:latin typeface="Helvetica" panose="020B0604020202020204" pitchFamily="34" charset="0"/>
              </a:rPr>
              <a:t>(0x90)</a:t>
            </a:r>
          </a:p>
        </p:txBody>
      </p:sp>
      <p:sp>
        <p:nvSpPr>
          <p:cNvPr id="38927" name="TextBox 27"/>
          <p:cNvSpPr txBox="1">
            <a:spLocks noChangeArrowheads="1"/>
          </p:cNvSpPr>
          <p:nvPr/>
        </p:nvSpPr>
        <p:spPr bwMode="auto">
          <a:xfrm>
            <a:off x="6461125" y="728663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38928" name="Rectangle 28"/>
          <p:cNvSpPr>
            <a:spLocks noChangeArrowheads="1"/>
          </p:cNvSpPr>
          <p:nvPr/>
        </p:nvSpPr>
        <p:spPr bwMode="auto">
          <a:xfrm>
            <a:off x="66294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929" name="Rectangle 29"/>
          <p:cNvSpPr>
            <a:spLocks noChangeArrowheads="1"/>
          </p:cNvSpPr>
          <p:nvPr/>
        </p:nvSpPr>
        <p:spPr bwMode="auto">
          <a:xfrm>
            <a:off x="6629400" y="38100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629400" y="50292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29400" y="1066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629400" y="5638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29400" y="4419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8934" name="Rectangle 35"/>
          <p:cNvSpPr>
            <a:spLocks noChangeArrowheads="1"/>
          </p:cNvSpPr>
          <p:nvPr/>
        </p:nvSpPr>
        <p:spPr bwMode="auto">
          <a:xfrm>
            <a:off x="6629400" y="33528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629400" y="2743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8936" name="Rectangle 39"/>
          <p:cNvSpPr>
            <a:spLocks noChangeArrowheads="1"/>
          </p:cNvSpPr>
          <p:nvPr/>
        </p:nvSpPr>
        <p:spPr bwMode="auto">
          <a:xfrm>
            <a:off x="6629400" y="13716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629400" y="18288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2192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2192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2192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2192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2192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2192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2192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2192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2192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2192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2192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2192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2192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2192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2192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2192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2192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2192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2192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2192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2192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2192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2192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2192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2192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2192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2192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2192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2192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2192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2192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2192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629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629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solidFill>
                <a:schemeClr val="accent2">
                  <a:lumMod val="60000"/>
                  <a:lumOff val="40000"/>
                </a:schemeClr>
              </a:solidFill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629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629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629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629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629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629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629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629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629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629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629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629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629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629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6294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629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629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629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629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629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629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629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629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629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629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629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629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629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629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629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9002" name="TextBox 168"/>
          <p:cNvSpPr txBox="1">
            <a:spLocks noChangeArrowheads="1"/>
          </p:cNvSpPr>
          <p:nvPr/>
        </p:nvSpPr>
        <p:spPr bwMode="auto">
          <a:xfrm>
            <a:off x="7913688" y="56816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39003" name="TextBox 169"/>
          <p:cNvSpPr txBox="1">
            <a:spLocks noChangeArrowheads="1"/>
          </p:cNvSpPr>
          <p:nvPr/>
        </p:nvSpPr>
        <p:spPr bwMode="auto">
          <a:xfrm>
            <a:off x="7913688" y="5376863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39004" name="TextBox 171"/>
          <p:cNvSpPr txBox="1">
            <a:spLocks noChangeArrowheads="1"/>
          </p:cNvSpPr>
          <p:nvPr/>
        </p:nvSpPr>
        <p:spPr bwMode="auto">
          <a:xfrm>
            <a:off x="7848600" y="3243263"/>
            <a:ext cx="1154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latin typeface="Helvetica" panose="020B0604020202020204" pitchFamily="34" charset="0"/>
              </a:rPr>
              <a:t>1000 0</a:t>
            </a:r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000</a:t>
            </a:r>
          </a:p>
          <a:p>
            <a:pPr algn="r" eaLnBrk="1" hangingPunct="1"/>
            <a:r>
              <a:rPr lang="en-US" altLang="en-US" sz="1600">
                <a:solidFill>
                  <a:srgbClr val="000000"/>
                </a:solidFill>
                <a:latin typeface="Helvetica" panose="020B0604020202020204" pitchFamily="34" charset="0"/>
              </a:rPr>
              <a:t>(0x80)</a:t>
            </a:r>
          </a:p>
        </p:txBody>
      </p:sp>
      <p:sp>
        <p:nvSpPr>
          <p:cNvPr id="39005" name="TextBox 172"/>
          <p:cNvSpPr txBox="1">
            <a:spLocks noChangeArrowheads="1"/>
          </p:cNvSpPr>
          <p:nvPr/>
        </p:nvSpPr>
        <p:spPr bwMode="auto">
          <a:xfrm>
            <a:off x="7848600" y="1414463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grpSp>
        <p:nvGrpSpPr>
          <p:cNvPr id="39006" name="Group 141"/>
          <p:cNvGrpSpPr>
            <a:grpSpLocks/>
          </p:cNvGrpSpPr>
          <p:nvPr/>
        </p:nvGrpSpPr>
        <p:grpSpPr bwMode="auto">
          <a:xfrm>
            <a:off x="3124200" y="2544763"/>
            <a:ext cx="990600" cy="1570037"/>
            <a:chOff x="4188007" y="838200"/>
            <a:chExt cx="990600" cy="1569660"/>
          </a:xfrm>
        </p:grpSpPr>
        <p:sp>
          <p:nvSpPr>
            <p:cNvPr id="39029" name="TextBox 180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9906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111</a:t>
              </a:r>
              <a:r>
                <a:rPr lang="en-US" altLang="en-US" sz="1200" i="1">
                  <a:latin typeface="Helvetica" panose="020B0604020202020204" pitchFamily="34" charset="0"/>
                </a:rPr>
                <a:t>    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110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100</a:t>
              </a:r>
              <a:r>
                <a:rPr lang="en-US" altLang="en-US" sz="1200" i="1">
                  <a:latin typeface="Helvetica" panose="020B0604020202020204" pitchFamily="34" charset="0"/>
                </a:rPr>
                <a:t>           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9030" name="Rectangle 182"/>
            <p:cNvSpPr>
              <a:spLocks noChangeArrowheads="1"/>
            </p:cNvSpPr>
            <p:nvPr/>
          </p:nvSpPr>
          <p:spPr bwMode="auto">
            <a:xfrm>
              <a:off x="4569007" y="838200"/>
              <a:ext cx="533400" cy="15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sp>
        <p:nvSpPr>
          <p:cNvPr id="39007" name="TextBox 184"/>
          <p:cNvSpPr txBox="1">
            <a:spLocks noChangeArrowheads="1"/>
          </p:cNvSpPr>
          <p:nvPr/>
        </p:nvSpPr>
        <p:spPr bwMode="auto">
          <a:xfrm>
            <a:off x="4876800" y="13033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11101    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11100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10111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10110</a:t>
            </a:r>
          </a:p>
        </p:txBody>
      </p:sp>
      <p:sp>
        <p:nvSpPr>
          <p:cNvPr id="39008" name="Rectangle 185"/>
          <p:cNvSpPr>
            <a:spLocks noChangeArrowheads="1"/>
          </p:cNvSpPr>
          <p:nvPr/>
        </p:nvSpPr>
        <p:spPr bwMode="auto">
          <a:xfrm>
            <a:off x="5181600" y="12954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09" name="TextBox 190"/>
          <p:cNvSpPr txBox="1">
            <a:spLocks noChangeArrowheads="1"/>
          </p:cNvSpPr>
          <p:nvPr/>
        </p:nvSpPr>
        <p:spPr bwMode="auto">
          <a:xfrm>
            <a:off x="4876800" y="3817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01101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01100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01010</a:t>
            </a:r>
          </a:p>
        </p:txBody>
      </p:sp>
      <p:sp>
        <p:nvSpPr>
          <p:cNvPr id="39010" name="Rectangle 191"/>
          <p:cNvSpPr>
            <a:spLocks noChangeArrowheads="1"/>
          </p:cNvSpPr>
          <p:nvPr/>
        </p:nvSpPr>
        <p:spPr bwMode="auto">
          <a:xfrm>
            <a:off x="5181600" y="3810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11" name="TextBox 193"/>
          <p:cNvSpPr txBox="1">
            <a:spLocks noChangeArrowheads="1"/>
          </p:cNvSpPr>
          <p:nvPr/>
        </p:nvSpPr>
        <p:spPr bwMode="auto">
          <a:xfrm>
            <a:off x="4876800" y="4960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00101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00100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00011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00010</a:t>
            </a:r>
          </a:p>
        </p:txBody>
      </p:sp>
      <p:sp>
        <p:nvSpPr>
          <p:cNvPr id="39012" name="Rectangle 194"/>
          <p:cNvSpPr>
            <a:spLocks noChangeArrowheads="1"/>
          </p:cNvSpPr>
          <p:nvPr/>
        </p:nvSpPr>
        <p:spPr bwMode="auto">
          <a:xfrm>
            <a:off x="5181600" y="4953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13" name="TextBox 196"/>
          <p:cNvSpPr txBox="1">
            <a:spLocks noChangeArrowheads="1"/>
          </p:cNvSpPr>
          <p:nvPr/>
        </p:nvSpPr>
        <p:spPr bwMode="auto">
          <a:xfrm>
            <a:off x="4876800" y="25225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  null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10000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01110</a:t>
            </a:r>
          </a:p>
        </p:txBody>
      </p:sp>
      <p:sp>
        <p:nvSpPr>
          <p:cNvPr id="39014" name="Rectangle 197"/>
          <p:cNvSpPr>
            <a:spLocks noChangeArrowheads="1"/>
          </p:cNvSpPr>
          <p:nvPr/>
        </p:nvSpPr>
        <p:spPr bwMode="auto">
          <a:xfrm>
            <a:off x="5181600" y="25146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cxnSp>
        <p:nvCxnSpPr>
          <p:cNvPr id="25704" name="Straight Arrow Connector 213"/>
          <p:cNvCxnSpPr>
            <a:cxnSpLocks noChangeShapeType="1"/>
          </p:cNvCxnSpPr>
          <p:nvPr/>
        </p:nvCxnSpPr>
        <p:spPr bwMode="auto">
          <a:xfrm>
            <a:off x="5791200" y="28956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016" name="Straight Arrow Connector 218"/>
          <p:cNvCxnSpPr>
            <a:cxnSpLocks noChangeShapeType="1"/>
          </p:cNvCxnSpPr>
          <p:nvPr/>
        </p:nvCxnSpPr>
        <p:spPr bwMode="auto">
          <a:xfrm flipV="1">
            <a:off x="3733800" y="2590800"/>
            <a:ext cx="121920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706" name="Straight Arrow Connector 233"/>
          <p:cNvCxnSpPr>
            <a:cxnSpLocks noChangeShapeType="1"/>
          </p:cNvCxnSpPr>
          <p:nvPr/>
        </p:nvCxnSpPr>
        <p:spPr bwMode="auto">
          <a:xfrm>
            <a:off x="2514600" y="3124200"/>
            <a:ext cx="6858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018" name="TextBox 252"/>
          <p:cNvSpPr txBox="1">
            <a:spLocks noChangeArrowheads="1"/>
          </p:cNvSpPr>
          <p:nvPr/>
        </p:nvSpPr>
        <p:spPr bwMode="auto">
          <a:xfrm>
            <a:off x="4724400" y="685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Tables</a:t>
            </a:r>
          </a:p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(level 2)</a:t>
            </a:r>
          </a:p>
        </p:txBody>
      </p:sp>
      <p:sp>
        <p:nvSpPr>
          <p:cNvPr id="39019" name="TextBox 253"/>
          <p:cNvSpPr txBox="1">
            <a:spLocks noChangeArrowheads="1"/>
          </p:cNvSpPr>
          <p:nvPr/>
        </p:nvSpPr>
        <p:spPr bwMode="auto">
          <a:xfrm>
            <a:off x="3048000" y="19304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Page Table</a:t>
            </a:r>
          </a:p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(level 1)</a:t>
            </a:r>
          </a:p>
        </p:txBody>
      </p:sp>
      <p:sp>
        <p:nvSpPr>
          <p:cNvPr id="39020" name="Oval 254"/>
          <p:cNvSpPr>
            <a:spLocks noChangeArrowheads="1"/>
          </p:cNvSpPr>
          <p:nvPr/>
        </p:nvSpPr>
        <p:spPr bwMode="auto">
          <a:xfrm>
            <a:off x="3657600" y="38862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21" name="Oval 255"/>
          <p:cNvSpPr>
            <a:spLocks noChangeArrowheads="1"/>
          </p:cNvSpPr>
          <p:nvPr/>
        </p:nvSpPr>
        <p:spPr bwMode="auto">
          <a:xfrm>
            <a:off x="3657600" y="3581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22" name="Oval 256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9023" name="Oval 257"/>
          <p:cNvSpPr>
            <a:spLocks noChangeArrowheads="1"/>
          </p:cNvSpPr>
          <p:nvPr/>
        </p:nvSpPr>
        <p:spPr bwMode="auto">
          <a:xfrm>
            <a:off x="3657600" y="26670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261" name="Rectangle 260"/>
          <p:cNvSpPr>
            <a:spLocks noChangeArrowheads="1"/>
          </p:cNvSpPr>
          <p:nvPr/>
        </p:nvSpPr>
        <p:spPr bwMode="auto">
          <a:xfrm>
            <a:off x="-7543800" y="3733800"/>
            <a:ext cx="6629400" cy="1371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>
                <a:latin typeface="Helvetica" panose="020B0604020202020204" pitchFamily="34" charset="0"/>
              </a:rPr>
              <a:t>In best case, total size of page tables ≈ number of pages </a:t>
            </a:r>
            <a:r>
              <a:rPr lang="en-US" altLang="en-US" b="0">
                <a:solidFill>
                  <a:srgbClr val="FF0000"/>
                </a:solidFill>
                <a:latin typeface="Helvetica" panose="020B0604020202020204" pitchFamily="34" charset="0"/>
              </a:rPr>
              <a:t>used</a:t>
            </a:r>
            <a:r>
              <a:rPr lang="en-US" altLang="en-US" b="0">
                <a:latin typeface="Helvetica" panose="020B0604020202020204" pitchFamily="34" charset="0"/>
              </a:rPr>
              <a:t> by program </a:t>
            </a:r>
            <a:r>
              <a:rPr lang="en-US" altLang="en-US" b="0">
                <a:solidFill>
                  <a:srgbClr val="FF0000"/>
                </a:solidFill>
                <a:latin typeface="Helvetica" panose="020B0604020202020204" pitchFamily="34" charset="0"/>
              </a:rPr>
              <a:t>virtual memory</a:t>
            </a:r>
            <a:r>
              <a:rPr lang="en-US" altLang="en-US" b="0">
                <a:latin typeface="Helvetica" panose="020B0604020202020204" pitchFamily="34" charset="0"/>
              </a:rPr>
              <a:t>. Requires two additional memory access!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1219200" y="3048000"/>
            <a:ext cx="12954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3200400" y="3168650"/>
            <a:ext cx="838200" cy="152400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876800" y="2768600"/>
            <a:ext cx="914400" cy="152400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629400" y="3352800"/>
            <a:ext cx="12954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397036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469E-6 8.32562E-7 L 0.84956 0.13321 " pathEditMode="relative" ptsTypes="AA">
                                      <p:cBhvr>
                                        <p:cTn id="29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/>
      <p:bldP spid="159" grpId="0" animBg="1"/>
      <p:bldP spid="160" grpId="0" animBg="1"/>
      <p:bldP spid="16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609" name="Rectangle 97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991600" cy="6248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about a tree of tables?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Lowest level page </a:t>
            </a:r>
            <a:r>
              <a:rPr lang="en-US" altLang="ko-KR" dirty="0" err="1" smtClean="0">
                <a:ea typeface="굴림" panose="020B0600000101010101" pitchFamily="34" charset="-127"/>
              </a:rPr>
              <a:t>table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r>
              <a:rPr lang="en-US" altLang="ko-KR" dirty="0" err="1" smtClean="0">
                <a:ea typeface="굴림" panose="020B0600000101010101" pitchFamily="34" charset="-127"/>
              </a:rPr>
              <a:t>memory</a:t>
            </a:r>
            <a:r>
              <a:rPr lang="en-US" altLang="ko-KR" dirty="0" smtClean="0">
                <a:ea typeface="굴림" panose="020B0600000101010101" pitchFamily="34" charset="-127"/>
              </a:rPr>
              <a:t> still allocated with bitmap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Higher levels often segmented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Could have any number of levels. Example (top segment):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must be saved/restored on context switch?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Contents of top-level segment registers (for this example)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Pointer to top-level table (page table)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Multi-level Translation: Segments + Pages</a:t>
            </a:r>
          </a:p>
        </p:txBody>
      </p:sp>
      <p:grpSp>
        <p:nvGrpSpPr>
          <p:cNvPr id="704638" name="Group 126"/>
          <p:cNvGrpSpPr>
            <a:grpSpLocks/>
          </p:cNvGrpSpPr>
          <p:nvPr/>
        </p:nvGrpSpPr>
        <p:grpSpPr bwMode="auto">
          <a:xfrm>
            <a:off x="3987800" y="2743200"/>
            <a:ext cx="1858963" cy="1792288"/>
            <a:chOff x="2512" y="1728"/>
            <a:chExt cx="1171" cy="1129"/>
          </a:xfrm>
        </p:grpSpPr>
        <p:sp>
          <p:nvSpPr>
            <p:cNvPr id="21582" name="Rectangle 21"/>
            <p:cNvSpPr>
              <a:spLocks noChangeArrowheads="1"/>
            </p:cNvSpPr>
            <p:nvPr/>
          </p:nvSpPr>
          <p:spPr bwMode="auto">
            <a:xfrm>
              <a:off x="2512" y="1728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page #0</a:t>
              </a:r>
            </a:p>
          </p:txBody>
        </p:sp>
        <p:sp>
          <p:nvSpPr>
            <p:cNvPr id="21583" name="Rectangle 22"/>
            <p:cNvSpPr>
              <a:spLocks noChangeArrowheads="1"/>
            </p:cNvSpPr>
            <p:nvPr/>
          </p:nvSpPr>
          <p:spPr bwMode="auto">
            <a:xfrm>
              <a:off x="2512" y="1916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page #1</a:t>
              </a:r>
            </a:p>
          </p:txBody>
        </p:sp>
        <p:sp>
          <p:nvSpPr>
            <p:cNvPr id="21584" name="Rectangle 24"/>
            <p:cNvSpPr>
              <a:spLocks noChangeArrowheads="1"/>
            </p:cNvSpPr>
            <p:nvPr/>
          </p:nvSpPr>
          <p:spPr bwMode="auto">
            <a:xfrm>
              <a:off x="2512" y="2293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page #3</a:t>
              </a:r>
            </a:p>
          </p:txBody>
        </p:sp>
        <p:sp>
          <p:nvSpPr>
            <p:cNvPr id="21585" name="Rectangle 25"/>
            <p:cNvSpPr>
              <a:spLocks noChangeArrowheads="1"/>
            </p:cNvSpPr>
            <p:nvPr/>
          </p:nvSpPr>
          <p:spPr bwMode="auto">
            <a:xfrm>
              <a:off x="2512" y="2481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page #4</a:t>
              </a:r>
            </a:p>
          </p:txBody>
        </p:sp>
        <p:sp>
          <p:nvSpPr>
            <p:cNvPr id="21586" name="Rectangle 26"/>
            <p:cNvSpPr>
              <a:spLocks noChangeArrowheads="1"/>
            </p:cNvSpPr>
            <p:nvPr/>
          </p:nvSpPr>
          <p:spPr bwMode="auto">
            <a:xfrm>
              <a:off x="2512" y="2669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page #5</a:t>
              </a:r>
            </a:p>
          </p:txBody>
        </p:sp>
        <p:sp>
          <p:nvSpPr>
            <p:cNvPr id="21587" name="Rectangle 28"/>
            <p:cNvSpPr>
              <a:spLocks noChangeArrowheads="1"/>
            </p:cNvSpPr>
            <p:nvPr/>
          </p:nvSpPr>
          <p:spPr bwMode="auto">
            <a:xfrm>
              <a:off x="3263" y="1728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>
                  <a:latin typeface="Gill Sans Light"/>
                  <a:cs typeface="Gill Sans Light"/>
                </a:rPr>
                <a:t>V,R</a:t>
              </a:r>
            </a:p>
          </p:txBody>
        </p:sp>
        <p:sp>
          <p:nvSpPr>
            <p:cNvPr id="21588" name="Rectangle 29"/>
            <p:cNvSpPr>
              <a:spLocks noChangeArrowheads="1"/>
            </p:cNvSpPr>
            <p:nvPr/>
          </p:nvSpPr>
          <p:spPr bwMode="auto">
            <a:xfrm>
              <a:off x="3263" y="1916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>
                  <a:latin typeface="Gill Sans Light"/>
                  <a:cs typeface="Gill Sans Light"/>
                </a:rPr>
                <a:t>V,R</a:t>
              </a:r>
            </a:p>
          </p:txBody>
        </p:sp>
        <p:grpSp>
          <p:nvGrpSpPr>
            <p:cNvPr id="21589" name="Group 119"/>
            <p:cNvGrpSpPr>
              <a:grpSpLocks/>
            </p:cNvGrpSpPr>
            <p:nvPr/>
          </p:nvGrpSpPr>
          <p:grpSpPr bwMode="auto">
            <a:xfrm>
              <a:off x="2512" y="2104"/>
              <a:ext cx="1171" cy="189"/>
              <a:chOff x="2512" y="2104"/>
              <a:chExt cx="1171" cy="189"/>
            </a:xfrm>
          </p:grpSpPr>
          <p:sp>
            <p:nvSpPr>
              <p:cNvPr id="21593" name="Rectangle 23"/>
              <p:cNvSpPr>
                <a:spLocks noChangeArrowheads="1"/>
              </p:cNvSpPr>
              <p:nvPr/>
            </p:nvSpPr>
            <p:spPr bwMode="auto">
              <a:xfrm>
                <a:off x="2512" y="2104"/>
                <a:ext cx="753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page #2</a:t>
                </a:r>
              </a:p>
            </p:txBody>
          </p:sp>
          <p:sp>
            <p:nvSpPr>
              <p:cNvPr id="21594" name="Rectangle 30"/>
              <p:cNvSpPr>
                <a:spLocks noChangeArrowheads="1"/>
              </p:cNvSpPr>
              <p:nvPr/>
            </p:nvSpPr>
            <p:spPr bwMode="auto">
              <a:xfrm>
                <a:off x="3263" y="2104"/>
                <a:ext cx="420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600">
                    <a:latin typeface="Gill Sans Light"/>
                    <a:cs typeface="Gill Sans Light"/>
                  </a:rPr>
                  <a:t>V,R,W</a:t>
                </a:r>
              </a:p>
            </p:txBody>
          </p:sp>
        </p:grpSp>
        <p:sp>
          <p:nvSpPr>
            <p:cNvPr id="21590" name="Rectangle 31"/>
            <p:cNvSpPr>
              <a:spLocks noChangeArrowheads="1"/>
            </p:cNvSpPr>
            <p:nvPr/>
          </p:nvSpPr>
          <p:spPr bwMode="auto">
            <a:xfrm>
              <a:off x="3263" y="2293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>
                  <a:latin typeface="Gill Sans Light"/>
                  <a:cs typeface="Gill Sans Light"/>
                </a:rPr>
                <a:t>V,R,W</a:t>
              </a:r>
            </a:p>
          </p:txBody>
        </p:sp>
        <p:sp>
          <p:nvSpPr>
            <p:cNvPr id="21591" name="Rectangle 32"/>
            <p:cNvSpPr>
              <a:spLocks noChangeArrowheads="1"/>
            </p:cNvSpPr>
            <p:nvPr/>
          </p:nvSpPr>
          <p:spPr bwMode="auto">
            <a:xfrm>
              <a:off x="3263" y="2481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>
                  <a:latin typeface="Gill Sans Light"/>
                  <a:cs typeface="Gill Sans Light"/>
                </a:rPr>
                <a:t>N</a:t>
              </a:r>
            </a:p>
          </p:txBody>
        </p:sp>
        <p:sp>
          <p:nvSpPr>
            <p:cNvPr id="21592" name="Rectangle 33"/>
            <p:cNvSpPr>
              <a:spLocks noChangeArrowheads="1"/>
            </p:cNvSpPr>
            <p:nvPr/>
          </p:nvSpPr>
          <p:spPr bwMode="auto">
            <a:xfrm>
              <a:off x="3263" y="2669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>
                  <a:latin typeface="Gill Sans Light"/>
                  <a:cs typeface="Gill Sans Light"/>
                </a:rPr>
                <a:t>V,R,W</a:t>
              </a:r>
            </a:p>
          </p:txBody>
        </p:sp>
      </p:grpSp>
      <p:grpSp>
        <p:nvGrpSpPr>
          <p:cNvPr id="704624" name="Group 112"/>
          <p:cNvGrpSpPr>
            <a:grpSpLocks/>
          </p:cNvGrpSpPr>
          <p:nvPr/>
        </p:nvGrpSpPr>
        <p:grpSpPr bwMode="auto">
          <a:xfrm>
            <a:off x="5029200" y="2362200"/>
            <a:ext cx="3962400" cy="1489075"/>
            <a:chOff x="3120" y="720"/>
            <a:chExt cx="2496" cy="938"/>
          </a:xfrm>
        </p:grpSpPr>
        <p:sp>
          <p:nvSpPr>
            <p:cNvPr id="21578" name="Rectangle 39"/>
            <p:cNvSpPr>
              <a:spLocks noChangeArrowheads="1"/>
            </p:cNvSpPr>
            <p:nvPr/>
          </p:nvSpPr>
          <p:spPr bwMode="auto">
            <a:xfrm>
              <a:off x="4026" y="1156"/>
              <a:ext cx="630" cy="238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endParaRPr lang="en-US" altLang="en-US" sz="1800">
                <a:latin typeface="Gill Sans Light"/>
                <a:cs typeface="Gill Sans Light"/>
              </a:endParaRPr>
            </a:p>
          </p:txBody>
        </p:sp>
        <p:sp>
          <p:nvSpPr>
            <p:cNvPr id="21579" name="Rectangle 35"/>
            <p:cNvSpPr>
              <a:spLocks noChangeArrowheads="1"/>
            </p:cNvSpPr>
            <p:nvPr/>
          </p:nvSpPr>
          <p:spPr bwMode="auto">
            <a:xfrm>
              <a:off x="4631" y="1156"/>
              <a:ext cx="985" cy="238"/>
            </a:xfrm>
            <a:prstGeom prst="rect">
              <a:avLst/>
            </a:prstGeom>
            <a:solidFill>
              <a:srgbClr val="00CC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Offset</a:t>
              </a:r>
            </a:p>
          </p:txBody>
        </p:sp>
        <p:sp>
          <p:nvSpPr>
            <p:cNvPr id="21580" name="Freeform 36"/>
            <p:cNvSpPr>
              <a:spLocks/>
            </p:cNvSpPr>
            <p:nvPr/>
          </p:nvSpPr>
          <p:spPr bwMode="auto">
            <a:xfrm>
              <a:off x="3120" y="720"/>
              <a:ext cx="2001" cy="411"/>
            </a:xfrm>
            <a:custGeom>
              <a:avLst/>
              <a:gdLst>
                <a:gd name="T0" fmla="*/ 0 w 1824"/>
                <a:gd name="T1" fmla="*/ 0 h 288"/>
                <a:gd name="T2" fmla="*/ 2001 w 1824"/>
                <a:gd name="T3" fmla="*/ 0 h 288"/>
                <a:gd name="T4" fmla="*/ 2001 w 1824"/>
                <a:gd name="T5" fmla="*/ 411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1581" name="Text Box 37"/>
            <p:cNvSpPr txBox="1">
              <a:spLocks noChangeArrowheads="1"/>
            </p:cNvSpPr>
            <p:nvPr/>
          </p:nvSpPr>
          <p:spPr bwMode="auto">
            <a:xfrm>
              <a:off x="4112" y="1408"/>
              <a:ext cx="11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Gill Sans Light"/>
                  <a:cs typeface="Gill Sans Light"/>
                </a:rPr>
                <a:t>Physical Address</a:t>
              </a:r>
            </a:p>
          </p:txBody>
        </p:sp>
      </p:grpSp>
      <p:grpSp>
        <p:nvGrpSpPr>
          <p:cNvPr id="704630" name="Group 118"/>
          <p:cNvGrpSpPr>
            <a:grpSpLocks/>
          </p:cNvGrpSpPr>
          <p:nvPr/>
        </p:nvGrpSpPr>
        <p:grpSpPr bwMode="auto">
          <a:xfrm>
            <a:off x="76200" y="2057400"/>
            <a:ext cx="4938713" cy="704850"/>
            <a:chOff x="48" y="1440"/>
            <a:chExt cx="3111" cy="444"/>
          </a:xfrm>
        </p:grpSpPr>
        <p:sp>
          <p:nvSpPr>
            <p:cNvPr id="21573" name="Text Box 9"/>
            <p:cNvSpPr txBox="1">
              <a:spLocks noChangeArrowheads="1"/>
            </p:cNvSpPr>
            <p:nvPr/>
          </p:nvSpPr>
          <p:spPr bwMode="auto">
            <a:xfrm>
              <a:off x="48" y="1440"/>
              <a:ext cx="662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Gill Sans Light"/>
                  <a:cs typeface="Gill Sans Light"/>
                </a:rPr>
                <a:t>Virtual </a:t>
              </a:r>
            </a:p>
            <a:p>
              <a:pPr>
                <a:spcBef>
                  <a:spcPct val="0"/>
                </a:spcBef>
              </a:pPr>
              <a:r>
                <a:rPr lang="en-US" altLang="en-US">
                  <a:latin typeface="Gill Sans Light"/>
                  <a:cs typeface="Gill Sans Light"/>
                </a:rPr>
                <a:t>Address:</a:t>
              </a:r>
            </a:p>
          </p:txBody>
        </p:sp>
        <p:grpSp>
          <p:nvGrpSpPr>
            <p:cNvPr id="21574" name="Group 93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1575" name="Rectangle 7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Offset</a:t>
                </a:r>
              </a:p>
            </p:txBody>
          </p:sp>
          <p:sp>
            <p:nvSpPr>
              <p:cNvPr id="21576" name="Rectangle 8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Page #</a:t>
                </a:r>
              </a:p>
            </p:txBody>
          </p:sp>
          <p:sp>
            <p:nvSpPr>
              <p:cNvPr id="21577" name="Rectangle 46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Seg #</a:t>
                </a:r>
              </a:p>
            </p:txBody>
          </p:sp>
        </p:grpSp>
      </p:grpSp>
      <p:grpSp>
        <p:nvGrpSpPr>
          <p:cNvPr id="704618" name="Group 106"/>
          <p:cNvGrpSpPr>
            <a:grpSpLocks/>
          </p:cNvGrpSpPr>
          <p:nvPr/>
        </p:nvGrpSpPr>
        <p:grpSpPr bwMode="auto">
          <a:xfrm>
            <a:off x="1295400" y="3124200"/>
            <a:ext cx="1895475" cy="2073275"/>
            <a:chOff x="768" y="1200"/>
            <a:chExt cx="1194" cy="1306"/>
          </a:xfrm>
        </p:grpSpPr>
        <p:grpSp>
          <p:nvGrpSpPr>
            <p:cNvPr id="21540" name="Group 49"/>
            <p:cNvGrpSpPr>
              <a:grpSpLocks/>
            </p:cNvGrpSpPr>
            <p:nvPr/>
          </p:nvGrpSpPr>
          <p:grpSpPr bwMode="auto">
            <a:xfrm>
              <a:off x="768" y="1200"/>
              <a:ext cx="1018" cy="163"/>
              <a:chOff x="2352" y="960"/>
              <a:chExt cx="1392" cy="288"/>
            </a:xfrm>
          </p:grpSpPr>
          <p:sp>
            <p:nvSpPr>
              <p:cNvPr id="21571" name="Rectangle 5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Base0</a:t>
                </a:r>
              </a:p>
            </p:txBody>
          </p:sp>
          <p:sp>
            <p:nvSpPr>
              <p:cNvPr id="21572" name="Rectangle 5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Limit0</a:t>
                </a:r>
              </a:p>
            </p:txBody>
          </p:sp>
        </p:grpSp>
        <p:sp>
          <p:nvSpPr>
            <p:cNvPr id="21541" name="Rectangle 52"/>
            <p:cNvSpPr>
              <a:spLocks noChangeArrowheads="1"/>
            </p:cNvSpPr>
            <p:nvPr/>
          </p:nvSpPr>
          <p:spPr bwMode="auto">
            <a:xfrm>
              <a:off x="1786" y="120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V</a:t>
              </a:r>
            </a:p>
          </p:txBody>
        </p:sp>
        <p:grpSp>
          <p:nvGrpSpPr>
            <p:cNvPr id="21542" name="Group 54"/>
            <p:cNvGrpSpPr>
              <a:grpSpLocks/>
            </p:cNvGrpSpPr>
            <p:nvPr/>
          </p:nvGrpSpPr>
          <p:grpSpPr bwMode="auto">
            <a:xfrm>
              <a:off x="768" y="1363"/>
              <a:ext cx="1018" cy="164"/>
              <a:chOff x="2352" y="960"/>
              <a:chExt cx="1392" cy="288"/>
            </a:xfrm>
          </p:grpSpPr>
          <p:sp>
            <p:nvSpPr>
              <p:cNvPr id="21569" name="Rectangle 5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Base1</a:t>
                </a:r>
              </a:p>
            </p:txBody>
          </p:sp>
          <p:sp>
            <p:nvSpPr>
              <p:cNvPr id="21570" name="Rectangle 5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Limit1</a:t>
                </a:r>
              </a:p>
            </p:txBody>
          </p:sp>
        </p:grpSp>
        <p:sp>
          <p:nvSpPr>
            <p:cNvPr id="21543" name="Rectangle 57"/>
            <p:cNvSpPr>
              <a:spLocks noChangeArrowheads="1"/>
            </p:cNvSpPr>
            <p:nvPr/>
          </p:nvSpPr>
          <p:spPr bwMode="auto">
            <a:xfrm>
              <a:off x="1786" y="1363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V</a:t>
              </a:r>
            </a:p>
          </p:txBody>
        </p:sp>
        <p:grpSp>
          <p:nvGrpSpPr>
            <p:cNvPr id="21544" name="Group 99"/>
            <p:cNvGrpSpPr>
              <a:grpSpLocks/>
            </p:cNvGrpSpPr>
            <p:nvPr/>
          </p:nvGrpSpPr>
          <p:grpSpPr bwMode="auto">
            <a:xfrm>
              <a:off x="768" y="1527"/>
              <a:ext cx="1194" cy="163"/>
              <a:chOff x="768" y="1527"/>
              <a:chExt cx="1194" cy="163"/>
            </a:xfrm>
          </p:grpSpPr>
          <p:grpSp>
            <p:nvGrpSpPr>
              <p:cNvPr id="21565" name="Group 59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1567" name="Rectangle 6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Base2</a:t>
                  </a:r>
                </a:p>
              </p:txBody>
            </p:sp>
            <p:sp>
              <p:nvSpPr>
                <p:cNvPr id="21568" name="Rectangle 6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Limit2</a:t>
                  </a:r>
                </a:p>
              </p:txBody>
            </p:sp>
          </p:grpSp>
          <p:sp>
            <p:nvSpPr>
              <p:cNvPr id="21566" name="Rectangle 62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</p:grpSp>
        <p:grpSp>
          <p:nvGrpSpPr>
            <p:cNvPr id="21545" name="Group 64"/>
            <p:cNvGrpSpPr>
              <a:grpSpLocks/>
            </p:cNvGrpSpPr>
            <p:nvPr/>
          </p:nvGrpSpPr>
          <p:grpSpPr bwMode="auto">
            <a:xfrm>
              <a:off x="768" y="1690"/>
              <a:ext cx="1018" cy="163"/>
              <a:chOff x="2352" y="960"/>
              <a:chExt cx="1392" cy="288"/>
            </a:xfrm>
          </p:grpSpPr>
          <p:sp>
            <p:nvSpPr>
              <p:cNvPr id="21563" name="Rectangle 6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Base3</a:t>
                </a:r>
              </a:p>
            </p:txBody>
          </p:sp>
          <p:sp>
            <p:nvSpPr>
              <p:cNvPr id="21564" name="Rectangle 6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Limit3</a:t>
                </a:r>
              </a:p>
            </p:txBody>
          </p:sp>
        </p:grpSp>
        <p:sp>
          <p:nvSpPr>
            <p:cNvPr id="21546" name="Rectangle 67"/>
            <p:cNvSpPr>
              <a:spLocks noChangeArrowheads="1"/>
            </p:cNvSpPr>
            <p:nvPr/>
          </p:nvSpPr>
          <p:spPr bwMode="auto">
            <a:xfrm>
              <a:off x="1786" y="169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N</a:t>
              </a:r>
            </a:p>
          </p:txBody>
        </p:sp>
        <p:grpSp>
          <p:nvGrpSpPr>
            <p:cNvPr id="21547" name="Group 69"/>
            <p:cNvGrpSpPr>
              <a:grpSpLocks/>
            </p:cNvGrpSpPr>
            <p:nvPr/>
          </p:nvGrpSpPr>
          <p:grpSpPr bwMode="auto">
            <a:xfrm>
              <a:off x="768" y="1853"/>
              <a:ext cx="1018" cy="163"/>
              <a:chOff x="2352" y="960"/>
              <a:chExt cx="1392" cy="288"/>
            </a:xfrm>
          </p:grpSpPr>
          <p:sp>
            <p:nvSpPr>
              <p:cNvPr id="21561" name="Rectangle 7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Base4</a:t>
                </a:r>
              </a:p>
            </p:txBody>
          </p:sp>
          <p:sp>
            <p:nvSpPr>
              <p:cNvPr id="21562" name="Rectangle 7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Limit4</a:t>
                </a:r>
              </a:p>
            </p:txBody>
          </p:sp>
        </p:grpSp>
        <p:sp>
          <p:nvSpPr>
            <p:cNvPr id="21548" name="Rectangle 72"/>
            <p:cNvSpPr>
              <a:spLocks noChangeArrowheads="1"/>
            </p:cNvSpPr>
            <p:nvPr/>
          </p:nvSpPr>
          <p:spPr bwMode="auto">
            <a:xfrm>
              <a:off x="1786" y="185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V</a:t>
              </a:r>
            </a:p>
          </p:txBody>
        </p:sp>
        <p:grpSp>
          <p:nvGrpSpPr>
            <p:cNvPr id="21549" name="Group 74"/>
            <p:cNvGrpSpPr>
              <a:grpSpLocks/>
            </p:cNvGrpSpPr>
            <p:nvPr/>
          </p:nvGrpSpPr>
          <p:grpSpPr bwMode="auto">
            <a:xfrm>
              <a:off x="768" y="2016"/>
              <a:ext cx="1018" cy="164"/>
              <a:chOff x="2352" y="960"/>
              <a:chExt cx="1392" cy="288"/>
            </a:xfrm>
          </p:grpSpPr>
          <p:sp>
            <p:nvSpPr>
              <p:cNvPr id="21559" name="Rectangle 7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Base5</a:t>
                </a:r>
              </a:p>
            </p:txBody>
          </p:sp>
          <p:sp>
            <p:nvSpPr>
              <p:cNvPr id="21560" name="Rectangle 7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Limit5</a:t>
                </a:r>
              </a:p>
            </p:txBody>
          </p:sp>
        </p:grpSp>
        <p:sp>
          <p:nvSpPr>
            <p:cNvPr id="21550" name="Rectangle 77"/>
            <p:cNvSpPr>
              <a:spLocks noChangeArrowheads="1"/>
            </p:cNvSpPr>
            <p:nvPr/>
          </p:nvSpPr>
          <p:spPr bwMode="auto">
            <a:xfrm>
              <a:off x="1786" y="2016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N</a:t>
              </a:r>
            </a:p>
          </p:txBody>
        </p:sp>
        <p:grpSp>
          <p:nvGrpSpPr>
            <p:cNvPr id="21551" name="Group 79"/>
            <p:cNvGrpSpPr>
              <a:grpSpLocks/>
            </p:cNvGrpSpPr>
            <p:nvPr/>
          </p:nvGrpSpPr>
          <p:grpSpPr bwMode="auto">
            <a:xfrm>
              <a:off x="768" y="2180"/>
              <a:ext cx="1018" cy="163"/>
              <a:chOff x="2352" y="960"/>
              <a:chExt cx="1392" cy="288"/>
            </a:xfrm>
          </p:grpSpPr>
          <p:sp>
            <p:nvSpPr>
              <p:cNvPr id="21557" name="Rectangle 8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Base6</a:t>
                </a:r>
              </a:p>
            </p:txBody>
          </p:sp>
          <p:sp>
            <p:nvSpPr>
              <p:cNvPr id="21558" name="Rectangle 8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Limit6</a:t>
                </a:r>
              </a:p>
            </p:txBody>
          </p:sp>
        </p:grpSp>
        <p:sp>
          <p:nvSpPr>
            <p:cNvPr id="21552" name="Rectangle 82"/>
            <p:cNvSpPr>
              <a:spLocks noChangeArrowheads="1"/>
            </p:cNvSpPr>
            <p:nvPr/>
          </p:nvSpPr>
          <p:spPr bwMode="auto">
            <a:xfrm>
              <a:off x="1786" y="218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N</a:t>
              </a:r>
            </a:p>
          </p:txBody>
        </p:sp>
        <p:grpSp>
          <p:nvGrpSpPr>
            <p:cNvPr id="21553" name="Group 84"/>
            <p:cNvGrpSpPr>
              <a:grpSpLocks/>
            </p:cNvGrpSpPr>
            <p:nvPr/>
          </p:nvGrpSpPr>
          <p:grpSpPr bwMode="auto">
            <a:xfrm>
              <a:off x="768" y="2343"/>
              <a:ext cx="1018" cy="163"/>
              <a:chOff x="2352" y="960"/>
              <a:chExt cx="1392" cy="288"/>
            </a:xfrm>
          </p:grpSpPr>
          <p:sp>
            <p:nvSpPr>
              <p:cNvPr id="21555" name="Rectangle 8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Base7</a:t>
                </a:r>
              </a:p>
            </p:txBody>
          </p:sp>
          <p:sp>
            <p:nvSpPr>
              <p:cNvPr id="21556" name="Rectangle 8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Limit7</a:t>
                </a:r>
              </a:p>
            </p:txBody>
          </p:sp>
        </p:grpSp>
        <p:sp>
          <p:nvSpPr>
            <p:cNvPr id="21554" name="Rectangle 87"/>
            <p:cNvSpPr>
              <a:spLocks noChangeArrowheads="1"/>
            </p:cNvSpPr>
            <p:nvPr/>
          </p:nvSpPr>
          <p:spPr bwMode="auto">
            <a:xfrm>
              <a:off x="1786" y="234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V</a:t>
              </a:r>
            </a:p>
          </p:txBody>
        </p:sp>
      </p:grpSp>
      <p:sp>
        <p:nvSpPr>
          <p:cNvPr id="704606" name="Line 94"/>
          <p:cNvSpPr>
            <a:spLocks noChangeShapeType="1"/>
          </p:cNvSpPr>
          <p:nvPr/>
        </p:nvSpPr>
        <p:spPr bwMode="auto">
          <a:xfrm>
            <a:off x="2895600" y="2514600"/>
            <a:ext cx="1066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04608" name="Freeform 96"/>
          <p:cNvSpPr>
            <a:spLocks/>
          </p:cNvSpPr>
          <p:nvPr/>
        </p:nvSpPr>
        <p:spPr bwMode="auto">
          <a:xfrm>
            <a:off x="685800" y="2514600"/>
            <a:ext cx="1219200" cy="1219200"/>
          </a:xfrm>
          <a:custGeom>
            <a:avLst/>
            <a:gdLst>
              <a:gd name="T0" fmla="*/ 1219200 w 768"/>
              <a:gd name="T1" fmla="*/ 0 h 768"/>
              <a:gd name="T2" fmla="*/ 1219200 w 768"/>
              <a:gd name="T3" fmla="*/ 304800 h 768"/>
              <a:gd name="T4" fmla="*/ 0 w 768"/>
              <a:gd name="T5" fmla="*/ 304800 h 768"/>
              <a:gd name="T6" fmla="*/ 0 w 768"/>
              <a:gd name="T7" fmla="*/ 1219200 h 768"/>
              <a:gd name="T8" fmla="*/ 609600 w 768"/>
              <a:gd name="T9" fmla="*/ 1219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768">
                <a:moveTo>
                  <a:pt x="768" y="0"/>
                </a:moveTo>
                <a:lnTo>
                  <a:pt x="768" y="192"/>
                </a:lnTo>
                <a:lnTo>
                  <a:pt x="0" y="192"/>
                </a:lnTo>
                <a:lnTo>
                  <a:pt x="0" y="768"/>
                </a:lnTo>
                <a:lnTo>
                  <a:pt x="38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704612" name="Group 100"/>
          <p:cNvGrpSpPr>
            <a:grpSpLocks/>
          </p:cNvGrpSpPr>
          <p:nvPr/>
        </p:nvGrpSpPr>
        <p:grpSpPr bwMode="auto">
          <a:xfrm>
            <a:off x="1295400" y="3644900"/>
            <a:ext cx="1895475" cy="258763"/>
            <a:chOff x="768" y="1527"/>
            <a:chExt cx="1194" cy="163"/>
          </a:xfrm>
        </p:grpSpPr>
        <p:grpSp>
          <p:nvGrpSpPr>
            <p:cNvPr id="21536" name="Group 101"/>
            <p:cNvGrpSpPr>
              <a:grpSpLocks/>
            </p:cNvGrpSpPr>
            <p:nvPr/>
          </p:nvGrpSpPr>
          <p:grpSpPr bwMode="auto">
            <a:xfrm>
              <a:off x="768" y="1527"/>
              <a:ext cx="1018" cy="163"/>
              <a:chOff x="2352" y="960"/>
              <a:chExt cx="1392" cy="288"/>
            </a:xfrm>
          </p:grpSpPr>
          <p:sp>
            <p:nvSpPr>
              <p:cNvPr id="21538" name="Rectangle 102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Base2</a:t>
                </a:r>
              </a:p>
            </p:txBody>
          </p:sp>
          <p:sp>
            <p:nvSpPr>
              <p:cNvPr id="21539" name="Rectangle 103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Limit2</a:t>
                </a:r>
              </a:p>
            </p:txBody>
          </p:sp>
        </p:grpSp>
        <p:sp>
          <p:nvSpPr>
            <p:cNvPr id="21537" name="Rectangle 104"/>
            <p:cNvSpPr>
              <a:spLocks noChangeArrowheads="1"/>
            </p:cNvSpPr>
            <p:nvPr/>
          </p:nvSpPr>
          <p:spPr bwMode="auto">
            <a:xfrm>
              <a:off x="1786" y="1527"/>
              <a:ext cx="176" cy="163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V</a:t>
              </a:r>
            </a:p>
          </p:txBody>
        </p:sp>
      </p:grpSp>
      <p:sp>
        <p:nvSpPr>
          <p:cNvPr id="704601" name="Line 89"/>
          <p:cNvSpPr>
            <a:spLocks noChangeShapeType="1"/>
          </p:cNvSpPr>
          <p:nvPr/>
        </p:nvSpPr>
        <p:spPr bwMode="auto">
          <a:xfrm flipV="1">
            <a:off x="1905000" y="2743200"/>
            <a:ext cx="2057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704628" name="Group 116"/>
          <p:cNvGrpSpPr>
            <a:grpSpLocks/>
          </p:cNvGrpSpPr>
          <p:nvPr/>
        </p:nvGrpSpPr>
        <p:grpSpPr bwMode="auto">
          <a:xfrm>
            <a:off x="2667001" y="3200400"/>
            <a:ext cx="2398713" cy="2338388"/>
            <a:chOff x="1632" y="1248"/>
            <a:chExt cx="1511" cy="1473"/>
          </a:xfrm>
        </p:grpSpPr>
        <p:grpSp>
          <p:nvGrpSpPr>
            <p:cNvPr id="21528" name="Group 115"/>
            <p:cNvGrpSpPr>
              <a:grpSpLocks/>
            </p:cNvGrpSpPr>
            <p:nvPr/>
          </p:nvGrpSpPr>
          <p:grpSpPr bwMode="auto">
            <a:xfrm>
              <a:off x="2064" y="2277"/>
              <a:ext cx="1079" cy="444"/>
              <a:chOff x="2064" y="2160"/>
              <a:chExt cx="1079" cy="444"/>
            </a:xfrm>
          </p:grpSpPr>
          <p:sp>
            <p:nvSpPr>
              <p:cNvPr id="21533" name="Text Box 11"/>
              <p:cNvSpPr txBox="1">
                <a:spLocks noChangeArrowheads="1"/>
              </p:cNvSpPr>
              <p:nvPr/>
            </p:nvSpPr>
            <p:spPr bwMode="auto">
              <a:xfrm>
                <a:off x="2592" y="2160"/>
                <a:ext cx="551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>
                    <a:latin typeface="Gill Sans Light"/>
                    <a:cs typeface="Gill Sans Light"/>
                  </a:rPr>
                  <a:t>Access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>
                    <a:latin typeface="Gill Sans Light"/>
                    <a:cs typeface="Gill Sans Light"/>
                  </a:rPr>
                  <a:t>Error</a:t>
                </a:r>
              </a:p>
            </p:txBody>
          </p:sp>
          <p:sp>
            <p:nvSpPr>
              <p:cNvPr id="21534" name="Oval 12"/>
              <p:cNvSpPr>
                <a:spLocks noChangeArrowheads="1"/>
              </p:cNvSpPr>
              <p:nvPr/>
            </p:nvSpPr>
            <p:spPr bwMode="auto">
              <a:xfrm>
                <a:off x="2064" y="2208"/>
                <a:ext cx="317" cy="269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4000">
                    <a:latin typeface="Gill Sans Light"/>
                    <a:cs typeface="Gill Sans Light"/>
                  </a:rPr>
                  <a:t>&gt;</a:t>
                </a:r>
              </a:p>
            </p:txBody>
          </p:sp>
          <p:sp>
            <p:nvSpPr>
              <p:cNvPr id="21535" name="Line 14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sp>
          <p:nvSpPr>
            <p:cNvPr id="21529" name="Line 95"/>
            <p:cNvSpPr>
              <a:spLocks noChangeShapeType="1"/>
            </p:cNvSpPr>
            <p:nvPr/>
          </p:nvSpPr>
          <p:spPr bwMode="auto">
            <a:xfrm>
              <a:off x="2256" y="1248"/>
              <a:ext cx="0" cy="105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grpSp>
          <p:nvGrpSpPr>
            <p:cNvPr id="21530" name="Group 105"/>
            <p:cNvGrpSpPr>
              <a:grpSpLocks/>
            </p:cNvGrpSpPr>
            <p:nvPr/>
          </p:nvGrpSpPr>
          <p:grpSpPr bwMode="auto">
            <a:xfrm>
              <a:off x="1632" y="1584"/>
              <a:ext cx="480" cy="768"/>
              <a:chOff x="1632" y="1584"/>
              <a:chExt cx="480" cy="672"/>
            </a:xfrm>
          </p:grpSpPr>
          <p:sp>
            <p:nvSpPr>
              <p:cNvPr id="21531" name="Line 90"/>
              <p:cNvSpPr>
                <a:spLocks noChangeShapeType="1"/>
              </p:cNvSpPr>
              <p:nvPr/>
            </p:nvSpPr>
            <p:spPr bwMode="auto">
              <a:xfrm>
                <a:off x="1632" y="1584"/>
                <a:ext cx="480" cy="672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1532" name="Line 92"/>
              <p:cNvSpPr>
                <a:spLocks noChangeShapeType="1"/>
              </p:cNvSpPr>
              <p:nvPr/>
            </p:nvSpPr>
            <p:spPr bwMode="auto">
              <a:xfrm flipH="1">
                <a:off x="1728" y="1632"/>
                <a:ext cx="144" cy="96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grpSp>
        <p:nvGrpSpPr>
          <p:cNvPr id="704635" name="Group 123"/>
          <p:cNvGrpSpPr>
            <a:grpSpLocks/>
          </p:cNvGrpSpPr>
          <p:nvPr/>
        </p:nvGrpSpPr>
        <p:grpSpPr bwMode="auto">
          <a:xfrm>
            <a:off x="3986213" y="3336925"/>
            <a:ext cx="1858962" cy="300038"/>
            <a:chOff x="2512" y="2104"/>
            <a:chExt cx="1171" cy="189"/>
          </a:xfrm>
        </p:grpSpPr>
        <p:sp>
          <p:nvSpPr>
            <p:cNvPr id="21526" name="Rectangle 124"/>
            <p:cNvSpPr>
              <a:spLocks noChangeArrowheads="1"/>
            </p:cNvSpPr>
            <p:nvPr/>
          </p:nvSpPr>
          <p:spPr bwMode="auto">
            <a:xfrm>
              <a:off x="2512" y="2104"/>
              <a:ext cx="753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page #2</a:t>
              </a:r>
            </a:p>
          </p:txBody>
        </p:sp>
        <p:sp>
          <p:nvSpPr>
            <p:cNvPr id="21527" name="Rectangle 125"/>
            <p:cNvSpPr>
              <a:spLocks noChangeArrowheads="1"/>
            </p:cNvSpPr>
            <p:nvPr/>
          </p:nvSpPr>
          <p:spPr bwMode="auto">
            <a:xfrm>
              <a:off x="3263" y="2104"/>
              <a:ext cx="420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>
                  <a:latin typeface="Gill Sans Light"/>
                  <a:cs typeface="Gill Sans Light"/>
                </a:rPr>
                <a:t>V,R,W</a:t>
              </a:r>
            </a:p>
          </p:txBody>
        </p:sp>
      </p:grpSp>
      <p:grpSp>
        <p:nvGrpSpPr>
          <p:cNvPr id="704622" name="Group 110"/>
          <p:cNvGrpSpPr>
            <a:grpSpLocks/>
          </p:cNvGrpSpPr>
          <p:nvPr/>
        </p:nvGrpSpPr>
        <p:grpSpPr bwMode="auto">
          <a:xfrm>
            <a:off x="5105400" y="3054350"/>
            <a:ext cx="2360613" cy="377825"/>
            <a:chOff x="3168" y="1156"/>
            <a:chExt cx="1487" cy="238"/>
          </a:xfrm>
        </p:grpSpPr>
        <p:sp>
          <p:nvSpPr>
            <p:cNvPr id="21524" name="Rectangle 109"/>
            <p:cNvSpPr>
              <a:spLocks noChangeArrowheads="1"/>
            </p:cNvSpPr>
            <p:nvPr/>
          </p:nvSpPr>
          <p:spPr bwMode="auto">
            <a:xfrm>
              <a:off x="4025" y="1156"/>
              <a:ext cx="630" cy="238"/>
            </a:xfrm>
            <a:prstGeom prst="rect">
              <a:avLst/>
            </a:prstGeom>
            <a:solidFill>
              <a:schemeClr val="hlink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800">
                  <a:latin typeface="Gill Sans Light"/>
                  <a:cs typeface="Gill Sans Light"/>
                </a:rPr>
                <a:t>Physical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800">
                  <a:latin typeface="Gill Sans Light"/>
                  <a:cs typeface="Gill Sans Light"/>
                </a:rPr>
                <a:t>Page #</a:t>
              </a:r>
            </a:p>
          </p:txBody>
        </p:sp>
        <p:sp>
          <p:nvSpPr>
            <p:cNvPr id="21525" name="Line 40"/>
            <p:cNvSpPr>
              <a:spLocks noChangeShapeType="1"/>
            </p:cNvSpPr>
            <p:nvPr/>
          </p:nvSpPr>
          <p:spPr bwMode="auto">
            <a:xfrm flipV="1">
              <a:off x="3168" y="1292"/>
              <a:ext cx="827" cy="9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704626" name="Group 114"/>
          <p:cNvGrpSpPr>
            <a:grpSpLocks/>
          </p:cNvGrpSpPr>
          <p:nvPr/>
        </p:nvGrpSpPr>
        <p:grpSpPr bwMode="auto">
          <a:xfrm>
            <a:off x="5791200" y="3505200"/>
            <a:ext cx="1978025" cy="2022475"/>
            <a:chOff x="3600" y="1440"/>
            <a:chExt cx="1246" cy="1274"/>
          </a:xfrm>
        </p:grpSpPr>
        <p:sp>
          <p:nvSpPr>
            <p:cNvPr id="21520" name="AutoShape 42"/>
            <p:cNvSpPr>
              <a:spLocks noChangeArrowheads="1"/>
            </p:cNvSpPr>
            <p:nvPr/>
          </p:nvSpPr>
          <p:spPr bwMode="auto">
            <a:xfrm>
              <a:off x="4080" y="1920"/>
              <a:ext cx="766" cy="175"/>
            </a:xfrm>
            <a:prstGeom prst="roundRect">
              <a:avLst>
                <a:gd name="adj" fmla="val 16667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800">
                  <a:latin typeface="Gill Sans Light"/>
                  <a:cs typeface="Gill Sans Light"/>
                </a:rPr>
                <a:t>Check Perm</a:t>
              </a:r>
            </a:p>
          </p:txBody>
        </p:sp>
        <p:sp>
          <p:nvSpPr>
            <p:cNvPr id="21521" name="Line 43"/>
            <p:cNvSpPr>
              <a:spLocks noChangeShapeType="1"/>
            </p:cNvSpPr>
            <p:nvPr/>
          </p:nvSpPr>
          <p:spPr bwMode="auto">
            <a:xfrm>
              <a:off x="3600" y="1440"/>
              <a:ext cx="528" cy="48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1522" name="Text Box 44"/>
            <p:cNvSpPr txBox="1">
              <a:spLocks noChangeArrowheads="1"/>
            </p:cNvSpPr>
            <p:nvPr/>
          </p:nvSpPr>
          <p:spPr bwMode="auto">
            <a:xfrm>
              <a:off x="4151" y="2270"/>
              <a:ext cx="5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Gill Sans Light"/>
                  <a:cs typeface="Gill Sans Light"/>
                </a:rPr>
                <a:t>Access</a:t>
              </a:r>
            </a:p>
            <a:p>
              <a:pPr>
                <a:spcBef>
                  <a:spcPct val="0"/>
                </a:spcBef>
              </a:pPr>
              <a:r>
                <a:rPr lang="en-US" altLang="en-US">
                  <a:latin typeface="Gill Sans Light"/>
                  <a:cs typeface="Gill Sans Light"/>
                </a:rPr>
                <a:t>Error</a:t>
              </a:r>
            </a:p>
          </p:txBody>
        </p:sp>
        <p:sp>
          <p:nvSpPr>
            <p:cNvPr id="21523" name="Line 45"/>
            <p:cNvSpPr>
              <a:spLocks noChangeShapeType="1"/>
            </p:cNvSpPr>
            <p:nvPr/>
          </p:nvSpPr>
          <p:spPr bwMode="auto">
            <a:xfrm>
              <a:off x="4485" y="2095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70048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0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0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0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0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0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0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609" grpId="0" build="p"/>
      <p:bldP spid="704606" grpId="0" animBg="1"/>
      <p:bldP spid="704608" grpId="0" animBg="1"/>
      <p:bldP spid="7046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about Sharing (Complete Segment)?</a:t>
            </a:r>
          </a:p>
        </p:txBody>
      </p:sp>
      <p:grpSp>
        <p:nvGrpSpPr>
          <p:cNvPr id="707612" name="Group 28"/>
          <p:cNvGrpSpPr>
            <a:grpSpLocks/>
          </p:cNvGrpSpPr>
          <p:nvPr/>
        </p:nvGrpSpPr>
        <p:grpSpPr bwMode="auto">
          <a:xfrm>
            <a:off x="685800" y="685800"/>
            <a:ext cx="4840288" cy="704850"/>
            <a:chOff x="110" y="1440"/>
            <a:chExt cx="3049" cy="444"/>
          </a:xfrm>
        </p:grpSpPr>
        <p:sp>
          <p:nvSpPr>
            <p:cNvPr id="22638" name="Text Box 29"/>
            <p:cNvSpPr txBox="1">
              <a:spLocks noChangeArrowheads="1"/>
            </p:cNvSpPr>
            <p:nvPr/>
          </p:nvSpPr>
          <p:spPr bwMode="auto">
            <a:xfrm>
              <a:off x="110" y="1440"/>
              <a:ext cx="600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Gill Sans Light"/>
                  <a:cs typeface="Gill Sans Light"/>
                </a:rPr>
                <a:t>Process</a:t>
              </a:r>
            </a:p>
            <a:p>
              <a:pPr>
                <a:spcBef>
                  <a:spcPct val="0"/>
                </a:spcBef>
              </a:pPr>
              <a:r>
                <a:rPr lang="en-US" altLang="en-US">
                  <a:latin typeface="Gill Sans Light"/>
                  <a:cs typeface="Gill Sans Light"/>
                </a:rPr>
                <a:t>A</a:t>
              </a:r>
            </a:p>
          </p:txBody>
        </p:sp>
        <p:grpSp>
          <p:nvGrpSpPr>
            <p:cNvPr id="22639" name="Group 30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2640" name="Rectangle 31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Offset</a:t>
                </a:r>
              </a:p>
            </p:txBody>
          </p:sp>
          <p:sp>
            <p:nvSpPr>
              <p:cNvPr id="22641" name="Rectangle 32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Page #</a:t>
                </a:r>
              </a:p>
            </p:txBody>
          </p:sp>
          <p:sp>
            <p:nvSpPr>
              <p:cNvPr id="22642" name="Rectangle 33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Seg #</a:t>
                </a:r>
              </a:p>
            </p:txBody>
          </p:sp>
        </p:grpSp>
      </p:grpSp>
      <p:sp>
        <p:nvSpPr>
          <p:cNvPr id="707653" name="Freeform 69"/>
          <p:cNvSpPr>
            <a:spLocks/>
          </p:cNvSpPr>
          <p:nvPr/>
        </p:nvSpPr>
        <p:spPr bwMode="auto">
          <a:xfrm>
            <a:off x="1196975" y="1143000"/>
            <a:ext cx="1219200" cy="1219200"/>
          </a:xfrm>
          <a:custGeom>
            <a:avLst/>
            <a:gdLst>
              <a:gd name="T0" fmla="*/ 1219200 w 768"/>
              <a:gd name="T1" fmla="*/ 0 h 768"/>
              <a:gd name="T2" fmla="*/ 1219200 w 768"/>
              <a:gd name="T3" fmla="*/ 304800 h 768"/>
              <a:gd name="T4" fmla="*/ 0 w 768"/>
              <a:gd name="T5" fmla="*/ 304800 h 768"/>
              <a:gd name="T6" fmla="*/ 0 w 768"/>
              <a:gd name="T7" fmla="*/ 1219200 h 768"/>
              <a:gd name="T8" fmla="*/ 609600 w 768"/>
              <a:gd name="T9" fmla="*/ 1219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768">
                <a:moveTo>
                  <a:pt x="768" y="0"/>
                </a:moveTo>
                <a:lnTo>
                  <a:pt x="768" y="192"/>
                </a:lnTo>
                <a:lnTo>
                  <a:pt x="0" y="192"/>
                </a:lnTo>
                <a:lnTo>
                  <a:pt x="0" y="768"/>
                </a:lnTo>
                <a:lnTo>
                  <a:pt x="38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707805" name="Group 221"/>
          <p:cNvGrpSpPr>
            <a:grpSpLocks/>
          </p:cNvGrpSpPr>
          <p:nvPr/>
        </p:nvGrpSpPr>
        <p:grpSpPr bwMode="auto">
          <a:xfrm>
            <a:off x="1806575" y="1752600"/>
            <a:ext cx="1895475" cy="2073275"/>
            <a:chOff x="768" y="1248"/>
            <a:chExt cx="1194" cy="1306"/>
          </a:xfrm>
        </p:grpSpPr>
        <p:grpSp>
          <p:nvGrpSpPr>
            <p:cNvPr id="22599" name="Group 34"/>
            <p:cNvGrpSpPr>
              <a:grpSpLocks/>
            </p:cNvGrpSpPr>
            <p:nvPr/>
          </p:nvGrpSpPr>
          <p:grpSpPr bwMode="auto">
            <a:xfrm>
              <a:off x="768" y="1248"/>
              <a:ext cx="1194" cy="1306"/>
              <a:chOff x="768" y="1200"/>
              <a:chExt cx="1194" cy="1306"/>
            </a:xfrm>
          </p:grpSpPr>
          <p:grpSp>
            <p:nvGrpSpPr>
              <p:cNvPr id="22605" name="Group 35"/>
              <p:cNvGrpSpPr>
                <a:grpSpLocks/>
              </p:cNvGrpSpPr>
              <p:nvPr/>
            </p:nvGrpSpPr>
            <p:grpSpPr bwMode="auto">
              <a:xfrm>
                <a:off x="768" y="1200"/>
                <a:ext cx="1018" cy="163"/>
                <a:chOff x="2352" y="960"/>
                <a:chExt cx="1392" cy="288"/>
              </a:xfrm>
            </p:grpSpPr>
            <p:sp>
              <p:nvSpPr>
                <p:cNvPr id="22636" name="Rectangle 3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Base0</a:t>
                  </a:r>
                </a:p>
              </p:txBody>
            </p:sp>
            <p:sp>
              <p:nvSpPr>
                <p:cNvPr id="22637" name="Rectangle 3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Limit0</a:t>
                  </a:r>
                </a:p>
              </p:txBody>
            </p:sp>
          </p:grpSp>
          <p:sp>
            <p:nvSpPr>
              <p:cNvPr id="22606" name="Rectangle 38"/>
              <p:cNvSpPr>
                <a:spLocks noChangeArrowheads="1"/>
              </p:cNvSpPr>
              <p:nvPr/>
            </p:nvSpPr>
            <p:spPr bwMode="auto">
              <a:xfrm>
                <a:off x="1786" y="120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  <p:grpSp>
            <p:nvGrpSpPr>
              <p:cNvPr id="22607" name="Group 39"/>
              <p:cNvGrpSpPr>
                <a:grpSpLocks/>
              </p:cNvGrpSpPr>
              <p:nvPr/>
            </p:nvGrpSpPr>
            <p:grpSpPr bwMode="auto">
              <a:xfrm>
                <a:off x="768" y="1363"/>
                <a:ext cx="1018" cy="164"/>
                <a:chOff x="2352" y="960"/>
                <a:chExt cx="1392" cy="288"/>
              </a:xfrm>
            </p:grpSpPr>
            <p:sp>
              <p:nvSpPr>
                <p:cNvPr id="22634" name="Rectangle 4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Base1</a:t>
                  </a:r>
                </a:p>
              </p:txBody>
            </p:sp>
            <p:sp>
              <p:nvSpPr>
                <p:cNvPr id="22635" name="Rectangle 4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Limit1</a:t>
                  </a:r>
                </a:p>
              </p:txBody>
            </p:sp>
          </p:grpSp>
          <p:sp>
            <p:nvSpPr>
              <p:cNvPr id="22608" name="Rectangle 42"/>
              <p:cNvSpPr>
                <a:spLocks noChangeArrowheads="1"/>
              </p:cNvSpPr>
              <p:nvPr/>
            </p:nvSpPr>
            <p:spPr bwMode="auto">
              <a:xfrm>
                <a:off x="1786" y="1363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  <p:grpSp>
            <p:nvGrpSpPr>
              <p:cNvPr id="22609" name="Group 43"/>
              <p:cNvGrpSpPr>
                <a:grpSpLocks/>
              </p:cNvGrpSpPr>
              <p:nvPr/>
            </p:nvGrpSpPr>
            <p:grpSpPr bwMode="auto">
              <a:xfrm>
                <a:off x="768" y="1527"/>
                <a:ext cx="1194" cy="163"/>
                <a:chOff x="768" y="1527"/>
                <a:chExt cx="1194" cy="163"/>
              </a:xfrm>
            </p:grpSpPr>
            <p:grpSp>
              <p:nvGrpSpPr>
                <p:cNvPr id="22630" name="Group 44"/>
                <p:cNvGrpSpPr>
                  <a:grpSpLocks/>
                </p:cNvGrpSpPr>
                <p:nvPr/>
              </p:nvGrpSpPr>
              <p:grpSpPr bwMode="auto">
                <a:xfrm>
                  <a:off x="768" y="1527"/>
                  <a:ext cx="1018" cy="163"/>
                  <a:chOff x="2352" y="960"/>
                  <a:chExt cx="1392" cy="288"/>
                </a:xfrm>
              </p:grpSpPr>
              <p:sp>
                <p:nvSpPr>
                  <p:cNvPr id="22632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960"/>
                    <a:ext cx="672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800">
                        <a:latin typeface="Gill Sans Light"/>
                        <a:cs typeface="Gill Sans Light"/>
                      </a:rPr>
                      <a:t>Base2</a:t>
                    </a:r>
                  </a:p>
                </p:txBody>
              </p:sp>
              <p:sp>
                <p:nvSpPr>
                  <p:cNvPr id="22633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720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800">
                        <a:latin typeface="Gill Sans Light"/>
                        <a:cs typeface="Gill Sans Light"/>
                      </a:rPr>
                      <a:t>Limit2</a:t>
                    </a:r>
                  </a:p>
                </p:txBody>
              </p:sp>
            </p:grpSp>
            <p:sp>
              <p:nvSpPr>
                <p:cNvPr id="22631" name="Rectangle 47"/>
                <p:cNvSpPr>
                  <a:spLocks noChangeArrowheads="1"/>
                </p:cNvSpPr>
                <p:nvPr/>
              </p:nvSpPr>
              <p:spPr bwMode="auto">
                <a:xfrm>
                  <a:off x="1786" y="1527"/>
                  <a:ext cx="176" cy="163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V</a:t>
                  </a:r>
                </a:p>
              </p:txBody>
            </p:sp>
          </p:grpSp>
          <p:grpSp>
            <p:nvGrpSpPr>
              <p:cNvPr id="22610" name="Group 48"/>
              <p:cNvGrpSpPr>
                <a:grpSpLocks/>
              </p:cNvGrpSpPr>
              <p:nvPr/>
            </p:nvGrpSpPr>
            <p:grpSpPr bwMode="auto">
              <a:xfrm>
                <a:off x="768" y="1690"/>
                <a:ext cx="1018" cy="163"/>
                <a:chOff x="2352" y="960"/>
                <a:chExt cx="1392" cy="288"/>
              </a:xfrm>
            </p:grpSpPr>
            <p:sp>
              <p:nvSpPr>
                <p:cNvPr id="22628" name="Rectangle 49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Base3</a:t>
                  </a:r>
                </a:p>
              </p:txBody>
            </p:sp>
            <p:sp>
              <p:nvSpPr>
                <p:cNvPr id="22629" name="Rectangle 5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Limit3</a:t>
                  </a:r>
                </a:p>
              </p:txBody>
            </p:sp>
          </p:grpSp>
          <p:sp>
            <p:nvSpPr>
              <p:cNvPr id="22611" name="Rectangle 51"/>
              <p:cNvSpPr>
                <a:spLocks noChangeArrowheads="1"/>
              </p:cNvSpPr>
              <p:nvPr/>
            </p:nvSpPr>
            <p:spPr bwMode="auto">
              <a:xfrm>
                <a:off x="1786" y="169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N</a:t>
                </a:r>
              </a:p>
            </p:txBody>
          </p:sp>
          <p:grpSp>
            <p:nvGrpSpPr>
              <p:cNvPr id="22612" name="Group 52"/>
              <p:cNvGrpSpPr>
                <a:grpSpLocks/>
              </p:cNvGrpSpPr>
              <p:nvPr/>
            </p:nvGrpSpPr>
            <p:grpSpPr bwMode="auto">
              <a:xfrm>
                <a:off x="768" y="1853"/>
                <a:ext cx="1018" cy="163"/>
                <a:chOff x="2352" y="960"/>
                <a:chExt cx="1392" cy="288"/>
              </a:xfrm>
            </p:grpSpPr>
            <p:sp>
              <p:nvSpPr>
                <p:cNvPr id="226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Base4</a:t>
                  </a:r>
                </a:p>
              </p:txBody>
            </p:sp>
            <p:sp>
              <p:nvSpPr>
                <p:cNvPr id="22627" name="Rectangle 54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Limit4</a:t>
                  </a:r>
                </a:p>
              </p:txBody>
            </p:sp>
          </p:grpSp>
          <p:sp>
            <p:nvSpPr>
              <p:cNvPr id="22613" name="Rectangle 55"/>
              <p:cNvSpPr>
                <a:spLocks noChangeArrowheads="1"/>
              </p:cNvSpPr>
              <p:nvPr/>
            </p:nvSpPr>
            <p:spPr bwMode="auto">
              <a:xfrm>
                <a:off x="1786" y="185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  <p:grpSp>
            <p:nvGrpSpPr>
              <p:cNvPr id="22614" name="Group 56"/>
              <p:cNvGrpSpPr>
                <a:grpSpLocks/>
              </p:cNvGrpSpPr>
              <p:nvPr/>
            </p:nvGrpSpPr>
            <p:grpSpPr bwMode="auto">
              <a:xfrm>
                <a:off x="768" y="2016"/>
                <a:ext cx="1018" cy="164"/>
                <a:chOff x="2352" y="960"/>
                <a:chExt cx="1392" cy="288"/>
              </a:xfrm>
            </p:grpSpPr>
            <p:sp>
              <p:nvSpPr>
                <p:cNvPr id="22624" name="Rectangle 5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Base5</a:t>
                  </a:r>
                </a:p>
              </p:txBody>
            </p:sp>
            <p:sp>
              <p:nvSpPr>
                <p:cNvPr id="22625" name="Rectangle 5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Limit5</a:t>
                  </a:r>
                </a:p>
              </p:txBody>
            </p:sp>
          </p:grpSp>
          <p:sp>
            <p:nvSpPr>
              <p:cNvPr id="22615" name="Rectangle 59"/>
              <p:cNvSpPr>
                <a:spLocks noChangeArrowheads="1"/>
              </p:cNvSpPr>
              <p:nvPr/>
            </p:nvSpPr>
            <p:spPr bwMode="auto">
              <a:xfrm>
                <a:off x="1786" y="2016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N</a:t>
                </a:r>
              </a:p>
            </p:txBody>
          </p:sp>
          <p:grpSp>
            <p:nvGrpSpPr>
              <p:cNvPr id="22616" name="Group 60"/>
              <p:cNvGrpSpPr>
                <a:grpSpLocks/>
              </p:cNvGrpSpPr>
              <p:nvPr/>
            </p:nvGrpSpPr>
            <p:grpSpPr bwMode="auto">
              <a:xfrm>
                <a:off x="768" y="2180"/>
                <a:ext cx="1018" cy="163"/>
                <a:chOff x="2352" y="960"/>
                <a:chExt cx="1392" cy="288"/>
              </a:xfrm>
            </p:grpSpPr>
            <p:sp>
              <p:nvSpPr>
                <p:cNvPr id="22622" name="Rectangle 6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Base6</a:t>
                  </a:r>
                </a:p>
              </p:txBody>
            </p:sp>
            <p:sp>
              <p:nvSpPr>
                <p:cNvPr id="22623" name="Rectangle 6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Limit6</a:t>
                  </a:r>
                </a:p>
              </p:txBody>
            </p:sp>
          </p:grpSp>
          <p:sp>
            <p:nvSpPr>
              <p:cNvPr id="22617" name="Rectangle 63"/>
              <p:cNvSpPr>
                <a:spLocks noChangeArrowheads="1"/>
              </p:cNvSpPr>
              <p:nvPr/>
            </p:nvSpPr>
            <p:spPr bwMode="auto">
              <a:xfrm>
                <a:off x="1786" y="218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N</a:t>
                </a:r>
              </a:p>
            </p:txBody>
          </p:sp>
          <p:grpSp>
            <p:nvGrpSpPr>
              <p:cNvPr id="22618" name="Group 64"/>
              <p:cNvGrpSpPr>
                <a:grpSpLocks/>
              </p:cNvGrpSpPr>
              <p:nvPr/>
            </p:nvGrpSpPr>
            <p:grpSpPr bwMode="auto">
              <a:xfrm>
                <a:off x="768" y="2343"/>
                <a:ext cx="1018" cy="163"/>
                <a:chOff x="2352" y="960"/>
                <a:chExt cx="1392" cy="288"/>
              </a:xfrm>
            </p:grpSpPr>
            <p:sp>
              <p:nvSpPr>
                <p:cNvPr id="22620" name="Rectangle 65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Base7</a:t>
                  </a:r>
                </a:p>
              </p:txBody>
            </p:sp>
            <p:sp>
              <p:nvSpPr>
                <p:cNvPr id="22621" name="Rectangle 66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Limit7</a:t>
                  </a:r>
                </a:p>
              </p:txBody>
            </p:sp>
          </p:grpSp>
          <p:sp>
            <p:nvSpPr>
              <p:cNvPr id="22619" name="Rectangle 67"/>
              <p:cNvSpPr>
                <a:spLocks noChangeArrowheads="1"/>
              </p:cNvSpPr>
              <p:nvPr/>
            </p:nvSpPr>
            <p:spPr bwMode="auto">
              <a:xfrm>
                <a:off x="1786" y="234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</p:grpSp>
        <p:grpSp>
          <p:nvGrpSpPr>
            <p:cNvPr id="22600" name="Group 70"/>
            <p:cNvGrpSpPr>
              <a:grpSpLocks/>
            </p:cNvGrpSpPr>
            <p:nvPr/>
          </p:nvGrpSpPr>
          <p:grpSpPr bwMode="auto">
            <a:xfrm>
              <a:off x="768" y="1576"/>
              <a:ext cx="1194" cy="163"/>
              <a:chOff x="768" y="1527"/>
              <a:chExt cx="1194" cy="163"/>
            </a:xfrm>
          </p:grpSpPr>
          <p:grpSp>
            <p:nvGrpSpPr>
              <p:cNvPr id="22601" name="Group 71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2603" name="Rectangle 72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Base2</a:t>
                  </a:r>
                </a:p>
              </p:txBody>
            </p:sp>
            <p:sp>
              <p:nvSpPr>
                <p:cNvPr id="22604" name="Rectangle 73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Limit2</a:t>
                  </a:r>
                </a:p>
              </p:txBody>
            </p:sp>
          </p:grpSp>
          <p:sp>
            <p:nvSpPr>
              <p:cNvPr id="22602" name="Rectangle 74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</p:grpSp>
      </p:grpSp>
      <p:sp>
        <p:nvSpPr>
          <p:cNvPr id="707659" name="Line 75"/>
          <p:cNvSpPr>
            <a:spLocks noChangeShapeType="1"/>
          </p:cNvSpPr>
          <p:nvPr/>
        </p:nvSpPr>
        <p:spPr bwMode="auto">
          <a:xfrm flipV="1">
            <a:off x="2416175" y="914400"/>
            <a:ext cx="4191000" cy="1447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707809" name="Group 225"/>
          <p:cNvGrpSpPr>
            <a:grpSpLocks/>
          </p:cNvGrpSpPr>
          <p:nvPr/>
        </p:nvGrpSpPr>
        <p:grpSpPr bwMode="auto">
          <a:xfrm>
            <a:off x="6408738" y="914400"/>
            <a:ext cx="2057400" cy="2225675"/>
            <a:chOff x="4037" y="672"/>
            <a:chExt cx="1296" cy="1402"/>
          </a:xfrm>
        </p:grpSpPr>
        <p:grpSp>
          <p:nvGrpSpPr>
            <p:cNvPr id="22584" name="Group 4"/>
            <p:cNvGrpSpPr>
              <a:grpSpLocks/>
            </p:cNvGrpSpPr>
            <p:nvPr/>
          </p:nvGrpSpPr>
          <p:grpSpPr bwMode="auto">
            <a:xfrm>
              <a:off x="4162" y="672"/>
              <a:ext cx="1171" cy="1129"/>
              <a:chOff x="2400" y="1104"/>
              <a:chExt cx="1248" cy="1236"/>
            </a:xfrm>
          </p:grpSpPr>
          <p:sp>
            <p:nvSpPr>
              <p:cNvPr id="22586" name="Rectangle 5"/>
              <p:cNvSpPr>
                <a:spLocks noChangeArrowheads="1"/>
              </p:cNvSpPr>
              <p:nvPr/>
            </p:nvSpPr>
            <p:spPr bwMode="auto">
              <a:xfrm>
                <a:off x="2400" y="1104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page #0</a:t>
                </a:r>
              </a:p>
            </p:txBody>
          </p:sp>
          <p:sp>
            <p:nvSpPr>
              <p:cNvPr id="22587" name="Rectangle 6"/>
              <p:cNvSpPr>
                <a:spLocks noChangeArrowheads="1"/>
              </p:cNvSpPr>
              <p:nvPr/>
            </p:nvSpPr>
            <p:spPr bwMode="auto">
              <a:xfrm>
                <a:off x="2400" y="1310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page #1</a:t>
                </a:r>
              </a:p>
            </p:txBody>
          </p:sp>
          <p:sp>
            <p:nvSpPr>
              <p:cNvPr id="22588" name="Rectangle 7"/>
              <p:cNvSpPr>
                <a:spLocks noChangeArrowheads="1"/>
              </p:cNvSpPr>
              <p:nvPr/>
            </p:nvSpPr>
            <p:spPr bwMode="auto">
              <a:xfrm>
                <a:off x="2400" y="1516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page #2</a:t>
                </a:r>
              </a:p>
            </p:txBody>
          </p:sp>
          <p:sp>
            <p:nvSpPr>
              <p:cNvPr id="22589" name="Rectangle 8"/>
              <p:cNvSpPr>
                <a:spLocks noChangeArrowheads="1"/>
              </p:cNvSpPr>
              <p:nvPr/>
            </p:nvSpPr>
            <p:spPr bwMode="auto">
              <a:xfrm>
                <a:off x="2400" y="1722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page #3</a:t>
                </a:r>
              </a:p>
            </p:txBody>
          </p:sp>
          <p:sp>
            <p:nvSpPr>
              <p:cNvPr id="22590" name="Rectangle 9"/>
              <p:cNvSpPr>
                <a:spLocks noChangeArrowheads="1"/>
              </p:cNvSpPr>
              <p:nvPr/>
            </p:nvSpPr>
            <p:spPr bwMode="auto">
              <a:xfrm>
                <a:off x="2400" y="1928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page #4</a:t>
                </a:r>
              </a:p>
            </p:txBody>
          </p:sp>
          <p:sp>
            <p:nvSpPr>
              <p:cNvPr id="22591" name="Rectangle 10"/>
              <p:cNvSpPr>
                <a:spLocks noChangeArrowheads="1"/>
              </p:cNvSpPr>
              <p:nvPr/>
            </p:nvSpPr>
            <p:spPr bwMode="auto">
              <a:xfrm>
                <a:off x="2400" y="2134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page #5</a:t>
                </a:r>
              </a:p>
            </p:txBody>
          </p:sp>
          <p:grpSp>
            <p:nvGrpSpPr>
              <p:cNvPr id="22592" name="Group 11"/>
              <p:cNvGrpSpPr>
                <a:grpSpLocks/>
              </p:cNvGrpSpPr>
              <p:nvPr/>
            </p:nvGrpSpPr>
            <p:grpSpPr bwMode="auto">
              <a:xfrm>
                <a:off x="3200" y="1104"/>
                <a:ext cx="448" cy="1236"/>
                <a:chOff x="3200" y="1104"/>
                <a:chExt cx="400" cy="1236"/>
              </a:xfrm>
            </p:grpSpPr>
            <p:sp>
              <p:nvSpPr>
                <p:cNvPr id="22593" name="Rectangle 12"/>
                <p:cNvSpPr>
                  <a:spLocks noChangeArrowheads="1"/>
                </p:cNvSpPr>
                <p:nvPr/>
              </p:nvSpPr>
              <p:spPr bwMode="auto">
                <a:xfrm>
                  <a:off x="3200" y="1104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>
                      <a:latin typeface="Gill Sans Light"/>
                      <a:cs typeface="Gill Sans Light"/>
                    </a:rPr>
                    <a:t>V,R</a:t>
                  </a:r>
                </a:p>
              </p:txBody>
            </p:sp>
            <p:sp>
              <p:nvSpPr>
                <p:cNvPr id="22594" name="Rectangle 13"/>
                <p:cNvSpPr>
                  <a:spLocks noChangeArrowheads="1"/>
                </p:cNvSpPr>
                <p:nvPr/>
              </p:nvSpPr>
              <p:spPr bwMode="auto">
                <a:xfrm>
                  <a:off x="3200" y="1310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>
                      <a:latin typeface="Gill Sans Light"/>
                      <a:cs typeface="Gill Sans Light"/>
                    </a:rPr>
                    <a:t>V,R</a:t>
                  </a:r>
                </a:p>
              </p:txBody>
            </p:sp>
            <p:sp>
              <p:nvSpPr>
                <p:cNvPr id="22595" name="Rectangle 14"/>
                <p:cNvSpPr>
                  <a:spLocks noChangeArrowheads="1"/>
                </p:cNvSpPr>
                <p:nvPr/>
              </p:nvSpPr>
              <p:spPr bwMode="auto">
                <a:xfrm>
                  <a:off x="3200" y="1516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>
                      <a:latin typeface="Gill Sans Light"/>
                      <a:cs typeface="Gill Sans Light"/>
                    </a:rPr>
                    <a:t>V,R,W</a:t>
                  </a:r>
                </a:p>
              </p:txBody>
            </p:sp>
            <p:sp>
              <p:nvSpPr>
                <p:cNvPr id="22596" name="Rectangle 15"/>
                <p:cNvSpPr>
                  <a:spLocks noChangeArrowheads="1"/>
                </p:cNvSpPr>
                <p:nvPr/>
              </p:nvSpPr>
              <p:spPr bwMode="auto">
                <a:xfrm>
                  <a:off x="3200" y="1722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>
                      <a:latin typeface="Gill Sans Light"/>
                      <a:cs typeface="Gill Sans Light"/>
                    </a:rPr>
                    <a:t>V,R,W</a:t>
                  </a:r>
                </a:p>
              </p:txBody>
            </p:sp>
            <p:sp>
              <p:nvSpPr>
                <p:cNvPr id="22597" name="Rectangle 16"/>
                <p:cNvSpPr>
                  <a:spLocks noChangeArrowheads="1"/>
                </p:cNvSpPr>
                <p:nvPr/>
              </p:nvSpPr>
              <p:spPr bwMode="auto">
                <a:xfrm>
                  <a:off x="3200" y="1928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>
                      <a:latin typeface="Gill Sans Light"/>
                      <a:cs typeface="Gill Sans Light"/>
                    </a:rPr>
                    <a:t>N</a:t>
                  </a:r>
                </a:p>
              </p:txBody>
            </p:sp>
            <p:sp>
              <p:nvSpPr>
                <p:cNvPr id="22598" name="Rectangle 17"/>
                <p:cNvSpPr>
                  <a:spLocks noChangeArrowheads="1"/>
                </p:cNvSpPr>
                <p:nvPr/>
              </p:nvSpPr>
              <p:spPr bwMode="auto">
                <a:xfrm>
                  <a:off x="3200" y="2134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600">
                      <a:latin typeface="Gill Sans Light"/>
                      <a:cs typeface="Gill Sans Light"/>
                    </a:rPr>
                    <a:t>V,R,W</a:t>
                  </a:r>
                </a:p>
              </p:txBody>
            </p:sp>
          </p:grpSp>
        </p:grpSp>
        <p:sp>
          <p:nvSpPr>
            <p:cNvPr id="22585" name="Text Box 122"/>
            <p:cNvSpPr txBox="1">
              <a:spLocks noChangeArrowheads="1"/>
            </p:cNvSpPr>
            <p:nvPr/>
          </p:nvSpPr>
          <p:spPr bwMode="auto">
            <a:xfrm>
              <a:off x="4037" y="1824"/>
              <a:ext cx="11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Gill Sans Light"/>
                  <a:cs typeface="Gill Sans Light"/>
                </a:rPr>
                <a:t>Shared Segment</a:t>
              </a:r>
            </a:p>
          </p:txBody>
        </p:sp>
      </p:grpSp>
      <p:grpSp>
        <p:nvGrpSpPr>
          <p:cNvPr id="707707" name="Group 123"/>
          <p:cNvGrpSpPr>
            <a:grpSpLocks/>
          </p:cNvGrpSpPr>
          <p:nvPr/>
        </p:nvGrpSpPr>
        <p:grpSpPr bwMode="auto">
          <a:xfrm>
            <a:off x="685800" y="5486400"/>
            <a:ext cx="4840288" cy="704850"/>
            <a:chOff x="110" y="1440"/>
            <a:chExt cx="3049" cy="444"/>
          </a:xfrm>
        </p:grpSpPr>
        <p:sp>
          <p:nvSpPr>
            <p:cNvPr id="22579" name="Text Box 124"/>
            <p:cNvSpPr txBox="1">
              <a:spLocks noChangeArrowheads="1"/>
            </p:cNvSpPr>
            <p:nvPr/>
          </p:nvSpPr>
          <p:spPr bwMode="auto">
            <a:xfrm>
              <a:off x="110" y="1440"/>
              <a:ext cx="600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>
                  <a:latin typeface="Gill Sans Light"/>
                  <a:cs typeface="Gill Sans Light"/>
                </a:rPr>
                <a:t>Process</a:t>
              </a:r>
            </a:p>
            <a:p>
              <a:pPr>
                <a:spcBef>
                  <a:spcPct val="0"/>
                </a:spcBef>
              </a:pPr>
              <a:r>
                <a:rPr lang="en-US" altLang="en-US">
                  <a:latin typeface="Gill Sans Light"/>
                  <a:cs typeface="Gill Sans Light"/>
                </a:rPr>
                <a:t>B</a:t>
              </a:r>
            </a:p>
          </p:txBody>
        </p:sp>
        <p:grpSp>
          <p:nvGrpSpPr>
            <p:cNvPr id="22580" name="Group 125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2581" name="Rectangle 126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Offset</a:t>
                </a:r>
              </a:p>
            </p:txBody>
          </p:sp>
          <p:sp>
            <p:nvSpPr>
              <p:cNvPr id="22582" name="Rectangle 127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Page #</a:t>
                </a:r>
              </a:p>
            </p:txBody>
          </p:sp>
          <p:sp>
            <p:nvSpPr>
              <p:cNvPr id="22583" name="Rectangle 128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Seg #</a:t>
                </a:r>
              </a:p>
            </p:txBody>
          </p:sp>
        </p:grpSp>
      </p:grpSp>
      <p:grpSp>
        <p:nvGrpSpPr>
          <p:cNvPr id="707808" name="Group 224"/>
          <p:cNvGrpSpPr>
            <a:grpSpLocks/>
          </p:cNvGrpSpPr>
          <p:nvPr/>
        </p:nvGrpSpPr>
        <p:grpSpPr bwMode="auto">
          <a:xfrm>
            <a:off x="4665663" y="3200400"/>
            <a:ext cx="1895475" cy="2073275"/>
            <a:chOff x="2939" y="2112"/>
            <a:chExt cx="1194" cy="1306"/>
          </a:xfrm>
        </p:grpSpPr>
        <p:grpSp>
          <p:nvGrpSpPr>
            <p:cNvPr id="22540" name="Group 88"/>
            <p:cNvGrpSpPr>
              <a:grpSpLocks/>
            </p:cNvGrpSpPr>
            <p:nvPr/>
          </p:nvGrpSpPr>
          <p:grpSpPr bwMode="auto">
            <a:xfrm>
              <a:off x="2939" y="2112"/>
              <a:ext cx="1194" cy="1306"/>
              <a:chOff x="768" y="1200"/>
              <a:chExt cx="1194" cy="1306"/>
            </a:xfrm>
          </p:grpSpPr>
          <p:grpSp>
            <p:nvGrpSpPr>
              <p:cNvPr id="22546" name="Group 89"/>
              <p:cNvGrpSpPr>
                <a:grpSpLocks/>
              </p:cNvGrpSpPr>
              <p:nvPr/>
            </p:nvGrpSpPr>
            <p:grpSpPr bwMode="auto">
              <a:xfrm>
                <a:off x="768" y="1200"/>
                <a:ext cx="1018" cy="163"/>
                <a:chOff x="2352" y="960"/>
                <a:chExt cx="1392" cy="288"/>
              </a:xfrm>
            </p:grpSpPr>
            <p:sp>
              <p:nvSpPr>
                <p:cNvPr id="22577" name="Rectangle 9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Base0</a:t>
                  </a:r>
                </a:p>
              </p:txBody>
            </p:sp>
            <p:sp>
              <p:nvSpPr>
                <p:cNvPr id="22578" name="Rectangle 9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Limit0</a:t>
                  </a:r>
                </a:p>
              </p:txBody>
            </p:sp>
          </p:grpSp>
          <p:sp>
            <p:nvSpPr>
              <p:cNvPr id="22547" name="Rectangle 92"/>
              <p:cNvSpPr>
                <a:spLocks noChangeArrowheads="1"/>
              </p:cNvSpPr>
              <p:nvPr/>
            </p:nvSpPr>
            <p:spPr bwMode="auto">
              <a:xfrm>
                <a:off x="1786" y="120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  <p:grpSp>
            <p:nvGrpSpPr>
              <p:cNvPr id="22548" name="Group 93"/>
              <p:cNvGrpSpPr>
                <a:grpSpLocks/>
              </p:cNvGrpSpPr>
              <p:nvPr/>
            </p:nvGrpSpPr>
            <p:grpSpPr bwMode="auto">
              <a:xfrm>
                <a:off x="768" y="1363"/>
                <a:ext cx="1018" cy="164"/>
                <a:chOff x="2352" y="960"/>
                <a:chExt cx="1392" cy="288"/>
              </a:xfrm>
            </p:grpSpPr>
            <p:sp>
              <p:nvSpPr>
                <p:cNvPr id="22575" name="Rectangle 94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Base1</a:t>
                  </a:r>
                </a:p>
              </p:txBody>
            </p:sp>
            <p:sp>
              <p:nvSpPr>
                <p:cNvPr id="22576" name="Rectangle 95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Limit1</a:t>
                  </a:r>
                </a:p>
              </p:txBody>
            </p:sp>
          </p:grpSp>
          <p:sp>
            <p:nvSpPr>
              <p:cNvPr id="22549" name="Rectangle 96"/>
              <p:cNvSpPr>
                <a:spLocks noChangeArrowheads="1"/>
              </p:cNvSpPr>
              <p:nvPr/>
            </p:nvSpPr>
            <p:spPr bwMode="auto">
              <a:xfrm>
                <a:off x="1786" y="1363"/>
                <a:ext cx="176" cy="164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  <p:grpSp>
            <p:nvGrpSpPr>
              <p:cNvPr id="22550" name="Group 97"/>
              <p:cNvGrpSpPr>
                <a:grpSpLocks/>
              </p:cNvGrpSpPr>
              <p:nvPr/>
            </p:nvGrpSpPr>
            <p:grpSpPr bwMode="auto">
              <a:xfrm>
                <a:off x="768" y="1527"/>
                <a:ext cx="1194" cy="163"/>
                <a:chOff x="768" y="1527"/>
                <a:chExt cx="1194" cy="163"/>
              </a:xfrm>
            </p:grpSpPr>
            <p:grpSp>
              <p:nvGrpSpPr>
                <p:cNvPr id="22571" name="Group 98"/>
                <p:cNvGrpSpPr>
                  <a:grpSpLocks/>
                </p:cNvGrpSpPr>
                <p:nvPr/>
              </p:nvGrpSpPr>
              <p:grpSpPr bwMode="auto">
                <a:xfrm>
                  <a:off x="768" y="1527"/>
                  <a:ext cx="1018" cy="163"/>
                  <a:chOff x="2352" y="960"/>
                  <a:chExt cx="1392" cy="288"/>
                </a:xfrm>
              </p:grpSpPr>
              <p:sp>
                <p:nvSpPr>
                  <p:cNvPr id="2257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960"/>
                    <a:ext cx="672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800">
                        <a:latin typeface="Gill Sans Light"/>
                        <a:cs typeface="Gill Sans Light"/>
                      </a:rPr>
                      <a:t>Base2</a:t>
                    </a:r>
                  </a:p>
                </p:txBody>
              </p:sp>
              <p:sp>
                <p:nvSpPr>
                  <p:cNvPr id="22574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78" tIns="44445" rIns="90478" bIns="44445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800">
                        <a:latin typeface="Gill Sans Light"/>
                        <a:cs typeface="Gill Sans Light"/>
                      </a:rPr>
                      <a:t>Limit2</a:t>
                    </a:r>
                  </a:p>
                </p:txBody>
              </p:sp>
            </p:grpSp>
            <p:sp>
              <p:nvSpPr>
                <p:cNvPr id="22572" name="Rectangle 101"/>
                <p:cNvSpPr>
                  <a:spLocks noChangeArrowheads="1"/>
                </p:cNvSpPr>
                <p:nvPr/>
              </p:nvSpPr>
              <p:spPr bwMode="auto">
                <a:xfrm>
                  <a:off x="1786" y="1527"/>
                  <a:ext cx="176" cy="163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V</a:t>
                  </a:r>
                </a:p>
              </p:txBody>
            </p:sp>
          </p:grpSp>
          <p:grpSp>
            <p:nvGrpSpPr>
              <p:cNvPr id="22551" name="Group 102"/>
              <p:cNvGrpSpPr>
                <a:grpSpLocks/>
              </p:cNvGrpSpPr>
              <p:nvPr/>
            </p:nvGrpSpPr>
            <p:grpSpPr bwMode="auto">
              <a:xfrm>
                <a:off x="768" y="1690"/>
                <a:ext cx="1018" cy="163"/>
                <a:chOff x="2352" y="960"/>
                <a:chExt cx="1392" cy="288"/>
              </a:xfrm>
            </p:grpSpPr>
            <p:sp>
              <p:nvSpPr>
                <p:cNvPr id="22569" name="Rectangle 103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Base3</a:t>
                  </a:r>
                </a:p>
              </p:txBody>
            </p:sp>
            <p:sp>
              <p:nvSpPr>
                <p:cNvPr id="22570" name="Rectangle 104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Limit3</a:t>
                  </a:r>
                </a:p>
              </p:txBody>
            </p:sp>
          </p:grpSp>
          <p:sp>
            <p:nvSpPr>
              <p:cNvPr id="22552" name="Rectangle 105"/>
              <p:cNvSpPr>
                <a:spLocks noChangeArrowheads="1"/>
              </p:cNvSpPr>
              <p:nvPr/>
            </p:nvSpPr>
            <p:spPr bwMode="auto">
              <a:xfrm>
                <a:off x="1786" y="169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N</a:t>
                </a:r>
              </a:p>
            </p:txBody>
          </p:sp>
          <p:grpSp>
            <p:nvGrpSpPr>
              <p:cNvPr id="22553" name="Group 106"/>
              <p:cNvGrpSpPr>
                <a:grpSpLocks/>
              </p:cNvGrpSpPr>
              <p:nvPr/>
            </p:nvGrpSpPr>
            <p:grpSpPr bwMode="auto">
              <a:xfrm>
                <a:off x="768" y="1853"/>
                <a:ext cx="1018" cy="163"/>
                <a:chOff x="2352" y="960"/>
                <a:chExt cx="1392" cy="288"/>
              </a:xfrm>
            </p:grpSpPr>
            <p:sp>
              <p:nvSpPr>
                <p:cNvPr id="2256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Base4</a:t>
                  </a:r>
                </a:p>
              </p:txBody>
            </p:sp>
            <p:sp>
              <p:nvSpPr>
                <p:cNvPr id="22568" name="Rectangle 10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Limit4</a:t>
                  </a:r>
                </a:p>
              </p:txBody>
            </p:sp>
          </p:grpSp>
          <p:sp>
            <p:nvSpPr>
              <p:cNvPr id="22554" name="Rectangle 109"/>
              <p:cNvSpPr>
                <a:spLocks noChangeArrowheads="1"/>
              </p:cNvSpPr>
              <p:nvPr/>
            </p:nvSpPr>
            <p:spPr bwMode="auto">
              <a:xfrm>
                <a:off x="1786" y="1853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  <p:grpSp>
            <p:nvGrpSpPr>
              <p:cNvPr id="22555" name="Group 110"/>
              <p:cNvGrpSpPr>
                <a:grpSpLocks/>
              </p:cNvGrpSpPr>
              <p:nvPr/>
            </p:nvGrpSpPr>
            <p:grpSpPr bwMode="auto">
              <a:xfrm>
                <a:off x="768" y="2016"/>
                <a:ext cx="1018" cy="164"/>
                <a:chOff x="2352" y="960"/>
                <a:chExt cx="1392" cy="288"/>
              </a:xfrm>
            </p:grpSpPr>
            <p:sp>
              <p:nvSpPr>
                <p:cNvPr id="22565" name="Rectangle 11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Base5</a:t>
                  </a:r>
                </a:p>
              </p:txBody>
            </p:sp>
            <p:sp>
              <p:nvSpPr>
                <p:cNvPr id="22566" name="Rectangle 11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Limit5</a:t>
                  </a:r>
                </a:p>
              </p:txBody>
            </p:sp>
          </p:grpSp>
          <p:sp>
            <p:nvSpPr>
              <p:cNvPr id="22556" name="Rectangle 113"/>
              <p:cNvSpPr>
                <a:spLocks noChangeArrowheads="1"/>
              </p:cNvSpPr>
              <p:nvPr/>
            </p:nvSpPr>
            <p:spPr bwMode="auto">
              <a:xfrm>
                <a:off x="1786" y="2016"/>
                <a:ext cx="176" cy="164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N</a:t>
                </a:r>
              </a:p>
            </p:txBody>
          </p:sp>
          <p:grpSp>
            <p:nvGrpSpPr>
              <p:cNvPr id="22557" name="Group 114"/>
              <p:cNvGrpSpPr>
                <a:grpSpLocks/>
              </p:cNvGrpSpPr>
              <p:nvPr/>
            </p:nvGrpSpPr>
            <p:grpSpPr bwMode="auto">
              <a:xfrm>
                <a:off x="768" y="2180"/>
                <a:ext cx="1018" cy="163"/>
                <a:chOff x="2352" y="960"/>
                <a:chExt cx="1392" cy="288"/>
              </a:xfrm>
            </p:grpSpPr>
            <p:sp>
              <p:nvSpPr>
                <p:cNvPr id="225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Base6</a:t>
                  </a:r>
                </a:p>
              </p:txBody>
            </p:sp>
            <p:sp>
              <p:nvSpPr>
                <p:cNvPr id="225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Limit6</a:t>
                  </a:r>
                </a:p>
              </p:txBody>
            </p:sp>
          </p:grpSp>
          <p:sp>
            <p:nvSpPr>
              <p:cNvPr id="22558" name="Rectangle 117"/>
              <p:cNvSpPr>
                <a:spLocks noChangeArrowheads="1"/>
              </p:cNvSpPr>
              <p:nvPr/>
            </p:nvSpPr>
            <p:spPr bwMode="auto">
              <a:xfrm>
                <a:off x="1786" y="218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N</a:t>
                </a:r>
              </a:p>
            </p:txBody>
          </p:sp>
          <p:grpSp>
            <p:nvGrpSpPr>
              <p:cNvPr id="22559" name="Group 118"/>
              <p:cNvGrpSpPr>
                <a:grpSpLocks/>
              </p:cNvGrpSpPr>
              <p:nvPr/>
            </p:nvGrpSpPr>
            <p:grpSpPr bwMode="auto">
              <a:xfrm>
                <a:off x="768" y="2343"/>
                <a:ext cx="1018" cy="163"/>
                <a:chOff x="2352" y="960"/>
                <a:chExt cx="1392" cy="288"/>
              </a:xfrm>
            </p:grpSpPr>
            <p:sp>
              <p:nvSpPr>
                <p:cNvPr id="22561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Base7</a:t>
                  </a:r>
                </a:p>
              </p:txBody>
            </p:sp>
            <p:sp>
              <p:nvSpPr>
                <p:cNvPr id="22562" name="Rectangle 12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Limit7</a:t>
                  </a:r>
                </a:p>
              </p:txBody>
            </p:sp>
          </p:grpSp>
          <p:sp>
            <p:nvSpPr>
              <p:cNvPr id="22560" name="Rectangle 121"/>
              <p:cNvSpPr>
                <a:spLocks noChangeArrowheads="1"/>
              </p:cNvSpPr>
              <p:nvPr/>
            </p:nvSpPr>
            <p:spPr bwMode="auto">
              <a:xfrm>
                <a:off x="1786" y="2343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</p:grpSp>
        <p:grpSp>
          <p:nvGrpSpPr>
            <p:cNvPr id="22541" name="Group 215"/>
            <p:cNvGrpSpPr>
              <a:grpSpLocks/>
            </p:cNvGrpSpPr>
            <p:nvPr/>
          </p:nvGrpSpPr>
          <p:grpSpPr bwMode="auto">
            <a:xfrm>
              <a:off x="2939" y="2439"/>
              <a:ext cx="1194" cy="163"/>
              <a:chOff x="768" y="1527"/>
              <a:chExt cx="1194" cy="163"/>
            </a:xfrm>
          </p:grpSpPr>
          <p:grpSp>
            <p:nvGrpSpPr>
              <p:cNvPr id="22542" name="Group 216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2544" name="Rectangle 21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Base2</a:t>
                  </a:r>
                </a:p>
              </p:txBody>
            </p:sp>
            <p:sp>
              <p:nvSpPr>
                <p:cNvPr id="22545" name="Rectangle 21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800">
                      <a:latin typeface="Gill Sans Light"/>
                      <a:cs typeface="Gill Sans Light"/>
                    </a:rPr>
                    <a:t>Limit2</a:t>
                  </a:r>
                </a:p>
              </p:txBody>
            </p:sp>
          </p:grpSp>
          <p:sp>
            <p:nvSpPr>
              <p:cNvPr id="22543" name="Rectangle 219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</p:grpSp>
      </p:grpSp>
      <p:sp>
        <p:nvSpPr>
          <p:cNvPr id="707806" name="Freeform 222"/>
          <p:cNvSpPr>
            <a:spLocks/>
          </p:cNvSpPr>
          <p:nvPr/>
        </p:nvSpPr>
        <p:spPr bwMode="auto">
          <a:xfrm>
            <a:off x="2492375" y="3810000"/>
            <a:ext cx="2239963" cy="1752600"/>
          </a:xfrm>
          <a:custGeom>
            <a:avLst/>
            <a:gdLst>
              <a:gd name="T0" fmla="*/ 0 w 1536"/>
              <a:gd name="T1" fmla="*/ 1752600 h 1104"/>
              <a:gd name="T2" fmla="*/ 0 w 1536"/>
              <a:gd name="T3" fmla="*/ 1219200 h 1104"/>
              <a:gd name="T4" fmla="*/ 1539975 w 1536"/>
              <a:gd name="T5" fmla="*/ 0 h 1104"/>
              <a:gd name="T6" fmla="*/ 2239963 w 1536"/>
              <a:gd name="T7" fmla="*/ 0 h 11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36" h="1104">
                <a:moveTo>
                  <a:pt x="0" y="1104"/>
                </a:moveTo>
                <a:lnTo>
                  <a:pt x="0" y="768"/>
                </a:lnTo>
                <a:lnTo>
                  <a:pt x="1056" y="0"/>
                </a:lnTo>
                <a:lnTo>
                  <a:pt x="1536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07807" name="Freeform 223"/>
          <p:cNvSpPr>
            <a:spLocks/>
          </p:cNvSpPr>
          <p:nvPr/>
        </p:nvSpPr>
        <p:spPr bwMode="auto">
          <a:xfrm>
            <a:off x="5316538" y="914400"/>
            <a:ext cx="1290637" cy="2895600"/>
          </a:xfrm>
          <a:custGeom>
            <a:avLst/>
            <a:gdLst>
              <a:gd name="T0" fmla="*/ 0 w 624"/>
              <a:gd name="T1" fmla="*/ 2895600 h 1776"/>
              <a:gd name="T2" fmla="*/ 0 w 624"/>
              <a:gd name="T3" fmla="*/ 1017373 h 1776"/>
              <a:gd name="T4" fmla="*/ 1290637 w 624"/>
              <a:gd name="T5" fmla="*/ 0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24" h="1776">
                <a:moveTo>
                  <a:pt x="0" y="1776"/>
                </a:moveTo>
                <a:lnTo>
                  <a:pt x="0" y="624"/>
                </a:lnTo>
                <a:lnTo>
                  <a:pt x="624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255680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0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0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0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07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653" grpId="0" animBg="1"/>
      <p:bldP spid="707659" grpId="0" animBg="1"/>
      <p:bldP spid="707806" grpId="0" animBg="1"/>
      <p:bldP spid="70780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Multi-level Translation Analysis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791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Only need to allocate as many page table entries as we need for application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other wards, sparse address spaces are easy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Easy memory allocation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Easy Sharing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Share at segment or page level (need additional reference counting)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One pointer per page (typically 4K – 16K pages today)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Page tables need to be contiguous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However, previous example keeps tables to exactly one page in size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(or more, if &gt;2 levels) lookups per reference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Seems very expensive!</a:t>
            </a:r>
          </a:p>
        </p:txBody>
      </p:sp>
    </p:spTree>
    <p:extLst>
      <p:ext uri="{BB962C8B-B14F-4D97-AF65-F5344CB8AC3E}">
        <p14:creationId xmlns:p14="http://schemas.microsoft.com/office/powerpoint/2010/main" val="11512032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is in a Page Table Entry?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What is in a Page Table Entry (or PTE)?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Pointer to next-level page table or to actual page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Permission bits: valid, read-only, read-write, write-only</a:t>
            </a: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Example: Intel x86 architecture PTE: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Address same format previous slide (10, 10, 12-bit offset)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Intermediate page tables called “Directories”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dirty="0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P: 	Present (same as “valid” bit in other architectures) 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W: 	Writeable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U: 	User accessible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PWT:	Page write transparent: external cache write-through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PCD:	Page cache disabled (page cannot be cached)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A: 	Accessed: page has been accessed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D: 	Dirty (PTE only): page has been modified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L: 	L=14MB page (directory only).</a:t>
            </a:r>
            <a:b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		Bottom 22 bits of virtual address serve as offset</a:t>
            </a:r>
          </a:p>
        </p:txBody>
      </p:sp>
      <p:grpSp>
        <p:nvGrpSpPr>
          <p:cNvPr id="803844" name="Group 4"/>
          <p:cNvGrpSpPr>
            <a:grpSpLocks/>
          </p:cNvGrpSpPr>
          <p:nvPr/>
        </p:nvGrpSpPr>
        <p:grpSpPr bwMode="auto">
          <a:xfrm>
            <a:off x="663575" y="2717800"/>
            <a:ext cx="7696200" cy="1006475"/>
            <a:chOff x="480" y="2304"/>
            <a:chExt cx="4848" cy="63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Page Frame Number</a:t>
              </a:r>
            </a:p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(Physical Page Number)</a:t>
              </a: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Free</a:t>
              </a:r>
            </a:p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(OS)</a:t>
              </a: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0</a:t>
              </a: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L</a:t>
              </a: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D</a:t>
              </a: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A</a:t>
              </a: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PCD</a:t>
              </a: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Light"/>
                  <a:ea typeface="굴림" panose="020B0600000101010101" pitchFamily="34" charset="-127"/>
                  <a:cs typeface="Gill Sans Light"/>
                </a:rPr>
                <a:t>PWT</a:t>
              </a: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U</a:t>
              </a: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W</a:t>
              </a:r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P</a:t>
              </a: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5126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0</a:t>
              </a: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4944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1</a:t>
              </a: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4752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2</a:t>
              </a:r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3</a:t>
              </a:r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4368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4</a:t>
              </a:r>
            </a:p>
          </p:txBody>
        </p:sp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4176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5</a:t>
              </a:r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984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6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3792" y="2688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7</a:t>
              </a: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3600" y="268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8</a:t>
              </a:r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3072" y="2688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11-9</a:t>
              </a:r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1440" y="2688"/>
              <a:ext cx="4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latin typeface="Gill Sans Light"/>
                  <a:ea typeface="굴림" panose="020B0600000101010101" pitchFamily="34" charset="-127"/>
                  <a:cs typeface="Gill Sans Light"/>
                </a:rPr>
                <a:t>31-12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16855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3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Issues </a:t>
            </a:r>
            <a:r>
              <a:rPr lang="en-US" altLang="ko-KR" dirty="0" smtClean="0">
                <a:ea typeface="굴림" panose="020B0600000101010101" pitchFamily="34" charset="-127"/>
              </a:rPr>
              <a:t>with Simple B&amp;B Method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971800"/>
            <a:ext cx="8839200" cy="3352800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Fragmentation problem over time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Not every process is same size </a:t>
            </a:r>
            <a:r>
              <a:rPr lang="en-US" altLang="ko-KR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ko-KR" sz="2400" dirty="0">
                <a:ea typeface="굴림" panose="020B0600000101010101" pitchFamily="34" charset="-127"/>
                <a:sym typeface="Wingdings"/>
              </a:rPr>
              <a:t> </a:t>
            </a:r>
            <a:r>
              <a:rPr lang="en-US" altLang="ko-KR" sz="2400" dirty="0" smtClean="0">
                <a:ea typeface="굴림" panose="020B0600000101010101" pitchFamily="34" charset="-127"/>
              </a:rPr>
              <a:t>memory becomes fragmented</a:t>
            </a:r>
          </a:p>
          <a:p>
            <a:r>
              <a:rPr lang="en-US" altLang="ko-KR" sz="2800" dirty="0" smtClean="0">
                <a:ea typeface="굴림" panose="020B0600000101010101" pitchFamily="34" charset="-127"/>
              </a:rPr>
              <a:t>Missing support for sparse address space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Would like to have multiple chunks/program (Code, Data, Stack)</a:t>
            </a:r>
          </a:p>
          <a:p>
            <a:r>
              <a:rPr lang="en-US" altLang="ko-KR" sz="2800" dirty="0" smtClean="0">
                <a:ea typeface="굴림" panose="020B0600000101010101" pitchFamily="34" charset="-127"/>
              </a:rPr>
              <a:t>Hard to do inter-process sharing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Want to share code segments when possible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Want to share memory between processes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Helped by providing multiple segments per process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295400" y="762000"/>
            <a:ext cx="1143000" cy="2133600"/>
          </a:xfrm>
          <a:prstGeom prst="rect">
            <a:avLst/>
          </a:prstGeom>
          <a:solidFill>
            <a:srgbClr val="C0D2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ko-KR" altLang="en-US" sz="1800">
              <a:solidFill>
                <a:srgbClr val="FF66CC"/>
              </a:solidFill>
              <a:ea typeface="굴림" panose="020B0600000101010101" pitchFamily="34" charset="-127"/>
            </a:endParaRPr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1295400" y="11255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1295400" y="15367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7"/>
          <p:cNvSpPr>
            <a:spLocks noChangeShapeType="1"/>
          </p:cNvSpPr>
          <p:nvPr/>
        </p:nvSpPr>
        <p:spPr bwMode="auto">
          <a:xfrm>
            <a:off x="1295400" y="246856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1346200" y="762000"/>
            <a:ext cx="952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400" b="0">
                <a:latin typeface="Helvetica" panose="020B0604020202020204" pitchFamily="34" charset="0"/>
                <a:ea typeface="굴림" panose="020B0600000101010101" pitchFamily="34" charset="-127"/>
              </a:rPr>
              <a:t>process 6</a:t>
            </a: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1295400" y="12065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400" b="0">
                <a:latin typeface="Helvetica" panose="020B0604020202020204" pitchFamily="34" charset="0"/>
                <a:ea typeface="굴림" panose="020B0600000101010101" pitchFamily="34" charset="-127"/>
              </a:rPr>
              <a:t>process 5</a:t>
            </a: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1295400" y="18891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400" b="0">
                <a:latin typeface="Helvetica" panose="020B0604020202020204" pitchFamily="34" charset="0"/>
                <a:ea typeface="굴림" panose="020B0600000101010101" pitchFamily="34" charset="-127"/>
              </a:rPr>
              <a:t>process 2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1295400" y="24860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400" b="0">
                <a:latin typeface="Helvetica" panose="020B0604020202020204" pitchFamily="34" charset="0"/>
                <a:ea typeface="굴림" panose="020B0600000101010101" pitchFamily="34" charset="-127"/>
              </a:rPr>
              <a:t>OS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14600" y="762000"/>
            <a:ext cx="1752600" cy="2133600"/>
            <a:chOff x="2514600" y="914400"/>
            <a:chExt cx="1752600" cy="2133600"/>
          </a:xfrm>
        </p:grpSpPr>
        <p:sp>
          <p:nvSpPr>
            <p:cNvPr id="35881" name="Rectangle 12"/>
            <p:cNvSpPr>
              <a:spLocks noChangeArrowheads="1"/>
            </p:cNvSpPr>
            <p:nvPr/>
          </p:nvSpPr>
          <p:spPr bwMode="auto">
            <a:xfrm>
              <a:off x="3124200" y="914400"/>
              <a:ext cx="1143000" cy="2133600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82" name="Line 13"/>
            <p:cNvSpPr>
              <a:spLocks noChangeShapeType="1"/>
            </p:cNvSpPr>
            <p:nvPr/>
          </p:nvSpPr>
          <p:spPr bwMode="auto">
            <a:xfrm>
              <a:off x="3124200" y="127793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3" name="Line 14"/>
            <p:cNvSpPr>
              <a:spLocks noChangeShapeType="1"/>
            </p:cNvSpPr>
            <p:nvPr/>
          </p:nvSpPr>
          <p:spPr bwMode="auto">
            <a:xfrm>
              <a:off x="3124200" y="16891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4" name="Line 15"/>
            <p:cNvSpPr>
              <a:spLocks noChangeShapeType="1"/>
            </p:cNvSpPr>
            <p:nvPr/>
          </p:nvSpPr>
          <p:spPr bwMode="auto">
            <a:xfrm>
              <a:off x="3124200" y="2620963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5" name="Text Box 16"/>
            <p:cNvSpPr txBox="1">
              <a:spLocks noChangeArrowheads="1"/>
            </p:cNvSpPr>
            <p:nvPr/>
          </p:nvSpPr>
          <p:spPr bwMode="auto">
            <a:xfrm>
              <a:off x="3173413" y="914400"/>
              <a:ext cx="952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6</a:t>
              </a:r>
            </a:p>
          </p:txBody>
        </p:sp>
        <p:sp>
          <p:nvSpPr>
            <p:cNvPr id="35886" name="Text Box 17"/>
            <p:cNvSpPr txBox="1">
              <a:spLocks noChangeArrowheads="1"/>
            </p:cNvSpPr>
            <p:nvPr/>
          </p:nvSpPr>
          <p:spPr bwMode="auto">
            <a:xfrm>
              <a:off x="3124200" y="1358900"/>
              <a:ext cx="1066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5</a:t>
              </a:r>
            </a:p>
          </p:txBody>
        </p:sp>
        <p:sp>
          <p:nvSpPr>
            <p:cNvPr id="35887" name="Text Box 18"/>
            <p:cNvSpPr txBox="1">
              <a:spLocks noChangeArrowheads="1"/>
            </p:cNvSpPr>
            <p:nvPr/>
          </p:nvSpPr>
          <p:spPr bwMode="auto">
            <a:xfrm>
              <a:off x="3162300" y="2667000"/>
              <a:ext cx="1066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OS</a:t>
              </a:r>
            </a:p>
          </p:txBody>
        </p:sp>
        <p:sp>
          <p:nvSpPr>
            <p:cNvPr id="35888" name="Rectangle 34"/>
            <p:cNvSpPr>
              <a:spLocks noChangeArrowheads="1"/>
            </p:cNvSpPr>
            <p:nvPr/>
          </p:nvSpPr>
          <p:spPr bwMode="auto">
            <a:xfrm>
              <a:off x="3124200" y="1676400"/>
              <a:ext cx="1143000" cy="990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89" name="AutoShape 40"/>
            <p:cNvSpPr>
              <a:spLocks noChangeArrowheads="1"/>
            </p:cNvSpPr>
            <p:nvPr/>
          </p:nvSpPr>
          <p:spPr bwMode="auto">
            <a:xfrm>
              <a:off x="2514600" y="2057400"/>
              <a:ext cx="533400" cy="22860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343400" y="762000"/>
            <a:ext cx="1752600" cy="2133600"/>
            <a:chOff x="4343400" y="914400"/>
            <a:chExt cx="1752600" cy="2133600"/>
          </a:xfrm>
        </p:grpSpPr>
        <p:sp>
          <p:nvSpPr>
            <p:cNvPr id="35871" name="Rectangle 19"/>
            <p:cNvSpPr>
              <a:spLocks noChangeArrowheads="1"/>
            </p:cNvSpPr>
            <p:nvPr/>
          </p:nvSpPr>
          <p:spPr bwMode="auto">
            <a:xfrm>
              <a:off x="4953000" y="914400"/>
              <a:ext cx="1143000" cy="2133600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72" name="Line 20"/>
            <p:cNvSpPr>
              <a:spLocks noChangeShapeType="1"/>
            </p:cNvSpPr>
            <p:nvPr/>
          </p:nvSpPr>
          <p:spPr bwMode="auto">
            <a:xfrm>
              <a:off x="4953000" y="127793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Line 21"/>
            <p:cNvSpPr>
              <a:spLocks noChangeShapeType="1"/>
            </p:cNvSpPr>
            <p:nvPr/>
          </p:nvSpPr>
          <p:spPr bwMode="auto">
            <a:xfrm>
              <a:off x="4953000" y="16891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Line 22"/>
            <p:cNvSpPr>
              <a:spLocks noChangeShapeType="1"/>
            </p:cNvSpPr>
            <p:nvPr/>
          </p:nvSpPr>
          <p:spPr bwMode="auto">
            <a:xfrm>
              <a:off x="4953000" y="2620963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5" name="Text Box 23"/>
            <p:cNvSpPr txBox="1">
              <a:spLocks noChangeArrowheads="1"/>
            </p:cNvSpPr>
            <p:nvPr/>
          </p:nvSpPr>
          <p:spPr bwMode="auto">
            <a:xfrm>
              <a:off x="5003800" y="914400"/>
              <a:ext cx="952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6</a:t>
              </a:r>
            </a:p>
          </p:txBody>
        </p:sp>
        <p:sp>
          <p:nvSpPr>
            <p:cNvPr id="35876" name="Text Box 24"/>
            <p:cNvSpPr txBox="1">
              <a:spLocks noChangeArrowheads="1"/>
            </p:cNvSpPr>
            <p:nvPr/>
          </p:nvSpPr>
          <p:spPr bwMode="auto">
            <a:xfrm>
              <a:off x="4953000" y="1358900"/>
              <a:ext cx="1066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5</a:t>
              </a:r>
            </a:p>
          </p:txBody>
        </p:sp>
        <p:sp>
          <p:nvSpPr>
            <p:cNvPr id="35877" name="Text Box 25"/>
            <p:cNvSpPr txBox="1">
              <a:spLocks noChangeArrowheads="1"/>
            </p:cNvSpPr>
            <p:nvPr/>
          </p:nvSpPr>
          <p:spPr bwMode="auto">
            <a:xfrm>
              <a:off x="4953000" y="2638425"/>
              <a:ext cx="1066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OS</a:t>
              </a:r>
            </a:p>
          </p:txBody>
        </p:sp>
        <p:sp>
          <p:nvSpPr>
            <p:cNvPr id="35878" name="Rectangle 35"/>
            <p:cNvSpPr>
              <a:spLocks noChangeArrowheads="1"/>
            </p:cNvSpPr>
            <p:nvPr/>
          </p:nvSpPr>
          <p:spPr bwMode="auto">
            <a:xfrm>
              <a:off x="4953000" y="2057400"/>
              <a:ext cx="1143000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5879" name="Text Box 36"/>
            <p:cNvSpPr txBox="1">
              <a:spLocks noChangeArrowheads="1"/>
            </p:cNvSpPr>
            <p:nvPr/>
          </p:nvSpPr>
          <p:spPr bwMode="auto">
            <a:xfrm>
              <a:off x="4953000" y="1676400"/>
              <a:ext cx="1066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9</a:t>
              </a:r>
            </a:p>
          </p:txBody>
        </p:sp>
        <p:sp>
          <p:nvSpPr>
            <p:cNvPr id="35880" name="AutoShape 41"/>
            <p:cNvSpPr>
              <a:spLocks noChangeArrowheads="1"/>
            </p:cNvSpPr>
            <p:nvPr/>
          </p:nvSpPr>
          <p:spPr bwMode="auto">
            <a:xfrm>
              <a:off x="4343400" y="2057400"/>
              <a:ext cx="533400" cy="22860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172200" y="762000"/>
            <a:ext cx="1752600" cy="2133600"/>
            <a:chOff x="6172200" y="914400"/>
            <a:chExt cx="1752600" cy="2133600"/>
          </a:xfrm>
        </p:grpSpPr>
        <p:grpSp>
          <p:nvGrpSpPr>
            <p:cNvPr id="35858" name="Group 1"/>
            <p:cNvGrpSpPr>
              <a:grpSpLocks/>
            </p:cNvGrpSpPr>
            <p:nvPr/>
          </p:nvGrpSpPr>
          <p:grpSpPr bwMode="auto">
            <a:xfrm>
              <a:off x="6172200" y="914400"/>
              <a:ext cx="1752600" cy="2133600"/>
              <a:chOff x="6172200" y="914400"/>
              <a:chExt cx="1752600" cy="2133600"/>
            </a:xfrm>
          </p:grpSpPr>
          <p:sp>
            <p:nvSpPr>
              <p:cNvPr id="35860" name="Rectangle 26"/>
              <p:cNvSpPr>
                <a:spLocks noChangeArrowheads="1"/>
              </p:cNvSpPr>
              <p:nvPr/>
            </p:nvSpPr>
            <p:spPr bwMode="auto">
              <a:xfrm>
                <a:off x="6781800" y="914400"/>
                <a:ext cx="1143000" cy="2133600"/>
              </a:xfrm>
              <a:prstGeom prst="rect">
                <a:avLst/>
              </a:prstGeom>
              <a:solidFill>
                <a:srgbClr val="C0D2FE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5861" name="Line 27"/>
              <p:cNvSpPr>
                <a:spLocks noChangeShapeType="1"/>
              </p:cNvSpPr>
              <p:nvPr/>
            </p:nvSpPr>
            <p:spPr bwMode="auto">
              <a:xfrm>
                <a:off x="6781800" y="1277938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2" name="Line 28"/>
              <p:cNvSpPr>
                <a:spLocks noChangeShapeType="1"/>
              </p:cNvSpPr>
              <p:nvPr/>
            </p:nvSpPr>
            <p:spPr bwMode="auto">
              <a:xfrm>
                <a:off x="6781800" y="1689100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3" name="Line 29"/>
              <p:cNvSpPr>
                <a:spLocks noChangeShapeType="1"/>
              </p:cNvSpPr>
              <p:nvPr/>
            </p:nvSpPr>
            <p:spPr bwMode="auto">
              <a:xfrm>
                <a:off x="6781800" y="2620963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4" name="Text Box 30"/>
              <p:cNvSpPr txBox="1">
                <a:spLocks noChangeArrowheads="1"/>
              </p:cNvSpPr>
              <p:nvPr/>
            </p:nvSpPr>
            <p:spPr bwMode="auto">
              <a:xfrm>
                <a:off x="6832600" y="914400"/>
                <a:ext cx="9525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400" b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6</a:t>
                </a:r>
              </a:p>
            </p:txBody>
          </p:sp>
          <p:sp>
            <p:nvSpPr>
              <p:cNvPr id="35865" name="Text Box 32"/>
              <p:cNvSpPr txBox="1">
                <a:spLocks noChangeArrowheads="1"/>
              </p:cNvSpPr>
              <p:nvPr/>
            </p:nvSpPr>
            <p:spPr bwMode="auto">
              <a:xfrm>
                <a:off x="6781800" y="1676400"/>
                <a:ext cx="1066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400" b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9</a:t>
                </a:r>
              </a:p>
            </p:txBody>
          </p:sp>
          <p:sp>
            <p:nvSpPr>
              <p:cNvPr id="35866" name="Text Box 33"/>
              <p:cNvSpPr txBox="1">
                <a:spLocks noChangeArrowheads="1"/>
              </p:cNvSpPr>
              <p:nvPr/>
            </p:nvSpPr>
            <p:spPr bwMode="auto">
              <a:xfrm>
                <a:off x="6781800" y="2638425"/>
                <a:ext cx="1066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400" b="0">
                    <a:latin typeface="Helvetica" panose="020B0604020202020204" pitchFamily="34" charset="0"/>
                    <a:ea typeface="굴림" panose="020B0600000101010101" pitchFamily="34" charset="-127"/>
                  </a:rPr>
                  <a:t>OS</a:t>
                </a:r>
              </a:p>
            </p:txBody>
          </p:sp>
          <p:sp>
            <p:nvSpPr>
              <p:cNvPr id="35867" name="Rectangle 37"/>
              <p:cNvSpPr>
                <a:spLocks noChangeArrowheads="1"/>
              </p:cNvSpPr>
              <p:nvPr/>
            </p:nvSpPr>
            <p:spPr bwMode="auto">
              <a:xfrm>
                <a:off x="6781800" y="2362200"/>
                <a:ext cx="1143000" cy="304800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5868" name="Line 38"/>
              <p:cNvSpPr>
                <a:spLocks noChangeShapeType="1"/>
              </p:cNvSpPr>
              <p:nvPr/>
            </p:nvSpPr>
            <p:spPr bwMode="auto">
              <a:xfrm>
                <a:off x="6781800" y="2012950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9" name="Text Box 39"/>
              <p:cNvSpPr txBox="1">
                <a:spLocks noChangeArrowheads="1"/>
              </p:cNvSpPr>
              <p:nvPr/>
            </p:nvSpPr>
            <p:spPr bwMode="auto">
              <a:xfrm>
                <a:off x="6781800" y="2057400"/>
                <a:ext cx="10668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400" b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10</a:t>
                </a:r>
              </a:p>
            </p:txBody>
          </p:sp>
          <p:sp>
            <p:nvSpPr>
              <p:cNvPr id="35870" name="AutoShape 42"/>
              <p:cNvSpPr>
                <a:spLocks noChangeArrowheads="1"/>
              </p:cNvSpPr>
              <p:nvPr/>
            </p:nvSpPr>
            <p:spPr bwMode="auto">
              <a:xfrm>
                <a:off x="6172200" y="2057400"/>
                <a:ext cx="533400" cy="228600"/>
              </a:xfrm>
              <a:prstGeom prst="rightArrow">
                <a:avLst>
                  <a:gd name="adj1" fmla="val 50000"/>
                  <a:gd name="adj2" fmla="val 58333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</p:grpSp>
        <p:sp>
          <p:nvSpPr>
            <p:cNvPr id="35859" name="Rectangle 37"/>
            <p:cNvSpPr>
              <a:spLocks noChangeArrowheads="1"/>
            </p:cNvSpPr>
            <p:nvPr/>
          </p:nvSpPr>
          <p:spPr bwMode="auto">
            <a:xfrm>
              <a:off x="6781800" y="1295400"/>
              <a:ext cx="1143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8001000" y="1066800"/>
            <a:ext cx="1066800" cy="1447800"/>
            <a:chOff x="8001000" y="1219200"/>
            <a:chExt cx="1066800" cy="1447800"/>
          </a:xfrm>
        </p:grpSpPr>
        <p:sp>
          <p:nvSpPr>
            <p:cNvPr id="35855" name="Text Box 31"/>
            <p:cNvSpPr txBox="1">
              <a:spLocks noChangeArrowheads="1"/>
            </p:cNvSpPr>
            <p:nvPr/>
          </p:nvSpPr>
          <p:spPr bwMode="auto">
            <a:xfrm>
              <a:off x="8001000" y="1676400"/>
              <a:ext cx="1066800" cy="538096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ko-KR" sz="7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400" b="0">
                  <a:latin typeface="Helvetica" panose="020B0604020202020204" pitchFamily="34" charset="0"/>
                  <a:ea typeface="굴림" panose="020B0600000101010101" pitchFamily="34" charset="-127"/>
                </a:rPr>
                <a:t>process 11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ko-KR" sz="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6" name="Bent Arrow 5"/>
            <p:cNvSpPr/>
            <p:nvPr/>
          </p:nvSpPr>
          <p:spPr bwMode="auto">
            <a:xfrm flipH="1">
              <a:off x="8001000" y="1219200"/>
              <a:ext cx="685800" cy="381000"/>
            </a:xfrm>
            <a:prstGeom prst="bentArrow">
              <a:avLst/>
            </a:prstGeom>
            <a:solidFill>
              <a:srgbClr val="FF44E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Helvetica"/>
                <a:ea typeface="ＭＳ Ｐゴシック" charset="0"/>
                <a:cs typeface="Helvetica"/>
              </a:endParaRPr>
            </a:p>
          </p:txBody>
        </p:sp>
        <p:sp>
          <p:nvSpPr>
            <p:cNvPr id="52" name="Bent Arrow 51"/>
            <p:cNvSpPr/>
            <p:nvPr/>
          </p:nvSpPr>
          <p:spPr bwMode="auto">
            <a:xfrm flipH="1" flipV="1">
              <a:off x="8001000" y="2286000"/>
              <a:ext cx="685800" cy="381000"/>
            </a:xfrm>
            <a:prstGeom prst="bentArrow">
              <a:avLst/>
            </a:prstGeom>
            <a:solidFill>
              <a:srgbClr val="FF44E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Helvetica"/>
                <a:ea typeface="ＭＳ Ｐゴシック" charset="0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66487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Examples of how to use a PTE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9916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How do we use the PTE?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Invalid PTE can imply different things: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Region of address space is actually invalid or 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Page/directory is just somewhere else than memory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Validity checked first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OS can use other (say) 31 bits for location info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Usage Example: Demand Paging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Keep only active pages in memory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Place others on disk and mark their PTEs invalid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Usage Example: Copy on Write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UNIX fork gives </a:t>
            </a:r>
            <a:r>
              <a:rPr lang="en-US" altLang="ko-KR" i="1" dirty="0" smtClean="0">
                <a:ea typeface="굴림" panose="020B0600000101010101" pitchFamily="34" charset="-127"/>
                <a:sym typeface="Symbol" panose="05050102010706020507" pitchFamily="18" charset="2"/>
              </a:rPr>
              <a:t>copy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of parent address space to child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Address spaces disconnected after child created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How to do this cheaply?  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Make copy of parent’s page tables (point at same memory)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Mark entries in both sets of page tables as read-only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Page fault on write creates two copies 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Usage Example: Zero Fill On Demand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New data pages must carry no information (say be zeroed)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Mark PTEs as invalid; page fault on use gets zeroed page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Often, OS creates zeroed pages in background</a:t>
            </a:r>
          </a:p>
        </p:txBody>
      </p:sp>
    </p:spTree>
    <p:extLst>
      <p:ext uri="{BB962C8B-B14F-4D97-AF65-F5344CB8AC3E}">
        <p14:creationId xmlns:p14="http://schemas.microsoft.com/office/powerpoint/2010/main" val="33842608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533400"/>
          </a:xfrm>
        </p:spPr>
        <p:txBody>
          <a:bodyPr/>
          <a:lstStyle/>
          <a:p>
            <a:r>
              <a:rPr lang="en-US" sz="2400" dirty="0" smtClean="0"/>
              <a:t>Making it real: </a:t>
            </a:r>
            <a:br>
              <a:rPr lang="en-US" sz="2400" dirty="0" smtClean="0"/>
            </a:br>
            <a:r>
              <a:rPr lang="en-US" sz="2400" dirty="0" smtClean="0"/>
              <a:t>X86 Memory model with segmentation (16/32-bit)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SegmentationAndPag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" b="6706"/>
          <a:stretch/>
        </p:blipFill>
        <p:spPr bwMode="auto">
          <a:xfrm>
            <a:off x="533400" y="800100"/>
            <a:ext cx="7505700" cy="562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9358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dirty="0" smtClean="0"/>
              <a:t>X86 Segment Descriptors (32-bit Protected Mode)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Segments are either implicit in the instruction (say for code segments) or actually part of the instruction</a:t>
            </a:r>
          </a:p>
          <a:p>
            <a:pPr lvl="1"/>
            <a:r>
              <a:rPr lang="en-US" dirty="0" smtClean="0"/>
              <a:t>There are 6 registers: SS, CS, DS, ES, FS, GS</a:t>
            </a:r>
          </a:p>
          <a:p>
            <a:r>
              <a:rPr lang="en-US" dirty="0" smtClean="0"/>
              <a:t>What is in a segment register?  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pointer</a:t>
            </a:r>
            <a:r>
              <a:rPr lang="en-US" dirty="0" smtClean="0"/>
              <a:t> to the actual segment description: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G/L selects between GDT and LDT tables (global </a:t>
            </a:r>
            <a:r>
              <a:rPr lang="en-US" dirty="0" err="1" smtClean="0"/>
              <a:t>vs</a:t>
            </a:r>
            <a:r>
              <a:rPr lang="en-US" dirty="0" smtClean="0"/>
              <a:t> local descriptor tables)</a:t>
            </a:r>
          </a:p>
          <a:p>
            <a:r>
              <a:rPr lang="en-US" dirty="0" smtClean="0"/>
              <a:t>Two registers: GDTR and LDTR hold pointers to the global and local descriptor tables in memory</a:t>
            </a:r>
          </a:p>
          <a:p>
            <a:pPr lvl="1"/>
            <a:r>
              <a:rPr lang="en-US" dirty="0" smtClean="0"/>
              <a:t>Includes length of table (for &lt; 2</a:t>
            </a:r>
            <a:r>
              <a:rPr lang="en-US" baseline="30000" dirty="0" smtClean="0"/>
              <a:t>13</a:t>
            </a:r>
            <a:r>
              <a:rPr lang="en-US" dirty="0" smtClean="0"/>
              <a:t>) entries</a:t>
            </a:r>
          </a:p>
          <a:p>
            <a:pPr>
              <a:tabLst>
                <a:tab pos="969963" algn="r"/>
                <a:tab pos="1082675" algn="l"/>
              </a:tabLst>
            </a:pPr>
            <a:r>
              <a:rPr lang="en-US" dirty="0" smtClean="0"/>
              <a:t>Descriptor format (64 bits):</a:t>
            </a:r>
          </a:p>
          <a:p>
            <a:pPr>
              <a:tabLst>
                <a:tab pos="969963" algn="r"/>
                <a:tab pos="1082675" algn="l"/>
              </a:tabLst>
            </a:pPr>
            <a:endParaRPr lang="en-US" dirty="0" smtClean="0"/>
          </a:p>
          <a:p>
            <a:pPr marL="0" indent="0">
              <a:buNone/>
              <a:tabLst>
                <a:tab pos="969963" algn="r"/>
                <a:tab pos="1082675" algn="l"/>
              </a:tabLst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G:	Granularity of segment (0: 16bit, 1: 4KiB unit)</a:t>
            </a:r>
            <a:br>
              <a:rPr lang="en-US" dirty="0" smtClean="0"/>
            </a:br>
            <a:r>
              <a:rPr lang="en-US" dirty="0" smtClean="0"/>
              <a:t>	DB:	Default operand size (0; 16bit, 1: 32bit)</a:t>
            </a:r>
            <a:br>
              <a:rPr lang="en-US" dirty="0" smtClean="0"/>
            </a:br>
            <a:r>
              <a:rPr lang="en-US" dirty="0" smtClean="0"/>
              <a:t>	A:	Freely available for use by software</a:t>
            </a:r>
            <a:br>
              <a:rPr lang="en-US" dirty="0" smtClean="0"/>
            </a:br>
            <a:r>
              <a:rPr lang="en-US" dirty="0" smtClean="0"/>
              <a:t>	P:	Segment present</a:t>
            </a:r>
            <a:br>
              <a:rPr lang="en-US" dirty="0" smtClean="0"/>
            </a:br>
            <a:r>
              <a:rPr lang="en-US" dirty="0" smtClean="0"/>
              <a:t>	DPL:	Descriptor Privilege Level</a:t>
            </a:r>
            <a:br>
              <a:rPr lang="en-US" dirty="0" smtClean="0"/>
            </a:br>
            <a:r>
              <a:rPr lang="en-US" dirty="0" smtClean="0"/>
              <a:t>	S:	System Segment (0: System, 1: code or data)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Type:	Code, Data, Segment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676400" y="2057400"/>
            <a:ext cx="3581400" cy="457200"/>
            <a:chOff x="1295400" y="2819400"/>
            <a:chExt cx="3581400" cy="609600"/>
          </a:xfrm>
        </p:grpSpPr>
        <p:sp>
          <p:nvSpPr>
            <p:cNvPr id="4" name="Rectangle 3"/>
            <p:cNvSpPr/>
            <p:nvPr/>
          </p:nvSpPr>
          <p:spPr bwMode="auto">
            <a:xfrm>
              <a:off x="1295400" y="2819400"/>
              <a:ext cx="2743200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Light"/>
                  <a:cs typeface="Gill Sans Light"/>
                </a:rPr>
                <a:t>Segment selector [13 bits]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4028860" y="2819400"/>
              <a:ext cx="314540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Light"/>
                  <a:cs typeface="Gill Sans Light"/>
                </a:rPr>
                <a:t>G/L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343400" y="2819400"/>
              <a:ext cx="533400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Light"/>
                  <a:cs typeface="Gill Sans Light"/>
                </a:rPr>
                <a:t>RPL</a:t>
              </a:r>
            </a:p>
          </p:txBody>
        </p:sp>
      </p:grpSp>
      <p:pic>
        <p:nvPicPr>
          <p:cNvPr id="2050" name="Picture 2" descr="File:SegmentDescriptor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886200"/>
            <a:ext cx="5524500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31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How are segments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set of global segments (GDT) for everyone, different set of local segments (LDT) for every process </a:t>
            </a:r>
          </a:p>
          <a:p>
            <a:r>
              <a:rPr lang="en-US" dirty="0" smtClean="0"/>
              <a:t>In legacy applications (16-bit mode):</a:t>
            </a:r>
          </a:p>
          <a:p>
            <a:pPr lvl="1"/>
            <a:r>
              <a:rPr lang="en-US" dirty="0" smtClean="0"/>
              <a:t>Segments provide protection for different components of user programs</a:t>
            </a:r>
          </a:p>
          <a:p>
            <a:pPr lvl="1"/>
            <a:r>
              <a:rPr lang="en-US" dirty="0" smtClean="0"/>
              <a:t>Separate segments for chunks of code, data, stacks</a:t>
            </a:r>
          </a:p>
          <a:p>
            <a:pPr lvl="1"/>
            <a:r>
              <a:rPr lang="en-US" dirty="0" smtClean="0"/>
              <a:t>Limited to 64K segments</a:t>
            </a:r>
          </a:p>
          <a:p>
            <a:r>
              <a:rPr lang="en-US" dirty="0" smtClean="0"/>
              <a:t>Modern use in 32-bit Mode:</a:t>
            </a:r>
          </a:p>
          <a:p>
            <a:pPr lvl="1"/>
            <a:r>
              <a:rPr lang="en-US" dirty="0" smtClean="0"/>
              <a:t>Segments “flattened”, i.e. every segment is 4GB in size</a:t>
            </a:r>
          </a:p>
          <a:p>
            <a:pPr lvl="1"/>
            <a:r>
              <a:rPr lang="en-US" dirty="0" smtClean="0"/>
              <a:t>One exception: Use of GS (or FS) as a pointer to “Thread Local Storage” (TLS)</a:t>
            </a:r>
          </a:p>
          <a:p>
            <a:pPr lvl="2"/>
            <a:r>
              <a:rPr lang="en-US" dirty="0" smtClean="0"/>
              <a:t>A thread can make accesses to TLS like this: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mov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eax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gs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0x0)</a:t>
            </a:r>
          </a:p>
          <a:p>
            <a:r>
              <a:rPr lang="en-US" dirty="0" smtClean="0">
                <a:sym typeface="Wingdings" pitchFamily="2" charset="2"/>
              </a:rPr>
              <a:t>Modern use in 64-bit (“long”) mode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Most segments (SS, CS, DS, ES) have zero base and no length limits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Only FS and GS retain their functionality (for use in TLS)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652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528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07"/>
          <p:cNvGrpSpPr>
            <a:grpSpLocks/>
          </p:cNvGrpSpPr>
          <p:nvPr/>
        </p:nvGrpSpPr>
        <p:grpSpPr bwMode="auto">
          <a:xfrm>
            <a:off x="1560513" y="5322888"/>
            <a:ext cx="6356350" cy="1012825"/>
            <a:chOff x="3305" y="499"/>
            <a:chExt cx="3632" cy="638"/>
          </a:xfrm>
        </p:grpSpPr>
        <p:sp>
          <p:nvSpPr>
            <p:cNvPr id="8243" name="Text Box 100"/>
            <p:cNvSpPr txBox="1">
              <a:spLocks noChangeArrowheads="1"/>
            </p:cNvSpPr>
            <p:nvPr/>
          </p:nvSpPr>
          <p:spPr bwMode="auto">
            <a:xfrm>
              <a:off x="3305" y="499"/>
              <a:ext cx="780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Physical</a:t>
              </a:r>
            </a:p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Address:</a:t>
              </a:r>
            </a:p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(40-50 bits)</a:t>
              </a:r>
            </a:p>
          </p:txBody>
        </p:sp>
        <p:grpSp>
          <p:nvGrpSpPr>
            <p:cNvPr id="8244" name="Group 104"/>
            <p:cNvGrpSpPr>
              <a:grpSpLocks/>
            </p:cNvGrpSpPr>
            <p:nvPr/>
          </p:nvGrpSpPr>
          <p:grpSpPr bwMode="auto">
            <a:xfrm>
              <a:off x="4294" y="699"/>
              <a:ext cx="2643" cy="238"/>
              <a:chOff x="4294" y="555"/>
              <a:chExt cx="2643" cy="238"/>
            </a:xfrm>
          </p:grpSpPr>
          <p:sp>
            <p:nvSpPr>
              <p:cNvPr id="8245" name="Rectangle 98"/>
              <p:cNvSpPr>
                <a:spLocks noChangeArrowheads="1"/>
              </p:cNvSpPr>
              <p:nvPr/>
            </p:nvSpPr>
            <p:spPr bwMode="auto">
              <a:xfrm>
                <a:off x="5952" y="555"/>
                <a:ext cx="985" cy="23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Gill Sans Light"/>
                    <a:cs typeface="Gill Sans Light"/>
                  </a:rPr>
                  <a:t>12bit Offset</a:t>
                </a:r>
              </a:p>
            </p:txBody>
          </p:sp>
          <p:sp>
            <p:nvSpPr>
              <p:cNvPr id="8246" name="Rectangle 102"/>
              <p:cNvSpPr>
                <a:spLocks noChangeArrowheads="1"/>
              </p:cNvSpPr>
              <p:nvPr/>
            </p:nvSpPr>
            <p:spPr bwMode="auto">
              <a:xfrm>
                <a:off x="4294" y="555"/>
                <a:ext cx="1658" cy="238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>
                    <a:latin typeface="Gill Sans Light"/>
                    <a:cs typeface="Gill Sans Light"/>
                  </a:rPr>
                  <a:t>Physical Page #</a:t>
                </a:r>
              </a:p>
            </p:txBody>
          </p:sp>
        </p:grpSp>
      </p:grp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044974" y="76200"/>
            <a:ext cx="5052465" cy="502702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 smtClean="0">
                <a:ea typeface="굴림" panose="020B0600000101010101" pitchFamily="34" charset="-127"/>
              </a:rPr>
              <a:t>X86_64: Four-level page table!</a:t>
            </a:r>
          </a:p>
        </p:txBody>
      </p:sp>
      <p:sp>
        <p:nvSpPr>
          <p:cNvPr id="8196" name="Rectangle 54"/>
          <p:cNvSpPr>
            <a:spLocks noChangeArrowheads="1"/>
          </p:cNvSpPr>
          <p:nvPr/>
        </p:nvSpPr>
        <p:spPr bwMode="auto">
          <a:xfrm>
            <a:off x="2181225" y="728663"/>
            <a:ext cx="67967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9 bits</a:t>
            </a:r>
          </a:p>
        </p:txBody>
      </p:sp>
      <p:sp>
        <p:nvSpPr>
          <p:cNvPr id="8197" name="Rectangle 55"/>
          <p:cNvSpPr>
            <a:spLocks noChangeArrowheads="1"/>
          </p:cNvSpPr>
          <p:nvPr/>
        </p:nvSpPr>
        <p:spPr bwMode="auto">
          <a:xfrm>
            <a:off x="3182938" y="723900"/>
            <a:ext cx="67967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9 bits</a:t>
            </a:r>
          </a:p>
        </p:txBody>
      </p:sp>
      <p:sp>
        <p:nvSpPr>
          <p:cNvPr id="8198" name="Rectangle 56"/>
          <p:cNvSpPr>
            <a:spLocks noChangeArrowheads="1"/>
          </p:cNvSpPr>
          <p:nvPr/>
        </p:nvSpPr>
        <p:spPr bwMode="auto">
          <a:xfrm>
            <a:off x="6345238" y="728663"/>
            <a:ext cx="80791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12 bits</a:t>
            </a:r>
          </a:p>
        </p:txBody>
      </p:sp>
      <p:sp>
        <p:nvSpPr>
          <p:cNvPr id="8199" name="Text Box 66"/>
          <p:cNvSpPr txBox="1">
            <a:spLocks noChangeArrowheads="1"/>
          </p:cNvSpPr>
          <p:nvPr/>
        </p:nvSpPr>
        <p:spPr bwMode="auto">
          <a:xfrm>
            <a:off x="618562" y="863600"/>
            <a:ext cx="1478526" cy="70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latin typeface="Gill Sans Light"/>
                <a:cs typeface="Gill Sans Light"/>
              </a:rPr>
              <a:t>48-bit Virtual </a:t>
            </a:r>
          </a:p>
          <a:p>
            <a:pPr algn="r" eaLnBrk="1" hangingPunct="1"/>
            <a:r>
              <a:rPr lang="en-US" altLang="en-US" sz="2000">
                <a:latin typeface="Gill Sans Light"/>
                <a:cs typeface="Gill Sans Light"/>
              </a:rPr>
              <a:t>Address:</a:t>
            </a:r>
          </a:p>
        </p:txBody>
      </p:sp>
      <p:sp>
        <p:nvSpPr>
          <p:cNvPr id="8200" name="Rectangle 68"/>
          <p:cNvSpPr>
            <a:spLocks noChangeArrowheads="1"/>
          </p:cNvSpPr>
          <p:nvPr/>
        </p:nvSpPr>
        <p:spPr bwMode="auto">
          <a:xfrm>
            <a:off x="6086475" y="1052513"/>
            <a:ext cx="1563688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8201" name="Rectangle 69"/>
          <p:cNvSpPr>
            <a:spLocks noChangeArrowheads="1"/>
          </p:cNvSpPr>
          <p:nvPr/>
        </p:nvSpPr>
        <p:spPr bwMode="auto">
          <a:xfrm>
            <a:off x="3081338" y="1052513"/>
            <a:ext cx="1001712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P2 index</a:t>
            </a:r>
          </a:p>
        </p:txBody>
      </p:sp>
      <p:sp>
        <p:nvSpPr>
          <p:cNvPr id="8202" name="Rectangle 70"/>
          <p:cNvSpPr>
            <a:spLocks noChangeArrowheads="1"/>
          </p:cNvSpPr>
          <p:nvPr/>
        </p:nvSpPr>
        <p:spPr bwMode="auto">
          <a:xfrm>
            <a:off x="2078038" y="1052513"/>
            <a:ext cx="1003300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P1 index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911475" y="2403475"/>
            <a:ext cx="669925" cy="1397000"/>
            <a:chOff x="3290594" y="2432050"/>
            <a:chExt cx="669926" cy="1397000"/>
          </a:xfrm>
        </p:grpSpPr>
        <p:sp>
          <p:nvSpPr>
            <p:cNvPr id="8239" name="Rectangle 4"/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40" name="Rectangle 5" descr="80%"/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41" name="Rectangle 6" descr="75%"/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42" name="Rectangle 7" descr="75%"/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39980" name="Group 111"/>
          <p:cNvGrpSpPr>
            <a:grpSpLocks/>
          </p:cNvGrpSpPr>
          <p:nvPr/>
        </p:nvGrpSpPr>
        <p:grpSpPr bwMode="auto">
          <a:xfrm>
            <a:off x="2389188" y="3895732"/>
            <a:ext cx="1703387" cy="304801"/>
            <a:chOff x="1872" y="2644"/>
            <a:chExt cx="1073" cy="192"/>
          </a:xfrm>
        </p:grpSpPr>
        <p:sp>
          <p:nvSpPr>
            <p:cNvPr id="8236" name="Rectangle 47"/>
            <p:cNvSpPr>
              <a:spLocks noChangeArrowheads="1"/>
            </p:cNvSpPr>
            <p:nvPr/>
          </p:nvSpPr>
          <p:spPr bwMode="auto">
            <a:xfrm>
              <a:off x="2112" y="2644"/>
              <a:ext cx="4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altLang="en-US" sz="1800">
                  <a:latin typeface="Gill Sans Light"/>
                  <a:cs typeface="Gill Sans Light"/>
                </a:rPr>
                <a:t>8 bytes</a:t>
              </a:r>
            </a:p>
          </p:txBody>
        </p:sp>
        <p:sp>
          <p:nvSpPr>
            <p:cNvPr id="8237" name="Line 48"/>
            <p:cNvSpPr>
              <a:spLocks noChangeShapeType="1"/>
            </p:cNvSpPr>
            <p:nvPr/>
          </p:nvSpPr>
          <p:spPr bwMode="auto">
            <a:xfrm>
              <a:off x="1872" y="2740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8238" name="Line 49"/>
            <p:cNvSpPr>
              <a:spLocks noChangeShapeType="1"/>
            </p:cNvSpPr>
            <p:nvPr/>
          </p:nvSpPr>
          <p:spPr bwMode="auto">
            <a:xfrm flipH="1">
              <a:off x="2688" y="2740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39981" name="Rectangle 76"/>
          <p:cNvSpPr>
            <a:spLocks noChangeArrowheads="1"/>
          </p:cNvSpPr>
          <p:nvPr/>
        </p:nvSpPr>
        <p:spPr bwMode="auto">
          <a:xfrm>
            <a:off x="442913" y="2406650"/>
            <a:ext cx="1822450" cy="315913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Gill Sans Light"/>
                <a:cs typeface="Gill Sans Light"/>
              </a:rPr>
              <a:t>PageTablePtr</a:t>
            </a:r>
          </a:p>
        </p:txBody>
      </p:sp>
      <p:sp>
        <p:nvSpPr>
          <p:cNvPr id="39982" name="Line 92"/>
          <p:cNvSpPr>
            <a:spLocks noChangeShapeType="1"/>
          </p:cNvSpPr>
          <p:nvPr/>
        </p:nvSpPr>
        <p:spPr bwMode="auto">
          <a:xfrm flipV="1">
            <a:off x="2278063" y="2441575"/>
            <a:ext cx="633412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671837" name="Freeform 93"/>
          <p:cNvSpPr>
            <a:spLocks/>
          </p:cNvSpPr>
          <p:nvPr/>
        </p:nvSpPr>
        <p:spPr bwMode="auto">
          <a:xfrm>
            <a:off x="2384425" y="1414463"/>
            <a:ext cx="527050" cy="1258887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39958" name="Group 117"/>
          <p:cNvGrpSpPr>
            <a:grpSpLocks/>
          </p:cNvGrpSpPr>
          <p:nvPr/>
        </p:nvGrpSpPr>
        <p:grpSpPr bwMode="auto">
          <a:xfrm>
            <a:off x="4249738" y="2541588"/>
            <a:ext cx="668337" cy="1397000"/>
            <a:chOff x="3572" y="971"/>
            <a:chExt cx="421" cy="880"/>
          </a:xfrm>
        </p:grpSpPr>
        <p:sp>
          <p:nvSpPr>
            <p:cNvPr id="8232" name="Rectangle 8"/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33" name="Rectangle 9" descr="50%"/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34" name="Rectangle 10" descr="50%"/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35" name="Rectangle 11" descr="70%"/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39959" name="Group 118"/>
          <p:cNvGrpSpPr>
            <a:grpSpLocks/>
          </p:cNvGrpSpPr>
          <p:nvPr/>
        </p:nvGrpSpPr>
        <p:grpSpPr bwMode="auto">
          <a:xfrm>
            <a:off x="5473700" y="2455863"/>
            <a:ext cx="668338" cy="1398587"/>
            <a:chOff x="3572" y="2057"/>
            <a:chExt cx="421" cy="881"/>
          </a:xfrm>
        </p:grpSpPr>
        <p:sp>
          <p:nvSpPr>
            <p:cNvPr id="8228" name="Rectangle 12"/>
            <p:cNvSpPr>
              <a:spLocks noChangeArrowheads="1"/>
            </p:cNvSpPr>
            <p:nvPr/>
          </p:nvSpPr>
          <p:spPr bwMode="auto">
            <a:xfrm>
              <a:off x="3572" y="2057"/>
              <a:ext cx="421" cy="8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29" name="Rectangle 13" descr="50%"/>
            <p:cNvSpPr>
              <a:spLocks noChangeArrowheads="1"/>
            </p:cNvSpPr>
            <p:nvPr/>
          </p:nvSpPr>
          <p:spPr bwMode="auto">
            <a:xfrm>
              <a:off x="3572" y="2304"/>
              <a:ext cx="421" cy="91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30" name="Rectangle 14" descr="50%"/>
            <p:cNvSpPr>
              <a:spLocks noChangeArrowheads="1"/>
            </p:cNvSpPr>
            <p:nvPr/>
          </p:nvSpPr>
          <p:spPr bwMode="auto">
            <a:xfrm>
              <a:off x="3572" y="2403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31" name="Rectangle 15" descr="50%"/>
            <p:cNvSpPr>
              <a:spLocks noChangeArrowheads="1"/>
            </p:cNvSpPr>
            <p:nvPr/>
          </p:nvSpPr>
          <p:spPr bwMode="auto">
            <a:xfrm>
              <a:off x="3572" y="2600"/>
              <a:ext cx="421" cy="91"/>
            </a:xfrm>
            <a:prstGeom prst="rect">
              <a:avLst/>
            </a:prstGeom>
            <a:pattFill prst="pct70">
              <a:fgClr>
                <a:srgbClr val="FF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3581400" y="1419225"/>
            <a:ext cx="668338" cy="2212975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8211" name="Rectangle 69"/>
          <p:cNvSpPr>
            <a:spLocks noChangeArrowheads="1"/>
          </p:cNvSpPr>
          <p:nvPr/>
        </p:nvSpPr>
        <p:spPr bwMode="auto">
          <a:xfrm>
            <a:off x="4083050" y="1052513"/>
            <a:ext cx="1001713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P3 index</a:t>
            </a:r>
          </a:p>
        </p:txBody>
      </p:sp>
      <p:sp>
        <p:nvSpPr>
          <p:cNvPr id="8212" name="Rectangle 69"/>
          <p:cNvSpPr>
            <a:spLocks noChangeArrowheads="1"/>
          </p:cNvSpPr>
          <p:nvPr/>
        </p:nvSpPr>
        <p:spPr bwMode="auto">
          <a:xfrm>
            <a:off x="5084763" y="1052513"/>
            <a:ext cx="1001712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P4 index</a:t>
            </a:r>
          </a:p>
        </p:txBody>
      </p:sp>
      <p:sp>
        <p:nvSpPr>
          <p:cNvPr id="8213" name="Rectangle 55"/>
          <p:cNvSpPr>
            <a:spLocks noChangeArrowheads="1"/>
          </p:cNvSpPr>
          <p:nvPr/>
        </p:nvSpPr>
        <p:spPr bwMode="auto">
          <a:xfrm>
            <a:off x="4184650" y="711200"/>
            <a:ext cx="67967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9 bits</a:t>
            </a:r>
          </a:p>
        </p:txBody>
      </p:sp>
      <p:sp>
        <p:nvSpPr>
          <p:cNvPr id="8214" name="Rectangle 55"/>
          <p:cNvSpPr>
            <a:spLocks noChangeArrowheads="1"/>
          </p:cNvSpPr>
          <p:nvPr/>
        </p:nvSpPr>
        <p:spPr bwMode="auto">
          <a:xfrm>
            <a:off x="5186363" y="711200"/>
            <a:ext cx="67967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9 bits</a:t>
            </a:r>
          </a:p>
        </p:txBody>
      </p:sp>
      <p:sp>
        <p:nvSpPr>
          <p:cNvPr id="81" name="Line 92"/>
          <p:cNvSpPr>
            <a:spLocks noChangeShapeType="1"/>
          </p:cNvSpPr>
          <p:nvPr/>
        </p:nvSpPr>
        <p:spPr bwMode="auto">
          <a:xfrm flipV="1">
            <a:off x="3582988" y="2541588"/>
            <a:ext cx="666750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82" name="Line 92"/>
          <p:cNvSpPr>
            <a:spLocks noChangeShapeType="1"/>
          </p:cNvSpPr>
          <p:nvPr/>
        </p:nvSpPr>
        <p:spPr bwMode="auto">
          <a:xfrm flipV="1">
            <a:off x="4924425" y="2479675"/>
            <a:ext cx="54927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83" name="Freeform 120"/>
          <p:cNvSpPr>
            <a:spLocks/>
          </p:cNvSpPr>
          <p:nvPr/>
        </p:nvSpPr>
        <p:spPr bwMode="auto">
          <a:xfrm>
            <a:off x="4806950" y="1430338"/>
            <a:ext cx="666750" cy="1960562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6481763" y="2093913"/>
            <a:ext cx="669925" cy="1397000"/>
            <a:chOff x="3290594" y="2432050"/>
            <a:chExt cx="669926" cy="1397000"/>
          </a:xfrm>
        </p:grpSpPr>
        <p:sp>
          <p:nvSpPr>
            <p:cNvPr id="8224" name="Rectangle 4"/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25" name="Rectangle 5" descr="80%"/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26" name="Rectangle 6" descr="75%"/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  <p:sp>
          <p:nvSpPr>
            <p:cNvPr id="8227" name="Rectangle 7" descr="75%"/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Gill Sans Light"/>
                <a:cs typeface="Gill Sans Light"/>
              </a:endParaRPr>
            </a:p>
          </p:txBody>
        </p:sp>
      </p:grpSp>
      <p:sp>
        <p:nvSpPr>
          <p:cNvPr id="89" name="Line 92"/>
          <p:cNvSpPr>
            <a:spLocks noChangeShapeType="1"/>
          </p:cNvSpPr>
          <p:nvPr/>
        </p:nvSpPr>
        <p:spPr bwMode="auto">
          <a:xfrm flipV="1">
            <a:off x="6142038" y="2093913"/>
            <a:ext cx="339725" cy="1312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90" name="Freeform 120"/>
          <p:cNvSpPr>
            <a:spLocks/>
          </p:cNvSpPr>
          <p:nvPr/>
        </p:nvSpPr>
        <p:spPr bwMode="auto">
          <a:xfrm>
            <a:off x="5902325" y="1430338"/>
            <a:ext cx="579438" cy="973137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7040563" y="1430338"/>
            <a:ext cx="876300" cy="4192587"/>
          </a:xfrm>
          <a:custGeom>
            <a:avLst/>
            <a:gdLst>
              <a:gd name="T0" fmla="*/ 126704 w 533400"/>
              <a:gd name="T1" fmla="*/ 0 h 4124325"/>
              <a:gd name="T2" fmla="*/ 2365116 w 533400"/>
              <a:gd name="T3" fmla="*/ 460251 h 4124325"/>
              <a:gd name="T4" fmla="*/ 2365116 w 533400"/>
              <a:gd name="T5" fmla="*/ 3491900 h 4124325"/>
              <a:gd name="T6" fmla="*/ 0 w 533400"/>
              <a:gd name="T7" fmla="*/ 4332357 h 41243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3400" h="4124325">
                <a:moveTo>
                  <a:pt x="28575" y="0"/>
                </a:moveTo>
                <a:lnTo>
                  <a:pt x="533400" y="438150"/>
                </a:lnTo>
                <a:lnTo>
                  <a:pt x="533400" y="3324225"/>
                </a:lnTo>
                <a:lnTo>
                  <a:pt x="0" y="4124325"/>
                </a:lnTo>
              </a:path>
            </a:pathLst>
          </a:custGeom>
          <a:noFill/>
          <a:ln w="50800" cap="flat" cmpd="sng" algn="ctr">
            <a:solidFill>
              <a:srgbClr val="233AE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905375" y="2352675"/>
            <a:ext cx="2619375" cy="3257550"/>
          </a:xfrm>
          <a:custGeom>
            <a:avLst/>
            <a:gdLst>
              <a:gd name="T0" fmla="*/ 2276475 w 2619375"/>
              <a:gd name="T1" fmla="*/ 0 h 3257550"/>
              <a:gd name="T2" fmla="*/ 2619375 w 2619375"/>
              <a:gd name="T3" fmla="*/ 180975 h 3257550"/>
              <a:gd name="T4" fmla="*/ 2619375 w 2619375"/>
              <a:gd name="T5" fmla="*/ 1295400 h 3257550"/>
              <a:gd name="T6" fmla="*/ 0 w 2619375"/>
              <a:gd name="T7" fmla="*/ 3257550 h 32575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9375" h="3257550">
                <a:moveTo>
                  <a:pt x="2276475" y="0"/>
                </a:moveTo>
                <a:lnTo>
                  <a:pt x="2619375" y="180975"/>
                </a:lnTo>
                <a:lnTo>
                  <a:pt x="2619375" y="1295400"/>
                </a:lnTo>
                <a:lnTo>
                  <a:pt x="0" y="3257550"/>
                </a:lnTo>
              </a:path>
            </a:pathLst>
          </a:custGeom>
          <a:noFill/>
          <a:ln w="793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5151" name="TextBox 4"/>
          <p:cNvSpPr txBox="1">
            <a:spLocks noChangeArrowheads="1"/>
          </p:cNvSpPr>
          <p:nvPr/>
        </p:nvSpPr>
        <p:spPr bwMode="auto">
          <a:xfrm>
            <a:off x="447675" y="4267200"/>
            <a:ext cx="37846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4096-byte pages (12 bit offset)</a:t>
            </a:r>
            <a:br>
              <a:rPr lang="en-US" altLang="en-US" sz="2000" b="0">
                <a:latin typeface="Gill Sans Light"/>
                <a:cs typeface="Gill Sans Light"/>
              </a:rPr>
            </a:br>
            <a:r>
              <a:rPr lang="en-US" altLang="en-US" sz="2000" b="0">
                <a:latin typeface="Gill Sans Light"/>
                <a:cs typeface="Gill Sans Light"/>
              </a:rPr>
              <a:t>Page tables also 4k bytes (pageable)</a:t>
            </a:r>
          </a:p>
        </p:txBody>
      </p:sp>
    </p:spTree>
    <p:extLst>
      <p:ext uri="{BB962C8B-B14F-4D97-AF65-F5344CB8AC3E}">
        <p14:creationId xmlns:p14="http://schemas.microsoft.com/office/powerpoint/2010/main" val="14047148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7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1" grpId="0" animBg="1"/>
      <p:bldP spid="39982" grpId="0" animBg="1"/>
      <p:bldP spid="671837" grpId="0" animBg="1"/>
      <p:bldP spid="671864" grpId="0" animBg="1"/>
      <p:bldP spid="81" grpId="0" animBg="1"/>
      <p:bldP spid="82" grpId="0" animBg="1"/>
      <p:bldP spid="83" grpId="0" animBg="1"/>
      <p:bldP spid="89" grpId="0" animBg="1"/>
      <p:bldP spid="90" grpId="0" animBg="1"/>
      <p:bldP spid="3" grpId="0" animBg="1"/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4"/>
          <p:cNvSpPr>
            <a:spLocks noChangeArrowheads="1"/>
          </p:cNvSpPr>
          <p:nvPr/>
        </p:nvSpPr>
        <p:spPr bwMode="auto">
          <a:xfrm>
            <a:off x="1836738" y="1417638"/>
            <a:ext cx="67967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7 bits</a:t>
            </a:r>
          </a:p>
        </p:txBody>
      </p:sp>
      <p:sp>
        <p:nvSpPr>
          <p:cNvPr id="9219" name="Rectangle 55"/>
          <p:cNvSpPr>
            <a:spLocks noChangeArrowheads="1"/>
          </p:cNvSpPr>
          <p:nvPr/>
        </p:nvSpPr>
        <p:spPr bwMode="auto">
          <a:xfrm>
            <a:off x="2838450" y="1412875"/>
            <a:ext cx="67967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9 bits</a:t>
            </a:r>
          </a:p>
        </p:txBody>
      </p:sp>
      <p:sp>
        <p:nvSpPr>
          <p:cNvPr id="9220" name="Rectangle 56"/>
          <p:cNvSpPr>
            <a:spLocks noChangeArrowheads="1"/>
          </p:cNvSpPr>
          <p:nvPr/>
        </p:nvSpPr>
        <p:spPr bwMode="auto">
          <a:xfrm>
            <a:off x="7786688" y="1382713"/>
            <a:ext cx="80791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12 bits</a:t>
            </a:r>
          </a:p>
        </p:txBody>
      </p:sp>
      <p:sp>
        <p:nvSpPr>
          <p:cNvPr id="9221" name="Text Box 66"/>
          <p:cNvSpPr txBox="1">
            <a:spLocks noChangeArrowheads="1"/>
          </p:cNvSpPr>
          <p:nvPr/>
        </p:nvSpPr>
        <p:spPr bwMode="auto">
          <a:xfrm>
            <a:off x="82550" y="1417638"/>
            <a:ext cx="1651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latin typeface="Gill Sans Light"/>
                <a:cs typeface="Gill Sans Light"/>
              </a:rPr>
              <a:t>64bit Virtual </a:t>
            </a:r>
          </a:p>
          <a:p>
            <a:pPr algn="r" eaLnBrk="1" hangingPunct="1"/>
            <a:r>
              <a:rPr lang="en-US" altLang="en-US" sz="2000" dirty="0">
                <a:latin typeface="Gill Sans Light"/>
                <a:cs typeface="Gill Sans Light"/>
              </a:rPr>
              <a:t>Address:</a:t>
            </a:r>
          </a:p>
        </p:txBody>
      </p:sp>
      <p:sp>
        <p:nvSpPr>
          <p:cNvPr id="9222" name="Rectangle 68"/>
          <p:cNvSpPr>
            <a:spLocks noChangeArrowheads="1"/>
          </p:cNvSpPr>
          <p:nvPr/>
        </p:nvSpPr>
        <p:spPr bwMode="auto">
          <a:xfrm>
            <a:off x="7750175" y="1736725"/>
            <a:ext cx="1065213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latin typeface="Gill Sans Light"/>
                <a:cs typeface="Gill Sans Light"/>
              </a:rPr>
              <a:t>Offset</a:t>
            </a:r>
          </a:p>
        </p:txBody>
      </p:sp>
      <p:sp>
        <p:nvSpPr>
          <p:cNvPr id="9223" name="Rectangle 69"/>
          <p:cNvSpPr>
            <a:spLocks noChangeArrowheads="1"/>
          </p:cNvSpPr>
          <p:nvPr/>
        </p:nvSpPr>
        <p:spPr bwMode="auto">
          <a:xfrm>
            <a:off x="2735263" y="1741488"/>
            <a:ext cx="1001712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P2 index</a:t>
            </a:r>
          </a:p>
        </p:txBody>
      </p:sp>
      <p:sp>
        <p:nvSpPr>
          <p:cNvPr id="9224" name="Rectangle 70"/>
          <p:cNvSpPr>
            <a:spLocks noChangeArrowheads="1"/>
          </p:cNvSpPr>
          <p:nvPr/>
        </p:nvSpPr>
        <p:spPr bwMode="auto">
          <a:xfrm>
            <a:off x="1733550" y="1741488"/>
            <a:ext cx="1001713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P1 index</a:t>
            </a:r>
          </a:p>
        </p:txBody>
      </p:sp>
      <p:sp>
        <p:nvSpPr>
          <p:cNvPr id="9225" name="Rectangle 69"/>
          <p:cNvSpPr>
            <a:spLocks noChangeArrowheads="1"/>
          </p:cNvSpPr>
          <p:nvPr/>
        </p:nvSpPr>
        <p:spPr bwMode="auto">
          <a:xfrm>
            <a:off x="3736975" y="1741488"/>
            <a:ext cx="1001713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P3 index</a:t>
            </a:r>
          </a:p>
        </p:txBody>
      </p:sp>
      <p:sp>
        <p:nvSpPr>
          <p:cNvPr id="9226" name="Rectangle 69"/>
          <p:cNvSpPr>
            <a:spLocks noChangeArrowheads="1"/>
          </p:cNvSpPr>
          <p:nvPr/>
        </p:nvSpPr>
        <p:spPr bwMode="auto">
          <a:xfrm>
            <a:off x="4738688" y="1741488"/>
            <a:ext cx="1001712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P4 index</a:t>
            </a:r>
          </a:p>
        </p:txBody>
      </p:sp>
      <p:sp>
        <p:nvSpPr>
          <p:cNvPr id="9227" name="Rectangle 55"/>
          <p:cNvSpPr>
            <a:spLocks noChangeArrowheads="1"/>
          </p:cNvSpPr>
          <p:nvPr/>
        </p:nvSpPr>
        <p:spPr bwMode="auto">
          <a:xfrm>
            <a:off x="3840163" y="1400175"/>
            <a:ext cx="67967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9 bits</a:t>
            </a:r>
          </a:p>
        </p:txBody>
      </p:sp>
      <p:sp>
        <p:nvSpPr>
          <p:cNvPr id="9228" name="Rectangle 55"/>
          <p:cNvSpPr>
            <a:spLocks noChangeArrowheads="1"/>
          </p:cNvSpPr>
          <p:nvPr/>
        </p:nvSpPr>
        <p:spPr bwMode="auto">
          <a:xfrm>
            <a:off x="4841875" y="1400175"/>
            <a:ext cx="67967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9 bits</a:t>
            </a:r>
          </a:p>
        </p:txBody>
      </p:sp>
      <p:sp>
        <p:nvSpPr>
          <p:cNvPr id="9229" name="Rectangle 69"/>
          <p:cNvSpPr>
            <a:spLocks noChangeArrowheads="1"/>
          </p:cNvSpPr>
          <p:nvPr/>
        </p:nvSpPr>
        <p:spPr bwMode="auto">
          <a:xfrm>
            <a:off x="5740400" y="1741488"/>
            <a:ext cx="1001713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P5 index</a:t>
            </a:r>
          </a:p>
        </p:txBody>
      </p:sp>
      <p:sp>
        <p:nvSpPr>
          <p:cNvPr id="9230" name="Rectangle 69"/>
          <p:cNvSpPr>
            <a:spLocks noChangeArrowheads="1"/>
          </p:cNvSpPr>
          <p:nvPr/>
        </p:nvSpPr>
        <p:spPr bwMode="auto">
          <a:xfrm>
            <a:off x="6742113" y="1741488"/>
            <a:ext cx="1001712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600">
                <a:latin typeface="Gill Sans Light"/>
                <a:cs typeface="Gill Sans Light"/>
              </a:rPr>
              <a:t>P6 index</a:t>
            </a:r>
          </a:p>
        </p:txBody>
      </p:sp>
      <p:sp>
        <p:nvSpPr>
          <p:cNvPr id="9231" name="Rectangle 55"/>
          <p:cNvSpPr>
            <a:spLocks noChangeArrowheads="1"/>
          </p:cNvSpPr>
          <p:nvPr/>
        </p:nvSpPr>
        <p:spPr bwMode="auto">
          <a:xfrm>
            <a:off x="5843588" y="1387475"/>
            <a:ext cx="67967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9 bits</a:t>
            </a:r>
          </a:p>
        </p:txBody>
      </p:sp>
      <p:sp>
        <p:nvSpPr>
          <p:cNvPr id="9232" name="Rectangle 55"/>
          <p:cNvSpPr>
            <a:spLocks noChangeArrowheads="1"/>
          </p:cNvSpPr>
          <p:nvPr/>
        </p:nvSpPr>
        <p:spPr bwMode="auto">
          <a:xfrm>
            <a:off x="6770688" y="1382713"/>
            <a:ext cx="679673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Gill Sans Light"/>
                <a:cs typeface="Gill Sans Light"/>
              </a:rPr>
              <a:t>9 bits</a:t>
            </a:r>
          </a:p>
        </p:txBody>
      </p:sp>
      <p:sp>
        <p:nvSpPr>
          <p:cNvPr id="6161" name="TextBox 5"/>
          <p:cNvSpPr txBox="1">
            <a:spLocks noChangeArrowheads="1"/>
          </p:cNvSpPr>
          <p:nvPr/>
        </p:nvSpPr>
        <p:spPr bwMode="auto">
          <a:xfrm>
            <a:off x="2293557" y="2954338"/>
            <a:ext cx="5134739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FF0000"/>
                </a:solidFill>
                <a:latin typeface="Gill Sans Light"/>
                <a:cs typeface="Gill Sans Light"/>
              </a:rPr>
              <a:t>No!</a:t>
            </a:r>
          </a:p>
          <a:p>
            <a:pPr algn="ctr" eaLnBrk="1" hangingPunct="1"/>
            <a:endParaRPr lang="en-US" altLang="en-US" sz="3600" dirty="0">
              <a:latin typeface="Gill Sans Light"/>
              <a:cs typeface="Gill Sans Light"/>
            </a:endParaRPr>
          </a:p>
          <a:p>
            <a:pPr algn="ctr" eaLnBrk="1" hangingPunct="1"/>
            <a:r>
              <a:rPr lang="en-US" altLang="en-US" sz="3200" dirty="0">
                <a:latin typeface="Gill Sans Light"/>
                <a:cs typeface="Gill Sans Light"/>
              </a:rPr>
              <a:t>Too slow</a:t>
            </a:r>
          </a:p>
          <a:p>
            <a:pPr algn="ctr" eaLnBrk="1" hangingPunct="1"/>
            <a:r>
              <a:rPr lang="en-US" altLang="en-US" sz="3200" dirty="0">
                <a:latin typeface="Gill Sans Light"/>
                <a:cs typeface="Gill Sans Light"/>
              </a:rPr>
              <a:t>Too many almost-empty tables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968698" y="228600"/>
            <a:ext cx="7155805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40E2"/>
                </a:solidFill>
                <a:latin typeface="Helvetica"/>
                <a:ea typeface="MS PGothic" pitchFamily="34" charset="-128"/>
                <a:cs typeface="ＭＳ Ｐゴシック" charset="-128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40E2"/>
                </a:solidFill>
                <a:latin typeface="Helvetica" charset="0"/>
                <a:ea typeface="MS PGothic" pitchFamily="34" charset="-128"/>
                <a:cs typeface="ＭＳ Ｐゴシック" charset="-128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40E2"/>
                </a:solidFill>
                <a:latin typeface="Helvetica" charset="0"/>
                <a:ea typeface="MS PGothic" pitchFamily="34" charset="-128"/>
                <a:cs typeface="ＭＳ Ｐゴシック" charset="-128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40E2"/>
                </a:solidFill>
                <a:latin typeface="Helvetica" charset="0"/>
                <a:ea typeface="MS PGothic" pitchFamily="34" charset="-128"/>
                <a:cs typeface="ＭＳ Ｐゴシック" charset="-128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40E2"/>
                </a:solidFill>
                <a:latin typeface="Helvetica" charset="0"/>
                <a:ea typeface="MS PGothic" pitchFamily="34" charset="-128"/>
                <a:cs typeface="ＭＳ Ｐゴシック" charset="-128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Gill Sans Light"/>
                <a:ea typeface="Gulim" pitchFamily="34" charset="-127"/>
                <a:cs typeface="Gill Sans Light"/>
              </a:rPr>
              <a:t>IA64: 64bit addresses: Six-level page table?!?</a:t>
            </a:r>
          </a:p>
        </p:txBody>
      </p:sp>
    </p:spTree>
    <p:extLst>
      <p:ext uri="{BB962C8B-B14F-4D97-AF65-F5344CB8AC3E}">
        <p14:creationId xmlns:p14="http://schemas.microsoft.com/office/powerpoint/2010/main" val="1962989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all previous examples (“Forward Page Tables”)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Size of page table is at least as large as amount of virtual memory allocated to processes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Physical memory may be much less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Much of process space may be out on disk or not in use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Answer: use a hash table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Called an “Inverted Page Table”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Size is independent of virtual address space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Directly related to amount of physical memory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Very attractive option for 64-bit address spaces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Cons: Complexity of managing hash changes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Often in hardware!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Inverted Page Table</a:t>
            </a:r>
          </a:p>
        </p:txBody>
      </p:sp>
      <p:grpSp>
        <p:nvGrpSpPr>
          <p:cNvPr id="711700" name="Group 20"/>
          <p:cNvGrpSpPr>
            <a:grpSpLocks/>
          </p:cNvGrpSpPr>
          <p:nvPr/>
        </p:nvGrpSpPr>
        <p:grpSpPr bwMode="auto">
          <a:xfrm>
            <a:off x="990600" y="2286000"/>
            <a:ext cx="5648325" cy="1981200"/>
            <a:chOff x="1290" y="1584"/>
            <a:chExt cx="3558" cy="1248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290" y="1584"/>
              <a:ext cx="1529" cy="238"/>
              <a:chOff x="480" y="624"/>
              <a:chExt cx="1968" cy="336"/>
            </a:xfrm>
          </p:grpSpPr>
          <p:sp>
            <p:nvSpPr>
              <p:cNvPr id="25613" name="Rectangle 6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Offset</a:t>
                </a:r>
              </a:p>
            </p:txBody>
          </p:sp>
          <p:sp>
            <p:nvSpPr>
              <p:cNvPr id="25614" name="Rectangle 7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Page #</a:t>
                </a:r>
              </a:p>
            </p:txBody>
          </p:sp>
        </p:grpSp>
        <p:sp>
          <p:nvSpPr>
            <p:cNvPr id="25606" name="Rectangle 9"/>
            <p:cNvSpPr>
              <a:spLocks noChangeArrowheads="1"/>
            </p:cNvSpPr>
            <p:nvPr/>
          </p:nvSpPr>
          <p:spPr bwMode="auto">
            <a:xfrm>
              <a:off x="1865" y="1968"/>
              <a:ext cx="535" cy="864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Gill Sans Light"/>
                  <a:cs typeface="Gill Sans Light"/>
                </a:rPr>
                <a:t>Hash</a:t>
              </a:r>
            </a:p>
            <a:p>
              <a:r>
                <a:rPr lang="en-US" altLang="en-US">
                  <a:latin typeface="Gill Sans Light"/>
                  <a:cs typeface="Gill Sans Light"/>
                </a:rPr>
                <a:t>Table</a:t>
              </a:r>
            </a:p>
          </p:txBody>
        </p:sp>
        <p:sp>
          <p:nvSpPr>
            <p:cNvPr id="25607" name="Freeform 10"/>
            <p:cNvSpPr>
              <a:spLocks/>
            </p:cNvSpPr>
            <p:nvPr/>
          </p:nvSpPr>
          <p:spPr bwMode="auto">
            <a:xfrm>
              <a:off x="1593" y="1824"/>
              <a:ext cx="272" cy="432"/>
            </a:xfrm>
            <a:custGeom>
              <a:avLst/>
              <a:gdLst>
                <a:gd name="T0" fmla="*/ 0 w 288"/>
                <a:gd name="T1" fmla="*/ 0 h 432"/>
                <a:gd name="T2" fmla="*/ 0 w 288"/>
                <a:gd name="T3" fmla="*/ 432 h 432"/>
                <a:gd name="T4" fmla="*/ 272 w 288"/>
                <a:gd name="T5" fmla="*/ 432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432">
                  <a:moveTo>
                    <a:pt x="0" y="0"/>
                  </a:moveTo>
                  <a:lnTo>
                    <a:pt x="0" y="432"/>
                  </a:lnTo>
                  <a:lnTo>
                    <a:pt x="288" y="432"/>
                  </a:ln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grpSp>
          <p:nvGrpSpPr>
            <p:cNvPr id="25608" name="Group 11"/>
            <p:cNvGrpSpPr>
              <a:grpSpLocks/>
            </p:cNvGrpSpPr>
            <p:nvPr/>
          </p:nvGrpSpPr>
          <p:grpSpPr bwMode="auto">
            <a:xfrm>
              <a:off x="3319" y="2160"/>
              <a:ext cx="1529" cy="238"/>
              <a:chOff x="480" y="624"/>
              <a:chExt cx="1968" cy="336"/>
            </a:xfrm>
          </p:grpSpPr>
          <p:sp>
            <p:nvSpPr>
              <p:cNvPr id="25611" name="Rectangle 12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>
                    <a:latin typeface="Gill Sans Light"/>
                    <a:cs typeface="Gill Sans Light"/>
                  </a:rPr>
                  <a:t>Offset</a:t>
                </a:r>
              </a:p>
            </p:txBody>
          </p:sp>
          <p:sp>
            <p:nvSpPr>
              <p:cNvPr id="25612" name="Rectangle 13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Physical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800">
                    <a:latin typeface="Gill Sans Light"/>
                    <a:cs typeface="Gill Sans Light"/>
                  </a:rPr>
                  <a:t>Page #</a:t>
                </a:r>
              </a:p>
            </p:txBody>
          </p:sp>
        </p:grpSp>
        <p:sp>
          <p:nvSpPr>
            <p:cNvPr id="25609" name="Line 14"/>
            <p:cNvSpPr>
              <a:spLocks noChangeShapeType="1"/>
            </p:cNvSpPr>
            <p:nvPr/>
          </p:nvSpPr>
          <p:spPr bwMode="auto">
            <a:xfrm>
              <a:off x="2400" y="2256"/>
              <a:ext cx="919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5610" name="Freeform 15"/>
            <p:cNvSpPr>
              <a:spLocks/>
            </p:cNvSpPr>
            <p:nvPr/>
          </p:nvSpPr>
          <p:spPr bwMode="auto">
            <a:xfrm>
              <a:off x="2819" y="1680"/>
              <a:ext cx="1545" cy="480"/>
            </a:xfrm>
            <a:custGeom>
              <a:avLst/>
              <a:gdLst>
                <a:gd name="T0" fmla="*/ 0 w 1632"/>
                <a:gd name="T1" fmla="*/ 0 h 480"/>
                <a:gd name="T2" fmla="*/ 863 w 1632"/>
                <a:gd name="T3" fmla="*/ 0 h 480"/>
                <a:gd name="T4" fmla="*/ 1545 w 1632"/>
                <a:gd name="T5" fmla="*/ 480 h 4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480">
                  <a:moveTo>
                    <a:pt x="0" y="0"/>
                  </a:moveTo>
                  <a:lnTo>
                    <a:pt x="912" y="0"/>
                  </a:lnTo>
                  <a:lnTo>
                    <a:pt x="1632" y="480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78122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28600" y="747713"/>
            <a:ext cx="8658225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Idea: index page table by physical pages instead of VM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081765" y="152400"/>
            <a:ext cx="5015395" cy="502702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IA64: Inverse Page Table (IPT)</a:t>
            </a:r>
          </a:p>
        </p:txBody>
      </p:sp>
      <p:grpSp>
        <p:nvGrpSpPr>
          <p:cNvPr id="10244" name="Group 1"/>
          <p:cNvGrpSpPr>
            <a:grpSpLocks/>
          </p:cNvGrpSpPr>
          <p:nvPr/>
        </p:nvGrpSpPr>
        <p:grpSpPr bwMode="auto">
          <a:xfrm>
            <a:off x="5916613" y="1320800"/>
            <a:ext cx="2862262" cy="3803650"/>
            <a:chOff x="5916613" y="1320800"/>
            <a:chExt cx="2862262" cy="3803650"/>
          </a:xfrm>
        </p:grpSpPr>
        <p:grpSp>
          <p:nvGrpSpPr>
            <p:cNvPr id="10301" name="Group 20"/>
            <p:cNvGrpSpPr>
              <a:grpSpLocks/>
            </p:cNvGrpSpPr>
            <p:nvPr/>
          </p:nvGrpSpPr>
          <p:grpSpPr bwMode="auto">
            <a:xfrm>
              <a:off x="6858000" y="1466850"/>
              <a:ext cx="1920875" cy="3657600"/>
              <a:chOff x="6995003" y="1441966"/>
              <a:chExt cx="1920397" cy="3657600"/>
            </a:xfrm>
          </p:grpSpPr>
          <p:sp>
            <p:nvSpPr>
              <p:cNvPr id="10310" name="Rectangle 7"/>
              <p:cNvSpPr>
                <a:spLocks noChangeArrowheads="1"/>
              </p:cNvSpPr>
              <p:nvPr/>
            </p:nvSpPr>
            <p:spPr bwMode="auto">
              <a:xfrm>
                <a:off x="6995003" y="14419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b="0" dirty="0">
                    <a:latin typeface="Gill Sans Light"/>
                    <a:cs typeface="Gill Sans Light"/>
                  </a:rPr>
                  <a:t>VMpage0, </a:t>
                </a:r>
                <a:r>
                  <a:rPr lang="en-US" altLang="en-US" sz="1800" b="0" dirty="0" err="1" smtClean="0">
                    <a:latin typeface="Gill Sans Light"/>
                    <a:cs typeface="Gill Sans Light"/>
                  </a:rPr>
                  <a:t>pid</a:t>
                </a:r>
                <a:r>
                  <a:rPr lang="en-US" altLang="en-US" sz="1800" b="0" dirty="0" smtClean="0">
                    <a:latin typeface="Gill Sans Light"/>
                    <a:cs typeface="Gill Sans Light"/>
                  </a:rPr>
                  <a:t> 0</a:t>
                </a:r>
                <a:endParaRPr lang="en-US" altLang="en-US" sz="1800" b="0" dirty="0">
                  <a:latin typeface="Gill Sans Light"/>
                  <a:cs typeface="Gill Sans Light"/>
                </a:endParaRPr>
              </a:p>
            </p:txBody>
          </p:sp>
          <p:sp>
            <p:nvSpPr>
              <p:cNvPr id="10311" name="Rectangle 63"/>
              <p:cNvSpPr>
                <a:spLocks noChangeArrowheads="1"/>
              </p:cNvSpPr>
              <p:nvPr/>
            </p:nvSpPr>
            <p:spPr bwMode="auto">
              <a:xfrm>
                <a:off x="6995003" y="18991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b="0">
                  <a:latin typeface="Gill Sans Light"/>
                  <a:cs typeface="Gill Sans Light"/>
                </a:endParaRPr>
              </a:p>
            </p:txBody>
          </p:sp>
          <p:sp>
            <p:nvSpPr>
              <p:cNvPr id="10312" name="Rectangle 64"/>
              <p:cNvSpPr>
                <a:spLocks noChangeArrowheads="1"/>
              </p:cNvSpPr>
              <p:nvPr/>
            </p:nvSpPr>
            <p:spPr bwMode="auto">
              <a:xfrm>
                <a:off x="6995003" y="23563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b="0">
                  <a:latin typeface="Gill Sans Light"/>
                  <a:cs typeface="Gill Sans Light"/>
                </a:endParaRPr>
              </a:p>
            </p:txBody>
          </p:sp>
          <p:sp>
            <p:nvSpPr>
              <p:cNvPr id="10313" name="Rectangle 65"/>
              <p:cNvSpPr>
                <a:spLocks noChangeArrowheads="1"/>
              </p:cNvSpPr>
              <p:nvPr/>
            </p:nvSpPr>
            <p:spPr bwMode="auto">
              <a:xfrm>
                <a:off x="6995003" y="28135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b="0" dirty="0">
                    <a:latin typeface="Gill Sans Light"/>
                    <a:cs typeface="Gill Sans Light"/>
                  </a:rPr>
                  <a:t>VMpage2, </a:t>
                </a:r>
                <a:r>
                  <a:rPr lang="en-US" altLang="en-US" sz="1800" b="0" dirty="0" err="1" smtClean="0">
                    <a:latin typeface="Gill Sans Light"/>
                    <a:cs typeface="Gill Sans Light"/>
                  </a:rPr>
                  <a:t>pid</a:t>
                </a:r>
                <a:r>
                  <a:rPr lang="en-US" altLang="en-US" sz="1800" b="0" dirty="0" smtClean="0">
                    <a:latin typeface="Gill Sans Light"/>
                    <a:cs typeface="Gill Sans Light"/>
                  </a:rPr>
                  <a:t> 0</a:t>
                </a:r>
                <a:endParaRPr lang="en-US" altLang="en-US" sz="1800" b="0" dirty="0">
                  <a:latin typeface="Gill Sans Light"/>
                  <a:cs typeface="Gill Sans Light"/>
                </a:endParaRPr>
              </a:p>
            </p:txBody>
          </p:sp>
          <p:sp>
            <p:nvSpPr>
              <p:cNvPr id="10314" name="Rectangle 66"/>
              <p:cNvSpPr>
                <a:spLocks noChangeArrowheads="1"/>
              </p:cNvSpPr>
              <p:nvPr/>
            </p:nvSpPr>
            <p:spPr bwMode="auto">
              <a:xfrm>
                <a:off x="6995003" y="32707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b="0" dirty="0">
                    <a:latin typeface="Gill Sans Light"/>
                    <a:cs typeface="Gill Sans Light"/>
                  </a:rPr>
                  <a:t>VMpage1, </a:t>
                </a:r>
                <a:r>
                  <a:rPr lang="en-US" altLang="en-US" sz="1800" b="0" dirty="0" err="1" smtClean="0">
                    <a:latin typeface="Gill Sans Light"/>
                    <a:cs typeface="Gill Sans Light"/>
                  </a:rPr>
                  <a:t>pid</a:t>
                </a:r>
                <a:r>
                  <a:rPr lang="en-US" altLang="en-US" sz="1800" b="0" dirty="0" smtClean="0">
                    <a:latin typeface="Gill Sans Light"/>
                    <a:cs typeface="Gill Sans Light"/>
                  </a:rPr>
                  <a:t> 0</a:t>
                </a:r>
                <a:endParaRPr lang="en-US" altLang="en-US" sz="1800" b="0" dirty="0">
                  <a:latin typeface="Gill Sans Light"/>
                  <a:cs typeface="Gill Sans Light"/>
                </a:endParaRPr>
              </a:p>
            </p:txBody>
          </p:sp>
          <p:sp>
            <p:nvSpPr>
              <p:cNvPr id="10315" name="Rectangle 67"/>
              <p:cNvSpPr>
                <a:spLocks noChangeArrowheads="1"/>
              </p:cNvSpPr>
              <p:nvPr/>
            </p:nvSpPr>
            <p:spPr bwMode="auto">
              <a:xfrm>
                <a:off x="6995003" y="37279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b="0">
                  <a:latin typeface="Gill Sans Light"/>
                  <a:cs typeface="Gill Sans Light"/>
                </a:endParaRPr>
              </a:p>
            </p:txBody>
          </p:sp>
          <p:sp>
            <p:nvSpPr>
              <p:cNvPr id="10316" name="Rectangle 68"/>
              <p:cNvSpPr>
                <a:spLocks noChangeArrowheads="1"/>
              </p:cNvSpPr>
              <p:nvPr/>
            </p:nvSpPr>
            <p:spPr bwMode="auto">
              <a:xfrm>
                <a:off x="6995003" y="41851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b="0">
                  <a:latin typeface="Gill Sans Light"/>
                  <a:cs typeface="Gill Sans Light"/>
                </a:endParaRPr>
              </a:p>
            </p:txBody>
          </p:sp>
          <p:sp>
            <p:nvSpPr>
              <p:cNvPr id="10317" name="Rectangle 69"/>
              <p:cNvSpPr>
                <a:spLocks noChangeArrowheads="1"/>
              </p:cNvSpPr>
              <p:nvPr/>
            </p:nvSpPr>
            <p:spPr bwMode="auto">
              <a:xfrm>
                <a:off x="6995003" y="46423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b="0" dirty="0">
                    <a:latin typeface="Gill Sans Light"/>
                    <a:cs typeface="Gill Sans Light"/>
                  </a:rPr>
                  <a:t>VMpage3, </a:t>
                </a:r>
                <a:r>
                  <a:rPr lang="en-US" altLang="en-US" sz="1800" b="0" dirty="0" err="1" smtClean="0">
                    <a:latin typeface="Gill Sans Light"/>
                    <a:cs typeface="Gill Sans Light"/>
                  </a:rPr>
                  <a:t>pid</a:t>
                </a:r>
                <a:r>
                  <a:rPr lang="en-US" altLang="en-US" sz="1800" b="0" dirty="0" smtClean="0">
                    <a:latin typeface="Gill Sans Light"/>
                    <a:cs typeface="Gill Sans Light"/>
                  </a:rPr>
                  <a:t> 0</a:t>
                </a:r>
                <a:endParaRPr lang="en-US" altLang="en-US" sz="1800" b="0" dirty="0">
                  <a:latin typeface="Gill Sans Light"/>
                  <a:cs typeface="Gill Sans Light"/>
                </a:endParaRPr>
              </a:p>
            </p:txBody>
          </p:sp>
        </p:grpSp>
        <p:sp>
          <p:nvSpPr>
            <p:cNvPr id="10302" name="TextBox 8"/>
            <p:cNvSpPr txBox="1">
              <a:spLocks noChangeArrowheads="1"/>
            </p:cNvSpPr>
            <p:nvPr/>
          </p:nvSpPr>
          <p:spPr bwMode="auto">
            <a:xfrm>
              <a:off x="5916613" y="13208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0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0303" name="TextBox 71"/>
            <p:cNvSpPr txBox="1">
              <a:spLocks noChangeArrowheads="1"/>
            </p:cNvSpPr>
            <p:nvPr/>
          </p:nvSpPr>
          <p:spPr bwMode="auto">
            <a:xfrm>
              <a:off x="5916613" y="175895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1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0304" name="TextBox 72"/>
            <p:cNvSpPr txBox="1">
              <a:spLocks noChangeArrowheads="1"/>
            </p:cNvSpPr>
            <p:nvPr/>
          </p:nvSpPr>
          <p:spPr bwMode="auto">
            <a:xfrm>
              <a:off x="5916613" y="2187575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2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0305" name="TextBox 73"/>
            <p:cNvSpPr txBox="1">
              <a:spLocks noChangeArrowheads="1"/>
            </p:cNvSpPr>
            <p:nvPr/>
          </p:nvSpPr>
          <p:spPr bwMode="auto">
            <a:xfrm>
              <a:off x="5916613" y="26289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3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0306" name="TextBox 74"/>
            <p:cNvSpPr txBox="1">
              <a:spLocks noChangeArrowheads="1"/>
            </p:cNvSpPr>
            <p:nvPr/>
          </p:nvSpPr>
          <p:spPr bwMode="auto">
            <a:xfrm>
              <a:off x="5916613" y="30861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4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0307" name="TextBox 79"/>
            <p:cNvSpPr txBox="1">
              <a:spLocks noChangeArrowheads="1"/>
            </p:cNvSpPr>
            <p:nvPr/>
          </p:nvSpPr>
          <p:spPr bwMode="auto">
            <a:xfrm>
              <a:off x="5916613" y="35433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5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0308" name="TextBox 90"/>
            <p:cNvSpPr txBox="1">
              <a:spLocks noChangeArrowheads="1"/>
            </p:cNvSpPr>
            <p:nvPr/>
          </p:nvSpPr>
          <p:spPr bwMode="auto">
            <a:xfrm>
              <a:off x="5916613" y="40005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6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0309" name="TextBox 91"/>
            <p:cNvSpPr txBox="1">
              <a:spLocks noChangeArrowheads="1"/>
            </p:cNvSpPr>
            <p:nvPr/>
          </p:nvSpPr>
          <p:spPr bwMode="auto">
            <a:xfrm>
              <a:off x="5916613" y="44577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7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</p:grpSp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6245124" y="5132388"/>
            <a:ext cx="22655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Gill Sans Light"/>
                <a:cs typeface="Gill Sans Light"/>
              </a:rPr>
              <a:t>Physical memory</a:t>
            </a:r>
            <a:br>
              <a:rPr lang="en-US" altLang="en-US" sz="2000" b="0">
                <a:latin typeface="Gill Sans Light"/>
                <a:cs typeface="Gill Sans Light"/>
              </a:rPr>
            </a:br>
            <a:r>
              <a:rPr lang="en-US" altLang="en-US" sz="2000" b="0">
                <a:latin typeface="Gill Sans Light"/>
                <a:cs typeface="Gill Sans Light"/>
              </a:rPr>
              <a:t>in 4kB pages</a:t>
            </a:r>
          </a:p>
          <a:p>
            <a:pPr algn="ctr" eaLnBrk="1" hangingPunct="1"/>
            <a:r>
              <a:rPr lang="en-US" altLang="en-US" sz="2000" b="0">
                <a:solidFill>
                  <a:srgbClr val="C00000"/>
                </a:solidFill>
                <a:latin typeface="Gill Sans Light"/>
                <a:cs typeface="Gill Sans Light"/>
              </a:rPr>
              <a:t>Page numbers in red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29526"/>
              </p:ext>
            </p:extLst>
          </p:nvPr>
        </p:nvGraphicFramePr>
        <p:xfrm>
          <a:off x="2970213" y="2493963"/>
          <a:ext cx="1981200" cy="2925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</a:tblGrid>
              <a:tr h="365720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VMpage2</a:t>
                      </a: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VMpage1</a:t>
                      </a: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free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VMpage3</a:t>
                      </a:r>
                    </a:p>
                  </a:txBody>
                  <a:tcPr marT="45708" marB="45708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275" name="TextBox 11"/>
          <p:cNvSpPr txBox="1">
            <a:spLocks noChangeArrowheads="1"/>
          </p:cNvSpPr>
          <p:nvPr/>
        </p:nvSpPr>
        <p:spPr bwMode="auto">
          <a:xfrm>
            <a:off x="2817813" y="5549900"/>
            <a:ext cx="19926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Inverse Page Table</a:t>
            </a:r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97826"/>
              </p:ext>
            </p:extLst>
          </p:nvPr>
        </p:nvGraphicFramePr>
        <p:xfrm>
          <a:off x="735013" y="1504950"/>
          <a:ext cx="1190625" cy="146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25"/>
              </a:tblGrid>
              <a:tr h="36591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96" marR="91496" marT="45740" marB="4574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VMpage1</a:t>
                      </a:r>
                    </a:p>
                  </a:txBody>
                  <a:tcPr marL="91496" marR="91496" marT="45740" marB="4574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VMpage2</a:t>
                      </a:r>
                    </a:p>
                  </a:txBody>
                  <a:tcPr marL="91496" marR="91496" marT="45740" marB="4574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VMpage3</a:t>
                      </a:r>
                    </a:p>
                  </a:txBody>
                  <a:tcPr marL="91496" marR="91496" marT="45740" marB="4574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288" name="TextBox 93"/>
          <p:cNvSpPr txBox="1">
            <a:spLocks noChangeArrowheads="1"/>
          </p:cNvSpPr>
          <p:nvPr/>
        </p:nvSpPr>
        <p:spPr bwMode="auto">
          <a:xfrm>
            <a:off x="4951413" y="2486025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0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0289" name="TextBox 94"/>
          <p:cNvSpPr txBox="1">
            <a:spLocks noChangeArrowheads="1"/>
          </p:cNvSpPr>
          <p:nvPr/>
        </p:nvSpPr>
        <p:spPr bwMode="auto">
          <a:xfrm>
            <a:off x="4951413" y="2855913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1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0290" name="TextBox 95"/>
          <p:cNvSpPr txBox="1">
            <a:spLocks noChangeArrowheads="1"/>
          </p:cNvSpPr>
          <p:nvPr/>
        </p:nvSpPr>
        <p:spPr bwMode="auto">
          <a:xfrm>
            <a:off x="4951413" y="3224213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2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0291" name="TextBox 96"/>
          <p:cNvSpPr txBox="1">
            <a:spLocks noChangeArrowheads="1"/>
          </p:cNvSpPr>
          <p:nvPr/>
        </p:nvSpPr>
        <p:spPr bwMode="auto">
          <a:xfrm>
            <a:off x="4951413" y="3587750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3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0292" name="TextBox 97"/>
          <p:cNvSpPr txBox="1">
            <a:spLocks noChangeArrowheads="1"/>
          </p:cNvSpPr>
          <p:nvPr/>
        </p:nvSpPr>
        <p:spPr bwMode="auto">
          <a:xfrm>
            <a:off x="4951413" y="3957638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4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0293" name="TextBox 98"/>
          <p:cNvSpPr txBox="1">
            <a:spLocks noChangeArrowheads="1"/>
          </p:cNvSpPr>
          <p:nvPr/>
        </p:nvSpPr>
        <p:spPr bwMode="auto">
          <a:xfrm>
            <a:off x="4951413" y="4325938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5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0294" name="TextBox 99"/>
          <p:cNvSpPr txBox="1">
            <a:spLocks noChangeArrowheads="1"/>
          </p:cNvSpPr>
          <p:nvPr/>
        </p:nvSpPr>
        <p:spPr bwMode="auto">
          <a:xfrm>
            <a:off x="4951413" y="4695825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6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0295" name="TextBox 100"/>
          <p:cNvSpPr txBox="1">
            <a:spLocks noChangeArrowheads="1"/>
          </p:cNvSpPr>
          <p:nvPr/>
        </p:nvSpPr>
        <p:spPr bwMode="auto">
          <a:xfrm>
            <a:off x="4951413" y="5046663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7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0296" name="TextBox 13"/>
          <p:cNvSpPr txBox="1">
            <a:spLocks noChangeArrowheads="1"/>
          </p:cNvSpPr>
          <p:nvPr/>
        </p:nvSpPr>
        <p:spPr bwMode="auto">
          <a:xfrm>
            <a:off x="457200" y="3022600"/>
            <a:ext cx="18004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Process id 0</a:t>
            </a:r>
          </a:p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Virtual memory</a:t>
            </a:r>
          </a:p>
        </p:txBody>
      </p:sp>
      <p:sp>
        <p:nvSpPr>
          <p:cNvPr id="10297" name="Freeform 15"/>
          <p:cNvSpPr>
            <a:spLocks/>
          </p:cNvSpPr>
          <p:nvPr/>
        </p:nvSpPr>
        <p:spPr bwMode="auto">
          <a:xfrm>
            <a:off x="1884363" y="2800350"/>
            <a:ext cx="1876425" cy="2790825"/>
          </a:xfrm>
          <a:custGeom>
            <a:avLst/>
            <a:gdLst>
              <a:gd name="T0" fmla="*/ 2174511 w 1743075"/>
              <a:gd name="T1" fmla="*/ 2579016 h 2781300"/>
              <a:gd name="T2" fmla="*/ 1758620 w 1743075"/>
              <a:gd name="T3" fmla="*/ 2809973 h 2781300"/>
              <a:gd name="T4" fmla="*/ 1045666 w 1743075"/>
              <a:gd name="T5" fmla="*/ 2809973 h 2781300"/>
              <a:gd name="T6" fmla="*/ 819898 w 1743075"/>
              <a:gd name="T7" fmla="*/ 2607886 h 2781300"/>
              <a:gd name="T8" fmla="*/ 843663 w 1743075"/>
              <a:gd name="T9" fmla="*/ 394551 h 2781300"/>
              <a:gd name="T10" fmla="*/ 344595 w 1743075"/>
              <a:gd name="T11" fmla="*/ 0 h 2781300"/>
              <a:gd name="T12" fmla="*/ 0 w 1743075"/>
              <a:gd name="T13" fmla="*/ 0 h 27813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43075" h="2781300">
                <a:moveTo>
                  <a:pt x="1743075" y="2552700"/>
                </a:moveTo>
                <a:lnTo>
                  <a:pt x="1409700" y="2781300"/>
                </a:lnTo>
                <a:lnTo>
                  <a:pt x="838200" y="2781300"/>
                </a:lnTo>
                <a:lnTo>
                  <a:pt x="657225" y="2581275"/>
                </a:lnTo>
                <a:lnTo>
                  <a:pt x="676275" y="390525"/>
                </a:lnTo>
                <a:lnTo>
                  <a:pt x="276225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298" name="Freeform 16"/>
          <p:cNvSpPr>
            <a:spLocks/>
          </p:cNvSpPr>
          <p:nvPr/>
        </p:nvSpPr>
        <p:spPr bwMode="auto">
          <a:xfrm>
            <a:off x="1941513" y="1695450"/>
            <a:ext cx="2009775" cy="828675"/>
          </a:xfrm>
          <a:custGeom>
            <a:avLst/>
            <a:gdLst>
              <a:gd name="T0" fmla="*/ 2009775 w 2009775"/>
              <a:gd name="T1" fmla="*/ 828675 h 828675"/>
              <a:gd name="T2" fmla="*/ 1171575 w 2009775"/>
              <a:gd name="T3" fmla="*/ 19050 h 828675"/>
              <a:gd name="T4" fmla="*/ 0 w 2009775"/>
              <a:gd name="T5" fmla="*/ 0 h 8286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09775" h="828675">
                <a:moveTo>
                  <a:pt x="2009775" y="828675"/>
                </a:moveTo>
                <a:lnTo>
                  <a:pt x="1171575" y="1905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299" name="Freeform 17"/>
          <p:cNvSpPr>
            <a:spLocks/>
          </p:cNvSpPr>
          <p:nvPr/>
        </p:nvSpPr>
        <p:spPr bwMode="auto">
          <a:xfrm>
            <a:off x="1941513" y="2371725"/>
            <a:ext cx="1944687" cy="898525"/>
          </a:xfrm>
          <a:custGeom>
            <a:avLst/>
            <a:gdLst>
              <a:gd name="T0" fmla="*/ 2110630 w 1866900"/>
              <a:gd name="T1" fmla="*/ 480763 h 1228725"/>
              <a:gd name="T2" fmla="*/ 1884490 w 1866900"/>
              <a:gd name="T3" fmla="*/ 130440 h 1228725"/>
              <a:gd name="T4" fmla="*/ 1249148 w 1866900"/>
              <a:gd name="T5" fmla="*/ 3727 h 1228725"/>
              <a:gd name="T6" fmla="*/ 0 w 1866900"/>
              <a:gd name="T7" fmla="*/ 0 h 12287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66900" h="1228725">
                <a:moveTo>
                  <a:pt x="1866900" y="1228725"/>
                </a:moveTo>
                <a:lnTo>
                  <a:pt x="1666875" y="333375"/>
                </a:lnTo>
                <a:lnTo>
                  <a:pt x="1104900" y="9525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00" name="Freeform 18"/>
          <p:cNvSpPr>
            <a:spLocks/>
          </p:cNvSpPr>
          <p:nvPr/>
        </p:nvSpPr>
        <p:spPr bwMode="auto">
          <a:xfrm>
            <a:off x="1922463" y="2047875"/>
            <a:ext cx="1800225" cy="1581150"/>
          </a:xfrm>
          <a:custGeom>
            <a:avLst/>
            <a:gdLst>
              <a:gd name="T0" fmla="*/ 1800225 w 1800225"/>
              <a:gd name="T1" fmla="*/ 2744404 h 1200150"/>
              <a:gd name="T2" fmla="*/ 1685925 w 1800225"/>
              <a:gd name="T3" fmla="*/ 2049777 h 1200150"/>
              <a:gd name="T4" fmla="*/ 1000125 w 1800225"/>
              <a:gd name="T5" fmla="*/ 2011462 h 1200150"/>
              <a:gd name="T6" fmla="*/ 295275 w 1800225"/>
              <a:gd name="T7" fmla="*/ 0 h 1200150"/>
              <a:gd name="T8" fmla="*/ 0 w 1800225"/>
              <a:gd name="T9" fmla="*/ 21782 h 1200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00225" h="1200150">
                <a:moveTo>
                  <a:pt x="1800225" y="1200150"/>
                </a:moveTo>
                <a:lnTo>
                  <a:pt x="1685925" y="896384"/>
                </a:lnTo>
                <a:lnTo>
                  <a:pt x="1000125" y="879628"/>
                </a:lnTo>
                <a:lnTo>
                  <a:pt x="295275" y="0"/>
                </a:lnTo>
                <a:lnTo>
                  <a:pt x="0" y="952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92488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altLang="ko-KR" dirty="0" smtClean="0"/>
              <a:t>IPT address translation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5867400"/>
          </a:xfrm>
        </p:spPr>
        <p:txBody>
          <a:bodyPr/>
          <a:lstStyle/>
          <a:p>
            <a:r>
              <a:rPr lang="en-US" altLang="en-US" dirty="0" smtClean="0"/>
              <a:t>Need an associative map from VM page to IPT address: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Use a hash map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862163"/>
              </p:ext>
            </p:extLst>
          </p:nvPr>
        </p:nvGraphicFramePr>
        <p:xfrm>
          <a:off x="2614613" y="2752725"/>
          <a:ext cx="1981200" cy="2925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</a:tblGrid>
              <a:tr h="365720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VMpage1</a:t>
                      </a: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VMpage2</a:t>
                      </a: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free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VMpage3</a:t>
                      </a:r>
                    </a:p>
                  </a:txBody>
                  <a:tcPr marT="45708" marB="4570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97" name="TextBox 11"/>
          <p:cNvSpPr txBox="1">
            <a:spLocks noChangeArrowheads="1"/>
          </p:cNvSpPr>
          <p:nvPr/>
        </p:nvSpPr>
        <p:spPr bwMode="auto">
          <a:xfrm>
            <a:off x="2462213" y="5810250"/>
            <a:ext cx="19926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Inverse Page Table</a:t>
            </a:r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905345"/>
              </p:ext>
            </p:extLst>
          </p:nvPr>
        </p:nvGraphicFramePr>
        <p:xfrm>
          <a:off x="819150" y="2057400"/>
          <a:ext cx="3276600" cy="36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47800"/>
              </a:tblGrid>
              <a:tr h="3651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VMpage2 (52b)</a:t>
                      </a:r>
                    </a:p>
                  </a:txBody>
                  <a:tcPr marT="45536" marB="4553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Offset (12b)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36" marB="4553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1306" name="TextBox 93"/>
          <p:cNvSpPr txBox="1">
            <a:spLocks noChangeArrowheads="1"/>
          </p:cNvSpPr>
          <p:nvPr/>
        </p:nvSpPr>
        <p:spPr bwMode="auto">
          <a:xfrm>
            <a:off x="4595813" y="2744788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0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1307" name="TextBox 94"/>
          <p:cNvSpPr txBox="1">
            <a:spLocks noChangeArrowheads="1"/>
          </p:cNvSpPr>
          <p:nvPr/>
        </p:nvSpPr>
        <p:spPr bwMode="auto">
          <a:xfrm>
            <a:off x="4595813" y="3114675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1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1308" name="TextBox 95"/>
          <p:cNvSpPr txBox="1">
            <a:spLocks noChangeArrowheads="1"/>
          </p:cNvSpPr>
          <p:nvPr/>
        </p:nvSpPr>
        <p:spPr bwMode="auto">
          <a:xfrm>
            <a:off x="4595813" y="3484563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2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1309" name="TextBox 96"/>
          <p:cNvSpPr txBox="1">
            <a:spLocks noChangeArrowheads="1"/>
          </p:cNvSpPr>
          <p:nvPr/>
        </p:nvSpPr>
        <p:spPr bwMode="auto">
          <a:xfrm>
            <a:off x="4595813" y="3846513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3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1310" name="TextBox 97"/>
          <p:cNvSpPr txBox="1">
            <a:spLocks noChangeArrowheads="1"/>
          </p:cNvSpPr>
          <p:nvPr/>
        </p:nvSpPr>
        <p:spPr bwMode="auto">
          <a:xfrm>
            <a:off x="4595813" y="421640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4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1311" name="TextBox 98"/>
          <p:cNvSpPr txBox="1">
            <a:spLocks noChangeArrowheads="1"/>
          </p:cNvSpPr>
          <p:nvPr/>
        </p:nvSpPr>
        <p:spPr bwMode="auto">
          <a:xfrm>
            <a:off x="4595813" y="4586288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5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1312" name="TextBox 99"/>
          <p:cNvSpPr txBox="1">
            <a:spLocks noChangeArrowheads="1"/>
          </p:cNvSpPr>
          <p:nvPr/>
        </p:nvSpPr>
        <p:spPr bwMode="auto">
          <a:xfrm>
            <a:off x="4595813" y="4954588"/>
            <a:ext cx="526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6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1313" name="TextBox 100"/>
          <p:cNvSpPr txBox="1">
            <a:spLocks noChangeArrowheads="1"/>
          </p:cNvSpPr>
          <p:nvPr/>
        </p:nvSpPr>
        <p:spPr bwMode="auto">
          <a:xfrm>
            <a:off x="4595813" y="53054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Gill Sans Light"/>
                <a:cs typeface="Gill Sans Light"/>
              </a:rPr>
              <a:t>0x</a:t>
            </a:r>
            <a:r>
              <a:rPr lang="en-US" altLang="en-US" sz="1800" b="0">
                <a:solidFill>
                  <a:srgbClr val="C00000"/>
                </a:solidFill>
                <a:latin typeface="Gill Sans Light"/>
                <a:cs typeface="Gill Sans Light"/>
              </a:rPr>
              <a:t>7</a:t>
            </a:r>
            <a:endParaRPr lang="en-US" altLang="en-US" sz="1800" b="0">
              <a:latin typeface="Gill Sans Light"/>
              <a:cs typeface="Gill Sans Light"/>
            </a:endParaRPr>
          </a:p>
        </p:txBody>
      </p:sp>
      <p:sp>
        <p:nvSpPr>
          <p:cNvPr id="11314" name="TextBox 13"/>
          <p:cNvSpPr txBox="1">
            <a:spLocks noChangeArrowheads="1"/>
          </p:cNvSpPr>
          <p:nvPr/>
        </p:nvSpPr>
        <p:spPr bwMode="auto">
          <a:xfrm>
            <a:off x="685800" y="1614488"/>
            <a:ext cx="3213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Process 0 virtual address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413814"/>
              </p:ext>
            </p:extLst>
          </p:nvPr>
        </p:nvGraphicFramePr>
        <p:xfrm>
          <a:off x="5334000" y="2054225"/>
          <a:ext cx="3276600" cy="36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47800"/>
              </a:tblGrid>
              <a:tr h="36512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0x3</a:t>
                      </a:r>
                    </a:p>
                  </a:txBody>
                  <a:tcPr marT="45536" marB="4553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Offset (12b)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36" marB="4553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1323" name="Freeform 1"/>
          <p:cNvSpPr>
            <a:spLocks/>
          </p:cNvSpPr>
          <p:nvPr/>
        </p:nvSpPr>
        <p:spPr bwMode="auto">
          <a:xfrm>
            <a:off x="1638300" y="2428875"/>
            <a:ext cx="976313" cy="1552575"/>
          </a:xfrm>
          <a:custGeom>
            <a:avLst/>
            <a:gdLst>
              <a:gd name="T0" fmla="*/ 0 w 1876425"/>
              <a:gd name="T1" fmla="*/ 0 h 1619250"/>
              <a:gd name="T2" fmla="*/ 0 w 1876425"/>
              <a:gd name="T3" fmla="*/ 512166 h 1619250"/>
              <a:gd name="T4" fmla="*/ 260437 w 1876425"/>
              <a:gd name="T5" fmla="*/ 1427348 h 1619250"/>
              <a:gd name="T6" fmla="*/ 507980 w 1876425"/>
              <a:gd name="T7" fmla="*/ 1427348 h 16192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76425" h="1619250">
                <a:moveTo>
                  <a:pt x="0" y="0"/>
                </a:moveTo>
                <a:lnTo>
                  <a:pt x="0" y="581025"/>
                </a:lnTo>
                <a:lnTo>
                  <a:pt x="962025" y="1619250"/>
                </a:lnTo>
                <a:lnTo>
                  <a:pt x="1876425" y="1619250"/>
                </a:lnTo>
              </a:path>
            </a:pathLst>
          </a:cu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1324" name="Freeform 2"/>
          <p:cNvSpPr>
            <a:spLocks/>
          </p:cNvSpPr>
          <p:nvPr/>
        </p:nvSpPr>
        <p:spPr bwMode="auto">
          <a:xfrm>
            <a:off x="5181600" y="2460625"/>
            <a:ext cx="571500" cy="1593850"/>
          </a:xfrm>
          <a:custGeom>
            <a:avLst/>
            <a:gdLst>
              <a:gd name="T0" fmla="*/ 0 w 571500"/>
              <a:gd name="T1" fmla="*/ 1572403 h 1593456"/>
              <a:gd name="T2" fmla="*/ 9525 w 571500"/>
              <a:gd name="T3" fmla="*/ 1591461 h 1593456"/>
              <a:gd name="T4" fmla="*/ 333375 w 571500"/>
              <a:gd name="T5" fmla="*/ 1581932 h 1593456"/>
              <a:gd name="T6" fmla="*/ 571500 w 571500"/>
              <a:gd name="T7" fmla="*/ 972030 h 1593456"/>
              <a:gd name="T8" fmla="*/ 571500 w 571500"/>
              <a:gd name="T9" fmla="*/ 0 h 1593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1500" h="1593456">
                <a:moveTo>
                  <a:pt x="0" y="1571625"/>
                </a:moveTo>
                <a:lnTo>
                  <a:pt x="9525" y="1590675"/>
                </a:lnTo>
                <a:cubicBezTo>
                  <a:pt x="323845" y="1600498"/>
                  <a:pt x="203150" y="1581150"/>
                  <a:pt x="333375" y="1581150"/>
                </a:cubicBezTo>
                <a:lnTo>
                  <a:pt x="571500" y="971550"/>
                </a:lnTo>
                <a:lnTo>
                  <a:pt x="57150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1325" name="TextBox 3"/>
          <p:cNvSpPr txBox="1">
            <a:spLocks noChangeArrowheads="1"/>
          </p:cNvSpPr>
          <p:nvPr/>
        </p:nvSpPr>
        <p:spPr bwMode="auto">
          <a:xfrm>
            <a:off x="520700" y="4106863"/>
            <a:ext cx="18674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Hash VM page #</a:t>
            </a:r>
          </a:p>
        </p:txBody>
      </p:sp>
      <p:sp>
        <p:nvSpPr>
          <p:cNvPr id="11326" name="Freeform 4"/>
          <p:cNvSpPr>
            <a:spLocks/>
          </p:cNvSpPr>
          <p:nvPr/>
        </p:nvSpPr>
        <p:spPr bwMode="auto">
          <a:xfrm>
            <a:off x="3733800" y="1600200"/>
            <a:ext cx="3933825" cy="428625"/>
          </a:xfrm>
          <a:custGeom>
            <a:avLst/>
            <a:gdLst>
              <a:gd name="T0" fmla="*/ 0 w 4276725"/>
              <a:gd name="T1" fmla="*/ 409575 h 428625"/>
              <a:gd name="T2" fmla="*/ 367975 w 4276725"/>
              <a:gd name="T3" fmla="*/ 9525 h 428625"/>
              <a:gd name="T4" fmla="*/ 3530805 w 4276725"/>
              <a:gd name="T5" fmla="*/ 0 h 428625"/>
              <a:gd name="T6" fmla="*/ 3933825 w 4276725"/>
              <a:gd name="T7" fmla="*/ 428625 h 4286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76725" h="428625">
                <a:moveTo>
                  <a:pt x="0" y="409575"/>
                </a:moveTo>
                <a:lnTo>
                  <a:pt x="400050" y="9525"/>
                </a:lnTo>
                <a:lnTo>
                  <a:pt x="3838575" y="0"/>
                </a:lnTo>
                <a:lnTo>
                  <a:pt x="4276725" y="428625"/>
                </a:lnTo>
              </a:path>
            </a:pathLst>
          </a:custGeom>
          <a:noFill/>
          <a:ln w="38100" cap="flat" cmpd="sng" algn="ctr">
            <a:solidFill>
              <a:srgbClr val="233AE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11327" name="Group 20"/>
          <p:cNvGrpSpPr>
            <a:grpSpLocks/>
          </p:cNvGrpSpPr>
          <p:nvPr/>
        </p:nvGrpSpPr>
        <p:grpSpPr bwMode="auto">
          <a:xfrm>
            <a:off x="5867400" y="2586038"/>
            <a:ext cx="2862263" cy="3803650"/>
            <a:chOff x="5916613" y="1320800"/>
            <a:chExt cx="2862262" cy="3803650"/>
          </a:xfrm>
        </p:grpSpPr>
        <p:grpSp>
          <p:nvGrpSpPr>
            <p:cNvPr id="11329" name="Group 20"/>
            <p:cNvGrpSpPr>
              <a:grpSpLocks/>
            </p:cNvGrpSpPr>
            <p:nvPr/>
          </p:nvGrpSpPr>
          <p:grpSpPr bwMode="auto">
            <a:xfrm>
              <a:off x="6858000" y="1466850"/>
              <a:ext cx="1920875" cy="3657600"/>
              <a:chOff x="6995003" y="1441966"/>
              <a:chExt cx="1920397" cy="3657600"/>
            </a:xfrm>
          </p:grpSpPr>
          <p:sp>
            <p:nvSpPr>
              <p:cNvPr id="11338" name="Rectangle 7"/>
              <p:cNvSpPr>
                <a:spLocks noChangeArrowheads="1"/>
              </p:cNvSpPr>
              <p:nvPr/>
            </p:nvSpPr>
            <p:spPr bwMode="auto">
              <a:xfrm>
                <a:off x="6995003" y="14419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b="0" dirty="0">
                    <a:latin typeface="Gill Sans Light"/>
                    <a:cs typeface="Gill Sans Light"/>
                  </a:rPr>
                  <a:t>VMpage0, </a:t>
                </a:r>
                <a:r>
                  <a:rPr lang="en-US" altLang="en-US" sz="1800" b="0" dirty="0" err="1" smtClean="0">
                    <a:latin typeface="Gill Sans Light"/>
                    <a:cs typeface="Gill Sans Light"/>
                  </a:rPr>
                  <a:t>pid</a:t>
                </a:r>
                <a:r>
                  <a:rPr lang="en-US" altLang="en-US" sz="1800" b="0" dirty="0" smtClean="0">
                    <a:latin typeface="Gill Sans Light"/>
                    <a:cs typeface="Gill Sans Light"/>
                  </a:rPr>
                  <a:t> 0</a:t>
                </a:r>
                <a:endParaRPr lang="en-US" altLang="en-US" sz="1800" b="0" dirty="0">
                  <a:latin typeface="Gill Sans Light"/>
                  <a:cs typeface="Gill Sans Light"/>
                </a:endParaRPr>
              </a:p>
            </p:txBody>
          </p:sp>
          <p:sp>
            <p:nvSpPr>
              <p:cNvPr id="11339" name="Rectangle 63"/>
              <p:cNvSpPr>
                <a:spLocks noChangeArrowheads="1"/>
              </p:cNvSpPr>
              <p:nvPr/>
            </p:nvSpPr>
            <p:spPr bwMode="auto">
              <a:xfrm>
                <a:off x="6995003" y="18991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b="0">
                  <a:latin typeface="Gill Sans Light"/>
                  <a:cs typeface="Gill Sans Light"/>
                </a:endParaRPr>
              </a:p>
            </p:txBody>
          </p:sp>
          <p:sp>
            <p:nvSpPr>
              <p:cNvPr id="11340" name="Rectangle 64"/>
              <p:cNvSpPr>
                <a:spLocks noChangeArrowheads="1"/>
              </p:cNvSpPr>
              <p:nvPr/>
            </p:nvSpPr>
            <p:spPr bwMode="auto">
              <a:xfrm>
                <a:off x="6995003" y="23563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b="0">
                  <a:latin typeface="Gill Sans Light"/>
                  <a:cs typeface="Gill Sans Light"/>
                </a:endParaRPr>
              </a:p>
            </p:txBody>
          </p:sp>
          <p:sp>
            <p:nvSpPr>
              <p:cNvPr id="11341" name="Rectangle 65"/>
              <p:cNvSpPr>
                <a:spLocks noChangeArrowheads="1"/>
              </p:cNvSpPr>
              <p:nvPr/>
            </p:nvSpPr>
            <p:spPr bwMode="auto">
              <a:xfrm>
                <a:off x="6995003" y="28135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b="0" dirty="0">
                    <a:latin typeface="Gill Sans Light"/>
                    <a:cs typeface="Gill Sans Light"/>
                  </a:rPr>
                  <a:t>VMpage2, </a:t>
                </a:r>
                <a:r>
                  <a:rPr lang="en-US" altLang="en-US" sz="1800" b="0" dirty="0" err="1" smtClean="0">
                    <a:latin typeface="Gill Sans Light"/>
                    <a:cs typeface="Gill Sans Light"/>
                  </a:rPr>
                  <a:t>pid</a:t>
                </a:r>
                <a:r>
                  <a:rPr lang="en-US" altLang="en-US" sz="1800" b="0" dirty="0" smtClean="0">
                    <a:latin typeface="Gill Sans Light"/>
                    <a:cs typeface="Gill Sans Light"/>
                  </a:rPr>
                  <a:t> 0</a:t>
                </a:r>
                <a:endParaRPr lang="en-US" altLang="en-US" sz="1800" b="0" dirty="0">
                  <a:latin typeface="Gill Sans Light"/>
                  <a:cs typeface="Gill Sans Light"/>
                </a:endParaRPr>
              </a:p>
            </p:txBody>
          </p:sp>
          <p:sp>
            <p:nvSpPr>
              <p:cNvPr id="11342" name="Rectangle 66"/>
              <p:cNvSpPr>
                <a:spLocks noChangeArrowheads="1"/>
              </p:cNvSpPr>
              <p:nvPr/>
            </p:nvSpPr>
            <p:spPr bwMode="auto">
              <a:xfrm>
                <a:off x="6995003" y="32707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b="0" dirty="0">
                    <a:latin typeface="Gill Sans Light"/>
                    <a:cs typeface="Gill Sans Light"/>
                  </a:rPr>
                  <a:t>VMpage1, </a:t>
                </a:r>
                <a:r>
                  <a:rPr lang="en-US" altLang="en-US" sz="1800" b="0" dirty="0" err="1" smtClean="0">
                    <a:latin typeface="Gill Sans Light"/>
                    <a:cs typeface="Gill Sans Light"/>
                  </a:rPr>
                  <a:t>pid</a:t>
                </a:r>
                <a:r>
                  <a:rPr lang="en-US" altLang="en-US" sz="1800" b="0" dirty="0" smtClean="0">
                    <a:latin typeface="Gill Sans Light"/>
                    <a:cs typeface="Gill Sans Light"/>
                  </a:rPr>
                  <a:t> 0</a:t>
                </a:r>
                <a:endParaRPr lang="en-US" altLang="en-US" sz="1800" b="0" dirty="0">
                  <a:latin typeface="Gill Sans Light"/>
                  <a:cs typeface="Gill Sans Light"/>
                </a:endParaRPr>
              </a:p>
            </p:txBody>
          </p:sp>
          <p:sp>
            <p:nvSpPr>
              <p:cNvPr id="11343" name="Rectangle 67"/>
              <p:cNvSpPr>
                <a:spLocks noChangeArrowheads="1"/>
              </p:cNvSpPr>
              <p:nvPr/>
            </p:nvSpPr>
            <p:spPr bwMode="auto">
              <a:xfrm>
                <a:off x="6995003" y="37279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b="0">
                  <a:latin typeface="Gill Sans Light"/>
                  <a:cs typeface="Gill Sans Light"/>
                </a:endParaRPr>
              </a:p>
            </p:txBody>
          </p:sp>
          <p:sp>
            <p:nvSpPr>
              <p:cNvPr id="11344" name="Rectangle 68"/>
              <p:cNvSpPr>
                <a:spLocks noChangeArrowheads="1"/>
              </p:cNvSpPr>
              <p:nvPr/>
            </p:nvSpPr>
            <p:spPr bwMode="auto">
              <a:xfrm>
                <a:off x="6995003" y="41851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b="0">
                  <a:latin typeface="Gill Sans Light"/>
                  <a:cs typeface="Gill Sans Light"/>
                </a:endParaRPr>
              </a:p>
            </p:txBody>
          </p:sp>
          <p:sp>
            <p:nvSpPr>
              <p:cNvPr id="11345" name="Rectangle 69"/>
              <p:cNvSpPr>
                <a:spLocks noChangeArrowheads="1"/>
              </p:cNvSpPr>
              <p:nvPr/>
            </p:nvSpPr>
            <p:spPr bwMode="auto">
              <a:xfrm>
                <a:off x="6995003" y="4642366"/>
                <a:ext cx="1920397" cy="457200"/>
              </a:xfrm>
              <a:prstGeom prst="rect">
                <a:avLst/>
              </a:prstGeom>
              <a:solidFill>
                <a:srgbClr val="00B0F0"/>
              </a:solidFill>
              <a:ln w="38100" algn="ctr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b="0" dirty="0">
                    <a:latin typeface="Gill Sans Light"/>
                    <a:cs typeface="Gill Sans Light"/>
                  </a:rPr>
                  <a:t>VMpage3, </a:t>
                </a:r>
                <a:r>
                  <a:rPr lang="en-US" altLang="en-US" sz="1800" b="0" dirty="0" err="1" smtClean="0">
                    <a:latin typeface="Gill Sans Light"/>
                    <a:cs typeface="Gill Sans Light"/>
                  </a:rPr>
                  <a:t>pid</a:t>
                </a:r>
                <a:r>
                  <a:rPr lang="en-US" altLang="en-US" sz="1800" b="0" dirty="0" smtClean="0">
                    <a:latin typeface="Gill Sans Light"/>
                    <a:cs typeface="Gill Sans Light"/>
                  </a:rPr>
                  <a:t> 0</a:t>
                </a:r>
                <a:endParaRPr lang="en-US" altLang="en-US" sz="1800" b="0" dirty="0">
                  <a:latin typeface="Gill Sans Light"/>
                  <a:cs typeface="Gill Sans Light"/>
                </a:endParaRPr>
              </a:p>
            </p:txBody>
          </p:sp>
        </p:grpSp>
        <p:sp>
          <p:nvSpPr>
            <p:cNvPr id="11330" name="TextBox 8"/>
            <p:cNvSpPr txBox="1">
              <a:spLocks noChangeArrowheads="1"/>
            </p:cNvSpPr>
            <p:nvPr/>
          </p:nvSpPr>
          <p:spPr bwMode="auto">
            <a:xfrm>
              <a:off x="5916613" y="13208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0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1331" name="TextBox 71"/>
            <p:cNvSpPr txBox="1">
              <a:spLocks noChangeArrowheads="1"/>
            </p:cNvSpPr>
            <p:nvPr/>
          </p:nvSpPr>
          <p:spPr bwMode="auto">
            <a:xfrm>
              <a:off x="5916613" y="175895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1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1332" name="TextBox 72"/>
            <p:cNvSpPr txBox="1">
              <a:spLocks noChangeArrowheads="1"/>
            </p:cNvSpPr>
            <p:nvPr/>
          </p:nvSpPr>
          <p:spPr bwMode="auto">
            <a:xfrm>
              <a:off x="5916613" y="2187575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2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1333" name="TextBox 73"/>
            <p:cNvSpPr txBox="1">
              <a:spLocks noChangeArrowheads="1"/>
            </p:cNvSpPr>
            <p:nvPr/>
          </p:nvSpPr>
          <p:spPr bwMode="auto">
            <a:xfrm>
              <a:off x="5916613" y="26289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3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1334" name="TextBox 74"/>
            <p:cNvSpPr txBox="1">
              <a:spLocks noChangeArrowheads="1"/>
            </p:cNvSpPr>
            <p:nvPr/>
          </p:nvSpPr>
          <p:spPr bwMode="auto">
            <a:xfrm>
              <a:off x="5916613" y="30861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4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1335" name="TextBox 79"/>
            <p:cNvSpPr txBox="1">
              <a:spLocks noChangeArrowheads="1"/>
            </p:cNvSpPr>
            <p:nvPr/>
          </p:nvSpPr>
          <p:spPr bwMode="auto">
            <a:xfrm>
              <a:off x="5916613" y="35433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5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1336" name="TextBox 90"/>
            <p:cNvSpPr txBox="1">
              <a:spLocks noChangeArrowheads="1"/>
            </p:cNvSpPr>
            <p:nvPr/>
          </p:nvSpPr>
          <p:spPr bwMode="auto">
            <a:xfrm>
              <a:off x="5916613" y="40005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6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  <p:sp>
          <p:nvSpPr>
            <p:cNvPr id="11337" name="TextBox 91"/>
            <p:cNvSpPr txBox="1">
              <a:spLocks noChangeArrowheads="1"/>
            </p:cNvSpPr>
            <p:nvPr/>
          </p:nvSpPr>
          <p:spPr bwMode="auto">
            <a:xfrm>
              <a:off x="5916613" y="4457700"/>
              <a:ext cx="8723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Gill Sans Light"/>
                  <a:cs typeface="Gill Sans Light"/>
                </a:rPr>
                <a:t>0x</a:t>
              </a:r>
              <a:r>
                <a:rPr lang="en-US" altLang="en-US" sz="1800" b="0">
                  <a:solidFill>
                    <a:srgbClr val="C00000"/>
                  </a:solidFill>
                  <a:latin typeface="Gill Sans Light"/>
                  <a:cs typeface="Gill Sans Light"/>
                </a:rPr>
                <a:t>7</a:t>
              </a:r>
              <a:r>
                <a:rPr lang="en-US" altLang="en-US" sz="1800" b="0">
                  <a:latin typeface="Gill Sans Light"/>
                  <a:cs typeface="Gill Sans Light"/>
                </a:rPr>
                <a:t>000</a:t>
              </a:r>
            </a:p>
          </p:txBody>
        </p:sp>
      </p:grpSp>
      <p:sp>
        <p:nvSpPr>
          <p:cNvPr id="11328" name="TextBox 13"/>
          <p:cNvSpPr txBox="1">
            <a:spLocks noChangeArrowheads="1"/>
          </p:cNvSpPr>
          <p:nvPr/>
        </p:nvSpPr>
        <p:spPr bwMode="auto">
          <a:xfrm>
            <a:off x="5153025" y="1619250"/>
            <a:ext cx="3213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 Light"/>
                <a:cs typeface="Gill Sans Light"/>
              </a:rPr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41716243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More Flexible Segmentation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0"/>
            <a:ext cx="8686800" cy="213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Logical View: multiple separate segments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Typical: Code, Data, Stack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Others: memory sharing, </a:t>
            </a:r>
            <a:r>
              <a:rPr lang="en-US" altLang="ko-KR" dirty="0" err="1" smtClean="0">
                <a:ea typeface="굴림" panose="020B0600000101010101" pitchFamily="34" charset="-127"/>
              </a:rPr>
              <a:t>etc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segment is given region of contiguous memory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Has a base and limit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reside anywhere in physical memory</a:t>
            </a:r>
          </a:p>
        </p:txBody>
      </p:sp>
      <p:pic>
        <p:nvPicPr>
          <p:cNvPr id="69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2" t="632" r="21811" b="964"/>
          <a:stretch>
            <a:fillRect/>
          </a:stretch>
        </p:blipFill>
        <p:spPr bwMode="auto">
          <a:xfrm>
            <a:off x="762000" y="685800"/>
            <a:ext cx="2852738" cy="3759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114800" y="685800"/>
            <a:ext cx="4510088" cy="3838575"/>
            <a:chOff x="2592" y="480"/>
            <a:chExt cx="2841" cy="2418"/>
          </a:xfrm>
        </p:grpSpPr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2688" y="558"/>
              <a:ext cx="1381" cy="1890"/>
            </a:xfrm>
            <a:prstGeom prst="ellipse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992" y="864"/>
              <a:ext cx="472" cy="25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2800" y="1440"/>
              <a:ext cx="436" cy="4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3520" y="1248"/>
              <a:ext cx="437" cy="18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3376" y="1728"/>
              <a:ext cx="435" cy="254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37898" name="Text Box 24"/>
            <p:cNvSpPr txBox="1">
              <a:spLocks noChangeArrowheads="1"/>
            </p:cNvSpPr>
            <p:nvPr/>
          </p:nvSpPr>
          <p:spPr bwMode="auto">
            <a:xfrm>
              <a:off x="2832" y="2481"/>
              <a:ext cx="107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user view of</a:t>
              </a:r>
            </a:p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memory space </a:t>
              </a:r>
            </a:p>
          </p:txBody>
        </p:sp>
        <p:sp>
          <p:nvSpPr>
            <p:cNvPr id="37899" name="Rectangle 12"/>
            <p:cNvSpPr>
              <a:spLocks noChangeArrowheads="1"/>
            </p:cNvSpPr>
            <p:nvPr/>
          </p:nvSpPr>
          <p:spPr bwMode="auto">
            <a:xfrm>
              <a:off x="4518" y="576"/>
              <a:ext cx="545" cy="509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0" name="Line 13"/>
            <p:cNvSpPr>
              <a:spLocks noChangeShapeType="1"/>
            </p:cNvSpPr>
            <p:nvPr/>
          </p:nvSpPr>
          <p:spPr bwMode="auto">
            <a:xfrm>
              <a:off x="4518" y="831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Rectangle 15"/>
            <p:cNvSpPr>
              <a:spLocks noChangeArrowheads="1"/>
            </p:cNvSpPr>
            <p:nvPr/>
          </p:nvSpPr>
          <p:spPr bwMode="auto">
            <a:xfrm>
              <a:off x="4518" y="1085"/>
              <a:ext cx="545" cy="509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2" name="Line 16"/>
            <p:cNvSpPr>
              <a:spLocks noChangeShapeType="1"/>
            </p:cNvSpPr>
            <p:nvPr/>
          </p:nvSpPr>
          <p:spPr bwMode="auto">
            <a:xfrm>
              <a:off x="4518" y="1340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Text Box 17"/>
            <p:cNvSpPr txBox="1">
              <a:spLocks noChangeArrowheads="1"/>
            </p:cNvSpPr>
            <p:nvPr/>
          </p:nvSpPr>
          <p:spPr bwMode="auto">
            <a:xfrm>
              <a:off x="4675" y="60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37904" name="Text Box 18"/>
            <p:cNvSpPr txBox="1">
              <a:spLocks noChangeArrowheads="1"/>
            </p:cNvSpPr>
            <p:nvPr/>
          </p:nvSpPr>
          <p:spPr bwMode="auto">
            <a:xfrm>
              <a:off x="4691" y="8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37905" name="Rectangle 19"/>
            <p:cNvSpPr>
              <a:spLocks noChangeArrowheads="1"/>
            </p:cNvSpPr>
            <p:nvPr/>
          </p:nvSpPr>
          <p:spPr bwMode="auto">
            <a:xfrm>
              <a:off x="4518" y="1594"/>
              <a:ext cx="545" cy="6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6" name="Rectangle 20"/>
            <p:cNvSpPr>
              <a:spLocks noChangeArrowheads="1"/>
            </p:cNvSpPr>
            <p:nvPr/>
          </p:nvSpPr>
          <p:spPr bwMode="auto">
            <a:xfrm>
              <a:off x="4518" y="2284"/>
              <a:ext cx="545" cy="18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7" name="Line 21"/>
            <p:cNvSpPr>
              <a:spLocks noChangeShapeType="1"/>
            </p:cNvSpPr>
            <p:nvPr/>
          </p:nvSpPr>
          <p:spPr bwMode="auto">
            <a:xfrm>
              <a:off x="4518" y="1775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Text Box 22"/>
            <p:cNvSpPr txBox="1">
              <a:spLocks noChangeArrowheads="1"/>
            </p:cNvSpPr>
            <p:nvPr/>
          </p:nvSpPr>
          <p:spPr bwMode="auto">
            <a:xfrm>
              <a:off x="4676" y="158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4691" y="193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37910" name="Text Box 25"/>
            <p:cNvSpPr txBox="1">
              <a:spLocks noChangeArrowheads="1"/>
            </p:cNvSpPr>
            <p:nvPr/>
          </p:nvSpPr>
          <p:spPr bwMode="auto">
            <a:xfrm>
              <a:off x="4272" y="2482"/>
              <a:ext cx="1161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physical </a:t>
              </a:r>
            </a:p>
            <a:p>
              <a:pPr eaLnBrk="1" hangingPunct="1">
                <a:spcBef>
                  <a:spcPct val="5000"/>
                </a:spcBef>
              </a:pPr>
              <a:r>
                <a:rPr lang="en-US" altLang="en-US" sz="1800" b="0">
                  <a:latin typeface="Helvetica" panose="020B0604020202020204" pitchFamily="34" charset="0"/>
                </a:rPr>
                <a:t>memory space</a:t>
              </a:r>
            </a:p>
          </p:txBody>
        </p:sp>
        <p:sp>
          <p:nvSpPr>
            <p:cNvPr id="37911" name="Rectangle 26"/>
            <p:cNvSpPr>
              <a:spLocks noChangeArrowheads="1"/>
            </p:cNvSpPr>
            <p:nvPr/>
          </p:nvSpPr>
          <p:spPr bwMode="auto">
            <a:xfrm>
              <a:off x="4520" y="576"/>
              <a:ext cx="539" cy="25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37912" name="Rectangle 27"/>
            <p:cNvSpPr>
              <a:spLocks noChangeArrowheads="1"/>
            </p:cNvSpPr>
            <p:nvPr/>
          </p:nvSpPr>
          <p:spPr bwMode="auto">
            <a:xfrm>
              <a:off x="4521" y="1584"/>
              <a:ext cx="543" cy="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37913" name="Rectangle 50"/>
            <p:cNvSpPr>
              <a:spLocks noChangeArrowheads="1"/>
            </p:cNvSpPr>
            <p:nvPr/>
          </p:nvSpPr>
          <p:spPr bwMode="auto">
            <a:xfrm>
              <a:off x="2592" y="480"/>
              <a:ext cx="2736" cy="2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58930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altLang="en-US" dirty="0" smtClean="0"/>
              <a:t>Summary: Inverted Table</a:t>
            </a:r>
          </a:p>
        </p:txBody>
      </p:sp>
      <p:sp>
        <p:nvSpPr>
          <p:cNvPr id="41986" name="TextBox 5"/>
          <p:cNvSpPr txBox="1">
            <a:spLocks noChangeArrowheads="1"/>
          </p:cNvSpPr>
          <p:nvPr/>
        </p:nvSpPr>
        <p:spPr bwMode="auto">
          <a:xfrm>
            <a:off x="588963" y="914400"/>
            <a:ext cx="1087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1111 1</a:t>
            </a:r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111</a:t>
            </a: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1676400" y="1066800"/>
            <a:ext cx="12954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1988" name="Rectangle 7"/>
          <p:cNvSpPr>
            <a:spLocks noChangeArrowheads="1"/>
          </p:cNvSpPr>
          <p:nvPr/>
        </p:nvSpPr>
        <p:spPr bwMode="auto">
          <a:xfrm>
            <a:off x="1676400" y="30480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676400" y="53340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1676400" y="41148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41991" name="Up Arrow 10"/>
          <p:cNvSpPr>
            <a:spLocks noChangeArrowheads="1"/>
          </p:cNvSpPr>
          <p:nvPr/>
        </p:nvSpPr>
        <p:spPr bwMode="auto">
          <a:xfrm flipH="1">
            <a:off x="2209800" y="27432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41992" name="Up Arrow 11"/>
          <p:cNvSpPr>
            <a:spLocks noChangeArrowheads="1"/>
          </p:cNvSpPr>
          <p:nvPr/>
        </p:nvSpPr>
        <p:spPr bwMode="auto">
          <a:xfrm flipH="1" flipV="1">
            <a:off x="2209800" y="16764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41993" name="Rectangle 12"/>
          <p:cNvSpPr>
            <a:spLocks noChangeArrowheads="1"/>
          </p:cNvSpPr>
          <p:nvPr/>
        </p:nvSpPr>
        <p:spPr bwMode="auto">
          <a:xfrm>
            <a:off x="16764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41994" name="TextBox 13"/>
          <p:cNvSpPr txBox="1">
            <a:spLocks noChangeArrowheads="1"/>
          </p:cNvSpPr>
          <p:nvPr/>
        </p:nvSpPr>
        <p:spPr bwMode="auto">
          <a:xfrm>
            <a:off x="1166813" y="685800"/>
            <a:ext cx="2185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41995" name="Rectangle 14"/>
          <p:cNvSpPr>
            <a:spLocks noChangeArrowheads="1"/>
          </p:cNvSpPr>
          <p:nvPr/>
        </p:nvSpPr>
        <p:spPr bwMode="auto">
          <a:xfrm>
            <a:off x="1676400" y="4724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41996" name="Rectangle 15"/>
          <p:cNvSpPr>
            <a:spLocks noChangeArrowheads="1"/>
          </p:cNvSpPr>
          <p:nvPr/>
        </p:nvSpPr>
        <p:spPr bwMode="auto">
          <a:xfrm>
            <a:off x="1676400" y="35052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41997" name="Rectangle 16"/>
          <p:cNvSpPr>
            <a:spLocks noChangeArrowheads="1"/>
          </p:cNvSpPr>
          <p:nvPr/>
        </p:nvSpPr>
        <p:spPr bwMode="auto">
          <a:xfrm>
            <a:off x="1676400" y="22860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41998" name="TextBox 17"/>
          <p:cNvSpPr txBox="1">
            <a:spLocks noChangeArrowheads="1"/>
          </p:cNvSpPr>
          <p:nvPr/>
        </p:nvSpPr>
        <p:spPr bwMode="auto">
          <a:xfrm>
            <a:off x="533400" y="5681663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41999" name="TextBox 18"/>
          <p:cNvSpPr txBox="1">
            <a:spLocks noChangeArrowheads="1"/>
          </p:cNvSpPr>
          <p:nvPr/>
        </p:nvSpPr>
        <p:spPr bwMode="auto">
          <a:xfrm>
            <a:off x="533400" y="44958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0100 0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42000" name="TextBox 19"/>
          <p:cNvSpPr txBox="1">
            <a:spLocks noChangeArrowheads="1"/>
          </p:cNvSpPr>
          <p:nvPr/>
        </p:nvSpPr>
        <p:spPr bwMode="auto">
          <a:xfrm>
            <a:off x="533400" y="3276600"/>
            <a:ext cx="1154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1000 0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42001" name="TextBox 20"/>
          <p:cNvSpPr txBox="1">
            <a:spLocks noChangeArrowheads="1"/>
          </p:cNvSpPr>
          <p:nvPr/>
        </p:nvSpPr>
        <p:spPr bwMode="auto">
          <a:xfrm>
            <a:off x="544513" y="202406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1100 0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42002" name="Left Brace 22"/>
          <p:cNvSpPr>
            <a:spLocks/>
          </p:cNvSpPr>
          <p:nvPr/>
        </p:nvSpPr>
        <p:spPr bwMode="auto">
          <a:xfrm rot="5400000" flipH="1">
            <a:off x="818356" y="5734844"/>
            <a:ext cx="192088" cy="609600"/>
          </a:xfrm>
          <a:prstGeom prst="leftBrace">
            <a:avLst>
              <a:gd name="adj1" fmla="val 830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2003" name="TextBox 23"/>
          <p:cNvSpPr txBox="1">
            <a:spLocks noChangeArrowheads="1"/>
          </p:cNvSpPr>
          <p:nvPr/>
        </p:nvSpPr>
        <p:spPr bwMode="auto">
          <a:xfrm>
            <a:off x="482600" y="6062663"/>
            <a:ext cx="812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FF0000"/>
                </a:solidFill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42004" name="TextBox 24"/>
          <p:cNvSpPr txBox="1">
            <a:spLocks noChangeArrowheads="1"/>
          </p:cNvSpPr>
          <p:nvPr/>
        </p:nvSpPr>
        <p:spPr bwMode="auto">
          <a:xfrm>
            <a:off x="1162050" y="6062663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42005" name="Left Brace 25"/>
          <p:cNvSpPr>
            <a:spLocks/>
          </p:cNvSpPr>
          <p:nvPr/>
        </p:nvSpPr>
        <p:spPr bwMode="auto">
          <a:xfrm rot="5400000" flipH="1">
            <a:off x="1346993" y="5892007"/>
            <a:ext cx="201613" cy="3048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1676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676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676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76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676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676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676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676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76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676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676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76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676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676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676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676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676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676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676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676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676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676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676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676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676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676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676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676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6764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676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676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676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2038" name="TextBox 140"/>
          <p:cNvSpPr txBox="1">
            <a:spLocks noChangeArrowheads="1"/>
          </p:cNvSpPr>
          <p:nvPr/>
        </p:nvSpPr>
        <p:spPr bwMode="auto">
          <a:xfrm>
            <a:off x="3100387" y="838200"/>
            <a:ext cx="29956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 dirty="0">
                <a:latin typeface="Helvetica" panose="020B0604020202020204" pitchFamily="34" charset="0"/>
              </a:rPr>
              <a:t>Inverted Table</a:t>
            </a:r>
          </a:p>
          <a:p>
            <a:pPr algn="ctr" eaLnBrk="1" hangingPunct="1"/>
            <a:r>
              <a:rPr lang="en-US" altLang="en-US" sz="1600" dirty="0">
                <a:latin typeface="Helvetica" panose="020B0604020202020204" pitchFamily="34" charset="0"/>
              </a:rPr>
              <a:t>Hash(</a:t>
            </a:r>
            <a:r>
              <a:rPr lang="en-US" altLang="en-US" sz="1600" dirty="0" err="1">
                <a:latin typeface="Helvetica" panose="020B0604020202020204" pitchFamily="34" charset="0"/>
              </a:rPr>
              <a:t>procID</a:t>
            </a:r>
            <a:r>
              <a:rPr lang="en-US" altLang="en-US" sz="1600" dirty="0">
                <a:latin typeface="Helvetica" panose="020B0604020202020204" pitchFamily="34" charset="0"/>
              </a:rPr>
              <a:t> &amp; </a:t>
            </a:r>
            <a:r>
              <a:rPr lang="en-US" altLang="en-US" sz="1600" dirty="0" err="1">
                <a:latin typeface="Helvetica" panose="020B0604020202020204" pitchFamily="34" charset="0"/>
              </a:rPr>
              <a:t>virt</a:t>
            </a:r>
            <a:r>
              <a:rPr lang="en-US" altLang="en-US" sz="1600" dirty="0">
                <a:latin typeface="Helvetica" panose="020B0604020202020204" pitchFamily="34" charset="0"/>
              </a:rPr>
              <a:t>. page #) = </a:t>
            </a:r>
          </a:p>
          <a:p>
            <a:pPr algn="ctr" eaLnBrk="1" hangingPunct="1"/>
            <a:r>
              <a:rPr lang="en-US" altLang="en-US" sz="1600" dirty="0">
                <a:latin typeface="Helvetica" panose="020B0604020202020204" pitchFamily="34" charset="0"/>
              </a:rPr>
              <a:t>phys. page #</a:t>
            </a:r>
          </a:p>
        </p:txBody>
      </p:sp>
      <p:sp>
        <p:nvSpPr>
          <p:cNvPr id="42039" name="TextBox 179"/>
          <p:cNvSpPr txBox="1">
            <a:spLocks noChangeArrowheads="1"/>
          </p:cNvSpPr>
          <p:nvPr/>
        </p:nvSpPr>
        <p:spPr bwMode="auto">
          <a:xfrm>
            <a:off x="544513" y="1490663"/>
            <a:ext cx="1131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>
                <a:solidFill>
                  <a:srgbClr val="FF0000"/>
                </a:solidFill>
                <a:latin typeface="Helvetica" panose="020B0604020202020204" pitchFamily="34" charset="0"/>
              </a:rPr>
              <a:t>1110 0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grpSp>
        <p:nvGrpSpPr>
          <p:cNvPr id="42040" name="Group 36"/>
          <p:cNvGrpSpPr>
            <a:grpSpLocks/>
          </p:cNvGrpSpPr>
          <p:nvPr/>
        </p:nvGrpSpPr>
        <p:grpSpPr bwMode="auto">
          <a:xfrm>
            <a:off x="2971800" y="1143000"/>
            <a:ext cx="1143000" cy="4724400"/>
            <a:chOff x="2971800" y="1143000"/>
            <a:chExt cx="1295400" cy="4724400"/>
          </a:xfrm>
        </p:grpSpPr>
        <p:cxnSp>
          <p:nvCxnSpPr>
            <p:cNvPr id="42113" name="Straight Arrow Connector 142"/>
            <p:cNvCxnSpPr>
              <a:cxnSpLocks noChangeShapeType="1"/>
            </p:cNvCxnSpPr>
            <p:nvPr/>
          </p:nvCxnSpPr>
          <p:spPr bwMode="auto">
            <a:xfrm flipV="1">
              <a:off x="2971800" y="5295900"/>
              <a:ext cx="1295400" cy="571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14" name="Straight Arrow Connector 187"/>
            <p:cNvCxnSpPr>
              <a:cxnSpLocks noChangeShapeType="1"/>
            </p:cNvCxnSpPr>
            <p:nvPr/>
          </p:nvCxnSpPr>
          <p:spPr bwMode="auto">
            <a:xfrm flipV="1">
              <a:off x="2971800" y="5143500"/>
              <a:ext cx="1295400" cy="571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15" name="Straight Arrow Connector 189"/>
            <p:cNvCxnSpPr>
              <a:cxnSpLocks noChangeShapeType="1"/>
            </p:cNvCxnSpPr>
            <p:nvPr/>
          </p:nvCxnSpPr>
          <p:spPr bwMode="auto">
            <a:xfrm flipV="1">
              <a:off x="2971800" y="4724400"/>
              <a:ext cx="1295400" cy="6858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16" name="Straight Arrow Connector 228"/>
            <p:cNvCxnSpPr>
              <a:cxnSpLocks noChangeShapeType="1"/>
            </p:cNvCxnSpPr>
            <p:nvPr/>
          </p:nvCxnSpPr>
          <p:spPr bwMode="auto">
            <a:xfrm>
              <a:off x="2971800" y="3124200"/>
              <a:ext cx="1295400" cy="3810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17" name="Straight Arrow Connector 229"/>
            <p:cNvCxnSpPr>
              <a:cxnSpLocks noChangeShapeType="1"/>
            </p:cNvCxnSpPr>
            <p:nvPr/>
          </p:nvCxnSpPr>
          <p:spPr bwMode="auto">
            <a:xfrm rot="16200000" flipH="1">
              <a:off x="2743200" y="1828800"/>
              <a:ext cx="1752600" cy="1295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18" name="Straight Arrow Connector 231"/>
            <p:cNvCxnSpPr>
              <a:cxnSpLocks noChangeShapeType="1"/>
              <a:stCxn id="83" idx="3"/>
            </p:cNvCxnSpPr>
            <p:nvPr/>
          </p:nvCxnSpPr>
          <p:spPr bwMode="auto">
            <a:xfrm>
              <a:off x="2971800" y="1447800"/>
              <a:ext cx="1295400" cy="1676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19" name="Straight Arrow Connector 232"/>
            <p:cNvCxnSpPr>
              <a:cxnSpLocks noChangeShapeType="1"/>
            </p:cNvCxnSpPr>
            <p:nvPr/>
          </p:nvCxnSpPr>
          <p:spPr bwMode="auto">
            <a:xfrm rot="16200000" flipH="1">
              <a:off x="2781300" y="1485900"/>
              <a:ext cx="1676400" cy="1295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20" name="Straight Arrow Connector 235"/>
            <p:cNvCxnSpPr>
              <a:cxnSpLocks noChangeShapeType="1"/>
            </p:cNvCxnSpPr>
            <p:nvPr/>
          </p:nvCxnSpPr>
          <p:spPr bwMode="auto">
            <a:xfrm rot="16200000" flipH="1">
              <a:off x="2781300" y="1333500"/>
              <a:ext cx="1676400" cy="1295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21" name="Straight Arrow Connector 237"/>
            <p:cNvCxnSpPr>
              <a:cxnSpLocks noChangeShapeType="1"/>
            </p:cNvCxnSpPr>
            <p:nvPr/>
          </p:nvCxnSpPr>
          <p:spPr bwMode="auto">
            <a:xfrm>
              <a:off x="2971800" y="3276600"/>
              <a:ext cx="1295400" cy="3810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22" name="Straight Arrow Connector 238"/>
            <p:cNvCxnSpPr>
              <a:cxnSpLocks noChangeShapeType="1"/>
            </p:cNvCxnSpPr>
            <p:nvPr/>
          </p:nvCxnSpPr>
          <p:spPr bwMode="auto">
            <a:xfrm>
              <a:off x="2971800" y="3429000"/>
              <a:ext cx="1295400" cy="3810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23" name="Straight Arrow Connector 241"/>
            <p:cNvCxnSpPr>
              <a:cxnSpLocks noChangeShapeType="1"/>
            </p:cNvCxnSpPr>
            <p:nvPr/>
          </p:nvCxnSpPr>
          <p:spPr bwMode="auto">
            <a:xfrm flipV="1">
              <a:off x="2971800" y="4191000"/>
              <a:ext cx="1295400" cy="190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24" name="Straight Arrow Connector 242"/>
            <p:cNvCxnSpPr>
              <a:cxnSpLocks noChangeShapeType="1"/>
            </p:cNvCxnSpPr>
            <p:nvPr/>
          </p:nvCxnSpPr>
          <p:spPr bwMode="auto">
            <a:xfrm flipV="1">
              <a:off x="2971800" y="4419600"/>
              <a:ext cx="1295400" cy="76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25" name="Straight Arrow Connector 244"/>
            <p:cNvCxnSpPr>
              <a:cxnSpLocks noChangeShapeType="1"/>
            </p:cNvCxnSpPr>
            <p:nvPr/>
          </p:nvCxnSpPr>
          <p:spPr bwMode="auto">
            <a:xfrm flipV="1">
              <a:off x="2971800" y="4572000"/>
              <a:ext cx="1295400" cy="76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26" name="Straight Arrow Connector 251"/>
            <p:cNvCxnSpPr>
              <a:cxnSpLocks noChangeShapeType="1"/>
            </p:cNvCxnSpPr>
            <p:nvPr/>
          </p:nvCxnSpPr>
          <p:spPr bwMode="auto">
            <a:xfrm flipV="1">
              <a:off x="2971800" y="4953000"/>
              <a:ext cx="1295400" cy="5715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2041" name="TextBox 144"/>
          <p:cNvSpPr txBox="1">
            <a:spLocks noChangeArrowheads="1"/>
          </p:cNvSpPr>
          <p:nvPr/>
        </p:nvSpPr>
        <p:spPr bwMode="auto">
          <a:xfrm>
            <a:off x="4038600" y="2590800"/>
            <a:ext cx="14478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h(11111) =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h(11110) =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h(11101) =    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h(11100) = 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h(10010)=   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h(10001)=  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h(10000)=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h(01011)= 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h(01010)=  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h(01001)=  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h(01000)=    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h(00011)=    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h(00010)=   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h(00001)=    </a:t>
            </a:r>
          </a:p>
          <a:p>
            <a:pPr eaLnBrk="1" hangingPunct="1"/>
            <a:r>
              <a:rPr lang="en-US" altLang="en-US" sz="1200">
                <a:latin typeface="Helvetica" panose="020B0604020202020204" pitchFamily="34" charset="0"/>
              </a:rPr>
              <a:t>h(00000)=    </a:t>
            </a:r>
          </a:p>
        </p:txBody>
      </p:sp>
      <p:grpSp>
        <p:nvGrpSpPr>
          <p:cNvPr id="42042" name="Group 1"/>
          <p:cNvGrpSpPr>
            <a:grpSpLocks/>
          </p:cNvGrpSpPr>
          <p:nvPr/>
        </p:nvGrpSpPr>
        <p:grpSpPr bwMode="auto">
          <a:xfrm>
            <a:off x="4800600" y="728663"/>
            <a:ext cx="3748088" cy="5291137"/>
            <a:chOff x="5178425" y="728663"/>
            <a:chExt cx="3748558" cy="5291137"/>
          </a:xfrm>
        </p:grpSpPr>
        <p:sp>
          <p:nvSpPr>
            <p:cNvPr id="42045" name="Rectangle 135"/>
            <p:cNvSpPr>
              <a:spLocks noChangeArrowheads="1"/>
            </p:cNvSpPr>
            <p:nvPr/>
          </p:nvSpPr>
          <p:spPr bwMode="auto">
            <a:xfrm>
              <a:off x="6477000" y="2286000"/>
              <a:ext cx="1295400" cy="304800"/>
            </a:xfrm>
            <a:prstGeom prst="rect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0">
                  <a:latin typeface="Helvetica" panose="020B0604020202020204" pitchFamily="34" charset="0"/>
                </a:rPr>
                <a:t>stack</a:t>
              </a:r>
            </a:p>
          </p:txBody>
        </p:sp>
        <p:sp>
          <p:nvSpPr>
            <p:cNvPr id="42046" name="TextBox 27"/>
            <p:cNvSpPr txBox="1">
              <a:spLocks noChangeArrowheads="1"/>
            </p:cNvSpPr>
            <p:nvPr/>
          </p:nvSpPr>
          <p:spPr bwMode="auto">
            <a:xfrm>
              <a:off x="6169025" y="728663"/>
              <a:ext cx="23780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Physical memory view</a:t>
              </a:r>
            </a:p>
          </p:txBody>
        </p:sp>
        <p:sp>
          <p:nvSpPr>
            <p:cNvPr id="42047" name="Rectangle 28"/>
            <p:cNvSpPr>
              <a:spLocks noChangeArrowheads="1"/>
            </p:cNvSpPr>
            <p:nvPr/>
          </p:nvSpPr>
          <p:spPr bwMode="auto">
            <a:xfrm>
              <a:off x="6477000" y="1066800"/>
              <a:ext cx="1295400" cy="4876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  <p:sp>
          <p:nvSpPr>
            <p:cNvPr id="42048" name="Rectangle 29"/>
            <p:cNvSpPr>
              <a:spLocks noChangeArrowheads="1"/>
            </p:cNvSpPr>
            <p:nvPr/>
          </p:nvSpPr>
          <p:spPr bwMode="auto">
            <a:xfrm>
              <a:off x="6477000" y="3810000"/>
              <a:ext cx="1295400" cy="609600"/>
            </a:xfrm>
            <a:prstGeom prst="rect">
              <a:avLst/>
            </a:prstGeom>
            <a:solidFill>
              <a:srgbClr val="FF6600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0">
                  <a:latin typeface="Helvetica" panose="020B0604020202020204" pitchFamily="34" charset="0"/>
                </a:rPr>
                <a:t>data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77163" y="5029200"/>
              <a:ext cx="1295562" cy="609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ea typeface="ＭＳ Ｐゴシック" charset="-128"/>
                  <a:cs typeface="Helvetica"/>
                </a:rPr>
                <a:t>code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477163" y="1066800"/>
              <a:ext cx="1295562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477163" y="5638800"/>
              <a:ext cx="1295562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477163" y="4419600"/>
              <a:ext cx="1295562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42053" name="Rectangle 35"/>
            <p:cNvSpPr>
              <a:spLocks noChangeArrowheads="1"/>
            </p:cNvSpPr>
            <p:nvPr/>
          </p:nvSpPr>
          <p:spPr bwMode="auto">
            <a:xfrm>
              <a:off x="6477000" y="3352800"/>
              <a:ext cx="1295400" cy="45720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0">
                  <a:latin typeface="Helvetica" panose="020B0604020202020204" pitchFamily="34" charset="0"/>
                </a:rPr>
                <a:t>heap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477163" y="2743200"/>
              <a:ext cx="1295562" cy="3048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42055" name="Rectangle 39"/>
            <p:cNvSpPr>
              <a:spLocks noChangeArrowheads="1"/>
            </p:cNvSpPr>
            <p:nvPr/>
          </p:nvSpPr>
          <p:spPr bwMode="auto">
            <a:xfrm>
              <a:off x="6477000" y="1371600"/>
              <a:ext cx="1295400" cy="304800"/>
            </a:xfrm>
            <a:prstGeom prst="rect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0">
                  <a:latin typeface="Helvetica" panose="020B0604020202020204" pitchFamily="34" charset="0"/>
                </a:rPr>
                <a:t>stack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477163" y="1828800"/>
              <a:ext cx="1295562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6477163" y="35052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6477163" y="36576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6477163" y="38100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6477163" y="39624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6477163" y="41148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6477163" y="42672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6477163" y="44196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6477163" y="45720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6477163" y="47244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6477163" y="48768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6477163" y="50292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6477163" y="51816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6477163" y="53340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6477163" y="54864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6477163" y="56388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6477163" y="57912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6477163" y="10668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6477163" y="12192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6477163" y="13716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6477163" y="15240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6477163" y="16764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6477163" y="18288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6477163" y="19812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6477163" y="21336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6477163" y="22860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6477163" y="24384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6477163" y="25908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6477163" y="27432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6477163" y="28956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6477163" y="30480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6477163" y="32004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6477163" y="3352800"/>
              <a:ext cx="1295562" cy="152400"/>
            </a:xfrm>
            <a:prstGeom prst="rect">
              <a:avLst/>
            </a:prstGeom>
            <a:noFill/>
            <a:ln w="1270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20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42089" name="TextBox 168"/>
            <p:cNvSpPr txBox="1">
              <a:spLocks noChangeArrowheads="1"/>
            </p:cNvSpPr>
            <p:nvPr/>
          </p:nvSpPr>
          <p:spPr bwMode="auto">
            <a:xfrm>
              <a:off x="7761288" y="5681663"/>
              <a:ext cx="1154112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0000 0</a:t>
              </a:r>
              <a:r>
                <a:rPr lang="en-US" altLang="en-US" sz="1600">
                  <a:solidFill>
                    <a:srgbClr val="0B52FC"/>
                  </a:solidFill>
                  <a:latin typeface="Helvetica" panose="020B0604020202020204" pitchFamily="34" charset="0"/>
                </a:rPr>
                <a:t>000</a:t>
              </a:r>
            </a:p>
          </p:txBody>
        </p:sp>
        <p:sp>
          <p:nvSpPr>
            <p:cNvPr id="42090" name="TextBox 169"/>
            <p:cNvSpPr txBox="1">
              <a:spLocks noChangeArrowheads="1"/>
            </p:cNvSpPr>
            <p:nvPr/>
          </p:nvSpPr>
          <p:spPr bwMode="auto">
            <a:xfrm>
              <a:off x="7761288" y="5376863"/>
              <a:ext cx="1154112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0001 0</a:t>
              </a:r>
              <a:r>
                <a:rPr lang="en-US" altLang="en-US" sz="1600">
                  <a:solidFill>
                    <a:srgbClr val="0B52FC"/>
                  </a:solidFill>
                  <a:latin typeface="Helvetica" panose="020B0604020202020204" pitchFamily="34" charset="0"/>
                </a:rPr>
                <a:t>000</a:t>
              </a:r>
            </a:p>
          </p:txBody>
        </p:sp>
        <p:sp>
          <p:nvSpPr>
            <p:cNvPr id="42091" name="TextBox 170"/>
            <p:cNvSpPr txBox="1">
              <a:spLocks noChangeArrowheads="1"/>
            </p:cNvSpPr>
            <p:nvPr/>
          </p:nvSpPr>
          <p:spPr bwMode="auto">
            <a:xfrm>
              <a:off x="7772400" y="4114800"/>
              <a:ext cx="115458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0101 0</a:t>
              </a:r>
              <a:r>
                <a:rPr lang="en-US" altLang="en-US" sz="1600">
                  <a:solidFill>
                    <a:srgbClr val="0B52FC"/>
                  </a:solidFill>
                  <a:latin typeface="Helvetica" panose="020B0604020202020204" pitchFamily="34" charset="0"/>
                </a:rPr>
                <a:t>000</a:t>
              </a:r>
            </a:p>
          </p:txBody>
        </p:sp>
        <p:sp>
          <p:nvSpPr>
            <p:cNvPr id="42092" name="TextBox 171"/>
            <p:cNvSpPr txBox="1">
              <a:spLocks noChangeArrowheads="1"/>
            </p:cNvSpPr>
            <p:nvPr/>
          </p:nvSpPr>
          <p:spPr bwMode="auto">
            <a:xfrm>
              <a:off x="7794625" y="3548063"/>
              <a:ext cx="11321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0111 0</a:t>
              </a:r>
              <a:r>
                <a:rPr lang="en-US" altLang="en-US" sz="1600">
                  <a:solidFill>
                    <a:srgbClr val="0B52FC"/>
                  </a:solidFill>
                  <a:latin typeface="Helvetica" panose="020B0604020202020204" pitchFamily="34" charset="0"/>
                </a:rPr>
                <a:t>000</a:t>
              </a:r>
            </a:p>
          </p:txBody>
        </p:sp>
        <p:sp>
          <p:nvSpPr>
            <p:cNvPr id="72807" name="TextBox 172"/>
            <p:cNvSpPr txBox="1">
              <a:spLocks noChangeArrowheads="1"/>
            </p:cNvSpPr>
            <p:nvPr/>
          </p:nvSpPr>
          <p:spPr bwMode="auto">
            <a:xfrm>
              <a:off x="7780664" y="1414463"/>
              <a:ext cx="1132029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1110 0</a:t>
              </a:r>
              <a:r>
                <a:rPr lang="en-US" sz="1600" dirty="0" smtClean="0">
                  <a:solidFill>
                    <a:schemeClr val="accent1">
                      <a:lumMod val="75000"/>
                    </a:schemeClr>
                  </a:solidFill>
                  <a:latin typeface="Helvetica" charset="0"/>
                  <a:cs typeface="Helvetica" charset="0"/>
                </a:rPr>
                <a:t>000</a:t>
              </a:r>
            </a:p>
          </p:txBody>
        </p:sp>
        <p:grpSp>
          <p:nvGrpSpPr>
            <p:cNvPr id="42094" name="Group 35"/>
            <p:cNvGrpSpPr>
              <a:grpSpLocks/>
            </p:cNvGrpSpPr>
            <p:nvPr/>
          </p:nvGrpSpPr>
          <p:grpSpPr bwMode="auto">
            <a:xfrm>
              <a:off x="5714998" y="1447800"/>
              <a:ext cx="762002" cy="4114800"/>
              <a:chOff x="5333997" y="1447800"/>
              <a:chExt cx="1143003" cy="4114800"/>
            </a:xfrm>
          </p:grpSpPr>
          <p:cxnSp>
            <p:nvCxnSpPr>
              <p:cNvPr id="42098" name="Straight Arrow Connector 159"/>
              <p:cNvCxnSpPr>
                <a:cxnSpLocks noChangeShapeType="1"/>
                <a:endCxn id="116" idx="1"/>
              </p:cNvCxnSpPr>
              <p:nvPr/>
            </p:nvCxnSpPr>
            <p:spPr bwMode="auto">
              <a:xfrm>
                <a:off x="5333997" y="5257800"/>
                <a:ext cx="1143000" cy="3048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099" name="Straight Arrow Connector 164"/>
              <p:cNvCxnSpPr>
                <a:cxnSpLocks noChangeShapeType="1"/>
              </p:cNvCxnSpPr>
              <p:nvPr/>
            </p:nvCxnSpPr>
            <p:spPr bwMode="auto">
              <a:xfrm flipV="1">
                <a:off x="5334000" y="4343400"/>
                <a:ext cx="1143000" cy="22701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00" name="Straight Arrow Connector 193"/>
              <p:cNvCxnSpPr>
                <a:cxnSpLocks noChangeShapeType="1"/>
              </p:cNvCxnSpPr>
              <p:nvPr/>
            </p:nvCxnSpPr>
            <p:spPr bwMode="auto">
              <a:xfrm>
                <a:off x="5334000" y="5105400"/>
                <a:ext cx="1143000" cy="3048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01" name="Straight Arrow Connector 194"/>
              <p:cNvCxnSpPr>
                <a:cxnSpLocks noChangeShapeType="1"/>
              </p:cNvCxnSpPr>
              <p:nvPr/>
            </p:nvCxnSpPr>
            <p:spPr bwMode="auto">
              <a:xfrm>
                <a:off x="5334000" y="4953000"/>
                <a:ext cx="1143000" cy="3048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02" name="Straight Arrow Connector 195"/>
              <p:cNvCxnSpPr>
                <a:cxnSpLocks noChangeShapeType="1"/>
              </p:cNvCxnSpPr>
              <p:nvPr/>
            </p:nvCxnSpPr>
            <p:spPr bwMode="auto">
              <a:xfrm>
                <a:off x="5334000" y="4800600"/>
                <a:ext cx="1143000" cy="3302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03" name="Straight Arrow Connector 202"/>
              <p:cNvCxnSpPr>
                <a:cxnSpLocks noChangeShapeType="1"/>
              </p:cNvCxnSpPr>
              <p:nvPr/>
            </p:nvCxnSpPr>
            <p:spPr bwMode="auto">
              <a:xfrm flipV="1">
                <a:off x="5334000" y="4040188"/>
                <a:ext cx="1143000" cy="15081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04" name="Straight Arrow Connector 204"/>
              <p:cNvCxnSpPr>
                <a:cxnSpLocks noChangeShapeType="1"/>
              </p:cNvCxnSpPr>
              <p:nvPr/>
            </p:nvCxnSpPr>
            <p:spPr bwMode="auto">
              <a:xfrm flipV="1">
                <a:off x="5334000" y="3886200"/>
                <a:ext cx="1143000" cy="15081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05" name="Straight Arrow Connector 206"/>
              <p:cNvCxnSpPr>
                <a:cxnSpLocks noChangeShapeType="1"/>
              </p:cNvCxnSpPr>
              <p:nvPr/>
            </p:nvCxnSpPr>
            <p:spPr bwMode="auto">
              <a:xfrm flipV="1">
                <a:off x="5334000" y="4191000"/>
                <a:ext cx="1143000" cy="22701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06" name="Straight Arrow Connector 207"/>
              <p:cNvCxnSpPr>
                <a:cxnSpLocks noChangeShapeType="1"/>
              </p:cNvCxnSpPr>
              <p:nvPr/>
            </p:nvCxnSpPr>
            <p:spPr bwMode="auto">
              <a:xfrm flipV="1">
                <a:off x="5334000" y="3733800"/>
                <a:ext cx="1143000" cy="15081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07" name="Straight Arrow Connector 208"/>
              <p:cNvCxnSpPr>
                <a:cxnSpLocks noChangeShapeType="1"/>
              </p:cNvCxnSpPr>
              <p:nvPr/>
            </p:nvCxnSpPr>
            <p:spPr bwMode="auto">
              <a:xfrm flipV="1">
                <a:off x="5334000" y="3581400"/>
                <a:ext cx="1143000" cy="762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08" name="Straight Arrow Connector 210"/>
              <p:cNvCxnSpPr>
                <a:cxnSpLocks noChangeShapeType="1"/>
              </p:cNvCxnSpPr>
              <p:nvPr/>
            </p:nvCxnSpPr>
            <p:spPr bwMode="auto">
              <a:xfrm flipV="1">
                <a:off x="5334000" y="3429000"/>
                <a:ext cx="1143000" cy="762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09" name="Straight Arrow Connector 211"/>
              <p:cNvCxnSpPr>
                <a:cxnSpLocks noChangeShapeType="1"/>
              </p:cNvCxnSpPr>
              <p:nvPr/>
            </p:nvCxnSpPr>
            <p:spPr bwMode="auto">
              <a:xfrm flipV="1">
                <a:off x="5334000" y="2514600"/>
                <a:ext cx="1143000" cy="7620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10" name="Straight Arrow Connector 213"/>
              <p:cNvCxnSpPr>
                <a:cxnSpLocks noChangeShapeType="1"/>
              </p:cNvCxnSpPr>
              <p:nvPr/>
            </p:nvCxnSpPr>
            <p:spPr bwMode="auto">
              <a:xfrm flipV="1">
                <a:off x="5334000" y="2362200"/>
                <a:ext cx="1143000" cy="7620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11" name="Straight Arrow Connector 214"/>
              <p:cNvCxnSpPr>
                <a:cxnSpLocks noChangeShapeType="1"/>
                <a:endCxn id="122" idx="1"/>
              </p:cNvCxnSpPr>
              <p:nvPr/>
            </p:nvCxnSpPr>
            <p:spPr bwMode="auto">
              <a:xfrm rot="5400000" flipH="1" flipV="1">
                <a:off x="5257800" y="1676400"/>
                <a:ext cx="1295400" cy="11430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112" name="Straight Arrow Connector 21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57800" y="1524000"/>
                <a:ext cx="1295400" cy="11430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095" name="Rectangle 84"/>
            <p:cNvSpPr>
              <a:spLocks noChangeArrowheads="1"/>
            </p:cNvSpPr>
            <p:nvPr/>
          </p:nvSpPr>
          <p:spPr bwMode="auto">
            <a:xfrm>
              <a:off x="5251450" y="2590800"/>
              <a:ext cx="457200" cy="2819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  <p:sp>
          <p:nvSpPr>
            <p:cNvPr id="42096" name="TextBox 143"/>
            <p:cNvSpPr txBox="1">
              <a:spLocks noChangeArrowheads="1"/>
            </p:cNvSpPr>
            <p:nvPr/>
          </p:nvSpPr>
          <p:spPr bwMode="auto">
            <a:xfrm>
              <a:off x="5178425" y="2590800"/>
              <a:ext cx="612775" cy="286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11101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11100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10111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10110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10000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01110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01101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01100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01011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01010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00101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00100 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00011  </a:t>
              </a:r>
            </a:p>
            <a:p>
              <a:pPr eaLnBrk="1" hangingPunct="1"/>
              <a:r>
                <a:rPr lang="en-US" altLang="en-US" sz="1200">
                  <a:latin typeface="Helvetica" panose="020B0604020202020204" pitchFamily="34" charset="0"/>
                </a:rPr>
                <a:t>00010</a:t>
              </a:r>
            </a:p>
          </p:txBody>
        </p:sp>
        <p:sp>
          <p:nvSpPr>
            <p:cNvPr id="42097" name="TextBox 172"/>
            <p:cNvSpPr txBox="1">
              <a:spLocks noChangeArrowheads="1"/>
            </p:cNvSpPr>
            <p:nvPr/>
          </p:nvSpPr>
          <p:spPr bwMode="auto">
            <a:xfrm>
              <a:off x="7769225" y="2362200"/>
              <a:ext cx="114300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solidFill>
                    <a:srgbClr val="FF0000"/>
                  </a:solidFill>
                  <a:latin typeface="Helvetica" panose="020B0604020202020204" pitchFamily="34" charset="0"/>
                </a:rPr>
                <a:t>1011 0</a:t>
              </a:r>
              <a:r>
                <a:rPr lang="en-US" altLang="en-US" sz="1600">
                  <a:solidFill>
                    <a:srgbClr val="0B52FC"/>
                  </a:solidFill>
                  <a:latin typeface="Helvetica" panose="020B0604020202020204" pitchFamily="34" charset="0"/>
                </a:rPr>
                <a:t>000</a:t>
              </a:r>
            </a:p>
          </p:txBody>
        </p:sp>
      </p:grpSp>
      <p:cxnSp>
        <p:nvCxnSpPr>
          <p:cNvPr id="42043" name="Straight Arrow Connector 241"/>
          <p:cNvCxnSpPr>
            <a:cxnSpLocks noChangeShapeType="1"/>
          </p:cNvCxnSpPr>
          <p:nvPr/>
        </p:nvCxnSpPr>
        <p:spPr bwMode="auto">
          <a:xfrm flipV="1">
            <a:off x="2971800" y="4038600"/>
            <a:ext cx="1143000" cy="190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3" name="Rectangle 252"/>
          <p:cNvSpPr>
            <a:spLocks noChangeArrowheads="1"/>
          </p:cNvSpPr>
          <p:nvPr/>
        </p:nvSpPr>
        <p:spPr bwMode="auto">
          <a:xfrm>
            <a:off x="-6248400" y="4038600"/>
            <a:ext cx="5943600" cy="1219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>
                <a:latin typeface="Helvetica" panose="020B0604020202020204" pitchFamily="34" charset="0"/>
              </a:rPr>
              <a:t>Total size of page table ≈ number of pages </a:t>
            </a:r>
            <a:r>
              <a:rPr lang="en-US" altLang="en-US" b="0">
                <a:solidFill>
                  <a:srgbClr val="FF0000"/>
                </a:solidFill>
                <a:latin typeface="Helvetica" panose="020B0604020202020204" pitchFamily="34" charset="0"/>
              </a:rPr>
              <a:t>used</a:t>
            </a:r>
            <a:r>
              <a:rPr lang="en-US" altLang="en-US" b="0">
                <a:latin typeface="Helvetica" panose="020B0604020202020204" pitchFamily="34" charset="0"/>
              </a:rPr>
              <a:t> by program in </a:t>
            </a:r>
            <a:r>
              <a:rPr lang="en-US" altLang="en-US" b="0">
                <a:solidFill>
                  <a:srgbClr val="FF0000"/>
                </a:solidFill>
                <a:latin typeface="Helvetica" panose="020B0604020202020204" pitchFamily="34" charset="0"/>
              </a:rPr>
              <a:t>physical memory</a:t>
            </a:r>
            <a:r>
              <a:rPr lang="en-US" altLang="en-US" b="0">
                <a:latin typeface="Helvetica" panose="020B0604020202020204" pitchFamily="34" charset="0"/>
              </a:rPr>
              <a:t>. Hash more complex</a:t>
            </a:r>
          </a:p>
        </p:txBody>
      </p:sp>
    </p:spTree>
    <p:extLst>
      <p:ext uri="{BB962C8B-B14F-4D97-AF65-F5344CB8AC3E}">
        <p14:creationId xmlns:p14="http://schemas.microsoft.com/office/powerpoint/2010/main" val="16660893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0469E-6 8.32562E-7 L 0.84956 0.13321 " pathEditMode="relative" ptsTypes="AA">
                                      <p:cBhvr>
                                        <p:cTn id="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162800" cy="533400"/>
          </a:xfrm>
        </p:spPr>
        <p:txBody>
          <a:bodyPr/>
          <a:lstStyle/>
          <a:p>
            <a:r>
              <a:rPr lang="en-US" altLang="en-US" smtClean="0"/>
              <a:t>Address Translation Comparison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716371"/>
              </p:ext>
            </p:extLst>
          </p:nvPr>
        </p:nvGraphicFramePr>
        <p:xfrm>
          <a:off x="304800" y="655638"/>
          <a:ext cx="8610600" cy="6035674"/>
        </p:xfrm>
        <a:graphic>
          <a:graphicData uri="http://schemas.openxmlformats.org/drawingml/2006/table">
            <a:tbl>
              <a:tblPr/>
              <a:tblGrid>
                <a:gridCol w="2133600"/>
                <a:gridCol w="2895600"/>
                <a:gridCol w="3581400"/>
              </a:tblGrid>
              <a:tr h="45724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Light"/>
                        <a:ea typeface="ＭＳ Ｐゴシック" charset="0"/>
                        <a:cs typeface="Gill Sans Ligh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Advantages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Disadvantages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5546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Simple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Segmentation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Light"/>
                        <a:ea typeface="ＭＳ Ｐゴシック" charset="0"/>
                        <a:cs typeface="Gill Sans Ligh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Fast context switching: Segment mapping maintained by CPU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External fragmentation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11888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Paging (single-level page)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No external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fragmentation, fast easy allocation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Light"/>
                        <a:ea typeface="ＭＳ Ｐゴシック" charset="0"/>
                        <a:cs typeface="Gill Sans Ligh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Large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table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size ~ virtual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memory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Internal fragmentation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Light"/>
                        <a:ea typeface="ＭＳ Ｐゴシック" charset="0"/>
                        <a:cs typeface="Gill Sans Ligh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82304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Paged segmentation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Table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size ~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# of pages in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virtual memory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fast easy allocation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 Light"/>
                        <a:ea typeface="ＭＳ Ｐゴシック" charset="0"/>
                        <a:cs typeface="Gill Sans Ligh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Multiple memory references per page access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82304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Two-level pages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ＭＳ Ｐゴシック" charset="0"/>
                        <a:cs typeface="Helvetic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88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Inverted Table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Table size ~ # of pages in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physical memory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ill Sans Light"/>
                        <a:ea typeface="ＭＳ Ｐゴシック" charset="0"/>
                        <a:cs typeface="Gill Sans Ligh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Light"/>
                          <a:ea typeface="ＭＳ Ｐゴシック" charset="0"/>
                          <a:cs typeface="Gill Sans Light"/>
                        </a:rPr>
                        <a:t>Hash function more complex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643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Segment Mapping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Segment registers within processor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Segment ID associated with each access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Often comes from portion of virtual address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come from bits in instruction instead (x86)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segment contains base and limit information 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Offset (rest of address) adjusted by adding base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Page Tables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Memory divided into fixed-sized chunks of memory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Virtual page number from virtual address mapped through page table to physical page number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Offset of virtual address same as physical address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Large page tables can be placed into virtual memory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Multi-Level Tables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Virtual address mapped to series of tables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Permit sparse population of address space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Inverted page table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Size of page table related to physical memory size</a:t>
            </a:r>
          </a:p>
        </p:txBody>
      </p:sp>
    </p:spTree>
    <p:extLst>
      <p:ext uri="{BB962C8B-B14F-4D97-AF65-F5344CB8AC3E}">
        <p14:creationId xmlns:p14="http://schemas.microsoft.com/office/powerpoint/2010/main" val="18293150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153400" cy="533400"/>
          </a:xfrm>
        </p:spPr>
        <p:txBody>
          <a:bodyPr/>
          <a:lstStyle/>
          <a:p>
            <a:r>
              <a:rPr lang="en-US" altLang="ko-KR" dirty="0" smtClean="0"/>
              <a:t>Implementation of Multi-Segment Model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52800"/>
            <a:ext cx="8458200" cy="3200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/>
              <a:t>Segment map resides in processor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/>
              <a:t>Segment number mapped into base/limit pair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/>
              <a:t>Base added to offset to generate physical address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/>
              <a:t>Error check catches offset out of range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/>
              <a:t>As many chunks of physical memory as entries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/>
              <a:t>Segment addressed by portion of virtual address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/>
              <a:t>However, could be included in instruction instead: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/>
              <a:t>x86 Example: </a:t>
            </a:r>
            <a:r>
              <a:rPr lang="en-US" altLang="ko-KR" dirty="0" err="1" smtClean="0"/>
              <a:t>mov</a:t>
            </a:r>
            <a:r>
              <a:rPr lang="en-US" altLang="ko-KR" dirty="0" smtClean="0"/>
              <a:t> [</a:t>
            </a:r>
            <a:r>
              <a:rPr lang="en-US" altLang="ko-KR" dirty="0" err="1" smtClean="0">
                <a:solidFill>
                  <a:schemeClr val="hlink"/>
                </a:solidFill>
              </a:rPr>
              <a:t>es</a:t>
            </a:r>
            <a:r>
              <a:rPr lang="en-US" altLang="ko-KR" dirty="0" err="1" smtClean="0"/>
              <a:t>:bx</a:t>
            </a:r>
            <a:r>
              <a:rPr lang="en-US" altLang="ko-KR" dirty="0" smtClean="0"/>
              <a:t>],ax.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/>
              <a:t>What is “V/N” (valid / not valid)?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 smtClean="0"/>
              <a:t>Can mark segments as invalid; requires check as well</a:t>
            </a:r>
          </a:p>
        </p:txBody>
      </p:sp>
      <p:grpSp>
        <p:nvGrpSpPr>
          <p:cNvPr id="39939" name="Group 78"/>
          <p:cNvGrpSpPr>
            <a:grpSpLocks/>
          </p:cNvGrpSpPr>
          <p:nvPr/>
        </p:nvGrpSpPr>
        <p:grpSpPr bwMode="auto">
          <a:xfrm>
            <a:off x="3733800" y="1203325"/>
            <a:ext cx="1895475" cy="2073275"/>
            <a:chOff x="2352" y="758"/>
            <a:chExt cx="1194" cy="1306"/>
          </a:xfrm>
        </p:grpSpPr>
        <p:grpSp>
          <p:nvGrpSpPr>
            <p:cNvPr id="39968" name="Group 13"/>
            <p:cNvGrpSpPr>
              <a:grpSpLocks/>
            </p:cNvGrpSpPr>
            <p:nvPr/>
          </p:nvGrpSpPr>
          <p:grpSpPr bwMode="auto">
            <a:xfrm>
              <a:off x="2352" y="758"/>
              <a:ext cx="1194" cy="163"/>
              <a:chOff x="2352" y="960"/>
              <a:chExt cx="1632" cy="288"/>
            </a:xfrm>
          </p:grpSpPr>
          <p:grpSp>
            <p:nvGrpSpPr>
              <p:cNvPr id="40004" name="Group 11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6" name="Rectangle 8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Base0</a:t>
                  </a:r>
                </a:p>
              </p:txBody>
            </p:sp>
            <p:sp>
              <p:nvSpPr>
                <p:cNvPr id="40007" name="Rectangle 1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Limit0</a:t>
                  </a:r>
                </a:p>
              </p:txBody>
            </p:sp>
          </p:grpSp>
          <p:sp>
            <p:nvSpPr>
              <p:cNvPr id="40005" name="Rectangle 12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</p:grpSp>
        <p:grpSp>
          <p:nvGrpSpPr>
            <p:cNvPr id="39969" name="Group 14"/>
            <p:cNvGrpSpPr>
              <a:grpSpLocks/>
            </p:cNvGrpSpPr>
            <p:nvPr/>
          </p:nvGrpSpPr>
          <p:grpSpPr bwMode="auto">
            <a:xfrm>
              <a:off x="2352" y="921"/>
              <a:ext cx="1194" cy="164"/>
              <a:chOff x="2352" y="960"/>
              <a:chExt cx="1632" cy="288"/>
            </a:xfrm>
          </p:grpSpPr>
          <p:grpSp>
            <p:nvGrpSpPr>
              <p:cNvPr id="40000" name="Group 1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2" name="Rectangle 1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Base1</a:t>
                  </a:r>
                </a:p>
              </p:txBody>
            </p:sp>
            <p:sp>
              <p:nvSpPr>
                <p:cNvPr id="40003" name="Rectangle 1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Limit1</a:t>
                  </a:r>
                </a:p>
              </p:txBody>
            </p:sp>
          </p:grpSp>
          <p:sp>
            <p:nvSpPr>
              <p:cNvPr id="40001" name="Rectangle 1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</p:grpSp>
        <p:grpSp>
          <p:nvGrpSpPr>
            <p:cNvPr id="39970" name="Group 19"/>
            <p:cNvGrpSpPr>
              <a:grpSpLocks/>
            </p:cNvGrpSpPr>
            <p:nvPr/>
          </p:nvGrpSpPr>
          <p:grpSpPr bwMode="auto">
            <a:xfrm>
              <a:off x="2352" y="1085"/>
              <a:ext cx="1194" cy="163"/>
              <a:chOff x="2352" y="960"/>
              <a:chExt cx="1632" cy="288"/>
            </a:xfrm>
          </p:grpSpPr>
          <p:grpSp>
            <p:nvGrpSpPr>
              <p:cNvPr id="39996" name="Group 2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8" name="Rectangle 2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Base2</a:t>
                  </a:r>
                </a:p>
              </p:txBody>
            </p:sp>
            <p:sp>
              <p:nvSpPr>
                <p:cNvPr id="39999" name="Rectangle 2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Limit2</a:t>
                  </a:r>
                </a:p>
              </p:txBody>
            </p:sp>
          </p:grpSp>
          <p:sp>
            <p:nvSpPr>
              <p:cNvPr id="39997" name="Rectangle 2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</p:grpSp>
        <p:grpSp>
          <p:nvGrpSpPr>
            <p:cNvPr id="39971" name="Group 24"/>
            <p:cNvGrpSpPr>
              <a:grpSpLocks/>
            </p:cNvGrpSpPr>
            <p:nvPr/>
          </p:nvGrpSpPr>
          <p:grpSpPr bwMode="auto">
            <a:xfrm>
              <a:off x="2352" y="1248"/>
              <a:ext cx="1194" cy="163"/>
              <a:chOff x="2352" y="960"/>
              <a:chExt cx="1632" cy="288"/>
            </a:xfrm>
          </p:grpSpPr>
          <p:grpSp>
            <p:nvGrpSpPr>
              <p:cNvPr id="39992" name="Group 2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4" name="Rectangle 2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Base3</a:t>
                  </a:r>
                </a:p>
              </p:txBody>
            </p:sp>
            <p:sp>
              <p:nvSpPr>
                <p:cNvPr id="39995" name="Rectangle 2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Limit3</a:t>
                  </a:r>
                </a:p>
              </p:txBody>
            </p:sp>
          </p:grpSp>
          <p:sp>
            <p:nvSpPr>
              <p:cNvPr id="39993" name="Rectangle 2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N</a:t>
                </a:r>
              </a:p>
            </p:txBody>
          </p:sp>
        </p:grpSp>
        <p:grpSp>
          <p:nvGrpSpPr>
            <p:cNvPr id="39972" name="Group 29"/>
            <p:cNvGrpSpPr>
              <a:grpSpLocks/>
            </p:cNvGrpSpPr>
            <p:nvPr/>
          </p:nvGrpSpPr>
          <p:grpSpPr bwMode="auto">
            <a:xfrm>
              <a:off x="2352" y="1411"/>
              <a:ext cx="1194" cy="163"/>
              <a:chOff x="2352" y="960"/>
              <a:chExt cx="1632" cy="288"/>
            </a:xfrm>
          </p:grpSpPr>
          <p:grpSp>
            <p:nvGrpSpPr>
              <p:cNvPr id="39988" name="Group 3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0" name="Rectangle 3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Base4</a:t>
                  </a:r>
                </a:p>
              </p:txBody>
            </p:sp>
            <p:sp>
              <p:nvSpPr>
                <p:cNvPr id="39991" name="Rectangle 3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Limit4</a:t>
                  </a:r>
                </a:p>
              </p:txBody>
            </p:sp>
          </p:grpSp>
          <p:sp>
            <p:nvSpPr>
              <p:cNvPr id="39989" name="Rectangle 3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</p:grpSp>
        <p:grpSp>
          <p:nvGrpSpPr>
            <p:cNvPr id="39973" name="Group 34"/>
            <p:cNvGrpSpPr>
              <a:grpSpLocks/>
            </p:cNvGrpSpPr>
            <p:nvPr/>
          </p:nvGrpSpPr>
          <p:grpSpPr bwMode="auto">
            <a:xfrm>
              <a:off x="2352" y="1574"/>
              <a:ext cx="1194" cy="164"/>
              <a:chOff x="2352" y="960"/>
              <a:chExt cx="1632" cy="288"/>
            </a:xfrm>
          </p:grpSpPr>
          <p:grpSp>
            <p:nvGrpSpPr>
              <p:cNvPr id="39984" name="Group 3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6" name="Rectangle 3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Base5</a:t>
                  </a:r>
                </a:p>
              </p:txBody>
            </p:sp>
            <p:sp>
              <p:nvSpPr>
                <p:cNvPr id="39987" name="Rectangle 3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Limit5</a:t>
                  </a:r>
                </a:p>
              </p:txBody>
            </p:sp>
          </p:grpSp>
          <p:sp>
            <p:nvSpPr>
              <p:cNvPr id="39985" name="Rectangle 3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N</a:t>
                </a:r>
              </a:p>
            </p:txBody>
          </p:sp>
        </p:grpSp>
        <p:grpSp>
          <p:nvGrpSpPr>
            <p:cNvPr id="39974" name="Group 39"/>
            <p:cNvGrpSpPr>
              <a:grpSpLocks/>
            </p:cNvGrpSpPr>
            <p:nvPr/>
          </p:nvGrpSpPr>
          <p:grpSpPr bwMode="auto">
            <a:xfrm>
              <a:off x="2352" y="1738"/>
              <a:ext cx="1194" cy="163"/>
              <a:chOff x="2352" y="960"/>
              <a:chExt cx="1632" cy="288"/>
            </a:xfrm>
          </p:grpSpPr>
          <p:grpSp>
            <p:nvGrpSpPr>
              <p:cNvPr id="39980" name="Group 4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2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Base6</a:t>
                  </a:r>
                </a:p>
              </p:txBody>
            </p:sp>
            <p:sp>
              <p:nvSpPr>
                <p:cNvPr id="39983" name="Rectangle 4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Limit6</a:t>
                  </a:r>
                </a:p>
              </p:txBody>
            </p:sp>
          </p:grpSp>
          <p:sp>
            <p:nvSpPr>
              <p:cNvPr id="39981" name="Rectangle 4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N</a:t>
                </a:r>
              </a:p>
            </p:txBody>
          </p:sp>
        </p:grpSp>
        <p:grpSp>
          <p:nvGrpSpPr>
            <p:cNvPr id="39975" name="Group 44"/>
            <p:cNvGrpSpPr>
              <a:grpSpLocks/>
            </p:cNvGrpSpPr>
            <p:nvPr/>
          </p:nvGrpSpPr>
          <p:grpSpPr bwMode="auto">
            <a:xfrm>
              <a:off x="2352" y="1901"/>
              <a:ext cx="1194" cy="163"/>
              <a:chOff x="2352" y="960"/>
              <a:chExt cx="1632" cy="288"/>
            </a:xfrm>
          </p:grpSpPr>
          <p:grpSp>
            <p:nvGrpSpPr>
              <p:cNvPr id="39976" name="Group 4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78" name="Rectangle 4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Base7</a:t>
                  </a:r>
                </a:p>
              </p:txBody>
            </p:sp>
            <p:sp>
              <p:nvSpPr>
                <p:cNvPr id="39979" name="Rectangle 4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78" tIns="44445" rIns="90478" bIns="44445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latin typeface="Gill Sans Light"/>
                      <a:cs typeface="Gill Sans Light"/>
                    </a:rPr>
                    <a:t>Limit7</a:t>
                  </a:r>
                </a:p>
              </p:txBody>
            </p:sp>
          </p:grpSp>
          <p:sp>
            <p:nvSpPr>
              <p:cNvPr id="39977" name="Rectangle 4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V</a:t>
                </a:r>
              </a:p>
            </p:txBody>
          </p:sp>
        </p:grpSp>
      </p:grpSp>
      <p:grpSp>
        <p:nvGrpSpPr>
          <p:cNvPr id="19" name="Group 69"/>
          <p:cNvGrpSpPr>
            <a:grpSpLocks/>
          </p:cNvGrpSpPr>
          <p:nvPr/>
        </p:nvGrpSpPr>
        <p:grpSpPr bwMode="auto">
          <a:xfrm>
            <a:off x="533400" y="746125"/>
            <a:ext cx="3106738" cy="704850"/>
            <a:chOff x="336" y="432"/>
            <a:chExt cx="1957" cy="444"/>
          </a:xfrm>
        </p:grpSpPr>
        <p:sp>
          <p:nvSpPr>
            <p:cNvPr id="39965" name="Rectangle 4"/>
            <p:cNvSpPr>
              <a:spLocks noChangeArrowheads="1"/>
            </p:cNvSpPr>
            <p:nvPr/>
          </p:nvSpPr>
          <p:spPr bwMode="auto">
            <a:xfrm>
              <a:off x="1577" y="511"/>
              <a:ext cx="716" cy="199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Gill Sans Light"/>
                  <a:cs typeface="Gill Sans Light"/>
                </a:rPr>
                <a:t>Offset</a:t>
              </a:r>
            </a:p>
          </p:txBody>
        </p:sp>
        <p:sp>
          <p:nvSpPr>
            <p:cNvPr id="39966" name="Rectangle 5"/>
            <p:cNvSpPr>
              <a:spLocks noChangeArrowheads="1"/>
            </p:cNvSpPr>
            <p:nvPr/>
          </p:nvSpPr>
          <p:spPr bwMode="auto">
            <a:xfrm>
              <a:off x="1077" y="511"/>
              <a:ext cx="500" cy="199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Gill Sans Light"/>
                  <a:cs typeface="Gill Sans Light"/>
                </a:rPr>
                <a:t>Seg #</a:t>
              </a:r>
            </a:p>
          </p:txBody>
        </p:sp>
        <p:sp>
          <p:nvSpPr>
            <p:cNvPr id="39967" name="Text Box 59"/>
            <p:cNvSpPr txBox="1">
              <a:spLocks noChangeArrowheads="1"/>
            </p:cNvSpPr>
            <p:nvPr/>
          </p:nvSpPr>
          <p:spPr bwMode="auto">
            <a:xfrm>
              <a:off x="336" y="432"/>
              <a:ext cx="633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Virtual</a:t>
              </a:r>
            </a:p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Address</a:t>
              </a:r>
            </a:p>
          </p:txBody>
        </p:sp>
      </p:grpSp>
      <p:grpSp>
        <p:nvGrpSpPr>
          <p:cNvPr id="20" name="Group 73"/>
          <p:cNvGrpSpPr>
            <a:grpSpLocks/>
          </p:cNvGrpSpPr>
          <p:nvPr/>
        </p:nvGrpSpPr>
        <p:grpSpPr bwMode="auto">
          <a:xfrm>
            <a:off x="3733800" y="1724025"/>
            <a:ext cx="1895475" cy="258763"/>
            <a:chOff x="2352" y="960"/>
            <a:chExt cx="1632" cy="288"/>
          </a:xfrm>
        </p:grpSpPr>
        <p:grpSp>
          <p:nvGrpSpPr>
            <p:cNvPr id="39961" name="Group 74"/>
            <p:cNvGrpSpPr>
              <a:grpSpLocks/>
            </p:cNvGrpSpPr>
            <p:nvPr/>
          </p:nvGrpSpPr>
          <p:grpSpPr bwMode="auto">
            <a:xfrm>
              <a:off x="2352" y="960"/>
              <a:ext cx="1392" cy="288"/>
              <a:chOff x="2352" y="960"/>
              <a:chExt cx="1392" cy="288"/>
            </a:xfrm>
          </p:grpSpPr>
          <p:sp>
            <p:nvSpPr>
              <p:cNvPr id="39963" name="Rectangle 7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Base2</a:t>
                </a:r>
              </a:p>
            </p:txBody>
          </p:sp>
          <p:sp>
            <p:nvSpPr>
              <p:cNvPr id="39964" name="Rectangle 7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Gill Sans Light"/>
                    <a:cs typeface="Gill Sans Light"/>
                  </a:rPr>
                  <a:t>Limit2</a:t>
                </a:r>
              </a:p>
            </p:txBody>
          </p:sp>
        </p:grpSp>
        <p:sp>
          <p:nvSpPr>
            <p:cNvPr id="39962" name="Rectangle 77"/>
            <p:cNvSpPr>
              <a:spLocks noChangeArrowheads="1"/>
            </p:cNvSpPr>
            <p:nvPr/>
          </p:nvSpPr>
          <p:spPr bwMode="auto">
            <a:xfrm>
              <a:off x="3744" y="960"/>
              <a:ext cx="24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Gill Sans Light"/>
                  <a:cs typeface="Gill Sans Light"/>
                </a:rPr>
                <a:t>V</a:t>
              </a:r>
            </a:p>
          </p:txBody>
        </p:sp>
      </p:grpSp>
      <p:grpSp>
        <p:nvGrpSpPr>
          <p:cNvPr id="22" name="Group 71"/>
          <p:cNvGrpSpPr>
            <a:grpSpLocks/>
          </p:cNvGrpSpPr>
          <p:nvPr/>
        </p:nvGrpSpPr>
        <p:grpSpPr bwMode="auto">
          <a:xfrm>
            <a:off x="3614738" y="1035050"/>
            <a:ext cx="4800600" cy="1576388"/>
            <a:chOff x="2277" y="566"/>
            <a:chExt cx="3024" cy="993"/>
          </a:xfrm>
        </p:grpSpPr>
        <p:sp>
          <p:nvSpPr>
            <p:cNvPr id="39956" name="Freeform 67"/>
            <p:cNvSpPr>
              <a:spLocks/>
            </p:cNvSpPr>
            <p:nvPr/>
          </p:nvSpPr>
          <p:spPr bwMode="auto">
            <a:xfrm>
              <a:off x="2277" y="566"/>
              <a:ext cx="1728" cy="576"/>
            </a:xfrm>
            <a:custGeom>
              <a:avLst/>
              <a:gdLst>
                <a:gd name="T0" fmla="*/ 0 w 1728"/>
                <a:gd name="T1" fmla="*/ 0 h 528"/>
                <a:gd name="T2" fmla="*/ 1344 w 1728"/>
                <a:gd name="T3" fmla="*/ 0 h 528"/>
                <a:gd name="T4" fmla="*/ 1728 w 1728"/>
                <a:gd name="T5" fmla="*/ 3901 h 528"/>
                <a:gd name="T6" fmla="*/ 0 60000 65536"/>
                <a:gd name="T7" fmla="*/ 0 60000 65536"/>
                <a:gd name="T8" fmla="*/ 0 60000 65536"/>
                <a:gd name="T9" fmla="*/ 0 w 1728"/>
                <a:gd name="T10" fmla="*/ 0 h 528"/>
                <a:gd name="T11" fmla="*/ 1728 w 17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528">
                  <a:moveTo>
                    <a:pt x="0" y="0"/>
                  </a:moveTo>
                  <a:lnTo>
                    <a:pt x="1344" y="0"/>
                  </a:lnTo>
                  <a:lnTo>
                    <a:pt x="1728" y="52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9957" name="Oval 52"/>
            <p:cNvSpPr>
              <a:spLocks noChangeArrowheads="1"/>
            </p:cNvSpPr>
            <p:nvPr/>
          </p:nvSpPr>
          <p:spPr bwMode="auto">
            <a:xfrm>
              <a:off x="3934" y="1115"/>
              <a:ext cx="358" cy="327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4000" dirty="0">
                  <a:latin typeface="Gill Sans Light"/>
                  <a:cs typeface="Gill Sans Light"/>
                </a:rPr>
                <a:t>+</a:t>
              </a:r>
            </a:p>
          </p:txBody>
        </p:sp>
        <p:sp>
          <p:nvSpPr>
            <p:cNvPr id="39958" name="Line 54"/>
            <p:cNvSpPr>
              <a:spLocks noChangeShapeType="1"/>
            </p:cNvSpPr>
            <p:nvPr/>
          </p:nvSpPr>
          <p:spPr bwMode="auto">
            <a:xfrm>
              <a:off x="2784" y="1104"/>
              <a:ext cx="1140" cy="13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9959" name="Line 58"/>
            <p:cNvSpPr>
              <a:spLocks noChangeShapeType="1"/>
            </p:cNvSpPr>
            <p:nvPr/>
          </p:nvSpPr>
          <p:spPr bwMode="auto">
            <a:xfrm>
              <a:off x="4282" y="1279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9960" name="Text Box 60"/>
            <p:cNvSpPr txBox="1">
              <a:spLocks noChangeArrowheads="1"/>
            </p:cNvSpPr>
            <p:nvPr/>
          </p:nvSpPr>
          <p:spPr bwMode="auto">
            <a:xfrm>
              <a:off x="4529" y="1115"/>
              <a:ext cx="772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Physical</a:t>
              </a:r>
            </a:p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Address</a:t>
              </a:r>
            </a:p>
          </p:txBody>
        </p:sp>
      </p:grpSp>
      <p:grpSp>
        <p:nvGrpSpPr>
          <p:cNvPr id="23" name="Group 72"/>
          <p:cNvGrpSpPr>
            <a:grpSpLocks/>
          </p:cNvGrpSpPr>
          <p:nvPr/>
        </p:nvGrpSpPr>
        <p:grpSpPr bwMode="auto">
          <a:xfrm>
            <a:off x="5218113" y="746125"/>
            <a:ext cx="2733675" cy="1041400"/>
            <a:chOff x="3287" y="384"/>
            <a:chExt cx="1722" cy="656"/>
          </a:xfrm>
        </p:grpSpPr>
        <p:sp>
          <p:nvSpPr>
            <p:cNvPr id="39951" name="Oval 51"/>
            <p:cNvSpPr>
              <a:spLocks noChangeArrowheads="1"/>
            </p:cNvSpPr>
            <p:nvPr/>
          </p:nvSpPr>
          <p:spPr bwMode="auto">
            <a:xfrm>
              <a:off x="3934" y="384"/>
              <a:ext cx="358" cy="326"/>
            </a:xfrm>
            <a:prstGeom prst="ellipse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4000" dirty="0" smtClean="0">
                  <a:latin typeface="Gill Sans Light"/>
                  <a:cs typeface="Gill Sans Light"/>
                </a:rPr>
                <a:t>&gt;</a:t>
              </a:r>
              <a:endParaRPr lang="en-US" altLang="en-US" sz="4000" dirty="0">
                <a:latin typeface="Gill Sans Light"/>
                <a:cs typeface="Gill Sans Light"/>
              </a:endParaRPr>
            </a:p>
          </p:txBody>
        </p:sp>
        <p:sp>
          <p:nvSpPr>
            <p:cNvPr id="39952" name="Line 55"/>
            <p:cNvSpPr>
              <a:spLocks noChangeShapeType="1"/>
            </p:cNvSpPr>
            <p:nvPr/>
          </p:nvSpPr>
          <p:spPr bwMode="auto">
            <a:xfrm flipV="1">
              <a:off x="3287" y="626"/>
              <a:ext cx="677" cy="41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9953" name="Line 57"/>
            <p:cNvSpPr>
              <a:spLocks noChangeShapeType="1"/>
            </p:cNvSpPr>
            <p:nvPr/>
          </p:nvSpPr>
          <p:spPr bwMode="auto">
            <a:xfrm>
              <a:off x="4282" y="54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9954" name="Text Box 62"/>
            <p:cNvSpPr txBox="1">
              <a:spLocks noChangeArrowheads="1"/>
            </p:cNvSpPr>
            <p:nvPr/>
          </p:nvSpPr>
          <p:spPr bwMode="auto">
            <a:xfrm>
              <a:off x="4555" y="462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Error</a:t>
              </a:r>
            </a:p>
          </p:txBody>
        </p:sp>
        <p:sp>
          <p:nvSpPr>
            <p:cNvPr id="39955" name="Line 68"/>
            <p:cNvSpPr>
              <a:spLocks noChangeShapeType="1"/>
            </p:cNvSpPr>
            <p:nvPr/>
          </p:nvSpPr>
          <p:spPr bwMode="auto">
            <a:xfrm>
              <a:off x="3621" y="56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692274" name="Freeform 50"/>
          <p:cNvSpPr>
            <a:spLocks/>
          </p:cNvSpPr>
          <p:nvPr/>
        </p:nvSpPr>
        <p:spPr bwMode="auto">
          <a:xfrm>
            <a:off x="2243138" y="1187450"/>
            <a:ext cx="1530350" cy="635000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39945" name="TextBox 1"/>
          <p:cNvSpPr txBox="1">
            <a:spLocks noChangeArrowheads="1"/>
          </p:cNvSpPr>
          <p:nvPr/>
        </p:nvSpPr>
        <p:spPr bwMode="auto">
          <a:xfrm>
            <a:off x="4648200" y="685800"/>
            <a:ext cx="7489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Gill Sans Light"/>
                <a:cs typeface="Gill Sans Light"/>
              </a:rPr>
              <a:t>offset</a:t>
            </a:r>
          </a:p>
        </p:txBody>
      </p:sp>
      <p:grpSp>
        <p:nvGrpSpPr>
          <p:cNvPr id="69" name="Group 135"/>
          <p:cNvGrpSpPr>
            <a:grpSpLocks/>
          </p:cNvGrpSpPr>
          <p:nvPr/>
        </p:nvGrpSpPr>
        <p:grpSpPr bwMode="auto">
          <a:xfrm>
            <a:off x="5638800" y="1905000"/>
            <a:ext cx="3276600" cy="2338388"/>
            <a:chOff x="3024" y="672"/>
            <a:chExt cx="2064" cy="1473"/>
          </a:xfrm>
        </p:grpSpPr>
        <p:sp>
          <p:nvSpPr>
            <p:cNvPr id="39947" name="AutoShape 112"/>
            <p:cNvSpPr>
              <a:spLocks noChangeArrowheads="1"/>
            </p:cNvSpPr>
            <p:nvPr/>
          </p:nvSpPr>
          <p:spPr bwMode="auto">
            <a:xfrm>
              <a:off x="4130" y="1351"/>
              <a:ext cx="958" cy="186"/>
            </a:xfrm>
            <a:prstGeom prst="roundRect">
              <a:avLst>
                <a:gd name="adj" fmla="val 16667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Gill Sans Light"/>
                  <a:cs typeface="Gill Sans Light"/>
                </a:rPr>
                <a:t>Check Valid</a:t>
              </a:r>
            </a:p>
          </p:txBody>
        </p:sp>
        <p:sp>
          <p:nvSpPr>
            <p:cNvPr id="39948" name="Line 113"/>
            <p:cNvSpPr>
              <a:spLocks noChangeShapeType="1"/>
            </p:cNvSpPr>
            <p:nvPr/>
          </p:nvSpPr>
          <p:spPr bwMode="auto">
            <a:xfrm>
              <a:off x="3024" y="672"/>
              <a:ext cx="1106" cy="767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39949" name="Text Box 114"/>
            <p:cNvSpPr txBox="1">
              <a:spLocks noChangeArrowheads="1"/>
            </p:cNvSpPr>
            <p:nvPr/>
          </p:nvSpPr>
          <p:spPr bwMode="auto">
            <a:xfrm>
              <a:off x="4201" y="1701"/>
              <a:ext cx="55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Access</a:t>
              </a:r>
            </a:p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Error</a:t>
              </a:r>
            </a:p>
          </p:txBody>
        </p:sp>
        <p:sp>
          <p:nvSpPr>
            <p:cNvPr id="39950" name="Line 115"/>
            <p:cNvSpPr>
              <a:spLocks noChangeShapeType="1"/>
            </p:cNvSpPr>
            <p:nvPr/>
          </p:nvSpPr>
          <p:spPr bwMode="auto">
            <a:xfrm>
              <a:off x="4535" y="1526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0022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9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/>
      <p:bldP spid="6922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Intel x86 Special Registers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" r="1314" b="8861"/>
          <a:stretch>
            <a:fillRect/>
          </a:stretch>
        </p:blipFill>
        <p:spPr bwMode="auto">
          <a:xfrm>
            <a:off x="4267200" y="1066800"/>
            <a:ext cx="4648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335280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3183545" cy="1197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 dirty="0">
                <a:solidFill>
                  <a:schemeClr val="hlink"/>
                </a:solidFill>
                <a:latin typeface="Gill Sans Light"/>
                <a:cs typeface="Gill Sans Light"/>
              </a:rPr>
              <a:t>Typical Segment Register</a:t>
            </a:r>
          </a:p>
          <a:p>
            <a:r>
              <a:rPr lang="en-US" altLang="en-US" sz="2400" dirty="0">
                <a:solidFill>
                  <a:schemeClr val="hlink"/>
                </a:solidFill>
                <a:latin typeface="Gill Sans Light"/>
                <a:cs typeface="Gill Sans Light"/>
              </a:rPr>
              <a:t>Current Priority is RPL</a:t>
            </a:r>
          </a:p>
          <a:p>
            <a:r>
              <a:rPr lang="en-US" altLang="en-US" sz="2400" dirty="0">
                <a:solidFill>
                  <a:schemeClr val="hlink"/>
                </a:solidFill>
                <a:latin typeface="Gill Sans Light"/>
                <a:cs typeface="Gill Sans Light"/>
              </a:rPr>
              <a:t>Of Code Segment (CS)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860925" y="685800"/>
            <a:ext cx="3042480" cy="45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 dirty="0">
                <a:solidFill>
                  <a:schemeClr val="hlink"/>
                </a:solidFill>
                <a:latin typeface="Gill Sans Light"/>
                <a:cs typeface="Gill Sans Light"/>
              </a:rPr>
              <a:t>80386 Special Registers</a:t>
            </a: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5636" r="51389" b="8795"/>
          <a:stretch>
            <a:fillRect/>
          </a:stretch>
        </p:blipFill>
        <p:spPr bwMode="auto">
          <a:xfrm>
            <a:off x="990600" y="685800"/>
            <a:ext cx="2438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2761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Example: Four Segments (16 bit addresses)</a:t>
            </a:r>
          </a:p>
        </p:txBody>
      </p:sp>
      <p:graphicFrame>
        <p:nvGraphicFramePr>
          <p:cNvPr id="693356" name="Group 10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715398"/>
              </p:ext>
            </p:extLst>
          </p:nvPr>
        </p:nvGraphicFramePr>
        <p:xfrm>
          <a:off x="4495800" y="685800"/>
          <a:ext cx="3505200" cy="1816230"/>
        </p:xfrm>
        <a:graphic>
          <a:graphicData uri="http://schemas.openxmlformats.org/drawingml/2006/table">
            <a:tbl>
              <a:tblPr/>
              <a:tblGrid>
                <a:gridCol w="1371600"/>
                <a:gridCol w="1066800"/>
                <a:gridCol w="1066800"/>
              </a:tblGrid>
              <a:tr h="3359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Seg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 ID #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Base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Limit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 (code)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0x4000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0x0800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1 (data)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0x4800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0x1400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2 (shared)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0xF000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0x1000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3 (stack)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0x0000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0x3000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grpSp>
        <p:nvGrpSpPr>
          <p:cNvPr id="42012" name="Group 105"/>
          <p:cNvGrpSpPr>
            <a:grpSpLocks/>
          </p:cNvGrpSpPr>
          <p:nvPr/>
        </p:nvGrpSpPr>
        <p:grpSpPr bwMode="auto">
          <a:xfrm>
            <a:off x="533400" y="1143000"/>
            <a:ext cx="3573463" cy="641350"/>
            <a:chOff x="-48" y="480"/>
            <a:chExt cx="2251" cy="504"/>
          </a:xfrm>
        </p:grpSpPr>
        <p:sp>
          <p:nvSpPr>
            <p:cNvPr id="42051" name="Rectangle 57"/>
            <p:cNvSpPr>
              <a:spLocks noChangeArrowheads="1"/>
            </p:cNvSpPr>
            <p:nvPr/>
          </p:nvSpPr>
          <p:spPr bwMode="auto">
            <a:xfrm>
              <a:off x="432" y="480"/>
              <a:ext cx="1680" cy="240"/>
            </a:xfrm>
            <a:prstGeom prst="rect">
              <a:avLst/>
            </a:prstGeom>
            <a:solidFill>
              <a:srgbClr val="00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Offset</a:t>
              </a:r>
            </a:p>
          </p:txBody>
        </p:sp>
        <p:sp>
          <p:nvSpPr>
            <p:cNvPr id="42052" name="Rectangle 58"/>
            <p:cNvSpPr>
              <a:spLocks noChangeArrowheads="1"/>
            </p:cNvSpPr>
            <p:nvPr/>
          </p:nvSpPr>
          <p:spPr bwMode="auto">
            <a:xfrm>
              <a:off x="48" y="480"/>
              <a:ext cx="384" cy="2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Gill Sans Light"/>
                  <a:cs typeface="Gill Sans Light"/>
                </a:rPr>
                <a:t>Seg</a:t>
              </a:r>
            </a:p>
          </p:txBody>
        </p:sp>
        <p:sp>
          <p:nvSpPr>
            <p:cNvPr id="42053" name="Text Box 59"/>
            <p:cNvSpPr txBox="1">
              <a:spLocks noChangeArrowheads="1"/>
            </p:cNvSpPr>
            <p:nvPr/>
          </p:nvSpPr>
          <p:spPr bwMode="auto">
            <a:xfrm>
              <a:off x="2016" y="720"/>
              <a:ext cx="187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2054" name="Text Box 60"/>
            <p:cNvSpPr txBox="1">
              <a:spLocks noChangeArrowheads="1"/>
            </p:cNvSpPr>
            <p:nvPr/>
          </p:nvSpPr>
          <p:spPr bwMode="auto">
            <a:xfrm>
              <a:off x="192" y="720"/>
              <a:ext cx="25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14</a:t>
              </a:r>
            </a:p>
          </p:txBody>
        </p:sp>
        <p:sp>
          <p:nvSpPr>
            <p:cNvPr id="42055" name="Text Box 61"/>
            <p:cNvSpPr txBox="1">
              <a:spLocks noChangeArrowheads="1"/>
            </p:cNvSpPr>
            <p:nvPr/>
          </p:nvSpPr>
          <p:spPr bwMode="auto">
            <a:xfrm>
              <a:off x="384" y="720"/>
              <a:ext cx="25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13</a:t>
              </a:r>
            </a:p>
          </p:txBody>
        </p:sp>
        <p:sp>
          <p:nvSpPr>
            <p:cNvPr id="42056" name="Text Box 62"/>
            <p:cNvSpPr txBox="1">
              <a:spLocks noChangeArrowheads="1"/>
            </p:cNvSpPr>
            <p:nvPr/>
          </p:nvSpPr>
          <p:spPr bwMode="auto">
            <a:xfrm>
              <a:off x="-48" y="719"/>
              <a:ext cx="25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Helvetica" panose="020B0604020202020204" pitchFamily="34" charset="0"/>
                </a:rPr>
                <a:t>15</a:t>
              </a:r>
            </a:p>
          </p:txBody>
        </p:sp>
      </p:grpSp>
      <p:grpSp>
        <p:nvGrpSpPr>
          <p:cNvPr id="42013" name="Group 103"/>
          <p:cNvGrpSpPr>
            <a:grpSpLocks/>
          </p:cNvGrpSpPr>
          <p:nvPr/>
        </p:nvGrpSpPr>
        <p:grpSpPr bwMode="auto">
          <a:xfrm>
            <a:off x="152400" y="2590800"/>
            <a:ext cx="2549525" cy="3875088"/>
            <a:chOff x="2640" y="672"/>
            <a:chExt cx="1606" cy="2441"/>
          </a:xfrm>
        </p:grpSpPr>
        <p:grpSp>
          <p:nvGrpSpPr>
            <p:cNvPr id="42038" name="Group 90"/>
            <p:cNvGrpSpPr>
              <a:grpSpLocks/>
            </p:cNvGrpSpPr>
            <p:nvPr/>
          </p:nvGrpSpPr>
          <p:grpSpPr bwMode="auto">
            <a:xfrm>
              <a:off x="2640" y="672"/>
              <a:ext cx="1349" cy="1968"/>
              <a:chOff x="2299" y="816"/>
              <a:chExt cx="1349" cy="1968"/>
            </a:xfrm>
          </p:grpSpPr>
          <p:sp>
            <p:nvSpPr>
              <p:cNvPr id="42040" name="Rectangle 45"/>
              <p:cNvSpPr>
                <a:spLocks noChangeArrowheads="1"/>
              </p:cNvSpPr>
              <p:nvPr/>
            </p:nvSpPr>
            <p:spPr bwMode="auto">
              <a:xfrm>
                <a:off x="2880" y="864"/>
                <a:ext cx="768" cy="19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41" name="Rectangle 46"/>
              <p:cNvSpPr>
                <a:spLocks noChangeArrowheads="1"/>
              </p:cNvSpPr>
              <p:nvPr/>
            </p:nvSpPr>
            <p:spPr bwMode="auto">
              <a:xfrm>
                <a:off x="2880" y="864"/>
                <a:ext cx="768" cy="96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42" name="Rectangle 47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768" cy="192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43" name="Rectangle 48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768" cy="336"/>
              </a:xfrm>
              <a:prstGeom prst="rect">
                <a:avLst/>
              </a:prstGeom>
              <a:solidFill>
                <a:srgbClr val="53FB25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44" name="Rectangle 80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768" cy="4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45" name="Rectangle 82"/>
              <p:cNvSpPr>
                <a:spLocks noChangeArrowheads="1"/>
              </p:cNvSpPr>
              <p:nvPr/>
            </p:nvSpPr>
            <p:spPr bwMode="auto">
              <a:xfrm>
                <a:off x="2880" y="1824"/>
                <a:ext cx="768" cy="144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grpSp>
            <p:nvGrpSpPr>
              <p:cNvPr id="42046" name="Group 87"/>
              <p:cNvGrpSpPr>
                <a:grpSpLocks/>
              </p:cNvGrpSpPr>
              <p:nvPr/>
            </p:nvGrpSpPr>
            <p:grpSpPr bwMode="auto">
              <a:xfrm>
                <a:off x="2299" y="816"/>
                <a:ext cx="568" cy="1604"/>
                <a:chOff x="2299" y="816"/>
                <a:chExt cx="568" cy="1604"/>
              </a:xfrm>
            </p:grpSpPr>
            <p:sp>
              <p:nvSpPr>
                <p:cNvPr id="42047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299" y="1296"/>
                  <a:ext cx="546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0x4000</a:t>
                  </a:r>
                </a:p>
              </p:txBody>
            </p:sp>
            <p:sp>
              <p:nvSpPr>
                <p:cNvPr id="42048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299" y="816"/>
                  <a:ext cx="546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0x0000</a:t>
                  </a:r>
                </a:p>
              </p:txBody>
            </p:sp>
            <p:sp>
              <p:nvSpPr>
                <p:cNvPr id="42049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299" y="1728"/>
                  <a:ext cx="546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0x8000</a:t>
                  </a:r>
                </a:p>
              </p:txBody>
            </p:sp>
            <p:sp>
              <p:nvSpPr>
                <p:cNvPr id="42050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299" y="2208"/>
                  <a:ext cx="568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600">
                      <a:latin typeface="Helvetica" panose="020B0604020202020204" pitchFamily="34" charset="0"/>
                    </a:rPr>
                    <a:t>0xC000</a:t>
                  </a:r>
                </a:p>
              </p:txBody>
            </p:sp>
          </p:grpSp>
        </p:grpSp>
        <p:sp>
          <p:nvSpPr>
            <p:cNvPr id="42039" name="Text Box 101"/>
            <p:cNvSpPr txBox="1">
              <a:spLocks noChangeArrowheads="1"/>
            </p:cNvSpPr>
            <p:nvPr/>
          </p:nvSpPr>
          <p:spPr bwMode="auto">
            <a:xfrm>
              <a:off x="3016" y="2688"/>
              <a:ext cx="1230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900">
                  <a:latin typeface="Helvetica" panose="020B0604020202020204" pitchFamily="34" charset="0"/>
                </a:rPr>
                <a:t>Virtual</a:t>
              </a:r>
            </a:p>
            <a:p>
              <a:pPr eaLnBrk="1" hangingPunct="1"/>
              <a:r>
                <a:rPr lang="en-US" altLang="en-US" sz="1900">
                  <a:latin typeface="Helvetica" panose="020B0604020202020204" pitchFamily="34" charset="0"/>
                </a:rPr>
                <a:t>Address Space</a:t>
              </a:r>
            </a:p>
          </p:txBody>
        </p:sp>
      </p:grpSp>
      <p:sp>
        <p:nvSpPr>
          <p:cNvPr id="42014" name="Text Box 107"/>
          <p:cNvSpPr txBox="1">
            <a:spLocks noChangeArrowheads="1"/>
          </p:cNvSpPr>
          <p:nvPr/>
        </p:nvSpPr>
        <p:spPr bwMode="auto">
          <a:xfrm>
            <a:off x="762000" y="1752600"/>
            <a:ext cx="287655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900">
                <a:latin typeface="Helvetica" panose="020B0604020202020204" pitchFamily="34" charset="0"/>
              </a:rPr>
              <a:t>Virtual Address Format</a:t>
            </a:r>
          </a:p>
        </p:txBody>
      </p:sp>
      <p:grpSp>
        <p:nvGrpSpPr>
          <p:cNvPr id="42015" name="Group 104"/>
          <p:cNvGrpSpPr>
            <a:grpSpLocks/>
          </p:cNvGrpSpPr>
          <p:nvPr/>
        </p:nvGrpSpPr>
        <p:grpSpPr bwMode="auto">
          <a:xfrm>
            <a:off x="4506913" y="2514600"/>
            <a:ext cx="2473325" cy="3951288"/>
            <a:chOff x="4176" y="624"/>
            <a:chExt cx="1558" cy="2489"/>
          </a:xfrm>
        </p:grpSpPr>
        <p:grpSp>
          <p:nvGrpSpPr>
            <p:cNvPr id="42026" name="Group 89"/>
            <p:cNvGrpSpPr>
              <a:grpSpLocks/>
            </p:cNvGrpSpPr>
            <p:nvPr/>
          </p:nvGrpSpPr>
          <p:grpSpPr bwMode="auto">
            <a:xfrm>
              <a:off x="4176" y="624"/>
              <a:ext cx="1349" cy="2016"/>
              <a:chOff x="3883" y="768"/>
              <a:chExt cx="1349" cy="2016"/>
            </a:xfrm>
          </p:grpSpPr>
          <p:sp>
            <p:nvSpPr>
              <p:cNvPr id="42028" name="Rectangle 64"/>
              <p:cNvSpPr>
                <a:spLocks noChangeArrowheads="1"/>
              </p:cNvSpPr>
              <p:nvPr/>
            </p:nvSpPr>
            <p:spPr bwMode="auto">
              <a:xfrm>
                <a:off x="4464" y="864"/>
                <a:ext cx="768" cy="19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29" name="Rectangle 66"/>
              <p:cNvSpPr>
                <a:spLocks noChangeArrowheads="1"/>
              </p:cNvSpPr>
              <p:nvPr/>
            </p:nvSpPr>
            <p:spPr bwMode="auto">
              <a:xfrm>
                <a:off x="4464" y="1344"/>
                <a:ext cx="768" cy="96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30" name="Rectangle 67"/>
              <p:cNvSpPr>
                <a:spLocks noChangeArrowheads="1"/>
              </p:cNvSpPr>
              <p:nvPr/>
            </p:nvSpPr>
            <p:spPr bwMode="auto">
              <a:xfrm>
                <a:off x="4464" y="1440"/>
                <a:ext cx="768" cy="192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31" name="Rectangle 68"/>
              <p:cNvSpPr>
                <a:spLocks noChangeArrowheads="1"/>
              </p:cNvSpPr>
              <p:nvPr/>
            </p:nvSpPr>
            <p:spPr bwMode="auto">
              <a:xfrm>
                <a:off x="4464" y="864"/>
                <a:ext cx="768" cy="336"/>
              </a:xfrm>
              <a:prstGeom prst="rect">
                <a:avLst/>
              </a:prstGeom>
              <a:solidFill>
                <a:srgbClr val="53FB25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32" name="Text Box 71"/>
              <p:cNvSpPr txBox="1">
                <a:spLocks noChangeArrowheads="1"/>
              </p:cNvSpPr>
              <p:nvPr/>
            </p:nvSpPr>
            <p:spPr bwMode="auto">
              <a:xfrm>
                <a:off x="3883" y="768"/>
                <a:ext cx="54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0x0000</a:t>
                </a:r>
              </a:p>
            </p:txBody>
          </p:sp>
          <p:sp>
            <p:nvSpPr>
              <p:cNvPr id="42033" name="Text Box 73"/>
              <p:cNvSpPr txBox="1">
                <a:spLocks noChangeArrowheads="1"/>
              </p:cNvSpPr>
              <p:nvPr/>
            </p:nvSpPr>
            <p:spPr bwMode="auto">
              <a:xfrm>
                <a:off x="3883" y="1344"/>
                <a:ext cx="54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0x4800</a:t>
                </a:r>
              </a:p>
            </p:txBody>
          </p:sp>
          <p:sp>
            <p:nvSpPr>
              <p:cNvPr id="42034" name="Text Box 74"/>
              <p:cNvSpPr txBox="1">
                <a:spLocks noChangeArrowheads="1"/>
              </p:cNvSpPr>
              <p:nvPr/>
            </p:nvSpPr>
            <p:spPr bwMode="auto">
              <a:xfrm>
                <a:off x="3883" y="1536"/>
                <a:ext cx="56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0x5C00</a:t>
                </a:r>
              </a:p>
            </p:txBody>
          </p:sp>
          <p:sp>
            <p:nvSpPr>
              <p:cNvPr id="42035" name="Rectangle 78"/>
              <p:cNvSpPr>
                <a:spLocks noChangeArrowheads="1"/>
              </p:cNvSpPr>
              <p:nvPr/>
            </p:nvSpPr>
            <p:spPr bwMode="auto">
              <a:xfrm>
                <a:off x="4464" y="2640"/>
                <a:ext cx="768" cy="144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>
                  <a:latin typeface="Helvetica" panose="020B0604020202020204" pitchFamily="34" charset="0"/>
                </a:endParaRPr>
              </a:p>
            </p:txBody>
          </p:sp>
          <p:sp>
            <p:nvSpPr>
              <p:cNvPr id="42036" name="Text Box 79"/>
              <p:cNvSpPr txBox="1">
                <a:spLocks noChangeArrowheads="1"/>
              </p:cNvSpPr>
              <p:nvPr/>
            </p:nvSpPr>
            <p:spPr bwMode="auto">
              <a:xfrm>
                <a:off x="3883" y="1200"/>
                <a:ext cx="54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0x4000</a:t>
                </a:r>
              </a:p>
            </p:txBody>
          </p:sp>
          <p:sp>
            <p:nvSpPr>
              <p:cNvPr id="42037" name="Text Box 85"/>
              <p:cNvSpPr txBox="1">
                <a:spLocks noChangeArrowheads="1"/>
              </p:cNvSpPr>
              <p:nvPr/>
            </p:nvSpPr>
            <p:spPr bwMode="auto">
              <a:xfrm>
                <a:off x="3888" y="2496"/>
                <a:ext cx="55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>
                    <a:latin typeface="Helvetica" panose="020B0604020202020204" pitchFamily="34" charset="0"/>
                  </a:rPr>
                  <a:t>0xF000</a:t>
                </a:r>
              </a:p>
            </p:txBody>
          </p:sp>
        </p:grpSp>
        <p:sp>
          <p:nvSpPr>
            <p:cNvPr id="42027" name="Text Box 102"/>
            <p:cNvSpPr txBox="1">
              <a:spLocks noChangeArrowheads="1"/>
            </p:cNvSpPr>
            <p:nvPr/>
          </p:nvSpPr>
          <p:spPr bwMode="auto">
            <a:xfrm>
              <a:off x="4504" y="2688"/>
              <a:ext cx="1230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900">
                  <a:latin typeface="Helvetica" panose="020B0604020202020204" pitchFamily="34" charset="0"/>
                </a:rPr>
                <a:t>Physical</a:t>
              </a:r>
            </a:p>
            <a:p>
              <a:pPr eaLnBrk="1" hangingPunct="1"/>
              <a:r>
                <a:rPr lang="en-US" altLang="en-US" sz="1900">
                  <a:latin typeface="Helvetica" panose="020B0604020202020204" pitchFamily="34" charset="0"/>
                </a:rPr>
                <a:t>Address Space</a:t>
              </a:r>
            </a:p>
          </p:txBody>
        </p:sp>
      </p:grpSp>
      <p:sp>
        <p:nvSpPr>
          <p:cNvPr id="42016" name="AutoShape 109"/>
          <p:cNvSpPr>
            <a:spLocks/>
          </p:cNvSpPr>
          <p:nvPr/>
        </p:nvSpPr>
        <p:spPr bwMode="auto">
          <a:xfrm>
            <a:off x="6716713" y="3962400"/>
            <a:ext cx="533400" cy="1524000"/>
          </a:xfrm>
          <a:prstGeom prst="rightBrace">
            <a:avLst>
              <a:gd name="adj1" fmla="val 2381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42017" name="Text Box 110"/>
          <p:cNvSpPr txBox="1">
            <a:spLocks noChangeArrowheads="1"/>
          </p:cNvSpPr>
          <p:nvPr/>
        </p:nvSpPr>
        <p:spPr bwMode="auto">
          <a:xfrm>
            <a:off x="7245350" y="4438650"/>
            <a:ext cx="1430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Space for</a:t>
            </a:r>
          </a:p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Other Apps</a:t>
            </a:r>
          </a:p>
        </p:txBody>
      </p:sp>
      <p:sp>
        <p:nvSpPr>
          <p:cNvPr id="42018" name="AutoShape 111"/>
          <p:cNvSpPr>
            <a:spLocks/>
          </p:cNvSpPr>
          <p:nvPr/>
        </p:nvSpPr>
        <p:spPr bwMode="auto">
          <a:xfrm>
            <a:off x="6716713" y="3429000"/>
            <a:ext cx="533400" cy="1524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42019" name="AutoShape 113"/>
          <p:cNvSpPr>
            <a:spLocks/>
          </p:cNvSpPr>
          <p:nvPr/>
        </p:nvSpPr>
        <p:spPr bwMode="auto">
          <a:xfrm>
            <a:off x="6716713" y="5486400"/>
            <a:ext cx="533400" cy="2286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42020" name="Text Box 114"/>
          <p:cNvSpPr txBox="1">
            <a:spLocks noChangeArrowheads="1"/>
          </p:cNvSpPr>
          <p:nvPr/>
        </p:nvSpPr>
        <p:spPr bwMode="auto">
          <a:xfrm>
            <a:off x="7272338" y="5334000"/>
            <a:ext cx="14906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Shared with</a:t>
            </a:r>
          </a:p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Other Apps</a:t>
            </a:r>
          </a:p>
        </p:txBody>
      </p:sp>
      <p:sp>
        <p:nvSpPr>
          <p:cNvPr id="42021" name="Text Box 117"/>
          <p:cNvSpPr txBox="1">
            <a:spLocks noChangeArrowheads="1"/>
          </p:cNvSpPr>
          <p:nvPr/>
        </p:nvSpPr>
        <p:spPr bwMode="auto">
          <a:xfrm>
            <a:off x="7335838" y="3227388"/>
            <a:ext cx="12731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Might </a:t>
            </a:r>
          </a:p>
          <a:p>
            <a:pPr eaLnBrk="1" hangingPunct="1"/>
            <a:r>
              <a:rPr lang="en-US" altLang="en-US" sz="1800">
                <a:latin typeface="Helvetica" panose="020B0604020202020204" pitchFamily="34" charset="0"/>
              </a:rPr>
              <a:t>be shared</a:t>
            </a:r>
          </a:p>
        </p:txBody>
      </p:sp>
      <p:cxnSp>
        <p:nvCxnSpPr>
          <p:cNvPr id="42022" name="Elbow Connector 4"/>
          <p:cNvCxnSpPr>
            <a:cxnSpLocks noChangeShapeType="1"/>
            <a:stCxn id="42041" idx="3"/>
          </p:cNvCxnSpPr>
          <p:nvPr/>
        </p:nvCxnSpPr>
        <p:spPr bwMode="auto">
          <a:xfrm>
            <a:off x="2293938" y="2743200"/>
            <a:ext cx="2201862" cy="7620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23" name="TextBox 11"/>
          <p:cNvSpPr txBox="1">
            <a:spLocks noChangeArrowheads="1"/>
          </p:cNvSpPr>
          <p:nvPr/>
        </p:nvSpPr>
        <p:spPr bwMode="auto">
          <a:xfrm>
            <a:off x="2286000" y="2405063"/>
            <a:ext cx="1114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SegID = 0</a:t>
            </a:r>
          </a:p>
        </p:txBody>
      </p:sp>
      <p:cxnSp>
        <p:nvCxnSpPr>
          <p:cNvPr id="42024" name="Elbow Connector 60"/>
          <p:cNvCxnSpPr>
            <a:cxnSpLocks noChangeShapeType="1"/>
          </p:cNvCxnSpPr>
          <p:nvPr/>
        </p:nvCxnSpPr>
        <p:spPr bwMode="auto">
          <a:xfrm>
            <a:off x="2286000" y="3565525"/>
            <a:ext cx="2209800" cy="2444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25" name="TextBox 64"/>
          <p:cNvSpPr txBox="1">
            <a:spLocks noChangeArrowheads="1"/>
          </p:cNvSpPr>
          <p:nvPr/>
        </p:nvSpPr>
        <p:spPr bwMode="auto">
          <a:xfrm>
            <a:off x="2314575" y="3243263"/>
            <a:ext cx="1114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SegID = 1</a:t>
            </a:r>
          </a:p>
        </p:txBody>
      </p:sp>
    </p:spTree>
    <p:extLst>
      <p:ext uri="{BB962C8B-B14F-4D97-AF65-F5344CB8AC3E}">
        <p14:creationId xmlns:p14="http://schemas.microsoft.com/office/powerpoint/2010/main" val="19202095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Example of </a:t>
            </a:r>
            <a:r>
              <a:rPr lang="en-US" altLang="ko-KR" dirty="0" smtClean="0">
                <a:ea typeface="굴림" panose="020B0600000101010101" pitchFamily="34" charset="-127"/>
              </a:rPr>
              <a:t>Segment </a:t>
            </a:r>
            <a:r>
              <a:rPr lang="en-US" altLang="ko-KR" dirty="0">
                <a:ea typeface="굴림" panose="020B0600000101010101" pitchFamily="34" charset="-127"/>
              </a:rPr>
              <a:t>T</a:t>
            </a:r>
            <a:r>
              <a:rPr lang="en-US" altLang="ko-KR" dirty="0" smtClean="0">
                <a:ea typeface="굴림" panose="020B0600000101010101" pitchFamily="34" charset="-127"/>
              </a:rPr>
              <a:t>ranslation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69635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305800" cy="3581400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900" dirty="0" smtClean="0">
                <a:ea typeface="굴림" panose="020B0600000101010101" pitchFamily="34" charset="-127"/>
              </a:rPr>
              <a:t>Let’s simulate a bit of this code to see what happens (PC=0x240):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ko-KR" sz="1900" dirty="0" smtClean="0">
                <a:ea typeface="굴림" panose="020B0600000101010101" pitchFamily="34" charset="-127"/>
              </a:rPr>
              <a:t>Fetch 0x240. Virtual segment #? 0; Offset? 0x240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900" dirty="0" smtClean="0">
                <a:ea typeface="굴림" panose="020B0600000101010101" pitchFamily="34" charset="-127"/>
              </a:rPr>
              <a:t>	Physical address? Base=0x4000, so physical </a:t>
            </a:r>
            <a:r>
              <a:rPr lang="en-US" altLang="ko-KR" sz="19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1900" dirty="0" smtClean="0">
                <a:ea typeface="굴림" panose="020B0600000101010101" pitchFamily="34" charset="-127"/>
              </a:rPr>
              <a:t>=0x4240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900" dirty="0" smtClean="0">
                <a:ea typeface="굴림" panose="020B0600000101010101" pitchFamily="34" charset="-127"/>
              </a:rPr>
              <a:t>	Fetch instruction at 0x4240. Get “la $a0, </a:t>
            </a:r>
            <a:r>
              <a:rPr lang="en-US" altLang="ko-KR" sz="1900" dirty="0" err="1" smtClean="0">
                <a:ea typeface="굴림" panose="020B0600000101010101" pitchFamily="34" charset="-127"/>
              </a:rPr>
              <a:t>varx</a:t>
            </a:r>
            <a:r>
              <a:rPr lang="en-US" altLang="ko-KR" sz="1900" dirty="0" smtClean="0">
                <a:ea typeface="굴림" panose="020B0600000101010101" pitchFamily="34" charset="-127"/>
              </a:rPr>
              <a:t>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900" dirty="0" smtClean="0">
                <a:ea typeface="굴림" panose="020B0600000101010101" pitchFamily="34" charset="-127"/>
              </a:rPr>
              <a:t>	</a:t>
            </a:r>
            <a:r>
              <a:rPr lang="en-US" altLang="ko-KR" sz="19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Move 0x4050 </a:t>
            </a:r>
            <a:r>
              <a:rPr lang="en-US" altLang="ko-KR" sz="19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 $a0, Move PC+4PC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eriod" startAt="2"/>
            </a:pPr>
            <a:r>
              <a:rPr lang="en-US" altLang="ko-KR" sz="1900" dirty="0" smtClean="0">
                <a:ea typeface="굴림" panose="020B0600000101010101" pitchFamily="34" charset="-127"/>
              </a:rPr>
              <a:t>Fetch 0x244. Translated to Physical=0x4244.  Get “</a:t>
            </a:r>
            <a:r>
              <a:rPr lang="en-US" altLang="ko-KR" sz="1900" dirty="0" err="1" smtClean="0">
                <a:ea typeface="굴림" panose="020B0600000101010101" pitchFamily="34" charset="-127"/>
              </a:rPr>
              <a:t>jal</a:t>
            </a:r>
            <a:r>
              <a:rPr lang="en-US" altLang="ko-KR" sz="1900" dirty="0" smtClean="0">
                <a:ea typeface="굴림" panose="020B0600000101010101" pitchFamily="34" charset="-127"/>
              </a:rPr>
              <a:t> </a:t>
            </a:r>
            <a:r>
              <a:rPr lang="en-US" altLang="ko-KR" sz="1900" dirty="0" err="1" smtClean="0">
                <a:ea typeface="굴림" panose="020B0600000101010101" pitchFamily="34" charset="-127"/>
              </a:rPr>
              <a:t>strlen</a:t>
            </a:r>
            <a:r>
              <a:rPr lang="en-US" altLang="ko-KR" sz="1900" dirty="0" smtClean="0">
                <a:ea typeface="굴림" panose="020B0600000101010101" pitchFamily="34" charset="-127"/>
              </a:rPr>
              <a:t>”</a:t>
            </a:r>
            <a:br>
              <a:rPr lang="en-US" altLang="ko-KR" sz="1900" dirty="0" smtClean="0">
                <a:ea typeface="굴림" panose="020B0600000101010101" pitchFamily="34" charset="-127"/>
              </a:rPr>
            </a:br>
            <a:r>
              <a:rPr lang="en-US" altLang="ko-KR" sz="19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Move 0x0248 </a:t>
            </a:r>
            <a:r>
              <a:rPr lang="en-US" altLang="ko-KR" sz="19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 $</a:t>
            </a:r>
            <a:r>
              <a:rPr lang="en-US" altLang="ko-KR" sz="1900" dirty="0" err="1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ra</a:t>
            </a:r>
            <a:r>
              <a:rPr lang="en-US" altLang="ko-KR" sz="19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 (return address!), Move 0x0360  PC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eriod" startAt="2"/>
            </a:pPr>
            <a:r>
              <a:rPr lang="en-US" altLang="ko-KR" sz="1900" dirty="0" smtClean="0">
                <a:ea typeface="굴림" panose="020B0600000101010101" pitchFamily="34" charset="-127"/>
                <a:sym typeface="Symbol" panose="05050102010706020507" pitchFamily="18" charset="2"/>
              </a:rPr>
              <a:t>Fetch 0x360. Translated to Physical=0x4360. Get “li $v0,0”</a:t>
            </a:r>
            <a:br>
              <a:rPr lang="en-US" altLang="ko-KR" sz="1900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19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Move 0x0000  $v0, Move PC+4PC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eriod" startAt="2"/>
            </a:pPr>
            <a:r>
              <a:rPr lang="en-US" altLang="ko-KR" sz="1900" dirty="0" smtClean="0">
                <a:ea typeface="굴림" panose="020B0600000101010101" pitchFamily="34" charset="-127"/>
                <a:sym typeface="Symbol" panose="05050102010706020507" pitchFamily="18" charset="2"/>
              </a:rPr>
              <a:t>Fetch 0x364. Translated to Physical=0x4364. Get “</a:t>
            </a:r>
            <a:r>
              <a:rPr lang="en-US" altLang="ko-KR" sz="19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lb</a:t>
            </a:r>
            <a:r>
              <a:rPr lang="en-US" altLang="ko-KR" sz="1900" dirty="0" smtClean="0">
                <a:ea typeface="굴림" panose="020B0600000101010101" pitchFamily="34" charset="-127"/>
                <a:sym typeface="Symbol" panose="05050102010706020507" pitchFamily="18" charset="2"/>
              </a:rPr>
              <a:t> $t0,($a0)”</a:t>
            </a:r>
            <a:br>
              <a:rPr lang="en-US" altLang="ko-KR" sz="1900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1900" dirty="0" smtClean="0">
                <a:ea typeface="굴림" panose="020B0600000101010101" pitchFamily="34" charset="-127"/>
                <a:sym typeface="Symbol" panose="05050102010706020507" pitchFamily="18" charset="2"/>
              </a:rPr>
              <a:t>Since $a0 is 0x4050, try to load byte from 0x4050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900" dirty="0" smtClean="0">
                <a:ea typeface="굴림" panose="020B0600000101010101" pitchFamily="34" charset="-127"/>
                <a:sym typeface="Symbol" panose="05050102010706020507" pitchFamily="18" charset="2"/>
              </a:rPr>
              <a:t>	Translate 0x4050. Virtual segment #? 1; Offset? 0x50</a:t>
            </a:r>
            <a:br>
              <a:rPr lang="en-US" altLang="ko-KR" sz="1900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1900" dirty="0" smtClean="0">
                <a:ea typeface="굴림" panose="020B0600000101010101" pitchFamily="34" charset="-127"/>
                <a:sym typeface="Symbol" panose="05050102010706020507" pitchFamily="18" charset="2"/>
              </a:rPr>
              <a:t>Physical address? Base=0x4800, Physical </a:t>
            </a:r>
            <a:r>
              <a:rPr lang="en-US" altLang="ko-KR" sz="1900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addr</a:t>
            </a:r>
            <a:r>
              <a:rPr lang="en-US" altLang="ko-KR" sz="1900" dirty="0" smtClean="0">
                <a:ea typeface="굴림" panose="020B0600000101010101" pitchFamily="34" charset="-127"/>
                <a:sym typeface="Symbol" panose="05050102010706020507" pitchFamily="18" charset="2"/>
              </a:rPr>
              <a:t> = 0x4850, 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1900" dirty="0" smtClean="0">
                <a:ea typeface="굴림" panose="020B0600000101010101" pitchFamily="34" charset="-127"/>
                <a:sym typeface="Symbol" panose="05050102010706020507" pitchFamily="18" charset="2"/>
              </a:rPr>
              <a:t>	</a:t>
            </a:r>
            <a:r>
              <a:rPr lang="en-US" altLang="ko-KR" sz="19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Load Byte from 0x4850$t0, Move PC+4</a:t>
            </a:r>
            <a:r>
              <a:rPr lang="en-US" altLang="ko-KR" sz="1900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PC</a:t>
            </a:r>
            <a:endParaRPr lang="en-US" altLang="ko-KR" sz="1900" dirty="0" smtClean="0">
              <a:solidFill>
                <a:schemeClr val="hlink"/>
              </a:solidFill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4953000" cy="2305749"/>
          </a:xfrm>
          <a:prstGeom prst="rect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>
            <a:spAutoFit/>
          </a:bodyPr>
          <a:lstStyle>
            <a:lvl1pPr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tabLst>
                <a:tab pos="1027113" algn="l"/>
                <a:tab pos="2166938" algn="l"/>
                <a:tab pos="2805113" algn="l"/>
                <a:tab pos="4459288" algn="l"/>
              </a:tabLs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0x240	main:	la $a0, </a:t>
            </a:r>
            <a:r>
              <a:rPr lang="en-US" altLang="en-US" sz="1800" dirty="0" err="1">
                <a:latin typeface="Courier New" panose="02070309020205020404" pitchFamily="49" charset="0"/>
              </a:rPr>
              <a:t>varx</a:t>
            </a:r>
            <a:r>
              <a:rPr lang="en-US" altLang="en-US" sz="1800" dirty="0">
                <a:latin typeface="Courier New" panose="02070309020205020404" pitchFamily="49" charset="0"/>
              </a:rPr>
              <a:t/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0x244		</a:t>
            </a:r>
            <a:r>
              <a:rPr lang="en-US" altLang="en-US" sz="1800" dirty="0" err="1">
                <a:latin typeface="Courier New" panose="02070309020205020404" pitchFamily="49" charset="0"/>
              </a:rPr>
              <a:t>jal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strlen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  …		   …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0x360	</a:t>
            </a:r>
            <a:r>
              <a:rPr lang="en-US" altLang="en-US" sz="1800" dirty="0" err="1">
                <a:latin typeface="Courier New" panose="02070309020205020404" pitchFamily="49" charset="0"/>
              </a:rPr>
              <a:t>strlen</a:t>
            </a:r>
            <a:r>
              <a:rPr lang="en-US" altLang="en-US" sz="1800" dirty="0">
                <a:latin typeface="Courier New" panose="02070309020205020404" pitchFamily="49" charset="0"/>
              </a:rPr>
              <a:t>:	li 	$v0, 0  ;count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0x364	loop:	</a:t>
            </a:r>
            <a:r>
              <a:rPr lang="en-US" altLang="en-US" sz="1800" dirty="0" err="1">
                <a:latin typeface="Courier New" panose="02070309020205020404" pitchFamily="49" charset="0"/>
              </a:rPr>
              <a:t>lb</a:t>
            </a:r>
            <a:r>
              <a:rPr lang="en-US" altLang="en-US" sz="1800" dirty="0">
                <a:latin typeface="Courier New" panose="02070309020205020404" pitchFamily="49" charset="0"/>
              </a:rPr>
              <a:t> 	$t0, ($a0)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0x368		</a:t>
            </a:r>
            <a:r>
              <a:rPr lang="en-US" altLang="en-US" sz="1800" dirty="0" err="1">
                <a:latin typeface="Courier New" panose="02070309020205020404" pitchFamily="49" charset="0"/>
              </a:rPr>
              <a:t>beq</a:t>
            </a:r>
            <a:r>
              <a:rPr lang="en-US" altLang="en-US" sz="1800" dirty="0">
                <a:latin typeface="Courier New" panose="02070309020205020404" pitchFamily="49" charset="0"/>
              </a:rPr>
              <a:t>	$r0,$t1, done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  …		   …</a:t>
            </a:r>
          </a:p>
          <a:p>
            <a:pPr algn="l"/>
            <a:r>
              <a:rPr lang="en-US" altLang="en-US" sz="1800" dirty="0">
                <a:latin typeface="Courier New" panose="02070309020205020404" pitchFamily="49" charset="0"/>
              </a:rPr>
              <a:t>0x4050	</a:t>
            </a:r>
            <a:r>
              <a:rPr lang="en-US" altLang="en-US" sz="1800" dirty="0" err="1">
                <a:latin typeface="Courier New" panose="02070309020205020404" pitchFamily="49" charset="0"/>
              </a:rPr>
              <a:t>varx</a:t>
            </a: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dw</a:t>
            </a: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smtClean="0">
                <a:latin typeface="Courier New" panose="02070309020205020404" pitchFamily="49" charset="0"/>
              </a:rPr>
              <a:t>0x314159</a:t>
            </a:r>
            <a:endParaRPr lang="en-US" altLang="en-US" sz="1800" dirty="0">
              <a:latin typeface="Courier New" panose="02070309020205020404" pitchFamily="49" charset="0"/>
            </a:endParaRPr>
          </a:p>
        </p:txBody>
      </p:sp>
      <p:graphicFrame>
        <p:nvGraphicFramePr>
          <p:cNvPr id="696357" name="Group 3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84771305"/>
              </p:ext>
            </p:extLst>
          </p:nvPr>
        </p:nvGraphicFramePr>
        <p:xfrm>
          <a:off x="5486400" y="838200"/>
          <a:ext cx="3429000" cy="1816230"/>
        </p:xfrm>
        <a:graphic>
          <a:graphicData uri="http://schemas.openxmlformats.org/drawingml/2006/table">
            <a:tbl>
              <a:tblPr/>
              <a:tblGrid>
                <a:gridCol w="1343025"/>
                <a:gridCol w="1042988"/>
                <a:gridCol w="1042987"/>
              </a:tblGrid>
              <a:tr h="3359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Seg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 ID #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Base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Limit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 (code)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0x4000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0x0800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1 (data)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0x4800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0x1400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2 (shared)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0xF000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0x1000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3 (stack)</a:t>
                      </a:r>
                    </a:p>
                  </a:txBody>
                  <a:tcPr marL="90478" marR="90478" marT="44463" marB="444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0x0000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Light"/>
                          <a:cs typeface="Gill Sans Light"/>
                        </a:rPr>
                        <a:t>0x3000</a:t>
                      </a:r>
                    </a:p>
                  </a:txBody>
                  <a:tcPr marL="90478" marR="90478" marT="44463" marB="444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0915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Observations about Segmentation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71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Virtual address space has holes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Segmentation efficient for sparse address spaces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 correct program should never address gaps (except as mentioned in moment)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If it does, trap to kernel and dump core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When it is OK to address outside valid range: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is how the stack and heap are allowed to grow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For instance, stack takes fault, system automatically increases size of stack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protection mode in segment table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For example, code segment would be read-only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Data and stack would be read-write (stores allowed)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Shared segment could be read-only or read-write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must be saved/restored on context switch?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Segment table stored in CPU, not in memory (small)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Might store all of processes memory onto disk when switched (called “swapping”)</a:t>
            </a:r>
          </a:p>
        </p:txBody>
      </p:sp>
    </p:spTree>
    <p:extLst>
      <p:ext uri="{BB962C8B-B14F-4D97-AF65-F5344CB8AC3E}">
        <p14:creationId xmlns:p14="http://schemas.microsoft.com/office/powerpoint/2010/main" val="2314033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54633</TotalTime>
  <Pages>60</Pages>
  <Words>3865</Words>
  <Application>Microsoft Macintosh PowerPoint</Application>
  <PresentationFormat>On-screen Show (4:3)</PresentationFormat>
  <Paragraphs>1281</Paragraphs>
  <Slides>42</Slides>
  <Notes>26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</vt:lpstr>
      <vt:lpstr>CS162 Operating Systems and Systems Programming Lecture 12   Address Translation</vt:lpstr>
      <vt:lpstr>Review: Simple Example: Base and Bounds (CRAY-1)</vt:lpstr>
      <vt:lpstr>Review: Issues with Simple B&amp;B Method</vt:lpstr>
      <vt:lpstr>More Flexible Segmentation</vt:lpstr>
      <vt:lpstr>Implementation of Multi-Segment Model</vt:lpstr>
      <vt:lpstr>Intel x86 Special Registers</vt:lpstr>
      <vt:lpstr>Example: Four Segments (16 bit addresses)</vt:lpstr>
      <vt:lpstr>Example of Segment Translation</vt:lpstr>
      <vt:lpstr>Observations about Segmentation</vt:lpstr>
      <vt:lpstr>Problems with Segmentation</vt:lpstr>
      <vt:lpstr>Recall: General Address Translation</vt:lpstr>
      <vt:lpstr>Paging: Physical Memory in Fixed Size Chunks</vt:lpstr>
      <vt:lpstr>How to Implement Paging?</vt:lpstr>
      <vt:lpstr>Simple Page Table Example</vt:lpstr>
      <vt:lpstr>What about Sharing?</vt:lpstr>
      <vt:lpstr>Administrivia</vt:lpstr>
      <vt:lpstr>break</vt:lpstr>
      <vt:lpstr>Memory Layout for Linux 32-bit</vt:lpstr>
      <vt:lpstr>Summary: Paging</vt:lpstr>
      <vt:lpstr>Summary: Paging</vt:lpstr>
      <vt:lpstr>Summary: Paging</vt:lpstr>
      <vt:lpstr>Page Table Discussion</vt:lpstr>
      <vt:lpstr>Fix for sparse address space: The two-level page table</vt:lpstr>
      <vt:lpstr>Summary: Two-Level Paging</vt:lpstr>
      <vt:lpstr>Summary: Two-Level Paging</vt:lpstr>
      <vt:lpstr>Multi-level Translation: Segments + Pages</vt:lpstr>
      <vt:lpstr>What about Sharing (Complete Segment)?</vt:lpstr>
      <vt:lpstr>Multi-level Translation Analysis</vt:lpstr>
      <vt:lpstr>What is in a Page Table Entry?</vt:lpstr>
      <vt:lpstr>Examples of how to use a PTE</vt:lpstr>
      <vt:lpstr>Making it real:  X86 Memory model with segmentation (16/32-bit)</vt:lpstr>
      <vt:lpstr>X86 Segment Descriptors (32-bit Protected Mode)</vt:lpstr>
      <vt:lpstr>Recall: How are segments used?</vt:lpstr>
      <vt:lpstr>break</vt:lpstr>
      <vt:lpstr>X86_64: Four-level page table!</vt:lpstr>
      <vt:lpstr>PowerPoint Presentation</vt:lpstr>
      <vt:lpstr>Inverted Page Table</vt:lpstr>
      <vt:lpstr>IA64: Inverse Page Table (IPT)</vt:lpstr>
      <vt:lpstr>IPT address translation</vt:lpstr>
      <vt:lpstr>Summary: Inverted Table</vt:lpstr>
      <vt:lpstr>Address Translation Comparison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Anthony D. Joseph</cp:lastModifiedBy>
  <cp:revision>645</cp:revision>
  <cp:lastPrinted>2016-03-02T08:29:53Z</cp:lastPrinted>
  <dcterms:created xsi:type="dcterms:W3CDTF">1995-08-12T11:37:26Z</dcterms:created>
  <dcterms:modified xsi:type="dcterms:W3CDTF">2016-03-02T23:34:24Z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