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1467" r:id="rId3"/>
    <p:sldId id="1471" r:id="rId4"/>
    <p:sldId id="1473" r:id="rId5"/>
    <p:sldId id="1474" r:id="rId6"/>
    <p:sldId id="1459" r:id="rId7"/>
    <p:sldId id="1456" r:id="rId8"/>
    <p:sldId id="1457" r:id="rId9"/>
    <p:sldId id="1458" r:id="rId10"/>
    <p:sldId id="1435" r:id="rId11"/>
    <p:sldId id="1436" r:id="rId12"/>
    <p:sldId id="1324" r:id="rId13"/>
    <p:sldId id="1325" r:id="rId14"/>
    <p:sldId id="1326" r:id="rId15"/>
    <p:sldId id="1327" r:id="rId16"/>
    <p:sldId id="1328" r:id="rId17"/>
    <p:sldId id="1475" r:id="rId18"/>
    <p:sldId id="1476" r:id="rId19"/>
    <p:sldId id="1433" r:id="rId20"/>
    <p:sldId id="1351" r:id="rId21"/>
    <p:sldId id="1332" r:id="rId22"/>
    <p:sldId id="1333" r:id="rId23"/>
    <p:sldId id="1352" r:id="rId24"/>
    <p:sldId id="1334" r:id="rId25"/>
    <p:sldId id="1335" r:id="rId26"/>
    <p:sldId id="1336" r:id="rId27"/>
    <p:sldId id="1337" r:id="rId28"/>
    <p:sldId id="1338" r:id="rId29"/>
    <p:sldId id="1411" r:id="rId30"/>
    <p:sldId id="1426" r:id="rId31"/>
    <p:sldId id="1413" r:id="rId32"/>
    <p:sldId id="1414" r:id="rId33"/>
    <p:sldId id="1415" r:id="rId34"/>
    <p:sldId id="1477" r:id="rId35"/>
    <p:sldId id="1416" r:id="rId36"/>
    <p:sldId id="1464" r:id="rId37"/>
    <p:sldId id="1465" r:id="rId38"/>
    <p:sldId id="1466" r:id="rId39"/>
    <p:sldId id="1379" r:id="rId40"/>
    <p:sldId id="1380" r:id="rId41"/>
    <p:sldId id="1381" r:id="rId42"/>
    <p:sldId id="1382" r:id="rId43"/>
    <p:sldId id="1478" r:id="rId44"/>
    <p:sldId id="1482" r:id="rId45"/>
    <p:sldId id="1376" r:id="rId46"/>
    <p:sldId id="1377" r:id="rId47"/>
  </p:sldIdLst>
  <p:sldSz cx="9144000" cy="6858000" type="screen4x3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BD"/>
    <a:srgbClr val="9933FF"/>
    <a:srgbClr val="FFC5F0"/>
    <a:srgbClr val="FF79DC"/>
    <a:srgbClr val="FF33CC"/>
    <a:srgbClr val="FF99FF"/>
    <a:srgbClr val="29C6D7"/>
    <a:srgbClr val="FC230C"/>
    <a:srgbClr val="ECE21C"/>
    <a:srgbClr val="618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382" autoAdjust="0"/>
    <p:restoredTop sz="94799" autoAdjust="0"/>
  </p:normalViewPr>
  <p:slideViewPr>
    <p:cSldViewPr>
      <p:cViewPr varScale="1">
        <p:scale>
          <a:sx n="102" d="100"/>
          <a:sy n="102" d="100"/>
        </p:scale>
        <p:origin x="-11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405313" y="6956425"/>
            <a:ext cx="79216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15" tIns="46997" rIns="92315" bIns="46997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91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72" tIns="46997" rIns="95672" bIns="46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0291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734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734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794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580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092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9044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359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5862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Comic Sans MS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7420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520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7685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218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7971861" y="6551613"/>
            <a:ext cx="93934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dirty="0" err="1">
                <a:solidFill>
                  <a:srgbClr val="2A40E2"/>
                </a:solidFill>
                <a:latin typeface="Gill Sans Light"/>
                <a:cs typeface="Gill Sans Light"/>
              </a:rPr>
              <a:t>Lec</a:t>
            </a:r>
            <a:r>
              <a:rPr lang="en-US" altLang="en-US" sz="1400">
                <a:solidFill>
                  <a:srgbClr val="2A40E2"/>
                </a:solidFill>
                <a:latin typeface="Gill Sans Light"/>
                <a:cs typeface="Gill Sans Light"/>
              </a:rPr>
              <a:t> </a:t>
            </a:r>
            <a:r>
              <a:rPr lang="en-US" altLang="en-US" sz="1400" smtClean="0">
                <a:solidFill>
                  <a:srgbClr val="2A40E2"/>
                </a:solidFill>
                <a:latin typeface="Gill Sans Light"/>
                <a:cs typeface="Gill Sans Light"/>
              </a:rPr>
              <a:t>19.</a:t>
            </a:r>
            <a:fld id="{6456B83E-17D0-4CDF-84AD-C8A97BEB5271}" type="slidenum">
              <a:rPr lang="en-US" altLang="en-US" sz="1400" smtClean="0">
                <a:solidFill>
                  <a:srgbClr val="2A40E2"/>
                </a:solidFill>
                <a:latin typeface="Gill Sans Light"/>
                <a:cs typeface="Gill Sans Light"/>
              </a:rPr>
              <a:pPr algn="ctr"/>
              <a:t>‹#›</a:t>
            </a:fld>
            <a:endParaRPr lang="en-US" altLang="en-US" sz="1400" b="0" i="1" dirty="0">
              <a:solidFill>
                <a:srgbClr val="2A40E2"/>
              </a:solidFill>
              <a:latin typeface="Gill Sans Light"/>
              <a:cs typeface="Gill Sans Light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0" y="6550025"/>
            <a:ext cx="65913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  <a:latin typeface="Gill Sans Light"/>
                <a:cs typeface="Gill Sans Light"/>
              </a:rPr>
              <a:t>4/6/16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990600" y="685800"/>
            <a:ext cx="716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2935288" y="6550025"/>
            <a:ext cx="2634032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2A40E2"/>
                </a:solidFill>
                <a:latin typeface="Gill Sans Light"/>
                <a:cs typeface="Gill Sans Light"/>
              </a:rPr>
              <a:t>Joseph CS162 ©UCB Spring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A40E2"/>
          </a:solidFill>
          <a:latin typeface="Gill Sans Light"/>
          <a:ea typeface="+mj-ea"/>
          <a:cs typeface="Gill Sans Light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Gill Sans Light"/>
          <a:ea typeface="+mn-ea"/>
          <a:cs typeface="Gill Sans Light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1">
          <a:solidFill>
            <a:schemeClr val="tx1"/>
          </a:solidFill>
          <a:latin typeface="Gill Sans Light"/>
          <a:cs typeface="Gill Sans Ligh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1">
          <a:solidFill>
            <a:schemeClr val="tx1"/>
          </a:solidFill>
          <a:latin typeface="Gill Sans Light"/>
          <a:cs typeface="Gill Sans Ligh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Gill Sans Light"/>
          <a:cs typeface="Gill Sans Ligh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Gill Sans Light"/>
          <a:cs typeface="Gill Sans Ligh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 smtClean="0"/>
              <a:t>CS162</a:t>
            </a:r>
            <a:br>
              <a:rPr lang="en-US" altLang="en-US" sz="3000" dirty="0" smtClean="0"/>
            </a:br>
            <a:r>
              <a:rPr lang="en-US" altLang="en-US" sz="3000" dirty="0" smtClean="0"/>
              <a:t>Operating Systems and</a:t>
            </a:r>
            <a:br>
              <a:rPr lang="en-US" altLang="en-US" sz="3000" dirty="0" smtClean="0"/>
            </a:br>
            <a:r>
              <a:rPr lang="en-US" altLang="en-US" sz="3000" dirty="0" smtClean="0"/>
              <a:t>Systems Programming</a:t>
            </a:r>
            <a:br>
              <a:rPr lang="en-US" altLang="en-US" sz="3000" dirty="0" smtClean="0"/>
            </a:br>
            <a:r>
              <a:rPr lang="en-US" altLang="en-US" sz="3000" dirty="0" smtClean="0"/>
              <a:t>Lecture 19</a:t>
            </a:r>
            <a:br>
              <a:rPr lang="en-US" altLang="en-US" sz="3000" dirty="0" smtClean="0"/>
            </a:br>
            <a:r>
              <a:rPr lang="en-US" altLang="en-US" sz="3000" dirty="0" smtClean="0"/>
              <a:t> </a:t>
            </a:r>
            <a:br>
              <a:rPr lang="en-US" altLang="en-US" sz="3000" dirty="0" smtClean="0"/>
            </a:br>
            <a:r>
              <a:rPr lang="en-US" altLang="en-US" sz="3000" dirty="0" smtClean="0"/>
              <a:t>File Systems (</a:t>
            </a:r>
            <a:r>
              <a:rPr lang="en-US" altLang="en-US" sz="3000" dirty="0" err="1" smtClean="0"/>
              <a:t>Con’t</a:t>
            </a:r>
            <a:r>
              <a:rPr lang="en-US" altLang="en-US" sz="3000" dirty="0" smtClean="0"/>
              <a:t>),</a:t>
            </a:r>
            <a:br>
              <a:rPr lang="en-US" altLang="en-US" sz="3000" dirty="0" smtClean="0"/>
            </a:br>
            <a:r>
              <a:rPr lang="en-US" altLang="en-US" sz="3000" dirty="0" smtClean="0"/>
              <a:t>MMAP, Buffer Cache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April 6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2016</a:t>
            </a:r>
          </a:p>
          <a:p>
            <a:pPr marL="285750" indent="-285750"/>
            <a:r>
              <a:rPr lang="en-US" altLang="en-US" dirty="0" smtClean="0"/>
              <a:t>Prof. Anthony D. Joseph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UNIX BSD 4.2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Same as BSD 4.1 (same file header and triply indirect blocks), except incorporated ideas from Cray Operating System: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Uses bitmap allocation in place of </a:t>
            </a:r>
            <a:r>
              <a:rPr lang="en-US" altLang="ko-KR" dirty="0" err="1" smtClean="0">
                <a:ea typeface="굴림" panose="020B0600000101010101" pitchFamily="34" charset="-127"/>
              </a:rPr>
              <a:t>freelist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Attempt to allocate files contiguously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10% reserved disk space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Skip-sector positioning (mentioned next slide)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Problem: When create a file, don’t know how big it will become (in UNIX, most writes are by appending)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much contiguous space do you allocate for a file?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 BSD 4.2, just find some range of free blocks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Put each new file at the front of different range</a:t>
            </a:r>
          </a:p>
          <a:p>
            <a:pPr lvl="2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 expand a file, you first try successive blocks in bitmap, then choose new range of blocks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Also in BSD 4.2: store files from same directory near each other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Fast File System (FFS)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Allocation and placement policies for BSD 4.2</a:t>
            </a:r>
          </a:p>
          <a:p>
            <a:pPr lvl="1">
              <a:lnSpc>
                <a:spcPct val="80000"/>
              </a:lnSpc>
              <a:spcBef>
                <a:spcPct val="15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576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Attack of the Rotational Delay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 2: Missing blocks due to rotational delay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Issue: Read one block, do processing, and read next block.  In meantime, disk has continued turning: missed next block! Need 1 revolution/block!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Solution1: Skip sector positioning (“interleaving”)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Place the blocks from one file on every other block of a track: give time for processing to overlap rotation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Solution2: Read ahead: read next block right after first, even if application hasn’t asked for it yet.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can be done either by OS (read ahead) 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By disk itself (track buffers)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- many disk controllers have internal RAM that allows them to read a complete track</a:t>
            </a:r>
          </a:p>
          <a:p>
            <a:pPr lvl="2">
              <a:lnSpc>
                <a:spcPct val="80000"/>
              </a:lnSpc>
              <a:spcBef>
                <a:spcPct val="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Important Aside: Modern disks + controllers do many complex things “under the covers”</a:t>
            </a:r>
          </a:p>
          <a:p>
            <a:pPr lvl="1">
              <a:lnSpc>
                <a:spcPct val="80000"/>
              </a:lnSpc>
              <a:spcBef>
                <a:spcPct val="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Track buffers, elevator algorithms, bad block filtering</a:t>
            </a:r>
          </a:p>
        </p:txBody>
      </p:sp>
      <p:grpSp>
        <p:nvGrpSpPr>
          <p:cNvPr id="944132" name="Group 4"/>
          <p:cNvGrpSpPr>
            <a:grpSpLocks/>
          </p:cNvGrpSpPr>
          <p:nvPr/>
        </p:nvGrpSpPr>
        <p:grpSpPr bwMode="auto">
          <a:xfrm>
            <a:off x="762000" y="1565274"/>
            <a:ext cx="2990850" cy="1549400"/>
            <a:chOff x="240" y="480"/>
            <a:chExt cx="1884" cy="976"/>
          </a:xfrm>
        </p:grpSpPr>
        <p:sp>
          <p:nvSpPr>
            <p:cNvPr id="20490" name="Line 5"/>
            <p:cNvSpPr>
              <a:spLocks noChangeShapeType="1"/>
            </p:cNvSpPr>
            <p:nvPr/>
          </p:nvSpPr>
          <p:spPr bwMode="auto">
            <a:xfrm>
              <a:off x="1056" y="624"/>
              <a:ext cx="370" cy="15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0491" name="Rectangle 6"/>
            <p:cNvSpPr>
              <a:spLocks noChangeArrowheads="1"/>
            </p:cNvSpPr>
            <p:nvPr/>
          </p:nvSpPr>
          <p:spPr bwMode="auto">
            <a:xfrm>
              <a:off x="240" y="480"/>
              <a:ext cx="8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sz="2000">
                  <a:latin typeface="Gill Sans Light"/>
                  <a:ea typeface="굴림" panose="020B0600000101010101" pitchFamily="34" charset="-127"/>
                  <a:cs typeface="Gill Sans Light"/>
                </a:rPr>
                <a:t>Skip Sector</a:t>
              </a:r>
            </a:p>
          </p:txBody>
        </p:sp>
        <p:grpSp>
          <p:nvGrpSpPr>
            <p:cNvPr id="20492" name="Group 7"/>
            <p:cNvGrpSpPr>
              <a:grpSpLocks/>
            </p:cNvGrpSpPr>
            <p:nvPr/>
          </p:nvGrpSpPr>
          <p:grpSpPr bwMode="auto">
            <a:xfrm>
              <a:off x="1392" y="624"/>
              <a:ext cx="732" cy="731"/>
              <a:chOff x="1392" y="624"/>
              <a:chExt cx="732" cy="731"/>
            </a:xfrm>
          </p:grpSpPr>
          <p:sp>
            <p:nvSpPr>
              <p:cNvPr id="20494" name="AutoShape 8"/>
              <p:cNvSpPr>
                <a:spLocks noChangeArrowheads="1"/>
              </p:cNvSpPr>
              <p:nvPr/>
            </p:nvSpPr>
            <p:spPr bwMode="auto">
              <a:xfrm rot="2028194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362 w 21600"/>
                  <a:gd name="T3" fmla="*/ 680 h 21600"/>
                  <a:gd name="T4" fmla="*/ 366 w 21600"/>
                  <a:gd name="T5" fmla="*/ 101 h 21600"/>
                  <a:gd name="T6" fmla="*/ 369 w 21600"/>
                  <a:gd name="T7" fmla="*/ 68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45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713" y="18608"/>
                    </a:moveTo>
                    <a:cubicBezTo>
                      <a:pt x="6434" y="18560"/>
                      <a:pt x="2991" y="15078"/>
                      <a:pt x="2991" y="10800"/>
                    </a:cubicBezTo>
                    <a:cubicBezTo>
                      <a:pt x="2991" y="6487"/>
                      <a:pt x="6487" y="2991"/>
                      <a:pt x="10800" y="2991"/>
                    </a:cubicBezTo>
                    <a:cubicBezTo>
                      <a:pt x="15112" y="2991"/>
                      <a:pt x="18609" y="6487"/>
                      <a:pt x="18609" y="10800"/>
                    </a:cubicBezTo>
                    <a:cubicBezTo>
                      <a:pt x="18609" y="15078"/>
                      <a:pt x="15165" y="18560"/>
                      <a:pt x="10886" y="18608"/>
                    </a:cubicBezTo>
                    <a:lnTo>
                      <a:pt x="10920" y="21599"/>
                    </a:lnTo>
                    <a:cubicBezTo>
                      <a:pt x="16837" y="21533"/>
                      <a:pt x="21600" y="16717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6717"/>
                      <a:pt x="4762" y="21533"/>
                      <a:pt x="10679" y="21599"/>
                    </a:cubicBezTo>
                    <a:lnTo>
                      <a:pt x="10713" y="18608"/>
                    </a:lnTo>
                    <a:close/>
                  </a:path>
                </a:pathLst>
              </a:cu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0495" name="AutoShape 9"/>
              <p:cNvSpPr>
                <a:spLocks noChangeArrowheads="1"/>
              </p:cNvSpPr>
              <p:nvPr/>
            </p:nvSpPr>
            <p:spPr bwMode="auto">
              <a:xfrm rot="-9015458">
                <a:off x="1393" y="672"/>
                <a:ext cx="731" cy="683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4 h 21600"/>
                  <a:gd name="T4" fmla="*/ 366 w 21600"/>
                  <a:gd name="T5" fmla="*/ 98 h 21600"/>
                  <a:gd name="T6" fmla="*/ 492 w 21600"/>
                  <a:gd name="T7" fmla="*/ 74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2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0496" name="AutoShape 10"/>
              <p:cNvSpPr>
                <a:spLocks noChangeArrowheads="1"/>
              </p:cNvSpPr>
              <p:nvPr/>
            </p:nvSpPr>
            <p:spPr bwMode="auto">
              <a:xfrm rot="7164154">
                <a:off x="1392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0497" name="AutoShape 11"/>
              <p:cNvSpPr>
                <a:spLocks noChangeArrowheads="1"/>
              </p:cNvSpPr>
              <p:nvPr/>
            </p:nvSpPr>
            <p:spPr bwMode="auto">
              <a:xfrm rot="2078935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20498" name="AutoShape 12"/>
              <p:cNvSpPr>
                <a:spLocks noChangeArrowheads="1"/>
              </p:cNvSpPr>
              <p:nvPr/>
            </p:nvSpPr>
            <p:spPr bwMode="auto">
              <a:xfrm rot="-3261611">
                <a:off x="1393" y="624"/>
                <a:ext cx="731" cy="731"/>
              </a:xfrm>
              <a:custGeom>
                <a:avLst/>
                <a:gdLst>
                  <a:gd name="T0" fmla="*/ 366 w 21600"/>
                  <a:gd name="T1" fmla="*/ 0 h 21600"/>
                  <a:gd name="T2" fmla="*/ 239 w 21600"/>
                  <a:gd name="T3" fmla="*/ 79 h 21600"/>
                  <a:gd name="T4" fmla="*/ 366 w 21600"/>
                  <a:gd name="T5" fmla="*/ 104 h 21600"/>
                  <a:gd name="T6" fmla="*/ 492 w 21600"/>
                  <a:gd name="T7" fmla="*/ 7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98 w 21600"/>
                  <a:gd name="T13" fmla="*/ 0 h 21600"/>
                  <a:gd name="T14" fmla="*/ 16902 w 21600"/>
                  <a:gd name="T15" fmla="*/ 443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7685" y="3743"/>
                    </a:moveTo>
                    <a:cubicBezTo>
                      <a:pt x="8666" y="3310"/>
                      <a:pt x="9727" y="3086"/>
                      <a:pt x="10800" y="3087"/>
                    </a:cubicBezTo>
                    <a:cubicBezTo>
                      <a:pt x="11872" y="3087"/>
                      <a:pt x="12933" y="3310"/>
                      <a:pt x="13914" y="3743"/>
                    </a:cubicBezTo>
                    <a:lnTo>
                      <a:pt x="15161" y="919"/>
                    </a:lnTo>
                    <a:cubicBezTo>
                      <a:pt x="13787" y="313"/>
                      <a:pt x="12301" y="-1"/>
                      <a:pt x="10799" y="0"/>
                    </a:cubicBezTo>
                    <a:cubicBezTo>
                      <a:pt x="9298" y="0"/>
                      <a:pt x="7812" y="313"/>
                      <a:pt x="6438" y="919"/>
                    </a:cubicBezTo>
                    <a:lnTo>
                      <a:pt x="7685" y="3743"/>
                    </a:lnTo>
                    <a:close/>
                  </a:path>
                </a:pathLst>
              </a:cu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78" tIns="44445" rIns="90478" bIns="44445" anchor="ctr"/>
              <a:lstStyle/>
              <a:p>
                <a:endParaRPr lang="en-US" sz="2000">
                  <a:latin typeface="Gill Sans Light"/>
                  <a:cs typeface="Gill Sans Light"/>
                </a:endParaRPr>
              </a:p>
            </p:txBody>
          </p:sp>
        </p:grpSp>
        <p:sp>
          <p:nvSpPr>
            <p:cNvPr id="20493" name="Freeform 13"/>
            <p:cNvSpPr>
              <a:spLocks/>
            </p:cNvSpPr>
            <p:nvPr/>
          </p:nvSpPr>
          <p:spPr bwMode="auto">
            <a:xfrm>
              <a:off x="1056" y="672"/>
              <a:ext cx="528" cy="784"/>
            </a:xfrm>
            <a:custGeom>
              <a:avLst/>
              <a:gdLst>
                <a:gd name="T0" fmla="*/ 0 w 528"/>
                <a:gd name="T1" fmla="*/ 0 h 784"/>
                <a:gd name="T2" fmla="*/ 144 w 528"/>
                <a:gd name="T3" fmla="*/ 672 h 784"/>
                <a:gd name="T4" fmla="*/ 528 w 528"/>
                <a:gd name="T5" fmla="*/ 672 h 7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28" h="784">
                  <a:moveTo>
                    <a:pt x="0" y="0"/>
                  </a:moveTo>
                  <a:cubicBezTo>
                    <a:pt x="28" y="280"/>
                    <a:pt x="56" y="560"/>
                    <a:pt x="144" y="672"/>
                  </a:cubicBezTo>
                  <a:cubicBezTo>
                    <a:pt x="232" y="784"/>
                    <a:pt x="380" y="728"/>
                    <a:pt x="528" y="672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944142" name="Group 14"/>
          <p:cNvGrpSpPr>
            <a:grpSpLocks/>
          </p:cNvGrpSpPr>
          <p:nvPr/>
        </p:nvGrpSpPr>
        <p:grpSpPr bwMode="auto">
          <a:xfrm>
            <a:off x="4362450" y="1793874"/>
            <a:ext cx="4171950" cy="1390651"/>
            <a:chOff x="3024" y="576"/>
            <a:chExt cx="2628" cy="876"/>
          </a:xfrm>
        </p:grpSpPr>
        <p:sp>
          <p:nvSpPr>
            <p:cNvPr id="20486" name="AutoShape 15"/>
            <p:cNvSpPr>
              <a:spLocks noChangeArrowheads="1"/>
            </p:cNvSpPr>
            <p:nvPr/>
          </p:nvSpPr>
          <p:spPr bwMode="auto">
            <a:xfrm>
              <a:off x="3024" y="576"/>
              <a:ext cx="737" cy="753"/>
            </a:xfrm>
            <a:custGeom>
              <a:avLst/>
              <a:gdLst>
                <a:gd name="T0" fmla="*/ 369 w 21600"/>
                <a:gd name="T1" fmla="*/ 0 h 21600"/>
                <a:gd name="T2" fmla="*/ 108 w 21600"/>
                <a:gd name="T3" fmla="*/ 110 h 21600"/>
                <a:gd name="T4" fmla="*/ 0 w 21600"/>
                <a:gd name="T5" fmla="*/ 377 h 21600"/>
                <a:gd name="T6" fmla="*/ 108 w 21600"/>
                <a:gd name="T7" fmla="*/ 643 h 21600"/>
                <a:gd name="T8" fmla="*/ 369 w 21600"/>
                <a:gd name="T9" fmla="*/ 753 h 21600"/>
                <a:gd name="T10" fmla="*/ 629 w 21600"/>
                <a:gd name="T11" fmla="*/ 643 h 21600"/>
                <a:gd name="T12" fmla="*/ 737 w 21600"/>
                <a:gd name="T13" fmla="*/ 377 h 21600"/>
                <a:gd name="T14" fmla="*/ 629 w 21600"/>
                <a:gd name="T15" fmla="*/ 11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5 w 21600"/>
                <a:gd name="T25" fmla="*/ 3155 h 21600"/>
                <a:gd name="T26" fmla="*/ 18435 w 21600"/>
                <a:gd name="T27" fmla="*/ 184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097" y="10800"/>
                  </a:moveTo>
                  <a:cubicBezTo>
                    <a:pt x="3097" y="15054"/>
                    <a:pt x="6546" y="18503"/>
                    <a:pt x="10800" y="18503"/>
                  </a:cubicBezTo>
                  <a:cubicBezTo>
                    <a:pt x="15054" y="18503"/>
                    <a:pt x="18503" y="15054"/>
                    <a:pt x="18503" y="10800"/>
                  </a:cubicBezTo>
                  <a:cubicBezTo>
                    <a:pt x="18503" y="6546"/>
                    <a:pt x="15054" y="3097"/>
                    <a:pt x="10800" y="3097"/>
                  </a:cubicBezTo>
                  <a:cubicBezTo>
                    <a:pt x="6546" y="3097"/>
                    <a:pt x="3097" y="6546"/>
                    <a:pt x="3097" y="10800"/>
                  </a:cubicBezTo>
                  <a:close/>
                </a:path>
              </a:pathLst>
            </a:cu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0487" name="Rectangle 16"/>
            <p:cNvSpPr>
              <a:spLocks noChangeArrowheads="1"/>
            </p:cNvSpPr>
            <p:nvPr/>
          </p:nvSpPr>
          <p:spPr bwMode="auto">
            <a:xfrm>
              <a:off x="4272" y="816"/>
              <a:ext cx="110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>
                <a:latin typeface="Gill Sans Light"/>
                <a:cs typeface="Gill Sans Light"/>
              </a:endParaRPr>
            </a:p>
          </p:txBody>
        </p:sp>
        <p:sp>
          <p:nvSpPr>
            <p:cNvPr id="20488" name="Text Box 17"/>
            <p:cNvSpPr txBox="1">
              <a:spLocks noChangeArrowheads="1"/>
            </p:cNvSpPr>
            <p:nvPr/>
          </p:nvSpPr>
          <p:spPr bwMode="auto">
            <a:xfrm>
              <a:off x="4058" y="1008"/>
              <a:ext cx="1594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>
                  <a:latin typeface="Gill Sans Light"/>
                  <a:ea typeface="굴림" panose="020B0600000101010101" pitchFamily="34" charset="-127"/>
                  <a:cs typeface="Gill Sans Light"/>
                </a:rPr>
                <a:t>Track Buffer</a:t>
              </a:r>
            </a:p>
            <a:p>
              <a:r>
                <a:rPr lang="en-US" altLang="ko-KR" sz="2000">
                  <a:latin typeface="Gill Sans Light"/>
                  <a:ea typeface="굴림" panose="020B0600000101010101" pitchFamily="34" charset="-127"/>
                  <a:cs typeface="Gill Sans Light"/>
                </a:rPr>
                <a:t>(Holds complete track)</a:t>
              </a:r>
            </a:p>
          </p:txBody>
        </p:sp>
        <p:sp>
          <p:nvSpPr>
            <p:cNvPr id="20489" name="AutoShape 18"/>
            <p:cNvSpPr>
              <a:spLocks noChangeArrowheads="1"/>
            </p:cNvSpPr>
            <p:nvPr/>
          </p:nvSpPr>
          <p:spPr bwMode="auto">
            <a:xfrm>
              <a:off x="3888" y="816"/>
              <a:ext cx="288" cy="192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400">
                <a:latin typeface="Gill Sans Light"/>
                <a:cs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854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inodes Stored?</a:t>
            </a:r>
            <a:endParaRPr lang="en-US" dirty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early UNIX and DOS/Windows’ FAT file system, headers stored in special array in outermost cylinders</a:t>
            </a:r>
          </a:p>
          <a:p>
            <a:endParaRPr lang="en-US" sz="2800" dirty="0" smtClean="0"/>
          </a:p>
          <a:p>
            <a:r>
              <a:rPr lang="en-US" sz="2800" dirty="0" smtClean="0"/>
              <a:t>Header not stored anywhere near the data blocks</a:t>
            </a:r>
          </a:p>
          <a:p>
            <a:pPr lvl="1"/>
            <a:r>
              <a:rPr lang="en-US" sz="2400" dirty="0" smtClean="0"/>
              <a:t>To read a small file, seek to get header, seek back to data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Fixed size, set when disk is formatted</a:t>
            </a:r>
          </a:p>
          <a:p>
            <a:pPr lvl="1"/>
            <a:r>
              <a:rPr lang="en-US" sz="2400" dirty="0" smtClean="0"/>
              <a:t>At formatting time, a fixed number of </a:t>
            </a:r>
            <a:r>
              <a:rPr lang="en-US" sz="2400" dirty="0" err="1" smtClean="0"/>
              <a:t>inodes</a:t>
            </a:r>
            <a:r>
              <a:rPr lang="en-US" sz="2400" dirty="0" smtClean="0"/>
              <a:t> are created</a:t>
            </a:r>
          </a:p>
          <a:p>
            <a:pPr lvl="1"/>
            <a:r>
              <a:rPr lang="en-US" sz="2400" dirty="0" smtClean="0"/>
              <a:t>Each is given a unique number, called an “</a:t>
            </a:r>
            <a:r>
              <a:rPr lang="en-US" altLang="ja-JP" sz="2400" dirty="0" err="1" smtClean="0"/>
              <a:t>inumber</a:t>
            </a:r>
            <a:r>
              <a:rPr lang="en-US" altLang="ja-JP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002368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are inodes Stored?</a:t>
            </a:r>
            <a:endParaRPr lang="en-US" dirty="0"/>
          </a:p>
        </p:txBody>
      </p:sp>
      <p:sp>
        <p:nvSpPr>
          <p:cNvPr id="898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534400" cy="5943600"/>
          </a:xfrm>
        </p:spPr>
        <p:txBody>
          <a:bodyPr/>
          <a:lstStyle/>
          <a:p>
            <a:r>
              <a:rPr lang="en-US" dirty="0" smtClean="0"/>
              <a:t>Later versions of UNIX moved the header information to be </a:t>
            </a:r>
            <a:br>
              <a:rPr lang="en-US" dirty="0" smtClean="0"/>
            </a:br>
            <a:r>
              <a:rPr lang="en-US" dirty="0" smtClean="0"/>
              <a:t>closer to the data blocks</a:t>
            </a:r>
          </a:p>
          <a:p>
            <a:pPr lvl="1"/>
            <a:r>
              <a:rPr lang="en-US" dirty="0" smtClean="0"/>
              <a:t>Often, </a:t>
            </a:r>
            <a:r>
              <a:rPr lang="en-US" dirty="0" err="1" smtClean="0"/>
              <a:t>inode</a:t>
            </a:r>
            <a:r>
              <a:rPr lang="en-US" dirty="0" smtClean="0"/>
              <a:t> for file stored in same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cylinder group</a:t>
            </a:r>
            <a:r>
              <a:rPr lang="ja-JP" altLang="en-US" dirty="0" smtClean="0"/>
              <a:t>”</a:t>
            </a:r>
            <a:r>
              <a:rPr lang="en-US" altLang="ja-JP" dirty="0" smtClean="0"/>
              <a:t> as parent directory of the file (makes an </a:t>
            </a:r>
            <a:r>
              <a:rPr lang="en-US" altLang="ja-JP" dirty="0" err="1" smtClean="0">
                <a:latin typeface="Courier New"/>
                <a:cs typeface="Courier New"/>
              </a:rPr>
              <a:t>ls</a:t>
            </a:r>
            <a:r>
              <a:rPr lang="en-US" altLang="ja-JP" dirty="0" smtClean="0"/>
              <a:t> of that directory run fast)</a:t>
            </a:r>
          </a:p>
          <a:p>
            <a:pPr lvl="1"/>
            <a:endParaRPr lang="en-US" altLang="ja-JP" sz="1400" dirty="0" smtClean="0"/>
          </a:p>
          <a:p>
            <a:r>
              <a:rPr lang="en-US" dirty="0" smtClean="0"/>
              <a:t>Pros: </a:t>
            </a:r>
          </a:p>
          <a:p>
            <a:pPr lvl="1"/>
            <a:r>
              <a:rPr lang="en-US" dirty="0" smtClean="0"/>
              <a:t>UNIX BSD 4.2 puts bit of file header array on many cylinders</a:t>
            </a:r>
          </a:p>
          <a:p>
            <a:pPr lvl="1"/>
            <a:r>
              <a:rPr lang="en-US" dirty="0" smtClean="0"/>
              <a:t>For small directories, can fit all data, file headers, etc. in same cylinder </a:t>
            </a:r>
            <a:r>
              <a:rPr lang="en-US" dirty="0" smtClean="0">
                <a:sym typeface="Symbol" pitchFamily="-83" charset="2"/>
              </a:rPr>
              <a:t> no seeks!</a:t>
            </a:r>
          </a:p>
          <a:p>
            <a:pPr lvl="1"/>
            <a:r>
              <a:rPr lang="en-US" dirty="0" smtClean="0">
                <a:sym typeface="Symbol" pitchFamily="-83" charset="2"/>
              </a:rPr>
              <a:t>File headers much smaller than whole block (a few hundred bytes), so multiple headers fetched from disk at same time</a:t>
            </a:r>
          </a:p>
          <a:p>
            <a:pPr lvl="1"/>
            <a:r>
              <a:rPr lang="en-US" dirty="0" smtClean="0"/>
              <a:t>Reliability: whatever happens to the disk, you can find many of the files (even if directories disconnected)</a:t>
            </a:r>
          </a:p>
          <a:p>
            <a:pPr lvl="1"/>
            <a:endParaRPr lang="en-US" sz="1600" dirty="0" smtClean="0"/>
          </a:p>
          <a:p>
            <a:r>
              <a:rPr lang="en-US" dirty="0" smtClean="0"/>
              <a:t>Part of the Fast File System (FFS)</a:t>
            </a:r>
          </a:p>
          <a:p>
            <a:pPr lvl="1"/>
            <a:r>
              <a:rPr lang="en-US" dirty="0" smtClean="0"/>
              <a:t>General optimization to avoid seeks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6912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805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4.2 BSD Locality: Block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3058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File system volume is divided into a set of block groups</a:t>
            </a:r>
          </a:p>
          <a:p>
            <a:pPr lvl="1"/>
            <a:r>
              <a:rPr lang="en-US" dirty="0" smtClean="0"/>
              <a:t>Close set of tracks</a:t>
            </a:r>
          </a:p>
          <a:p>
            <a:r>
              <a:rPr lang="en-US" dirty="0" smtClean="0"/>
              <a:t>Data blocks, metadata, and free </a:t>
            </a:r>
            <a:r>
              <a:rPr lang="en-US" smtClean="0"/>
              <a:t>space </a:t>
            </a:r>
            <a:br>
              <a:rPr lang="en-US" smtClean="0"/>
            </a:br>
            <a:r>
              <a:rPr lang="en-US" smtClean="0"/>
              <a:t>interleaved </a:t>
            </a:r>
            <a:r>
              <a:rPr lang="en-US" dirty="0" smtClean="0"/>
              <a:t>within block group</a:t>
            </a:r>
          </a:p>
          <a:p>
            <a:pPr lvl="1"/>
            <a:r>
              <a:rPr lang="en-US" dirty="0" smtClean="0"/>
              <a:t>Avoid huge seeks between user data </a:t>
            </a:r>
            <a:br>
              <a:rPr lang="en-US" dirty="0" smtClean="0"/>
            </a:br>
            <a:r>
              <a:rPr lang="en-US" dirty="0" smtClean="0"/>
              <a:t>and system structure</a:t>
            </a:r>
          </a:p>
          <a:p>
            <a:r>
              <a:rPr lang="en-US" dirty="0" smtClean="0"/>
              <a:t>Put directory and its files in common </a:t>
            </a:r>
            <a:br>
              <a:rPr lang="en-US" dirty="0" smtClean="0"/>
            </a:br>
            <a:r>
              <a:rPr lang="en-US" dirty="0" smtClean="0"/>
              <a:t>block group</a:t>
            </a:r>
          </a:p>
          <a:p>
            <a:r>
              <a:rPr lang="en-US" dirty="0" smtClean="0"/>
              <a:t>First-Free allocation of new </a:t>
            </a:r>
            <a:br>
              <a:rPr lang="en-US" dirty="0" smtClean="0"/>
            </a:br>
            <a:r>
              <a:rPr lang="en-US" dirty="0" smtClean="0"/>
              <a:t>file blocks</a:t>
            </a:r>
          </a:p>
          <a:p>
            <a:pPr lvl="1"/>
            <a:r>
              <a:rPr lang="en-US" altLang="ko-KR" dirty="0" smtClean="0"/>
              <a:t>To expand file, first try </a:t>
            </a:r>
            <a:br>
              <a:rPr lang="en-US" altLang="ko-KR" dirty="0" smtClean="0"/>
            </a:br>
            <a:r>
              <a:rPr lang="en-US" altLang="ko-KR" dirty="0" smtClean="0"/>
              <a:t>successive blocks in bitmap, then </a:t>
            </a:r>
            <a:br>
              <a:rPr lang="en-US" altLang="ko-KR" dirty="0" smtClean="0"/>
            </a:br>
            <a:r>
              <a:rPr lang="en-US" altLang="ko-KR" dirty="0" smtClean="0"/>
              <a:t>choose new range of blocks</a:t>
            </a:r>
          </a:p>
          <a:p>
            <a:pPr lvl="1"/>
            <a:r>
              <a:rPr lang="en-US" dirty="0" smtClean="0"/>
              <a:t>Few little holes at start, big sequential </a:t>
            </a:r>
            <a:br>
              <a:rPr lang="en-US" dirty="0" smtClean="0"/>
            </a:br>
            <a:r>
              <a:rPr lang="en-US" dirty="0" smtClean="0"/>
              <a:t>runs at end of group</a:t>
            </a:r>
          </a:p>
          <a:p>
            <a:pPr lvl="1"/>
            <a:r>
              <a:rPr lang="en-US" dirty="0" smtClean="0"/>
              <a:t>Avoids fragmentation</a:t>
            </a:r>
          </a:p>
          <a:p>
            <a:pPr lvl="1"/>
            <a:r>
              <a:rPr lang="en-US" dirty="0" smtClean="0"/>
              <a:t>Sequential layout for big files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Important: keep 10% or more free!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Reserve space in the Block Group</a:t>
            </a:r>
          </a:p>
        </p:txBody>
      </p:sp>
      <p:pic>
        <p:nvPicPr>
          <p:cNvPr id="8" name="Picture 7" descr="Screen Shot 2014-10-22 at 5.27.38 PM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33" y="1295400"/>
            <a:ext cx="4471567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488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4.2 BSD FFS First Fit Block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7929"/>
            <a:ext cx="8229600" cy="1799136"/>
          </a:xfrm>
        </p:spPr>
        <p:txBody>
          <a:bodyPr>
            <a:normAutofit/>
          </a:bodyPr>
          <a:lstStyle/>
          <a:p>
            <a:r>
              <a:rPr lang="en-US" dirty="0" smtClean="0"/>
              <a:t>Fills in the small holes at the start of block group</a:t>
            </a:r>
          </a:p>
          <a:p>
            <a:r>
              <a:rPr lang="en-US" dirty="0" smtClean="0"/>
              <a:t>Avoids fragmentation, leaves contiguous free space at end</a:t>
            </a:r>
            <a:endParaRPr lang="en-US" dirty="0"/>
          </a:p>
        </p:txBody>
      </p:sp>
      <p:pic>
        <p:nvPicPr>
          <p:cNvPr id="7" name="Picture 6" descr="Screen Shot 2014-10-23 at 8.46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3003486"/>
            <a:ext cx="9144000" cy="1696739"/>
          </a:xfrm>
          <a:prstGeom prst="rect">
            <a:avLst/>
          </a:prstGeom>
        </p:spPr>
      </p:pic>
      <p:pic>
        <p:nvPicPr>
          <p:cNvPr id="8" name="Picture 7" descr="Screen Shot 2014-10-23 at 8.46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2164360"/>
          </a:xfrm>
          <a:prstGeom prst="rect">
            <a:avLst/>
          </a:prstGeom>
        </p:spPr>
      </p:pic>
      <p:pic>
        <p:nvPicPr>
          <p:cNvPr id="9" name="Picture 8" descr="Screen Shot 2014-10-23 at 8.46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0" y="4624951"/>
            <a:ext cx="9144000" cy="160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079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4.2 BSD 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Pros</a:t>
            </a:r>
          </a:p>
          <a:p>
            <a:pPr lvl="1"/>
            <a:r>
              <a:rPr lang="en-US" sz="2400" dirty="0" smtClean="0"/>
              <a:t>Efficient storage for both small and large files</a:t>
            </a:r>
          </a:p>
          <a:p>
            <a:pPr lvl="1"/>
            <a:r>
              <a:rPr lang="en-US" sz="2400" dirty="0" smtClean="0"/>
              <a:t>Locality for both small and large files</a:t>
            </a:r>
          </a:p>
          <a:p>
            <a:pPr lvl="1"/>
            <a:r>
              <a:rPr lang="en-US" sz="2400" dirty="0" smtClean="0"/>
              <a:t>Locality for metadata and data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Cons</a:t>
            </a:r>
          </a:p>
          <a:p>
            <a:pPr lvl="1"/>
            <a:r>
              <a:rPr lang="en-US" sz="2400" dirty="0" smtClean="0"/>
              <a:t>Inefficient for tiny files (a 1 byte file requires both an </a:t>
            </a:r>
            <a:r>
              <a:rPr lang="en-US" sz="2400" dirty="0" err="1" smtClean="0"/>
              <a:t>inode</a:t>
            </a:r>
            <a:r>
              <a:rPr lang="en-US" sz="2400" dirty="0" smtClean="0"/>
              <a:t> and a data block)</a:t>
            </a:r>
          </a:p>
          <a:p>
            <a:pPr lvl="1"/>
            <a:r>
              <a:rPr lang="en-US" sz="2400" dirty="0" smtClean="0"/>
              <a:t>Inefficient encoding when file is mostly contiguous on disk</a:t>
            </a:r>
          </a:p>
          <a:p>
            <a:pPr lvl="1"/>
            <a:r>
              <a:rPr lang="en-US" sz="2400" dirty="0" smtClean="0"/>
              <a:t>Need to reserve 10-20% of free space to prevent fragmentation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9614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382000" cy="5105400"/>
          </a:xfrm>
        </p:spPr>
        <p:txBody>
          <a:bodyPr/>
          <a:lstStyle/>
          <a:p>
            <a:r>
              <a:rPr lang="en-US" dirty="0" smtClean="0"/>
              <a:t>HW4 – Releases on Monday 4/11 (Due 4/25)</a:t>
            </a:r>
          </a:p>
          <a:p>
            <a:endParaRPr lang="en-US" dirty="0" smtClean="0"/>
          </a:p>
          <a:p>
            <a:r>
              <a:rPr lang="en-US" dirty="0" smtClean="0"/>
              <a:t>Project 2 code due Monday 4/11</a:t>
            </a:r>
          </a:p>
          <a:p>
            <a:endParaRPr lang="en-US" dirty="0" smtClean="0"/>
          </a:p>
          <a:p>
            <a:r>
              <a:rPr lang="en-US" dirty="0" smtClean="0"/>
              <a:t>Midterm II: Coming up in 2 weeks! (</a:t>
            </a:r>
            <a:r>
              <a:rPr lang="en-US" dirty="0"/>
              <a:t>4</a:t>
            </a:r>
            <a:r>
              <a:rPr lang="en-US" dirty="0" smtClean="0"/>
              <a:t>/20)</a:t>
            </a:r>
          </a:p>
          <a:p>
            <a:pPr lvl="1"/>
            <a:r>
              <a:rPr lang="en-US" dirty="0" smtClean="0"/>
              <a:t>6-7</a:t>
            </a:r>
            <a:r>
              <a:rPr lang="en-US" dirty="0"/>
              <a:t>:</a:t>
            </a:r>
            <a:r>
              <a:rPr lang="en-US" dirty="0" smtClean="0"/>
              <a:t>30PM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aa</a:t>
            </a:r>
            <a:r>
              <a:rPr lang="en-US" dirty="0"/>
              <a:t>-eh 10 Evans, </a:t>
            </a:r>
            <a:r>
              <a:rPr lang="en-US" dirty="0" err="1"/>
              <a:t>ej-oa</a:t>
            </a:r>
            <a:r>
              <a:rPr lang="en-US" dirty="0"/>
              <a:t> 155 </a:t>
            </a:r>
            <a:r>
              <a:rPr lang="en-US" dirty="0" err="1" smtClean="0"/>
              <a:t>Dwinelle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Covers lectures #13 to 21 (assumes knowledge of #1 – 12)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page of hand-written notes, both </a:t>
            </a:r>
            <a:r>
              <a:rPr lang="en-US" dirty="0" smtClean="0"/>
              <a:t>sides</a:t>
            </a:r>
          </a:p>
          <a:p>
            <a:pPr lvl="1"/>
            <a:r>
              <a:rPr lang="en-US" dirty="0" smtClean="0"/>
              <a:t>Review session 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410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76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85800"/>
            <a:ext cx="5181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Linux Example: Ext2/3 Disk Layout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191000" cy="6096000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ea typeface="新細明體" panose="02020500000000000000" pitchFamily="18" charset="-120"/>
              </a:rPr>
              <a:t>Disk divided into block groups</a:t>
            </a:r>
          </a:p>
          <a:p>
            <a:pPr lvl="1"/>
            <a:r>
              <a:rPr lang="en-US" altLang="zh-TW" dirty="0" smtClean="0">
                <a:ea typeface="新細明體" panose="02020500000000000000" pitchFamily="18" charset="-120"/>
              </a:rPr>
              <a:t>Provides locality</a:t>
            </a:r>
          </a:p>
          <a:p>
            <a:pPr lvl="1"/>
            <a:r>
              <a:rPr lang="en-US" altLang="zh-TW" dirty="0" smtClean="0">
                <a:ea typeface="新細明體" panose="02020500000000000000" pitchFamily="18" charset="-120"/>
              </a:rPr>
              <a:t>Each group has two block-sized bitmaps  (free blocks/</a:t>
            </a:r>
            <a:r>
              <a:rPr lang="en-US" altLang="zh-TW" dirty="0" err="1" smtClean="0">
                <a:ea typeface="新細明體" panose="02020500000000000000" pitchFamily="18" charset="-120"/>
              </a:rPr>
              <a:t>inodes</a:t>
            </a:r>
            <a:r>
              <a:rPr lang="en-US" altLang="zh-TW" dirty="0" smtClean="0">
                <a:ea typeface="新細明體" panose="02020500000000000000" pitchFamily="18" charset="-120"/>
              </a:rPr>
              <a:t>)</a:t>
            </a:r>
          </a:p>
          <a:p>
            <a:pPr lvl="1"/>
            <a:r>
              <a:rPr lang="en-US" altLang="zh-TW" dirty="0" smtClean="0">
                <a:ea typeface="新細明體" panose="02020500000000000000" pitchFamily="18" charset="-120"/>
              </a:rPr>
              <a:t>Block sizes settable 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r>
              <a:rPr lang="en-US" altLang="zh-TW" dirty="0" smtClean="0">
                <a:ea typeface="新細明體" panose="02020500000000000000" pitchFamily="18" charset="-120"/>
              </a:rPr>
              <a:t>at format time: </a:t>
            </a:r>
            <a:br>
              <a:rPr lang="en-US" altLang="zh-TW" dirty="0" smtClean="0">
                <a:ea typeface="新細明體" panose="02020500000000000000" pitchFamily="18" charset="-120"/>
              </a:rPr>
            </a:br>
            <a:r>
              <a:rPr lang="en-US" altLang="zh-TW" dirty="0" smtClean="0">
                <a:ea typeface="新細明體" panose="02020500000000000000" pitchFamily="18" charset="-120"/>
              </a:rPr>
              <a:t>1K, 2K, 4K, 8K…</a:t>
            </a:r>
          </a:p>
          <a:p>
            <a:pPr lvl="1"/>
            <a:endParaRPr lang="en-US" altLang="zh-TW" sz="1800" dirty="0" smtClean="0">
              <a:ea typeface="新細明體" panose="02020500000000000000" pitchFamily="18" charset="-120"/>
            </a:endParaRPr>
          </a:p>
          <a:p>
            <a:r>
              <a:rPr lang="en-US" altLang="zh-TW" dirty="0" smtClean="0">
                <a:ea typeface="新細明體" panose="02020500000000000000" pitchFamily="18" charset="-120"/>
              </a:rPr>
              <a:t>Actual </a:t>
            </a:r>
            <a:r>
              <a:rPr lang="en-US" altLang="zh-TW" dirty="0" err="1">
                <a:ea typeface="新細明體" panose="02020500000000000000" pitchFamily="18" charset="-120"/>
              </a:rPr>
              <a:t>i</a:t>
            </a:r>
            <a:r>
              <a:rPr lang="en-US" altLang="zh-TW" dirty="0" err="1" smtClean="0">
                <a:ea typeface="新細明體" panose="02020500000000000000" pitchFamily="18" charset="-120"/>
              </a:rPr>
              <a:t>node</a:t>
            </a:r>
            <a:r>
              <a:rPr lang="en-US" altLang="zh-TW" dirty="0" smtClean="0">
                <a:ea typeface="新細明體" panose="02020500000000000000" pitchFamily="18" charset="-120"/>
              </a:rPr>
              <a:t> structure similar to 4.2 BSD</a:t>
            </a:r>
          </a:p>
          <a:p>
            <a:pPr lvl="1"/>
            <a:r>
              <a:rPr lang="en-US" altLang="zh-TW" dirty="0" smtClean="0">
                <a:ea typeface="新細明體" panose="02020500000000000000" pitchFamily="18" charset="-120"/>
              </a:rPr>
              <a:t>with 12 direct pointers</a:t>
            </a:r>
          </a:p>
          <a:p>
            <a:pPr lvl="1"/>
            <a:endParaRPr lang="en-US" altLang="zh-TW" sz="1800" dirty="0" smtClean="0">
              <a:ea typeface="新細明體" panose="02020500000000000000" pitchFamily="18" charset="-120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Ext3: Ext2 with Journaling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Several degrees of protection with comparable overhead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724400" y="5715000"/>
            <a:ext cx="4273587" cy="76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altLang="zh-TW" sz="2400" dirty="0">
                <a:solidFill>
                  <a:schemeClr val="hlink"/>
                </a:solidFill>
                <a:latin typeface="Gill Sans Light"/>
                <a:ea typeface="新細明體" panose="02020500000000000000" pitchFamily="18" charset="-120"/>
                <a:cs typeface="Gill Sans Light"/>
              </a:rPr>
              <a:t>Example: create a </a:t>
            </a:r>
            <a:r>
              <a:rPr lang="en-US" altLang="zh-TW" sz="2400" i="1" dirty="0">
                <a:solidFill>
                  <a:schemeClr val="hlink"/>
                </a:solidFill>
                <a:latin typeface="Courier New"/>
                <a:ea typeface="新細明體" panose="02020500000000000000" pitchFamily="18" charset="-120"/>
                <a:cs typeface="Courier New"/>
              </a:rPr>
              <a:t>file1.dat</a:t>
            </a:r>
            <a:r>
              <a:rPr lang="en-US" altLang="zh-TW" sz="2400" dirty="0">
                <a:solidFill>
                  <a:schemeClr val="hlink"/>
                </a:solidFill>
                <a:latin typeface="Courier New"/>
                <a:ea typeface="新細明體" panose="02020500000000000000" pitchFamily="18" charset="-120"/>
                <a:cs typeface="Courier New"/>
              </a:rPr>
              <a:t> </a:t>
            </a:r>
            <a:r>
              <a:rPr lang="en-US" altLang="zh-TW" sz="2400" dirty="0">
                <a:solidFill>
                  <a:schemeClr val="hlink"/>
                </a:solidFill>
                <a:latin typeface="Gill Sans Light"/>
                <a:ea typeface="新細明體" panose="02020500000000000000" pitchFamily="18" charset="-120"/>
                <a:cs typeface="Gill Sans Light"/>
              </a:rPr>
              <a:t/>
            </a:r>
            <a:br>
              <a:rPr lang="en-US" altLang="zh-TW" sz="2400" dirty="0">
                <a:solidFill>
                  <a:schemeClr val="hlink"/>
                </a:solidFill>
                <a:latin typeface="Gill Sans Light"/>
                <a:ea typeface="新細明體" panose="02020500000000000000" pitchFamily="18" charset="-120"/>
                <a:cs typeface="Gill Sans Light"/>
              </a:rPr>
            </a:br>
            <a:r>
              <a:rPr lang="en-US" altLang="zh-TW" sz="2400" dirty="0">
                <a:solidFill>
                  <a:schemeClr val="hlink"/>
                </a:solidFill>
                <a:latin typeface="Gill Sans Light"/>
                <a:ea typeface="新細明體" panose="02020500000000000000" pitchFamily="18" charset="-120"/>
                <a:cs typeface="Gill Sans Light"/>
              </a:rPr>
              <a:t>under</a:t>
            </a:r>
            <a:r>
              <a:rPr lang="en-US" altLang="zh-TW" sz="2400" dirty="0">
                <a:solidFill>
                  <a:schemeClr val="hlink"/>
                </a:solidFill>
                <a:latin typeface="Courier New"/>
                <a:ea typeface="新細明體" panose="02020500000000000000" pitchFamily="18" charset="-120"/>
                <a:cs typeface="Courier New"/>
              </a:rPr>
              <a:t> </a:t>
            </a:r>
            <a:r>
              <a:rPr lang="en-US" altLang="zh-TW" sz="2400" i="1" dirty="0">
                <a:solidFill>
                  <a:schemeClr val="hlink"/>
                </a:solidFill>
                <a:latin typeface="Courier New"/>
                <a:ea typeface="新細明體" panose="02020500000000000000" pitchFamily="18" charset="-120"/>
                <a:cs typeface="Courier New"/>
              </a:rPr>
              <a:t>/dir1/ </a:t>
            </a:r>
            <a:r>
              <a:rPr lang="en-US" altLang="zh-TW" sz="2400" dirty="0">
                <a:solidFill>
                  <a:schemeClr val="hlink"/>
                </a:solidFill>
                <a:latin typeface="Gill Sans Light"/>
                <a:ea typeface="新細明體" panose="02020500000000000000" pitchFamily="18" charset="-120"/>
                <a:cs typeface="Gill Sans Light"/>
              </a:rPr>
              <a:t>in Ext3</a:t>
            </a:r>
            <a:endParaRPr lang="en-US" altLang="en-US" sz="24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8475675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Building a File System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solidFill>
                  <a:schemeClr val="hlink"/>
                </a:solidFill>
                <a:ea typeface="굴림" panose="020B0600000101010101" pitchFamily="34" charset="-127"/>
              </a:rPr>
              <a:t>File System:</a:t>
            </a:r>
            <a:r>
              <a:rPr lang="en-US" altLang="ko-KR" smtClean="0">
                <a:ea typeface="굴림" panose="020B0600000101010101" pitchFamily="34" charset="-127"/>
              </a:rPr>
              <a:t> Layer of OS that transforms block interface of disks (or other block devices) into Files, Directories, etc.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File System Components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Disk Management: collecting disk blocks into files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Naming: Interface to find files by name, not by blocks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Protection: Layers to keep data secure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Reliability/Durability: Keeping of files durable despite crashes, media failures, attacks, etc</a:t>
            </a:r>
          </a:p>
          <a:p>
            <a:pPr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User vs. System View of a File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User’s view: 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Durable Data Structures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System’s view (system call interface):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Collection of Bytes (UNIX)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Doesn’t matter to system what kind of data structures you want to store on disk!</a:t>
            </a:r>
          </a:p>
          <a:p>
            <a:pPr lvl="1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System’s view (inside OS):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Collection of blocks (a block is a logical transfer unit, while a sector is the physical transfer unit)</a:t>
            </a:r>
          </a:p>
          <a:p>
            <a:pPr lvl="2">
              <a:lnSpc>
                <a:spcPct val="80000"/>
              </a:lnSpc>
              <a:spcBef>
                <a:spcPct val="5000"/>
              </a:spcBef>
            </a:pPr>
            <a:r>
              <a:rPr lang="en-US" altLang="ko-KR" smtClean="0">
                <a:ea typeface="굴림" panose="020B0600000101010101" pitchFamily="34" charset="-127"/>
              </a:rPr>
              <a:t>Block size </a:t>
            </a:r>
            <a:r>
              <a:rPr lang="en-US" altLang="ko-KR" smtClean="0">
                <a:ea typeface="굴림" panose="020B0600000101010101" pitchFamily="34" charset="-127"/>
                <a:sym typeface="Symbol" panose="05050102010706020507" pitchFamily="18" charset="2"/>
              </a:rPr>
              <a:t> sector size; in UNIX, block size is 4KB</a:t>
            </a:r>
          </a:p>
        </p:txBody>
      </p:sp>
    </p:spTree>
    <p:extLst>
      <p:ext uri="{BB962C8B-B14F-4D97-AF65-F5344CB8AC3E}">
        <p14:creationId xmlns:p14="http://schemas.microsoft.com/office/powerpoint/2010/main" val="1656050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more on directories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1" y="762000"/>
            <a:ext cx="8876324" cy="591003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Stored in files, can be read, but typically don’t</a:t>
            </a:r>
          </a:p>
          <a:p>
            <a:pPr lvl="1"/>
            <a:r>
              <a:rPr lang="en-US" dirty="0" smtClean="0"/>
              <a:t>System calls to access directories</a:t>
            </a:r>
          </a:p>
          <a:p>
            <a:pPr lvl="1"/>
            <a:r>
              <a:rPr lang="en-US" dirty="0" smtClean="0"/>
              <a:t>Open / </a:t>
            </a:r>
            <a:r>
              <a:rPr lang="en-US" dirty="0" err="1" smtClean="0"/>
              <a:t>Creat</a:t>
            </a:r>
            <a:r>
              <a:rPr lang="en-US" dirty="0" smtClean="0"/>
              <a:t> traverse the structure</a:t>
            </a:r>
          </a:p>
          <a:p>
            <a:pPr lvl="1"/>
            <a:r>
              <a:rPr lang="en-US" dirty="0" err="1" smtClean="0"/>
              <a:t>mkdir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 err="1" smtClean="0"/>
              <a:t>rmdir</a:t>
            </a:r>
            <a:r>
              <a:rPr lang="en-US" dirty="0" smtClean="0"/>
              <a:t> add/remove entries</a:t>
            </a:r>
          </a:p>
          <a:p>
            <a:pPr lvl="1"/>
            <a:r>
              <a:rPr lang="en-US" dirty="0" smtClean="0"/>
              <a:t>Link / Unlink</a:t>
            </a:r>
          </a:p>
          <a:p>
            <a:pPr lvl="2"/>
            <a:r>
              <a:rPr lang="en-US" dirty="0" smtClean="0"/>
              <a:t>Link existing file to a directory</a:t>
            </a:r>
          </a:p>
          <a:p>
            <a:pPr lvl="3"/>
            <a:r>
              <a:rPr lang="en-US" dirty="0" smtClean="0"/>
              <a:t>Not in FAT !</a:t>
            </a:r>
          </a:p>
          <a:p>
            <a:pPr lvl="2"/>
            <a:r>
              <a:rPr lang="en-US" dirty="0" smtClean="0"/>
              <a:t>Forms a DAG</a:t>
            </a:r>
          </a:p>
          <a:p>
            <a:r>
              <a:rPr lang="en-US" dirty="0" smtClean="0"/>
              <a:t>When can file be deleted?</a:t>
            </a:r>
          </a:p>
          <a:p>
            <a:pPr lvl="1"/>
            <a:r>
              <a:rPr lang="en-US" dirty="0"/>
              <a:t>Maintain </a:t>
            </a:r>
            <a:r>
              <a:rPr lang="en-US" dirty="0" smtClean="0"/>
              <a:t>ref-count </a:t>
            </a:r>
            <a:r>
              <a:rPr lang="en-US" dirty="0"/>
              <a:t>of links to the </a:t>
            </a:r>
            <a:r>
              <a:rPr lang="en-US" dirty="0" smtClean="0"/>
              <a:t>file</a:t>
            </a:r>
            <a:endParaRPr lang="en-US" dirty="0"/>
          </a:p>
          <a:p>
            <a:pPr lvl="1"/>
            <a:r>
              <a:rPr lang="en-US" dirty="0"/>
              <a:t>Delete after the last reference is </a:t>
            </a:r>
            <a:r>
              <a:rPr lang="en-US" dirty="0" smtClean="0"/>
              <a:t>gone</a:t>
            </a:r>
            <a:endParaRPr lang="en-US" dirty="0"/>
          </a:p>
          <a:p>
            <a:r>
              <a:rPr lang="en-US" dirty="0" err="1" smtClean="0"/>
              <a:t>libc</a:t>
            </a:r>
            <a:r>
              <a:rPr lang="en-US" dirty="0" smtClean="0"/>
              <a:t> support</a:t>
            </a:r>
            <a:endParaRPr lang="en-US" dirty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opendir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char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readdir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(DIR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dirstream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readdir_r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(DIR *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dirstream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entry,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 </a:t>
            </a:r>
            <a:r>
              <a:rPr lang="en-US" sz="2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dirent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**result)</a:t>
            </a:r>
          </a:p>
        </p:txBody>
      </p:sp>
      <p:sp>
        <p:nvSpPr>
          <p:cNvPr id="7" name="Rectangle 6"/>
          <p:cNvSpPr/>
          <p:nvPr/>
        </p:nvSpPr>
        <p:spPr>
          <a:xfrm>
            <a:off x="7851672" y="3498467"/>
            <a:ext cx="832102" cy="6715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6880887" y="1308579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7435619" y="2468327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5970721" y="2468327"/>
            <a:ext cx="613128" cy="583970"/>
          </a:xfrm>
          <a:prstGeom prst="snip1Rect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4015" y="914400"/>
            <a:ext cx="582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/</a:t>
            </a:r>
            <a:r>
              <a:rPr lang="en-US" sz="2000" dirty="0" err="1" smtClean="0">
                <a:latin typeface="Gill Sans Light"/>
                <a:cs typeface="Gill Sans Light"/>
              </a:rPr>
              <a:t>usr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0905" y="2098995"/>
            <a:ext cx="1159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/</a:t>
            </a:r>
            <a:r>
              <a:rPr lang="en-US" sz="2000" dirty="0" err="1" smtClean="0">
                <a:latin typeface="Gill Sans Light"/>
                <a:cs typeface="Gill Sans Light"/>
              </a:rPr>
              <a:t>usr</a:t>
            </a:r>
            <a:r>
              <a:rPr lang="en-US" sz="2000" dirty="0" smtClean="0">
                <a:latin typeface="Gill Sans Light"/>
                <a:cs typeface="Gill Sans Light"/>
              </a:rPr>
              <a:t>/lib4.3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9899" y="421281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/</a:t>
            </a:r>
            <a:r>
              <a:rPr lang="en-US" sz="2000" dirty="0" err="1" smtClean="0">
                <a:latin typeface="Gill Sans Light"/>
                <a:cs typeface="Gill Sans Light"/>
              </a:rPr>
              <a:t>usr</a:t>
            </a:r>
            <a:r>
              <a:rPr lang="en-US" sz="2000" dirty="0" smtClean="0">
                <a:latin typeface="Gill Sans Light"/>
                <a:cs typeface="Gill Sans Light"/>
              </a:rPr>
              <a:t>/lib4.3/foo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964720" y="1439972"/>
            <a:ext cx="529295" cy="1028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851672" y="2804111"/>
            <a:ext cx="192655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09365" y="1738365"/>
            <a:ext cx="755355" cy="729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59850" y="2113594"/>
            <a:ext cx="857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/</a:t>
            </a:r>
            <a:r>
              <a:rPr lang="en-US" sz="2000" dirty="0" err="1" smtClean="0">
                <a:latin typeface="Gill Sans Light"/>
                <a:cs typeface="Gill Sans Light"/>
              </a:rPr>
              <a:t>usr</a:t>
            </a:r>
            <a:r>
              <a:rPr lang="en-US" sz="2000" dirty="0" smtClean="0">
                <a:latin typeface="Gill Sans Light"/>
                <a:cs typeface="Gill Sans Light"/>
              </a:rPr>
              <a:t>/lib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263522" y="2956511"/>
            <a:ext cx="1477383" cy="6943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351721" y="3694163"/>
            <a:ext cx="1274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/</a:t>
            </a:r>
            <a:r>
              <a:rPr lang="en-US" sz="2000" dirty="0" err="1" smtClean="0">
                <a:latin typeface="Gill Sans Light"/>
                <a:cs typeface="Gill Sans Light"/>
              </a:rPr>
              <a:t>usr</a:t>
            </a:r>
            <a:r>
              <a:rPr lang="en-US" sz="2000" dirty="0" smtClean="0">
                <a:latin typeface="Gill Sans Light"/>
                <a:cs typeface="Gill Sans Light"/>
              </a:rPr>
              <a:t>/lib/foo</a:t>
            </a:r>
            <a:endParaRPr lang="en-US" sz="2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9431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Hard link</a:t>
            </a:r>
          </a:p>
          <a:p>
            <a:pPr lvl="1"/>
            <a:r>
              <a:rPr lang="en-US" sz="2400" dirty="0" smtClean="0"/>
              <a:t>Sets another directory entry to contain the file number for the file</a:t>
            </a:r>
          </a:p>
          <a:p>
            <a:pPr lvl="1"/>
            <a:r>
              <a:rPr lang="en-US" sz="2400" dirty="0" smtClean="0"/>
              <a:t>Creates another name (path) for the file</a:t>
            </a:r>
          </a:p>
          <a:p>
            <a:pPr lvl="1"/>
            <a:r>
              <a:rPr lang="en-US" sz="2400" dirty="0" smtClean="0"/>
              <a:t>Each is “first class”</a:t>
            </a:r>
          </a:p>
          <a:p>
            <a:endParaRPr lang="en-US" sz="2800" dirty="0" smtClean="0"/>
          </a:p>
          <a:p>
            <a:r>
              <a:rPr lang="en-US" sz="2800" dirty="0" smtClean="0"/>
              <a:t>Soft link or Symbolic Link</a:t>
            </a:r>
          </a:p>
          <a:p>
            <a:pPr lvl="1"/>
            <a:r>
              <a:rPr lang="en-US" sz="2400" dirty="0" smtClean="0"/>
              <a:t>Directory entry contains the name of the file</a:t>
            </a:r>
          </a:p>
          <a:p>
            <a:pPr lvl="1"/>
            <a:r>
              <a:rPr lang="en-US" sz="2400" dirty="0" smtClean="0"/>
              <a:t>Map one name to another name</a:t>
            </a:r>
          </a:p>
        </p:txBody>
      </p:sp>
    </p:spTree>
    <p:extLst>
      <p:ext uri="{BB962C8B-B14F-4D97-AF65-F5344CB8AC3E}">
        <p14:creationId xmlns:p14="http://schemas.microsoft.com/office/powerpoint/2010/main" val="15720538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Directories: B-Trees (</a:t>
            </a:r>
            <a:r>
              <a:rPr lang="en-US" dirty="0" err="1" smtClean="0"/>
              <a:t>dirhash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XFSDir.pdf"/>
          <p:cNvPicPr>
            <a:picLocks noGrp="1" noChangeAspect="1"/>
          </p:cNvPicPr>
          <p:nvPr>
            <p:ph idx="1"/>
          </p:nvPr>
        </p:nvPicPr>
        <p:blipFill>
          <a:blip r:embed="rId2"/>
          <a:srcRect t="-18913" b="-18913"/>
          <a:stretch>
            <a:fillRect/>
          </a:stretch>
        </p:blipFill>
        <p:spPr>
          <a:xfrm>
            <a:off x="-4896" y="1078082"/>
            <a:ext cx="9178974" cy="5048082"/>
          </a:xfrm>
        </p:spPr>
      </p:pic>
      <p:sp>
        <p:nvSpPr>
          <p:cNvPr id="3" name="TextBox 2"/>
          <p:cNvSpPr txBox="1"/>
          <p:nvPr/>
        </p:nvSpPr>
        <p:spPr>
          <a:xfrm>
            <a:off x="533400" y="914400"/>
            <a:ext cx="4006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in FreeBSD, </a:t>
            </a:r>
            <a:r>
              <a:rPr lang="en-US" sz="2400" dirty="0" err="1" smtClean="0">
                <a:latin typeface="Gill Sans Light"/>
                <a:cs typeface="Gill Sans Light"/>
              </a:rPr>
              <a:t>NetBSD</a:t>
            </a:r>
            <a:r>
              <a:rPr lang="en-US" sz="2400" dirty="0" smtClean="0">
                <a:latin typeface="Gill Sans Light"/>
                <a:cs typeface="Gill Sans Light"/>
              </a:rPr>
              <a:t>, </a:t>
            </a:r>
            <a:r>
              <a:rPr lang="en-US" sz="2400" dirty="0" err="1" smtClean="0">
                <a:latin typeface="Gill Sans Light"/>
                <a:cs typeface="Gill Sans Light"/>
              </a:rPr>
              <a:t>OpenBSD</a:t>
            </a:r>
            <a:endParaRPr lang="en-US" sz="24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00040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638800"/>
          </a:xfrm>
        </p:spPr>
        <p:txBody>
          <a:bodyPr/>
          <a:lstStyle/>
          <a:p>
            <a:r>
              <a:rPr lang="en-US" dirty="0" smtClean="0"/>
              <a:t>New Technology File System (NTFS)</a:t>
            </a:r>
          </a:p>
          <a:p>
            <a:pPr lvl="1"/>
            <a:r>
              <a:rPr lang="en-US" dirty="0" smtClean="0"/>
              <a:t>Common on Microsoft Windows systems</a:t>
            </a:r>
          </a:p>
          <a:p>
            <a:endParaRPr lang="en-US" dirty="0" smtClean="0"/>
          </a:p>
          <a:p>
            <a:r>
              <a:rPr lang="en-US" dirty="0" smtClean="0"/>
              <a:t>Variable length extents</a:t>
            </a:r>
          </a:p>
          <a:p>
            <a:pPr lvl="1"/>
            <a:r>
              <a:rPr lang="en-US" dirty="0" smtClean="0"/>
              <a:t>Rather than fixed blocks</a:t>
            </a:r>
          </a:p>
          <a:p>
            <a:endParaRPr lang="en-US" dirty="0" smtClean="0"/>
          </a:p>
          <a:p>
            <a:r>
              <a:rPr lang="en-US" dirty="0" smtClean="0"/>
              <a:t>Everything (almost) is a sequence of &lt;</a:t>
            </a:r>
            <a:r>
              <a:rPr lang="en-US" dirty="0" err="1" smtClean="0"/>
              <a:t>attribute:value</a:t>
            </a:r>
            <a:r>
              <a:rPr lang="en-US" dirty="0" smtClean="0"/>
              <a:t>&gt; pairs</a:t>
            </a:r>
          </a:p>
          <a:p>
            <a:pPr lvl="1"/>
            <a:r>
              <a:rPr lang="en-US" dirty="0" smtClean="0"/>
              <a:t>Meta-data and data</a:t>
            </a:r>
          </a:p>
          <a:p>
            <a:endParaRPr lang="en-US" dirty="0" smtClean="0"/>
          </a:p>
          <a:p>
            <a:r>
              <a:rPr lang="en-US" dirty="0" smtClean="0"/>
              <a:t>Mix direct and indirect freely</a:t>
            </a:r>
          </a:p>
          <a:p>
            <a:endParaRPr lang="en-US" dirty="0" smtClean="0"/>
          </a:p>
          <a:p>
            <a:r>
              <a:rPr lang="en-US" dirty="0" smtClean="0"/>
              <a:t>Directories organized in B-tree structure by default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398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82" y="2286000"/>
            <a:ext cx="5478018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601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Master File Table</a:t>
            </a:r>
          </a:p>
          <a:p>
            <a:pPr lvl="1"/>
            <a:r>
              <a:rPr lang="en-US" dirty="0" smtClean="0"/>
              <a:t>Database with Flexible 1KB entries for metadata/data</a:t>
            </a:r>
          </a:p>
          <a:p>
            <a:pPr lvl="1"/>
            <a:r>
              <a:rPr lang="en-US" dirty="0" smtClean="0"/>
              <a:t>Variable-sized attribute records (data or metadata)</a:t>
            </a:r>
          </a:p>
          <a:p>
            <a:pPr lvl="1"/>
            <a:r>
              <a:rPr lang="en-US" dirty="0" smtClean="0"/>
              <a:t>Extend with variable depth tree (non-resident)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Extents – variable length </a:t>
            </a:r>
            <a:br>
              <a:rPr lang="en-US" dirty="0" smtClean="0"/>
            </a:br>
            <a:r>
              <a:rPr lang="en-US" dirty="0" smtClean="0"/>
              <a:t>contiguous regions</a:t>
            </a:r>
          </a:p>
          <a:p>
            <a:pPr lvl="1"/>
            <a:r>
              <a:rPr lang="en-US" dirty="0" smtClean="0"/>
              <a:t>Block pointers cover </a:t>
            </a:r>
            <a:br>
              <a:rPr lang="en-US" dirty="0" smtClean="0"/>
            </a:br>
            <a:r>
              <a:rPr lang="en-US" dirty="0" smtClean="0"/>
              <a:t>runs of blocks</a:t>
            </a:r>
          </a:p>
          <a:p>
            <a:pPr lvl="1"/>
            <a:r>
              <a:rPr lang="en-US" dirty="0" smtClean="0"/>
              <a:t>Similar approach in </a:t>
            </a:r>
            <a:br>
              <a:rPr lang="en-US" dirty="0" smtClean="0"/>
            </a:br>
            <a:r>
              <a:rPr lang="en-US" dirty="0" smtClean="0"/>
              <a:t>Linux (ext4)</a:t>
            </a:r>
          </a:p>
          <a:p>
            <a:pPr lvl="1"/>
            <a:r>
              <a:rPr lang="en-US" dirty="0" smtClean="0"/>
              <a:t>File create can provide</a:t>
            </a:r>
            <a:br>
              <a:rPr lang="en-US" dirty="0" smtClean="0"/>
            </a:br>
            <a:r>
              <a:rPr lang="en-US" dirty="0" smtClean="0"/>
              <a:t> hint as to size of file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Journaling for reliability</a:t>
            </a:r>
          </a:p>
          <a:p>
            <a:pPr lvl="1"/>
            <a:r>
              <a:rPr lang="en-US" dirty="0" smtClean="0"/>
              <a:t>Discussed later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0734" y="6248400"/>
            <a:ext cx="264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http://</a:t>
            </a:r>
            <a:r>
              <a:rPr lang="en-US" dirty="0" err="1">
                <a:latin typeface="Gill Sans Light"/>
                <a:cs typeface="Gill Sans Light"/>
              </a:rPr>
              <a:t>ntfs.com</a:t>
            </a:r>
            <a:r>
              <a:rPr lang="en-US" dirty="0">
                <a:latin typeface="Gill Sans Light"/>
                <a:cs typeface="Gill Sans Light"/>
              </a:rPr>
              <a:t>/</a:t>
            </a:r>
            <a:r>
              <a:rPr lang="en-US" dirty="0" err="1">
                <a:latin typeface="Gill Sans Light"/>
                <a:cs typeface="Gill Sans Light"/>
              </a:rPr>
              <a:t>ntfs-mft.htm</a:t>
            </a:r>
            <a:endParaRPr lang="en-US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4641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Small File</a:t>
            </a:r>
            <a:endParaRPr lang="en-US" dirty="0"/>
          </a:p>
        </p:txBody>
      </p:sp>
      <p:pic>
        <p:nvPicPr>
          <p:cNvPr id="6" name="Content Placeholder 5" descr="FilesFiles-NTFSsmallFil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3219" r="-321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927685" y="1818105"/>
            <a:ext cx="5180274" cy="707886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Create time, modify time, access time,</a:t>
            </a:r>
          </a:p>
          <a:p>
            <a:r>
              <a:rPr lang="en-US" sz="2000" dirty="0" smtClean="0">
                <a:latin typeface="Gill Sans Light"/>
                <a:cs typeface="Gill Sans Light"/>
              </a:rPr>
              <a:t>Owner id, security </a:t>
            </a:r>
            <a:r>
              <a:rPr lang="en-US" sz="2000" dirty="0" err="1" smtClean="0">
                <a:latin typeface="Gill Sans Light"/>
                <a:cs typeface="Gill Sans Light"/>
              </a:rPr>
              <a:t>specifier</a:t>
            </a:r>
            <a:r>
              <a:rPr lang="en-US" sz="2000" dirty="0" smtClean="0">
                <a:latin typeface="Gill Sans Light"/>
                <a:cs typeface="Gill Sans Light"/>
              </a:rPr>
              <a:t>, flags (RO, hidden, sys)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368842" y="2464436"/>
            <a:ext cx="521369" cy="1198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53712" y="2807368"/>
            <a:ext cx="1544012" cy="400110"/>
          </a:xfrm>
          <a:prstGeom prst="rect">
            <a:avLst/>
          </a:prstGeom>
          <a:solidFill>
            <a:srgbClr val="DBEEF4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  <a:cs typeface="Gill Sans Light"/>
              </a:rPr>
              <a:t>d</a:t>
            </a:r>
            <a:r>
              <a:rPr lang="en-US" sz="2000" dirty="0" smtClean="0">
                <a:latin typeface="Gill Sans Light"/>
                <a:cs typeface="Gill Sans Light"/>
              </a:rPr>
              <a:t>ata attribute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0" name="Left Brace 9"/>
          <p:cNvSpPr/>
          <p:nvPr/>
        </p:nvSpPr>
        <p:spPr>
          <a:xfrm rot="16200000">
            <a:off x="6350919" y="3059487"/>
            <a:ext cx="360948" cy="26050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cxnSp>
        <p:nvCxnSpPr>
          <p:cNvPr id="12" name="Straight Connector 11"/>
          <p:cNvCxnSpPr>
            <a:stCxn id="9" idx="2"/>
          </p:cNvCxnSpPr>
          <p:nvPr/>
        </p:nvCxnSpPr>
        <p:spPr>
          <a:xfrm flipH="1">
            <a:off x="6884738" y="3207478"/>
            <a:ext cx="540980" cy="3485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15263" y="4643826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Attribute list</a:t>
            </a:r>
            <a:endParaRPr lang="en-US" sz="20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45087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NTFS Medium File</a:t>
            </a:r>
            <a:endParaRPr lang="en-US" dirty="0"/>
          </a:p>
        </p:txBody>
      </p:sp>
      <p:pic>
        <p:nvPicPr>
          <p:cNvPr id="4" name="Content Placeholder 3" descr="FilesFiles-NTFS-basic.pdf"/>
          <p:cNvPicPr>
            <a:picLocks noGrp="1" noChangeAspect="1"/>
          </p:cNvPicPr>
          <p:nvPr>
            <p:ph idx="1"/>
          </p:nvPr>
        </p:nvPicPr>
        <p:blipFill>
          <a:blip r:embed="rId2"/>
          <a:srcRect l="-5970" r="-59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1140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NTFS Multiple Indirect Blocks</a:t>
            </a:r>
            <a:endParaRPr lang="en-US" dirty="0"/>
          </a:p>
        </p:txBody>
      </p:sp>
      <p:pic>
        <p:nvPicPr>
          <p:cNvPr id="4" name="Content Placeholder 3" descr="Screen Shot 2012-11-16 at 10.34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-27264" r="-27264"/>
          <a:stretch>
            <a:fillRect/>
          </a:stretch>
        </p:blipFill>
        <p:spPr>
          <a:xfrm>
            <a:off x="125246" y="838200"/>
            <a:ext cx="9506246" cy="5228069"/>
          </a:xfrm>
        </p:spPr>
      </p:pic>
    </p:spTree>
    <p:extLst>
      <p:ext uri="{BB962C8B-B14F-4D97-AF65-F5344CB8AC3E}">
        <p14:creationId xmlns:p14="http://schemas.microsoft.com/office/powerpoint/2010/main" val="1475214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sFiles-NTFS-four-hug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99184" r="-99184"/>
          <a:stretch>
            <a:fillRect/>
          </a:stretch>
        </p:blipFill>
        <p:spPr>
          <a:xfrm>
            <a:off x="-1596030" y="-14768"/>
            <a:ext cx="12469964" cy="6858000"/>
          </a:xfrm>
        </p:spPr>
      </p:pic>
    </p:spTree>
    <p:extLst>
      <p:ext uri="{BB962C8B-B14F-4D97-AF65-F5344CB8AC3E}">
        <p14:creationId xmlns:p14="http://schemas.microsoft.com/office/powerpoint/2010/main" val="1601736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Mapped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Traditional I/O involves explicit transfers between buffers in process address space to/from regions of a file</a:t>
            </a:r>
          </a:p>
          <a:p>
            <a:pPr lvl="1"/>
            <a:r>
              <a:rPr lang="en-US" dirty="0" smtClean="0"/>
              <a:t>This involves multiple copies into caches in memory, plus system calls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we could “map” the file directly into an empty region of our address space</a:t>
            </a:r>
          </a:p>
          <a:p>
            <a:pPr lvl="1"/>
            <a:r>
              <a:rPr lang="en-US" dirty="0" smtClean="0"/>
              <a:t>Implicitly “page it in” when we read it</a:t>
            </a:r>
          </a:p>
          <a:p>
            <a:pPr lvl="1"/>
            <a:r>
              <a:rPr lang="en-US" dirty="0" smtClean="0"/>
              <a:t>Write it and “eventually” page it out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Executable files are treated this way when we </a:t>
            </a:r>
            <a:r>
              <a:rPr lang="en-US" dirty="0" smtClean="0">
                <a:latin typeface="Courier New"/>
                <a:cs typeface="Courier New"/>
              </a:rPr>
              <a:t>exec</a:t>
            </a:r>
            <a:r>
              <a:rPr lang="en-US" dirty="0" smtClean="0"/>
              <a:t> the proces</a:t>
            </a:r>
            <a:r>
              <a:rPr lang="en-US" dirty="0"/>
              <a:t>s</a:t>
            </a:r>
            <a:r>
              <a:rPr lang="en-US" dirty="0" smtClean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930155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86838" y="1941701"/>
            <a:ext cx="1172460" cy="2773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Components of a File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2233686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Directory </a:t>
            </a:r>
          </a:p>
          <a:p>
            <a:r>
              <a:rPr lang="en-US" sz="2000" dirty="0" smtClean="0">
                <a:latin typeface="Gill Sans Light"/>
                <a:cs typeface="Gill Sans Light"/>
              </a:rPr>
              <a:t>Structure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91280"/>
            <a:ext cx="12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ill Sans Light"/>
                <a:cs typeface="Gill Sans Light"/>
              </a:rPr>
              <a:t>File path</a:t>
            </a:r>
            <a:endParaRPr lang="en-US" sz="2400" dirty="0">
              <a:latin typeface="Gill Sans Light"/>
              <a:cs typeface="Gill Sans Light"/>
            </a:endParaRPr>
          </a:p>
        </p:txBody>
      </p:sp>
      <p:cxnSp>
        <p:nvCxnSpPr>
          <p:cNvPr id="11" name="Elbow Connector 10"/>
          <p:cNvCxnSpPr>
            <a:stCxn id="9" idx="2"/>
            <a:endCxn id="8" idx="1"/>
          </p:cNvCxnSpPr>
          <p:nvPr/>
        </p:nvCxnSpPr>
        <p:spPr>
          <a:xfrm rot="16200000" flipH="1">
            <a:off x="484206" y="2425997"/>
            <a:ext cx="1475685" cy="329579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065499" y="1941701"/>
            <a:ext cx="1172460" cy="27738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2667" y="2237650"/>
            <a:ext cx="1146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File Index </a:t>
            </a:r>
          </a:p>
          <a:p>
            <a:pPr algn="ctr"/>
            <a:r>
              <a:rPr lang="en-US" sz="2000" dirty="0" smtClean="0">
                <a:latin typeface="Gill Sans Light"/>
                <a:cs typeface="Gill Sans Light"/>
              </a:rPr>
              <a:t>Structure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04569" y="3752007"/>
            <a:ext cx="642325" cy="437977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V="1">
            <a:off x="2446894" y="3562218"/>
            <a:ext cx="1348660" cy="408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98287" y="2678668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Gill Sans Light"/>
                <a:cs typeface="Gill Sans Light"/>
              </a:rPr>
              <a:t>File number</a:t>
            </a:r>
            <a:endParaRPr lang="en-US" sz="2400" dirty="0">
              <a:latin typeface="Gill Sans Light"/>
              <a:cs typeface="Gill Sans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07293" y="3351927"/>
            <a:ext cx="642325" cy="437977"/>
          </a:xfrm>
          <a:prstGeom prst="rect">
            <a:avLst/>
          </a:prstGeom>
          <a:solidFill>
            <a:srgbClr val="EBF1D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4949618" y="3570916"/>
            <a:ext cx="1473627" cy="40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7182355" y="4972175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569254" y="3816773"/>
            <a:ext cx="441146" cy="1838411"/>
            <a:chOff x="7544518" y="1270135"/>
            <a:chExt cx="441146" cy="1838411"/>
          </a:xfrm>
        </p:grpSpPr>
        <p:sp>
          <p:nvSpPr>
            <p:cNvPr id="26" name="Rectangle 25"/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620707" y="2787362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44518" y="2387252"/>
              <a:ext cx="4411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…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125271" y="335280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Data blocks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4812268"/>
            <a:ext cx="110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Gill Sans Light"/>
                <a:cs typeface="Gill Sans Light"/>
              </a:rPr>
              <a:t>inode</a:t>
            </a:r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”</a:t>
            </a:r>
            <a:endParaRPr lang="en-US" sz="2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90800" y="3043535"/>
            <a:ext cx="1429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“</a:t>
            </a:r>
            <a:r>
              <a:rPr lang="en-US" sz="2400" dirty="0" err="1" smtClean="0">
                <a:solidFill>
                  <a:srgbClr val="FF0000"/>
                </a:solidFill>
                <a:latin typeface="Gill Sans Light"/>
                <a:cs typeface="Gill Sans Light"/>
              </a:rPr>
              <a:t>inumber</a:t>
            </a:r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”</a:t>
            </a:r>
            <a:endParaRPr lang="en-US" sz="2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05232" y="2399884"/>
            <a:ext cx="37625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One Block = multiple sectors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Gill Sans Light"/>
                <a:cs typeface="Gill Sans Light"/>
              </a:rPr>
              <a:t>Ex: 512 sector,  4K block</a:t>
            </a:r>
            <a:endParaRPr lang="en-US" sz="2400" dirty="0">
              <a:solidFill>
                <a:srgbClr val="FF0000"/>
              </a:solidFill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89213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533400"/>
          </a:xfrm>
        </p:spPr>
        <p:txBody>
          <a:bodyPr/>
          <a:lstStyle/>
          <a:p>
            <a:r>
              <a:rPr lang="en-US" altLang="en-US" dirty="0" smtClean="0"/>
              <a:t>Recall: Who Does </a:t>
            </a:r>
            <a:r>
              <a:rPr lang="en-US" altLang="en-US" dirty="0"/>
              <a:t>W</a:t>
            </a:r>
            <a:r>
              <a:rPr lang="en-US" altLang="en-US" dirty="0" smtClean="0"/>
              <a:t>hat, When?</a:t>
            </a:r>
          </a:p>
        </p:txBody>
      </p:sp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i="1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2895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47111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47112" name="Rectangle 9"/>
          <p:cNvSpPr>
            <a:spLocks noChangeArrowheads="1"/>
          </p:cNvSpPr>
          <p:nvPr/>
        </p:nvSpPr>
        <p:spPr bwMode="auto">
          <a:xfrm>
            <a:off x="5105400" y="1295400"/>
            <a:ext cx="762000" cy="12192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800" b="0">
                <a:latin typeface="Gill Sans Light"/>
                <a:cs typeface="Gill Sans Light"/>
              </a:rPr>
              <a:t>PT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0" y="1676400"/>
            <a:ext cx="2667000" cy="990600"/>
            <a:chOff x="4724400" y="1676400"/>
            <a:chExt cx="2667000" cy="990600"/>
          </a:xfrm>
        </p:grpSpPr>
        <p:cxnSp>
          <p:nvCxnSpPr>
            <p:cNvPr id="47114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5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676400"/>
              <a:ext cx="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7116" name="Straight Connector 19"/>
            <p:cNvCxnSpPr>
              <a:cxnSpLocks noChangeShapeType="1"/>
              <a:endCxn id="47124" idx="2"/>
            </p:cNvCxnSpPr>
            <p:nvPr/>
          </p:nvCxnSpPr>
          <p:spPr bwMode="auto">
            <a:xfrm flipV="1">
              <a:off x="6096000" y="2152650"/>
              <a:ext cx="1295400" cy="514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47118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57701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47118" idx="3"/>
          </p:cNvCxnSpPr>
          <p:nvPr/>
        </p:nvCxnSpPr>
        <p:spPr bwMode="auto">
          <a:xfrm flipV="1">
            <a:off x="2448301" y="1676400"/>
            <a:ext cx="904499" cy="22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7120" name="TextBox 37"/>
          <p:cNvSpPr txBox="1">
            <a:spLocks noChangeArrowheads="1"/>
          </p:cNvSpPr>
          <p:nvPr/>
        </p:nvSpPr>
        <p:spPr bwMode="auto">
          <a:xfrm>
            <a:off x="5562600" y="914400"/>
            <a:ext cx="1771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i="1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47121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47122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47123" name="TextBox 40"/>
          <p:cNvSpPr txBox="1">
            <a:spLocks noChangeArrowheads="1"/>
          </p:cNvSpPr>
          <p:nvPr/>
        </p:nvSpPr>
        <p:spPr bwMode="auto">
          <a:xfrm>
            <a:off x="6324600" y="2024063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47124" name="Cube 41"/>
          <p:cNvSpPr>
            <a:spLocks noChangeArrowheads="1"/>
          </p:cNvSpPr>
          <p:nvPr/>
        </p:nvSpPr>
        <p:spPr bwMode="auto">
          <a:xfrm>
            <a:off x="7391400" y="2057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828550" y="1981200"/>
            <a:ext cx="1715938" cy="594955"/>
            <a:chOff x="2828550" y="1981200"/>
            <a:chExt cx="1715939" cy="594955"/>
          </a:xfrm>
        </p:grpSpPr>
        <p:sp>
          <p:nvSpPr>
            <p:cNvPr id="47157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44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47158" name="Straight Arrow Connector 44"/>
            <p:cNvCxnSpPr>
              <a:cxnSpLocks noChangeShapeType="1"/>
              <a:endCxn id="47153" idx="3"/>
            </p:cNvCxnSpPr>
            <p:nvPr/>
          </p:nvCxnSpPr>
          <p:spPr bwMode="auto">
            <a:xfrm flipH="1">
              <a:off x="2828550" y="1981200"/>
              <a:ext cx="905252" cy="47848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47155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7156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47127" name="TextBox 54"/>
          <p:cNvSpPr txBox="1">
            <a:spLocks noChangeArrowheads="1"/>
          </p:cNvSpPr>
          <p:nvPr/>
        </p:nvSpPr>
        <p:spPr bwMode="auto">
          <a:xfrm>
            <a:off x="381000" y="3048000"/>
            <a:ext cx="236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041400" y="2228850"/>
            <a:ext cx="1787150" cy="1751013"/>
            <a:chOff x="1041242" y="2057400"/>
            <a:chExt cx="1787209" cy="1921933"/>
          </a:xfrm>
        </p:grpSpPr>
        <p:sp>
          <p:nvSpPr>
            <p:cNvPr id="47153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80651" cy="50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47154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1066800" y="3505200"/>
            <a:ext cx="2454518" cy="1219200"/>
            <a:chOff x="1066800" y="3505200"/>
            <a:chExt cx="2455139" cy="1219200"/>
          </a:xfrm>
        </p:grpSpPr>
        <p:sp>
          <p:nvSpPr>
            <p:cNvPr id="47151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551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47152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47130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1371600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>
            <a:off x="2108994" y="4533900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209800"/>
            <a:ext cx="1371600" cy="838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7" name="Rectangle 76"/>
          <p:cNvSpPr/>
          <p:nvPr/>
        </p:nvSpPr>
        <p:spPr bwMode="auto">
          <a:xfrm>
            <a:off x="5105400" y="2133600"/>
            <a:ext cx="7620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4038600" y="3200400"/>
            <a:ext cx="3484334" cy="1905000"/>
            <a:chOff x="4038600" y="3200400"/>
            <a:chExt cx="3484334" cy="1905000"/>
          </a:xfrm>
        </p:grpSpPr>
        <p:cxnSp>
          <p:nvCxnSpPr>
            <p:cNvPr id="47149" name="Straight Arrow Connector 62"/>
            <p:cNvCxnSpPr>
              <a:cxnSpLocks noChangeShapeType="1"/>
            </p:cNvCxnSpPr>
            <p:nvPr/>
          </p:nvCxnSpPr>
          <p:spPr bwMode="auto">
            <a:xfrm flipV="1">
              <a:off x="4038600" y="3200400"/>
              <a:ext cx="3352800" cy="1905000"/>
            </a:xfrm>
            <a:prstGeom prst="straightConnector1">
              <a:avLst/>
            </a:prstGeom>
            <a:noFill/>
            <a:ln w="57150" cmpd="thickThin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47150" name="TextBox 77"/>
            <p:cNvSpPr txBox="1">
              <a:spLocks noChangeArrowheads="1"/>
            </p:cNvSpPr>
            <p:nvPr/>
          </p:nvSpPr>
          <p:spPr bwMode="auto">
            <a:xfrm>
              <a:off x="4953000" y="4419600"/>
              <a:ext cx="256993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load page from disk</a:t>
              </a:r>
            </a:p>
          </p:txBody>
        </p:sp>
      </p:grpSp>
      <p:grpSp>
        <p:nvGrpSpPr>
          <p:cNvPr id="92" name="Group 91"/>
          <p:cNvGrpSpPr>
            <a:grpSpLocks/>
          </p:cNvGrpSpPr>
          <p:nvPr/>
        </p:nvGrpSpPr>
        <p:grpSpPr bwMode="auto">
          <a:xfrm>
            <a:off x="2146049" y="2181225"/>
            <a:ext cx="3614554" cy="2306638"/>
            <a:chOff x="2215108" y="2133600"/>
            <a:chExt cx="3615377" cy="2306638"/>
          </a:xfrm>
        </p:grpSpPr>
        <p:cxnSp>
          <p:nvCxnSpPr>
            <p:cNvPr id="47147" name="Straight Arrow Connector 68"/>
            <p:cNvCxnSpPr>
              <a:cxnSpLocks noChangeShapeType="1"/>
            </p:cNvCxnSpPr>
            <p:nvPr/>
          </p:nvCxnSpPr>
          <p:spPr bwMode="auto">
            <a:xfrm flipV="1">
              <a:off x="2215108" y="2133600"/>
              <a:ext cx="2890292" cy="2306638"/>
            </a:xfrm>
            <a:prstGeom prst="straightConnector1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47148" name="TextBox 79"/>
            <p:cNvSpPr txBox="1">
              <a:spLocks noChangeArrowheads="1"/>
            </p:cNvSpPr>
            <p:nvPr/>
          </p:nvSpPr>
          <p:spPr bwMode="auto">
            <a:xfrm>
              <a:off x="3657600" y="3200400"/>
              <a:ext cx="217288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update PT entry</a:t>
              </a:r>
            </a:p>
          </p:txBody>
        </p:sp>
      </p:grpSp>
      <p:sp>
        <p:nvSpPr>
          <p:cNvPr id="47138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>
                <a:latin typeface="Gill Sans Light"/>
                <a:cs typeface="Gill Sans Light"/>
              </a:rPr>
              <a:t>Process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81000" y="4876799"/>
            <a:ext cx="1415042" cy="1376023"/>
            <a:chOff x="381000" y="4876800"/>
            <a:chExt cx="1414795" cy="1376086"/>
          </a:xfrm>
        </p:grpSpPr>
        <p:sp>
          <p:nvSpPr>
            <p:cNvPr id="47145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38595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47146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82" name="Freeform 81"/>
          <p:cNvSpPr>
            <a:spLocks/>
          </p:cNvSpPr>
          <p:nvPr/>
        </p:nvSpPr>
        <p:spPr bwMode="auto">
          <a:xfrm>
            <a:off x="846138" y="4487863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50806" y="1962150"/>
            <a:ext cx="1247769" cy="3074988"/>
            <a:chOff x="50836" y="1961444"/>
            <a:chExt cx="1247386" cy="3076223"/>
          </a:xfrm>
        </p:grpSpPr>
        <p:sp>
          <p:nvSpPr>
            <p:cNvPr id="84" name="Freeform 83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 sz="200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0836" y="2132963"/>
              <a:ext cx="787152" cy="461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accent6"/>
                  </a:solidFill>
                  <a:latin typeface="Gill Sans Light"/>
                  <a:ea typeface="MS PGothic" charset="0"/>
                  <a:cs typeface="Gill Sans Light"/>
                </a:rPr>
                <a:t>retry</a:t>
              </a:r>
            </a:p>
          </p:txBody>
        </p:sp>
      </p:grp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2800" b="0">
              <a:latin typeface="Gill Sans Light"/>
              <a:cs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43400" y="1600200"/>
            <a:ext cx="2895600" cy="395539"/>
            <a:chOff x="4343400" y="1600200"/>
            <a:chExt cx="2895600" cy="395539"/>
          </a:xfrm>
        </p:grpSpPr>
        <p:cxnSp>
          <p:nvCxnSpPr>
            <p:cNvPr id="47113" name="Straight Arrow Connector 11"/>
            <p:cNvCxnSpPr>
              <a:cxnSpLocks noChangeShapeType="1"/>
              <a:stCxn id="47111" idx="3"/>
            </p:cNvCxnSpPr>
            <p:nvPr/>
          </p:nvCxnSpPr>
          <p:spPr bwMode="auto">
            <a:xfrm>
              <a:off x="4343400" y="1676400"/>
              <a:ext cx="7620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47117" name="Straight Arrow Connector 25"/>
            <p:cNvCxnSpPr>
              <a:cxnSpLocks noChangeShapeType="1"/>
              <a:stCxn id="56" idx="3"/>
            </p:cNvCxnSpPr>
            <p:nvPr/>
          </p:nvCxnSpPr>
          <p:spPr bwMode="auto">
            <a:xfrm>
              <a:off x="5867400" y="1676400"/>
              <a:ext cx="1371600" cy="3193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6" name="Rectangle 55"/>
            <p:cNvSpPr/>
            <p:nvPr/>
          </p:nvSpPr>
          <p:spPr bwMode="auto">
            <a:xfrm>
              <a:off x="5105400" y="1600200"/>
              <a:ext cx="762000" cy="152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b="0" dirty="0">
                <a:latin typeface="Gill Sans Light"/>
                <a:ea typeface="MS PGothic" charset="0"/>
                <a:cs typeface="Gill Sans Light"/>
              </a:endParaRPr>
            </a:p>
          </p:txBody>
        </p:sp>
      </p:grpSp>
      <p:cxnSp>
        <p:nvCxnSpPr>
          <p:cNvPr id="6" name="Straight Arrow Connector 5"/>
          <p:cNvCxnSpPr>
            <a:stCxn id="47111" idx="3"/>
            <a:endCxn id="77" idx="1"/>
          </p:cNvCxnSpPr>
          <p:nvPr/>
        </p:nvCxnSpPr>
        <p:spPr bwMode="auto">
          <a:xfrm>
            <a:off x="4343400" y="1676400"/>
            <a:ext cx="762000" cy="5334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7" name="Group 66"/>
          <p:cNvGrpSpPr/>
          <p:nvPr/>
        </p:nvGrpSpPr>
        <p:grpSpPr>
          <a:xfrm>
            <a:off x="4495800" y="1771652"/>
            <a:ext cx="2895601" cy="1523996"/>
            <a:chOff x="4724400" y="1802068"/>
            <a:chExt cx="3070763" cy="1182748"/>
          </a:xfrm>
        </p:grpSpPr>
        <p:cxnSp>
          <p:nvCxnSpPr>
            <p:cNvPr id="69" name="Straight Connector 15"/>
            <p:cNvCxnSpPr>
              <a:cxnSpLocks noChangeShapeType="1"/>
            </p:cNvCxnSpPr>
            <p:nvPr/>
          </p:nvCxnSpPr>
          <p:spPr bwMode="auto">
            <a:xfrm>
              <a:off x="4724400" y="2667000"/>
              <a:ext cx="1371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0" name="Straight Connector 17"/>
            <p:cNvCxnSpPr>
              <a:cxnSpLocks noChangeShapeType="1"/>
            </p:cNvCxnSpPr>
            <p:nvPr/>
          </p:nvCxnSpPr>
          <p:spPr bwMode="auto">
            <a:xfrm flipV="1">
              <a:off x="4724400" y="1802068"/>
              <a:ext cx="0" cy="8649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" name="Straight Connector 19"/>
            <p:cNvCxnSpPr>
              <a:cxnSpLocks noChangeShapeType="1"/>
              <a:endCxn id="87" idx="2"/>
            </p:cNvCxnSpPr>
            <p:nvPr/>
          </p:nvCxnSpPr>
          <p:spPr bwMode="auto">
            <a:xfrm>
              <a:off x="6082744" y="2667000"/>
              <a:ext cx="1712419" cy="317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</p:spPr>
        </p:cxnSp>
      </p:grpSp>
      <p:sp>
        <p:nvSpPr>
          <p:cNvPr id="72" name="TextBox 39"/>
          <p:cNvSpPr txBox="1">
            <a:spLocks noChangeArrowheads="1"/>
          </p:cNvSpPr>
          <p:nvPr/>
        </p:nvSpPr>
        <p:spPr bwMode="auto">
          <a:xfrm>
            <a:off x="6477000" y="23622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73" name="TextBox 40"/>
          <p:cNvSpPr txBox="1">
            <a:spLocks noChangeArrowheads="1"/>
          </p:cNvSpPr>
          <p:nvPr/>
        </p:nvSpPr>
        <p:spPr bwMode="auto">
          <a:xfrm>
            <a:off x="6170613" y="3079924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0" dirty="0">
                <a:latin typeface="Gill Sans Light"/>
                <a:cs typeface="Gill Sans Light"/>
              </a:rPr>
              <a:t>offset</a:t>
            </a:r>
          </a:p>
        </p:txBody>
      </p:sp>
    </p:spTree>
    <p:extLst>
      <p:ext uri="{BB962C8B-B14F-4D97-AF65-F5344CB8AC3E}">
        <p14:creationId xmlns:p14="http://schemas.microsoft.com/office/powerpoint/2010/main" val="11474015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/>
      <p:bldP spid="47121" grpId="1"/>
      <p:bldP spid="47121" grpId="2"/>
      <p:bldP spid="47121" grpId="3"/>
      <p:bldP spid="47121" grpId="4"/>
      <p:bldP spid="47122" grpId="0"/>
      <p:bldP spid="47122" grpId="1"/>
      <p:bldP spid="47123" grpId="0"/>
      <p:bldP spid="47123" grpId="1"/>
      <p:bldP spid="47124" grpId="0" animBg="1"/>
      <p:bldP spid="47124" grpId="1" animBg="1"/>
      <p:bldP spid="65" grpId="0" animBg="1"/>
      <p:bldP spid="66" grpId="0" animBg="1"/>
      <p:bldP spid="77" grpId="0" animBg="1"/>
      <p:bldP spid="82" grpId="0" animBg="1"/>
      <p:bldP spid="82" grpId="1" animBg="1"/>
      <p:bldP spid="87" grpId="0" animBg="1"/>
      <p:bldP spid="72" grpId="0"/>
      <p:bldP spid="7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13" y="152400"/>
            <a:ext cx="7696187" cy="533400"/>
          </a:xfrm>
        </p:spPr>
        <p:txBody>
          <a:bodyPr>
            <a:normAutofit/>
          </a:bodyPr>
          <a:lstStyle/>
          <a:p>
            <a:r>
              <a:rPr lang="en-US" dirty="0" smtClean="0"/>
              <a:t>Using Paging to </a:t>
            </a:r>
            <a:r>
              <a:rPr lang="en-US" dirty="0" err="1" smtClean="0">
                <a:latin typeface="Courier New"/>
                <a:cs typeface="Courier New"/>
              </a:rPr>
              <a:t>mmap</a:t>
            </a:r>
            <a:r>
              <a:rPr lang="en-US" dirty="0" smtClean="0">
                <a:latin typeface="Courier New"/>
                <a:cs typeface="Courier New"/>
              </a:rPr>
              <a:t>() </a:t>
            </a:r>
            <a:r>
              <a:rPr lang="en-US" dirty="0" smtClean="0"/>
              <a:t>Files</a:t>
            </a:r>
            <a:endParaRPr lang="en-US" dirty="0"/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057400" y="990600"/>
            <a:ext cx="15995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latin typeface="Gill Sans Light"/>
                <a:cs typeface="Gill Sans Light"/>
              </a:rPr>
              <a:t>virtual address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7239000" y="1219200"/>
            <a:ext cx="1066800" cy="4743116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7239000" y="1600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7239000" y="19812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7239000" y="3733800"/>
            <a:ext cx="1066800" cy="3810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3352800" y="1371600"/>
            <a:ext cx="990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>
                <a:latin typeface="Gill Sans Light"/>
                <a:cs typeface="Gill Sans Light"/>
              </a:rPr>
              <a:t>MMU</a:t>
            </a:r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5130800" y="1295400"/>
            <a:ext cx="762000" cy="22098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000" b="0" dirty="0" smtClean="0">
                <a:latin typeface="Gill Sans Light"/>
                <a:cs typeface="Gill Sans Light"/>
              </a:rPr>
              <a:t>PT</a:t>
            </a: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  <a:p>
            <a:pPr algn="ctr"/>
            <a:endParaRPr lang="en-US" sz="2000" b="0" dirty="0" smtClean="0">
              <a:latin typeface="Gill Sans Light"/>
              <a:cs typeface="Gill Sans Light"/>
            </a:endParaRPr>
          </a:p>
          <a:p>
            <a:pPr algn="ctr"/>
            <a:endParaRPr lang="en-US" sz="2000" dirty="0">
              <a:latin typeface="Gill Sans Light"/>
              <a:cs typeface="Gill Sans Light"/>
            </a:endParaRPr>
          </a:p>
          <a:p>
            <a:pPr algn="ctr"/>
            <a:endParaRPr lang="en-US" sz="2000" b="0" dirty="0" smtClean="0">
              <a:latin typeface="Gill Sans Light"/>
              <a:cs typeface="Gill Sans Light"/>
            </a:endParaRPr>
          </a:p>
          <a:p>
            <a:pPr algn="ctr"/>
            <a:endParaRPr lang="en-US" sz="2000" b="0" dirty="0">
              <a:latin typeface="Gill Sans Light"/>
              <a:cs typeface="Gill Sans Light"/>
            </a:endParaRPr>
          </a:p>
        </p:txBody>
      </p:sp>
      <p:cxnSp>
        <p:nvCxnSpPr>
          <p:cNvPr id="10249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9" name="Straight Arrow Connector 25"/>
          <p:cNvCxnSpPr>
            <a:cxnSpLocks noChangeShapeType="1"/>
          </p:cNvCxnSpPr>
          <p:nvPr/>
        </p:nvCxnSpPr>
        <p:spPr bwMode="auto">
          <a:xfrm>
            <a:off x="5867400" y="1752600"/>
            <a:ext cx="1295400" cy="228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0" name="TextBox 30"/>
          <p:cNvSpPr txBox="1">
            <a:spLocks noChangeArrowheads="1"/>
          </p:cNvSpPr>
          <p:nvPr/>
        </p:nvSpPr>
        <p:spPr bwMode="auto">
          <a:xfrm>
            <a:off x="990600" y="1447800"/>
            <a:ext cx="1457701" cy="46166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instruction</a:t>
            </a:r>
          </a:p>
        </p:txBody>
      </p:sp>
      <p:cxnSp>
        <p:nvCxnSpPr>
          <p:cNvPr id="33" name="Straight Arrow Connector 32"/>
          <p:cNvCxnSpPr>
            <a:cxnSpLocks noChangeShapeType="1"/>
            <a:stCxn id="14350" idx="3"/>
          </p:cNvCxnSpPr>
          <p:nvPr/>
        </p:nvCxnSpPr>
        <p:spPr bwMode="auto">
          <a:xfrm flipV="1">
            <a:off x="2448301" y="1676400"/>
            <a:ext cx="904499" cy="223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2" name="TextBox 37"/>
          <p:cNvSpPr txBox="1">
            <a:spLocks noChangeArrowheads="1"/>
          </p:cNvSpPr>
          <p:nvPr/>
        </p:nvSpPr>
        <p:spPr bwMode="auto">
          <a:xfrm>
            <a:off x="7083425" y="882222"/>
            <a:ext cx="1771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0" i="1" dirty="0">
                <a:latin typeface="Gill Sans Light"/>
                <a:cs typeface="Gill Sans Light"/>
              </a:rPr>
              <a:t>physical address</a:t>
            </a:r>
          </a:p>
        </p:txBody>
      </p:sp>
      <p:sp>
        <p:nvSpPr>
          <p:cNvPr id="14353" name="TextBox 38"/>
          <p:cNvSpPr txBox="1">
            <a:spLocks noChangeArrowheads="1"/>
          </p:cNvSpPr>
          <p:nvPr/>
        </p:nvSpPr>
        <p:spPr bwMode="auto">
          <a:xfrm>
            <a:off x="4343400" y="1295400"/>
            <a:ext cx="7623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page#</a:t>
            </a:r>
          </a:p>
        </p:txBody>
      </p:sp>
      <p:sp>
        <p:nvSpPr>
          <p:cNvPr id="14354" name="TextBox 39"/>
          <p:cNvSpPr txBox="1">
            <a:spLocks noChangeArrowheads="1"/>
          </p:cNvSpPr>
          <p:nvPr/>
        </p:nvSpPr>
        <p:spPr bwMode="auto">
          <a:xfrm>
            <a:off x="6324600" y="1524000"/>
            <a:ext cx="8621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frame#</a:t>
            </a:r>
          </a:p>
        </p:txBody>
      </p:sp>
      <p:sp>
        <p:nvSpPr>
          <p:cNvPr id="14355" name="TextBox 40"/>
          <p:cNvSpPr txBox="1">
            <a:spLocks noChangeArrowheads="1"/>
          </p:cNvSpPr>
          <p:nvPr/>
        </p:nvSpPr>
        <p:spPr bwMode="auto">
          <a:xfrm>
            <a:off x="6400800" y="1945421"/>
            <a:ext cx="6848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>
                <a:latin typeface="Gill Sans Light"/>
                <a:cs typeface="Gill Sans Light"/>
              </a:rPr>
              <a:t>offset</a:t>
            </a:r>
          </a:p>
        </p:txBody>
      </p:sp>
      <p:sp>
        <p:nvSpPr>
          <p:cNvPr id="14356" name="Cube 41"/>
          <p:cNvSpPr>
            <a:spLocks noChangeArrowheads="1"/>
          </p:cNvSpPr>
          <p:nvPr/>
        </p:nvSpPr>
        <p:spPr bwMode="auto">
          <a:xfrm>
            <a:off x="7315200" y="21336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2743200" y="1981200"/>
            <a:ext cx="1801288" cy="594955"/>
            <a:chOff x="2743200" y="1981200"/>
            <a:chExt cx="1801289" cy="594955"/>
          </a:xfrm>
        </p:grpSpPr>
        <p:sp>
          <p:nvSpPr>
            <p:cNvPr id="14389" name="TextBox 42"/>
            <p:cNvSpPr txBox="1">
              <a:spLocks noChangeArrowheads="1"/>
            </p:cNvSpPr>
            <p:nvPr/>
          </p:nvSpPr>
          <p:spPr bwMode="auto">
            <a:xfrm>
              <a:off x="3200400" y="2114490"/>
              <a:ext cx="13440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FF0000"/>
                  </a:solidFill>
                  <a:latin typeface="Gill Sans Light"/>
                  <a:cs typeface="Gill Sans Light"/>
                </a:rPr>
                <a:t>page fault</a:t>
              </a:r>
            </a:p>
          </p:txBody>
        </p:sp>
        <p:cxnSp>
          <p:nvCxnSpPr>
            <p:cNvPr id="14390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2743200" y="1981200"/>
              <a:ext cx="990600" cy="53340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1447800" y="1295400"/>
            <a:ext cx="533400" cy="838200"/>
            <a:chOff x="1447800" y="1295400"/>
            <a:chExt cx="533400" cy="838200"/>
          </a:xfrm>
        </p:grpSpPr>
        <p:cxnSp>
          <p:nvCxnSpPr>
            <p:cNvPr id="14387" name="Straight Connector 50"/>
            <p:cNvCxnSpPr>
              <a:cxnSpLocks noChangeShapeType="1"/>
            </p:cNvCxnSpPr>
            <p:nvPr/>
          </p:nvCxnSpPr>
          <p:spPr bwMode="auto">
            <a:xfrm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88" name="Straight Connector 51"/>
            <p:cNvCxnSpPr>
              <a:cxnSpLocks noChangeShapeType="1"/>
            </p:cNvCxnSpPr>
            <p:nvPr/>
          </p:nvCxnSpPr>
          <p:spPr bwMode="auto">
            <a:xfrm flipH="1">
              <a:off x="1447800" y="1295400"/>
              <a:ext cx="533400" cy="838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362" name="Can 60"/>
          <p:cNvSpPr>
            <a:spLocks noChangeArrowheads="1"/>
          </p:cNvSpPr>
          <p:nvPr/>
        </p:nvSpPr>
        <p:spPr bwMode="auto">
          <a:xfrm>
            <a:off x="3200400" y="4419600"/>
            <a:ext cx="1219200" cy="2304716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276600" y="50292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7239000" y="3048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14370" name="TextBox 80"/>
          <p:cNvSpPr txBox="1">
            <a:spLocks noChangeArrowheads="1"/>
          </p:cNvSpPr>
          <p:nvPr/>
        </p:nvSpPr>
        <p:spPr bwMode="auto">
          <a:xfrm>
            <a:off x="457200" y="895350"/>
            <a:ext cx="11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latin typeface="Gill Sans Light"/>
                <a:cs typeface="Gill Sans Light"/>
              </a:rPr>
              <a:t>Process</a:t>
            </a:r>
          </a:p>
        </p:txBody>
      </p:sp>
      <p:sp>
        <p:nvSpPr>
          <p:cNvPr id="87" name="Cube 86"/>
          <p:cNvSpPr>
            <a:spLocks noChangeArrowheads="1"/>
          </p:cNvSpPr>
          <p:nvPr/>
        </p:nvSpPr>
        <p:spPr bwMode="auto">
          <a:xfrm>
            <a:off x="7391400" y="3200400"/>
            <a:ext cx="457200" cy="152400"/>
          </a:xfrm>
          <a:prstGeom prst="cube">
            <a:avLst>
              <a:gd name="adj" fmla="val 25000"/>
            </a:avLst>
          </a:prstGeom>
          <a:solidFill>
            <a:srgbClr val="FF6600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3276600" y="57029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429000" y="58553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3581400" y="600773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17788" y="5722994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Light"/>
                <a:cs typeface="Gill Sans Light"/>
              </a:rPr>
              <a:t>File</a:t>
            </a:r>
            <a:endParaRPr lang="en-US" sz="2400" b="1" dirty="0">
              <a:latin typeface="Gill Sans Light"/>
              <a:cs typeface="Gill Sans Ligh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75512" y="6191250"/>
            <a:ext cx="3973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Courier New"/>
                <a:cs typeface="Courier New"/>
              </a:rPr>
              <a:t>mmap</a:t>
            </a:r>
            <a:r>
              <a:rPr lang="en-US" sz="2400" dirty="0" smtClean="0">
                <a:latin typeface="Courier New"/>
                <a:cs typeface="Courier New"/>
              </a:rPr>
              <a:t>()</a:t>
            </a:r>
            <a:r>
              <a:rPr lang="en-US" sz="2400" dirty="0" smtClean="0">
                <a:latin typeface="Gill Sans Light"/>
                <a:cs typeface="Gill Sans Light"/>
              </a:rPr>
              <a:t> file to region of  VAS</a:t>
            </a:r>
            <a:endParaRPr lang="en-US" sz="2400" dirty="0">
              <a:latin typeface="Gill Sans Light"/>
              <a:cs typeface="Gill Sans Light"/>
            </a:endParaRPr>
          </a:p>
        </p:txBody>
      </p:sp>
      <p:cxnSp>
        <p:nvCxnSpPr>
          <p:cNvPr id="74" name="Straight Arrow Connector 73"/>
          <p:cNvCxnSpPr>
            <a:cxnSpLocks noChangeShapeType="1"/>
          </p:cNvCxnSpPr>
          <p:nvPr/>
        </p:nvCxnSpPr>
        <p:spPr bwMode="auto">
          <a:xfrm>
            <a:off x="5867400" y="2418604"/>
            <a:ext cx="1371600" cy="1987589"/>
          </a:xfrm>
          <a:prstGeom prst="straightConnector1">
            <a:avLst/>
          </a:prstGeom>
          <a:noFill/>
          <a:ln w="19050" cmpd="sng">
            <a:solidFill>
              <a:srgbClr val="0000FF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80" name="TextBox 79"/>
          <p:cNvSpPr txBox="1">
            <a:spLocks noChangeArrowheads="1"/>
          </p:cNvSpPr>
          <p:nvPr/>
        </p:nvSpPr>
        <p:spPr bwMode="auto">
          <a:xfrm>
            <a:off x="4572000" y="3581400"/>
            <a:ext cx="243949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Create </a:t>
            </a:r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PT 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entries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f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or mapped region</a:t>
            </a:r>
          </a:p>
          <a:p>
            <a:pPr eaLnBrk="1" hangingPunct="1"/>
            <a:r>
              <a:rPr lang="en-US" b="0" dirty="0">
                <a:solidFill>
                  <a:srgbClr val="0000FF"/>
                </a:solidFill>
                <a:latin typeface="Gill Sans Light"/>
                <a:cs typeface="Gill Sans Light"/>
              </a:rPr>
              <a:t>a</a:t>
            </a:r>
            <a:r>
              <a:rPr lang="en-US" b="0" dirty="0" smtClean="0">
                <a:solidFill>
                  <a:srgbClr val="0000FF"/>
                </a:solidFill>
                <a:latin typeface="Gill Sans Light"/>
                <a:cs typeface="Gill Sans Light"/>
              </a:rPr>
              <a:t>s “backed” by file</a:t>
            </a:r>
            <a:endParaRPr lang="en-US" b="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5130800" y="2424954"/>
            <a:ext cx="736600" cy="462625"/>
          </a:xfrm>
          <a:prstGeom prst="rect">
            <a:avLst/>
          </a:prstGeom>
          <a:pattFill prst="ltUpDiag">
            <a:fgClr>
              <a:prstClr val="black"/>
            </a:fgClr>
            <a:bgClr>
              <a:prstClr val="white"/>
            </a:bgClr>
          </a:pattFill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95" name="Rectangle 94"/>
          <p:cNvSpPr/>
          <p:nvPr/>
        </p:nvSpPr>
        <p:spPr bwMode="auto">
          <a:xfrm>
            <a:off x="7239000" y="4419600"/>
            <a:ext cx="1066800" cy="381000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cxnSp>
        <p:nvCxnSpPr>
          <p:cNvPr id="14381" name="Straight Arrow Connector 62"/>
          <p:cNvCxnSpPr>
            <a:cxnSpLocks noChangeShapeType="1"/>
          </p:cNvCxnSpPr>
          <p:nvPr/>
        </p:nvCxnSpPr>
        <p:spPr bwMode="auto">
          <a:xfrm flipV="1">
            <a:off x="4037263" y="4610100"/>
            <a:ext cx="3477962" cy="1245230"/>
          </a:xfrm>
          <a:prstGeom prst="straightConnector1">
            <a:avLst/>
          </a:prstGeom>
          <a:noFill/>
          <a:ln w="57150" cmpd="thickThin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" name="Straight Arrow Connector 11"/>
          <p:cNvCxnSpPr>
            <a:cxnSpLocks noChangeShapeType="1"/>
            <a:stCxn id="14343" idx="3"/>
          </p:cNvCxnSpPr>
          <p:nvPr/>
        </p:nvCxnSpPr>
        <p:spPr bwMode="auto">
          <a:xfrm>
            <a:off x="4343400" y="1676400"/>
            <a:ext cx="762000" cy="74855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7" name="Straight Arrow Connector 96"/>
          <p:cNvCxnSpPr>
            <a:cxnSpLocks noChangeShapeType="1"/>
          </p:cNvCxnSpPr>
          <p:nvPr/>
        </p:nvCxnSpPr>
        <p:spPr bwMode="auto">
          <a:xfrm flipH="1">
            <a:off x="3429000" y="2424954"/>
            <a:ext cx="1701800" cy="322881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Arrow Connector 97"/>
          <p:cNvCxnSpPr>
            <a:cxnSpLocks noChangeShapeType="1"/>
          </p:cNvCxnSpPr>
          <p:nvPr/>
        </p:nvCxnSpPr>
        <p:spPr bwMode="auto">
          <a:xfrm flipH="1">
            <a:off x="3581400" y="2887579"/>
            <a:ext cx="1549400" cy="3196351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TextBox 54"/>
          <p:cNvSpPr txBox="1">
            <a:spLocks noChangeArrowheads="1"/>
          </p:cNvSpPr>
          <p:nvPr/>
        </p:nvSpPr>
        <p:spPr bwMode="auto">
          <a:xfrm>
            <a:off x="113038" y="3345999"/>
            <a:ext cx="2361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b="0" dirty="0">
                <a:latin typeface="Gill Sans Light"/>
                <a:cs typeface="Gill Sans Light"/>
              </a:rPr>
              <a:t>Operating System</a:t>
            </a:r>
          </a:p>
        </p:txBody>
      </p:sp>
      <p:grpSp>
        <p:nvGrpSpPr>
          <p:cNvPr id="71" name="Group 70"/>
          <p:cNvGrpSpPr>
            <a:grpSpLocks/>
          </p:cNvGrpSpPr>
          <p:nvPr/>
        </p:nvGrpSpPr>
        <p:grpSpPr bwMode="auto">
          <a:xfrm>
            <a:off x="1293009" y="2438400"/>
            <a:ext cx="1787150" cy="1751013"/>
            <a:chOff x="1041242" y="2057400"/>
            <a:chExt cx="1787209" cy="1921933"/>
          </a:xfrm>
        </p:grpSpPr>
        <p:sp>
          <p:nvSpPr>
            <p:cNvPr id="72" name="TextBox 53"/>
            <p:cNvSpPr txBox="1">
              <a:spLocks noChangeArrowheads="1"/>
            </p:cNvSpPr>
            <p:nvPr/>
          </p:nvSpPr>
          <p:spPr bwMode="auto">
            <a:xfrm>
              <a:off x="1447800" y="2057400"/>
              <a:ext cx="1380651" cy="50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solidFill>
                    <a:srgbClr val="FF0000"/>
                  </a:solidFill>
                  <a:latin typeface="Gill Sans Light"/>
                  <a:cs typeface="Gill Sans Light"/>
                </a:rPr>
                <a:t>exception</a:t>
              </a:r>
            </a:p>
          </p:txBody>
        </p:sp>
        <p:sp>
          <p:nvSpPr>
            <p:cNvPr id="75" name="Freeform 56"/>
            <p:cNvSpPr>
              <a:spLocks/>
            </p:cNvSpPr>
            <p:nvPr/>
          </p:nvSpPr>
          <p:spPr bwMode="auto">
            <a:xfrm>
              <a:off x="1041242" y="2483556"/>
              <a:ext cx="726248" cy="1495777"/>
            </a:xfrm>
            <a:custGeom>
              <a:avLst/>
              <a:gdLst>
                <a:gd name="T0" fmla="*/ 652091 w 726248"/>
                <a:gd name="T1" fmla="*/ 0 h 1495777"/>
                <a:gd name="T2" fmla="*/ 369869 w 726248"/>
                <a:gd name="T3" fmla="*/ 155222 h 1495777"/>
                <a:gd name="T4" fmla="*/ 722647 w 726248"/>
                <a:gd name="T5" fmla="*/ 366888 h 1495777"/>
                <a:gd name="T6" fmla="*/ 101758 w 726248"/>
                <a:gd name="T7" fmla="*/ 508000 h 1495777"/>
                <a:gd name="T8" fmla="*/ 172314 w 726248"/>
                <a:gd name="T9" fmla="*/ 733777 h 1495777"/>
                <a:gd name="T10" fmla="*/ 2980 w 726248"/>
                <a:gd name="T11" fmla="*/ 1199444 h 1495777"/>
                <a:gd name="T12" fmla="*/ 341647 w 726248"/>
                <a:gd name="T13" fmla="*/ 1495777 h 14957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6248" h="1495777">
                  <a:moveTo>
                    <a:pt x="652091" y="0"/>
                  </a:moveTo>
                  <a:cubicBezTo>
                    <a:pt x="505100" y="47037"/>
                    <a:pt x="358110" y="94074"/>
                    <a:pt x="369869" y="155222"/>
                  </a:cubicBezTo>
                  <a:cubicBezTo>
                    <a:pt x="381628" y="216370"/>
                    <a:pt x="767332" y="308092"/>
                    <a:pt x="722647" y="366888"/>
                  </a:cubicBezTo>
                  <a:cubicBezTo>
                    <a:pt x="677962" y="425684"/>
                    <a:pt x="193480" y="446852"/>
                    <a:pt x="101758" y="508000"/>
                  </a:cubicBezTo>
                  <a:cubicBezTo>
                    <a:pt x="10036" y="569148"/>
                    <a:pt x="188777" y="618536"/>
                    <a:pt x="172314" y="733777"/>
                  </a:cubicBezTo>
                  <a:cubicBezTo>
                    <a:pt x="155851" y="849018"/>
                    <a:pt x="-25242" y="1072444"/>
                    <a:pt x="2980" y="1199444"/>
                  </a:cubicBezTo>
                  <a:cubicBezTo>
                    <a:pt x="31202" y="1326444"/>
                    <a:pt x="341647" y="1495777"/>
                    <a:pt x="341647" y="149577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1293708" y="3790932"/>
            <a:ext cx="2454518" cy="1219200"/>
            <a:chOff x="1066800" y="3505200"/>
            <a:chExt cx="2455139" cy="1219200"/>
          </a:xfrm>
        </p:grpSpPr>
        <p:sp>
          <p:nvSpPr>
            <p:cNvPr id="77" name="TextBox 55"/>
            <p:cNvSpPr txBox="1">
              <a:spLocks noChangeArrowheads="1"/>
            </p:cNvSpPr>
            <p:nvPr/>
          </p:nvSpPr>
          <p:spPr bwMode="auto">
            <a:xfrm>
              <a:off x="1066800" y="3505200"/>
              <a:ext cx="24551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Page Fault Handler</a:t>
              </a:r>
            </a:p>
          </p:txBody>
        </p:sp>
        <p:sp>
          <p:nvSpPr>
            <p:cNvPr id="78" name="Punched Tape 57"/>
            <p:cNvSpPr>
              <a:spLocks noChangeArrowheads="1"/>
            </p:cNvSpPr>
            <p:nvPr/>
          </p:nvSpPr>
          <p:spPr bwMode="auto">
            <a:xfrm rot="5400000">
              <a:off x="1333500" y="40005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cxnSp>
        <p:nvCxnSpPr>
          <p:cNvPr id="79" name="Straight Arrow Connector 78"/>
          <p:cNvCxnSpPr>
            <a:cxnSpLocks noChangeShapeType="1"/>
          </p:cNvCxnSpPr>
          <p:nvPr/>
        </p:nvCxnSpPr>
        <p:spPr bwMode="auto">
          <a:xfrm>
            <a:off x="2259702" y="4819632"/>
            <a:ext cx="1015206" cy="723900"/>
          </a:xfrm>
          <a:prstGeom prst="straightConnector1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80" name="Group 79"/>
          <p:cNvGrpSpPr>
            <a:grpSpLocks/>
          </p:cNvGrpSpPr>
          <p:nvPr/>
        </p:nvGrpSpPr>
        <p:grpSpPr bwMode="auto">
          <a:xfrm>
            <a:off x="531708" y="5029199"/>
            <a:ext cx="1415042" cy="1376023"/>
            <a:chOff x="381000" y="4876800"/>
            <a:chExt cx="1414795" cy="1376086"/>
          </a:xfrm>
        </p:grpSpPr>
        <p:sp>
          <p:nvSpPr>
            <p:cNvPr id="81" name="TextBox 82"/>
            <p:cNvSpPr txBox="1">
              <a:spLocks noChangeArrowheads="1"/>
            </p:cNvSpPr>
            <p:nvPr/>
          </p:nvSpPr>
          <p:spPr bwMode="auto">
            <a:xfrm>
              <a:off x="457200" y="5791200"/>
              <a:ext cx="1338595" cy="46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b="0" dirty="0">
                  <a:latin typeface="Gill Sans Light"/>
                  <a:cs typeface="Gill Sans Light"/>
                </a:rPr>
                <a:t>scheduler</a:t>
              </a:r>
            </a:p>
          </p:txBody>
        </p:sp>
        <p:sp>
          <p:nvSpPr>
            <p:cNvPr id="83" name="Punched Tape 84"/>
            <p:cNvSpPr>
              <a:spLocks noChangeArrowheads="1"/>
            </p:cNvSpPr>
            <p:nvPr/>
          </p:nvSpPr>
          <p:spPr bwMode="auto">
            <a:xfrm rot="5400000">
              <a:off x="266700" y="4991100"/>
              <a:ext cx="838200" cy="609600"/>
            </a:xfrm>
            <a:prstGeom prst="flowChartPunchedTape">
              <a:avLst/>
            </a:prstGeom>
            <a:solidFill>
              <a:srgbClr val="FFFFAA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2800" b="0">
                <a:latin typeface="Gill Sans Light"/>
                <a:cs typeface="Gill Sans Light"/>
              </a:endParaRPr>
            </a:p>
          </p:txBody>
        </p:sp>
      </p:grpSp>
      <p:sp>
        <p:nvSpPr>
          <p:cNvPr id="84" name="Freeform 83"/>
          <p:cNvSpPr>
            <a:spLocks/>
          </p:cNvSpPr>
          <p:nvPr/>
        </p:nvSpPr>
        <p:spPr bwMode="auto">
          <a:xfrm>
            <a:off x="996846" y="4773595"/>
            <a:ext cx="776287" cy="592137"/>
          </a:xfrm>
          <a:custGeom>
            <a:avLst/>
            <a:gdLst>
              <a:gd name="T0" fmla="*/ 776111 w 776111"/>
              <a:gd name="T1" fmla="*/ 0 h 593008"/>
              <a:gd name="T2" fmla="*/ 310444 w 776111"/>
              <a:gd name="T3" fmla="*/ 112889 h 593008"/>
              <a:gd name="T4" fmla="*/ 366889 w 776111"/>
              <a:gd name="T5" fmla="*/ 522111 h 593008"/>
              <a:gd name="T6" fmla="*/ 0 w 776111"/>
              <a:gd name="T7" fmla="*/ 592667 h 5930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76111" h="593008">
                <a:moveTo>
                  <a:pt x="776111" y="0"/>
                </a:moveTo>
                <a:cubicBezTo>
                  <a:pt x="577379" y="12935"/>
                  <a:pt x="378648" y="25871"/>
                  <a:pt x="310444" y="112889"/>
                </a:cubicBezTo>
                <a:cubicBezTo>
                  <a:pt x="242240" y="199908"/>
                  <a:pt x="418630" y="442148"/>
                  <a:pt x="366889" y="522111"/>
                </a:cubicBezTo>
                <a:cubicBezTo>
                  <a:pt x="315148" y="602074"/>
                  <a:pt x="0" y="592667"/>
                  <a:pt x="0" y="592667"/>
                </a:cubicBezTo>
              </a:path>
            </a:pathLst>
          </a:custGeom>
          <a:noFill/>
          <a:ln w="38100">
            <a:solidFill>
              <a:srgbClr val="3366FF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152400" y="1981200"/>
            <a:ext cx="1296883" cy="3074988"/>
            <a:chOff x="1738" y="1961444"/>
            <a:chExt cx="1296484" cy="3076223"/>
          </a:xfrm>
        </p:grpSpPr>
        <p:sp>
          <p:nvSpPr>
            <p:cNvPr id="86" name="Freeform 85"/>
            <p:cNvSpPr/>
            <p:nvPr/>
          </p:nvSpPr>
          <p:spPr>
            <a:xfrm>
              <a:off x="409496" y="1961444"/>
              <a:ext cx="888726" cy="3076223"/>
            </a:xfrm>
            <a:custGeom>
              <a:avLst/>
              <a:gdLst>
                <a:gd name="connsiteX0" fmla="*/ 42380 w 889046"/>
                <a:gd name="connsiteY0" fmla="*/ 3076223 h 3076223"/>
                <a:gd name="connsiteX1" fmla="*/ 352824 w 889046"/>
                <a:gd name="connsiteY1" fmla="*/ 2483556 h 3076223"/>
                <a:gd name="connsiteX2" fmla="*/ 46 w 889046"/>
                <a:gd name="connsiteY2" fmla="*/ 1919112 h 3076223"/>
                <a:gd name="connsiteX3" fmla="*/ 381046 w 889046"/>
                <a:gd name="connsiteY3" fmla="*/ 1411112 h 3076223"/>
                <a:gd name="connsiteX4" fmla="*/ 268157 w 889046"/>
                <a:gd name="connsiteY4" fmla="*/ 663223 h 3076223"/>
                <a:gd name="connsiteX5" fmla="*/ 889046 w 889046"/>
                <a:gd name="connsiteY5" fmla="*/ 0 h 307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9046" h="3076223">
                  <a:moveTo>
                    <a:pt x="42380" y="3076223"/>
                  </a:moveTo>
                  <a:cubicBezTo>
                    <a:pt x="201130" y="2876315"/>
                    <a:pt x="359880" y="2676408"/>
                    <a:pt x="352824" y="2483556"/>
                  </a:cubicBezTo>
                  <a:cubicBezTo>
                    <a:pt x="345768" y="2290704"/>
                    <a:pt x="-4658" y="2097853"/>
                    <a:pt x="46" y="1919112"/>
                  </a:cubicBezTo>
                  <a:cubicBezTo>
                    <a:pt x="4750" y="1740371"/>
                    <a:pt x="336361" y="1620427"/>
                    <a:pt x="381046" y="1411112"/>
                  </a:cubicBezTo>
                  <a:cubicBezTo>
                    <a:pt x="425731" y="1201797"/>
                    <a:pt x="183490" y="898408"/>
                    <a:pt x="268157" y="663223"/>
                  </a:cubicBezTo>
                  <a:cubicBezTo>
                    <a:pt x="352824" y="428038"/>
                    <a:pt x="889046" y="0"/>
                    <a:pt x="889046" y="0"/>
                  </a:cubicBezTo>
                </a:path>
              </a:pathLst>
            </a:custGeom>
            <a:ln w="38100">
              <a:solidFill>
                <a:schemeClr val="accent6"/>
              </a:solidFill>
              <a:headEnd type="none"/>
              <a:tailEnd type="arrow"/>
            </a:ln>
          </p:spPr>
          <p:txBody>
            <a:bodyPr anchor="ctr"/>
            <a:lstStyle/>
            <a:p>
              <a:pPr algn="ctr">
                <a:defRPr/>
              </a:pPr>
              <a:endParaRPr lang="en-US" sz="200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738" y="2132963"/>
              <a:ext cx="787152" cy="46185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chemeClr val="accent6"/>
                  </a:solidFill>
                  <a:latin typeface="Gill Sans Light"/>
                  <a:ea typeface="MS PGothic" charset="0"/>
                  <a:cs typeface="Gill Sans Light"/>
                </a:rPr>
                <a:t>retry</a:t>
              </a:r>
            </a:p>
          </p:txBody>
        </p:sp>
      </p:grpSp>
      <p:sp>
        <p:nvSpPr>
          <p:cNvPr id="3" name="Rounded Rectangular Callout 2"/>
          <p:cNvSpPr/>
          <p:nvPr/>
        </p:nvSpPr>
        <p:spPr bwMode="auto">
          <a:xfrm>
            <a:off x="2472979" y="2502097"/>
            <a:ext cx="2669985" cy="1515035"/>
          </a:xfrm>
          <a:prstGeom prst="wedgeRoundRectCallout">
            <a:avLst>
              <a:gd name="adj1" fmla="val 58059"/>
              <a:gd name="adj2" fmla="val -454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Read File contents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Gill Sans Light"/>
                <a:cs typeface="Gill Sans Light"/>
              </a:rPr>
              <a:t>from memory!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143457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 animBg="1"/>
      <p:bldP spid="95" grpId="0" animBg="1"/>
      <p:bldP spid="84" grpId="0" animBg="1"/>
      <p:bldP spid="84" grpId="1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/>
                <a:cs typeface="Courier New"/>
              </a:rPr>
              <a:t>mmap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 system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495800"/>
            <a:ext cx="8991600" cy="204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May map a specific region or let the system find one for you</a:t>
            </a:r>
          </a:p>
          <a:p>
            <a:pPr lvl="1"/>
            <a:r>
              <a:rPr lang="en-US" sz="2400" dirty="0" smtClean="0"/>
              <a:t>Tricky to know where the holes are</a:t>
            </a:r>
          </a:p>
          <a:p>
            <a:r>
              <a:rPr lang="en-US" sz="2800" dirty="0" smtClean="0"/>
              <a:t>Used both for manipulating files and for sharing between processes</a:t>
            </a:r>
            <a:endParaRPr lang="en-US" sz="2800" dirty="0"/>
          </a:p>
        </p:txBody>
      </p:sp>
      <p:pic>
        <p:nvPicPr>
          <p:cNvPr id="7" name="Picture 6" descr="Screen Shot 2014-10-26 at 10.4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715867"/>
            <a:ext cx="7366000" cy="3696393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3237410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>
                <a:latin typeface="Courier New"/>
                <a:cs typeface="Courier New"/>
              </a:rPr>
              <a:t>mmap</a:t>
            </a:r>
            <a:r>
              <a:rPr lang="en-US" dirty="0">
                <a:latin typeface="Courier New"/>
                <a:cs typeface="Courier New"/>
              </a:rPr>
              <a:t>(</a:t>
            </a:r>
            <a:r>
              <a:rPr lang="en-US" dirty="0" smtClean="0">
                <a:latin typeface="Courier New"/>
                <a:cs typeface="Courier New"/>
              </a:rPr>
              <a:t>)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7000" y="723900"/>
            <a:ext cx="8910000" cy="6124752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urier"/>
                <a:cs typeface="Courier"/>
              </a:rPr>
              <a:t>#include &lt;sys/</a:t>
            </a:r>
            <a:r>
              <a:rPr lang="en-US" sz="1400" dirty="0" err="1">
                <a:latin typeface="Courier"/>
                <a:cs typeface="Courier"/>
              </a:rPr>
              <a:t>mman.h</a:t>
            </a:r>
            <a:r>
              <a:rPr lang="en-US" sz="1400" dirty="0" smtClean="0">
                <a:latin typeface="Courier"/>
                <a:cs typeface="Courier"/>
              </a:rPr>
              <a:t>&gt; /* </a:t>
            </a:r>
            <a:r>
              <a:rPr lang="en-US" sz="1400" dirty="0">
                <a:latin typeface="Courier"/>
                <a:cs typeface="Courier"/>
              </a:rPr>
              <a:t>also </a:t>
            </a:r>
            <a:r>
              <a:rPr lang="en-US" sz="1400" dirty="0" err="1" smtClean="0">
                <a:latin typeface="Courier"/>
                <a:cs typeface="Courier"/>
              </a:rPr>
              <a:t>stdio.h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stdlib.h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string.h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fcntl.h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unistd.h</a:t>
            </a:r>
            <a:r>
              <a:rPr lang="en-US" sz="1400" dirty="0" smtClean="0">
                <a:latin typeface="Courier"/>
                <a:cs typeface="Courier"/>
              </a:rPr>
              <a:t> */</a:t>
            </a:r>
            <a:endParaRPr lang="en-US" sz="1400" dirty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something = 162;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main (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>
                <a:latin typeface="Courier"/>
                <a:cs typeface="Courier"/>
              </a:rPr>
              <a:t>argc</a:t>
            </a:r>
            <a:r>
              <a:rPr lang="en-US" sz="1400" dirty="0">
                <a:latin typeface="Courier"/>
                <a:cs typeface="Courier"/>
              </a:rPr>
              <a:t>, char *</a:t>
            </a:r>
            <a:r>
              <a:rPr lang="en-US" sz="1400" dirty="0" err="1">
                <a:latin typeface="Courier"/>
                <a:cs typeface="Courier"/>
              </a:rPr>
              <a:t>argv</a:t>
            </a:r>
            <a:r>
              <a:rPr lang="en-US" sz="1400" dirty="0">
                <a:latin typeface="Courier"/>
                <a:cs typeface="Courier"/>
              </a:rPr>
              <a:t>[]) {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err="1" smtClean="0">
                <a:latin typeface="Courier"/>
                <a:cs typeface="Courier"/>
              </a:rPr>
              <a:t>myfd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char *</a:t>
            </a:r>
            <a:r>
              <a:rPr lang="en-US" sz="1400" dirty="0" err="1" smtClean="0">
                <a:latin typeface="Courier"/>
                <a:cs typeface="Courier"/>
              </a:rPr>
              <a:t>mfile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  <a:endParaRPr lang="en-US" sz="1400" dirty="0">
              <a:latin typeface="Courier"/>
              <a:cs typeface="Courier"/>
            </a:endParaRP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 smtClean="0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("Data  at: %16lx\n", (long unsigned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) &amp;something);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("Heap at : %16lx\n", (long unsigned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) </a:t>
            </a:r>
            <a:r>
              <a:rPr lang="en-US" sz="1400" dirty="0" err="1">
                <a:latin typeface="Courier"/>
                <a:cs typeface="Courier"/>
              </a:rPr>
              <a:t>malloc</a:t>
            </a:r>
            <a:r>
              <a:rPr lang="en-US" sz="1400" dirty="0">
                <a:latin typeface="Courier"/>
                <a:cs typeface="Courier"/>
              </a:rPr>
              <a:t>(1));</a:t>
            </a: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("Stack at: %16lx\n", (long unsigned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) &amp;</a:t>
            </a:r>
            <a:r>
              <a:rPr lang="en-US" sz="1400" dirty="0" err="1">
                <a:latin typeface="Courier"/>
                <a:cs typeface="Courier"/>
              </a:rPr>
              <a:t>mfile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/* Open the file */</a:t>
            </a:r>
          </a:p>
          <a:p>
            <a:r>
              <a:rPr lang="en-US" sz="1400" dirty="0" smtClean="0">
                <a:latin typeface="Courier"/>
                <a:cs typeface="Courier"/>
              </a:rPr>
              <a:t>  </a:t>
            </a:r>
            <a:r>
              <a:rPr lang="en-US" sz="1400" dirty="0" err="1" smtClean="0">
                <a:latin typeface="Courier"/>
                <a:cs typeface="Courier"/>
              </a:rPr>
              <a:t>myfd</a:t>
            </a:r>
            <a:r>
              <a:rPr lang="en-US" sz="1400" dirty="0" smtClean="0">
                <a:latin typeface="Courier"/>
                <a:cs typeface="Courier"/>
              </a:rPr>
              <a:t> = open(</a:t>
            </a:r>
            <a:r>
              <a:rPr lang="en-US" sz="1400" dirty="0" err="1" smtClean="0">
                <a:latin typeface="Courier"/>
                <a:cs typeface="Courier"/>
              </a:rPr>
              <a:t>argv</a:t>
            </a:r>
            <a:r>
              <a:rPr lang="en-US" sz="1400" dirty="0" smtClean="0">
                <a:latin typeface="Courier"/>
                <a:cs typeface="Courier"/>
              </a:rPr>
              <a:t>[1], O_RDWR | O_CREAT);</a:t>
            </a: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if (</a:t>
            </a:r>
            <a:r>
              <a:rPr lang="en-US" sz="1400" dirty="0" err="1" smtClean="0">
                <a:latin typeface="Courier"/>
                <a:cs typeface="Courier"/>
              </a:rPr>
              <a:t>myfd</a:t>
            </a:r>
            <a:r>
              <a:rPr lang="en-US" sz="1400" dirty="0" smtClean="0">
                <a:latin typeface="Courier"/>
                <a:cs typeface="Courier"/>
              </a:rPr>
              <a:t> &lt; 0) { </a:t>
            </a:r>
            <a:r>
              <a:rPr lang="en-US" sz="1400" dirty="0" err="1" smtClean="0">
                <a:latin typeface="Courier"/>
                <a:cs typeface="Courier"/>
              </a:rPr>
              <a:t>perror</a:t>
            </a:r>
            <a:r>
              <a:rPr lang="en-US" sz="1400" dirty="0">
                <a:latin typeface="Courier"/>
                <a:cs typeface="Courier"/>
              </a:rPr>
              <a:t>("open </a:t>
            </a:r>
            <a:r>
              <a:rPr lang="en-US" sz="1400" dirty="0" smtClean="0">
                <a:latin typeface="Courier"/>
                <a:cs typeface="Courier"/>
              </a:rPr>
              <a:t>failed!"</a:t>
            </a:r>
            <a:r>
              <a:rPr lang="en-US" sz="1400" dirty="0">
                <a:latin typeface="Courier"/>
                <a:cs typeface="Courier"/>
              </a:rPr>
              <a:t>)</a:t>
            </a:r>
            <a:r>
              <a:rPr lang="en-US" sz="1400" dirty="0" smtClean="0">
                <a:latin typeface="Courier"/>
                <a:cs typeface="Courier"/>
              </a:rPr>
              <a:t>;exit(1); }</a:t>
            </a:r>
          </a:p>
          <a:p>
            <a:endParaRPr lang="en-US" sz="1400" dirty="0" smtClean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 /* map the file */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mfile</a:t>
            </a:r>
            <a:r>
              <a:rPr lang="en-US" sz="1400" dirty="0">
                <a:latin typeface="Courier"/>
                <a:cs typeface="Courier"/>
              </a:rPr>
              <a:t> = </a:t>
            </a:r>
            <a:r>
              <a:rPr lang="en-US" sz="1400" dirty="0" err="1">
                <a:latin typeface="Courier"/>
                <a:cs typeface="Courier"/>
              </a:rPr>
              <a:t>mmap</a:t>
            </a:r>
            <a:r>
              <a:rPr lang="en-US" sz="1400" dirty="0">
                <a:latin typeface="Courier"/>
                <a:cs typeface="Courier"/>
              </a:rPr>
              <a:t>(0, 10000, </a:t>
            </a:r>
            <a:r>
              <a:rPr lang="en-US" sz="1400" dirty="0" smtClean="0">
                <a:latin typeface="Courier"/>
                <a:cs typeface="Courier"/>
              </a:rPr>
              <a:t>PROT_READ|PROT_WRITE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smtClean="0">
                <a:latin typeface="Courier"/>
                <a:cs typeface="Courier"/>
              </a:rPr>
              <a:t>MAP_FILE|MAP_SHARED</a:t>
            </a:r>
            <a:r>
              <a:rPr lang="en-US" sz="1400" dirty="0">
                <a:latin typeface="Courier"/>
                <a:cs typeface="Courier"/>
              </a:rPr>
              <a:t>, </a:t>
            </a:r>
            <a:r>
              <a:rPr lang="en-US" sz="1400" dirty="0" err="1" smtClean="0">
                <a:latin typeface="Courier"/>
                <a:cs typeface="Courier"/>
              </a:rPr>
              <a:t>myfd</a:t>
            </a:r>
            <a:r>
              <a:rPr lang="en-US" sz="1400" dirty="0" smtClean="0">
                <a:latin typeface="Courier"/>
                <a:cs typeface="Courier"/>
              </a:rPr>
              <a:t>, </a:t>
            </a:r>
            <a:r>
              <a:rPr lang="en-US" sz="1400" dirty="0">
                <a:latin typeface="Courier"/>
                <a:cs typeface="Courier"/>
              </a:rPr>
              <a:t>0);</a:t>
            </a:r>
          </a:p>
          <a:p>
            <a:r>
              <a:rPr lang="en-US" sz="1400" dirty="0">
                <a:latin typeface="Courier"/>
                <a:cs typeface="Courier"/>
              </a:rPr>
              <a:t>  if (</a:t>
            </a:r>
            <a:r>
              <a:rPr lang="en-US" sz="1400" dirty="0" err="1">
                <a:latin typeface="Courier"/>
                <a:cs typeface="Courier"/>
              </a:rPr>
              <a:t>mfile</a:t>
            </a:r>
            <a:r>
              <a:rPr lang="en-US" sz="1400" dirty="0">
                <a:latin typeface="Courier"/>
                <a:cs typeface="Courier"/>
              </a:rPr>
              <a:t> == MAP_FAILED) {</a:t>
            </a:r>
            <a:r>
              <a:rPr lang="en-US" sz="1400" dirty="0" err="1">
                <a:latin typeface="Courier"/>
                <a:cs typeface="Courier"/>
              </a:rPr>
              <a:t>perror</a:t>
            </a:r>
            <a:r>
              <a:rPr lang="en-US" sz="1400" dirty="0">
                <a:latin typeface="Courier"/>
                <a:cs typeface="Courier"/>
              </a:rPr>
              <a:t>("</a:t>
            </a:r>
            <a:r>
              <a:rPr lang="en-US" sz="1400" dirty="0" err="1">
                <a:latin typeface="Courier"/>
                <a:cs typeface="Courier"/>
              </a:rPr>
              <a:t>mmap</a:t>
            </a:r>
            <a:r>
              <a:rPr lang="en-US" sz="1400" dirty="0">
                <a:latin typeface="Courier"/>
                <a:cs typeface="Courier"/>
              </a:rPr>
              <a:t> failed"); exit(1);}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printf</a:t>
            </a:r>
            <a:r>
              <a:rPr lang="en-US" sz="1400" dirty="0">
                <a:latin typeface="Courier"/>
                <a:cs typeface="Courier"/>
              </a:rPr>
              <a:t>("</a:t>
            </a:r>
            <a:r>
              <a:rPr lang="en-US" sz="1400" dirty="0" err="1">
                <a:latin typeface="Courier"/>
                <a:cs typeface="Courier"/>
              </a:rPr>
              <a:t>mmap</a:t>
            </a:r>
            <a:r>
              <a:rPr lang="en-US" sz="1400" dirty="0">
                <a:latin typeface="Courier"/>
                <a:cs typeface="Courier"/>
              </a:rPr>
              <a:t> at : %16lx\n", (long unsigned </a:t>
            </a:r>
            <a:r>
              <a:rPr lang="en-US" sz="1400" dirty="0" err="1">
                <a:latin typeface="Courier"/>
                <a:cs typeface="Courier"/>
              </a:rPr>
              <a:t>int</a:t>
            </a:r>
            <a:r>
              <a:rPr lang="en-US" sz="1400" dirty="0">
                <a:latin typeface="Courier"/>
                <a:cs typeface="Courier"/>
              </a:rPr>
              <a:t>) </a:t>
            </a:r>
            <a:r>
              <a:rPr lang="en-US" sz="1400" dirty="0" err="1">
                <a:latin typeface="Courier"/>
                <a:cs typeface="Courier"/>
              </a:rPr>
              <a:t>mfile</a:t>
            </a:r>
            <a:r>
              <a:rPr lang="en-US" sz="1400" dirty="0">
                <a:latin typeface="Courier"/>
                <a:cs typeface="Courier"/>
              </a:rPr>
              <a:t>);</a:t>
            </a:r>
          </a:p>
          <a:p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puts(</a:t>
            </a:r>
            <a:r>
              <a:rPr lang="en-US" sz="1400" dirty="0" err="1">
                <a:latin typeface="Courier"/>
                <a:cs typeface="Courier"/>
              </a:rPr>
              <a:t>mfile</a:t>
            </a:r>
            <a:r>
              <a:rPr lang="en-US" sz="1400" dirty="0">
                <a:latin typeface="Courier"/>
                <a:cs typeface="Courier"/>
              </a:rPr>
              <a:t>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err="1">
                <a:latin typeface="Courier"/>
                <a:cs typeface="Courier"/>
              </a:rPr>
              <a:t>strcpy</a:t>
            </a:r>
            <a:r>
              <a:rPr lang="en-US" sz="1400" dirty="0">
                <a:latin typeface="Courier"/>
                <a:cs typeface="Courier"/>
              </a:rPr>
              <a:t>(mfile+20,"Let's write over it")</a:t>
            </a:r>
            <a:r>
              <a:rPr lang="en-US" sz="1400" dirty="0" smtClean="0">
                <a:latin typeface="Courier"/>
                <a:cs typeface="Courier"/>
              </a:rPr>
              <a:t>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</a:t>
            </a:r>
            <a:r>
              <a:rPr lang="en-US" sz="1400" dirty="0" smtClean="0">
                <a:latin typeface="Courier"/>
                <a:cs typeface="Courier"/>
              </a:rPr>
              <a:t>close(</a:t>
            </a:r>
            <a:r>
              <a:rPr lang="en-US" sz="1400" dirty="0" err="1" smtClean="0">
                <a:latin typeface="Courier"/>
                <a:cs typeface="Courier"/>
              </a:rPr>
              <a:t>myfd</a:t>
            </a:r>
            <a:r>
              <a:rPr lang="en-US" sz="1400" dirty="0" smtClean="0">
                <a:latin typeface="Courier"/>
                <a:cs typeface="Courier"/>
              </a:rPr>
              <a:t>);</a:t>
            </a:r>
            <a:endParaRPr lang="en-US" sz="1400" dirty="0">
              <a:latin typeface="Courier"/>
              <a:cs typeface="Courier"/>
            </a:endParaRPr>
          </a:p>
          <a:p>
            <a:r>
              <a:rPr lang="en-US" sz="1400" dirty="0">
                <a:latin typeface="Courier"/>
                <a:cs typeface="Courier"/>
              </a:rPr>
              <a:t>  return 0;</a:t>
            </a:r>
          </a:p>
          <a:p>
            <a:r>
              <a:rPr lang="en-US" sz="1400" dirty="0">
                <a:latin typeface="Courier"/>
                <a:cs typeface="Courier"/>
              </a:rPr>
              <a:t>}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657600" y="914400"/>
            <a:ext cx="5334000" cy="2971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ourier"/>
                <a:cs typeface="Courier"/>
              </a:rPr>
              <a:t>$ </a:t>
            </a:r>
            <a:r>
              <a:rPr lang="en-US" dirty="0">
                <a:latin typeface="Courier"/>
                <a:cs typeface="Courier"/>
              </a:rPr>
              <a:t>./</a:t>
            </a:r>
            <a:r>
              <a:rPr lang="en-US" dirty="0" err="1">
                <a:latin typeface="Courier"/>
                <a:cs typeface="Courier"/>
              </a:rPr>
              <a:t>mmap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smtClean="0">
                <a:latin typeface="Courier"/>
                <a:cs typeface="Courier"/>
              </a:rPr>
              <a:t>test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Data  at:        105d63058</a:t>
            </a:r>
          </a:p>
          <a:p>
            <a:r>
              <a:rPr lang="da-DK" dirty="0" err="1">
                <a:latin typeface="Courier"/>
                <a:cs typeface="Courier"/>
              </a:rPr>
              <a:t>Heap</a:t>
            </a:r>
            <a:r>
              <a:rPr lang="da-DK" dirty="0">
                <a:latin typeface="Courier"/>
                <a:cs typeface="Courier"/>
              </a:rPr>
              <a:t> at :     7f8a33c04b70</a:t>
            </a:r>
          </a:p>
          <a:p>
            <a:r>
              <a:rPr lang="sv-SE" dirty="0">
                <a:latin typeface="Courier"/>
                <a:cs typeface="Courier"/>
              </a:rPr>
              <a:t>Stack at:     7fff59e9db10</a:t>
            </a:r>
          </a:p>
          <a:p>
            <a:r>
              <a:rPr lang="da-DK" dirty="0" err="1">
                <a:latin typeface="Courier"/>
                <a:cs typeface="Courier"/>
              </a:rPr>
              <a:t>mmap</a:t>
            </a:r>
            <a:r>
              <a:rPr lang="da-DK" dirty="0">
                <a:latin typeface="Courier"/>
                <a:cs typeface="Courier"/>
              </a:rPr>
              <a:t> at :        </a:t>
            </a:r>
            <a:r>
              <a:rPr lang="da-DK" dirty="0" smtClean="0">
                <a:latin typeface="Courier"/>
                <a:cs typeface="Courier"/>
              </a:rPr>
              <a:t>105d97000</a:t>
            </a:r>
          </a:p>
          <a:p>
            <a:r>
              <a:rPr lang="en-US" dirty="0">
                <a:latin typeface="Courier"/>
                <a:cs typeface="Courier"/>
              </a:rPr>
              <a:t>This is line one</a:t>
            </a:r>
          </a:p>
          <a:p>
            <a:r>
              <a:rPr lang="en-US" dirty="0">
                <a:latin typeface="Courier"/>
                <a:cs typeface="Courier"/>
              </a:rPr>
              <a:t>This is line two</a:t>
            </a:r>
          </a:p>
          <a:p>
            <a:r>
              <a:rPr lang="en-US" dirty="0">
                <a:latin typeface="Courier"/>
                <a:cs typeface="Courier"/>
              </a:rPr>
              <a:t>This is line three</a:t>
            </a:r>
          </a:p>
          <a:p>
            <a:r>
              <a:rPr lang="en-US" dirty="0">
                <a:latin typeface="Courier"/>
                <a:cs typeface="Courier"/>
              </a:rPr>
              <a:t>This is line </a:t>
            </a:r>
            <a:r>
              <a:rPr lang="en-US" dirty="0" smtClean="0">
                <a:latin typeface="Courier"/>
                <a:cs typeface="Courier"/>
              </a:rPr>
              <a:t>four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0" y="4419600"/>
            <a:ext cx="5334000" cy="16764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ourier"/>
                <a:cs typeface="Courier"/>
              </a:rPr>
              <a:t>$ cat test</a:t>
            </a:r>
          </a:p>
          <a:p>
            <a:r>
              <a:rPr lang="en-US" dirty="0">
                <a:latin typeface="Courier"/>
                <a:cs typeface="Courier"/>
              </a:rPr>
              <a:t>This is line one</a:t>
            </a:r>
          </a:p>
          <a:p>
            <a:r>
              <a:rPr lang="en-US" dirty="0" err="1">
                <a:latin typeface="Courier"/>
                <a:cs typeface="Courier"/>
              </a:rPr>
              <a:t>Thi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Let's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write over it</a:t>
            </a:r>
            <a:r>
              <a:rPr lang="en-US" dirty="0">
                <a:latin typeface="Courier"/>
                <a:cs typeface="Courier"/>
              </a:rPr>
              <a:t>s line three</a:t>
            </a:r>
          </a:p>
          <a:p>
            <a:r>
              <a:rPr lang="en-US" dirty="0">
                <a:latin typeface="Courier"/>
                <a:cs typeface="Courier"/>
              </a:rPr>
              <a:t>This is line four</a:t>
            </a:r>
          </a:p>
          <a:p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686693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23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through Mapped Files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6168" y="6056519"/>
            <a:ext cx="9077831" cy="67130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Also: anonymous memory between parents and children</a:t>
            </a:r>
          </a:p>
          <a:p>
            <a:pPr lvl="1"/>
            <a:r>
              <a:rPr lang="en-US" dirty="0" smtClean="0"/>
              <a:t>no file backing – just swap space</a:t>
            </a:r>
            <a:endParaRPr lang="en-US" dirty="0"/>
          </a:p>
        </p:txBody>
      </p:sp>
      <p:sp>
        <p:nvSpPr>
          <p:cNvPr id="14362" name="Can 60"/>
          <p:cNvSpPr>
            <a:spLocks noChangeArrowheads="1"/>
          </p:cNvSpPr>
          <p:nvPr/>
        </p:nvSpPr>
        <p:spPr bwMode="auto">
          <a:xfrm>
            <a:off x="3809987" y="834887"/>
            <a:ext cx="1219200" cy="2304716"/>
          </a:xfrm>
          <a:prstGeom prst="can">
            <a:avLst>
              <a:gd name="adj" fmla="val 25000"/>
            </a:avLst>
          </a:prstGeom>
          <a:solidFill>
            <a:srgbClr val="B7C6F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sz="2000" b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886187" y="1444487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86187" y="2118217"/>
            <a:ext cx="1371600" cy="685800"/>
            <a:chOff x="3886187" y="2118217"/>
            <a:chExt cx="1371600" cy="685800"/>
          </a:xfrm>
        </p:grpSpPr>
        <p:sp>
          <p:nvSpPr>
            <p:cNvPr id="56" name="Rectangle 55"/>
            <p:cNvSpPr/>
            <p:nvPr/>
          </p:nvSpPr>
          <p:spPr bwMode="auto">
            <a:xfrm>
              <a:off x="3886187" y="2118217"/>
              <a:ext cx="1066800" cy="381000"/>
            </a:xfrm>
            <a:prstGeom prst="rect">
              <a:avLst/>
            </a:prstGeom>
            <a:solidFill>
              <a:srgbClr val="C3D69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b="0" dirty="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038587" y="2270617"/>
              <a:ext cx="1066800" cy="381000"/>
            </a:xfrm>
            <a:prstGeom prst="rect">
              <a:avLst/>
            </a:prstGeom>
            <a:solidFill>
              <a:srgbClr val="C3D69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b="0" dirty="0">
                <a:latin typeface="Gill Sans Light"/>
                <a:ea typeface="MS PGothic" charset="0"/>
                <a:cs typeface="Gill Sans Light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190987" y="2423017"/>
              <a:ext cx="1066800" cy="381000"/>
            </a:xfrm>
            <a:prstGeom prst="rect">
              <a:avLst/>
            </a:prstGeom>
            <a:solidFill>
              <a:srgbClr val="C3D69B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2000" b="0" dirty="0">
                <a:latin typeface="Gill Sans Light"/>
                <a:ea typeface="MS PGothic" charset="0"/>
                <a:cs typeface="Gill Sans Ligh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27375" y="213828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ill Sans Light"/>
                <a:cs typeface="Gill Sans Light"/>
              </a:rPr>
              <a:t>File</a:t>
            </a:r>
            <a:endParaRPr lang="en-US" sz="2400" b="1" dirty="0">
              <a:latin typeface="Gill Sans Light"/>
              <a:cs typeface="Gill Sans Ligh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6385238" y="949481"/>
            <a:ext cx="1295400" cy="49119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833038" y="797081"/>
            <a:ext cx="1076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0x000…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795168" y="5599321"/>
            <a:ext cx="1029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0xFFF…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489802" y="1101881"/>
            <a:ext cx="1143000" cy="6858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475042" y="1178081"/>
            <a:ext cx="12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instructions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489802" y="1787681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44336" y="1863881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  <a:cs typeface="Gill Sans Light"/>
              </a:rPr>
              <a:t>d</a:t>
            </a:r>
            <a:r>
              <a:rPr lang="en-US" sz="2000" dirty="0" smtClean="0">
                <a:latin typeface="Gill Sans Light"/>
                <a:cs typeface="Gill Sans Light"/>
              </a:rPr>
              <a:t>ata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6489802" y="2321081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12213" y="2397281"/>
            <a:ext cx="673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heap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6528132" y="4322401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37920" y="439860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stack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flipV="1">
            <a:off x="7490368" y="4398601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7452038" y="2321081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6271168" y="5065921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79" name="Rectangle 78"/>
          <p:cNvSpPr/>
          <p:nvPr/>
        </p:nvSpPr>
        <p:spPr bwMode="auto">
          <a:xfrm>
            <a:off x="6499768" y="5218321"/>
            <a:ext cx="1143000" cy="53340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30502" y="5294521"/>
            <a:ext cx="516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OS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563101" y="940832"/>
            <a:ext cx="1295400" cy="49119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10901" y="788432"/>
            <a:ext cx="1076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0x000…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73031" y="5590672"/>
            <a:ext cx="1029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0xFFF…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89" name="Rectangle 88"/>
          <p:cNvSpPr/>
          <p:nvPr/>
        </p:nvSpPr>
        <p:spPr bwMode="auto">
          <a:xfrm>
            <a:off x="667665" y="1093232"/>
            <a:ext cx="11430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7642" y="1169432"/>
            <a:ext cx="12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instructions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667665" y="1779032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922199" y="1855232"/>
            <a:ext cx="63350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ill Sans Light"/>
                <a:cs typeface="Gill Sans Light"/>
              </a:rPr>
              <a:t>d</a:t>
            </a:r>
            <a:r>
              <a:rPr lang="en-US" sz="2000" dirty="0" smtClean="0">
                <a:latin typeface="Gill Sans Light"/>
                <a:cs typeface="Gill Sans Light"/>
              </a:rPr>
              <a:t>ata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667665" y="2312432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90076" y="2388632"/>
            <a:ext cx="673457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heap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705995" y="4313752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15783" y="4389952"/>
            <a:ext cx="710451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stack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101" name="Straight Arrow Connector 100"/>
          <p:cNvCxnSpPr/>
          <p:nvPr/>
        </p:nvCxnSpPr>
        <p:spPr bwMode="auto">
          <a:xfrm flipV="1">
            <a:off x="1668231" y="4389952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1629901" y="2312432"/>
            <a:ext cx="0" cy="457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449031" y="5057272"/>
            <a:ext cx="167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104" name="Rectangle 103"/>
          <p:cNvSpPr/>
          <p:nvPr/>
        </p:nvSpPr>
        <p:spPr bwMode="auto">
          <a:xfrm>
            <a:off x="677631" y="5209672"/>
            <a:ext cx="11430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08365" y="5285872"/>
            <a:ext cx="51616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OS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67665" y="3023696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67665" y="3227484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667665" y="3454598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6507460" y="3374815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6507460" y="3578603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6507460" y="3805717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3581400" y="3766707"/>
            <a:ext cx="1295400" cy="215692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3695700" y="4950070"/>
            <a:ext cx="1066800" cy="227114"/>
          </a:xfrm>
          <a:prstGeom prst="rect">
            <a:avLst/>
          </a:prstGeom>
          <a:solidFill>
            <a:srgbClr val="C3D69B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000" b="0" dirty="0">
              <a:latin typeface="Gill Sans Light"/>
              <a:ea typeface="MS PGothic" charset="0"/>
              <a:cs typeface="Gill Sans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885" y="647918"/>
            <a:ext cx="812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VAS 1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685951" y="648419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VAS 2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9" name="Straight Connector 8"/>
          <p:cNvCxnSpPr>
            <a:stCxn id="107" idx="3"/>
            <a:endCxn id="113" idx="1"/>
          </p:cNvCxnSpPr>
          <p:nvPr/>
        </p:nvCxnSpPr>
        <p:spPr>
          <a:xfrm>
            <a:off x="1734465" y="3341041"/>
            <a:ext cx="1961235" cy="172258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0" idx="1"/>
            <a:endCxn id="113" idx="3"/>
          </p:cNvCxnSpPr>
          <p:nvPr/>
        </p:nvCxnSpPr>
        <p:spPr>
          <a:xfrm flipH="1">
            <a:off x="4762500" y="3692160"/>
            <a:ext cx="1744960" cy="137146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81400" y="3352800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Memory</a:t>
            </a:r>
            <a:endParaRPr lang="en-US" sz="2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2638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build="p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System-V-style Shared Memory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7620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Common chunk of read/write memory among processes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1066800" y="2362200"/>
            <a:ext cx="609600" cy="1524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7162800" y="2286000"/>
            <a:ext cx="609600" cy="1524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8199" name="Text Box 15"/>
          <p:cNvSpPr txBox="1">
            <a:spLocks noChangeArrowheads="1"/>
          </p:cNvSpPr>
          <p:nvPr/>
        </p:nvSpPr>
        <p:spPr bwMode="auto">
          <a:xfrm>
            <a:off x="838200" y="3886200"/>
            <a:ext cx="10160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tx1"/>
                </a:solidFill>
                <a:latin typeface="Gill Sans Light"/>
                <a:cs typeface="Gill Sans Light"/>
              </a:rPr>
              <a:t>Proc. 1</a:t>
            </a:r>
          </a:p>
        </p:txBody>
      </p:sp>
      <p:sp>
        <p:nvSpPr>
          <p:cNvPr id="8200" name="Text Box 16"/>
          <p:cNvSpPr txBox="1">
            <a:spLocks noChangeArrowheads="1"/>
          </p:cNvSpPr>
          <p:nvPr/>
        </p:nvSpPr>
        <p:spPr bwMode="auto">
          <a:xfrm>
            <a:off x="6934200" y="3810000"/>
            <a:ext cx="1031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tx1"/>
                </a:solidFill>
                <a:latin typeface="Gill Sans Light"/>
                <a:cs typeface="Gill Sans Light"/>
              </a:rPr>
              <a:t>Proc. 2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562600" y="3352800"/>
            <a:ext cx="2209800" cy="600075"/>
            <a:chOff x="3504" y="2112"/>
            <a:chExt cx="1392" cy="378"/>
          </a:xfrm>
        </p:grpSpPr>
        <p:sp>
          <p:nvSpPr>
            <p:cNvPr id="8226" name="Rectangle 21"/>
            <p:cNvSpPr>
              <a:spLocks noChangeArrowheads="1"/>
            </p:cNvSpPr>
            <p:nvPr/>
          </p:nvSpPr>
          <p:spPr bwMode="auto">
            <a:xfrm>
              <a:off x="4512" y="2112"/>
              <a:ext cx="384" cy="14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1">
                  <a:solidFill>
                    <a:srgbClr val="FF0000"/>
                  </a:solidFill>
                  <a:latin typeface="Gill Sans Light"/>
                  <a:cs typeface="Gill Sans Light"/>
                </a:rPr>
                <a:t>ptr</a:t>
              </a:r>
            </a:p>
          </p:txBody>
        </p:sp>
        <p:sp>
          <p:nvSpPr>
            <p:cNvPr id="8227" name="Line 22"/>
            <p:cNvSpPr>
              <a:spLocks noChangeShapeType="1"/>
            </p:cNvSpPr>
            <p:nvPr/>
          </p:nvSpPr>
          <p:spPr bwMode="auto">
            <a:xfrm flipH="1">
              <a:off x="3504" y="2160"/>
              <a:ext cx="10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8228" name="Rectangle 23"/>
            <p:cNvSpPr>
              <a:spLocks noChangeArrowheads="1"/>
            </p:cNvSpPr>
            <p:nvPr/>
          </p:nvSpPr>
          <p:spPr bwMode="auto">
            <a:xfrm>
              <a:off x="3696" y="2160"/>
              <a:ext cx="7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tx1"/>
                  </a:solidFill>
                  <a:latin typeface="Gill Sans Light"/>
                  <a:cs typeface="Gill Sans Light"/>
                </a:rPr>
                <a:t>Attach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590800" y="3657601"/>
            <a:ext cx="4356101" cy="2900363"/>
            <a:chOff x="1632" y="2304"/>
            <a:chExt cx="2744" cy="1827"/>
          </a:xfrm>
        </p:grpSpPr>
        <p:sp>
          <p:nvSpPr>
            <p:cNvPr id="8214" name="Rectangle 6"/>
            <p:cNvSpPr>
              <a:spLocks noChangeArrowheads="1"/>
            </p:cNvSpPr>
            <p:nvPr/>
          </p:nvSpPr>
          <p:spPr bwMode="auto">
            <a:xfrm>
              <a:off x="1776" y="2880"/>
              <a:ext cx="384" cy="96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8215" name="Rectangle 7"/>
            <p:cNvSpPr>
              <a:spLocks noChangeArrowheads="1"/>
            </p:cNvSpPr>
            <p:nvPr/>
          </p:nvSpPr>
          <p:spPr bwMode="auto">
            <a:xfrm>
              <a:off x="2688" y="2880"/>
              <a:ext cx="384" cy="96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8216" name="Rectangle 8"/>
            <p:cNvSpPr>
              <a:spLocks noChangeArrowheads="1"/>
            </p:cNvSpPr>
            <p:nvPr/>
          </p:nvSpPr>
          <p:spPr bwMode="auto">
            <a:xfrm>
              <a:off x="3840" y="2880"/>
              <a:ext cx="384" cy="960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8217" name="Text Box 17"/>
            <p:cNvSpPr txBox="1">
              <a:spLocks noChangeArrowheads="1"/>
            </p:cNvSpPr>
            <p:nvPr/>
          </p:nvSpPr>
          <p:spPr bwMode="auto">
            <a:xfrm>
              <a:off x="1632" y="3840"/>
              <a:ext cx="64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tx1"/>
                  </a:solidFill>
                  <a:latin typeface="Gill Sans Light"/>
                  <a:cs typeface="Gill Sans Light"/>
                </a:rPr>
                <a:t>Proc. 3</a:t>
              </a:r>
            </a:p>
          </p:txBody>
        </p:sp>
        <p:sp>
          <p:nvSpPr>
            <p:cNvPr id="8218" name="Text Box 18"/>
            <p:cNvSpPr txBox="1">
              <a:spLocks noChangeArrowheads="1"/>
            </p:cNvSpPr>
            <p:nvPr/>
          </p:nvSpPr>
          <p:spPr bwMode="auto">
            <a:xfrm>
              <a:off x="2544" y="3830"/>
              <a:ext cx="6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tx1"/>
                  </a:solidFill>
                  <a:latin typeface="Gill Sans Light"/>
                  <a:cs typeface="Gill Sans Light"/>
                </a:rPr>
                <a:t>Proc. 4</a:t>
              </a:r>
            </a:p>
          </p:txBody>
        </p:sp>
        <p:sp>
          <p:nvSpPr>
            <p:cNvPr id="8219" name="Text Box 19"/>
            <p:cNvSpPr txBox="1">
              <a:spLocks noChangeArrowheads="1"/>
            </p:cNvSpPr>
            <p:nvPr/>
          </p:nvSpPr>
          <p:spPr bwMode="auto">
            <a:xfrm>
              <a:off x="3736" y="3830"/>
              <a:ext cx="64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tx1"/>
                  </a:solidFill>
                  <a:latin typeface="Gill Sans Light"/>
                  <a:cs typeface="Gill Sans Light"/>
                </a:rPr>
                <a:t>Proc. 5</a:t>
              </a:r>
            </a:p>
          </p:txBody>
        </p:sp>
        <p:sp>
          <p:nvSpPr>
            <p:cNvPr id="8220" name="Line 24"/>
            <p:cNvSpPr>
              <a:spLocks noChangeShapeType="1"/>
            </p:cNvSpPr>
            <p:nvPr/>
          </p:nvSpPr>
          <p:spPr bwMode="auto">
            <a:xfrm flipV="1">
              <a:off x="2160" y="2304"/>
              <a:ext cx="240" cy="9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8221" name="Line 25"/>
            <p:cNvSpPr>
              <a:spLocks noChangeShapeType="1"/>
            </p:cNvSpPr>
            <p:nvPr/>
          </p:nvSpPr>
          <p:spPr bwMode="auto">
            <a:xfrm flipH="1" flipV="1">
              <a:off x="2880" y="2304"/>
              <a:ext cx="0" cy="9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8222" name="Line 26"/>
            <p:cNvSpPr>
              <a:spLocks noChangeShapeType="1"/>
            </p:cNvSpPr>
            <p:nvPr/>
          </p:nvSpPr>
          <p:spPr bwMode="auto">
            <a:xfrm flipH="1" flipV="1">
              <a:off x="3360" y="2304"/>
              <a:ext cx="480" cy="91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8223" name="Rectangle 27"/>
            <p:cNvSpPr>
              <a:spLocks noChangeArrowheads="1"/>
            </p:cNvSpPr>
            <p:nvPr/>
          </p:nvSpPr>
          <p:spPr bwMode="auto">
            <a:xfrm>
              <a:off x="1776" y="3216"/>
              <a:ext cx="384" cy="14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1">
                  <a:solidFill>
                    <a:srgbClr val="FF0000"/>
                  </a:solidFill>
                  <a:latin typeface="Gill Sans Light"/>
                  <a:cs typeface="Gill Sans Light"/>
                </a:rPr>
                <a:t>ptr</a:t>
              </a:r>
            </a:p>
          </p:txBody>
        </p:sp>
        <p:sp>
          <p:nvSpPr>
            <p:cNvPr id="8224" name="Rectangle 28"/>
            <p:cNvSpPr>
              <a:spLocks noChangeArrowheads="1"/>
            </p:cNvSpPr>
            <p:nvPr/>
          </p:nvSpPr>
          <p:spPr bwMode="auto">
            <a:xfrm>
              <a:off x="2688" y="3264"/>
              <a:ext cx="384" cy="14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1">
                  <a:solidFill>
                    <a:srgbClr val="FF0000"/>
                  </a:solidFill>
                  <a:latin typeface="Gill Sans Light"/>
                  <a:cs typeface="Gill Sans Light"/>
                </a:rPr>
                <a:t>ptr</a:t>
              </a:r>
            </a:p>
          </p:txBody>
        </p:sp>
        <p:sp>
          <p:nvSpPr>
            <p:cNvPr id="8225" name="Rectangle 29"/>
            <p:cNvSpPr>
              <a:spLocks noChangeArrowheads="1"/>
            </p:cNvSpPr>
            <p:nvPr/>
          </p:nvSpPr>
          <p:spPr bwMode="auto">
            <a:xfrm>
              <a:off x="3840" y="3216"/>
              <a:ext cx="384" cy="14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1">
                  <a:solidFill>
                    <a:srgbClr val="FF0000"/>
                  </a:solidFill>
                  <a:latin typeface="Gill Sans Light"/>
                  <a:cs typeface="Gill Sans Light"/>
                </a:rPr>
                <a:t>ptr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066800" y="3276600"/>
            <a:ext cx="2362200" cy="676275"/>
            <a:chOff x="672" y="2064"/>
            <a:chExt cx="1488" cy="426"/>
          </a:xfrm>
        </p:grpSpPr>
        <p:sp>
          <p:nvSpPr>
            <p:cNvPr id="8211" name="Rectangle 13"/>
            <p:cNvSpPr>
              <a:spLocks noChangeArrowheads="1"/>
            </p:cNvSpPr>
            <p:nvPr/>
          </p:nvSpPr>
          <p:spPr bwMode="auto">
            <a:xfrm>
              <a:off x="672" y="2064"/>
              <a:ext cx="384" cy="144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r>
                <a:rPr lang="en-US" sz="2400" b="1" dirty="0" err="1">
                  <a:solidFill>
                    <a:srgbClr val="FF0000"/>
                  </a:solidFill>
                  <a:latin typeface="Gill Sans Light"/>
                  <a:cs typeface="Gill Sans Light"/>
                </a:rPr>
                <a:t>ptr</a:t>
              </a:r>
              <a:endParaRPr lang="en-US" sz="2400" b="1" dirty="0">
                <a:solidFill>
                  <a:srgbClr val="FF0000"/>
                </a:solidFill>
                <a:latin typeface="Gill Sans Light"/>
                <a:cs typeface="Gill Sans Light"/>
              </a:endParaRPr>
            </a:p>
          </p:txBody>
        </p:sp>
        <p:sp>
          <p:nvSpPr>
            <p:cNvPr id="8212" name="Rectangle 30"/>
            <p:cNvSpPr>
              <a:spLocks noChangeArrowheads="1"/>
            </p:cNvSpPr>
            <p:nvPr/>
          </p:nvSpPr>
          <p:spPr bwMode="auto">
            <a:xfrm>
              <a:off x="1152" y="2160"/>
              <a:ext cx="76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chemeClr val="tx1"/>
                  </a:solidFill>
                  <a:latin typeface="Gill Sans Light"/>
                  <a:cs typeface="Gill Sans Light"/>
                </a:rPr>
                <a:t>Attach</a:t>
              </a:r>
            </a:p>
          </p:txBody>
        </p:sp>
        <p:sp>
          <p:nvSpPr>
            <p:cNvPr id="8213" name="Line 10"/>
            <p:cNvSpPr>
              <a:spLocks noChangeShapeType="1"/>
            </p:cNvSpPr>
            <p:nvPr/>
          </p:nvSpPr>
          <p:spPr bwMode="auto">
            <a:xfrm>
              <a:off x="1056" y="2151"/>
              <a:ext cx="110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889125" y="1600200"/>
            <a:ext cx="3673475" cy="2384426"/>
            <a:chOff x="1190" y="1008"/>
            <a:chExt cx="2314" cy="1502"/>
          </a:xfrm>
        </p:grpSpPr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1190" y="1796"/>
              <a:ext cx="72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tx1"/>
                  </a:solidFill>
                  <a:latin typeface="Gill Sans Light"/>
                  <a:cs typeface="Gill Sans Light"/>
                </a:rPr>
                <a:t>Create</a:t>
              </a:r>
            </a:p>
          </p:txBody>
        </p:sp>
        <p:grpSp>
          <p:nvGrpSpPr>
            <p:cNvPr id="8206" name="Group 34"/>
            <p:cNvGrpSpPr>
              <a:grpSpLocks/>
            </p:cNvGrpSpPr>
            <p:nvPr/>
          </p:nvGrpSpPr>
          <p:grpSpPr bwMode="auto">
            <a:xfrm>
              <a:off x="1680" y="1008"/>
              <a:ext cx="1824" cy="1502"/>
              <a:chOff x="1680" y="1008"/>
              <a:chExt cx="1824" cy="1502"/>
            </a:xfrm>
          </p:grpSpPr>
          <p:sp>
            <p:nvSpPr>
              <p:cNvPr id="8207" name="Rectangle 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1344" cy="1152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2400" b="1">
                    <a:solidFill>
                      <a:schemeClr val="tx1"/>
                    </a:solidFill>
                    <a:latin typeface="Gill Sans Light"/>
                    <a:cs typeface="Gill Sans Light"/>
                  </a:rPr>
                  <a:t>Shared Memory</a:t>
                </a:r>
              </a:p>
              <a:p>
                <a:pPr algn="ctr"/>
                <a:r>
                  <a:rPr lang="en-US" sz="2400" b="1">
                    <a:solidFill>
                      <a:schemeClr val="hlink"/>
                    </a:solidFill>
                    <a:latin typeface="Gill Sans Light"/>
                    <a:cs typeface="Gill Sans Light"/>
                  </a:rPr>
                  <a:t>(unique key)</a:t>
                </a:r>
              </a:p>
              <a:p>
                <a:pPr algn="ctr"/>
                <a:endParaRPr lang="en-US" sz="2400" b="1">
                  <a:solidFill>
                    <a:schemeClr val="tx1"/>
                  </a:solidFill>
                  <a:latin typeface="Gill Sans Light"/>
                  <a:cs typeface="Gill Sans Light"/>
                </a:endParaRPr>
              </a:p>
            </p:txBody>
          </p:sp>
          <p:sp>
            <p:nvSpPr>
              <p:cNvPr id="8208" name="Line 31"/>
              <p:cNvSpPr>
                <a:spLocks noChangeShapeType="1"/>
              </p:cNvSpPr>
              <p:nvPr/>
            </p:nvSpPr>
            <p:spPr bwMode="auto">
              <a:xfrm>
                <a:off x="2160" y="2064"/>
                <a:ext cx="13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Gill Sans Light"/>
                  <a:cs typeface="Gill Sans Light"/>
                </a:endParaRPr>
              </a:p>
            </p:txBody>
          </p:sp>
          <p:sp>
            <p:nvSpPr>
              <p:cNvPr id="8209" name="Text Box 32"/>
              <p:cNvSpPr txBox="1">
                <a:spLocks noChangeArrowheads="1"/>
              </p:cNvSpPr>
              <p:nvPr/>
            </p:nvSpPr>
            <p:spPr bwMode="auto">
              <a:xfrm>
                <a:off x="1968" y="2219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Gill Sans Light"/>
                    <a:cs typeface="Gill Sans Light"/>
                  </a:rPr>
                  <a:t>0</a:t>
                </a:r>
              </a:p>
            </p:txBody>
          </p:sp>
          <p:sp>
            <p:nvSpPr>
              <p:cNvPr id="8210" name="Text Box 33"/>
              <p:cNvSpPr txBox="1">
                <a:spLocks noChangeArrowheads="1"/>
              </p:cNvSpPr>
              <p:nvPr/>
            </p:nvSpPr>
            <p:spPr bwMode="auto">
              <a:xfrm>
                <a:off x="1680" y="1008"/>
                <a:ext cx="54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2400" b="1">
                    <a:latin typeface="Gill Sans Light"/>
                    <a:cs typeface="Gill Sans Light"/>
                  </a:rPr>
                  <a:t>MAX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8501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Creating Shared Memory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4800600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	// Create new segment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		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 err="1" smtClean="0">
                <a:solidFill>
                  <a:schemeClr val="hlink"/>
                </a:solidFill>
                <a:latin typeface="Courier New" pitchFamily="49" charset="0"/>
              </a:rPr>
              <a:t>shmget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key_t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i="1" dirty="0" smtClean="0">
                <a:latin typeface="Courier New" pitchFamily="49" charset="0"/>
              </a:rPr>
              <a:t>key</a:t>
            </a:r>
            <a:r>
              <a:rPr lang="en-US" sz="2000" dirty="0" smtClean="0">
                <a:latin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</a:rPr>
              <a:t>size_t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i="1" dirty="0" smtClean="0">
                <a:latin typeface="Courier New" pitchFamily="49" charset="0"/>
              </a:rPr>
              <a:t>size</a:t>
            </a:r>
            <a:r>
              <a:rPr lang="en-US" sz="2000" dirty="0" smtClean="0">
                <a:latin typeface="Courier New" pitchFamily="49" charset="0"/>
              </a:rPr>
              <a:t>, 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i="1" dirty="0" err="1" smtClean="0">
                <a:latin typeface="Courier New" pitchFamily="49" charset="0"/>
              </a:rPr>
              <a:t>shmflg</a:t>
            </a:r>
            <a:r>
              <a:rPr lang="en-US" sz="2000" dirty="0" smtClean="0">
                <a:latin typeface="Courier New" pitchFamily="49" charset="0"/>
              </a:rPr>
              <a:t>);</a:t>
            </a:r>
          </a:p>
          <a:p>
            <a:pPr algn="ctr" eaLnBrk="1" hangingPunct="1"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Example:</a:t>
            </a:r>
          </a:p>
          <a:p>
            <a:pPr lvl="1" eaLnBrk="1" hangingPunct="1">
              <a:buFontTx/>
              <a:buNone/>
            </a:pPr>
            <a:r>
              <a:rPr lang="en-US" sz="1800" dirty="0" err="1" smtClean="0">
                <a:latin typeface="Courier New" pitchFamily="49" charset="0"/>
              </a:rPr>
              <a:t>key_t</a:t>
            </a:r>
            <a:r>
              <a:rPr lang="en-US" sz="1800" dirty="0" smtClean="0">
                <a:latin typeface="Courier New" pitchFamily="49" charset="0"/>
              </a:rPr>
              <a:t> key; </a:t>
            </a:r>
          </a:p>
          <a:p>
            <a:pPr lvl="1" eaLnBrk="1" hangingPunct="1">
              <a:buFontTx/>
              <a:buNone/>
            </a:pP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shmid</a:t>
            </a:r>
            <a:r>
              <a:rPr lang="en-US" sz="1800" dirty="0" smtClean="0">
                <a:latin typeface="Courier New" pitchFamily="49" charset="0"/>
              </a:rPr>
              <a:t>; </a:t>
            </a:r>
          </a:p>
          <a:p>
            <a:pPr lvl="1" eaLnBrk="1" hangingPunct="1">
              <a:buFontTx/>
              <a:buNone/>
            </a:pPr>
            <a:endParaRPr lang="en-US" sz="1800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key = </a:t>
            </a:r>
            <a:r>
              <a:rPr lang="en-US" sz="1800" dirty="0" err="1" smtClean="0">
                <a:solidFill>
                  <a:schemeClr val="hlink"/>
                </a:solidFill>
                <a:latin typeface="Courier New" pitchFamily="49" charset="0"/>
              </a:rPr>
              <a:t>ftok</a:t>
            </a:r>
            <a:r>
              <a:rPr lang="en-US" sz="1800" dirty="0" smtClean="0">
                <a:latin typeface="Courier New" pitchFamily="49" charset="0"/>
              </a:rPr>
              <a:t>(“&lt;</a:t>
            </a:r>
            <a:r>
              <a:rPr lang="en-US" sz="1800" dirty="0" err="1" smtClean="0">
                <a:latin typeface="Courier New" pitchFamily="49" charset="0"/>
              </a:rPr>
              <a:t>somefile</a:t>
            </a:r>
            <a:r>
              <a:rPr lang="en-US" sz="1800" dirty="0" smtClean="0">
                <a:latin typeface="Courier New" pitchFamily="49" charset="0"/>
              </a:rPr>
              <a:t>&gt;",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‘A'</a:t>
            </a:r>
            <a:r>
              <a:rPr lang="en-US" sz="1800" dirty="0" smtClean="0">
                <a:latin typeface="Courier New" pitchFamily="49" charset="0"/>
              </a:rPr>
              <a:t>); </a:t>
            </a:r>
          </a:p>
          <a:p>
            <a:pPr lvl="1" eaLnBrk="1" hangingPunct="1">
              <a:buFontTx/>
              <a:buNone/>
            </a:pPr>
            <a:endParaRPr lang="en-US" sz="1800" dirty="0" smtClean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 err="1" smtClean="0">
                <a:latin typeface="Courier New" pitchFamily="49" charset="0"/>
              </a:rPr>
              <a:t>shmid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solidFill>
                  <a:schemeClr val="tx2"/>
                </a:solidFill>
                <a:latin typeface="Courier New" pitchFamily="49" charset="0"/>
              </a:rPr>
              <a:t>shmget</a:t>
            </a:r>
            <a:r>
              <a:rPr lang="en-US" sz="1800" dirty="0" smtClean="0">
                <a:latin typeface="Courier New" pitchFamily="49" charset="0"/>
              </a:rPr>
              <a:t>(key, 1024, 0644 | IPC_CREAT);</a:t>
            </a:r>
            <a:r>
              <a:rPr lang="en-US" sz="1800" dirty="0" smtClean="0">
                <a:latin typeface="Arial Unicode MS" pitchFamily="34" charset="-128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 </a:t>
            </a:r>
          </a:p>
          <a:p>
            <a:pPr lvl="1" eaLnBrk="1" hangingPunct="1">
              <a:buFontTx/>
              <a:buNone/>
            </a:pPr>
            <a:endParaRPr lang="en-US" sz="1800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Special key: IPC_PRIVATE (create new segment)</a:t>
            </a: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Flags: IPC_CREAT (Create new segment)</a:t>
            </a:r>
          </a:p>
          <a:p>
            <a:pPr lvl="1" eaLnBrk="1" hangingPunct="1"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		    IPC_EXCL (Fail if segment with key already exists)</a:t>
            </a:r>
          </a:p>
          <a:p>
            <a:pPr lvl="1" eaLnBrk="1" hangingPunct="1">
              <a:buFontTx/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	    lower 9 bits – permissions use on new segment</a:t>
            </a:r>
          </a:p>
          <a:p>
            <a:pPr lvl="1" eaLnBrk="1" hangingPunct="1">
              <a:buFontTx/>
              <a:buNone/>
            </a:pPr>
            <a:endParaRPr lang="en-US" sz="1800" dirty="0" smtClean="0">
              <a:latin typeface="Courier New" pitchFamily="49" charset="0"/>
            </a:endParaRPr>
          </a:p>
        </p:txBody>
      </p:sp>
      <p:sp>
        <p:nvSpPr>
          <p:cNvPr id="2" name="Rectangular Callout 1"/>
          <p:cNvSpPr/>
          <p:nvPr/>
        </p:nvSpPr>
        <p:spPr bwMode="auto">
          <a:xfrm>
            <a:off x="3581400" y="1752600"/>
            <a:ext cx="3429000" cy="762000"/>
          </a:xfrm>
          <a:prstGeom prst="wedgeRectCallout">
            <a:avLst>
              <a:gd name="adj1" fmla="val -59840"/>
              <a:gd name="adj2" fmla="val 114881"/>
            </a:avLst>
          </a:prstGeom>
          <a:solidFill>
            <a:schemeClr val="accent1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Filename and path only used to generate a key – not for storage</a:t>
            </a:r>
          </a:p>
        </p:txBody>
      </p:sp>
    </p:spTree>
    <p:extLst>
      <p:ext uri="{BB962C8B-B14F-4D97-AF65-F5344CB8AC3E}">
        <p14:creationId xmlns:p14="http://schemas.microsoft.com/office/powerpoint/2010/main" val="680434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Attach and Detach Shared Memory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8" y="762000"/>
            <a:ext cx="9142412" cy="6172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		// Attach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		void *</a:t>
            </a:r>
            <a:r>
              <a:rPr lang="en-US" sz="1800" dirty="0" err="1" smtClean="0">
                <a:solidFill>
                  <a:schemeClr val="hlink"/>
                </a:solidFill>
                <a:latin typeface="Courier New" pitchFamily="49" charset="0"/>
              </a:rPr>
              <a:t>shmat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i="1" dirty="0" err="1" smtClean="0">
                <a:latin typeface="Courier New" pitchFamily="49" charset="0"/>
              </a:rPr>
              <a:t>shmid</a:t>
            </a:r>
            <a:r>
              <a:rPr lang="en-US" sz="1800" dirty="0" smtClean="0">
                <a:latin typeface="Courier New" pitchFamily="49" charset="0"/>
              </a:rPr>
              <a:t>, void *</a:t>
            </a:r>
            <a:r>
              <a:rPr lang="en-US" sz="1800" i="1" dirty="0" err="1" smtClean="0">
                <a:latin typeface="Courier New" pitchFamily="49" charset="0"/>
              </a:rPr>
              <a:t>shmaddr</a:t>
            </a:r>
            <a:r>
              <a:rPr lang="en-US" sz="1800" dirty="0" smtClean="0">
                <a:latin typeface="Courier New" pitchFamily="49" charset="0"/>
              </a:rPr>
              <a:t>, 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i="1" dirty="0" err="1" smtClean="0">
                <a:latin typeface="Courier New" pitchFamily="49" charset="0"/>
              </a:rPr>
              <a:t>shmflg</a:t>
            </a:r>
            <a:r>
              <a:rPr lang="en-US" sz="1800" dirty="0" smtClean="0">
                <a:latin typeface="Courier New" pitchFamily="49" charset="0"/>
              </a:rPr>
              <a:t>);</a:t>
            </a:r>
          </a:p>
          <a:p>
            <a:pPr marL="285750" lvl="2" indent="-285750" eaLnBrk="1" hangingPunct="1">
              <a:buNone/>
            </a:pPr>
            <a:r>
              <a:rPr lang="en-US" sz="1800" dirty="0" smtClean="0">
                <a:latin typeface="Courier New" pitchFamily="49" charset="0"/>
              </a:rPr>
              <a:t>			Flags</a:t>
            </a:r>
            <a:r>
              <a:rPr lang="en-US" sz="1800" dirty="0">
                <a:latin typeface="Courier New" pitchFamily="49" charset="0"/>
              </a:rPr>
              <a:t>: SHM_RDONLY, SHM_REMAP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</a:rPr>
              <a:t>	// Detach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		</a:t>
            </a: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shmdt</a:t>
            </a:r>
            <a:r>
              <a:rPr lang="en-US" sz="1800" dirty="0" smtClean="0">
                <a:latin typeface="Courier New" pitchFamily="49" charset="0"/>
              </a:rPr>
              <a:t>(void *</a:t>
            </a:r>
            <a:r>
              <a:rPr lang="en-US" sz="1800" i="1" dirty="0" err="1" smtClean="0">
                <a:latin typeface="Courier New" pitchFamily="49" charset="0"/>
              </a:rPr>
              <a:t>shmaddr</a:t>
            </a:r>
            <a:r>
              <a:rPr lang="en-US" sz="1800" dirty="0" smtClean="0">
                <a:latin typeface="Courier New" pitchFamily="49" charset="0"/>
              </a:rPr>
              <a:t>);</a:t>
            </a:r>
            <a:endParaRPr lang="en-US" sz="1600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urier New" pitchFamily="49" charset="0"/>
              </a:rPr>
              <a:t>Example: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err="1" smtClean="0">
                <a:latin typeface="Courier New" pitchFamily="49" charset="0"/>
              </a:rPr>
              <a:t>key_t</a:t>
            </a:r>
            <a:r>
              <a:rPr lang="en-US" sz="1800" dirty="0" smtClean="0">
                <a:latin typeface="Courier New" pitchFamily="49" charset="0"/>
              </a:rPr>
              <a:t> key;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err="1" smtClean="0">
                <a:latin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shmid</a:t>
            </a:r>
            <a:r>
              <a:rPr lang="en-US" sz="1800" dirty="0" smtClean="0">
                <a:latin typeface="Courier New" pitchFamily="49" charset="0"/>
              </a:rPr>
              <a:t>;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char *</a:t>
            </a:r>
            <a:r>
              <a:rPr lang="en-US" sz="1800" dirty="0" err="1" smtClean="0">
                <a:latin typeface="Courier New" pitchFamily="49" charset="0"/>
              </a:rPr>
              <a:t>sharedmem</a:t>
            </a:r>
            <a:r>
              <a:rPr lang="en-US" sz="1800" dirty="0" smtClean="0">
                <a:latin typeface="Courier New" pitchFamily="49" charset="0"/>
              </a:rPr>
              <a:t>;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800" dirty="0" smtClean="0">
              <a:latin typeface="Courier New" pitchFamily="49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latin typeface="Courier New" pitchFamily="49" charset="0"/>
              </a:rPr>
              <a:t>key = </a:t>
            </a:r>
            <a:r>
              <a:rPr lang="en-US" sz="1800" dirty="0" err="1" smtClean="0">
                <a:solidFill>
                  <a:schemeClr val="hlink"/>
                </a:solidFill>
                <a:latin typeface="Courier New" pitchFamily="49" charset="0"/>
              </a:rPr>
              <a:t>ftok</a:t>
            </a:r>
            <a:r>
              <a:rPr lang="en-US" sz="1800" dirty="0" smtClean="0">
                <a:latin typeface="Courier New" pitchFamily="49" charset="0"/>
              </a:rPr>
              <a:t>("</a:t>
            </a:r>
            <a:r>
              <a:rPr lang="en-US" sz="1600" dirty="0" smtClean="0">
                <a:latin typeface="Courier New" pitchFamily="49" charset="0"/>
              </a:rPr>
              <a:t>&lt;</a:t>
            </a:r>
            <a:r>
              <a:rPr lang="en-US" sz="1600" dirty="0" err="1" smtClean="0">
                <a:latin typeface="Courier New" pitchFamily="49" charset="0"/>
              </a:rPr>
              <a:t>somefile</a:t>
            </a:r>
            <a:r>
              <a:rPr lang="en-US" sz="1600" dirty="0" smtClean="0">
                <a:latin typeface="Courier New" pitchFamily="49" charset="0"/>
              </a:rPr>
              <a:t>&gt;</a:t>
            </a:r>
            <a:r>
              <a:rPr lang="en-US" sz="1800" dirty="0" smtClean="0">
                <a:latin typeface="Courier New" pitchFamily="49" charset="0"/>
              </a:rPr>
              <a:t>", 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‘A'</a:t>
            </a:r>
            <a:r>
              <a:rPr lang="en-US" sz="1800" dirty="0" smtClean="0">
                <a:latin typeface="Courier New" pitchFamily="49" charset="0"/>
              </a:rPr>
              <a:t>);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err="1" smtClean="0">
                <a:latin typeface="Courier New" pitchFamily="49" charset="0"/>
              </a:rPr>
              <a:t>shmid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solidFill>
                  <a:schemeClr val="hlink"/>
                </a:solidFill>
                <a:latin typeface="Courier New" pitchFamily="49" charset="0"/>
              </a:rPr>
              <a:t>shmget</a:t>
            </a:r>
            <a:r>
              <a:rPr lang="en-US" sz="1800" dirty="0" smtClean="0">
                <a:latin typeface="Courier New" pitchFamily="49" charset="0"/>
              </a:rPr>
              <a:t>(key, 1024, 0644); 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err="1" smtClean="0">
                <a:latin typeface="Courier New" pitchFamily="49" charset="0"/>
              </a:rPr>
              <a:t>sharedmem</a:t>
            </a:r>
            <a:r>
              <a:rPr lang="en-US" sz="1800" dirty="0" smtClean="0">
                <a:latin typeface="Courier New" pitchFamily="49" charset="0"/>
              </a:rPr>
              <a:t> = </a:t>
            </a:r>
            <a:r>
              <a:rPr lang="en-US" sz="1800" dirty="0" err="1" smtClean="0">
                <a:solidFill>
                  <a:schemeClr val="hlink"/>
                </a:solidFill>
                <a:latin typeface="Courier New" pitchFamily="49" charset="0"/>
              </a:rPr>
              <a:t>shmat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shmid</a:t>
            </a:r>
            <a:r>
              <a:rPr lang="en-US" sz="1800" dirty="0" smtClean="0">
                <a:latin typeface="Courier New" pitchFamily="49" charset="0"/>
              </a:rPr>
              <a:t>, (void *)0, 0);  // Attach </a:t>
            </a:r>
            <a:r>
              <a:rPr lang="en-US" sz="1800" dirty="0" err="1" smtClean="0">
                <a:latin typeface="Courier New" pitchFamily="49" charset="0"/>
              </a:rPr>
              <a:t>smem</a:t>
            </a:r>
            <a:endParaRPr lang="en-US" sz="1800" dirty="0" smtClean="0">
              <a:latin typeface="Courier New" pitchFamily="49" charset="0"/>
            </a:endParaRP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// Use shared memory segment (address is in </a:t>
            </a: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sharedmem</a:t>
            </a: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  <a:latin typeface="Courier New" pitchFamily="49" charset="0"/>
              </a:rPr>
              <a:t>…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800" dirty="0" err="1" smtClean="0">
                <a:solidFill>
                  <a:srgbClr val="FF0000"/>
                </a:solidFill>
                <a:latin typeface="Courier New" pitchFamily="49" charset="0"/>
              </a:rPr>
              <a:t>shmdt</a:t>
            </a:r>
            <a:r>
              <a:rPr lang="en-US" sz="1800" dirty="0" smtClean="0">
                <a:latin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</a:rPr>
              <a:t>sharedmem</a:t>
            </a:r>
            <a:r>
              <a:rPr lang="en-US" sz="1800" dirty="0" smtClean="0">
                <a:latin typeface="Courier New" pitchFamily="49" charset="0"/>
              </a:rPr>
              <a:t>); // Detach </a:t>
            </a:r>
            <a:r>
              <a:rPr lang="en-US" sz="1800" dirty="0" err="1" smtClean="0">
                <a:latin typeface="Courier New" pitchFamily="49" charset="0"/>
              </a:rPr>
              <a:t>smem</a:t>
            </a:r>
            <a:r>
              <a:rPr lang="en-US" sz="1800" dirty="0" smtClean="0">
                <a:latin typeface="Courier New" pitchFamily="49" charset="0"/>
              </a:rPr>
              <a:t> (all finished)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87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File System Caching</a:t>
            </a:r>
          </a:p>
        </p:txBody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05863" cy="6248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Key Idea: Exploit locality by caching data in memory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Name translations: Mapping from </a:t>
            </a:r>
            <a:r>
              <a:rPr lang="en-US" altLang="ko-KR" dirty="0" err="1" smtClean="0">
                <a:ea typeface="굴림" panose="020B0600000101010101" pitchFamily="34" charset="-127"/>
              </a:rPr>
              <a:t>paths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inodes</a:t>
            </a:r>
            <a:endParaRPr lang="en-US" altLang="ko-KR" dirty="0" smtClean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blocks: Mapping from block </a:t>
            </a:r>
            <a:r>
              <a:rPr lang="en-US" altLang="ko-KR" dirty="0" err="1" smtClean="0">
                <a:ea typeface="굴림" panose="020B0600000101010101" pitchFamily="34" charset="-127"/>
              </a:rPr>
              <a:t>address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disk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content</a:t>
            </a:r>
            <a:r>
              <a:rPr lang="en-US" altLang="ko-KR" dirty="0" smtClean="0">
                <a:ea typeface="굴림" panose="020B0600000101010101" pitchFamily="34" charset="-127"/>
              </a:rPr>
              <a:t>	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Buffer Cache:</a:t>
            </a:r>
            <a:r>
              <a:rPr lang="en-US" altLang="ko-KR" dirty="0" smtClean="0">
                <a:ea typeface="굴림" panose="020B0600000101010101" pitchFamily="34" charset="-127"/>
              </a:rPr>
              <a:t> Memory used to cache kernel resources, including disk blocks and name translations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contain “dirty” blocks (blocks not yet on disk)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Replacement policy?  LRU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afford overhead of timestamps for each disk block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Works very well for name translation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Works well in general as long as memory is big enough to accommodate a host’s working set of files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Disadvantages: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Fails when some application scans through file system, thereby flushing the cache with data used only once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Example: 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find . –exec 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grep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foo {} \;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Other Replacement Policies?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Some systems allow applications to request other policies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Example, ‘Use Once’: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File system can discard blocks as soon as they are used</a:t>
            </a:r>
          </a:p>
        </p:txBody>
      </p:sp>
    </p:spTree>
    <p:extLst>
      <p:ext uri="{BB962C8B-B14F-4D97-AF65-F5344CB8AC3E}">
        <p14:creationId xmlns:p14="http://schemas.microsoft.com/office/powerpoint/2010/main" val="11069881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1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4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16" y="152400"/>
            <a:ext cx="8404768" cy="533400"/>
          </a:xfrm>
        </p:spPr>
        <p:txBody>
          <a:bodyPr/>
          <a:lstStyle/>
          <a:p>
            <a:r>
              <a:rPr lang="en-US" dirty="0" smtClean="0"/>
              <a:t>Recall: FAT (</a:t>
            </a:r>
            <a:r>
              <a:rPr lang="en-US" dirty="0"/>
              <a:t>File Allocation Table</a:t>
            </a:r>
            <a:r>
              <a:rPr lang="en-US" dirty="0" smtClean="0"/>
              <a:t>) </a:t>
            </a:r>
            <a:r>
              <a:rPr lang="en-US" dirty="0" err="1" smtClean="0"/>
              <a:t>filesystem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685800"/>
            <a:ext cx="7620001" cy="611126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most commonly used </a:t>
            </a:r>
            <a:r>
              <a:rPr lang="en-US" sz="2400" dirty="0" err="1" smtClean="0">
                <a:solidFill>
                  <a:srgbClr val="FF0000"/>
                </a:solidFill>
              </a:rPr>
              <a:t>filesystem</a:t>
            </a:r>
            <a:r>
              <a:rPr lang="en-US" sz="2400" dirty="0" smtClean="0">
                <a:solidFill>
                  <a:srgbClr val="FF0000"/>
                </a:solidFill>
              </a:rPr>
              <a:t> in the world!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Simple</a:t>
            </a:r>
          </a:p>
          <a:p>
            <a:endParaRPr lang="en-US" sz="1600" dirty="0" smtClean="0"/>
          </a:p>
          <a:p>
            <a:r>
              <a:rPr lang="en-US" sz="2400" dirty="0" smtClean="0"/>
              <a:t>Linked-list for blocks of a file</a:t>
            </a:r>
          </a:p>
          <a:p>
            <a:endParaRPr lang="en-US" sz="2400" dirty="0" smtClean="0"/>
          </a:p>
          <a:p>
            <a:r>
              <a:rPr lang="en-US" sz="2400" dirty="0" smtClean="0"/>
              <a:t>Many performance issues</a:t>
            </a:r>
          </a:p>
          <a:p>
            <a:pPr lvl="1"/>
            <a:r>
              <a:rPr lang="en-US" dirty="0" smtClean="0"/>
              <a:t>Lots of seeks</a:t>
            </a:r>
          </a:p>
          <a:p>
            <a:pPr lvl="1"/>
            <a:r>
              <a:rPr lang="en-US" dirty="0" smtClean="0"/>
              <a:t>Poor sequential access</a:t>
            </a:r>
          </a:p>
          <a:p>
            <a:pPr lvl="1"/>
            <a:r>
              <a:rPr lang="en-US" dirty="0" smtClean="0"/>
              <a:t>Very poor random access</a:t>
            </a:r>
          </a:p>
          <a:p>
            <a:pPr lvl="1"/>
            <a:r>
              <a:rPr lang="en-US" dirty="0" smtClean="0"/>
              <a:t>Fragmentation over time</a:t>
            </a:r>
          </a:p>
          <a:p>
            <a:pPr lvl="1"/>
            <a:r>
              <a:rPr lang="en-US" dirty="0" smtClean="0"/>
              <a:t>Poor support for small files</a:t>
            </a:r>
          </a:p>
          <a:p>
            <a:pPr lvl="1"/>
            <a:r>
              <a:rPr lang="en-US" dirty="0" smtClean="0"/>
              <a:t>Bad support for large files</a:t>
            </a:r>
          </a:p>
          <a:p>
            <a:pPr marL="0" indent="0">
              <a:buNone/>
            </a:pPr>
            <a:endParaRPr lang="en-US" sz="1600" dirty="0" smtClean="0"/>
          </a:p>
          <a:p>
            <a:endParaRPr lang="en-US" sz="1600" dirty="0" smtClean="0"/>
          </a:p>
          <a:p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038943" y="2294172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144085" y="2280804"/>
            <a:ext cx="1637681" cy="351922"/>
            <a:chOff x="5374106" y="3569368"/>
            <a:chExt cx="1393002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solidFill>
              <a:srgbClr val="BCFFBC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File 31, Block 0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44083" y="2601949"/>
            <a:ext cx="1634523" cy="351922"/>
            <a:chOff x="5374105" y="3569368"/>
            <a:chExt cx="1390316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Rectangle 16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File 31, Block 1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144083" y="2923094"/>
            <a:ext cx="1634523" cy="321145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4083" y="324423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4083" y="3565384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39861" y="4207674"/>
            <a:ext cx="1634523" cy="32114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140924" y="452881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40926" y="4849964"/>
            <a:ext cx="1640839" cy="351922"/>
            <a:chOff x="5374105" y="3569368"/>
            <a:chExt cx="1395688" cy="351922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Gill Sans Light"/>
                  <a:cs typeface="Gill Sans Light"/>
                </a:rPr>
                <a:t>File 31, Block 2</a:t>
              </a:r>
              <a:endParaRPr lang="en-US" sz="1600" dirty="0">
                <a:latin typeface="Gill Sans Light"/>
                <a:cs typeface="Gill Sans Light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7140924" y="5171109"/>
            <a:ext cx="1634523" cy="3211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10923" y="1256347"/>
            <a:ext cx="130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Disk Blocks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144083" y="1638514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038943" y="1639574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38943" y="12563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  <a:cs typeface="Gill Sans Light"/>
              </a:rPr>
              <a:t>FAT</a:t>
            </a:r>
            <a:endParaRPr lang="en-US" dirty="0">
              <a:latin typeface="Gill Sans Light"/>
              <a:cs typeface="Gill Sans Ligh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03500" y="5574268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N-1: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799373" y="1568943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0: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716570" y="1568943"/>
            <a:ext cx="3582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0: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10200" y="5574268"/>
            <a:ext cx="6362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N-1:</a:t>
            </a:r>
            <a:endParaRPr lang="en-US" sz="2000" dirty="0">
              <a:latin typeface="Gill Sans Light"/>
              <a:cs typeface="Gill Sans Light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031851" y="1688364"/>
            <a:ext cx="2050231" cy="988025"/>
            <a:chOff x="3348408" y="1975617"/>
            <a:chExt cx="2050231" cy="988025"/>
          </a:xfrm>
        </p:grpSpPr>
        <p:sp>
          <p:nvSpPr>
            <p:cNvPr id="66" name="Rectangle 65"/>
            <p:cNvSpPr/>
            <p:nvPr/>
          </p:nvSpPr>
          <p:spPr>
            <a:xfrm>
              <a:off x="4912158" y="2563532"/>
              <a:ext cx="4864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Gill Sans Light"/>
                  <a:cs typeface="Gill Sans Light"/>
                </a:rPr>
                <a:t>31:</a:t>
              </a:r>
              <a:endParaRPr lang="en-US" sz="2000" dirty="0">
                <a:latin typeface="Gill Sans Light"/>
                <a:cs typeface="Gill Sans Light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348408" y="1975617"/>
              <a:ext cx="13516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3366FF"/>
                  </a:solidFill>
                  <a:latin typeface="Gill Sans Light"/>
                  <a:cs typeface="Gill Sans Light"/>
                </a:rPr>
                <a:t>f</a:t>
              </a:r>
              <a:r>
                <a:rPr lang="en-US" sz="2000" dirty="0" smtClean="0">
                  <a:solidFill>
                    <a:srgbClr val="3366FF"/>
                  </a:solidFill>
                  <a:latin typeface="Gill Sans Light"/>
                  <a:cs typeface="Gill Sans Light"/>
                </a:rPr>
                <a:t>ile number</a:t>
              </a:r>
              <a:endParaRPr lang="en-US" sz="2000" dirty="0">
                <a:solidFill>
                  <a:srgbClr val="3366FF"/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6038943" y="2360866"/>
            <a:ext cx="610791" cy="576051"/>
            <a:chOff x="5351525" y="2687055"/>
            <a:chExt cx="610791" cy="576051"/>
          </a:xfrm>
        </p:grpSpPr>
        <p:sp>
          <p:nvSpPr>
            <p:cNvPr id="74" name="Rectangle 73"/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 Light"/>
                <a:cs typeface="Gill Sans Light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035783" y="2815390"/>
            <a:ext cx="667424" cy="2353483"/>
            <a:chOff x="5348365" y="3141579"/>
            <a:chExt cx="667424" cy="2353483"/>
          </a:xfrm>
        </p:grpSpPr>
        <p:sp>
          <p:nvSpPr>
            <p:cNvPr id="75" name="Rectangle 74"/>
            <p:cNvSpPr/>
            <p:nvPr/>
          </p:nvSpPr>
          <p:spPr>
            <a:xfrm>
              <a:off x="5348365" y="5173917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 Light"/>
                <a:cs typeface="Gill Sans Light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Gill Sans Light"/>
                <a:cs typeface="Gill Sans Light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3733799" y="5282065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70533" y="6203340"/>
            <a:ext cx="703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Gill Sans Light"/>
                <a:cs typeface="Gill Sans Light"/>
              </a:rPr>
              <a:t>mem</a:t>
            </a:r>
            <a:endParaRPr lang="en-US" sz="2000" dirty="0">
              <a:latin typeface="Gill Sans Light"/>
              <a:cs typeface="Gill Sans Light"/>
            </a:endParaRPr>
          </a:p>
        </p:txBody>
      </p:sp>
      <p:sp>
        <p:nvSpPr>
          <p:cNvPr id="84" name="Can 83"/>
          <p:cNvSpPr/>
          <p:nvPr/>
        </p:nvSpPr>
        <p:spPr>
          <a:xfrm>
            <a:off x="8068699" y="5399859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9899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File System Caching (con’t)</a:t>
            </a:r>
          </a:p>
        </p:txBody>
      </p:sp>
      <p:sp>
        <p:nvSpPr>
          <p:cNvPr id="90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8392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Cache Size: How much memory should the OS allocate to the buffer cache </a:t>
            </a:r>
            <a:r>
              <a:rPr lang="en-US" altLang="ko-KR" dirty="0" err="1" smtClean="0">
                <a:ea typeface="굴림" panose="020B0600000101010101" pitchFamily="34" charset="-127"/>
              </a:rPr>
              <a:t>vs</a:t>
            </a:r>
            <a:r>
              <a:rPr lang="en-US" altLang="ko-KR" dirty="0" smtClean="0">
                <a:ea typeface="굴림" panose="020B0600000101010101" pitchFamily="34" charset="-127"/>
              </a:rPr>
              <a:t> using for virtual memory?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Too much memory to the file system cache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</a:t>
            </a:r>
            <a:r>
              <a:rPr lang="en-US" altLang="ko-KR" dirty="0" smtClean="0">
                <a:ea typeface="굴림" panose="020B0600000101010101" pitchFamily="34" charset="-127"/>
              </a:rPr>
              <a:t>won’t be able to run many applications at once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Too little memory to file system cache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 smtClean="0">
                <a:ea typeface="굴림" panose="020B0600000101010101" pitchFamily="34" charset="-127"/>
              </a:rPr>
              <a:t> many applications may run slowly (disk caching not effective)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Solution: adjust boundary dynamically so that the disk access rates for paging and file access are balanced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Read Ahead Prefetching:</a:t>
            </a:r>
            <a:r>
              <a:rPr lang="en-US" altLang="ko-KR" dirty="0" smtClean="0">
                <a:ea typeface="굴림" panose="020B0600000101010101" pitchFamily="34" charset="-127"/>
              </a:rPr>
              <a:t> fetch sequential blocks early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Key Idea: exploit fact that most common file access is sequential by prefetching subsequent disk blocks ahead of current read request (if they are not already in memory)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Elevator algorithm can efficiently interleave groups of </a:t>
            </a:r>
            <a:r>
              <a:rPr lang="en-US" altLang="ko-KR" dirty="0" err="1" smtClean="0">
                <a:ea typeface="굴림" panose="020B0600000101010101" pitchFamily="34" charset="-127"/>
              </a:rPr>
              <a:t>prefetches</a:t>
            </a:r>
            <a:r>
              <a:rPr lang="en-US" altLang="ko-KR" dirty="0" smtClean="0">
                <a:ea typeface="굴림" panose="020B0600000101010101" pitchFamily="34" charset="-127"/>
              </a:rPr>
              <a:t> from concurrent applications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much to </a:t>
            </a:r>
            <a:r>
              <a:rPr lang="en-US" altLang="ko-KR" dirty="0" err="1" smtClean="0">
                <a:ea typeface="굴림" panose="020B0600000101010101" pitchFamily="34" charset="-127"/>
              </a:rPr>
              <a:t>prefetch</a:t>
            </a:r>
            <a:r>
              <a:rPr lang="en-US" altLang="ko-KR" dirty="0" smtClean="0">
                <a:ea typeface="굴림" panose="020B0600000101010101" pitchFamily="34" charset="-127"/>
              </a:rPr>
              <a:t>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Too many imposes delays on requests by other applications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Too few causes many seeks (and rotational delays) among concurrent file requests</a:t>
            </a:r>
          </a:p>
        </p:txBody>
      </p:sp>
    </p:spTree>
    <p:extLst>
      <p:ext uri="{BB962C8B-B14F-4D97-AF65-F5344CB8AC3E}">
        <p14:creationId xmlns:p14="http://schemas.microsoft.com/office/powerpoint/2010/main" val="13355129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9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File System Caching (con’t)</a:t>
            </a:r>
          </a:p>
        </p:txBody>
      </p:sp>
      <p:sp>
        <p:nvSpPr>
          <p:cNvPr id="90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172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Delayed Writes:</a:t>
            </a:r>
            <a:r>
              <a:rPr lang="en-US" altLang="ko-KR" dirty="0" smtClean="0">
                <a:ea typeface="굴림" panose="020B0600000101010101" pitchFamily="34" charset="-127"/>
              </a:rPr>
              <a:t> Writes to files not immediately sent out to disk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Instead, 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write()</a:t>
            </a:r>
            <a:r>
              <a:rPr lang="en-US" altLang="ko-KR" dirty="0" smtClean="0">
                <a:ea typeface="굴림" panose="020B0600000101010101" pitchFamily="34" charset="-127"/>
              </a:rPr>
              <a:t> copies data from user space buffer to kernel buffer (in cache)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Enabled by presence of buffer cache: can leave written file blocks in cache for a while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If some other application tries to read data before written to disk, file system will read from cache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Flushed to disk periodically (e.g. in UNIX, every 30 sec)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6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Advantages: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scheduler can efficiently order lots of requests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Disk allocation algorithm can be run with correct size value for a file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Some files need never get written to disk! (e.g., temporary scratch files written to /</a:t>
            </a:r>
            <a:r>
              <a:rPr lang="en-US" altLang="ko-KR" dirty="0" err="1" smtClean="0">
                <a:ea typeface="굴림" panose="020B0600000101010101" pitchFamily="34" charset="-127"/>
              </a:rPr>
              <a:t>tmp</a:t>
            </a:r>
            <a:r>
              <a:rPr lang="en-US" altLang="ko-KR" dirty="0" smtClean="0">
                <a:ea typeface="굴림" panose="020B0600000101010101" pitchFamily="34" charset="-127"/>
              </a:rPr>
              <a:t> often don’t exist for 30 sec)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6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Disadvantages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system crashes before file has been written out?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Worse yet, what if system crashes before a directory file has been written out? (lose pointer to </a:t>
            </a:r>
            <a:r>
              <a:rPr lang="en-US" altLang="ko-KR" dirty="0" err="1" smtClean="0">
                <a:ea typeface="굴림" panose="020B0600000101010101" pitchFamily="34" charset="-127"/>
              </a:rPr>
              <a:t>inode</a:t>
            </a:r>
            <a:r>
              <a:rPr lang="en-US" altLang="ko-KR" dirty="0" smtClean="0">
                <a:ea typeface="굴림" panose="020B0600000101010101" pitchFamily="34" charset="-127"/>
              </a:rPr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33115873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624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Important “ilities”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Availability:</a:t>
            </a:r>
            <a:r>
              <a:rPr lang="en-US" altLang="ko-KR" dirty="0" smtClean="0">
                <a:ea typeface="굴림" panose="020B0600000101010101" pitchFamily="34" charset="-127"/>
              </a:rPr>
              <a:t> the probability that the system can accept and process requests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Often measured in “nines” of probability.  So, a 99.9% probability is considered “3-nines of availability”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Key idea here is independence of failures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Durability:</a:t>
            </a:r>
            <a:r>
              <a:rPr lang="en-US" altLang="ko-KR" dirty="0" smtClean="0">
                <a:ea typeface="굴림" panose="020B0600000101010101" pitchFamily="34" charset="-127"/>
              </a:rPr>
              <a:t> the ability of a system to recover data despite faults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This idea is fault tolerance applied to data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Doesn’t necessarily imply availability: information on pyramids was very durable, but could not be accessed until discovery of Rosetta Stone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Reliability: </a:t>
            </a:r>
            <a:r>
              <a:rPr lang="en-US" altLang="ko-KR" dirty="0" smtClean="0">
                <a:ea typeface="굴림" panose="020B0600000101010101" pitchFamily="34" charset="-127"/>
              </a:rPr>
              <a:t>the ability of a system or component to perform its required functions under stated conditions for a specified period of time (IEEE definition)</a:t>
            </a:r>
            <a:endParaRPr lang="en-US" altLang="ko-KR" dirty="0" smtClean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Usually stronger than simply availability: means that the system is not only “up”, but also working correctly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Includes availability, security, fault tolerance/durability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Must make sure data survives system crashes, disk crashes, other problems</a:t>
            </a:r>
          </a:p>
        </p:txBody>
      </p:sp>
    </p:spTree>
    <p:extLst>
      <p:ext uri="{BB962C8B-B14F-4D97-AF65-F5344CB8AC3E}">
        <p14:creationId xmlns:p14="http://schemas.microsoft.com/office/powerpoint/2010/main" val="4083195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to Make </a:t>
            </a:r>
            <a:r>
              <a:rPr lang="en-US" altLang="ko-KR" dirty="0">
                <a:ea typeface="굴림" panose="020B0600000101010101" pitchFamily="34" charset="-127"/>
              </a:rPr>
              <a:t>F</a:t>
            </a:r>
            <a:r>
              <a:rPr lang="en-US" altLang="ko-KR" dirty="0" smtClean="0">
                <a:ea typeface="굴림" panose="020B0600000101010101" pitchFamily="34" charset="-127"/>
              </a:rPr>
              <a:t>ile System </a:t>
            </a:r>
            <a:r>
              <a:rPr lang="en-US" altLang="ko-KR" dirty="0">
                <a:ea typeface="굴림" panose="020B0600000101010101" pitchFamily="34" charset="-127"/>
              </a:rPr>
              <a:t>D</a:t>
            </a:r>
            <a:r>
              <a:rPr lang="en-US" altLang="ko-KR" dirty="0" smtClean="0">
                <a:ea typeface="굴림" panose="020B0600000101010101" pitchFamily="34" charset="-127"/>
              </a:rPr>
              <a:t>urable?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" y="636588"/>
            <a:ext cx="8931275" cy="59309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Disk blocks contain Reed-Solomon error correcting codes (ECC) to deal with small defects in disk drive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Can allow recovery of data from small media defects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writes survive in short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Either abandon delayed writes 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use special, battery-backed RAM (called non-volatile RAM or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NVRAM</a:t>
            </a:r>
            <a:r>
              <a:rPr lang="en-US" altLang="ko-KR" sz="2400" dirty="0" smtClean="0">
                <a:ea typeface="굴림" panose="020B0600000101010101" pitchFamily="34" charset="-127"/>
              </a:rPr>
              <a:t>) for dirty blocks in buffer cache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Make sure that data survives in long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Need to replicate!  More than one copy of data!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Important element: </a:t>
            </a:r>
            <a:r>
              <a:rPr lang="en-US" altLang="ko-KR" sz="2400" dirty="0" smtClean="0">
                <a:solidFill>
                  <a:schemeClr val="hlink"/>
                </a:solidFill>
                <a:ea typeface="굴림" panose="020B0600000101010101" pitchFamily="34" charset="-127"/>
              </a:rPr>
              <a:t>independence of failure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one disk, but if disk head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disks, but if server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different servers, but if building is struck by lightning….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Could put copies on servers in different continents…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6858000" y="3200400"/>
            <a:ext cx="2057400" cy="152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World Backup Day March 31</a:t>
            </a:r>
          </a:p>
        </p:txBody>
      </p:sp>
    </p:spTree>
    <p:extLst>
      <p:ext uri="{BB962C8B-B14F-4D97-AF65-F5344CB8AC3E}">
        <p14:creationId xmlns:p14="http://schemas.microsoft.com/office/powerpoint/2010/main" val="4007026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533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RAID:</a:t>
            </a:r>
            <a:r>
              <a:rPr lang="en-US" altLang="ko-KR" dirty="0">
                <a:ea typeface="굴림" panose="020B0600000101010101" pitchFamily="34" charset="-127"/>
              </a:rPr>
              <a:t> Redundant Arrays of Inexpensive Disks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4244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Invented </a:t>
            </a:r>
            <a:r>
              <a:rPr lang="en-US" altLang="ko-KR" sz="2800" dirty="0">
                <a:ea typeface="굴림" panose="020B0600000101010101" pitchFamily="34" charset="-127"/>
              </a:rPr>
              <a:t>by David Patterson, Garth A. Gibson, and Randy Katz </a:t>
            </a:r>
            <a:r>
              <a:rPr lang="en-US" altLang="ko-KR" sz="2800" dirty="0" smtClean="0">
                <a:ea typeface="굴림" panose="020B0600000101010101" pitchFamily="34" charset="-127"/>
              </a:rPr>
              <a:t>here at UCB in 1987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Data stored on multiple disks (redundancy)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800" dirty="0" smtClean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800" dirty="0" smtClean="0">
                <a:ea typeface="굴림" panose="020B0600000101010101" pitchFamily="34" charset="-127"/>
              </a:rPr>
              <a:t>Either in software or hardware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 smtClean="0">
                <a:ea typeface="굴림" panose="020B0600000101010101" pitchFamily="34" charset="-127"/>
              </a:rPr>
              <a:t>In hardware case, done by disk controller; file system may not even know that there is more than one disk in use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24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600" dirty="0" smtClean="0">
                <a:ea typeface="굴림" panose="020B0600000101010101" pitchFamily="34" charset="-127"/>
              </a:rPr>
              <a:t>Initially, five levels of RAID (more now)</a:t>
            </a:r>
          </a:p>
        </p:txBody>
      </p:sp>
    </p:spTree>
    <p:extLst>
      <p:ext uri="{BB962C8B-B14F-4D97-AF65-F5344CB8AC3E}">
        <p14:creationId xmlns:p14="http://schemas.microsoft.com/office/powerpoint/2010/main" val="7651197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(1/2)</a:t>
            </a:r>
            <a:endParaRPr lang="en-US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8839200" cy="6134100"/>
          </a:xfrm>
        </p:spPr>
        <p:txBody>
          <a:bodyPr>
            <a:normAutofit/>
          </a:bodyPr>
          <a:lstStyle/>
          <a:p>
            <a:r>
              <a:rPr lang="en-US" dirty="0" smtClean="0"/>
              <a:t>File System:</a:t>
            </a:r>
          </a:p>
          <a:p>
            <a:pPr lvl="1"/>
            <a:r>
              <a:rPr lang="en-US" dirty="0" smtClean="0"/>
              <a:t>Transforms blocks into Files and Directories</a:t>
            </a:r>
          </a:p>
          <a:p>
            <a:pPr lvl="1"/>
            <a:r>
              <a:rPr lang="en-US" dirty="0" smtClean="0"/>
              <a:t>Optimize for size, access and usage patterns</a:t>
            </a:r>
          </a:p>
          <a:p>
            <a:pPr lvl="1"/>
            <a:r>
              <a:rPr lang="en-US" dirty="0" smtClean="0"/>
              <a:t>Maximize sequential access, allow efficient random access</a:t>
            </a:r>
          </a:p>
          <a:p>
            <a:pPr lvl="1"/>
            <a:r>
              <a:rPr lang="en-US" dirty="0" smtClean="0"/>
              <a:t>Projects the OS protection and security regime (UGO </a:t>
            </a:r>
            <a:r>
              <a:rPr lang="en-US" dirty="0" err="1" smtClean="0"/>
              <a:t>vs</a:t>
            </a:r>
            <a:r>
              <a:rPr lang="en-US" dirty="0" smtClean="0"/>
              <a:t> ACL)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File defined by header, called “</a:t>
            </a:r>
            <a:r>
              <a:rPr lang="en-US" altLang="ja-JP" dirty="0" err="1" smtClean="0"/>
              <a:t>inode</a:t>
            </a:r>
            <a:r>
              <a:rPr lang="en-US" dirty="0" smtClean="0"/>
              <a:t>”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Naming: translating from user-visible names to actual sys resources</a:t>
            </a:r>
          </a:p>
          <a:p>
            <a:pPr lvl="1"/>
            <a:r>
              <a:rPr lang="en-US" dirty="0" smtClean="0"/>
              <a:t>Directories used for naming for local file systems</a:t>
            </a:r>
          </a:p>
          <a:p>
            <a:pPr lvl="1"/>
            <a:r>
              <a:rPr lang="en-US" dirty="0" smtClean="0"/>
              <a:t>Linked or tree structure stored in files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Multilevel Indexed Scheme</a:t>
            </a:r>
          </a:p>
          <a:p>
            <a:pPr lvl="1"/>
            <a:r>
              <a:rPr lang="en-US" dirty="0" err="1" smtClean="0"/>
              <a:t>inode</a:t>
            </a:r>
            <a:r>
              <a:rPr lang="en-US" dirty="0" smtClean="0"/>
              <a:t> contains file info, direct pointers to blocks, indirect blocks, doubly indirect, etc..</a:t>
            </a:r>
          </a:p>
          <a:p>
            <a:pPr lvl="1"/>
            <a:r>
              <a:rPr lang="en-US" dirty="0" smtClean="0"/>
              <a:t>NTFS: variable extents</a:t>
            </a:r>
            <a:r>
              <a:rPr lang="en-US" dirty="0"/>
              <a:t> </a:t>
            </a:r>
            <a:r>
              <a:rPr lang="en-US" dirty="0" smtClean="0"/>
              <a:t>not fixed blocks, tiny files data is in header</a:t>
            </a:r>
          </a:p>
        </p:txBody>
      </p:sp>
    </p:spTree>
    <p:extLst>
      <p:ext uri="{BB962C8B-B14F-4D97-AF65-F5344CB8AC3E}">
        <p14:creationId xmlns:p14="http://schemas.microsoft.com/office/powerpoint/2010/main" val="2951671600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System Summary (2/2)</a:t>
            </a:r>
            <a:endParaRPr lang="en-US" dirty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9154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4.2 BSD Multilevel index files</a:t>
            </a:r>
          </a:p>
          <a:p>
            <a:pPr lvl="1"/>
            <a:r>
              <a:rPr lang="en-US" dirty="0" err="1"/>
              <a:t>Inode</a:t>
            </a:r>
            <a:r>
              <a:rPr lang="en-US" dirty="0"/>
              <a:t> contains </a:t>
            </a:r>
            <a:r>
              <a:rPr lang="en-US" dirty="0" err="1" smtClean="0"/>
              <a:t>ptrs</a:t>
            </a:r>
            <a:r>
              <a:rPr lang="en-US" dirty="0" smtClean="0"/>
              <a:t> to </a:t>
            </a:r>
            <a:r>
              <a:rPr lang="en-US" dirty="0"/>
              <a:t>actual blocks, indirect blocks, double indirect blocks, etc. </a:t>
            </a:r>
          </a:p>
          <a:p>
            <a:pPr lvl="1"/>
            <a:r>
              <a:rPr lang="en-US" dirty="0"/>
              <a:t>Optimizations for sequential access: start new files in open ranges of free blocks, rotational optimization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File layout driven by </a:t>
            </a:r>
            <a:r>
              <a:rPr lang="en-US" dirty="0" err="1" smtClean="0"/>
              <a:t>freespace</a:t>
            </a:r>
            <a:r>
              <a:rPr lang="en-US" dirty="0" smtClean="0"/>
              <a:t> management</a:t>
            </a:r>
          </a:p>
          <a:p>
            <a:pPr lvl="1"/>
            <a:r>
              <a:rPr lang="en-US" dirty="0" smtClean="0"/>
              <a:t>Integrate </a:t>
            </a:r>
            <a:r>
              <a:rPr lang="en-US" dirty="0" err="1" smtClean="0"/>
              <a:t>freespace</a:t>
            </a:r>
            <a:r>
              <a:rPr lang="en-US" dirty="0" smtClean="0"/>
              <a:t>, </a:t>
            </a:r>
            <a:r>
              <a:rPr lang="en-US" dirty="0" err="1" smtClean="0"/>
              <a:t>inode</a:t>
            </a:r>
            <a:r>
              <a:rPr lang="en-US" dirty="0" smtClean="0"/>
              <a:t> table, file blocks and </a:t>
            </a:r>
            <a:r>
              <a:rPr lang="en-US" dirty="0" err="1" smtClean="0"/>
              <a:t>dirs</a:t>
            </a:r>
            <a:r>
              <a:rPr lang="en-US" dirty="0" smtClean="0"/>
              <a:t> into block group</a:t>
            </a:r>
          </a:p>
          <a:p>
            <a:pPr lvl="1"/>
            <a:endParaRPr lang="en-US" sz="1050" dirty="0" smtClean="0"/>
          </a:p>
          <a:p>
            <a:r>
              <a:rPr lang="en-US" dirty="0" smtClean="0"/>
              <a:t>Deep interactions between </a:t>
            </a:r>
            <a:r>
              <a:rPr lang="en-US" dirty="0" err="1" smtClean="0"/>
              <a:t>mem</a:t>
            </a:r>
            <a:r>
              <a:rPr lang="en-US" dirty="0" smtClean="0"/>
              <a:t> management, file system, sharing</a:t>
            </a:r>
          </a:p>
          <a:p>
            <a:pPr lvl="1"/>
            <a:r>
              <a:rPr lang="en-US" dirty="0" err="1" smtClean="0">
                <a:latin typeface="Courier New"/>
                <a:cs typeface="Courier New"/>
              </a:rPr>
              <a:t>mmap</a:t>
            </a:r>
            <a:r>
              <a:rPr lang="en-US" dirty="0" smtClean="0">
                <a:latin typeface="Courier New"/>
                <a:cs typeface="Courier New"/>
              </a:rPr>
              <a:t>()</a:t>
            </a:r>
            <a:r>
              <a:rPr lang="en-US" dirty="0" smtClean="0"/>
              <a:t>: map file or anonymous segment to memory</a:t>
            </a:r>
          </a:p>
          <a:p>
            <a:pPr lvl="1"/>
            <a:r>
              <a:rPr lang="en-US" dirty="0" err="1" smtClean="0"/>
              <a:t>ftok</a:t>
            </a:r>
            <a:r>
              <a:rPr lang="en-US" dirty="0" smtClean="0"/>
              <a:t>/</a:t>
            </a:r>
            <a:r>
              <a:rPr lang="en-US" dirty="0" err="1" smtClean="0"/>
              <a:t>shmget</a:t>
            </a:r>
            <a:r>
              <a:rPr lang="en-US" dirty="0" smtClean="0"/>
              <a:t>/</a:t>
            </a:r>
            <a:r>
              <a:rPr lang="en-US" dirty="0" err="1" smtClean="0"/>
              <a:t>shmat</a:t>
            </a:r>
            <a:r>
              <a:rPr lang="en-US" dirty="0" smtClean="0"/>
              <a:t>: Map (anon) shared-memory segments</a:t>
            </a:r>
          </a:p>
          <a:p>
            <a:pPr lvl="1"/>
            <a:endParaRPr lang="en-US" sz="1050" dirty="0" smtClean="0"/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Buffer Cache: Memory cache of disk blocks and name translations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Can </a:t>
            </a:r>
            <a:r>
              <a:rPr lang="en-US" altLang="ko-KR" dirty="0">
                <a:ea typeface="굴림" panose="020B0600000101010101" pitchFamily="34" charset="-127"/>
              </a:rPr>
              <a:t>contain “dirty” blocks (blocks yet on disk</a:t>
            </a:r>
            <a:r>
              <a:rPr lang="en-US" altLang="ko-KR" dirty="0" smtClean="0"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1050" dirty="0">
              <a:ea typeface="굴림" panose="020B0600000101010101" pitchFamily="34" charset="-127"/>
            </a:endParaRPr>
          </a:p>
          <a:p>
            <a:pPr>
              <a:spcBef>
                <a:spcPct val="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Important </a:t>
            </a:r>
            <a:r>
              <a:rPr lang="en-US" altLang="ko-KR" dirty="0">
                <a:ea typeface="굴림" panose="020B0600000101010101" pitchFamily="34" charset="-127"/>
              </a:rPr>
              <a:t>system properties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Availability: how often is the resource available?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Durability: how well is data preserved against faults?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Reliability: how often is resource performing correctly</a:t>
            </a:r>
            <a:r>
              <a:rPr lang="en-US" altLang="ko-KR" dirty="0" smtClean="0">
                <a:ea typeface="굴림" panose="020B0600000101010101" pitchFamily="34" charset="-127"/>
              </a:rPr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8933055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A “Real” File 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Meet the </a:t>
            </a:r>
            <a:r>
              <a:rPr lang="en-US" sz="3200" dirty="0" err="1" smtClean="0">
                <a:solidFill>
                  <a:srgbClr val="FF0000"/>
                </a:solidFill>
              </a:rPr>
              <a:t>inode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76015" y="1740385"/>
            <a:ext cx="8291785" cy="45601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28600" y="2728318"/>
            <a:ext cx="1646605" cy="1309591"/>
            <a:chOff x="228600" y="2728318"/>
            <a:chExt cx="1646605" cy="1309591"/>
          </a:xfrm>
        </p:grpSpPr>
        <p:sp>
          <p:nvSpPr>
            <p:cNvPr id="8" name="TextBox 7"/>
            <p:cNvSpPr txBox="1"/>
            <p:nvPr/>
          </p:nvSpPr>
          <p:spPr>
            <a:xfrm>
              <a:off x="228600" y="2728318"/>
              <a:ext cx="1646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solidFill>
                    <a:srgbClr val="0000FF"/>
                  </a:solidFill>
                  <a:latin typeface="Gill Sans Light"/>
                  <a:cs typeface="Gill Sans Light"/>
                </a:rPr>
                <a:t>f</a:t>
              </a:r>
              <a:r>
                <a:rPr lang="en-US" sz="2400" dirty="0" err="1" smtClean="0">
                  <a:solidFill>
                    <a:srgbClr val="0000FF"/>
                  </a:solidFill>
                  <a:latin typeface="Gill Sans Light"/>
                  <a:cs typeface="Gill Sans Light"/>
                </a:rPr>
                <a:t>ile_number</a:t>
              </a:r>
              <a:endParaRPr lang="en-US" sz="2400" dirty="0">
                <a:solidFill>
                  <a:srgbClr val="0000FF"/>
                </a:solidFill>
                <a:latin typeface="Gill Sans Light"/>
                <a:cs typeface="Gill Sans Light"/>
              </a:endParaRPr>
            </a:p>
          </p:txBody>
        </p:sp>
        <p:cxnSp>
          <p:nvCxnSpPr>
            <p:cNvPr id="9" name="Elbow Connector 8"/>
            <p:cNvCxnSpPr>
              <a:stCxn id="8" idx="2"/>
            </p:cNvCxnSpPr>
            <p:nvPr/>
          </p:nvCxnSpPr>
          <p:spPr>
            <a:xfrm rot="16200000" flipH="1">
              <a:off x="901313" y="3340572"/>
              <a:ext cx="847927" cy="546747"/>
            </a:xfrm>
            <a:prstGeom prst="bentConnector3">
              <a:avLst>
                <a:gd name="adj1" fmla="val 99926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9134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533400"/>
          </a:xfrm>
        </p:spPr>
        <p:txBody>
          <a:bodyPr/>
          <a:lstStyle/>
          <a:p>
            <a:r>
              <a:rPr lang="en-US" dirty="0" smtClean="0"/>
              <a:t>Unix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91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Original </a:t>
            </a:r>
            <a:r>
              <a:rPr lang="en-US" dirty="0" err="1" smtClean="0"/>
              <a:t>inode</a:t>
            </a:r>
            <a:r>
              <a:rPr lang="en-US" dirty="0" smtClean="0"/>
              <a:t> format appeared in BSD 4.1</a:t>
            </a:r>
          </a:p>
          <a:p>
            <a:pPr lvl="1"/>
            <a:r>
              <a:rPr lang="en-US" dirty="0" smtClean="0"/>
              <a:t>Berkeley Standard Distribution Unix</a:t>
            </a:r>
          </a:p>
          <a:p>
            <a:pPr lvl="1"/>
            <a:r>
              <a:rPr lang="en-US" dirty="0" smtClean="0"/>
              <a:t>Part of your heritage!</a:t>
            </a:r>
          </a:p>
          <a:p>
            <a:pPr lvl="1"/>
            <a:r>
              <a:rPr lang="en-US" dirty="0" smtClean="0"/>
              <a:t>Similar structure for Linux Ext2/3</a:t>
            </a:r>
          </a:p>
          <a:p>
            <a:r>
              <a:rPr lang="en-US" dirty="0" smtClean="0"/>
              <a:t>File Number is index into </a:t>
            </a:r>
            <a:r>
              <a:rPr lang="en-US" dirty="0" err="1" smtClean="0"/>
              <a:t>inode</a:t>
            </a:r>
            <a:r>
              <a:rPr lang="en-US" dirty="0" smtClean="0"/>
              <a:t> arrays</a:t>
            </a:r>
          </a:p>
          <a:p>
            <a:r>
              <a:rPr lang="en-US" dirty="0" smtClean="0"/>
              <a:t>Multi-level index structure</a:t>
            </a:r>
          </a:p>
          <a:p>
            <a:pPr lvl="1"/>
            <a:r>
              <a:rPr lang="en-US" dirty="0" smtClean="0"/>
              <a:t>Great for little and large files</a:t>
            </a:r>
          </a:p>
          <a:p>
            <a:pPr lvl="1"/>
            <a:r>
              <a:rPr lang="en-US" dirty="0" smtClean="0"/>
              <a:t>Asymmetric tree with fixed sized blocks</a:t>
            </a:r>
          </a:p>
          <a:p>
            <a:r>
              <a:rPr lang="en-US" dirty="0" smtClean="0"/>
              <a:t>Metadata associated with the file</a:t>
            </a:r>
          </a:p>
          <a:p>
            <a:pPr lvl="1"/>
            <a:r>
              <a:rPr lang="en-US" dirty="0" smtClean="0"/>
              <a:t>Rather than in the directory that points to it</a:t>
            </a:r>
          </a:p>
          <a:p>
            <a:r>
              <a:rPr lang="en-US" dirty="0" smtClean="0"/>
              <a:t>UNIX Fast File System (FFS) BSD 4.2 Locality Heuristics:</a:t>
            </a:r>
          </a:p>
          <a:p>
            <a:pPr lvl="1"/>
            <a:r>
              <a:rPr lang="en-US" dirty="0" smtClean="0"/>
              <a:t>Block group placement</a:t>
            </a:r>
          </a:p>
          <a:p>
            <a:pPr lvl="1"/>
            <a:r>
              <a:rPr lang="en-US" dirty="0" smtClean="0"/>
              <a:t>Reserve space</a:t>
            </a:r>
          </a:p>
          <a:p>
            <a:r>
              <a:rPr lang="en-US" dirty="0" smtClean="0"/>
              <a:t>Scalable directory structure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7728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8572"/>
            <a:ext cx="8229600" cy="765534"/>
          </a:xfrm>
        </p:spPr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node</a:t>
            </a:r>
            <a:r>
              <a:rPr lang="en-US" dirty="0" smtClean="0"/>
              <a:t> metadata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2430684"/>
            <a:ext cx="982239" cy="91274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3551774"/>
            <a:ext cx="3711272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User</a:t>
            </a:r>
          </a:p>
          <a:p>
            <a:r>
              <a:rPr lang="en-US" sz="2000" dirty="0" smtClean="0">
                <a:latin typeface="Gill Sans Light"/>
                <a:cs typeface="Gill Sans Light"/>
              </a:rPr>
              <a:t>Group</a:t>
            </a:r>
          </a:p>
          <a:p>
            <a:r>
              <a:rPr lang="en-US" sz="2000" dirty="0" smtClean="0">
                <a:latin typeface="Gill Sans Light"/>
                <a:cs typeface="Gill Sans Light"/>
              </a:rPr>
              <a:t>9 basic access control bits </a:t>
            </a:r>
          </a:p>
          <a:p>
            <a:r>
              <a:rPr lang="en-US" sz="2000" dirty="0">
                <a:latin typeface="Gill Sans Light"/>
                <a:cs typeface="Gill Sans Light"/>
              </a:rPr>
              <a:t> </a:t>
            </a:r>
            <a:r>
              <a:rPr lang="en-US" sz="2000" dirty="0" smtClean="0">
                <a:latin typeface="Gill Sans Light"/>
                <a:cs typeface="Gill Sans Light"/>
              </a:rPr>
              <a:t>  - UGO x RWX</a:t>
            </a:r>
          </a:p>
          <a:p>
            <a:r>
              <a:rPr lang="en-US" sz="2000" dirty="0" err="1" smtClean="0">
                <a:latin typeface="Gill Sans Light"/>
                <a:cs typeface="Gill Sans Light"/>
              </a:rPr>
              <a:t>Setuid</a:t>
            </a:r>
            <a:r>
              <a:rPr lang="en-US" sz="2000" dirty="0" smtClean="0">
                <a:latin typeface="Gill Sans Light"/>
                <a:cs typeface="Gill Sans Light"/>
              </a:rPr>
              <a:t> bit</a:t>
            </a:r>
          </a:p>
          <a:p>
            <a:r>
              <a:rPr lang="en-US" sz="2000" dirty="0" smtClean="0">
                <a:latin typeface="Gill Sans Light"/>
                <a:cs typeface="Gill Sans Light"/>
              </a:rPr>
              <a:t>    - execute at owner permissions</a:t>
            </a:r>
            <a:br>
              <a:rPr lang="en-US" sz="2000" dirty="0" smtClean="0">
                <a:latin typeface="Gill Sans Light"/>
                <a:cs typeface="Gill Sans Light"/>
              </a:rPr>
            </a:br>
            <a:r>
              <a:rPr lang="en-US" sz="2000" dirty="0" smtClean="0">
                <a:latin typeface="Gill Sans Light"/>
                <a:cs typeface="Gill Sans Light"/>
              </a:rPr>
              <a:t>      rather than user</a:t>
            </a:r>
          </a:p>
          <a:p>
            <a:r>
              <a:rPr lang="en-US" sz="2000" dirty="0" err="1">
                <a:latin typeface="Gill Sans Light"/>
                <a:cs typeface="Gill Sans Light"/>
              </a:rPr>
              <a:t>S</a:t>
            </a:r>
            <a:r>
              <a:rPr lang="en-US" sz="2000" dirty="0" err="1" smtClean="0">
                <a:latin typeface="Gill Sans Light"/>
                <a:cs typeface="Gill Sans Light"/>
              </a:rPr>
              <a:t>etgid</a:t>
            </a:r>
            <a:r>
              <a:rPr lang="en-US" sz="2000" dirty="0" smtClean="0">
                <a:latin typeface="Gill Sans Light"/>
                <a:cs typeface="Gill Sans Light"/>
              </a:rPr>
              <a:t> bit</a:t>
            </a:r>
          </a:p>
          <a:p>
            <a:r>
              <a:rPr lang="en-US" sz="2000" dirty="0" smtClean="0">
                <a:latin typeface="Gill Sans Light"/>
                <a:cs typeface="Gill Sans Light"/>
              </a:rPr>
              <a:t>    - execute at group’s permissions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523464" y="3343430"/>
            <a:ext cx="187217" cy="208344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303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Small files: 12 pointers direct to data blocks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3343430"/>
            <a:ext cx="912787" cy="1765966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2953680" cy="132343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Direct pointers</a:t>
            </a:r>
          </a:p>
          <a:p>
            <a:endParaRPr lang="en-US" sz="2000" dirty="0">
              <a:latin typeface="Gill Sans Light"/>
              <a:cs typeface="Gill Sans Light"/>
            </a:endParaRPr>
          </a:p>
          <a:p>
            <a:r>
              <a:rPr lang="en-US" sz="2000" dirty="0" smtClean="0">
                <a:latin typeface="Gill Sans Light"/>
                <a:cs typeface="Gill Sans Light"/>
              </a:rPr>
              <a:t>4kB blocks </a:t>
            </a:r>
            <a:r>
              <a:rPr lang="en-US" sz="2000" dirty="0" smtClean="0">
                <a:latin typeface="Gill Sans Light"/>
                <a:cs typeface="Gill Sans Light"/>
                <a:sym typeface="Symbol" panose="05050102010706020507" pitchFamily="18" charset="2"/>
              </a:rPr>
              <a:t> </a:t>
            </a:r>
            <a:r>
              <a:rPr lang="en-US" sz="2000" dirty="0" smtClean="0">
                <a:latin typeface="Gill Sans Light"/>
                <a:cs typeface="Gill Sans Light"/>
              </a:rPr>
              <a:t>sufficient for files up to 48KB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590800" y="2895600"/>
            <a:ext cx="1119882" cy="44783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Shot 2014-10-21 at 1.40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665" y="4137198"/>
            <a:ext cx="4292335" cy="2659867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5476727" y="4458182"/>
            <a:ext cx="2067270" cy="1765966"/>
          </a:xfrm>
          <a:prstGeom prst="rect">
            <a:avLst/>
          </a:prstGeom>
          <a:solidFill>
            <a:srgbClr val="FFFF00">
              <a:alpha val="12000"/>
            </a:srgbClr>
          </a:solidFill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75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765534"/>
          </a:xfrm>
        </p:spPr>
        <p:txBody>
          <a:bodyPr/>
          <a:lstStyle/>
          <a:p>
            <a:r>
              <a:rPr lang="en-US" dirty="0" smtClean="0"/>
              <a:t>Large files: 1,2,3 level indirect pointers</a:t>
            </a:r>
            <a:endParaRPr lang="en-US" dirty="0"/>
          </a:p>
        </p:txBody>
      </p:sp>
      <p:pic>
        <p:nvPicPr>
          <p:cNvPr id="7" name="Content Placeholder 3" descr="FFS.pdf"/>
          <p:cNvPicPr>
            <a:picLocks noChangeAspect="1"/>
          </p:cNvPicPr>
          <p:nvPr/>
        </p:nvPicPr>
        <p:blipFill>
          <a:blip r:embed="rId2"/>
          <a:srcRect l="-12131" r="-12131"/>
          <a:stretch>
            <a:fillRect/>
          </a:stretch>
        </p:blipFill>
        <p:spPr>
          <a:xfrm>
            <a:off x="712535" y="1740385"/>
            <a:ext cx="8291785" cy="45601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0681" y="5069710"/>
            <a:ext cx="912787" cy="525821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320" y="1577464"/>
            <a:ext cx="3076333" cy="2246769"/>
          </a:xfrm>
          <a:prstGeom prst="rect">
            <a:avLst/>
          </a:prstGeom>
          <a:solidFill>
            <a:srgbClr val="DBEEF4"/>
          </a:solidFill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Indirect pointers</a:t>
            </a:r>
          </a:p>
          <a:p>
            <a:r>
              <a:rPr lang="en-US" sz="2000" dirty="0" smtClean="0">
                <a:latin typeface="Gill Sans Light"/>
                <a:cs typeface="Gill Sans Light"/>
              </a:rPr>
              <a:t>  - point to a disk block </a:t>
            </a:r>
          </a:p>
          <a:p>
            <a:r>
              <a:rPr lang="en-US" sz="2000" dirty="0">
                <a:latin typeface="Gill Sans Light"/>
                <a:cs typeface="Gill Sans Light"/>
              </a:rPr>
              <a:t> </a:t>
            </a:r>
            <a:r>
              <a:rPr lang="en-US" sz="2000" dirty="0" smtClean="0">
                <a:latin typeface="Gill Sans Light"/>
                <a:cs typeface="Gill Sans Light"/>
              </a:rPr>
              <a:t>    containing only pointers</a:t>
            </a:r>
          </a:p>
          <a:p>
            <a:r>
              <a:rPr lang="en-US" sz="2000" dirty="0">
                <a:latin typeface="Gill Sans Light"/>
                <a:cs typeface="Gill Sans Light"/>
              </a:rPr>
              <a:t> </a:t>
            </a:r>
            <a:r>
              <a:rPr lang="en-US" sz="2000" dirty="0" smtClean="0">
                <a:latin typeface="Gill Sans Light"/>
                <a:cs typeface="Gill Sans Light"/>
              </a:rPr>
              <a:t> - 4 kB blocks =&gt; 1024 </a:t>
            </a:r>
            <a:r>
              <a:rPr lang="en-US" sz="2000" dirty="0" err="1" smtClean="0">
                <a:latin typeface="Gill Sans Light"/>
                <a:cs typeface="Gill Sans Light"/>
              </a:rPr>
              <a:t>ptrs</a:t>
            </a:r>
            <a:endParaRPr lang="en-US" sz="2000" dirty="0" smtClean="0">
              <a:latin typeface="Gill Sans Light"/>
              <a:cs typeface="Gill Sans Light"/>
            </a:endParaRPr>
          </a:p>
          <a:p>
            <a:r>
              <a:rPr lang="en-US" sz="2000" dirty="0">
                <a:latin typeface="Gill Sans Light"/>
                <a:cs typeface="Gill Sans Light"/>
              </a:rPr>
              <a:t> </a:t>
            </a:r>
            <a:r>
              <a:rPr lang="en-US" sz="2000" dirty="0" smtClean="0">
                <a:latin typeface="Gill Sans Light"/>
                <a:cs typeface="Gill Sans Light"/>
              </a:rPr>
              <a:t>    =&gt; 4 MB @ level 2</a:t>
            </a:r>
          </a:p>
          <a:p>
            <a:r>
              <a:rPr lang="en-US" sz="2000" dirty="0">
                <a:latin typeface="Gill Sans Light"/>
                <a:cs typeface="Gill Sans Light"/>
              </a:rPr>
              <a:t> </a:t>
            </a:r>
            <a:r>
              <a:rPr lang="en-US" sz="2000" dirty="0" smtClean="0">
                <a:latin typeface="Gill Sans Light"/>
                <a:cs typeface="Gill Sans Light"/>
              </a:rPr>
              <a:t>    =&gt; 4 GB @ level 3</a:t>
            </a:r>
          </a:p>
          <a:p>
            <a:r>
              <a:rPr lang="en-US" sz="2000" dirty="0">
                <a:latin typeface="Gill Sans Light"/>
                <a:cs typeface="Gill Sans Light"/>
              </a:rPr>
              <a:t> </a:t>
            </a:r>
            <a:r>
              <a:rPr lang="en-US" sz="2000" dirty="0" smtClean="0">
                <a:latin typeface="Gill Sans Light"/>
                <a:cs typeface="Gill Sans Light"/>
              </a:rPr>
              <a:t>    =&gt; 4 TB @ level 4</a:t>
            </a:r>
            <a:endParaRPr lang="en-US" sz="2000" dirty="0">
              <a:latin typeface="Gill Sans Light"/>
              <a:cs typeface="Gill Sans Ligh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2743200" y="3810000"/>
            <a:ext cx="967482" cy="1259711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29600" y="3239457"/>
            <a:ext cx="787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48 KB</a:t>
            </a:r>
            <a:endParaRPr lang="en-US" sz="20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2656" y="3761189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+4 </a:t>
            </a:r>
            <a:r>
              <a:rPr lang="en-US" sz="2000" dirty="0">
                <a:solidFill>
                  <a:srgbClr val="0000FF"/>
                </a:solidFill>
                <a:latin typeface="Gill Sans Light"/>
                <a:cs typeface="Gill Sans Light"/>
              </a:rPr>
              <a:t>M</a:t>
            </a:r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B</a:t>
            </a:r>
            <a:endParaRPr lang="en-US" sz="20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3952" y="4558464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+4 GB</a:t>
            </a:r>
            <a:endParaRPr lang="en-US" sz="20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42424" y="5931215"/>
            <a:ext cx="800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Gill Sans Light"/>
                <a:cs typeface="Gill Sans Light"/>
              </a:rPr>
              <a:t>+4 TB</a:t>
            </a:r>
            <a:endParaRPr lang="en-US" sz="2000" dirty="0">
              <a:solidFill>
                <a:srgbClr val="0000FF"/>
              </a:solidFill>
              <a:latin typeface="Gill Sans Light"/>
              <a:cs typeface="Gill Sans Light"/>
            </a:endParaRPr>
          </a:p>
        </p:txBody>
      </p:sp>
      <p:pic>
        <p:nvPicPr>
          <p:cNvPr id="19" name="Picture 18" descr="Screen Shot 2014-10-21 at 1.50.13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53" y="4246255"/>
            <a:ext cx="3229456" cy="24747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35423" y="4662945"/>
            <a:ext cx="1286233" cy="1610808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  <a:ln w="38100" cmpd="sng">
            <a:solidFill>
              <a:srgbClr val="0000F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966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73677</TotalTime>
  <Pages>60</Pages>
  <Words>3066</Words>
  <Application>Microsoft Macintosh PowerPoint</Application>
  <PresentationFormat>On-screen Show (4:3)</PresentationFormat>
  <Paragraphs>569</Paragraphs>
  <Slides>46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</vt:lpstr>
      <vt:lpstr>CS162 Operating Systems and Systems Programming Lecture 19   File Systems (Con’t), MMAP, Buffer Cache</vt:lpstr>
      <vt:lpstr>Recall: Building a File System</vt:lpstr>
      <vt:lpstr>Recall: Components of a File System</vt:lpstr>
      <vt:lpstr>Recall: FAT (File Allocation Table) filesystem</vt:lpstr>
      <vt:lpstr>Recall: A “Real” File System?</vt:lpstr>
      <vt:lpstr>Unix File System</vt:lpstr>
      <vt:lpstr>File Attributes</vt:lpstr>
      <vt:lpstr>Data Storage</vt:lpstr>
      <vt:lpstr>Data Storage</vt:lpstr>
      <vt:lpstr>UNIX BSD 4.2</vt:lpstr>
      <vt:lpstr>Attack of the Rotational Delay</vt:lpstr>
      <vt:lpstr>Where are inodes Stored?</vt:lpstr>
      <vt:lpstr>Where are inodes Stored?</vt:lpstr>
      <vt:lpstr>4.2 BSD Locality: Block Groups</vt:lpstr>
      <vt:lpstr>UNIX 4.2 BSD FFS First Fit Block Allocation</vt:lpstr>
      <vt:lpstr>UNIX 4.2 BSD FFS</vt:lpstr>
      <vt:lpstr>Administrivia</vt:lpstr>
      <vt:lpstr>break</vt:lpstr>
      <vt:lpstr>Linux Example: Ext2/3 Disk Layout</vt:lpstr>
      <vt:lpstr>A bit more on directories</vt:lpstr>
      <vt:lpstr>Links</vt:lpstr>
      <vt:lpstr>Large Directories: B-Trees (dirhash)</vt:lpstr>
      <vt:lpstr>NTFS</vt:lpstr>
      <vt:lpstr>NTFS</vt:lpstr>
      <vt:lpstr>NTFS Small File</vt:lpstr>
      <vt:lpstr>NTFS Medium File</vt:lpstr>
      <vt:lpstr>NTFS Multiple Indirect Blocks</vt:lpstr>
      <vt:lpstr>PowerPoint Presentation</vt:lpstr>
      <vt:lpstr>Memory Mapped Files</vt:lpstr>
      <vt:lpstr>Recall: Who Does What, When?</vt:lpstr>
      <vt:lpstr>Using Paging to mmap() Files</vt:lpstr>
      <vt:lpstr>mmap() system call</vt:lpstr>
      <vt:lpstr>An mmap() Example</vt:lpstr>
      <vt:lpstr>break</vt:lpstr>
      <vt:lpstr>Sharing through Mapped Files</vt:lpstr>
      <vt:lpstr>System-V-style Shared Memory</vt:lpstr>
      <vt:lpstr>Creating Shared Memory</vt:lpstr>
      <vt:lpstr>Attach and Detach Shared Memory</vt:lpstr>
      <vt:lpstr>File System Caching</vt:lpstr>
      <vt:lpstr>File System Caching (con’t)</vt:lpstr>
      <vt:lpstr>File System Caching (con’t)</vt:lpstr>
      <vt:lpstr>Important “ilities”</vt:lpstr>
      <vt:lpstr>How to Make File System Durable?</vt:lpstr>
      <vt:lpstr>RAID: Redundant Arrays of Inexpensive Disks</vt:lpstr>
      <vt:lpstr>File System Summary (1/2)</vt:lpstr>
      <vt:lpstr>File System Summary (2/2)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Anthony D. Joseph</cp:lastModifiedBy>
  <cp:revision>943</cp:revision>
  <cp:lastPrinted>2015-11-04T20:41:07Z</cp:lastPrinted>
  <dcterms:created xsi:type="dcterms:W3CDTF">1995-08-12T11:37:26Z</dcterms:created>
  <dcterms:modified xsi:type="dcterms:W3CDTF">2016-04-07T05:20:12Z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