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10" r:id="rId3"/>
    <p:sldId id="411" r:id="rId4"/>
    <p:sldId id="489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13" r:id="rId13"/>
    <p:sldId id="414" r:id="rId14"/>
    <p:sldId id="416" r:id="rId15"/>
    <p:sldId id="468" r:id="rId16"/>
    <p:sldId id="470" r:id="rId17"/>
    <p:sldId id="471" r:id="rId18"/>
    <p:sldId id="420" r:id="rId19"/>
    <p:sldId id="422" r:id="rId20"/>
    <p:sldId id="482" r:id="rId21"/>
    <p:sldId id="473" r:id="rId22"/>
    <p:sldId id="472" r:id="rId23"/>
    <p:sldId id="474" r:id="rId24"/>
    <p:sldId id="477" r:id="rId25"/>
    <p:sldId id="487" r:id="rId26"/>
    <p:sldId id="490" r:id="rId27"/>
    <p:sldId id="423" r:id="rId28"/>
    <p:sldId id="485" r:id="rId29"/>
    <p:sldId id="476" r:id="rId30"/>
    <p:sldId id="426" r:id="rId31"/>
    <p:sldId id="481" r:id="rId32"/>
    <p:sldId id="425" r:id="rId33"/>
    <p:sldId id="428" r:id="rId34"/>
    <p:sldId id="429" r:id="rId35"/>
    <p:sldId id="430" r:id="rId36"/>
    <p:sldId id="435" r:id="rId37"/>
    <p:sldId id="483" r:id="rId38"/>
    <p:sldId id="484" r:id="rId39"/>
    <p:sldId id="436" r:id="rId40"/>
    <p:sldId id="437" r:id="rId41"/>
    <p:sldId id="438" r:id="rId42"/>
    <p:sldId id="439" r:id="rId43"/>
    <p:sldId id="440" r:id="rId44"/>
    <p:sldId id="441" r:id="rId45"/>
    <p:sldId id="491" r:id="rId46"/>
    <p:sldId id="443" r:id="rId47"/>
    <p:sldId id="444" r:id="rId48"/>
    <p:sldId id="479" r:id="rId49"/>
    <p:sldId id="445" r:id="rId50"/>
    <p:sldId id="446" r:id="rId51"/>
    <p:sldId id="492" r:id="rId52"/>
    <p:sldId id="448" r:id="rId53"/>
    <p:sldId id="486" r:id="rId54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23" autoAdjust="0"/>
    <p:restoredTop sz="94799" autoAdjust="0"/>
  </p:normalViewPr>
  <p:slideViewPr>
    <p:cSldViewPr>
      <p:cViewPr varScale="1">
        <p:scale>
          <a:sx n="110" d="100"/>
          <a:sy n="110" d="100"/>
        </p:scale>
        <p:origin x="-10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181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8" y="8763000"/>
            <a:ext cx="3038475" cy="409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73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7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51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10877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7844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1282700" y="3475038"/>
            <a:ext cx="7035800" cy="3292475"/>
          </a:xfrm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</a:extLst>
        </p:spPr>
        <p:txBody>
          <a:bodyPr lIns="95670" tIns="46996" rIns="95670" bIns="4699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439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3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That’s what you call “managing expectations” </a:t>
            </a:r>
          </a:p>
        </p:txBody>
      </p:sp>
    </p:spTree>
    <p:extLst>
      <p:ext uri="{BB962C8B-B14F-4D97-AF65-F5344CB8AC3E}">
        <p14:creationId xmlns:p14="http://schemas.microsoft.com/office/powerpoint/2010/main" val="218988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Multics: MIT, GE, Bell Labs, 1969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Revolutionary but “bloated” at 135kB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Famous “failures”: Multics, Mach, NextStep: innovative but too flawed to succeed.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Microsoft established itself by writing an OS to compete with CP/M which IBM couldn’t negotiate with its author. They instead bought QDOS from a small code author who had written it from the CP/M manual. 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Interestingly, there were some other OSes that didn’t have such a long lineage (e.g. IBM OS/2)</a:t>
            </a:r>
          </a:p>
        </p:txBody>
      </p:sp>
    </p:spTree>
    <p:extLst>
      <p:ext uri="{BB962C8B-B14F-4D97-AF65-F5344CB8AC3E}">
        <p14:creationId xmlns:p14="http://schemas.microsoft.com/office/powerpoint/2010/main" val="240092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5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48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016745" y="6551613"/>
            <a:ext cx="84957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  <a:latin typeface="Gill Sans Light"/>
                <a:cs typeface="Gill Sans Light"/>
              </a:rPr>
              <a:t>Lec</a:t>
            </a:r>
            <a:r>
              <a:rPr lang="en-US" altLang="en-US" sz="1400" dirty="0">
                <a:solidFill>
                  <a:srgbClr val="2A40E2"/>
                </a:solidFill>
                <a:latin typeface="Gill Sans Light"/>
                <a:cs typeface="Gill Sans Light"/>
              </a:rPr>
              <a:t> </a:t>
            </a:r>
            <a:r>
              <a:rPr lang="en-US" altLang="en-US" sz="1400" dirty="0" smtClean="0">
                <a:solidFill>
                  <a:srgbClr val="2A40E2"/>
                </a:solidFill>
                <a:latin typeface="Gill Sans Light"/>
                <a:cs typeface="Gill Sans Light"/>
              </a:rPr>
              <a:t>2.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  <a:latin typeface="Gill Sans Light"/>
                <a:cs typeface="Gill Sans Light"/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  <a:latin typeface="Gill Sans Light"/>
              <a:cs typeface="Gill Sans Light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4890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  <a:latin typeface="Gill Sans Light"/>
                <a:cs typeface="Gill Sans Light"/>
              </a:rPr>
              <a:t>1/25/16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2621208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  <a:latin typeface="Gill Sans Light"/>
                <a:cs typeface="Gill Sans Light"/>
              </a:rPr>
              <a:t>Joseph CS162 ©UCB Spring</a:t>
            </a:r>
            <a:r>
              <a:rPr lang="en-US" sz="1400" baseline="0" dirty="0" smtClean="0">
                <a:solidFill>
                  <a:srgbClr val="2A40E2"/>
                </a:solidFill>
                <a:latin typeface="Gill Sans Light"/>
                <a:cs typeface="Gill Sans Light"/>
              </a:rPr>
              <a:t> </a:t>
            </a:r>
            <a:r>
              <a:rPr lang="en-US" sz="1400" dirty="0" smtClean="0">
                <a:solidFill>
                  <a:srgbClr val="2A40E2"/>
                </a:solidFill>
                <a:latin typeface="Gill Sans Light"/>
                <a:cs typeface="Gill Sans Light"/>
              </a:rPr>
              <a:t>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A40E2"/>
          </a:solidFill>
          <a:latin typeface="Gill Sans Light"/>
          <a:ea typeface="+mj-ea"/>
          <a:cs typeface="Gill Sans Light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Gill Sans Light"/>
          <a:cs typeface="Gill Sans Ligh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Gill Sans Light"/>
          <a:cs typeface="Gill Sans Ligh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Gill Sans Light"/>
          <a:cs typeface="Gill Sans Ligh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Gill Sans Light"/>
          <a:cs typeface="Gill Sans Ligh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lCentral.Berkeley.edu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48600" cy="20574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</a:t>
            </a:r>
            <a:br>
              <a:rPr lang="en-US" altLang="en-US" sz="30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Introduction to the Process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January 25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2016</a:t>
            </a:r>
          </a:p>
          <a:p>
            <a:pPr marL="285750" indent="-285750"/>
            <a:r>
              <a:rPr lang="en-US" altLang="en-US" dirty="0" smtClean="0"/>
              <a:t>Prof. Anthony D. Joseph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altLang="en-US" smtClean="0"/>
              <a:t>OS Archaeology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en-US" dirty="0" smtClean="0"/>
              <a:t>Because of the cost of developing an OS from scratch, most modern </a:t>
            </a:r>
            <a:r>
              <a:rPr lang="en-US" dirty="0" err="1" smtClean="0"/>
              <a:t>OSes</a:t>
            </a:r>
            <a:r>
              <a:rPr lang="en-US" dirty="0" smtClean="0"/>
              <a:t> have a long lineage:</a:t>
            </a:r>
          </a:p>
          <a:p>
            <a:pPr>
              <a:spcBef>
                <a:spcPct val="10000"/>
              </a:spcBef>
              <a:defRPr/>
            </a:pPr>
            <a:endParaRPr lang="en-US" dirty="0"/>
          </a:p>
          <a:p>
            <a:pPr>
              <a:spcBef>
                <a:spcPct val="10000"/>
              </a:spcBef>
              <a:defRPr/>
            </a:pPr>
            <a:r>
              <a:rPr lang="en-US" dirty="0" err="1" smtClean="0"/>
              <a:t>Multics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AT&amp;T Unix </a:t>
            </a:r>
            <a:r>
              <a:rPr lang="en-US" dirty="0" smtClean="0">
                <a:sym typeface="Wingdings" pitchFamily="2" charset="2"/>
              </a:rPr>
              <a:t> BSD Unix  Ultrix, SunOS, </a:t>
            </a:r>
            <a:r>
              <a:rPr lang="en-US" dirty="0" err="1" smtClean="0">
                <a:sym typeface="Wingdings" pitchFamily="2" charset="2"/>
              </a:rPr>
              <a:t>NetBSD</a:t>
            </a:r>
            <a:r>
              <a:rPr lang="en-US" dirty="0" smtClean="0">
                <a:sym typeface="Wingdings" pitchFamily="2" charset="2"/>
              </a:rPr>
              <a:t>,…</a:t>
            </a:r>
          </a:p>
          <a:p>
            <a:pPr>
              <a:spcBef>
                <a:spcPct val="10000"/>
              </a:spcBef>
              <a:defRPr/>
            </a:pPr>
            <a:endParaRPr lang="en-US" dirty="0" smtClean="0"/>
          </a:p>
          <a:p>
            <a:pPr>
              <a:spcBef>
                <a:spcPct val="10000"/>
              </a:spcBef>
              <a:defRPr/>
            </a:pPr>
            <a:r>
              <a:rPr lang="en-US" dirty="0" smtClean="0"/>
              <a:t>Mach (micro-kernel) + BSD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NextStep</a:t>
            </a:r>
            <a:r>
              <a:rPr lang="en-US" dirty="0" smtClean="0">
                <a:sym typeface="Wingdings" pitchFamily="2" charset="2"/>
              </a:rPr>
              <a:t>  XNU 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Apple OS X, i</a:t>
            </a:r>
            <a:r>
              <a:rPr lang="en-US" dirty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hone iOS</a:t>
            </a:r>
          </a:p>
          <a:p>
            <a:pPr marL="0" indent="0">
              <a:spcBef>
                <a:spcPct val="10000"/>
              </a:spcBef>
              <a:buFontTx/>
              <a:buNone/>
              <a:defRPr/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ym typeface="Wingdings" pitchFamily="2" charset="2"/>
              </a:rPr>
              <a:t>MINIX  Linux </a:t>
            </a:r>
            <a:r>
              <a:rPr lang="en-US" dirty="0" smtClean="0">
                <a:sym typeface="Wingdings" pitchFamily="2" charset="2"/>
              </a:rPr>
              <a:t> Android OS, </a:t>
            </a:r>
            <a:r>
              <a:rPr lang="en-US" dirty="0">
                <a:sym typeface="Wingdings" pitchFamily="2" charset="2"/>
              </a:rPr>
              <a:t>Chrome OS, </a:t>
            </a:r>
            <a:r>
              <a:rPr lang="en-US" dirty="0" err="1">
                <a:sym typeface="Wingdings" pitchFamily="2" charset="2"/>
              </a:rPr>
              <a:t>RedHat</a:t>
            </a:r>
            <a:r>
              <a:rPr lang="en-US" dirty="0">
                <a:sym typeface="Wingdings" pitchFamily="2" charset="2"/>
              </a:rPr>
              <a:t>, Ubuntu, Fedora, </a:t>
            </a:r>
            <a:r>
              <a:rPr lang="en-US" dirty="0" err="1">
                <a:sym typeface="Wingdings" pitchFamily="2" charset="2"/>
              </a:rPr>
              <a:t>Debian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Suse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dirty="0" smtClean="0">
                <a:sym typeface="Wingdings" pitchFamily="2" charset="2"/>
              </a:rPr>
              <a:t>…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sym typeface="Wingdings" pitchFamily="2" charset="2"/>
              </a:rPr>
              <a:t>CP/M  QDOS  MS-DOS  Windows 3.1  NT  95  98  2000  XP  Vista  7  8  </a:t>
            </a:r>
            <a:r>
              <a:rPr lang="en-US" dirty="0">
                <a:sym typeface="Wingdings" pitchFamily="2" charset="2"/>
              </a:rPr>
              <a:t>10  phone </a:t>
            </a:r>
            <a:r>
              <a:rPr lang="en-US" dirty="0" smtClean="0">
                <a:sym typeface="Wingdings" pitchFamily="2" charset="2"/>
              </a:rPr>
              <a:t> …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5416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382000" cy="533400"/>
          </a:xfrm>
        </p:spPr>
        <p:txBody>
          <a:bodyPr/>
          <a:lstStyle/>
          <a:p>
            <a:r>
              <a:rPr lang="en-US" altLang="en-US" smtClean="0"/>
              <a:t>Migration of OS Concepts and Features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2297113" y="1066800"/>
            <a:ext cx="6846887" cy="501173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286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01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20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context</a:t>
            </a:r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dirty="0"/>
              <a:t>Address Space </a:t>
            </a:r>
            <a:r>
              <a:rPr lang="en-US" dirty="0" smtClean="0"/>
              <a:t>with </a:t>
            </a:r>
            <a:r>
              <a:rPr lang="en-US" dirty="0"/>
              <a:t>Translation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 smtClean="0"/>
              <a:t>Dual Mode operation/Protection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6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07" y="89069"/>
            <a:ext cx="7162800" cy="533400"/>
          </a:xfrm>
        </p:spPr>
        <p:txBody>
          <a:bodyPr/>
          <a:lstStyle/>
          <a:p>
            <a:r>
              <a:rPr lang="en-US" dirty="0" smtClean="0"/>
              <a:t>OS Bottom Line: Run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607684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Create stack and heap</a:t>
            </a:r>
          </a:p>
          <a:p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Provide services to program</a:t>
            </a:r>
          </a:p>
          <a:p>
            <a:r>
              <a:rPr lang="en-US" dirty="0" smtClean="0"/>
              <a:t>While protecting OS and program</a:t>
            </a:r>
            <a:endParaRPr lang="en-US" dirty="0"/>
          </a:p>
        </p:txBody>
      </p:sp>
      <p:sp>
        <p:nvSpPr>
          <p:cNvPr id="7" name="Punched Tape 6"/>
          <p:cNvSpPr/>
          <p:nvPr/>
        </p:nvSpPr>
        <p:spPr bwMode="auto">
          <a:xfrm rot="5400000">
            <a:off x="1714500" y="1790700"/>
            <a:ext cx="1676400" cy="1447800"/>
          </a:xfrm>
          <a:prstGeom prst="flowChartPunchedTap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28863" y="1524000"/>
            <a:ext cx="1352973" cy="1752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52800" y="2667000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2" name="Picture 11" descr="Screen Shot 2014-08-28 at 9.53.0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144090" cy="13718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1752600"/>
            <a:ext cx="877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Gill Sans Light"/>
                <a:cs typeface="Gill Sans Light"/>
              </a:rPr>
              <a:t>i</a:t>
            </a:r>
            <a:r>
              <a:rPr lang="en-US" sz="1400" dirty="0" err="1" smtClean="0">
                <a:latin typeface="Gill Sans Light"/>
                <a:cs typeface="Gill Sans Light"/>
              </a:rPr>
              <a:t>nt</a:t>
            </a:r>
            <a:r>
              <a:rPr lang="en-US" sz="1400" dirty="0" smtClean="0">
                <a:latin typeface="Gill Sans Light"/>
                <a:cs typeface="Gill Sans Light"/>
              </a:rPr>
              <a:t> main() </a:t>
            </a:r>
          </a:p>
          <a:p>
            <a:r>
              <a:rPr lang="en-US" sz="1400" dirty="0" smtClean="0">
                <a:latin typeface="Gill Sans Light"/>
                <a:cs typeface="Gill Sans Light"/>
              </a:rPr>
              <a:t>{ … ;</a:t>
            </a:r>
          </a:p>
          <a:p>
            <a:r>
              <a:rPr lang="en-US" sz="1400" dirty="0">
                <a:latin typeface="Gill Sans Light"/>
                <a:cs typeface="Gill Sans Light"/>
              </a:rPr>
              <a:t> }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447800" y="2743200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 rot="16200000">
            <a:off x="1251425" y="2101376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editor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117377" y="194400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compiler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1219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Program Source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3180" y="990600"/>
            <a:ext cx="11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Executable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3352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ill Sans Light"/>
                <a:cs typeface="Gill Sans Light"/>
              </a:rPr>
              <a:t>f</a:t>
            </a:r>
            <a:r>
              <a:rPr lang="en-US" dirty="0" err="1" smtClean="0">
                <a:latin typeface="Gill Sans Light"/>
                <a:cs typeface="Gill Sans Light"/>
              </a:rPr>
              <a:t>oo.c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7532" y="3276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l Sans Light"/>
                <a:cs typeface="Gill Sans Light"/>
              </a:rPr>
              <a:t>a.out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15101" y="2512996"/>
            <a:ext cx="1196854" cy="763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5435983" y="1930783"/>
            <a:ext cx="113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Load &amp; Execute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105064" y="1828800"/>
            <a:ext cx="1228936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105064" y="2514600"/>
            <a:ext cx="1228936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7532" y="19812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d</a:t>
            </a:r>
            <a:r>
              <a:rPr lang="en-US" dirty="0" smtClean="0">
                <a:latin typeface="Gill Sans Light"/>
                <a:cs typeface="Gill Sans Light"/>
              </a:rPr>
              <a:t>ata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7954577" y="2426732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Memory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05560" y="4724400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PC: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556067" y="4800600"/>
            <a:ext cx="1441852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32267" y="55742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Processor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556067" y="5004137"/>
            <a:ext cx="1441852" cy="17746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32267" y="518160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registers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28" name="Rectangle 27"/>
          <p:cNvSpPr/>
          <p:nvPr/>
        </p:nvSpPr>
        <p:spPr bwMode="auto">
          <a:xfrm flipV="1">
            <a:off x="6556067" y="902732"/>
            <a:ext cx="1441852" cy="3581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3867" y="42672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0x000…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27667" y="838200"/>
            <a:ext cx="94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0xFFF…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3" name="Rectangle 32"/>
          <p:cNvSpPr/>
          <p:nvPr/>
        </p:nvSpPr>
        <p:spPr bwMode="auto">
          <a:xfrm flipV="1">
            <a:off x="6660631" y="3645932"/>
            <a:ext cx="1247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03642" y="3886200"/>
            <a:ext cx="12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instructions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5" name="Rectangle 34"/>
          <p:cNvSpPr/>
          <p:nvPr/>
        </p:nvSpPr>
        <p:spPr bwMode="auto">
          <a:xfrm flipV="1">
            <a:off x="6660631" y="3112532"/>
            <a:ext cx="1247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5165" y="32004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d</a:t>
            </a:r>
            <a:r>
              <a:rPr lang="en-US" dirty="0" smtClean="0">
                <a:latin typeface="Gill Sans Light"/>
                <a:cs typeface="Gill Sans Light"/>
              </a:rPr>
              <a:t>ata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7" name="Rectangle 36"/>
          <p:cNvSpPr/>
          <p:nvPr/>
        </p:nvSpPr>
        <p:spPr bwMode="auto">
          <a:xfrm flipV="1">
            <a:off x="6660631" y="2579132"/>
            <a:ext cx="1247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83042" y="266700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heap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9" name="Rectangle 38"/>
          <p:cNvSpPr/>
          <p:nvPr/>
        </p:nvSpPr>
        <p:spPr bwMode="auto">
          <a:xfrm flipV="1">
            <a:off x="6660631" y="1893332"/>
            <a:ext cx="1247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70419" y="1981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stack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7622867" y="1893332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7622867" y="2655332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6403667" y="1740932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3" name="Rectangle 52"/>
          <p:cNvSpPr/>
          <p:nvPr/>
        </p:nvSpPr>
        <p:spPr bwMode="auto">
          <a:xfrm flipV="1">
            <a:off x="6632267" y="1055132"/>
            <a:ext cx="1275928" cy="5334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63001" y="1143000"/>
            <a:ext cx="48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OS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7477188" y="3886199"/>
            <a:ext cx="937713" cy="1027791"/>
          </a:xfrm>
          <a:custGeom>
            <a:avLst/>
            <a:gdLst>
              <a:gd name="connsiteX0" fmla="*/ 0 w 937713"/>
              <a:gd name="connsiteY0" fmla="*/ 3249390 h 3338853"/>
              <a:gd name="connsiteX1" fmla="*/ 642325 w 937713"/>
              <a:gd name="connsiteY1" fmla="*/ 3205592 h 3338853"/>
              <a:gd name="connsiteX2" fmla="*/ 934290 w 937713"/>
              <a:gd name="connsiteY2" fmla="*/ 1979254 h 3338853"/>
              <a:gd name="connsiteX3" fmla="*/ 773709 w 937713"/>
              <a:gd name="connsiteY3" fmla="*/ 928108 h 3338853"/>
              <a:gd name="connsiteX4" fmla="*/ 934290 w 937713"/>
              <a:gd name="connsiteY4" fmla="*/ 285741 h 3338853"/>
              <a:gd name="connsiteX5" fmla="*/ 802906 w 937713"/>
              <a:gd name="connsiteY5" fmla="*/ 8355 h 3338853"/>
              <a:gd name="connsiteX6" fmla="*/ 0 w 937713"/>
              <a:gd name="connsiteY6" fmla="*/ 66752 h 33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713" h="3338853">
                <a:moveTo>
                  <a:pt x="0" y="3249390"/>
                </a:moveTo>
                <a:cubicBezTo>
                  <a:pt x="243305" y="3333335"/>
                  <a:pt x="486610" y="3417281"/>
                  <a:pt x="642325" y="3205592"/>
                </a:cubicBezTo>
                <a:cubicBezTo>
                  <a:pt x="798040" y="2993903"/>
                  <a:pt x="912393" y="2358835"/>
                  <a:pt x="934290" y="1979254"/>
                </a:cubicBezTo>
                <a:cubicBezTo>
                  <a:pt x="956187" y="1599673"/>
                  <a:pt x="773709" y="1210360"/>
                  <a:pt x="773709" y="928108"/>
                </a:cubicBezTo>
                <a:cubicBezTo>
                  <a:pt x="773709" y="645856"/>
                  <a:pt x="929424" y="439033"/>
                  <a:pt x="934290" y="285741"/>
                </a:cubicBezTo>
                <a:cubicBezTo>
                  <a:pt x="939156" y="132449"/>
                  <a:pt x="958621" y="44853"/>
                  <a:pt x="802906" y="8355"/>
                </a:cubicBezTo>
                <a:cubicBezTo>
                  <a:pt x="647191" y="-28143"/>
                  <a:pt x="0" y="66752"/>
                  <a:pt x="0" y="66752"/>
                </a:cubicBezTo>
              </a:path>
            </a:pathLst>
          </a:custGeom>
          <a:ln>
            <a:solidFill>
              <a:srgbClr val="618FFD"/>
            </a:solidFill>
            <a:headEnd type="oval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2842" y="2564480"/>
            <a:ext cx="12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instructions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1214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apezoid 14"/>
          <p:cNvSpPr/>
          <p:nvPr/>
        </p:nvSpPr>
        <p:spPr bwMode="auto">
          <a:xfrm flipV="1">
            <a:off x="2362200" y="4648200"/>
            <a:ext cx="1828800" cy="838200"/>
          </a:xfrm>
          <a:prstGeom prst="trapezoid">
            <a:avLst>
              <a:gd name="adj" fmla="val 55991"/>
            </a:avLst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3505200" y="5562600"/>
            <a:ext cx="1905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505200" y="57150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8" name="Rounded Rectangle 67"/>
          <p:cNvSpPr/>
          <p:nvPr/>
        </p:nvSpPr>
        <p:spPr bwMode="auto">
          <a:xfrm>
            <a:off x="2590800" y="1447800"/>
            <a:ext cx="1371600" cy="304800"/>
          </a:xfrm>
          <a:prstGeom prst="roundRect">
            <a:avLst/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dirty="0" smtClean="0"/>
              <a:t>Recall (61B): Instruction Fetch/Decode/Execute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instruction cycle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362200" y="3352800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187124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795046"/>
            <a:ext cx="49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PC: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62200" y="39624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50520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Registers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48006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ALU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667000" y="44196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810000" y="44196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410200" y="1600200"/>
            <a:ext cx="1981200" cy="449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62200" y="59436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24" name="Straight Arrow Connector 23"/>
          <p:cNvCxnSpPr>
            <a:stCxn id="15" idx="0"/>
            <a:endCxn id="23" idx="0"/>
          </p:cNvCxnSpPr>
          <p:nvPr/>
        </p:nvCxnSpPr>
        <p:spPr bwMode="auto">
          <a:xfrm>
            <a:off x="3276600" y="54864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2" name="Freeform 31"/>
          <p:cNvSpPr/>
          <p:nvPr/>
        </p:nvSpPr>
        <p:spPr>
          <a:xfrm>
            <a:off x="3203737" y="2079727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34" name="Straight Connector 33"/>
          <p:cNvCxnSpPr>
            <a:endCxn id="8" idx="2"/>
          </p:cNvCxnSpPr>
          <p:nvPr/>
        </p:nvCxnSpPr>
        <p:spPr bwMode="auto">
          <a:xfrm flipV="1">
            <a:off x="3276600" y="2099846"/>
            <a:ext cx="0" cy="1861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276600" y="22860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38" name="Straight Connector 37"/>
          <p:cNvCxnSpPr>
            <a:endCxn id="7" idx="0"/>
          </p:cNvCxnSpPr>
          <p:nvPr/>
        </p:nvCxnSpPr>
        <p:spPr bwMode="auto">
          <a:xfrm>
            <a:off x="3276600" y="320040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</p:cxnSp>
      <p:cxnSp>
        <p:nvCxnSpPr>
          <p:cNvPr id="40" name="Straight Connector 39"/>
          <p:cNvCxnSpPr>
            <a:stCxn id="23" idx="2"/>
          </p:cNvCxnSpPr>
          <p:nvPr/>
        </p:nvCxnSpPr>
        <p:spPr bwMode="auto">
          <a:xfrm>
            <a:off x="3276600" y="6172200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2133600" y="64008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2133600" y="3200400"/>
            <a:ext cx="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133600" y="32004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62000" y="2209800"/>
            <a:ext cx="1733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ill Sans Light"/>
                <a:cs typeface="Gill Sans Light"/>
              </a:rPr>
              <a:t>Instruction fetch</a:t>
            </a:r>
            <a:endParaRPr lang="en-US" sz="2000" i="1" dirty="0">
              <a:latin typeface="Gill Sans Light"/>
              <a:cs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000" y="2667000"/>
            <a:ext cx="958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ill Sans Light"/>
                <a:cs typeface="Gill Sans Light"/>
              </a:rPr>
              <a:t>Decode</a:t>
            </a:r>
            <a:endParaRPr lang="en-US" sz="2000" i="1" dirty="0">
              <a:latin typeface="Gill Sans Light"/>
              <a:cs typeface="Gill Sans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5667" y="4267200"/>
            <a:ext cx="99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Gill Sans Light"/>
                <a:cs typeface="Gill Sans Light"/>
              </a:rPr>
              <a:t>E</a:t>
            </a:r>
            <a:r>
              <a:rPr lang="en-US" sz="2000" i="1" dirty="0" smtClean="0">
                <a:latin typeface="Gill Sans Light"/>
                <a:cs typeface="Gill Sans Light"/>
              </a:rPr>
              <a:t>xecute</a:t>
            </a:r>
            <a:endParaRPr lang="en-US" sz="2000" i="1" dirty="0">
              <a:latin typeface="Gill Sans Light"/>
              <a:cs typeface="Gill Sans Light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3276600" y="24384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3276600" y="24384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3505200" y="5376446"/>
            <a:ext cx="0" cy="1861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3505200" y="57150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791200" y="1219200"/>
            <a:ext cx="95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Gill Sans Light"/>
                <a:cs typeface="Gill Sans Light"/>
              </a:rPr>
              <a:t>Memory</a:t>
            </a:r>
            <a:endParaRPr lang="en-US" i="1" dirty="0">
              <a:latin typeface="Gill Sans Light"/>
              <a:cs typeface="Gill Sans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15000" y="2133600"/>
            <a:ext cx="1249060" cy="40011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instruction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71800" y="1371600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next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2590800" y="2667000"/>
            <a:ext cx="1371600" cy="304800"/>
          </a:xfrm>
          <a:prstGeom prst="roundRect">
            <a:avLst/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91828" y="25908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decode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3276600" y="16764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4343400" y="16002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6" name="Straight Arrow Connector 75"/>
          <p:cNvCxnSpPr>
            <a:endCxn id="68" idx="3"/>
          </p:cNvCxnSpPr>
          <p:nvPr/>
        </p:nvCxnSpPr>
        <p:spPr bwMode="auto">
          <a:xfrm flipH="1">
            <a:off x="3962400" y="1600200"/>
            <a:ext cx="381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6019800" y="5391090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data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5445" y="1383268"/>
            <a:ext cx="1110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ill Sans Light"/>
                <a:cs typeface="Gill Sans Light"/>
              </a:rPr>
              <a:t>Processor</a:t>
            </a:r>
            <a:endParaRPr lang="en-US" sz="2000" i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1774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990600" y="838200"/>
            <a:ext cx="4419600" cy="2743200"/>
            <a:chOff x="672" y="432"/>
            <a:chExt cx="2784" cy="1728"/>
          </a:xfrm>
        </p:grpSpPr>
        <p:sp>
          <p:nvSpPr>
            <p:cNvPr id="12310" name="Oval 3"/>
            <p:cNvSpPr>
              <a:spLocks noChangeArrowheads="1"/>
            </p:cNvSpPr>
            <p:nvPr/>
          </p:nvSpPr>
          <p:spPr bwMode="auto">
            <a:xfrm>
              <a:off x="672" y="432"/>
              <a:ext cx="2784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  <a:cs typeface="Gill Sans Light"/>
              </a:endParaRPr>
            </a:p>
          </p:txBody>
        </p:sp>
        <p:sp>
          <p:nvSpPr>
            <p:cNvPr id="12311" name="Oval 4"/>
            <p:cNvSpPr>
              <a:spLocks noChangeArrowheads="1"/>
            </p:cNvSpPr>
            <p:nvPr/>
          </p:nvSpPr>
          <p:spPr bwMode="auto">
            <a:xfrm>
              <a:off x="2515" y="960"/>
              <a:ext cx="720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>
                  <a:latin typeface="Gill Sans Light"/>
                  <a:cs typeface="Gill Sans Light"/>
                </a:rPr>
                <a:t>Fetch</a:t>
              </a:r>
            </a:p>
            <a:p>
              <a:pPr algn="ctr"/>
              <a:r>
                <a:rPr lang="en-US" altLang="en-US" sz="2400">
                  <a:latin typeface="Gill Sans Light"/>
                  <a:cs typeface="Gill Sans Light"/>
                </a:rPr>
                <a:t>Exec</a:t>
              </a:r>
            </a:p>
          </p:txBody>
        </p:sp>
        <p:sp>
          <p:nvSpPr>
            <p:cNvPr id="12312" name="AutoShape 5"/>
            <p:cNvSpPr>
              <a:spLocks noChangeArrowheads="1"/>
            </p:cNvSpPr>
            <p:nvPr/>
          </p:nvSpPr>
          <p:spPr bwMode="auto">
            <a:xfrm rot="10800000">
              <a:off x="1968" y="1032"/>
              <a:ext cx="528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  <a:cs typeface="Gill Sans Light"/>
              </a:endParaRPr>
            </a:p>
          </p:txBody>
        </p:sp>
        <p:sp>
          <p:nvSpPr>
            <p:cNvPr id="12313" name="Rectangle 6"/>
            <p:cNvSpPr>
              <a:spLocks noChangeArrowheads="1"/>
            </p:cNvSpPr>
            <p:nvPr/>
          </p:nvSpPr>
          <p:spPr bwMode="auto">
            <a:xfrm>
              <a:off x="1344" y="624"/>
              <a:ext cx="624" cy="1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R0</a:t>
              </a:r>
            </a:p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…</a:t>
              </a:r>
            </a:p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R31</a:t>
              </a:r>
            </a:p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F0</a:t>
              </a:r>
            </a:p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…</a:t>
              </a:r>
            </a:p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F30</a:t>
              </a:r>
            </a:p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PC</a:t>
              </a:r>
            </a:p>
          </p:txBody>
        </p:sp>
      </p:grpSp>
      <p:sp>
        <p:nvSpPr>
          <p:cNvPr id="12291" name="AutoShape 7"/>
          <p:cNvSpPr>
            <a:spLocks noChangeArrowheads="1"/>
          </p:cNvSpPr>
          <p:nvPr/>
        </p:nvSpPr>
        <p:spPr bwMode="auto">
          <a:xfrm rot="10800000">
            <a:off x="5410200" y="1828800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6256338" y="1244600"/>
            <a:ext cx="1439862" cy="46228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dirty="0">
                <a:latin typeface="Gill Sans Light"/>
                <a:cs typeface="Gill Sans Light"/>
              </a:rPr>
              <a:t>…</a:t>
            </a:r>
          </a:p>
          <a:p>
            <a:pPr algn="ctr"/>
            <a:r>
              <a:rPr lang="en-US" altLang="en-US" sz="2400" dirty="0">
                <a:latin typeface="Gill Sans Light"/>
                <a:cs typeface="Gill Sans Light"/>
              </a:rPr>
              <a:t>Data1</a:t>
            </a:r>
          </a:p>
          <a:p>
            <a:pPr algn="ctr"/>
            <a:r>
              <a:rPr lang="en-US" altLang="en-US" sz="2400" dirty="0">
                <a:latin typeface="Gill Sans Light"/>
                <a:cs typeface="Gill Sans Light"/>
              </a:rPr>
              <a:t>Data0</a:t>
            </a:r>
          </a:p>
          <a:p>
            <a:pPr algn="ctr"/>
            <a:r>
              <a:rPr lang="en-US" altLang="en-US" sz="2400" dirty="0">
                <a:latin typeface="Gill Sans Light"/>
                <a:cs typeface="Gill Sans Light"/>
              </a:rPr>
              <a:t>Inst237</a:t>
            </a:r>
          </a:p>
          <a:p>
            <a:pPr algn="ctr"/>
            <a:r>
              <a:rPr lang="en-US" altLang="en-US" sz="2400" dirty="0">
                <a:latin typeface="Gill Sans Light"/>
                <a:cs typeface="Gill Sans Light"/>
              </a:rPr>
              <a:t>Inst236</a:t>
            </a:r>
          </a:p>
          <a:p>
            <a:pPr algn="ctr"/>
            <a:r>
              <a:rPr lang="en-US" altLang="en-US" sz="2400" dirty="0">
                <a:latin typeface="Gill Sans Light"/>
                <a:cs typeface="Gill Sans Light"/>
              </a:rPr>
              <a:t>…</a:t>
            </a:r>
          </a:p>
          <a:p>
            <a:pPr algn="ctr"/>
            <a:r>
              <a:rPr lang="en-US" altLang="en-US" sz="2400" dirty="0">
                <a:latin typeface="Gill Sans Light"/>
                <a:cs typeface="Gill Sans Light"/>
              </a:rPr>
              <a:t>Inst5</a:t>
            </a:r>
          </a:p>
          <a:p>
            <a:pPr algn="ctr"/>
            <a:r>
              <a:rPr lang="en-US" altLang="en-US" sz="2400" dirty="0">
                <a:latin typeface="Gill Sans Light"/>
                <a:cs typeface="Gill Sans Light"/>
              </a:rPr>
              <a:t>Inst4</a:t>
            </a:r>
          </a:p>
          <a:p>
            <a:pPr algn="ctr"/>
            <a:r>
              <a:rPr lang="en-US" altLang="en-US" sz="2400" dirty="0">
                <a:latin typeface="Gill Sans Light"/>
                <a:cs typeface="Gill Sans Light"/>
              </a:rPr>
              <a:t>Inst3</a:t>
            </a:r>
          </a:p>
          <a:p>
            <a:pPr algn="ctr"/>
            <a:r>
              <a:rPr lang="en-US" altLang="en-US" sz="2400" dirty="0">
                <a:latin typeface="Gill Sans Light"/>
                <a:cs typeface="Gill Sans Light"/>
              </a:rPr>
              <a:t>Inst2</a:t>
            </a:r>
            <a:br>
              <a:rPr lang="en-US" altLang="en-US" sz="2400" dirty="0">
                <a:latin typeface="Gill Sans Light"/>
                <a:cs typeface="Gill Sans Light"/>
              </a:rPr>
            </a:br>
            <a:r>
              <a:rPr lang="en-US" altLang="en-US" sz="2400" dirty="0">
                <a:latin typeface="Gill Sans Light"/>
                <a:cs typeface="Gill Sans Light"/>
              </a:rPr>
              <a:t>Inst1</a:t>
            </a:r>
          </a:p>
          <a:p>
            <a:pPr algn="ctr"/>
            <a:r>
              <a:rPr lang="en-US" altLang="en-US" sz="2400" dirty="0">
                <a:latin typeface="Gill Sans Light"/>
                <a:cs typeface="Gill Sans Light"/>
              </a:rPr>
              <a:t>Inst0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6354763" y="5919788"/>
            <a:ext cx="902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>
                <a:latin typeface="Gill Sans Light"/>
                <a:cs typeface="Gill Sans Light"/>
              </a:rPr>
              <a:t>Addr 0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6188075" y="839788"/>
            <a:ext cx="1281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>
                <a:latin typeface="Gill Sans Light"/>
                <a:cs typeface="Gill Sans Light"/>
              </a:rPr>
              <a:t>Addr 2</a:t>
            </a:r>
            <a:r>
              <a:rPr lang="en-US" altLang="en-US" sz="2000" baseline="30000">
                <a:latin typeface="Gill Sans Light"/>
                <a:cs typeface="Gill Sans Light"/>
              </a:rPr>
              <a:t>32</a:t>
            </a:r>
            <a:r>
              <a:rPr lang="en-US" altLang="en-US" sz="2000">
                <a:latin typeface="Gill Sans Light"/>
                <a:cs typeface="Gill Sans Light"/>
              </a:rPr>
              <a:t>-1</a:t>
            </a:r>
          </a:p>
        </p:txBody>
      </p:sp>
      <p:sp>
        <p:nvSpPr>
          <p:cNvPr id="12295" name="Rectangle 11"/>
          <p:cNvSpPr>
            <a:spLocks noGrp="1" noChangeArrowheads="1"/>
          </p:cNvSpPr>
          <p:nvPr>
            <p:ph type="title"/>
          </p:nvPr>
        </p:nvSpPr>
        <p:spPr>
          <a:xfrm>
            <a:off x="31750" y="228600"/>
            <a:ext cx="8731250" cy="533400"/>
          </a:xfrm>
        </p:spPr>
        <p:txBody>
          <a:bodyPr/>
          <a:lstStyle/>
          <a:p>
            <a:r>
              <a:rPr lang="en-US" altLang="en-US" sz="2800" dirty="0" smtClean="0"/>
              <a:t>Recall (61C): What happens during program execution?</a:t>
            </a:r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0" y="3687763"/>
            <a:ext cx="5715000" cy="2973387"/>
          </a:xfrm>
        </p:spPr>
        <p:txBody>
          <a:bodyPr/>
          <a:lstStyle/>
          <a:p>
            <a:r>
              <a:rPr lang="en-US" altLang="en-US" dirty="0" smtClean="0"/>
              <a:t>Execution sequence:</a:t>
            </a:r>
          </a:p>
          <a:p>
            <a:pPr lvl="1"/>
            <a:r>
              <a:rPr lang="en-US" altLang="en-US" dirty="0" smtClean="0"/>
              <a:t>Fetch Instruction at PC 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Decode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Execute (possibly using registers)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Write results to registers/</a:t>
            </a:r>
            <a:r>
              <a:rPr lang="en-US" altLang="en-US" dirty="0" err="1" smtClean="0">
                <a:sym typeface="Symbol" panose="05050102010706020507" pitchFamily="18" charset="2"/>
              </a:rPr>
              <a:t>mem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PC = Next Instruction(PC)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Repeat </a:t>
            </a:r>
          </a:p>
          <a:p>
            <a:endParaRPr lang="en-US" altLang="en-US" dirty="0" smtClean="0"/>
          </a:p>
        </p:txBody>
      </p:sp>
      <p:grpSp>
        <p:nvGrpSpPr>
          <p:cNvPr id="307213" name="Group 13"/>
          <p:cNvGrpSpPr>
            <a:grpSpLocks/>
          </p:cNvGrpSpPr>
          <p:nvPr/>
        </p:nvGrpSpPr>
        <p:grpSpPr bwMode="auto">
          <a:xfrm>
            <a:off x="7696203" y="5334004"/>
            <a:ext cx="1052513" cy="523876"/>
            <a:chOff x="4570" y="2832"/>
            <a:chExt cx="663" cy="330"/>
          </a:xfrm>
        </p:grpSpPr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4848" y="2832"/>
              <a:ext cx="38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>
                  <a:latin typeface="Gill Sans Light"/>
                  <a:cs typeface="Gill Sans Light"/>
                </a:rPr>
                <a:t>PC</a:t>
              </a:r>
            </a:p>
          </p:txBody>
        </p:sp>
        <p:sp>
          <p:nvSpPr>
            <p:cNvPr id="12309" name="Line 15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307216" name="Group 16"/>
          <p:cNvGrpSpPr>
            <a:grpSpLocks/>
          </p:cNvGrpSpPr>
          <p:nvPr/>
        </p:nvGrpSpPr>
        <p:grpSpPr bwMode="auto">
          <a:xfrm>
            <a:off x="7696203" y="4953004"/>
            <a:ext cx="1052513" cy="523876"/>
            <a:chOff x="4570" y="2832"/>
            <a:chExt cx="663" cy="330"/>
          </a:xfrm>
        </p:grpSpPr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38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>
                  <a:latin typeface="Gill Sans Light"/>
                  <a:cs typeface="Gill Sans Light"/>
                </a:rPr>
                <a:t>PC</a:t>
              </a:r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307219" name="Group 19"/>
          <p:cNvGrpSpPr>
            <a:grpSpLocks/>
          </p:cNvGrpSpPr>
          <p:nvPr/>
        </p:nvGrpSpPr>
        <p:grpSpPr bwMode="auto">
          <a:xfrm>
            <a:off x="7696203" y="4572004"/>
            <a:ext cx="1052513" cy="523876"/>
            <a:chOff x="4570" y="2832"/>
            <a:chExt cx="663" cy="330"/>
          </a:xfrm>
        </p:grpSpPr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4848" y="2832"/>
              <a:ext cx="38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>
                  <a:latin typeface="Gill Sans Light"/>
                  <a:cs typeface="Gill Sans Light"/>
                </a:rPr>
                <a:t>PC</a:t>
              </a:r>
            </a:p>
          </p:txBody>
        </p:sp>
        <p:sp>
          <p:nvSpPr>
            <p:cNvPr id="12305" name="Line 21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307222" name="Group 22"/>
          <p:cNvGrpSpPr>
            <a:grpSpLocks/>
          </p:cNvGrpSpPr>
          <p:nvPr/>
        </p:nvGrpSpPr>
        <p:grpSpPr bwMode="auto">
          <a:xfrm>
            <a:off x="7696203" y="4191004"/>
            <a:ext cx="1052513" cy="523876"/>
            <a:chOff x="4570" y="2832"/>
            <a:chExt cx="663" cy="330"/>
          </a:xfrm>
        </p:grpSpPr>
        <p:sp>
          <p:nvSpPr>
            <p:cNvPr id="12302" name="Text Box 23"/>
            <p:cNvSpPr txBox="1">
              <a:spLocks noChangeArrowheads="1"/>
            </p:cNvSpPr>
            <p:nvPr/>
          </p:nvSpPr>
          <p:spPr bwMode="auto">
            <a:xfrm>
              <a:off x="4848" y="2832"/>
              <a:ext cx="38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>
                  <a:latin typeface="Gill Sans Light"/>
                  <a:cs typeface="Gill Sans Light"/>
                </a:rPr>
                <a:t>PC</a:t>
              </a:r>
            </a:p>
          </p:txBody>
        </p:sp>
        <p:sp>
          <p:nvSpPr>
            <p:cNvPr id="12303" name="Line 24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307225" name="AutoShape 25"/>
          <p:cNvSpPr>
            <a:spLocks noChangeArrowheads="1"/>
          </p:cNvSpPr>
          <p:nvPr/>
        </p:nvSpPr>
        <p:spPr bwMode="auto">
          <a:xfrm flipV="1">
            <a:off x="304800" y="3810000"/>
            <a:ext cx="762000" cy="26670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7479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1" build="p"/>
      <p:bldP spid="3072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OS Concept: Thread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Certain registers hold the </a:t>
            </a:r>
            <a:r>
              <a:rPr lang="en-US" i="1" dirty="0" smtClean="0"/>
              <a:t>context </a:t>
            </a:r>
            <a:r>
              <a:rPr lang="en-US" dirty="0" smtClean="0"/>
              <a:t>of thread</a:t>
            </a:r>
          </a:p>
          <a:p>
            <a:pPr lvl="1"/>
            <a:r>
              <a:rPr lang="en-US" dirty="0" smtClean="0"/>
              <a:t>Stack pointer holds the address of the top of stack</a:t>
            </a:r>
          </a:p>
          <a:p>
            <a:pPr lvl="2"/>
            <a:r>
              <a:rPr lang="en-US" dirty="0" smtClean="0"/>
              <a:t>Other conventions: Frame Pointer, Heap Pointer, Data</a:t>
            </a:r>
          </a:p>
          <a:p>
            <a:pPr lvl="1"/>
            <a:r>
              <a:rPr lang="en-US" dirty="0" smtClean="0"/>
              <a:t>May be defined by the instruction set architecture or by compiler conventions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Thread</a:t>
            </a:r>
            <a:r>
              <a:rPr lang="en-US" altLang="en-US" dirty="0">
                <a:solidFill>
                  <a:srgbClr val="FF0000"/>
                </a:solidFill>
              </a:rPr>
              <a:t>: Single unique execution context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Program Counter, Registers, Execution Flags, Stack</a:t>
            </a:r>
          </a:p>
          <a:p>
            <a:r>
              <a:rPr lang="en-US" dirty="0" smtClean="0"/>
              <a:t>A thread is executing on a processor when it is resident in the processor registers.</a:t>
            </a:r>
          </a:p>
          <a:p>
            <a:r>
              <a:rPr lang="en-US" dirty="0" smtClean="0"/>
              <a:t>PC register holds the address of executing instruction in the thread.</a:t>
            </a:r>
          </a:p>
          <a:p>
            <a:r>
              <a:rPr lang="en-US" dirty="0" smtClean="0"/>
              <a:t>Registers hold the root state of the thread.</a:t>
            </a:r>
          </a:p>
          <a:p>
            <a:pPr lvl="1"/>
            <a:r>
              <a:rPr lang="en-US" dirty="0" smtClean="0"/>
              <a:t>The rest is “in memory”</a:t>
            </a:r>
          </a:p>
        </p:txBody>
      </p:sp>
    </p:spTree>
    <p:extLst>
      <p:ext uri="{BB962C8B-B14F-4D97-AF65-F5344CB8AC3E}">
        <p14:creationId xmlns:p14="http://schemas.microsoft.com/office/powerpoint/2010/main" val="3840004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dirty="0" smtClean="0"/>
              <a:t>Second OS Concept: Program’s Address Space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889773" y="826532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0973" y="35052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0x000…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4773" y="762000"/>
            <a:ext cx="94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0xFFF…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5965973" y="2883932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807" y="3200400"/>
            <a:ext cx="63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code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65973" y="23505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2473" y="24384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Static Data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5965973" y="18171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2654" y="190500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heap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5965973" y="9027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1777" y="990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stack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489973" y="902732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489973" y="1664732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867400" cy="54864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Address space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rgbClr val="FF0000"/>
                </a:solidFill>
              </a:rPr>
              <a:t>the set of accessible addresses + state associated with them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For a 32-bit processor there are 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4 billion addresses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Nothing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ignores writes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Perhaps causes exception (fault)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0405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Space: In a Picture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936080" y="1326848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0505" y="239364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Processor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registers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36080" y="1555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5573" y="1250648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PC: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936080" y="1936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76785" y="947854"/>
            <a:ext cx="1828800" cy="304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0667" y="3734988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0x000…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2797" y="839388"/>
            <a:ext cx="94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0xFFF…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452985" y="3005254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6785" y="33217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Code Segment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52985" y="2471854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2202" y="255972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Static Data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52985" y="20146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9959" y="20263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heap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52985" y="10240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7336" y="11119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stack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921295" y="1894002"/>
            <a:ext cx="0" cy="5758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908229" y="1066800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529185" y="3081454"/>
            <a:ext cx="1447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9448" y="30477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instruction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8880" y="1555448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SP: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08171" y="4310316"/>
            <a:ext cx="7790828" cy="2393279"/>
          </a:xfrm>
        </p:spPr>
        <p:txBody>
          <a:bodyPr>
            <a:normAutofit/>
          </a:bodyPr>
          <a:lstStyle/>
          <a:p>
            <a:r>
              <a:rPr lang="en-US" dirty="0" smtClean="0"/>
              <a:t>What’s in the code Segment? Static Data Segment?</a:t>
            </a:r>
          </a:p>
          <a:p>
            <a:r>
              <a:rPr lang="en-US" dirty="0" smtClean="0"/>
              <a:t>What’s in the </a:t>
            </a:r>
            <a:r>
              <a:rPr lang="en-US" dirty="0"/>
              <a:t>S</a:t>
            </a:r>
            <a:r>
              <a:rPr lang="en-US" dirty="0" smtClean="0"/>
              <a:t>tack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How big is it?</a:t>
            </a:r>
          </a:p>
          <a:p>
            <a:r>
              <a:rPr lang="en-US" dirty="0" smtClean="0"/>
              <a:t>What’s in the Heap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 How big?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3585411" y="1326849"/>
            <a:ext cx="1864894" cy="1840468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3581400" y="1483746"/>
            <a:ext cx="1973179" cy="345054"/>
          </a:xfrm>
          <a:custGeom>
            <a:avLst/>
            <a:gdLst>
              <a:gd name="connsiteX0" fmla="*/ 0 w 1973179"/>
              <a:gd name="connsiteY0" fmla="*/ 146596 h 447385"/>
              <a:gd name="connsiteX1" fmla="*/ 409074 w 1973179"/>
              <a:gd name="connsiteY1" fmla="*/ 14249 h 447385"/>
              <a:gd name="connsiteX2" fmla="*/ 1973179 w 1973179"/>
              <a:gd name="connsiteY2" fmla="*/ 447385 h 4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79" h="447385">
                <a:moveTo>
                  <a:pt x="0" y="146596"/>
                </a:moveTo>
                <a:cubicBezTo>
                  <a:pt x="40105" y="55357"/>
                  <a:pt x="80211" y="-35882"/>
                  <a:pt x="409074" y="14249"/>
                </a:cubicBezTo>
                <a:cubicBezTo>
                  <a:pt x="737937" y="64380"/>
                  <a:pt x="1355558" y="255882"/>
                  <a:pt x="1973179" y="447385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6498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7924800" cy="736600"/>
          </a:xfrm>
        </p:spPr>
        <p:txBody>
          <a:bodyPr/>
          <a:lstStyle/>
          <a:p>
            <a:r>
              <a:rPr lang="en-US" dirty="0" smtClean="0"/>
              <a:t>Multiprogramming - Multiple Threads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0"/>
            <a:ext cx="7620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143000" y="2362200"/>
            <a:ext cx="26670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66800" y="12954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981200" y="12954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124200" y="1295400"/>
            <a:ext cx="762000" cy="7620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8702" y="1676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51816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1203458"/>
            <a:ext cx="1828800" cy="1448897"/>
            <a:chOff x="5334000" y="1203458"/>
            <a:chExt cx="1828800" cy="1448897"/>
          </a:xfrm>
        </p:grpSpPr>
        <p:sp>
          <p:nvSpPr>
            <p:cNvPr id="48" name="Rectangle 47"/>
            <p:cNvSpPr/>
            <p:nvPr/>
          </p:nvSpPr>
          <p:spPr bwMode="auto">
            <a:xfrm flipV="1">
              <a:off x="5334000" y="2351314"/>
              <a:ext cx="1828800" cy="23948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05138" y="231380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 flipV="1">
              <a:off x="5334000" y="2046514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05138" y="2030772"/>
              <a:ext cx="1082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flipV="1">
              <a:off x="5334000" y="1741714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05138" y="1725972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 flipV="1">
              <a:off x="5334000" y="1219200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05138" y="120345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7045380" y="1219200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7045380" y="165462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5334000" y="2789256"/>
            <a:ext cx="1828800" cy="1448897"/>
            <a:chOff x="5334000" y="2789256"/>
            <a:chExt cx="1828800" cy="1448897"/>
          </a:xfrm>
        </p:grpSpPr>
        <p:sp>
          <p:nvSpPr>
            <p:cNvPr id="59" name="Rectangle 58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05138" y="38995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05138" y="3616570"/>
              <a:ext cx="1082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05138" y="3311770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05138" y="278925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5334000" y="4656044"/>
            <a:ext cx="1828800" cy="1448897"/>
            <a:chOff x="5334000" y="2789256"/>
            <a:chExt cx="1828800" cy="1448897"/>
          </a:xfrm>
          <a:solidFill>
            <a:srgbClr val="FFC000"/>
          </a:solidFill>
        </p:grpSpPr>
        <p:sp>
          <p:nvSpPr>
            <p:cNvPr id="70" name="Rectangle 69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05138" y="38995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05138" y="3616570"/>
              <a:ext cx="1082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05138" y="3311770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05138" y="278925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50930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What is an operating system?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2514600"/>
          </a:xfrm>
        </p:spPr>
        <p:txBody>
          <a:bodyPr/>
          <a:lstStyle/>
          <a:p>
            <a:r>
              <a:rPr lang="en-US" dirty="0" smtClean="0"/>
              <a:t>Special layer of software that provides application software access to hardware resources</a:t>
            </a:r>
          </a:p>
          <a:p>
            <a:pPr lvl="1"/>
            <a:r>
              <a:rPr lang="en-US" dirty="0" smtClean="0"/>
              <a:t>Convenient abstraction of complex hardware devices</a:t>
            </a:r>
          </a:p>
          <a:p>
            <a:pPr lvl="1"/>
            <a:r>
              <a:rPr lang="en-US" dirty="0" smtClean="0"/>
              <a:t>Protected access to shared resources</a:t>
            </a:r>
          </a:p>
          <a:p>
            <a:pPr lvl="1"/>
            <a:r>
              <a:rPr lang="en-US" dirty="0" smtClean="0"/>
              <a:t>Security and authentication</a:t>
            </a:r>
          </a:p>
          <a:p>
            <a:pPr lvl="1"/>
            <a:r>
              <a:rPr lang="en-US" dirty="0" smtClean="0"/>
              <a:t>Communication amongst logical entities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5105400"/>
            <a:ext cx="23622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Hardware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4114800"/>
            <a:ext cx="914400" cy="6858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05200" y="3962400"/>
            <a:ext cx="914400" cy="685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86200" y="3810000"/>
            <a:ext cx="914400" cy="685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4876800"/>
            <a:ext cx="2057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53000" y="4419600"/>
            <a:ext cx="76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 bwMode="auto">
          <a:xfrm>
            <a:off x="5410200" y="5562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3458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5867400"/>
          </a:xfrm>
        </p:spPr>
        <p:txBody>
          <a:bodyPr>
            <a:noAutofit/>
          </a:bodyPr>
          <a:lstStyle/>
          <a:p>
            <a:r>
              <a:rPr lang="en-US" dirty="0" smtClean="0"/>
              <a:t>Start homework 0 immediately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Due next Monday!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cs162-xx account,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account, registration survey</a:t>
            </a:r>
          </a:p>
          <a:p>
            <a:pPr lvl="1"/>
            <a:r>
              <a:rPr lang="en-US" sz="2400" dirty="0" smtClean="0"/>
              <a:t>Vagrant and </a:t>
            </a:r>
            <a:r>
              <a:rPr lang="en-US" sz="2400" dirty="0" err="1" smtClean="0"/>
              <a:t>VirtualBox</a:t>
            </a:r>
            <a:r>
              <a:rPr lang="en-US" sz="2400" dirty="0" smtClean="0"/>
              <a:t> – VM environment for the course</a:t>
            </a:r>
          </a:p>
          <a:p>
            <a:pPr lvl="2"/>
            <a:r>
              <a:rPr lang="en-US" dirty="0" smtClean="0"/>
              <a:t>Consistent, managed environment on your machine</a:t>
            </a:r>
          </a:p>
          <a:p>
            <a:pPr lvl="1"/>
            <a:r>
              <a:rPr lang="en-US" sz="2400" dirty="0" smtClean="0"/>
              <a:t>Get familiar with all the cs162 tools, submit to </a:t>
            </a:r>
            <a:r>
              <a:rPr lang="en-US" sz="2400" dirty="0" err="1" smtClean="0"/>
              <a:t>autograder</a:t>
            </a:r>
            <a:r>
              <a:rPr lang="en-US" sz="2400" dirty="0" smtClean="0"/>
              <a:t> via </a:t>
            </a:r>
            <a:r>
              <a:rPr lang="en-US" sz="2400" dirty="0" err="1" smtClean="0"/>
              <a:t>git</a:t>
            </a:r>
            <a:endParaRPr lang="en-US" dirty="0" smtClean="0"/>
          </a:p>
          <a:p>
            <a:pPr lvl="1"/>
            <a:r>
              <a:rPr lang="en-US" sz="2400" dirty="0" smtClean="0"/>
              <a:t>Homework slip days: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You have 3 slip days</a:t>
            </a:r>
          </a:p>
          <a:p>
            <a:pPr lvl="4"/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Friday (1/29) is early drop day!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ery hard to drop afterwards…</a:t>
            </a:r>
          </a:p>
          <a:p>
            <a:pPr lvl="4"/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Should be going to section already!</a:t>
            </a:r>
          </a:p>
          <a:p>
            <a:pPr lvl="1"/>
            <a:r>
              <a:rPr lang="en-US" dirty="0" smtClean="0"/>
              <a:t>Light (W 11-12, W 1-2)</a:t>
            </a:r>
            <a:r>
              <a:rPr lang="en-US" smtClean="0"/>
              <a:t>, Packed (W 4-5)</a:t>
            </a:r>
            <a:endParaRPr lang="en-US" dirty="0" smtClean="0"/>
          </a:p>
          <a:p>
            <a:pPr lvl="5"/>
            <a:endParaRPr lang="en-US" sz="1400" dirty="0" smtClean="0"/>
          </a:p>
          <a:p>
            <a:r>
              <a:rPr lang="en-US" dirty="0" smtClean="0"/>
              <a:t>Group sign up form out next week (after drop deadline)</a:t>
            </a:r>
          </a:p>
          <a:p>
            <a:pPr lvl="1"/>
            <a:r>
              <a:rPr lang="en-US" sz="2400" dirty="0" smtClean="0"/>
              <a:t>Work on finding groups ASAP: 4 people in a group!</a:t>
            </a:r>
          </a:p>
          <a:p>
            <a:pPr lvl="1"/>
            <a:r>
              <a:rPr lang="en-US" sz="2400" dirty="0" smtClean="0"/>
              <a:t>Try to attend either same section or 2 sections by same 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858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sz="2800" dirty="0" smtClean="0"/>
              <a:t>How can we give the illusion of multiple processors?</a:t>
            </a:r>
          </a:p>
        </p:txBody>
      </p:sp>
      <p:grpSp>
        <p:nvGrpSpPr>
          <p:cNvPr id="21507" name="Group 42"/>
          <p:cNvGrpSpPr>
            <a:grpSpLocks/>
          </p:cNvGrpSpPr>
          <p:nvPr/>
        </p:nvGrpSpPr>
        <p:grpSpPr bwMode="auto">
          <a:xfrm>
            <a:off x="777875" y="776288"/>
            <a:ext cx="2819400" cy="1722437"/>
            <a:chOff x="490" y="451"/>
            <a:chExt cx="1776" cy="1085"/>
          </a:xfrm>
        </p:grpSpPr>
        <p:sp>
          <p:nvSpPr>
            <p:cNvPr id="21518" name="Oval 4"/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Gill Sans Light"/>
                  <a:cs typeface="Gill Sans Light"/>
                </a:rPr>
                <a:t>vCPU3</a:t>
              </a:r>
            </a:p>
          </p:txBody>
        </p:sp>
        <p:sp>
          <p:nvSpPr>
            <p:cNvPr id="21519" name="Oval 5"/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Gill Sans Light"/>
                  <a:cs typeface="Gill Sans Light"/>
                </a:rPr>
                <a:t>vCPU2</a:t>
              </a:r>
            </a:p>
          </p:txBody>
        </p:sp>
        <p:sp>
          <p:nvSpPr>
            <p:cNvPr id="21520" name="Oval 6"/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Gill Sans Light"/>
                  <a:cs typeface="Gill Sans Light"/>
                </a:rPr>
                <a:t>vCPU1</a:t>
              </a:r>
            </a:p>
          </p:txBody>
        </p:sp>
        <p:sp>
          <p:nvSpPr>
            <p:cNvPr id="21521" name="Rectangle 7"/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Gill Sans Light"/>
                  <a:cs typeface="Gill Sans Light"/>
                </a:rPr>
                <a:t>Shared Memory</a:t>
              </a:r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1523" name="Line 13"/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1524" name="Line 14"/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Assume a single processor.  How do we provide the illusion of multiple processors?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Multiplex in time!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Each virtual “CPU” needs a structure to hold: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Program Counter (PC), Stack Pointer (SP)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Registers (Integer, Floating point, others…?)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How switch from one virtual CPU to the next?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Save PC, SP, and registers in current state block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Load PC, SP, and registers from new state block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What triggers 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Timer, voluntary yield, I/O, other things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114800" y="1371600"/>
            <a:ext cx="4724400" cy="1133475"/>
            <a:chOff x="2400" y="1152"/>
            <a:chExt cx="2976" cy="714"/>
          </a:xfrm>
        </p:grpSpPr>
        <p:grpSp>
          <p:nvGrpSpPr>
            <p:cNvPr id="21510" name="Group 33"/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1513" name="Rectangle 28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Gill Sans Light"/>
                    <a:cs typeface="Gill Sans Light"/>
                  </a:rPr>
                  <a:t>vCPU1</a:t>
                </a:r>
              </a:p>
            </p:txBody>
          </p:sp>
          <p:sp>
            <p:nvSpPr>
              <p:cNvPr id="21514" name="Rectangle 29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Gill Sans Light"/>
                    <a:cs typeface="Gill Sans Light"/>
                  </a:rPr>
                  <a:t>vCPU2</a:t>
                </a:r>
              </a:p>
            </p:txBody>
          </p:sp>
          <p:sp>
            <p:nvSpPr>
              <p:cNvPr id="21515" name="Rectangle 30"/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Gill Sans Light"/>
                    <a:cs typeface="Gill Sans Light"/>
                  </a:rPr>
                  <a:t>vCPU3</a:t>
                </a:r>
              </a:p>
            </p:txBody>
          </p:sp>
          <p:sp>
            <p:nvSpPr>
              <p:cNvPr id="21516" name="Rectangle 31"/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Gill Sans Light"/>
                    <a:cs typeface="Gill Sans Light"/>
                  </a:rPr>
                  <a:t>vCPU1</a:t>
                </a:r>
              </a:p>
            </p:txBody>
          </p:sp>
          <p:sp>
            <p:nvSpPr>
              <p:cNvPr id="21517" name="Rectangle 32"/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Gill Sans Light"/>
                    <a:cs typeface="Gill Sans Light"/>
                  </a:rPr>
                  <a:t>vCPU2</a:t>
                </a:r>
              </a:p>
            </p:txBody>
          </p:sp>
        </p:grpSp>
        <p:sp>
          <p:nvSpPr>
            <p:cNvPr id="21511" name="Text Box 34"/>
            <p:cNvSpPr txBox="1">
              <a:spLocks noChangeArrowheads="1"/>
            </p:cNvSpPr>
            <p:nvPr/>
          </p:nvSpPr>
          <p:spPr bwMode="auto">
            <a:xfrm>
              <a:off x="2688" y="1536"/>
              <a:ext cx="5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latin typeface="Gill Sans Light"/>
                  <a:cs typeface="Gill Sans Light"/>
                </a:rPr>
                <a:t>Time </a:t>
              </a:r>
            </a:p>
          </p:txBody>
        </p:sp>
        <p:sp>
          <p:nvSpPr>
            <p:cNvPr id="21512" name="Line 35"/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55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Basic Problem of Concurrency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105400"/>
          </a:xfrm>
        </p:spPr>
        <p:txBody>
          <a:bodyPr/>
          <a:lstStyle/>
          <a:p>
            <a:r>
              <a:rPr lang="en-US" altLang="en-US" dirty="0" smtClean="0"/>
              <a:t>The basic problem of concurrency involves resources:</a:t>
            </a:r>
          </a:p>
          <a:p>
            <a:pPr lvl="1"/>
            <a:r>
              <a:rPr lang="en-US" altLang="en-US" dirty="0" smtClean="0"/>
              <a:t>Hardware: single CPU, single DRAM, single I/O devices</a:t>
            </a:r>
          </a:p>
          <a:p>
            <a:pPr lvl="1"/>
            <a:r>
              <a:rPr lang="en-US" altLang="en-US" dirty="0" smtClean="0"/>
              <a:t>Multiprogramming API: processes think they have exclusive access to shared resources</a:t>
            </a:r>
          </a:p>
          <a:p>
            <a:r>
              <a:rPr lang="en-US" altLang="en-US" dirty="0" smtClean="0"/>
              <a:t>OS has to coordinate all activity</a:t>
            </a:r>
          </a:p>
          <a:p>
            <a:pPr lvl="1"/>
            <a:r>
              <a:rPr lang="en-US" altLang="en-US" dirty="0" smtClean="0"/>
              <a:t>Multiple processes, I/O interrupts, …</a:t>
            </a:r>
          </a:p>
          <a:p>
            <a:pPr lvl="1"/>
            <a:r>
              <a:rPr lang="en-US" altLang="en-US" dirty="0" smtClean="0"/>
              <a:t>How can it keep all these things straight?</a:t>
            </a:r>
          </a:p>
          <a:p>
            <a:r>
              <a:rPr lang="en-US" altLang="en-US" dirty="0" smtClean="0"/>
              <a:t>Basic Idea: Use Virtual Machine abstraction</a:t>
            </a:r>
          </a:p>
          <a:p>
            <a:pPr lvl="1"/>
            <a:r>
              <a:rPr lang="en-US" altLang="en-US" dirty="0" smtClean="0"/>
              <a:t>Simple machine abstraction for processes</a:t>
            </a:r>
          </a:p>
          <a:p>
            <a:pPr lvl="1"/>
            <a:r>
              <a:rPr lang="en-US" altLang="en-US" dirty="0" smtClean="0"/>
              <a:t>Multiplex these abstract machines</a:t>
            </a:r>
          </a:p>
          <a:p>
            <a:r>
              <a:rPr lang="en-US" altLang="en-US" dirty="0" err="1" smtClean="0"/>
              <a:t>Dijkstra</a:t>
            </a:r>
            <a:r>
              <a:rPr lang="en-US" altLang="en-US" dirty="0" smtClean="0"/>
              <a:t> did this for the “THE system”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Few thousand lines vs 1 million lines in OS 360 (1K bugs)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016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533400"/>
          </a:xfrm>
        </p:spPr>
        <p:txBody>
          <a:bodyPr/>
          <a:lstStyle/>
          <a:p>
            <a:r>
              <a:rPr lang="en-US" altLang="en-US" dirty="0" smtClean="0"/>
              <a:t>Properties of this simple multiprogramming technique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5715000"/>
          </a:xfrm>
        </p:spPr>
        <p:txBody>
          <a:bodyPr/>
          <a:lstStyle/>
          <a:p>
            <a:r>
              <a:rPr lang="en-US" altLang="en-US" dirty="0" smtClean="0"/>
              <a:t>All virtual CPUs share same non-CPU resources</a:t>
            </a:r>
          </a:p>
          <a:p>
            <a:pPr lvl="1"/>
            <a:r>
              <a:rPr lang="en-US" altLang="en-US" dirty="0" smtClean="0"/>
              <a:t>I/O devices the same</a:t>
            </a:r>
          </a:p>
          <a:p>
            <a:pPr lvl="1"/>
            <a:r>
              <a:rPr lang="en-US" altLang="en-US" dirty="0" smtClean="0"/>
              <a:t>Memory the same</a:t>
            </a:r>
          </a:p>
          <a:p>
            <a:r>
              <a:rPr lang="en-US" altLang="en-US" dirty="0" smtClean="0"/>
              <a:t>Consequence of sharing:</a:t>
            </a:r>
          </a:p>
          <a:p>
            <a:pPr lvl="1"/>
            <a:r>
              <a:rPr lang="en-US" altLang="en-US" dirty="0" smtClean="0"/>
              <a:t>Each thread can access the data of every other thread (good for sharing, bad for protection)</a:t>
            </a:r>
          </a:p>
          <a:p>
            <a:pPr lvl="1"/>
            <a:r>
              <a:rPr lang="en-US" altLang="en-US" dirty="0" smtClean="0"/>
              <a:t>Threads can share instructions</a:t>
            </a:r>
            <a:br>
              <a:rPr lang="en-US" altLang="en-US" dirty="0" smtClean="0"/>
            </a:br>
            <a:r>
              <a:rPr lang="en-US" altLang="en-US" dirty="0" smtClean="0"/>
              <a:t>(good for sharing, bad for protection)</a:t>
            </a:r>
          </a:p>
          <a:p>
            <a:pPr lvl="1"/>
            <a:r>
              <a:rPr lang="en-US" altLang="en-US" dirty="0" smtClean="0"/>
              <a:t>Can threads overwrite OS functions? </a:t>
            </a:r>
          </a:p>
          <a:p>
            <a:r>
              <a:rPr lang="en-US" altLang="en-US" dirty="0" smtClean="0"/>
              <a:t>This (unprotected) model is common in:</a:t>
            </a:r>
          </a:p>
          <a:p>
            <a:pPr lvl="1"/>
            <a:r>
              <a:rPr lang="en-US" altLang="en-US" dirty="0" smtClean="0"/>
              <a:t>Embedded applications</a:t>
            </a:r>
          </a:p>
          <a:p>
            <a:pPr lvl="1"/>
            <a:r>
              <a:rPr lang="en-US" altLang="en-US" dirty="0" smtClean="0"/>
              <a:t>Windows 3.1/Early Macintosh (switch only with yield)</a:t>
            </a:r>
          </a:p>
          <a:p>
            <a:pPr lvl="1"/>
            <a:r>
              <a:rPr lang="en-US" altLang="en-US" dirty="0" smtClean="0"/>
              <a:t>Windows 95—ME (switch with both yield and timer)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108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Operating System must protect itself from user programs</a:t>
            </a:r>
            <a:endParaRPr lang="en-US" dirty="0"/>
          </a:p>
          <a:p>
            <a:pPr lvl="1"/>
            <a:r>
              <a:rPr lang="en-US" dirty="0" smtClean="0"/>
              <a:t>Reliability: compromising the operating system generally causes it to crash</a:t>
            </a:r>
          </a:p>
          <a:p>
            <a:pPr lvl="1"/>
            <a:r>
              <a:rPr lang="en-US" dirty="0" smtClean="0"/>
              <a:t>Security: limit the scope of what processes can do</a:t>
            </a:r>
          </a:p>
          <a:p>
            <a:pPr lvl="1"/>
            <a:r>
              <a:rPr lang="en-US" dirty="0" smtClean="0"/>
              <a:t>Privacy: limit each process to the data it is permitted to access</a:t>
            </a:r>
          </a:p>
          <a:p>
            <a:pPr lvl="1"/>
            <a:r>
              <a:rPr lang="en-US" dirty="0" smtClean="0"/>
              <a:t>Fairness: each should be limited to its appropriate share of system resources (CPU time, memory, I/O,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 must protect User programs from one another</a:t>
            </a:r>
          </a:p>
          <a:p>
            <a:r>
              <a:rPr lang="en-US" dirty="0" smtClean="0"/>
              <a:t>Primary Mechanism: limit the translation from program address space to physical memory space</a:t>
            </a:r>
          </a:p>
          <a:p>
            <a:pPr lvl="1"/>
            <a:r>
              <a:rPr lang="en-US" dirty="0" smtClean="0"/>
              <a:t>Can only touch what is mapped into process </a:t>
            </a:r>
            <a:r>
              <a:rPr lang="en-US" i="1" dirty="0" smtClean="0"/>
              <a:t>address space</a:t>
            </a:r>
          </a:p>
          <a:p>
            <a:r>
              <a:rPr lang="en-US" dirty="0" smtClean="0"/>
              <a:t>Additional Mechanisms:</a:t>
            </a:r>
          </a:p>
          <a:p>
            <a:pPr lvl="1"/>
            <a:r>
              <a:rPr lang="en-US" dirty="0" smtClean="0"/>
              <a:t>Privileged instructions, in/out instructions, special registers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processing, subsystem implementation </a:t>
            </a:r>
          </a:p>
          <a:p>
            <a:pPr lvl="2"/>
            <a:r>
              <a:rPr lang="en-US" dirty="0" smtClean="0"/>
              <a:t>(e.g., file access rights,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22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OS Concept: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Process: </a:t>
            </a:r>
            <a:r>
              <a:rPr lang="en-US" alt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xecution environment with </a:t>
            </a:r>
            <a:r>
              <a:rPr lang="en-US" dirty="0">
                <a:solidFill>
                  <a:srgbClr val="FF0000"/>
                </a:solidFill>
              </a:rPr>
              <a:t>Restricted </a:t>
            </a:r>
            <a:r>
              <a:rPr lang="en-US" dirty="0" smtClean="0">
                <a:solidFill>
                  <a:srgbClr val="FF0000"/>
                </a:solidFill>
              </a:rPr>
              <a:t>Rights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Address Space with One or More Threads</a:t>
            </a:r>
          </a:p>
          <a:p>
            <a:pPr lvl="1"/>
            <a:r>
              <a:rPr lang="en-US" altLang="en-US" dirty="0" smtClean="0"/>
              <a:t>Owns memory (address space)</a:t>
            </a:r>
          </a:p>
          <a:p>
            <a:pPr lvl="1"/>
            <a:r>
              <a:rPr lang="en-US" altLang="en-US" dirty="0" smtClean="0"/>
              <a:t>Owns file descriptors, file system context, …</a:t>
            </a:r>
          </a:p>
          <a:p>
            <a:pPr lvl="1"/>
            <a:r>
              <a:rPr lang="en-US" altLang="en-US" dirty="0" smtClean="0"/>
              <a:t>Encapsulate one or more threads sharing process resources</a:t>
            </a:r>
          </a:p>
          <a:p>
            <a:r>
              <a:rPr lang="en-US" altLang="en-US" dirty="0" smtClean="0"/>
              <a:t>Why </a:t>
            </a:r>
            <a:r>
              <a:rPr lang="en-US" altLang="en-US" b="1" dirty="0" smtClean="0"/>
              <a:t>processes</a:t>
            </a:r>
            <a:r>
              <a:rPr lang="en-US" altLang="en-US" dirty="0" smtClean="0"/>
              <a:t>? 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Protected from each other!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OS Protected from them</a:t>
            </a:r>
          </a:p>
          <a:p>
            <a:pPr lvl="1"/>
            <a:r>
              <a:rPr lang="en-US" altLang="en-US" dirty="0" smtClean="0"/>
              <a:t>Processes provides memory protection</a:t>
            </a:r>
          </a:p>
          <a:p>
            <a:pPr lvl="1"/>
            <a:r>
              <a:rPr lang="en-US" altLang="en-US" dirty="0" smtClean="0"/>
              <a:t>Threads more efficient than processes (later)</a:t>
            </a:r>
          </a:p>
          <a:p>
            <a:pPr marL="285750" lvl="1" indent="-285750">
              <a:buFontTx/>
              <a:buChar char="•"/>
            </a:pPr>
            <a:r>
              <a:rPr lang="en-US" altLang="en-US" dirty="0"/>
              <a:t>Fundamental tradeoff between protection and </a:t>
            </a:r>
            <a:r>
              <a:rPr lang="en-US" altLang="en-US" dirty="0" smtClean="0"/>
              <a:t>efficiency</a:t>
            </a:r>
          </a:p>
          <a:p>
            <a:pPr marL="742950" lvl="2" indent="-285750">
              <a:buFontTx/>
              <a:buChar char="•"/>
            </a:pPr>
            <a:r>
              <a:rPr lang="en-US" altLang="en-US" dirty="0" smtClean="0"/>
              <a:t>Communication easier </a:t>
            </a:r>
            <a:r>
              <a:rPr lang="en-US" altLang="en-US" i="1" dirty="0" smtClean="0"/>
              <a:t>within</a:t>
            </a:r>
            <a:r>
              <a:rPr lang="en-US" altLang="en-US" dirty="0" smtClean="0"/>
              <a:t> a process</a:t>
            </a:r>
          </a:p>
          <a:p>
            <a:pPr marL="742950" lvl="2" indent="-285750">
              <a:buFontTx/>
              <a:buChar char="•"/>
            </a:pPr>
            <a:r>
              <a:rPr lang="en-US" altLang="en-US" dirty="0" smtClean="0"/>
              <a:t>Communication harder </a:t>
            </a:r>
            <a:r>
              <a:rPr lang="en-US" altLang="en-US" i="1" dirty="0" smtClean="0"/>
              <a:t>between </a:t>
            </a:r>
            <a:r>
              <a:rPr lang="en-US" altLang="en-US" dirty="0" smtClean="0"/>
              <a:t>processes</a:t>
            </a:r>
          </a:p>
          <a:p>
            <a:r>
              <a:rPr lang="en-US" altLang="en-US" dirty="0" smtClean="0"/>
              <a:t>Application instance consists of one or more processes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45517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389438"/>
            <a:ext cx="8670925" cy="2286000"/>
          </a:xfrm>
        </p:spPr>
        <p:txBody>
          <a:bodyPr/>
          <a:lstStyle/>
          <a:p>
            <a:r>
              <a:rPr lang="en-US" altLang="en-US" smtClean="0"/>
              <a:t>Threads encapsulate concurrency: “Active” component</a:t>
            </a:r>
          </a:p>
          <a:p>
            <a:r>
              <a:rPr lang="en-US" altLang="en-US" smtClean="0"/>
              <a:t>Address spaces encapsulate protection: “Passive” part</a:t>
            </a:r>
          </a:p>
          <a:p>
            <a:pPr lvl="1"/>
            <a:r>
              <a:rPr lang="en-US" altLang="en-US" smtClean="0"/>
              <a:t>Keeps buggy program from trashing the system</a:t>
            </a:r>
          </a:p>
          <a:p>
            <a:r>
              <a:rPr lang="en-US" altLang="en-US" smtClean="0"/>
              <a:t>Why have multiple threads per address space?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2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Fourth OS Concept:  Dual Mode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hlink"/>
                </a:solidFill>
              </a:rPr>
              <a:t>Hardware </a:t>
            </a:r>
            <a:r>
              <a:rPr lang="en-US" altLang="en-US" dirty="0"/>
              <a:t>provides at least two modes:</a:t>
            </a:r>
          </a:p>
          <a:p>
            <a:pPr lvl="1"/>
            <a:r>
              <a:rPr lang="en-US" altLang="en-US" dirty="0"/>
              <a:t>“Kernel” mode (or “supervisor” or “protected”)</a:t>
            </a:r>
          </a:p>
          <a:p>
            <a:pPr lvl="1"/>
            <a:r>
              <a:rPr lang="en-US" altLang="en-US" dirty="0"/>
              <a:t>“User” mode: Normal programs executed </a:t>
            </a:r>
          </a:p>
          <a:p>
            <a:r>
              <a:rPr lang="en-US" dirty="0" smtClean="0"/>
              <a:t>What is needed in the hardware to support “dual mode” operation?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bit of state (user/system mode bit)</a:t>
            </a:r>
          </a:p>
          <a:p>
            <a:pPr lvl="1"/>
            <a:r>
              <a:rPr lang="en-US" dirty="0" smtClean="0"/>
              <a:t>Certain operations / actions only permitted in system/kernel mode</a:t>
            </a:r>
          </a:p>
          <a:p>
            <a:pPr lvl="2"/>
            <a:r>
              <a:rPr lang="en-US" dirty="0" smtClean="0"/>
              <a:t>In user mode they fail or trap</a:t>
            </a:r>
          </a:p>
          <a:p>
            <a:pPr lvl="1"/>
            <a:r>
              <a:rPr lang="en-US" dirty="0" err="1" smtClean="0"/>
              <a:t>User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Kernel</a:t>
            </a:r>
            <a:r>
              <a:rPr lang="en-US" dirty="0" smtClean="0"/>
              <a:t> transition </a:t>
            </a:r>
            <a:r>
              <a:rPr lang="en-US" i="1" dirty="0" smtClean="0"/>
              <a:t>sets</a:t>
            </a:r>
            <a:r>
              <a:rPr lang="en-US" dirty="0" smtClean="0"/>
              <a:t> system mode AND saves the user PC</a:t>
            </a:r>
          </a:p>
          <a:p>
            <a:pPr lvl="2"/>
            <a:r>
              <a:rPr lang="en-US" dirty="0" smtClean="0"/>
              <a:t>Operating system code carefully puts aside user state then performs the necessary operations</a:t>
            </a:r>
          </a:p>
          <a:p>
            <a:pPr lvl="1"/>
            <a:r>
              <a:rPr lang="en-US" dirty="0" err="1" smtClean="0"/>
              <a:t>Kernel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User</a:t>
            </a:r>
            <a:r>
              <a:rPr lang="en-US" dirty="0" smtClean="0"/>
              <a:t> transition clears system mode AND restores appropriate user PC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eturn-from-interrupt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03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 example: UNIX System Structure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304800" y="1447800"/>
            <a:ext cx="8491538" cy="3994150"/>
            <a:chOff x="191" y="720"/>
            <a:chExt cx="5349" cy="251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10139" r="380" b="10139"/>
            <a:stretch>
              <a:fillRect/>
            </a:stretch>
          </p:blipFill>
          <p:spPr bwMode="auto">
            <a:xfrm>
              <a:off x="1344" y="720"/>
              <a:ext cx="4176" cy="2516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60" y="945"/>
              <a:ext cx="8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solidFill>
                    <a:schemeClr val="hlink"/>
                  </a:solidFill>
                  <a:latin typeface="Gill Sans Light"/>
                  <a:cs typeface="Gill Sans Light"/>
                </a:rPr>
                <a:t>User Mode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07" y="1972"/>
              <a:ext cx="9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  <a:latin typeface="Gill Sans Light"/>
                  <a:cs typeface="Gill Sans Light"/>
                </a:rPr>
                <a:t>Kernel Mode</a:t>
              </a:r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191" y="1555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V="1">
              <a:off x="192" y="2784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01" y="2913"/>
              <a:ext cx="7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  <a:latin typeface="Gill Sans Light"/>
                  <a:cs typeface="Gill Sans Light"/>
                </a:rPr>
                <a:t>Hardware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1776" y="816"/>
              <a:ext cx="8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Applications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1776" y="1152"/>
              <a:ext cx="8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Standard Libs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12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User/Kernel (Privileged)</a:t>
            </a:r>
            <a:r>
              <a:rPr lang="en-US" baseline="0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6200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Block Arc 6"/>
          <p:cNvSpPr/>
          <p:nvPr/>
        </p:nvSpPr>
        <p:spPr bwMode="auto">
          <a:xfrm>
            <a:off x="1295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90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219200"/>
            <a:ext cx="178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User Mode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048000"/>
            <a:ext cx="2021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Kernel Mode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1790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105400"/>
            <a:ext cx="15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Full HW access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4381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054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Limited HW access</a:t>
            </a:r>
            <a:endParaRPr lang="en-US" dirty="0">
              <a:latin typeface="Gill Sans Light"/>
              <a:cs typeface="Gill Sans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62200" y="2895600"/>
            <a:ext cx="849283" cy="674132"/>
            <a:chOff x="2362200" y="3048000"/>
            <a:chExt cx="849283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exec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362200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Gill Sans Light"/>
                  <a:cs typeface="Gill Sans Light"/>
                </a:rPr>
                <a:t>syscall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2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exit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6603" y="2165866"/>
            <a:ext cx="542991" cy="870466"/>
            <a:chOff x="2590803" y="2927866"/>
            <a:chExt cx="542991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Gill Sans Light"/>
                  <a:cs typeface="Gill Sans Light"/>
                </a:rPr>
                <a:t>rtn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581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interrupt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67200" y="2209803"/>
            <a:ext cx="377026" cy="826533"/>
            <a:chOff x="2971803" y="3200400"/>
            <a:chExt cx="377031" cy="58960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77031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Gill Sans Light"/>
                  <a:cs typeface="Gill Sans Light"/>
                </a:rPr>
                <a:t>rfi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3886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419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4648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4644226" y="2851670"/>
            <a:ext cx="384974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5105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exception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5334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45328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 smtClean="0"/>
              <a:t>Review: What is an Operating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568" y="838200"/>
            <a:ext cx="713083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Referee</a:t>
            </a:r>
          </a:p>
          <a:p>
            <a:pPr lvl="1"/>
            <a:r>
              <a:rPr lang="en-US" dirty="0" smtClean="0"/>
              <a:t>Manage sharing of resources, Protection, Isolation</a:t>
            </a:r>
          </a:p>
          <a:p>
            <a:pPr lvl="2"/>
            <a:r>
              <a:rPr lang="en-US" dirty="0" smtClean="0"/>
              <a:t>Resource allocation, isolation, communication</a:t>
            </a:r>
          </a:p>
          <a:p>
            <a:r>
              <a:rPr lang="en-US" dirty="0" smtClean="0"/>
              <a:t>Illusionist</a:t>
            </a:r>
          </a:p>
          <a:p>
            <a:pPr lvl="1"/>
            <a:r>
              <a:rPr lang="en-US" dirty="0" smtClean="0"/>
              <a:t>Provide clean, easy to use abstractions of physical resources</a:t>
            </a:r>
          </a:p>
          <a:p>
            <a:pPr lvl="2"/>
            <a:r>
              <a:rPr lang="en-US" dirty="0" smtClean="0"/>
              <a:t>Infinite memory, dedicated machine</a:t>
            </a:r>
          </a:p>
          <a:p>
            <a:pPr lvl="2"/>
            <a:r>
              <a:rPr lang="en-US" dirty="0" smtClean="0"/>
              <a:t>Higher level objects: files, users, messages</a:t>
            </a:r>
          </a:p>
          <a:p>
            <a:pPr lvl="2"/>
            <a:r>
              <a:rPr lang="en-US" dirty="0" smtClean="0"/>
              <a:t>Masking limitations, virtualization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Common services</a:t>
            </a:r>
          </a:p>
          <a:p>
            <a:pPr lvl="2"/>
            <a:r>
              <a:rPr lang="en-US" dirty="0" smtClean="0"/>
              <a:t>Storage, Window system, Networking</a:t>
            </a:r>
          </a:p>
          <a:p>
            <a:pPr lvl="2"/>
            <a:r>
              <a:rPr lang="en-US" dirty="0" smtClean="0"/>
              <a:t>Sharing, Authorization</a:t>
            </a:r>
          </a:p>
          <a:p>
            <a:pPr lvl="2"/>
            <a:r>
              <a:rPr lang="en-US" dirty="0" smtClean="0"/>
              <a:t>Look and feel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1411469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129166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343400"/>
            <a:ext cx="1664252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41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7696200" cy="736600"/>
          </a:xfrm>
        </p:spPr>
        <p:txBody>
          <a:bodyPr/>
          <a:lstStyle/>
          <a:p>
            <a:r>
              <a:rPr lang="en-US" dirty="0" smtClean="0"/>
              <a:t>Simple Protection: Base and Bound (B&amp;B)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715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252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495" y="3184658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58282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58282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8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35895" y="6019800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FFFF…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35895" y="3048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0" y="3505200"/>
            <a:ext cx="96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Program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address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86803" y="26024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Base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667000" y="2971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4495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4114800"/>
            <a:ext cx="77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Bound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95800" y="31623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724400" y="3200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905000" y="3810000"/>
            <a:ext cx="4038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228600" y="1511633"/>
            <a:ext cx="5187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724400" y="3962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24400" y="4038600"/>
            <a:ext cx="33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&lt;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4114800" y="3810000"/>
            <a:ext cx="676555" cy="230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95800" y="4417685"/>
            <a:ext cx="2955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971800" y="2971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01000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1</a:t>
            </a:r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124200" y="44958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100…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24400" y="3288268"/>
            <a:ext cx="4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&gt;=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67" name="Straight Arrow Connector 66"/>
          <p:cNvCxnSpPr>
            <a:stCxn id="58" idx="3"/>
            <a:endCxn id="64" idx="1"/>
          </p:cNvCxnSpPr>
          <p:nvPr/>
        </p:nvCxnSpPr>
        <p:spPr bwMode="auto">
          <a:xfrm>
            <a:off x="4495800" y="3162300"/>
            <a:ext cx="295555" cy="1162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Straight Arrow Connector 69"/>
          <p:cNvCxnSpPr>
            <a:endCxn id="66" idx="1"/>
          </p:cNvCxnSpPr>
          <p:nvPr/>
        </p:nvCxnSpPr>
        <p:spPr bwMode="auto">
          <a:xfrm flipV="1">
            <a:off x="4114800" y="3472934"/>
            <a:ext cx="609600" cy="3370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2" name="Content Placeholder 87"/>
          <p:cNvSpPr>
            <a:spLocks noGrp="1"/>
          </p:cNvSpPr>
          <p:nvPr>
            <p:ph idx="1"/>
          </p:nvPr>
        </p:nvSpPr>
        <p:spPr>
          <a:xfrm>
            <a:off x="76200" y="5105400"/>
            <a:ext cx="5638800" cy="1524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Requires relocating loader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Still protects OS and isolates program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addition on address path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81000" y="15240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213176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410200" y="2754868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831068"/>
            <a:ext cx="1600200" cy="2057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idea: Address Space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1371599"/>
          </a:xfrm>
        </p:spPr>
        <p:txBody>
          <a:bodyPr/>
          <a:lstStyle/>
          <a:p>
            <a:r>
              <a:rPr lang="en-US" dirty="0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2882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Processor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288268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Memory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2526268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0x000…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8730" y="5421868"/>
            <a:ext cx="94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0xFFF…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4" name="Alternate Process 13"/>
          <p:cNvSpPr/>
          <p:nvPr/>
        </p:nvSpPr>
        <p:spPr bwMode="auto">
          <a:xfrm>
            <a:off x="3276600" y="3288268"/>
            <a:ext cx="1386104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Gill Sans Light"/>
                <a:cs typeface="Gill Sans Light"/>
              </a:rPr>
              <a:t>translator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 bwMode="auto">
          <a:xfrm>
            <a:off x="2667000" y="3859768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>
            <a:stCxn id="14" idx="3"/>
          </p:cNvCxnSpPr>
          <p:nvPr/>
        </p:nvCxnSpPr>
        <p:spPr bwMode="auto">
          <a:xfrm>
            <a:off x="4662704" y="3859768"/>
            <a:ext cx="7474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7680719">
            <a:off x="2456921" y="2723348"/>
            <a:ext cx="167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“virtual address”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9" name="TextBox 18"/>
          <p:cNvSpPr txBox="1"/>
          <p:nvPr/>
        </p:nvSpPr>
        <p:spPr>
          <a:xfrm rot="17680719">
            <a:off x="4292227" y="2647149"/>
            <a:ext cx="180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“physical address”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66242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dirty="0" smtClean="0"/>
              <a:t>A simple address translation with Base and Bound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0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252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02295" y="3184658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58282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58282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8596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59695" y="6019800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FFFF…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59695" y="3048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600" y="3505200"/>
            <a:ext cx="96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Program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address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0603" y="2602468"/>
            <a:ext cx="138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Base Address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2971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648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0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Bound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19600" y="31623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572000" y="3581401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28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228600" y="1511633"/>
            <a:ext cx="5187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029200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</p:cNvCxnSpPr>
          <p:nvPr/>
        </p:nvCxnSpPr>
        <p:spPr bwMode="auto">
          <a:xfrm>
            <a:off x="4419600" y="3162300"/>
            <a:ext cx="3048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572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8200" y="4419600"/>
            <a:ext cx="33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&lt;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3962400" y="3810000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19600" y="4798685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" y="15240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895600" y="2971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24800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1</a:t>
            </a:r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48000" y="4876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0</a:t>
            </a:r>
            <a:r>
              <a:rPr lang="en-US" dirty="0" smtClean="0">
                <a:latin typeface="Gill Sans Light"/>
                <a:cs typeface="Gill Sans Light"/>
              </a:rPr>
              <a:t>100…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52400" y="5486400"/>
            <a:ext cx="533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it touch other programs?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32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Tying it together: Simple B&amp;B: OS loads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252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FFFF…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1</a:t>
            </a:r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3080…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Base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67" name="Straight Arrow Connector 66"/>
          <p:cNvCxnSpPr>
            <a:stCxn id="65" idx="3"/>
          </p:cNvCxnSpPr>
          <p:nvPr/>
        </p:nvCxnSpPr>
        <p:spPr bwMode="auto">
          <a:xfrm flipV="1">
            <a:off x="4419600" y="990600"/>
            <a:ext cx="1371600" cy="228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Gill Sans Light"/>
                <a:cs typeface="Gill Sans Light"/>
              </a:rPr>
              <a:t>x</a:t>
            </a:r>
            <a:r>
              <a:rPr lang="en-US" sz="1600" dirty="0" err="1" smtClean="0">
                <a:latin typeface="Gill Sans Light"/>
                <a:cs typeface="Gill Sans Light"/>
              </a:rPr>
              <a:t>xxx</a:t>
            </a:r>
            <a:r>
              <a:rPr lang="en-US" sz="1600" dirty="0" smtClean="0">
                <a:latin typeface="Gill Sans Light"/>
                <a:cs typeface="Gill Sans Light"/>
              </a:rPr>
              <a:t> 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xxxx</a:t>
            </a:r>
            <a:r>
              <a:rPr lang="en-US" sz="1600" dirty="0" smtClean="0">
                <a:latin typeface="Gill Sans Light"/>
                <a:cs typeface="Gill Sans Light"/>
              </a:rPr>
              <a:t>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10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Bound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xxxx</a:t>
            </a:r>
            <a:r>
              <a:rPr lang="en-US" sz="1600" dirty="0" smtClean="0">
                <a:latin typeface="Gill Sans Light"/>
                <a:cs typeface="Gill Sans Light"/>
              </a:rPr>
              <a:t>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Gill Sans Light"/>
                <a:cs typeface="Gill Sans Light"/>
              </a:rPr>
              <a:t>u</a:t>
            </a:r>
            <a:r>
              <a:rPr lang="en-US" sz="1600" dirty="0" err="1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regs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sysmode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1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7800" y="990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578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276600" y="1676400"/>
            <a:ext cx="3200400" cy="2286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5400000" flipH="1" flipV="1">
            <a:off x="3848100" y="2857500"/>
            <a:ext cx="2514600" cy="1981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0000…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49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FFFF…</a:t>
            </a:r>
            <a:endParaRPr lang="en-US" sz="16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360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dirty="0" smtClean="0"/>
              <a:t>Simple B&amp;B: OS gets ready to execute process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76200" y="4343400"/>
            <a:ext cx="23622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Privileged </a:t>
            </a:r>
            <a:r>
              <a:rPr lang="en-US" dirty="0" err="1" smtClean="0">
                <a:solidFill>
                  <a:srgbClr val="FF0000"/>
                </a:solidFill>
              </a:rPr>
              <a:t>Inst</a:t>
            </a:r>
            <a:r>
              <a:rPr lang="en-US" dirty="0" smtClean="0">
                <a:solidFill>
                  <a:srgbClr val="FF0000"/>
                </a:solidFill>
              </a:rPr>
              <a:t>: set special registers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RTU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252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FFFF…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1</a:t>
            </a:r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3080…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Base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rPr>
              <a:t>1000 </a:t>
            </a:r>
            <a:r>
              <a:rPr lang="en-US" sz="1600" dirty="0" smtClean="0">
                <a:latin typeface="Gill Sans Light"/>
                <a:cs typeface="Gill Sans Light"/>
              </a:rPr>
              <a:t>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1100…</a:t>
            </a:r>
            <a:endParaRPr lang="en-US" sz="1600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10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Bound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0001…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Gill Sans Light"/>
                <a:cs typeface="Gill Sans Light"/>
              </a:rPr>
              <a:t>u</a:t>
            </a:r>
            <a:r>
              <a:rPr lang="en-US" sz="1600" dirty="0" err="1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regs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sysmode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1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4102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657600" y="1295400"/>
            <a:ext cx="3200400" cy="3048000"/>
          </a:xfrm>
          <a:prstGeom prst="curvedConnector3">
            <a:avLst>
              <a:gd name="adj1" fmla="val 940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0000…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49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FFFF…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14800" y="3075801"/>
            <a:ext cx="1828800" cy="962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74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00FF…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Gill Sans Light"/>
                <a:cs typeface="Gill Sans Light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1851747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Code Running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252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FFFF…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1</a:t>
            </a:r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3080…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Base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1000 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1100…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10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Bound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xxxx</a:t>
            </a:r>
            <a:r>
              <a:rPr lang="en-US" sz="1600" dirty="0" smtClean="0">
                <a:latin typeface="Gill Sans Light"/>
                <a:cs typeface="Gill Sans Light"/>
              </a:rPr>
              <a:t>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Gill Sans Light"/>
                <a:cs typeface="Gill Sans Light"/>
              </a:rPr>
              <a:t>u</a:t>
            </a:r>
            <a:r>
              <a:rPr lang="en-US" sz="1600" dirty="0" err="1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regs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sysmode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  <a:cs typeface="Gill Sans Light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0000…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49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FFFF…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74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00FF…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76200" y="39624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does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kernel switch between processes?</a:t>
            </a:r>
          </a:p>
          <a:p>
            <a:r>
              <a:rPr lang="en-US" dirty="0">
                <a:solidFill>
                  <a:srgbClr val="FF0000"/>
                </a:solidFill>
              </a:rPr>
              <a:t>First question: How to return to system?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0001…</a:t>
            </a:r>
            <a:endParaRPr lang="en-US" sz="16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7978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Mode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838200"/>
            <a:ext cx="8714874" cy="5638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Process requests a system service, e.g., exit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pPr lvl="1"/>
            <a:r>
              <a:rPr lang="en-US" dirty="0" smtClean="0"/>
              <a:t>Does not have the address of the system function to call</a:t>
            </a:r>
          </a:p>
          <a:p>
            <a:pPr lvl="1"/>
            <a:r>
              <a:rPr lang="en-US" dirty="0" smtClean="0"/>
              <a:t>Like a Remote Procedure </a:t>
            </a:r>
            <a:r>
              <a:rPr lang="en-US" dirty="0"/>
              <a:t>C</a:t>
            </a:r>
            <a:r>
              <a:rPr lang="en-US" dirty="0" smtClean="0"/>
              <a:t>all (RPC) – for later</a:t>
            </a:r>
          </a:p>
          <a:p>
            <a:pPr lvl="1"/>
            <a:r>
              <a:rPr lang="en-US" dirty="0" smtClean="0"/>
              <a:t>Marshall the </a:t>
            </a:r>
            <a:r>
              <a:rPr lang="en-US" dirty="0" err="1" smtClean="0"/>
              <a:t>syscall</a:t>
            </a:r>
            <a:r>
              <a:rPr lang="en-US" dirty="0" smtClean="0"/>
              <a:t> id and </a:t>
            </a:r>
            <a:r>
              <a:rPr lang="en-US" dirty="0" err="1" smtClean="0"/>
              <a:t>args</a:t>
            </a:r>
            <a:r>
              <a:rPr lang="en-US" dirty="0" smtClean="0"/>
              <a:t> in registers and exec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 triggers context switch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. Timer, I/O device</a:t>
            </a:r>
          </a:p>
          <a:p>
            <a:pPr lvl="1"/>
            <a:r>
              <a:rPr lang="en-US" dirty="0" smtClean="0"/>
              <a:t>Independent of user process</a:t>
            </a:r>
          </a:p>
          <a:p>
            <a:r>
              <a:rPr lang="en-US" dirty="0" smtClean="0"/>
              <a:t>Trap or Exception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Protection violation (segmentation fault), Divide by zero, …</a:t>
            </a:r>
          </a:p>
          <a:p>
            <a:r>
              <a:rPr lang="en-US" dirty="0" smtClean="0"/>
              <a:t>All 3 are an UNPROGRAMMED CONTROL TRANSFER</a:t>
            </a:r>
          </a:p>
          <a:p>
            <a:pPr lvl="1"/>
            <a:r>
              <a:rPr lang="en-US" dirty="0" smtClean="0"/>
              <a:t>Where does it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35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685800"/>
            <a:ext cx="8953500" cy="6096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Midterms (3</a:t>
            </a:r>
            <a:r>
              <a:rPr lang="en-US" sz="2800" dirty="0"/>
              <a:t>/9 and 4/20, 6-7:</a:t>
            </a:r>
            <a:r>
              <a:rPr lang="en-US" sz="2800" dirty="0" smtClean="0"/>
              <a:t>30P) and Final Exam (5/9, 3-6P)</a:t>
            </a:r>
          </a:p>
          <a:p>
            <a:pPr lvl="1"/>
            <a:r>
              <a:rPr lang="en-US" sz="2400" dirty="0" smtClean="0"/>
              <a:t>Let us know ASAP if you have valid conflicts</a:t>
            </a:r>
          </a:p>
          <a:p>
            <a:pPr lvl="4"/>
            <a:endParaRPr lang="en-US" sz="1400" dirty="0" smtClean="0"/>
          </a:p>
          <a:p>
            <a:r>
              <a:rPr lang="en-US" sz="2800" dirty="0" smtClean="0"/>
              <a:t>Joseph Office Hours: Mondays/Tuesdays </a:t>
            </a:r>
            <a:r>
              <a:rPr lang="en-US" sz="2800" dirty="0"/>
              <a:t>10-11 in </a:t>
            </a:r>
            <a:r>
              <a:rPr lang="en-US" sz="2800" dirty="0" smtClean="0">
                <a:solidFill>
                  <a:srgbClr val="FF0000"/>
                </a:solidFill>
              </a:rPr>
              <a:t>511 Soda</a:t>
            </a:r>
          </a:p>
          <a:p>
            <a:pPr lvl="4"/>
            <a:endParaRPr lang="en-US" sz="1400" dirty="0" smtClean="0"/>
          </a:p>
          <a:p>
            <a:r>
              <a:rPr lang="en-US" sz="2800" dirty="0" smtClean="0"/>
              <a:t>Avoid private </a:t>
            </a:r>
            <a:r>
              <a:rPr lang="en-US" sz="2800" dirty="0"/>
              <a:t>Piazza </a:t>
            </a:r>
            <a:r>
              <a:rPr lang="en-US" sz="2800" dirty="0" smtClean="0"/>
              <a:t>posts – others have same question</a:t>
            </a:r>
          </a:p>
          <a:p>
            <a:pPr lvl="4"/>
            <a:endParaRPr lang="en-US" sz="1600" dirty="0"/>
          </a:p>
          <a:p>
            <a:r>
              <a:rPr lang="en-US" sz="2800" dirty="0" smtClean="0"/>
              <a:t>Three Free Online Textbooks:</a:t>
            </a:r>
          </a:p>
          <a:p>
            <a:pPr lvl="1"/>
            <a:r>
              <a:rPr lang="en-US" sz="2400" dirty="0" smtClean="0"/>
              <a:t>Click on “Resources” link</a:t>
            </a:r>
            <a:r>
              <a:rPr lang="en-US" sz="2400" dirty="0"/>
              <a:t> </a:t>
            </a:r>
            <a:r>
              <a:rPr lang="en-US" sz="2400" dirty="0" smtClean="0"/>
              <a:t>for a list of “Online Textbooks”</a:t>
            </a:r>
          </a:p>
          <a:p>
            <a:pPr lvl="1"/>
            <a:r>
              <a:rPr lang="en-US" sz="2400" dirty="0" smtClean="0"/>
              <a:t>Can read O'Reilly books for free as long as on campus or VPN</a:t>
            </a:r>
          </a:p>
          <a:p>
            <a:pPr lvl="2"/>
            <a:r>
              <a:rPr lang="en-US" sz="2400" dirty="0" smtClean="0"/>
              <a:t>One book on </a:t>
            </a:r>
            <a:r>
              <a:rPr lang="en-US" sz="2400" dirty="0" err="1" smtClean="0"/>
              <a:t>Git</a:t>
            </a:r>
            <a:r>
              <a:rPr lang="en-US" sz="2400" dirty="0" smtClean="0"/>
              <a:t>, two books on C</a:t>
            </a:r>
          </a:p>
          <a:p>
            <a:pPr lvl="5"/>
            <a:endParaRPr lang="en-US" sz="1400" dirty="0" smtClean="0"/>
          </a:p>
          <a:p>
            <a:r>
              <a:rPr lang="en-US" sz="2800" dirty="0" smtClean="0"/>
              <a:t>Webcast:  </a:t>
            </a:r>
            <a:r>
              <a:rPr lang="en-US" sz="2800" dirty="0" smtClean="0">
                <a:hlinkClick r:id="rId2"/>
              </a:rPr>
              <a:t>https://CalCentral.Berkeley.edu/</a:t>
            </a:r>
            <a:r>
              <a:rPr lang="en-US" sz="2800" dirty="0" smtClean="0"/>
              <a:t> (</a:t>
            </a:r>
            <a:r>
              <a:rPr lang="en-US" sz="2800" dirty="0" err="1" smtClean="0"/>
              <a:t>CalNet</a:t>
            </a:r>
            <a:r>
              <a:rPr lang="en-US" sz="2800" dirty="0" smtClean="0"/>
              <a:t> sign in)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Webcast is *NOT* a replacement for coming to class!</a:t>
            </a:r>
          </a:p>
        </p:txBody>
      </p:sp>
    </p:spTree>
    <p:extLst>
      <p:ext uri="{BB962C8B-B14F-4D97-AF65-F5344CB8AC3E}">
        <p14:creationId xmlns:p14="http://schemas.microsoft.com/office/powerpoint/2010/main" val="175952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CS 162 Collaboration Policy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458200" cy="55626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</a:rPr>
              <a:t>Explaining a concept to someone in another group</a:t>
            </a: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</a:rPr>
              <a:t>Discussing algorithms/testing strategies with other groups</a:t>
            </a: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</a:rPr>
              <a:t>Helping debug someone else’s code (in another group)</a:t>
            </a: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</a:rPr>
              <a:t>Searching online for generic algorithms (e.g., hash table) </a:t>
            </a:r>
          </a:p>
          <a:p>
            <a:pPr marL="0" indent="0">
              <a:buFontTx/>
              <a:buNone/>
            </a:pPr>
            <a:endParaRPr lang="en-US" sz="16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Sharing code or test cases with another group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Copying OR reading another group’s code or test cases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Copying OR reading online code or test cases from from prior years</a:t>
            </a:r>
            <a:r>
              <a:rPr lang="en-US" dirty="0">
                <a:ea typeface="ＭＳ Ｐゴシック" charset="0"/>
              </a:rPr>
              <a:t> </a:t>
            </a:r>
          </a:p>
          <a:p>
            <a:pPr marL="0" indent="0">
              <a:buFontTx/>
              <a:buNone/>
            </a:pPr>
            <a:endParaRPr lang="en-US" sz="11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</a:rPr>
              <a:t>We compare all project submissions against prior year submissions and online solutions and will take actions (described on the course overview page) against offenders </a:t>
            </a:r>
          </a:p>
          <a:p>
            <a:pPr marL="0" indent="0">
              <a:buFontTx/>
              <a:buNone/>
            </a:pPr>
            <a:endParaRPr lang="en-US" sz="14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en-US" dirty="0">
              <a:ea typeface="ＭＳ Ｐゴシック" charset="0"/>
            </a:endParaRPr>
          </a:p>
        </p:txBody>
      </p:sp>
      <p:pic>
        <p:nvPicPr>
          <p:cNvPr id="50179" name="Picture 3" descr="red 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green che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71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17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763000" cy="1828800"/>
          </a:xfrm>
        </p:spPr>
        <p:txBody>
          <a:bodyPr/>
          <a:lstStyle/>
          <a:p>
            <a:r>
              <a:rPr lang="en-US" sz="3200" dirty="0" smtClean="0"/>
              <a:t>How do we get the system target address of the “</a:t>
            </a:r>
            <a:r>
              <a:rPr lang="en-US" sz="3200" dirty="0" err="1" smtClean="0"/>
              <a:t>unprogrammed</a:t>
            </a:r>
            <a:r>
              <a:rPr lang="en-US" sz="3200" dirty="0" smtClean="0"/>
              <a:t> control transfer?”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791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6" descr="SW complexity - MIT.png"/>
          <p:cNvPicPr>
            <a:picLocks noGrp="1" noChangeAspect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25856" r="18655" b="27786"/>
          <a:stretch>
            <a:fillRect/>
          </a:stretch>
        </p:blipFill>
        <p:spPr>
          <a:xfrm>
            <a:off x="-76200" y="762000"/>
            <a:ext cx="8909050" cy="4648200"/>
          </a:xfrm>
          <a:noFill/>
        </p:spPr>
      </p:pic>
      <p:sp>
        <p:nvSpPr>
          <p:cNvPr id="1536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Review: Increasing Software Complexity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5715000" y="58674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 Light"/>
                <a:cs typeface="Gill Sans Light"/>
              </a:rPr>
              <a:t>From MIT’s 6.033 course</a:t>
            </a:r>
          </a:p>
        </p:txBody>
      </p:sp>
    </p:spTree>
    <p:extLst>
      <p:ext uri="{BB962C8B-B14F-4D97-AF65-F5344CB8AC3E}">
        <p14:creationId xmlns:p14="http://schemas.microsoft.com/office/powerpoint/2010/main" val="2261715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Vector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5486400"/>
            <a:ext cx="7620000" cy="838200"/>
          </a:xfrm>
        </p:spPr>
        <p:txBody>
          <a:bodyPr/>
          <a:lstStyle/>
          <a:p>
            <a:r>
              <a:rPr lang="en-US" dirty="0" smtClean="0"/>
              <a:t>Where else do you see this dispatch pattern?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114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14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14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514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19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2400" y="1676400"/>
            <a:ext cx="25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Gill Sans Light"/>
                <a:cs typeface="Gill Sans Light"/>
              </a:rPr>
              <a:t>i</a:t>
            </a:r>
            <a:r>
              <a:rPr lang="en-US" dirty="0" smtClean="0">
                <a:latin typeface="Gill Sans Light"/>
                <a:cs typeface="Gill Sans Light"/>
              </a:rPr>
              <a:t>nterrupt number (</a:t>
            </a:r>
            <a:r>
              <a:rPr lang="en-US" dirty="0" err="1" smtClean="0">
                <a:latin typeface="Gill Sans Light"/>
                <a:cs typeface="Gill Sans Light"/>
              </a:rPr>
              <a:t>i</a:t>
            </a:r>
            <a:r>
              <a:rPr lang="en-US" dirty="0" smtClean="0">
                <a:latin typeface="Gill Sans Light"/>
                <a:cs typeface="Gill Sans Light"/>
              </a:rPr>
              <a:t>)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514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4953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24600" y="3657600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intrpHandler_i</a:t>
            </a:r>
            <a:r>
              <a:rPr lang="en-US" sz="1600" dirty="0" smtClean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1295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Address and properties of each interrupt handler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23304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=&gt; Kernel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252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FFFF…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1</a:t>
            </a:r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3080…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Base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1000 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1100…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10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Bound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xxxx</a:t>
            </a:r>
            <a:r>
              <a:rPr lang="en-US" sz="1600" dirty="0" smtClean="0">
                <a:latin typeface="Gill Sans Light"/>
                <a:cs typeface="Gill Sans Light"/>
              </a:rPr>
              <a:t>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Gill Sans Light"/>
                <a:cs typeface="Gill Sans Light"/>
              </a:rPr>
              <a:t>u</a:t>
            </a:r>
            <a:r>
              <a:rPr lang="en-US" sz="1600" dirty="0" err="1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regs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sysmode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  <a:cs typeface="Gill Sans Light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0000…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49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FFFF…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74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00FF…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return to 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0000 1234</a:t>
            </a:r>
            <a:endParaRPr lang="en-US" sz="16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3444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Interrupt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252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FFFF…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1</a:t>
            </a:r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3080…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Base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1000 …</a:t>
            </a:r>
            <a:endParaRPr lang="en-US" sz="1600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1100 …</a:t>
            </a:r>
            <a:endParaRPr lang="en-US" sz="1600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10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Bound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6693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Gill Sans Light"/>
                <a:cs typeface="Gill Sans Light"/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1234</a:t>
            </a:r>
            <a:endParaRPr lang="en-US" sz="14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Gill Sans Light"/>
                <a:cs typeface="Gill Sans Light"/>
              </a:rPr>
              <a:t>u</a:t>
            </a:r>
            <a:r>
              <a:rPr lang="en-US" sz="1600" dirty="0" err="1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1809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Gill Sans Light"/>
                <a:cs typeface="Gill Sans Light"/>
              </a:rPr>
              <a:t>regs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sysmode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1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864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0000…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49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FFFF…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3427367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7477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00FF…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263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Gill Sans Light"/>
                <a:cs typeface="Gill Sans Light"/>
              </a:rPr>
              <a:t>IntrpVector</a:t>
            </a:r>
            <a:r>
              <a:rPr lang="en-US" sz="1600" b="1" dirty="0" smtClean="0">
                <a:solidFill>
                  <a:srgbClr val="FF0000"/>
                </a:solidFill>
                <a:latin typeface="Gill Sans Light"/>
                <a:cs typeface="Gill Sans Light"/>
              </a:rPr>
              <a:t>[</a:t>
            </a:r>
            <a:r>
              <a:rPr lang="en-US" sz="1600" b="1" dirty="0" err="1" smtClean="0">
                <a:solidFill>
                  <a:srgbClr val="FF0000"/>
                </a:solidFill>
                <a:latin typeface="Gill Sans Light"/>
                <a:cs typeface="Gill Sans Light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Gill Sans Light"/>
                <a:cs typeface="Gill Sans Light"/>
              </a:rPr>
              <a:t>]</a:t>
            </a:r>
            <a:endParaRPr lang="en-US" sz="1600" b="1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4038600" y="3075801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9454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Switch User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252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FFFF…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1</a:t>
            </a:r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3080…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Base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Gill Sans Light"/>
                <a:cs typeface="Gill Sans Light"/>
              </a:rPr>
              <a:t>3</a:t>
            </a:r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000 …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0080 …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10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Bound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66931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0000 0248</a:t>
            </a:r>
            <a:endParaRPr lang="en-US" sz="14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Gill Sans Light"/>
                <a:cs typeface="Gill Sans Light"/>
              </a:rPr>
              <a:t>u</a:t>
            </a:r>
            <a:r>
              <a:rPr lang="en-US" sz="1600" dirty="0" err="1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1809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Gill Sans Light"/>
                <a:cs typeface="Gill Sans Light"/>
              </a:rPr>
              <a:t>regs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sysmode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1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0000…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49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FFFF…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3886200" y="1524001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00D0…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Gill Sans Light"/>
                <a:cs typeface="Gill Sans Light"/>
              </a:rPr>
              <a:t>0001 0124</a:t>
            </a:r>
            <a:endParaRPr lang="en-US" sz="1600" b="1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85722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1000 …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1100 …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96693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Gill Sans Light"/>
                <a:cs typeface="Gill Sans Light"/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1234</a:t>
            </a:r>
            <a:endParaRPr lang="en-US" sz="14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1809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Gill Sans Light"/>
                <a:cs typeface="Gill Sans Light"/>
              </a:rPr>
              <a:t>regs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3350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00FF…</a:t>
            </a:r>
            <a:endParaRPr lang="en-US" sz="12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Gill Sans Light"/>
                <a:cs typeface="Gill Sans Light"/>
              </a:rPr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7467600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7458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  <p:bldP spid="10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“resume”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code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252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Static Data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heap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stack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code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58282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Static Data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heap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Gill Sans Light"/>
                  <a:cs typeface="Gill Sans Light"/>
                </a:rPr>
                <a:t>stack</a:t>
              </a:r>
              <a:endParaRPr lang="en-US" sz="1200" dirty="0">
                <a:latin typeface="Gill Sans Light"/>
                <a:cs typeface="Gill Sans Light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0000…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FFFF…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1</a:t>
            </a:r>
            <a:r>
              <a:rPr lang="en-US" dirty="0">
                <a:latin typeface="Gill Sans Light"/>
                <a:cs typeface="Gill Sans Light"/>
              </a:rPr>
              <a:t>1</a:t>
            </a:r>
            <a:r>
              <a:rPr lang="en-US" dirty="0" smtClean="0">
                <a:latin typeface="Gill Sans Light"/>
                <a:cs typeface="Gill Sans Light"/>
              </a:rPr>
              <a:t>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3000…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3080…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Base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Gill Sans Light"/>
                <a:cs typeface="Gill Sans Light"/>
              </a:rPr>
              <a:t>3</a:t>
            </a:r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000 …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0080 …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10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Bound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latin typeface="Gill Sans Light"/>
                <a:cs typeface="Gill Sans Light"/>
              </a:rPr>
              <a:t>x</a:t>
            </a:r>
            <a:r>
              <a:rPr lang="en-US" sz="1400" dirty="0" err="1" smtClean="0">
                <a:solidFill>
                  <a:srgbClr val="0000FF"/>
                </a:solidFill>
                <a:latin typeface="Gill Sans Light"/>
                <a:cs typeface="Gill Sans Light"/>
              </a:rPr>
              <a:t>xxx</a:t>
            </a:r>
            <a:r>
              <a:rPr lang="en-US" sz="14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Gill Sans Light"/>
                <a:cs typeface="Gill Sans Light"/>
              </a:rPr>
              <a:t>xxxx</a:t>
            </a:r>
            <a:endParaRPr lang="en-US" sz="14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Gill Sans Light"/>
                <a:cs typeface="Gill Sans Light"/>
              </a:rPr>
              <a:t>u</a:t>
            </a:r>
            <a:r>
              <a:rPr lang="en-US" sz="1600" dirty="0" err="1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9600" y="2819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1809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Gill Sans Light"/>
                <a:cs typeface="Gill Sans Light"/>
              </a:rPr>
              <a:t>regs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Light"/>
                <a:cs typeface="Gill Sans Light"/>
              </a:rPr>
              <a:t>sysmode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  <a:cs typeface="Gill Sans Light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PC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0000…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49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FFFF…</a:t>
            </a:r>
            <a:endParaRPr lang="en-US" sz="1600" dirty="0">
              <a:latin typeface="Gill Sans Light"/>
              <a:cs typeface="Gill Sans Light"/>
            </a:endParaRPr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00D0…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95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000 0248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419600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85722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1000 …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1100 …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96693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Gill Sans Light"/>
                <a:cs typeface="Gill Sans Light"/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1234</a:t>
            </a:r>
            <a:endParaRPr lang="en-US" sz="14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1809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Gill Sans Light"/>
                <a:cs typeface="Gill Sans Light"/>
              </a:rPr>
              <a:t>regs</a:t>
            </a:r>
            <a:endParaRPr lang="en-US" sz="16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3350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00FF…</a:t>
            </a:r>
            <a:endParaRPr lang="en-US" sz="12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Gill Sans Light"/>
                <a:cs typeface="Gill Sans Light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2970099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533400"/>
          </a:xfrm>
        </p:spPr>
        <p:txBody>
          <a:bodyPr/>
          <a:lstStyle/>
          <a:p>
            <a:r>
              <a:rPr lang="en-US" sz="2400" dirty="0" smtClean="0"/>
              <a:t>What’s wrong with this simplistic address translation mechanism?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14400"/>
            <a:ext cx="7391400" cy="5105400"/>
          </a:xfrm>
        </p:spPr>
        <p:txBody>
          <a:bodyPr/>
          <a:lstStyle/>
          <a:p>
            <a:r>
              <a:rPr lang="en-US" dirty="0" smtClean="0"/>
              <a:t>Fragmentation: </a:t>
            </a:r>
          </a:p>
          <a:p>
            <a:pPr lvl="1"/>
            <a:r>
              <a:rPr lang="en-US" dirty="0" smtClean="0"/>
              <a:t>Kernel has to somehow fit whole processes into contiguous block of memory</a:t>
            </a:r>
          </a:p>
          <a:p>
            <a:pPr lvl="1"/>
            <a:r>
              <a:rPr lang="en-US" dirty="0" smtClean="0"/>
              <a:t>After a while, memory becomes fragmented!</a:t>
            </a:r>
          </a:p>
          <a:p>
            <a:r>
              <a:rPr lang="en-US" dirty="0" smtClean="0"/>
              <a:t>Sharing: </a:t>
            </a:r>
          </a:p>
          <a:p>
            <a:pPr lvl="1"/>
            <a:r>
              <a:rPr lang="en-US" dirty="0" smtClean="0"/>
              <a:t>Very hard to share any data between Processes or between Process and Kernel</a:t>
            </a:r>
          </a:p>
          <a:p>
            <a:pPr lvl="1"/>
            <a:r>
              <a:rPr lang="en-US" smtClean="0"/>
              <a:t>Simple segmentation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371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/>
              <a:t>x</a:t>
            </a:r>
            <a:r>
              <a:rPr lang="en-US" dirty="0" smtClean="0"/>
              <a:t>86</a:t>
            </a:r>
            <a:r>
              <a:rPr lang="en-US" baseline="0" dirty="0" smtClean="0"/>
              <a:t> – segments and stacks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219200" y="2438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CS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09800" y="2438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EIP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2743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latin typeface="Gill Sans Light"/>
                <a:cs typeface="Gill Sans Light"/>
              </a:rPr>
              <a:t>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09800" y="2743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ESP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19200" y="3352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latin typeface="Gill Sans Light"/>
                <a:cs typeface="Gill Sans Light"/>
              </a:rPr>
              <a:t>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209800" y="3581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ECX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3581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Gill Sans Light"/>
                <a:cs typeface="Gill Sans Light"/>
              </a:rPr>
              <a:t>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09800" y="38100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EDX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09800" y="40386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ESI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209800" y="4267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EDI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09800" y="3124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EAX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09800" y="3352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EBX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1816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57800" y="990600"/>
            <a:ext cx="1905000" cy="1771710"/>
            <a:chOff x="3200400" y="1371600"/>
            <a:chExt cx="1628564" cy="2696081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2272" y="1371600"/>
              <a:ext cx="585431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code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2800" y="2038259"/>
              <a:ext cx="1111660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Static Data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05200" y="2531165"/>
              <a:ext cx="575731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heap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9000" y="3458818"/>
              <a:ext cx="607357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stack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1" name="Rectangle 40"/>
          <p:cNvSpPr/>
          <p:nvPr/>
        </p:nvSpPr>
        <p:spPr bwMode="auto">
          <a:xfrm>
            <a:off x="5334000" y="2956058"/>
            <a:ext cx="1828800" cy="47294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7004" y="2956058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code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334000" y="3641858"/>
            <a:ext cx="1828800" cy="304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05138" y="3581400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Static Data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334000" y="4191000"/>
            <a:ext cx="1828800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6276" y="4233446"/>
            <a:ext cx="673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heap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334000" y="5181600"/>
            <a:ext cx="1828800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90707" y="5225143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stack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7045380" y="5094514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7045380" y="4343400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733800" y="28310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CS: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4226243" y="2971800"/>
            <a:ext cx="1031557" cy="32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4267200" y="29718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4191000" y="34290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953000" y="29718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4419600" y="304800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EIP: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57600" y="5029200"/>
            <a:ext cx="44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S</a:t>
            </a:r>
            <a:r>
              <a:rPr lang="en-US" dirty="0" smtClean="0">
                <a:latin typeface="Gill Sans Light"/>
                <a:cs typeface="Gill Sans Light"/>
              </a:rPr>
              <a:t>S: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75" name="Straight Arrow Connector 74"/>
          <p:cNvCxnSpPr>
            <a:stCxn id="74" idx="3"/>
          </p:cNvCxnSpPr>
          <p:nvPr/>
        </p:nvCxnSpPr>
        <p:spPr bwMode="auto">
          <a:xfrm flipV="1">
            <a:off x="4099698" y="5181601"/>
            <a:ext cx="1081902" cy="32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4191000" y="51816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4114800" y="56388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8768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4343400" y="525780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Light"/>
                <a:cs typeface="Gill Sans Light"/>
              </a:rPr>
              <a:t>ESP: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43000" y="1905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Processor Registers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1000" y="51054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Start address, length and access rights associated with each segment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0235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Simpler, more useful schemes too!</a:t>
            </a:r>
          </a:p>
          <a:p>
            <a:r>
              <a:rPr lang="en-US" sz="2800" dirty="0" smtClean="0"/>
              <a:t>Give every process the illusion of its own BIG FLAT ADDRESS SPACE</a:t>
            </a:r>
          </a:p>
          <a:p>
            <a:pPr lvl="1"/>
            <a:r>
              <a:rPr lang="en-US" sz="2400" dirty="0" smtClean="0"/>
              <a:t>Break it into pages</a:t>
            </a:r>
          </a:p>
          <a:p>
            <a:pPr lvl="1"/>
            <a:r>
              <a:rPr lang="en-US" sz="2400" dirty="0" smtClean="0"/>
              <a:t>More on this later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100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altLang="en-US" sz="2400" dirty="0" smtClean="0"/>
              <a:t>Providing Illusion of Separate Address Space:</a:t>
            </a:r>
            <a:br>
              <a:rPr lang="en-US" altLang="en-US" sz="2400" dirty="0" smtClean="0"/>
            </a:br>
            <a:r>
              <a:rPr lang="en-US" altLang="en-US" sz="2400" dirty="0" smtClean="0"/>
              <a:t>Load new Translation Map on Switch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48264" y="2928938"/>
            <a:ext cx="1007059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Gill Sans Light"/>
                <a:cs typeface="Gill Sans Light"/>
              </a:rPr>
              <a:t>Prog 1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  <a:cs typeface="Gill Sans Ligh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  <a:cs typeface="Gill Sans Ligh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  <a:cs typeface="Gill Sans Light"/>
              </a:rPr>
              <a:t>Space 1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726739" y="2963863"/>
            <a:ext cx="1007059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Gill Sans Light"/>
                <a:cs typeface="Gill Sans Light"/>
              </a:rPr>
              <a:t>Prog 2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  <a:cs typeface="Gill Sans Ligh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  <a:cs typeface="Gill Sans Ligh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Gill Sans Light"/>
                <a:cs typeface="Gill Sans Light"/>
              </a:rPr>
              <a:t>Space 2</a:t>
            </a: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050925" y="854075"/>
            <a:ext cx="1295400" cy="1828800"/>
            <a:chOff x="672" y="672"/>
            <a:chExt cx="816" cy="1152"/>
          </a:xfrm>
        </p:grpSpPr>
        <p:sp>
          <p:nvSpPr>
            <p:cNvPr id="26667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  <a:cs typeface="Gill Sans Ligh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  <a:cs typeface="Gill Sans Ligh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  <a:cs typeface="Gill Sans Ligh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  <a:cs typeface="Gill Sans Light"/>
                </a:rPr>
                <a:t>Stack</a:t>
              </a:r>
            </a:p>
          </p:txBody>
        </p:sp>
        <p:sp>
          <p:nvSpPr>
            <p:cNvPr id="26668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6669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6670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26632" name="Group 12"/>
          <p:cNvGrpSpPr>
            <a:grpSpLocks/>
          </p:cNvGrpSpPr>
          <p:nvPr/>
        </p:nvGrpSpPr>
        <p:grpSpPr bwMode="auto">
          <a:xfrm>
            <a:off x="6537325" y="930275"/>
            <a:ext cx="1295400" cy="1828800"/>
            <a:chOff x="672" y="672"/>
            <a:chExt cx="816" cy="1152"/>
          </a:xfrm>
        </p:grpSpPr>
        <p:sp>
          <p:nvSpPr>
            <p:cNvPr id="26663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  <a:cs typeface="Gill Sans Ligh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  <a:cs typeface="Gill Sans Ligh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  <a:cs typeface="Gill Sans Ligh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Gill Sans Light"/>
                  <a:cs typeface="Gill Sans Light"/>
                </a:rPr>
                <a:t>Stack</a:t>
              </a:r>
            </a:p>
          </p:txBody>
        </p:sp>
        <p:sp>
          <p:nvSpPr>
            <p:cNvPr id="26664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6665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6666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3870325" y="777875"/>
            <a:ext cx="1295400" cy="5334000"/>
            <a:chOff x="2448" y="624"/>
            <a:chExt cx="816" cy="3360"/>
          </a:xfrm>
        </p:grpSpPr>
        <p:sp>
          <p:nvSpPr>
            <p:cNvPr id="26652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en-US">
                  <a:latin typeface="Gill Sans Light"/>
                  <a:ea typeface="Helvetica" charset="0"/>
                  <a:cs typeface="Gill Sans Light"/>
                </a:rPr>
                <a:t>Stack 1</a:t>
              </a:r>
            </a:p>
          </p:txBody>
        </p:sp>
        <p:sp>
          <p:nvSpPr>
            <p:cNvPr id="26654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Heap 1</a:t>
              </a:r>
            </a:p>
          </p:txBody>
        </p:sp>
        <p:sp>
          <p:nvSpPr>
            <p:cNvPr id="26655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OS heap &amp; </a:t>
              </a:r>
            </a:p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Stacks</a:t>
              </a:r>
            </a:p>
          </p:txBody>
        </p:sp>
        <p:sp>
          <p:nvSpPr>
            <p:cNvPr id="26656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Code 1</a:t>
              </a:r>
            </a:p>
          </p:txBody>
        </p:sp>
        <p:sp>
          <p:nvSpPr>
            <p:cNvPr id="26657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Stack 2</a:t>
              </a:r>
            </a:p>
          </p:txBody>
        </p:sp>
        <p:sp>
          <p:nvSpPr>
            <p:cNvPr id="26658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Data 1</a:t>
              </a:r>
            </a:p>
          </p:txBody>
        </p:sp>
        <p:sp>
          <p:nvSpPr>
            <p:cNvPr id="26659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Heap 2</a:t>
              </a:r>
            </a:p>
          </p:txBody>
        </p:sp>
        <p:sp>
          <p:nvSpPr>
            <p:cNvPr id="26660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Code 2</a:t>
              </a:r>
            </a:p>
          </p:txBody>
        </p:sp>
        <p:sp>
          <p:nvSpPr>
            <p:cNvPr id="26661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OS code</a:t>
              </a:r>
            </a:p>
          </p:txBody>
        </p:sp>
        <p:sp>
          <p:nvSpPr>
            <p:cNvPr id="26662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OS data</a:t>
              </a:r>
            </a:p>
          </p:txBody>
        </p:sp>
      </p:grpSp>
      <p:sp>
        <p:nvSpPr>
          <p:cNvPr id="26634" name="Line 29"/>
          <p:cNvSpPr>
            <a:spLocks noChangeShapeType="1"/>
          </p:cNvSpPr>
          <p:nvPr/>
        </p:nvSpPr>
        <p:spPr bwMode="auto">
          <a:xfrm>
            <a:off x="2346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35" name="Line 30"/>
          <p:cNvSpPr>
            <a:spLocks noChangeShapeType="1"/>
          </p:cNvSpPr>
          <p:nvPr/>
        </p:nvSpPr>
        <p:spPr bwMode="auto">
          <a:xfrm>
            <a:off x="2346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36" name="Line 31"/>
          <p:cNvSpPr>
            <a:spLocks noChangeShapeType="1"/>
          </p:cNvSpPr>
          <p:nvPr/>
        </p:nvSpPr>
        <p:spPr bwMode="auto">
          <a:xfrm flipV="1">
            <a:off x="2346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37" name="Line 32"/>
          <p:cNvSpPr>
            <a:spLocks noChangeShapeType="1"/>
          </p:cNvSpPr>
          <p:nvPr/>
        </p:nvSpPr>
        <p:spPr bwMode="auto">
          <a:xfrm flipV="1">
            <a:off x="2346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38" name="Line 33"/>
          <p:cNvSpPr>
            <a:spLocks noChangeShapeType="1"/>
          </p:cNvSpPr>
          <p:nvPr/>
        </p:nvSpPr>
        <p:spPr bwMode="auto">
          <a:xfrm flipH="1">
            <a:off x="5165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39" name="Line 34"/>
          <p:cNvSpPr>
            <a:spLocks noChangeShapeType="1"/>
          </p:cNvSpPr>
          <p:nvPr/>
        </p:nvSpPr>
        <p:spPr bwMode="auto">
          <a:xfrm flipH="1" flipV="1">
            <a:off x="5165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40" name="Line 35"/>
          <p:cNvSpPr>
            <a:spLocks noChangeShapeType="1"/>
          </p:cNvSpPr>
          <p:nvPr/>
        </p:nvSpPr>
        <p:spPr bwMode="auto">
          <a:xfrm flipH="1">
            <a:off x="5165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41" name="Line 36"/>
          <p:cNvSpPr>
            <a:spLocks noChangeShapeType="1"/>
          </p:cNvSpPr>
          <p:nvPr/>
        </p:nvSpPr>
        <p:spPr bwMode="auto">
          <a:xfrm flipH="1">
            <a:off x="5165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42" name="Rectangle 37"/>
          <p:cNvSpPr>
            <a:spLocks noChangeArrowheads="1"/>
          </p:cNvSpPr>
          <p:nvPr/>
        </p:nvSpPr>
        <p:spPr bwMode="auto">
          <a:xfrm>
            <a:off x="2911475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  <p:sp>
        <p:nvSpPr>
          <p:cNvPr id="26643" name="Oval 38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  <p:sp>
        <p:nvSpPr>
          <p:cNvPr id="26644" name="Rectangle 39"/>
          <p:cNvSpPr>
            <a:spLocks noChangeArrowheads="1"/>
          </p:cNvSpPr>
          <p:nvPr/>
        </p:nvSpPr>
        <p:spPr bwMode="auto">
          <a:xfrm>
            <a:off x="6003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  <p:sp>
        <p:nvSpPr>
          <p:cNvPr id="26645" name="Rectangle 40"/>
          <p:cNvSpPr>
            <a:spLocks noChangeArrowheads="1"/>
          </p:cNvSpPr>
          <p:nvPr/>
        </p:nvSpPr>
        <p:spPr bwMode="auto">
          <a:xfrm rot="-689794">
            <a:off x="6156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  <p:sp>
        <p:nvSpPr>
          <p:cNvPr id="26646" name="Oval 41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  <p:sp>
        <p:nvSpPr>
          <p:cNvPr id="26647" name="Text Box 42"/>
          <p:cNvSpPr txBox="1">
            <a:spLocks noChangeArrowheads="1"/>
          </p:cNvSpPr>
          <p:nvPr/>
        </p:nvSpPr>
        <p:spPr bwMode="auto">
          <a:xfrm>
            <a:off x="288925" y="4968875"/>
            <a:ext cx="234268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Gill Sans Light"/>
                <a:cs typeface="Gill Sans Light"/>
              </a:rPr>
              <a:t>Translation Map 1</a:t>
            </a:r>
          </a:p>
        </p:txBody>
      </p:sp>
      <p:sp>
        <p:nvSpPr>
          <p:cNvPr id="26648" name="Text Box 43"/>
          <p:cNvSpPr txBox="1">
            <a:spLocks noChangeArrowheads="1"/>
          </p:cNvSpPr>
          <p:nvPr/>
        </p:nvSpPr>
        <p:spPr bwMode="auto">
          <a:xfrm>
            <a:off x="5546725" y="4968875"/>
            <a:ext cx="2351904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Gill Sans Light"/>
                <a:cs typeface="Gill Sans Light"/>
              </a:rPr>
              <a:t>Translation Map 2</a:t>
            </a:r>
          </a:p>
        </p:txBody>
      </p:sp>
      <p:sp>
        <p:nvSpPr>
          <p:cNvPr id="26649" name="Line 44"/>
          <p:cNvSpPr>
            <a:spLocks noChangeShapeType="1"/>
          </p:cNvSpPr>
          <p:nvPr/>
        </p:nvSpPr>
        <p:spPr bwMode="auto">
          <a:xfrm flipV="1">
            <a:off x="3032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50" name="Line 45"/>
          <p:cNvSpPr>
            <a:spLocks noChangeShapeType="1"/>
          </p:cNvSpPr>
          <p:nvPr/>
        </p:nvSpPr>
        <p:spPr bwMode="auto">
          <a:xfrm flipH="1" flipV="1">
            <a:off x="6080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51" name="Text Box 46"/>
          <p:cNvSpPr txBox="1">
            <a:spLocks noChangeArrowheads="1"/>
          </p:cNvSpPr>
          <p:nvPr/>
        </p:nvSpPr>
        <p:spPr bwMode="auto">
          <a:xfrm>
            <a:off x="2743200" y="6091238"/>
            <a:ext cx="2954633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Gill Sans Light"/>
                <a:cs typeface="Gill Sans Light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818732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Many Programs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848600" cy="5257800"/>
          </a:xfrm>
        </p:spPr>
        <p:txBody>
          <a:bodyPr/>
          <a:lstStyle/>
          <a:p>
            <a:r>
              <a:rPr lang="en-US" dirty="0" smtClean="0"/>
              <a:t>We have the basic mechanism to </a:t>
            </a:r>
          </a:p>
          <a:p>
            <a:pPr lvl="1"/>
            <a:r>
              <a:rPr lang="en-US" dirty="0" smtClean="0"/>
              <a:t>switch between user processes and the kernel, </a:t>
            </a:r>
            <a:endParaRPr lang="en-US" dirty="0"/>
          </a:p>
          <a:p>
            <a:pPr lvl="1"/>
            <a:r>
              <a:rPr lang="en-US" dirty="0" smtClean="0"/>
              <a:t>the kernel can switch among user processes,</a:t>
            </a:r>
          </a:p>
          <a:p>
            <a:pPr lvl="1"/>
            <a:r>
              <a:rPr lang="en-US" dirty="0" smtClean="0"/>
              <a:t>Protect OS from user processes and processes from each other</a:t>
            </a:r>
          </a:p>
          <a:p>
            <a:r>
              <a:rPr lang="en-US" dirty="0" smtClean="0"/>
              <a:t>Questions ???</a:t>
            </a:r>
          </a:p>
          <a:p>
            <a:r>
              <a:rPr lang="en-US" dirty="0" smtClean="0"/>
              <a:t>How do we decide which user process to run?</a:t>
            </a:r>
          </a:p>
          <a:p>
            <a:r>
              <a:rPr lang="en-US" dirty="0" smtClean="0"/>
              <a:t>How do we represent user processes in the OS?</a:t>
            </a:r>
          </a:p>
          <a:p>
            <a:r>
              <a:rPr lang="en-US" dirty="0" smtClean="0"/>
              <a:t>How do we pack up the process and set it aside?</a:t>
            </a:r>
          </a:p>
          <a:p>
            <a:r>
              <a:rPr lang="en-US" dirty="0" smtClean="0"/>
              <a:t>How do we get a stack and heap for the kernel?</a:t>
            </a:r>
          </a:p>
          <a:p>
            <a:r>
              <a:rPr lang="en-US" dirty="0" smtClean="0"/>
              <a:t>Aren’t we wasting are lot of memory?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64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1336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052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1600"/>
            <a:ext cx="8001000" cy="736600"/>
          </a:xfrm>
        </p:spPr>
        <p:txBody>
          <a:bodyPr/>
          <a:lstStyle/>
          <a:p>
            <a:r>
              <a:rPr lang="en-US" dirty="0" smtClean="0"/>
              <a:t>Recall: Loading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3797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3434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ill Sans Light"/>
                <a:cs typeface="Gill Sans Light"/>
              </a:rPr>
              <a:t>storage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0292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054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9436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0287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9718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19812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676400"/>
            <a:ext cx="267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OS Hardware Virtualization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1336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Hardware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0" y="17526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Software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098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Memory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196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Networks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9400" y="5943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Displays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7800" y="6096000"/>
            <a:ext cx="72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Inputs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371600"/>
            <a:ext cx="847595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Gill Sans Light"/>
                <a:cs typeface="Gill Sans Light"/>
              </a:rPr>
              <a:t>Processes</a:t>
            </a:r>
            <a:endParaRPr lang="en-US" sz="1400" i="1" dirty="0">
              <a:latin typeface="Gill Sans Light"/>
              <a:cs typeface="Gill Sans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1143000"/>
            <a:ext cx="1249185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Gill Sans Light"/>
                <a:cs typeface="Gill Sans Light"/>
              </a:rPr>
              <a:t>Address Spaces</a:t>
            </a:r>
            <a:endParaRPr lang="en-US" sz="1400" i="1" dirty="0">
              <a:latin typeface="Gill Sans Light"/>
              <a:cs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1150" y="1371600"/>
            <a:ext cx="495886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Gill Sans Light"/>
                <a:cs typeface="Gill Sans Light"/>
              </a:rPr>
              <a:t>Files</a:t>
            </a:r>
            <a:endParaRPr lang="en-US" sz="1400" i="1" dirty="0">
              <a:latin typeface="Gill Sans Light"/>
              <a:cs typeface="Gill Sans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94676" y="2206823"/>
            <a:ext cx="1977324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Gill Sans Light"/>
                <a:cs typeface="Gill Sans Light"/>
              </a:rPr>
              <a:t>Instruction Set Architecture</a:t>
            </a:r>
            <a:endParaRPr lang="en-US" sz="1400" i="1" dirty="0">
              <a:latin typeface="Gill Sans Light"/>
              <a:cs typeface="Gill Sans Ligh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72200" y="1143000"/>
            <a:ext cx="828923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Gill Sans Light"/>
                <a:cs typeface="Gill Sans Light"/>
              </a:rPr>
              <a:t>Windows</a:t>
            </a:r>
            <a:endParaRPr lang="en-US" sz="1400" i="1" dirty="0">
              <a:latin typeface="Gill Sans Light"/>
              <a:cs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69874" y="1371600"/>
            <a:ext cx="706281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Gill Sans Light"/>
                <a:cs typeface="Gill Sans Light"/>
              </a:rPr>
              <a:t>Sockets</a:t>
            </a:r>
            <a:endParaRPr lang="en-US" sz="1400" i="1" dirty="0">
              <a:latin typeface="Gill Sans Light"/>
              <a:cs typeface="Gill Sans Ligh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24200" y="34290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6670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052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6670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8956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4574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14400"/>
            <a:ext cx="740908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Gill Sans Light"/>
                <a:cs typeface="Gill Sans Light"/>
              </a:rPr>
              <a:t>Threads</a:t>
            </a:r>
            <a:endParaRPr lang="en-US" sz="1400" i="1" dirty="0">
              <a:latin typeface="Gill Sans Light"/>
              <a:cs typeface="Gill Sans Ligh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07395" y="30480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Protection Boundary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5200" y="40386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cs typeface="Gill Sans Light"/>
                </a:rPr>
                <a:t>Ctrlr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2" name="Punched Tape 71"/>
          <p:cNvSpPr/>
          <p:nvPr/>
        </p:nvSpPr>
        <p:spPr bwMode="auto">
          <a:xfrm rot="5400000">
            <a:off x="2705100" y="5067300"/>
            <a:ext cx="533400" cy="457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 rot="5400000">
            <a:off x="2933700" y="3162300"/>
            <a:ext cx="2133600" cy="1905000"/>
          </a:xfrm>
          <a:prstGeom prst="curvedConnector3">
            <a:avLst/>
          </a:prstGeom>
          <a:solidFill>
            <a:schemeClr val="accent1"/>
          </a:solidFill>
          <a:ln w="34925" cap="flat" cmpd="sng" algn="ctr">
            <a:solidFill>
              <a:srgbClr val="CC9966"/>
            </a:solidFill>
            <a:prstDash val="sysDash"/>
            <a:round/>
            <a:headEnd type="triangle" w="lg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732010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represents each process as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Scheduler maintains a data structure containing the PCBs</a:t>
            </a:r>
          </a:p>
          <a:p>
            <a:r>
              <a:rPr lang="en-US" dirty="0" smtClean="0"/>
              <a:t>Scheduling algorithm selects the next one to run</a:t>
            </a:r>
          </a:p>
        </p:txBody>
      </p:sp>
    </p:spTree>
    <p:extLst>
      <p:ext uri="{BB962C8B-B14F-4D97-AF65-F5344CB8AC3E}">
        <p14:creationId xmlns:p14="http://schemas.microsoft.com/office/powerpoint/2010/main" val="3820690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4495800"/>
            <a:ext cx="8839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Scheduling: Mechanism for deciding which processes/threads receive the CPU</a:t>
            </a:r>
          </a:p>
          <a:p>
            <a:r>
              <a:rPr lang="en-US" dirty="0" smtClean="0"/>
              <a:t>Lots of different scheduling policies provide …</a:t>
            </a:r>
          </a:p>
          <a:p>
            <a:pPr lvl="1"/>
            <a:r>
              <a:rPr lang="en-US" dirty="0" smtClean="0"/>
              <a:t>Fairness or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guarantees or</a:t>
            </a:r>
          </a:p>
          <a:p>
            <a:pPr lvl="1"/>
            <a:r>
              <a:rPr lang="en-US" dirty="0" smtClean="0"/>
              <a:t>Latency optimization or 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478360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f ( </a:t>
            </a:r>
            <a:r>
              <a:rPr lang="en-US" b="1" dirty="0" err="1" smtClean="0">
                <a:latin typeface="Courier New"/>
                <a:cs typeface="Courier New"/>
              </a:rPr>
              <a:t>readyProcesses</a:t>
            </a:r>
            <a:r>
              <a:rPr lang="en-US" b="1" dirty="0" smtClean="0">
                <a:latin typeface="Courier New"/>
                <a:cs typeface="Courier New"/>
              </a:rPr>
              <a:t>(PCBs) )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selectProcess</a:t>
            </a:r>
            <a:r>
              <a:rPr lang="en-US" b="1" dirty="0" smtClean="0">
                <a:latin typeface="Courier New"/>
                <a:cs typeface="Courier New"/>
              </a:rPr>
              <a:t>(PCBs);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run(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else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run_idle_process</a:t>
            </a:r>
            <a:r>
              <a:rPr lang="en-US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9" name="Freeform 8"/>
          <p:cNvSpPr/>
          <p:nvPr/>
        </p:nvSpPr>
        <p:spPr>
          <a:xfrm>
            <a:off x="580038" y="914400"/>
            <a:ext cx="1661837" cy="3459775"/>
          </a:xfrm>
          <a:custGeom>
            <a:avLst/>
            <a:gdLst>
              <a:gd name="connsiteX0" fmla="*/ 1568006 w 1661837"/>
              <a:gd name="connsiteY0" fmla="*/ 2487928 h 3459775"/>
              <a:gd name="connsiteX1" fmla="*/ 1555047 w 1661837"/>
              <a:gd name="connsiteY1" fmla="*/ 2669340 h 3459775"/>
              <a:gd name="connsiteX2" fmla="*/ 1516171 w 1661837"/>
              <a:gd name="connsiteY2" fmla="*/ 3045121 h 3459775"/>
              <a:gd name="connsiteX3" fmla="*/ 1464336 w 1661837"/>
              <a:gd name="connsiteY3" fmla="*/ 3252448 h 3459775"/>
              <a:gd name="connsiteX4" fmla="*/ 1360666 w 1661837"/>
              <a:gd name="connsiteY4" fmla="*/ 3394985 h 3459775"/>
              <a:gd name="connsiteX5" fmla="*/ 1321790 w 1661837"/>
              <a:gd name="connsiteY5" fmla="*/ 3420901 h 3459775"/>
              <a:gd name="connsiteX6" fmla="*/ 1205161 w 1661837"/>
              <a:gd name="connsiteY6" fmla="*/ 3459775 h 3459775"/>
              <a:gd name="connsiteX7" fmla="*/ 984863 w 1661837"/>
              <a:gd name="connsiteY7" fmla="*/ 3446817 h 3459775"/>
              <a:gd name="connsiteX8" fmla="*/ 855276 w 1661837"/>
              <a:gd name="connsiteY8" fmla="*/ 3394985 h 3459775"/>
              <a:gd name="connsiteX9" fmla="*/ 751606 w 1661837"/>
              <a:gd name="connsiteY9" fmla="*/ 3317238 h 3459775"/>
              <a:gd name="connsiteX10" fmla="*/ 686812 w 1661837"/>
              <a:gd name="connsiteY10" fmla="*/ 3278364 h 3459775"/>
              <a:gd name="connsiteX11" fmla="*/ 660895 w 1661837"/>
              <a:gd name="connsiteY11" fmla="*/ 3239490 h 3459775"/>
              <a:gd name="connsiteX12" fmla="*/ 570184 w 1661837"/>
              <a:gd name="connsiteY12" fmla="*/ 3148784 h 3459775"/>
              <a:gd name="connsiteX13" fmla="*/ 440597 w 1661837"/>
              <a:gd name="connsiteY13" fmla="*/ 2967373 h 3459775"/>
              <a:gd name="connsiteX14" fmla="*/ 362844 w 1661837"/>
              <a:gd name="connsiteY14" fmla="*/ 2863709 h 3459775"/>
              <a:gd name="connsiteX15" fmla="*/ 323968 w 1661837"/>
              <a:gd name="connsiteY15" fmla="*/ 2798919 h 3459775"/>
              <a:gd name="connsiteX16" fmla="*/ 246216 w 1661837"/>
              <a:gd name="connsiteY16" fmla="*/ 2695256 h 3459775"/>
              <a:gd name="connsiteX17" fmla="*/ 220298 w 1661837"/>
              <a:gd name="connsiteY17" fmla="*/ 2630466 h 3459775"/>
              <a:gd name="connsiteX18" fmla="*/ 181422 w 1661837"/>
              <a:gd name="connsiteY18" fmla="*/ 2565676 h 3459775"/>
              <a:gd name="connsiteX19" fmla="*/ 155505 w 1661837"/>
              <a:gd name="connsiteY19" fmla="*/ 2487928 h 3459775"/>
              <a:gd name="connsiteX20" fmla="*/ 142546 w 1661837"/>
              <a:gd name="connsiteY20" fmla="*/ 2397223 h 3459775"/>
              <a:gd name="connsiteX21" fmla="*/ 129587 w 1661837"/>
              <a:gd name="connsiteY21" fmla="*/ 2073274 h 3459775"/>
              <a:gd name="connsiteX22" fmla="*/ 90711 w 1661837"/>
              <a:gd name="connsiteY22" fmla="*/ 1878904 h 3459775"/>
              <a:gd name="connsiteX23" fmla="*/ 25917 w 1661837"/>
              <a:gd name="connsiteY23" fmla="*/ 1645661 h 3459775"/>
              <a:gd name="connsiteX24" fmla="*/ 0 w 1661837"/>
              <a:gd name="connsiteY24" fmla="*/ 1347628 h 3459775"/>
              <a:gd name="connsiteX25" fmla="*/ 12959 w 1661837"/>
              <a:gd name="connsiteY25" fmla="*/ 1010721 h 3459775"/>
              <a:gd name="connsiteX26" fmla="*/ 51835 w 1661837"/>
              <a:gd name="connsiteY26" fmla="*/ 894099 h 3459775"/>
              <a:gd name="connsiteX27" fmla="*/ 116628 w 1661837"/>
              <a:gd name="connsiteY27" fmla="*/ 712688 h 3459775"/>
              <a:gd name="connsiteX28" fmla="*/ 129587 w 1661837"/>
              <a:gd name="connsiteY28" fmla="*/ 660856 h 3459775"/>
              <a:gd name="connsiteX29" fmla="*/ 168463 w 1661837"/>
              <a:gd name="connsiteY29" fmla="*/ 596066 h 3459775"/>
              <a:gd name="connsiteX30" fmla="*/ 194381 w 1661837"/>
              <a:gd name="connsiteY30" fmla="*/ 531276 h 3459775"/>
              <a:gd name="connsiteX31" fmla="*/ 323968 w 1661837"/>
              <a:gd name="connsiteY31" fmla="*/ 336907 h 3459775"/>
              <a:gd name="connsiteX32" fmla="*/ 414679 w 1661837"/>
              <a:gd name="connsiteY32" fmla="*/ 220285 h 3459775"/>
              <a:gd name="connsiteX33" fmla="*/ 466514 w 1661837"/>
              <a:gd name="connsiteY33" fmla="*/ 181412 h 3459775"/>
              <a:gd name="connsiteX34" fmla="*/ 660895 w 1661837"/>
              <a:gd name="connsiteY34" fmla="*/ 90706 h 3459775"/>
              <a:gd name="connsiteX35" fmla="*/ 699771 w 1661837"/>
              <a:gd name="connsiteY35" fmla="*/ 51832 h 3459775"/>
              <a:gd name="connsiteX36" fmla="*/ 751606 w 1661837"/>
              <a:gd name="connsiteY36" fmla="*/ 38874 h 3459775"/>
              <a:gd name="connsiteX37" fmla="*/ 855276 w 1661837"/>
              <a:gd name="connsiteY37" fmla="*/ 0 h 3459775"/>
              <a:gd name="connsiteX38" fmla="*/ 1568006 w 1661837"/>
              <a:gd name="connsiteY38" fmla="*/ 12958 h 3459775"/>
              <a:gd name="connsiteX39" fmla="*/ 1606882 w 1661837"/>
              <a:gd name="connsiteY39" fmla="*/ 51832 h 3459775"/>
              <a:gd name="connsiteX40" fmla="*/ 1632799 w 1661837"/>
              <a:gd name="connsiteY40" fmla="*/ 103664 h 3459775"/>
              <a:gd name="connsiteX41" fmla="*/ 1658717 w 1661837"/>
              <a:gd name="connsiteY41" fmla="*/ 168454 h 3459775"/>
              <a:gd name="connsiteX42" fmla="*/ 1658717 w 1661837"/>
              <a:gd name="connsiteY42" fmla="*/ 453529 h 34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61837" h="3459775">
                <a:moveTo>
                  <a:pt x="1568006" y="2487928"/>
                </a:moveTo>
                <a:cubicBezTo>
                  <a:pt x="1563686" y="2548399"/>
                  <a:pt x="1558607" y="2608820"/>
                  <a:pt x="1555047" y="2669340"/>
                </a:cubicBezTo>
                <a:cubicBezTo>
                  <a:pt x="1534459" y="3019312"/>
                  <a:pt x="1563449" y="2820565"/>
                  <a:pt x="1516171" y="3045121"/>
                </a:cubicBezTo>
                <a:cubicBezTo>
                  <a:pt x="1505418" y="3096193"/>
                  <a:pt x="1491455" y="3198213"/>
                  <a:pt x="1464336" y="3252448"/>
                </a:cubicBezTo>
                <a:cubicBezTo>
                  <a:pt x="1450819" y="3279481"/>
                  <a:pt x="1384312" y="3371340"/>
                  <a:pt x="1360666" y="3394985"/>
                </a:cubicBezTo>
                <a:cubicBezTo>
                  <a:pt x="1349653" y="3405997"/>
                  <a:pt x="1335720" y="3413936"/>
                  <a:pt x="1321790" y="3420901"/>
                </a:cubicBezTo>
                <a:cubicBezTo>
                  <a:pt x="1272992" y="3445298"/>
                  <a:pt x="1254655" y="3447402"/>
                  <a:pt x="1205161" y="3459775"/>
                </a:cubicBezTo>
                <a:cubicBezTo>
                  <a:pt x="1131728" y="3455456"/>
                  <a:pt x="1057805" y="3456331"/>
                  <a:pt x="984863" y="3446817"/>
                </a:cubicBezTo>
                <a:cubicBezTo>
                  <a:pt x="958663" y="3443400"/>
                  <a:pt x="882135" y="3412890"/>
                  <a:pt x="855276" y="3394985"/>
                </a:cubicBezTo>
                <a:cubicBezTo>
                  <a:pt x="819335" y="3371026"/>
                  <a:pt x="788646" y="3339460"/>
                  <a:pt x="751606" y="3317238"/>
                </a:cubicBezTo>
                <a:lnTo>
                  <a:pt x="686812" y="3278364"/>
                </a:lnTo>
                <a:cubicBezTo>
                  <a:pt x="678173" y="3265406"/>
                  <a:pt x="671314" y="3251066"/>
                  <a:pt x="660895" y="3239490"/>
                </a:cubicBezTo>
                <a:cubicBezTo>
                  <a:pt x="632289" y="3207707"/>
                  <a:pt x="589308" y="3187030"/>
                  <a:pt x="570184" y="3148784"/>
                </a:cubicBezTo>
                <a:cubicBezTo>
                  <a:pt x="446583" y="2901598"/>
                  <a:pt x="598201" y="3177499"/>
                  <a:pt x="440597" y="2967373"/>
                </a:cubicBezTo>
                <a:cubicBezTo>
                  <a:pt x="414679" y="2932818"/>
                  <a:pt x="385068" y="2900747"/>
                  <a:pt x="362844" y="2863709"/>
                </a:cubicBezTo>
                <a:cubicBezTo>
                  <a:pt x="349885" y="2842112"/>
                  <a:pt x="338305" y="2819626"/>
                  <a:pt x="323968" y="2798919"/>
                </a:cubicBezTo>
                <a:cubicBezTo>
                  <a:pt x="299381" y="2763406"/>
                  <a:pt x="262259" y="2735360"/>
                  <a:pt x="246216" y="2695256"/>
                </a:cubicBezTo>
                <a:cubicBezTo>
                  <a:pt x="237577" y="2673659"/>
                  <a:pt x="230701" y="2651271"/>
                  <a:pt x="220298" y="2630466"/>
                </a:cubicBezTo>
                <a:cubicBezTo>
                  <a:pt x="209034" y="2607939"/>
                  <a:pt x="191845" y="2588604"/>
                  <a:pt x="181422" y="2565676"/>
                </a:cubicBezTo>
                <a:cubicBezTo>
                  <a:pt x="170117" y="2540807"/>
                  <a:pt x="164144" y="2513844"/>
                  <a:pt x="155505" y="2487928"/>
                </a:cubicBezTo>
                <a:cubicBezTo>
                  <a:pt x="151185" y="2457693"/>
                  <a:pt x="144451" y="2427706"/>
                  <a:pt x="142546" y="2397223"/>
                </a:cubicBezTo>
                <a:cubicBezTo>
                  <a:pt x="135804" y="2289364"/>
                  <a:pt x="140341" y="2180807"/>
                  <a:pt x="129587" y="2073274"/>
                </a:cubicBezTo>
                <a:cubicBezTo>
                  <a:pt x="123012" y="2007529"/>
                  <a:pt x="106279" y="1943117"/>
                  <a:pt x="90711" y="1878904"/>
                </a:cubicBezTo>
                <a:cubicBezTo>
                  <a:pt x="71699" y="1800484"/>
                  <a:pt x="25917" y="1645661"/>
                  <a:pt x="25917" y="1645661"/>
                </a:cubicBezTo>
                <a:cubicBezTo>
                  <a:pt x="16423" y="1560215"/>
                  <a:pt x="0" y="1426339"/>
                  <a:pt x="0" y="1347628"/>
                </a:cubicBezTo>
                <a:cubicBezTo>
                  <a:pt x="0" y="1235243"/>
                  <a:pt x="197" y="1122379"/>
                  <a:pt x="12959" y="1010721"/>
                </a:cubicBezTo>
                <a:cubicBezTo>
                  <a:pt x="17612" y="970009"/>
                  <a:pt x="40272" y="933411"/>
                  <a:pt x="51835" y="894099"/>
                </a:cubicBezTo>
                <a:cubicBezTo>
                  <a:pt x="144169" y="580180"/>
                  <a:pt x="13510" y="970469"/>
                  <a:pt x="116628" y="712688"/>
                </a:cubicBezTo>
                <a:cubicBezTo>
                  <a:pt x="123242" y="696153"/>
                  <a:pt x="122354" y="677130"/>
                  <a:pt x="129587" y="660856"/>
                </a:cubicBezTo>
                <a:cubicBezTo>
                  <a:pt x="139817" y="637841"/>
                  <a:pt x="157199" y="618593"/>
                  <a:pt x="168463" y="596066"/>
                </a:cubicBezTo>
                <a:cubicBezTo>
                  <a:pt x="178866" y="575261"/>
                  <a:pt x="183434" y="551800"/>
                  <a:pt x="194381" y="531276"/>
                </a:cubicBezTo>
                <a:cubicBezTo>
                  <a:pt x="285968" y="359561"/>
                  <a:pt x="240882" y="451144"/>
                  <a:pt x="323968" y="336907"/>
                </a:cubicBezTo>
                <a:cubicBezTo>
                  <a:pt x="372377" y="270349"/>
                  <a:pt x="361775" y="265629"/>
                  <a:pt x="414679" y="220285"/>
                </a:cubicBezTo>
                <a:cubicBezTo>
                  <a:pt x="431077" y="206230"/>
                  <a:pt x="447762" y="192127"/>
                  <a:pt x="466514" y="181412"/>
                </a:cubicBezTo>
                <a:cubicBezTo>
                  <a:pt x="554248" y="131282"/>
                  <a:pt x="581442" y="122485"/>
                  <a:pt x="660895" y="90706"/>
                </a:cubicBezTo>
                <a:cubicBezTo>
                  <a:pt x="673854" y="77748"/>
                  <a:pt x="683859" y="60924"/>
                  <a:pt x="699771" y="51832"/>
                </a:cubicBezTo>
                <a:cubicBezTo>
                  <a:pt x="715235" y="42996"/>
                  <a:pt x="734481" y="43767"/>
                  <a:pt x="751606" y="38874"/>
                </a:cubicBezTo>
                <a:cubicBezTo>
                  <a:pt x="787155" y="28718"/>
                  <a:pt x="821045" y="13692"/>
                  <a:pt x="855276" y="0"/>
                </a:cubicBezTo>
                <a:cubicBezTo>
                  <a:pt x="1092853" y="4319"/>
                  <a:pt x="1330953" y="-3390"/>
                  <a:pt x="1568006" y="12958"/>
                </a:cubicBezTo>
                <a:cubicBezTo>
                  <a:pt x="1586288" y="14219"/>
                  <a:pt x="1596230" y="36920"/>
                  <a:pt x="1606882" y="51832"/>
                </a:cubicBezTo>
                <a:cubicBezTo>
                  <a:pt x="1618110" y="67550"/>
                  <a:pt x="1624953" y="86012"/>
                  <a:pt x="1632799" y="103664"/>
                </a:cubicBezTo>
                <a:cubicBezTo>
                  <a:pt x="1642246" y="124920"/>
                  <a:pt x="1656999" y="145257"/>
                  <a:pt x="1658717" y="168454"/>
                </a:cubicBezTo>
                <a:cubicBezTo>
                  <a:pt x="1665737" y="263219"/>
                  <a:pt x="1658717" y="358504"/>
                  <a:pt x="1658717" y="45352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21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together: web server</a:t>
            </a:r>
            <a:endParaRPr lang="en-US" dirty="0"/>
          </a:p>
        </p:txBody>
      </p:sp>
      <p:pic>
        <p:nvPicPr>
          <p:cNvPr id="7" name="Content Placeholder 5" descr="onecp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882" r="-5882"/>
          <a:stretch>
            <a:fillRect/>
          </a:stretch>
        </p:blipFill>
        <p:spPr>
          <a:xfrm>
            <a:off x="457200" y="1319311"/>
            <a:ext cx="8229600" cy="4525963"/>
          </a:xfrm>
        </p:spPr>
      </p:pic>
      <p:grpSp>
        <p:nvGrpSpPr>
          <p:cNvPr id="10" name="Group 9"/>
          <p:cNvGrpSpPr/>
          <p:nvPr/>
        </p:nvGrpSpPr>
        <p:grpSpPr>
          <a:xfrm>
            <a:off x="1219200" y="2462311"/>
            <a:ext cx="914400" cy="457200"/>
            <a:chOff x="1219200" y="2743200"/>
            <a:chExt cx="914400" cy="457200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2743200"/>
              <a:ext cx="67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  <a:latin typeface="Gill Sans Light"/>
                  <a:cs typeface="Gill Sans Light"/>
                </a:rPr>
                <a:t>syscall</a:t>
              </a:r>
              <a:endParaRPr lang="en-US" sz="1600" dirty="0">
                <a:solidFill>
                  <a:srgbClr val="FF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95400" y="3148111"/>
            <a:ext cx="838200" cy="414754"/>
            <a:chOff x="1295400" y="3048000"/>
            <a:chExt cx="838200" cy="414754"/>
          </a:xfrm>
        </p:grpSpPr>
        <p:sp>
          <p:nvSpPr>
            <p:cNvPr id="12" name="TextBox 11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Gill Sans Light"/>
                  <a:cs typeface="Gill Sans Light"/>
                </a:rPr>
                <a:t>wait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800" y="3986311"/>
            <a:ext cx="1219200" cy="381000"/>
            <a:chOff x="914400" y="2819400"/>
            <a:chExt cx="1219200" cy="381000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Gill Sans Light"/>
                  <a:cs typeface="Gill Sans Light"/>
                </a:rPr>
                <a:t>interrupt</a:t>
              </a:r>
              <a:endParaRPr lang="en-US" sz="1600" dirty="0">
                <a:solidFill>
                  <a:srgbClr val="008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1800" y="2767111"/>
            <a:ext cx="709464" cy="414754"/>
            <a:chOff x="1981200" y="3048000"/>
            <a:chExt cx="709464" cy="414754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3124200"/>
              <a:ext cx="55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Gill Sans Light"/>
                  <a:cs typeface="Gill Sans Light"/>
                </a:rPr>
                <a:t>RTU</a:t>
              </a:r>
              <a:endParaRPr lang="en-US" sz="1600" dirty="0">
                <a:solidFill>
                  <a:srgbClr val="008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81600" y="2462311"/>
            <a:ext cx="914400" cy="457200"/>
            <a:chOff x="1219200" y="2743200"/>
            <a:chExt cx="914400" cy="457200"/>
          </a:xfrm>
        </p:grpSpPr>
        <p:sp>
          <p:nvSpPr>
            <p:cNvPr id="21" name="TextBox 20"/>
            <p:cNvSpPr txBox="1"/>
            <p:nvPr/>
          </p:nvSpPr>
          <p:spPr>
            <a:xfrm>
              <a:off x="1219200" y="2743200"/>
              <a:ext cx="67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  <a:latin typeface="Gill Sans Light"/>
                  <a:cs typeface="Gill Sans Light"/>
                </a:rPr>
                <a:t>syscall</a:t>
              </a:r>
              <a:endParaRPr lang="en-US" sz="1600" dirty="0">
                <a:solidFill>
                  <a:srgbClr val="FF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3224311"/>
            <a:ext cx="838200" cy="414754"/>
            <a:chOff x="1295400" y="3048000"/>
            <a:chExt cx="838200" cy="414754"/>
          </a:xfrm>
        </p:grpSpPr>
        <p:sp>
          <p:nvSpPr>
            <p:cNvPr id="28" name="TextBox 27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Gill Sans Light"/>
                  <a:cs typeface="Gill Sans Light"/>
                </a:rPr>
                <a:t>wait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3053254" y="1277961"/>
            <a:ext cx="2936167" cy="873145"/>
          </a:xfrm>
          <a:custGeom>
            <a:avLst/>
            <a:gdLst>
              <a:gd name="connsiteX0" fmla="*/ 0 w 2936167"/>
              <a:gd name="connsiteY0" fmla="*/ 810093 h 873145"/>
              <a:gd name="connsiteX1" fmla="*/ 405299 w 2936167"/>
              <a:gd name="connsiteY1" fmla="*/ 278657 h 873145"/>
              <a:gd name="connsiteX2" fmla="*/ 1179871 w 2936167"/>
              <a:gd name="connsiteY2" fmla="*/ 62480 h 873145"/>
              <a:gd name="connsiteX3" fmla="*/ 2332722 w 2936167"/>
              <a:gd name="connsiteY3" fmla="*/ 71487 h 873145"/>
              <a:gd name="connsiteX4" fmla="*/ 2936167 w 2936167"/>
              <a:gd name="connsiteY4" fmla="*/ 873145 h 87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167" h="873145">
                <a:moveTo>
                  <a:pt x="0" y="810093"/>
                </a:moveTo>
                <a:cubicBezTo>
                  <a:pt x="104327" y="606676"/>
                  <a:pt x="208654" y="403259"/>
                  <a:pt x="405299" y="278657"/>
                </a:cubicBezTo>
                <a:cubicBezTo>
                  <a:pt x="601944" y="154055"/>
                  <a:pt x="858634" y="97008"/>
                  <a:pt x="1179871" y="62480"/>
                </a:cubicBezTo>
                <a:cubicBezTo>
                  <a:pt x="1501108" y="27952"/>
                  <a:pt x="2040006" y="-63624"/>
                  <a:pt x="2332722" y="71487"/>
                </a:cubicBezTo>
                <a:cubicBezTo>
                  <a:pt x="2625438" y="206598"/>
                  <a:pt x="2780802" y="539871"/>
                  <a:pt x="2936167" y="87314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934200" y="3986311"/>
            <a:ext cx="1165976" cy="381000"/>
            <a:chOff x="1981200" y="2819400"/>
            <a:chExt cx="1165976" cy="381000"/>
          </a:xfrm>
        </p:grpSpPr>
        <p:sp>
          <p:nvSpPr>
            <p:cNvPr id="32" name="TextBox 31"/>
            <p:cNvSpPr txBox="1"/>
            <p:nvPr/>
          </p:nvSpPr>
          <p:spPr>
            <a:xfrm>
              <a:off x="22098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Gill Sans Light"/>
                  <a:cs typeface="Gill Sans Light"/>
                </a:rPr>
                <a:t>interrupt</a:t>
              </a:r>
              <a:endParaRPr lang="en-US" sz="1600" dirty="0">
                <a:solidFill>
                  <a:srgbClr val="008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34200" y="2767111"/>
            <a:ext cx="709464" cy="414754"/>
            <a:chOff x="1981200" y="3048000"/>
            <a:chExt cx="709464" cy="414754"/>
          </a:xfrm>
        </p:grpSpPr>
        <p:sp>
          <p:nvSpPr>
            <p:cNvPr id="35" name="TextBox 34"/>
            <p:cNvSpPr txBox="1"/>
            <p:nvPr/>
          </p:nvSpPr>
          <p:spPr>
            <a:xfrm>
              <a:off x="2133600" y="3124200"/>
              <a:ext cx="55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Gill Sans Light"/>
                  <a:cs typeface="Gill Sans Light"/>
                </a:rPr>
                <a:t>RTU</a:t>
              </a:r>
              <a:endParaRPr lang="en-US" sz="1600" dirty="0">
                <a:solidFill>
                  <a:srgbClr val="008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>
            <a:off x="4503250" y="990600"/>
            <a:ext cx="2497691" cy="1142491"/>
          </a:xfrm>
          <a:custGeom>
            <a:avLst/>
            <a:gdLst>
              <a:gd name="connsiteX0" fmla="*/ 2458889 w 2497691"/>
              <a:gd name="connsiteY0" fmla="*/ 1142491 h 1142491"/>
              <a:gd name="connsiteX1" fmla="*/ 2395843 w 2497691"/>
              <a:gd name="connsiteY1" fmla="*/ 367856 h 1142491"/>
              <a:gd name="connsiteX2" fmla="*/ 1585244 w 2497691"/>
              <a:gd name="connsiteY2" fmla="*/ 16567 h 1142491"/>
              <a:gd name="connsiteX3" fmla="*/ 576500 w 2497691"/>
              <a:gd name="connsiteY3" fmla="*/ 124656 h 1142491"/>
              <a:gd name="connsiteX4" fmla="*/ 90141 w 2497691"/>
              <a:gd name="connsiteY4" fmla="*/ 710136 h 1142491"/>
              <a:gd name="connsiteX5" fmla="*/ 74 w 2497691"/>
              <a:gd name="connsiteY5" fmla="*/ 1142491 h 114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691" h="1142491">
                <a:moveTo>
                  <a:pt x="2458889" y="1142491"/>
                </a:moveTo>
                <a:cubicBezTo>
                  <a:pt x="2500170" y="849000"/>
                  <a:pt x="2541451" y="555510"/>
                  <a:pt x="2395843" y="367856"/>
                </a:cubicBezTo>
                <a:cubicBezTo>
                  <a:pt x="2250235" y="180202"/>
                  <a:pt x="1888468" y="57100"/>
                  <a:pt x="1585244" y="16567"/>
                </a:cubicBezTo>
                <a:cubicBezTo>
                  <a:pt x="1282020" y="-23966"/>
                  <a:pt x="825684" y="9061"/>
                  <a:pt x="576500" y="124656"/>
                </a:cubicBezTo>
                <a:cubicBezTo>
                  <a:pt x="327316" y="240251"/>
                  <a:pt x="186212" y="540497"/>
                  <a:pt x="90141" y="710136"/>
                </a:cubicBezTo>
                <a:cubicBezTo>
                  <a:pt x="-5930" y="879775"/>
                  <a:pt x="74" y="1142491"/>
                  <a:pt x="74" y="1142491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3" name="Action Button: End 2">
            <a:hlinkClick r:id="" action="ppaction://hlinkshowjump?jump=lastslide" highlightClick="1"/>
          </p:cNvPr>
          <p:cNvSpPr/>
          <p:nvPr/>
        </p:nvSpPr>
        <p:spPr bwMode="auto">
          <a:xfrm>
            <a:off x="8001000" y="5434111"/>
            <a:ext cx="685800" cy="381000"/>
          </a:xfrm>
          <a:prstGeom prst="actionButtonEn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7501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Conclusion: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context</a:t>
            </a:r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dirty="0"/>
              <a:t>Address Space </a:t>
            </a:r>
            <a:r>
              <a:rPr lang="en-US" dirty="0" smtClean="0"/>
              <a:t>with </a:t>
            </a:r>
            <a:r>
              <a:rPr lang="en-US" dirty="0"/>
              <a:t>Translation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 smtClean="0"/>
              <a:t>Dual Mode operation/Protection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6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</p:txBody>
      </p:sp>
      <p:pic>
        <p:nvPicPr>
          <p:cNvPr id="14340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33800" y="3957638"/>
            <a:ext cx="4572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 dirty="0" smtClean="0">
                <a:latin typeface="Gill Sans Light"/>
                <a:cs typeface="Gill Sans Light"/>
              </a:rPr>
              <a:t>“I </a:t>
            </a:r>
            <a:r>
              <a:rPr lang="en-US" altLang="en-US" sz="2400" b="0" dirty="0">
                <a:latin typeface="Gill Sans Light"/>
                <a:cs typeface="Gill Sans Light"/>
              </a:rPr>
              <a:t>think there is a world market for maybe five computers</a:t>
            </a:r>
            <a:r>
              <a:rPr lang="en-US" altLang="en-US" sz="2400" b="0" dirty="0" smtClean="0">
                <a:latin typeface="Gill Sans Light"/>
                <a:cs typeface="Gill Sans Light"/>
              </a:rPr>
              <a:t>.” – </a:t>
            </a:r>
            <a:r>
              <a:rPr lang="en-US" altLang="en-US" sz="2400" b="0" i="1" dirty="0" smtClean="0">
                <a:latin typeface="Gill Sans Light"/>
                <a:cs typeface="Gill Sans Light"/>
              </a:rPr>
              <a:t>Thomas </a:t>
            </a:r>
            <a:r>
              <a:rPr lang="en-US" altLang="en-US" sz="2400" b="0" i="1" dirty="0">
                <a:latin typeface="Gill Sans Light"/>
                <a:cs typeface="Gill Sans Light"/>
              </a:rPr>
              <a:t>Watson, chairman of IBM, 1943</a:t>
            </a:r>
            <a:endParaRPr lang="en-US" alt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5936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</p:txBody>
      </p:sp>
      <p:pic>
        <p:nvPicPr>
          <p:cNvPr id="9220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733800" y="3957638"/>
            <a:ext cx="4572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 i="1" dirty="0">
                <a:latin typeface="Gill Sans Light"/>
                <a:cs typeface="Gill Sans Light"/>
              </a:rPr>
              <a:t>Thomas Watson was often called “the worlds greatest salesman” by the time of his death in 1956</a:t>
            </a:r>
            <a:endParaRPr lang="en-US" alt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5231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upload.wikimedia.org/wikipedia/en/7/78/Rank_Xerox_8010%2B40_brochure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75000"/>
            <a:ext cx="20177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14494" r="23555" b="33652"/>
          <a:stretch>
            <a:fillRect/>
          </a:stretch>
        </p:blipFill>
        <p:spPr bwMode="auto">
          <a:xfrm>
            <a:off x="5867400" y="3292475"/>
            <a:ext cx="26241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471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  <a:p>
            <a:pPr>
              <a:spcBef>
                <a:spcPct val="10000"/>
              </a:spcBef>
            </a:pPr>
            <a:r>
              <a:rPr lang="en-US" altLang="en-US" dirty="0" smtClean="0"/>
              <a:t>Rapid Change in Hardware Leads to changing OS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Batch </a:t>
            </a:r>
            <a:r>
              <a:rPr lang="en-US" altLang="en-US" dirty="0" smtClean="0">
                <a:sym typeface="Symbol" panose="05050102010706020507" pitchFamily="18" charset="2"/>
              </a:rPr>
              <a:t> Multiprogramming  Timesharing  Graphical UI  Ubiquitous Devices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Gradual Migration of Features into Smaller Machines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  <a:p>
            <a:pPr>
              <a:spcBef>
                <a:spcPct val="10000"/>
              </a:spcBef>
            </a:pPr>
            <a:r>
              <a:rPr lang="en-US" altLang="en-US" dirty="0" smtClean="0"/>
              <a:t>Situation today is much like the late 60s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Small OS: 100K lines/Large: 10M lines (5M browser!)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100-1000 people-years</a:t>
            </a:r>
          </a:p>
        </p:txBody>
      </p:sp>
    </p:spTree>
    <p:extLst>
      <p:ext uri="{BB962C8B-B14F-4D97-AF65-F5344CB8AC3E}">
        <p14:creationId xmlns:p14="http://schemas.microsoft.com/office/powerpoint/2010/main" val="2475418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33703</TotalTime>
  <Pages>60</Pages>
  <Words>3615</Words>
  <Application>Microsoft Macintosh PowerPoint</Application>
  <PresentationFormat>On-screen Show (4:3)</PresentationFormat>
  <Paragraphs>926</Paragraphs>
  <Slides>53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</vt:lpstr>
      <vt:lpstr>CS162 Operating Systems and Systems Programming Lecture 2  Introduction to the Process</vt:lpstr>
      <vt:lpstr>Recall: What is an operating system?</vt:lpstr>
      <vt:lpstr>Review: What is an Operating System?</vt:lpstr>
      <vt:lpstr>Review: Increasing Software Complexity</vt:lpstr>
      <vt:lpstr>Recall: Loading</vt:lpstr>
      <vt:lpstr>Very Brief History of OS</vt:lpstr>
      <vt:lpstr>Very Brief History of OS</vt:lpstr>
      <vt:lpstr>Very Brief History of OS</vt:lpstr>
      <vt:lpstr>Very Brief History of OS</vt:lpstr>
      <vt:lpstr>OS Archaeology</vt:lpstr>
      <vt:lpstr>Migration of OS Concepts and Features</vt:lpstr>
      <vt:lpstr>Today: Four Fundamental OS Concepts</vt:lpstr>
      <vt:lpstr>OS Bottom Line: Run Programs</vt:lpstr>
      <vt:lpstr>Recall (61B): Instruction Fetch/Decode/Execute</vt:lpstr>
      <vt:lpstr>Recall (61C): What happens during program execution?</vt:lpstr>
      <vt:lpstr>First OS Concept: Thread of Control</vt:lpstr>
      <vt:lpstr>Second OS Concept: Program’s Address Space</vt:lpstr>
      <vt:lpstr>Address Space: In a Picture</vt:lpstr>
      <vt:lpstr>Multiprogramming - Multiple Threads of Control</vt:lpstr>
      <vt:lpstr>Administrivia: Getting started</vt:lpstr>
      <vt:lpstr>How can we give the illusion of multiple processors?</vt:lpstr>
      <vt:lpstr>The Basic Problem of Concurrency</vt:lpstr>
      <vt:lpstr>Properties of this simple multiprogramming technique</vt:lpstr>
      <vt:lpstr>Protection</vt:lpstr>
      <vt:lpstr>Third OS Concept: Process</vt:lpstr>
      <vt:lpstr>Single and Multithreaded Processes</vt:lpstr>
      <vt:lpstr>Fourth OS Concept:  Dual Mode Operation</vt:lpstr>
      <vt:lpstr>For example: UNIX System Structure</vt:lpstr>
      <vt:lpstr>User/Kernel (Privileged) Mode</vt:lpstr>
      <vt:lpstr>Simple Protection: Base and Bound (B&amp;B)</vt:lpstr>
      <vt:lpstr>Another idea: Address Space Translation</vt:lpstr>
      <vt:lpstr>A simple address translation with Base and Bound</vt:lpstr>
      <vt:lpstr>Tying it together: Simple B&amp;B: OS loads process</vt:lpstr>
      <vt:lpstr>Simple B&amp;B: OS gets ready to execute process </vt:lpstr>
      <vt:lpstr>Simple B&amp;B: User Code Running</vt:lpstr>
      <vt:lpstr>3 types of Mode Transfer</vt:lpstr>
      <vt:lpstr>Administrivia (Cont’d)</vt:lpstr>
      <vt:lpstr>CS 162 Collaboration Policy</vt:lpstr>
      <vt:lpstr>How do we get the system target address of the “unprogrammed control transfer?”</vt:lpstr>
      <vt:lpstr>Interrupt Vector</vt:lpstr>
      <vt:lpstr>Simple B&amp;B: User =&gt; Kernel</vt:lpstr>
      <vt:lpstr>Simple B&amp;B: Interrupt</vt:lpstr>
      <vt:lpstr>Simple B&amp;B: Switch User Process</vt:lpstr>
      <vt:lpstr>Simple B&amp;B: “resume”</vt:lpstr>
      <vt:lpstr>What’s wrong with this simplistic address translation mechanism?</vt:lpstr>
      <vt:lpstr>x86 – segments and stacks</vt:lpstr>
      <vt:lpstr>Virtual Address Translation</vt:lpstr>
      <vt:lpstr>Providing Illusion of Separate Address Space: Load new Translation Map on Switch</vt:lpstr>
      <vt:lpstr>Running Many Programs ???</vt:lpstr>
      <vt:lpstr>Process Control Block</vt:lpstr>
      <vt:lpstr>Scheduler</vt:lpstr>
      <vt:lpstr>Putting it together: web server</vt:lpstr>
      <vt:lpstr>Conclusion: Four fundamental OS concepts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D. Joseph</cp:lastModifiedBy>
  <cp:revision>445</cp:revision>
  <cp:lastPrinted>2015-08-31T18:50:49Z</cp:lastPrinted>
  <dcterms:created xsi:type="dcterms:W3CDTF">1995-08-12T11:37:26Z</dcterms:created>
  <dcterms:modified xsi:type="dcterms:W3CDTF">2016-01-26T18:14:59Z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