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1067" r:id="rId3"/>
    <p:sldId id="1074" r:id="rId4"/>
    <p:sldId id="1075" r:id="rId5"/>
    <p:sldId id="1076" r:id="rId6"/>
    <p:sldId id="1077" r:id="rId7"/>
    <p:sldId id="1078" r:id="rId8"/>
    <p:sldId id="1079" r:id="rId9"/>
    <p:sldId id="1080" r:id="rId10"/>
    <p:sldId id="1089" r:id="rId11"/>
    <p:sldId id="1090" r:id="rId12"/>
    <p:sldId id="1083" r:id="rId13"/>
    <p:sldId id="1020" r:id="rId14"/>
    <p:sldId id="1060" r:id="rId15"/>
    <p:sldId id="1061" r:id="rId16"/>
    <p:sldId id="1084" r:id="rId17"/>
    <p:sldId id="1062" r:id="rId18"/>
    <p:sldId id="1063" r:id="rId19"/>
    <p:sldId id="1064" r:id="rId20"/>
    <p:sldId id="1085" r:id="rId21"/>
    <p:sldId id="1087" r:id="rId22"/>
    <p:sldId id="1065" r:id="rId23"/>
    <p:sldId id="1066" r:id="rId24"/>
    <p:sldId id="1086" r:id="rId25"/>
    <p:sldId id="910" r:id="rId26"/>
    <p:sldId id="1069" r:id="rId27"/>
    <p:sldId id="1022" r:id="rId28"/>
    <p:sldId id="1023" r:id="rId29"/>
    <p:sldId id="1024" r:id="rId30"/>
    <p:sldId id="1025" r:id="rId31"/>
    <p:sldId id="1026" r:id="rId32"/>
    <p:sldId id="1027" r:id="rId33"/>
    <p:sldId id="1028" r:id="rId34"/>
    <p:sldId id="1029" r:id="rId35"/>
    <p:sldId id="1030" r:id="rId36"/>
    <p:sldId id="1031" r:id="rId37"/>
    <p:sldId id="1032" r:id="rId38"/>
    <p:sldId id="1033" r:id="rId39"/>
    <p:sldId id="1034" r:id="rId40"/>
    <p:sldId id="1035" r:id="rId41"/>
    <p:sldId id="1036" r:id="rId42"/>
    <p:sldId id="1088" r:id="rId43"/>
    <p:sldId id="1037" r:id="rId44"/>
    <p:sldId id="1072" r:id="rId45"/>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10" autoAdjust="0"/>
    <p:restoredTop sz="84279" autoAdjust="0"/>
  </p:normalViewPr>
  <p:slideViewPr>
    <p:cSldViewPr>
      <p:cViewPr varScale="1">
        <p:scale>
          <a:sx n="79" d="100"/>
          <a:sy n="79" d="100"/>
        </p:scale>
        <p:origin x="-1496" y="-104"/>
      </p:cViewPr>
      <p:guideLst>
        <p:guide orient="horz" pos="2160"/>
        <p:guide pos="2880"/>
      </p:guideLst>
    </p:cSldViewPr>
  </p:slideViewPr>
  <p:outlineViewPr>
    <p:cViewPr>
      <p:scale>
        <a:sx n="33" d="100"/>
        <a:sy n="33" d="100"/>
      </p:scale>
      <p:origin x="0" y="-27024"/>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56433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dirty="0" smtClean="0">
                <a:ea typeface="굴림" panose="020B0600000101010101" pitchFamily="34" charset="-127"/>
              </a:rPr>
              <a:t>The design goal is to present the user with as much memory as is available in the cheapest technology (points to the disk).</a:t>
            </a:r>
          </a:p>
          <a:p>
            <a:r>
              <a:rPr lang="en-US" altLang="ko-KR" dirty="0"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dirty="0" smtClean="0">
                <a:ea typeface="굴림" panose="020B0600000101010101" pitchFamily="34" charset="-127"/>
              </a:rPr>
              <a:t>(We will go over this slide in details in the next lecture on caches).</a:t>
            </a:r>
          </a:p>
          <a:p>
            <a:endParaRPr lang="en-US" altLang="ko-KR" dirty="0" smtClean="0">
              <a:ea typeface="굴림" panose="020B0600000101010101" pitchFamily="34" charset="-127"/>
            </a:endParaRPr>
          </a:p>
          <a:p>
            <a:r>
              <a:rPr lang="en-US" altLang="ko-KR" dirty="0" smtClean="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omic Sans MS" panose="030F0702030302020204" pitchFamily="66" charset="0"/>
              </a:rPr>
              <a:t>What if page size is very small? VAX had a 512-byte page size = lots of space for page table entries</a:t>
            </a:r>
          </a:p>
          <a:p>
            <a:r>
              <a:rPr lang="en-US" altLang="en-US" smtClean="0">
                <a:latin typeface="Comic Sans MS" panose="030F0702030302020204" pitchFamily="66" charset="0"/>
              </a:rPr>
              <a:t>What if page size is really big? Wastes space inside of page (internal fragmentation)</a:t>
            </a:r>
          </a:p>
        </p:txBody>
      </p:sp>
    </p:spTree>
    <p:extLst>
      <p:ext uri="{BB962C8B-B14F-4D97-AF65-F5344CB8AC3E}">
        <p14:creationId xmlns:p14="http://schemas.microsoft.com/office/powerpoint/2010/main" val="10869597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1823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8797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63628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8162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13.</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646309"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3/8/17</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886200" y="6550236"/>
            <a:ext cx="2109049"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CS162 ©UCB Spring 2017</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13</a:t>
            </a:r>
            <a:br>
              <a:rPr lang="en-US" altLang="en-US" sz="3000" dirty="0" smtClean="0"/>
            </a:br>
            <a:r>
              <a:rPr lang="en-US" altLang="en-US" sz="3000" dirty="0" smtClean="0"/>
              <a:t> </a:t>
            </a:r>
            <a:br>
              <a:rPr lang="en-US" altLang="en-US" sz="3000" dirty="0" smtClean="0"/>
            </a:br>
            <a:r>
              <a:rPr lang="en-US" altLang="en-US" sz="3000" dirty="0" smtClean="0"/>
              <a:t>Address Translation, and 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March 8</a:t>
            </a:r>
            <a:r>
              <a:rPr lang="en-US" altLang="en-US" baseline="30000" dirty="0" smtClean="0"/>
              <a:t>th</a:t>
            </a:r>
            <a:r>
              <a:rPr lang="en-US" altLang="en-US" dirty="0" smtClean="0"/>
              <a:t>, 2017</a:t>
            </a:r>
          </a:p>
          <a:p>
            <a:pPr marL="285750" indent="-285750"/>
            <a:r>
              <a:rPr lang="en-US" altLang="en-US" dirty="0" smtClean="0"/>
              <a:t>Prof. Ion Stoica</a:t>
            </a:r>
          </a:p>
          <a:p>
            <a:pPr marL="285750" indent="-285750"/>
            <a:r>
              <a:rPr lang="en-US" altLang="en-US" dirty="0" smtClean="0"/>
              <a:t>http://cs162.eecs.Berkeley.edu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4609" name="Rectangle 97"/>
          <p:cNvSpPr>
            <a:spLocks noGrp="1" noChangeArrowheads="1"/>
          </p:cNvSpPr>
          <p:nvPr>
            <p:ph type="body" idx="1"/>
          </p:nvPr>
        </p:nvSpPr>
        <p:spPr>
          <a:xfrm>
            <a:off x="304800" y="762000"/>
            <a:ext cx="8610600" cy="6248400"/>
          </a:xfrm>
        </p:spPr>
        <p:txBody>
          <a:bodyPr>
            <a:normAutofit/>
          </a:bodyPr>
          <a:lstStyle/>
          <a:p>
            <a:pPr>
              <a:lnSpc>
                <a:spcPct val="80000"/>
              </a:lnSpc>
              <a:spcBef>
                <a:spcPct val="15000"/>
              </a:spcBef>
            </a:pPr>
            <a:r>
              <a:rPr lang="en-US" altLang="ko-KR" dirty="0" smtClean="0">
                <a:ea typeface="굴림" panose="020B0600000101010101" pitchFamily="34" charset="-127"/>
              </a:rPr>
              <a:t>What about a tree of tables?</a:t>
            </a:r>
          </a:p>
          <a:p>
            <a:pPr lvl="1">
              <a:lnSpc>
                <a:spcPct val="80000"/>
              </a:lnSpc>
              <a:spcBef>
                <a:spcPct val="15000"/>
              </a:spcBef>
            </a:pPr>
            <a:r>
              <a:rPr lang="en-US" altLang="ko-KR" dirty="0" smtClean="0">
                <a:ea typeface="굴림" panose="020B0600000101010101" pitchFamily="34" charset="-127"/>
              </a:rPr>
              <a:t>Lowest level page table </a:t>
            </a:r>
            <a:r>
              <a:rPr lang="en-US" altLang="ko-KR" dirty="0" smtClean="0">
                <a:ea typeface="굴림" panose="020B0600000101010101" pitchFamily="34" charset="-127"/>
                <a:sym typeface="Symbol" panose="05050102010706020507" pitchFamily="18" charset="2"/>
              </a:rPr>
              <a:t> </a:t>
            </a:r>
            <a:r>
              <a:rPr lang="en-US" altLang="ko-KR" dirty="0" smtClean="0">
                <a:ea typeface="굴림" panose="020B0600000101010101" pitchFamily="34" charset="-127"/>
              </a:rPr>
              <a:t>memory still allocated with bitmap</a:t>
            </a:r>
          </a:p>
          <a:p>
            <a:pPr lvl="1">
              <a:lnSpc>
                <a:spcPct val="80000"/>
              </a:lnSpc>
              <a:spcBef>
                <a:spcPct val="15000"/>
              </a:spcBef>
            </a:pPr>
            <a:r>
              <a:rPr lang="en-US" altLang="ko-KR" dirty="0" smtClean="0">
                <a:ea typeface="굴림" panose="020B0600000101010101" pitchFamily="34" charset="-127"/>
              </a:rPr>
              <a:t>Higher levels often segmented</a:t>
            </a:r>
          </a:p>
          <a:p>
            <a:pPr>
              <a:lnSpc>
                <a:spcPct val="80000"/>
              </a:lnSpc>
              <a:spcBef>
                <a:spcPct val="15000"/>
              </a:spcBef>
            </a:pPr>
            <a:r>
              <a:rPr lang="en-US" altLang="ko-KR" dirty="0" smtClean="0">
                <a:ea typeface="굴림" panose="020B0600000101010101" pitchFamily="34" charset="-127"/>
              </a:rPr>
              <a:t>Could have any number of levels. Example (top segment):</a:t>
            </a: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r>
              <a:rPr lang="en-US" altLang="ko-KR" dirty="0" smtClean="0">
                <a:ea typeface="굴림" panose="020B0600000101010101" pitchFamily="34" charset="-127"/>
              </a:rPr>
              <a:t>What must be saved/restored on context switch?</a:t>
            </a:r>
          </a:p>
          <a:p>
            <a:pPr lvl="1">
              <a:lnSpc>
                <a:spcPct val="80000"/>
              </a:lnSpc>
              <a:spcBef>
                <a:spcPct val="15000"/>
              </a:spcBef>
            </a:pPr>
            <a:r>
              <a:rPr lang="en-US" altLang="ko-KR" dirty="0" smtClean="0">
                <a:ea typeface="굴림" panose="020B0600000101010101" pitchFamily="34" charset="-127"/>
              </a:rPr>
              <a:t>Contents of top-level segment registers (for this example)</a:t>
            </a:r>
          </a:p>
          <a:p>
            <a:pPr lvl="1">
              <a:lnSpc>
                <a:spcPct val="80000"/>
              </a:lnSpc>
              <a:spcBef>
                <a:spcPct val="15000"/>
              </a:spcBef>
            </a:pPr>
            <a:r>
              <a:rPr lang="en-US" altLang="ko-KR" dirty="0" smtClean="0">
                <a:ea typeface="굴림" panose="020B0600000101010101" pitchFamily="34" charset="-127"/>
              </a:rPr>
              <a:t>Pointer to top-level table (page table)</a:t>
            </a:r>
          </a:p>
          <a:p>
            <a:pPr>
              <a:lnSpc>
                <a:spcPct val="80000"/>
              </a:lnSpc>
              <a:spcBef>
                <a:spcPct val="15000"/>
              </a:spcBef>
            </a:pPr>
            <a:endParaRPr lang="ko-KR" altLang="en-US" dirty="0" smtClean="0">
              <a:ea typeface="굴림" panose="020B0600000101010101" pitchFamily="34" charset="-127"/>
            </a:endParaRPr>
          </a:p>
        </p:txBody>
      </p:sp>
      <p:sp>
        <p:nvSpPr>
          <p:cNvPr id="21507"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Segments + Pages</a:t>
            </a:r>
          </a:p>
        </p:txBody>
      </p:sp>
      <p:grpSp>
        <p:nvGrpSpPr>
          <p:cNvPr id="704638" name="Group 126"/>
          <p:cNvGrpSpPr>
            <a:grpSpLocks/>
          </p:cNvGrpSpPr>
          <p:nvPr/>
        </p:nvGrpSpPr>
        <p:grpSpPr bwMode="auto">
          <a:xfrm>
            <a:off x="3987800" y="2843212"/>
            <a:ext cx="1858963" cy="1792288"/>
            <a:chOff x="2512" y="1728"/>
            <a:chExt cx="1171" cy="1129"/>
          </a:xfrm>
        </p:grpSpPr>
        <p:sp>
          <p:nvSpPr>
            <p:cNvPr id="21582" name="Rectangle 21"/>
            <p:cNvSpPr>
              <a:spLocks noChangeArrowheads="1"/>
            </p:cNvSpPr>
            <p:nvPr/>
          </p:nvSpPr>
          <p:spPr bwMode="auto">
            <a:xfrm>
              <a:off x="2512" y="1728"/>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1583" name="Rectangle 22"/>
            <p:cNvSpPr>
              <a:spLocks noChangeArrowheads="1"/>
            </p:cNvSpPr>
            <p:nvPr/>
          </p:nvSpPr>
          <p:spPr bwMode="auto">
            <a:xfrm>
              <a:off x="2512" y="1916"/>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1584" name="Rectangle 24"/>
            <p:cNvSpPr>
              <a:spLocks noChangeArrowheads="1"/>
            </p:cNvSpPr>
            <p:nvPr/>
          </p:nvSpPr>
          <p:spPr bwMode="auto">
            <a:xfrm>
              <a:off x="2512" y="2293"/>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1585" name="Rectangle 25"/>
            <p:cNvSpPr>
              <a:spLocks noChangeArrowheads="1"/>
            </p:cNvSpPr>
            <p:nvPr/>
          </p:nvSpPr>
          <p:spPr bwMode="auto">
            <a:xfrm>
              <a:off x="2512" y="2481"/>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1586" name="Rectangle 26"/>
            <p:cNvSpPr>
              <a:spLocks noChangeArrowheads="1"/>
            </p:cNvSpPr>
            <p:nvPr/>
          </p:nvSpPr>
          <p:spPr bwMode="auto">
            <a:xfrm>
              <a:off x="2512" y="2669"/>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sp>
          <p:nvSpPr>
            <p:cNvPr id="21587" name="Rectangle 28"/>
            <p:cNvSpPr>
              <a:spLocks noChangeArrowheads="1"/>
            </p:cNvSpPr>
            <p:nvPr/>
          </p:nvSpPr>
          <p:spPr bwMode="auto">
            <a:xfrm>
              <a:off x="3263" y="1728"/>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1588" name="Rectangle 29"/>
            <p:cNvSpPr>
              <a:spLocks noChangeArrowheads="1"/>
            </p:cNvSpPr>
            <p:nvPr/>
          </p:nvSpPr>
          <p:spPr bwMode="auto">
            <a:xfrm>
              <a:off x="3263" y="1916"/>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grpSp>
          <p:nvGrpSpPr>
            <p:cNvPr id="21589" name="Group 119"/>
            <p:cNvGrpSpPr>
              <a:grpSpLocks/>
            </p:cNvGrpSpPr>
            <p:nvPr/>
          </p:nvGrpSpPr>
          <p:grpSpPr bwMode="auto">
            <a:xfrm>
              <a:off x="2512" y="2104"/>
              <a:ext cx="1171" cy="189"/>
              <a:chOff x="2512" y="2104"/>
              <a:chExt cx="1171" cy="189"/>
            </a:xfrm>
          </p:grpSpPr>
          <p:sp>
            <p:nvSpPr>
              <p:cNvPr id="21593" name="Rectangle 23"/>
              <p:cNvSpPr>
                <a:spLocks noChangeArrowheads="1"/>
              </p:cNvSpPr>
              <p:nvPr/>
            </p:nvSpPr>
            <p:spPr bwMode="auto">
              <a:xfrm>
                <a:off x="2512" y="2104"/>
                <a:ext cx="753"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94" name="Rectangle 30"/>
              <p:cNvSpPr>
                <a:spLocks noChangeArrowheads="1"/>
              </p:cNvSpPr>
              <p:nvPr/>
            </p:nvSpPr>
            <p:spPr bwMode="auto">
              <a:xfrm>
                <a:off x="3263" y="2104"/>
                <a:ext cx="420"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sp>
          <p:nvSpPr>
            <p:cNvPr id="21590" name="Rectangle 31"/>
            <p:cNvSpPr>
              <a:spLocks noChangeArrowheads="1"/>
            </p:cNvSpPr>
            <p:nvPr/>
          </p:nvSpPr>
          <p:spPr bwMode="auto">
            <a:xfrm>
              <a:off x="3263" y="2293"/>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1591" name="Rectangle 32"/>
            <p:cNvSpPr>
              <a:spLocks noChangeArrowheads="1"/>
            </p:cNvSpPr>
            <p:nvPr/>
          </p:nvSpPr>
          <p:spPr bwMode="auto">
            <a:xfrm>
              <a:off x="3263" y="2481"/>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1592" name="Rectangle 33"/>
            <p:cNvSpPr>
              <a:spLocks noChangeArrowheads="1"/>
            </p:cNvSpPr>
            <p:nvPr/>
          </p:nvSpPr>
          <p:spPr bwMode="auto">
            <a:xfrm>
              <a:off x="3263" y="2669"/>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4" name="Group 112"/>
          <p:cNvGrpSpPr>
            <a:grpSpLocks/>
          </p:cNvGrpSpPr>
          <p:nvPr/>
        </p:nvGrpSpPr>
        <p:grpSpPr bwMode="auto">
          <a:xfrm>
            <a:off x="5029200" y="2462212"/>
            <a:ext cx="3962400" cy="1489075"/>
            <a:chOff x="3120" y="720"/>
            <a:chExt cx="2496" cy="938"/>
          </a:xfrm>
        </p:grpSpPr>
        <p:sp>
          <p:nvSpPr>
            <p:cNvPr id="21578" name="Rectangle 39"/>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en-US" altLang="en-US" sz="1800" b="0">
                <a:latin typeface="Gill Sans" charset="0"/>
                <a:ea typeface="Gill Sans" charset="0"/>
                <a:cs typeface="Gill Sans" charset="0"/>
              </a:endParaRPr>
            </a:p>
          </p:txBody>
        </p:sp>
        <p:sp>
          <p:nvSpPr>
            <p:cNvPr id="21579" name="Rectangle 35"/>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80" name="Freeform 36"/>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81" name="Text Box 37"/>
            <p:cNvSpPr txBox="1">
              <a:spLocks noChangeArrowheads="1"/>
            </p:cNvSpPr>
            <p:nvPr/>
          </p:nvSpPr>
          <p:spPr bwMode="auto">
            <a:xfrm>
              <a:off x="4112" y="1408"/>
              <a:ext cx="1180"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Physical Address</a:t>
              </a:r>
            </a:p>
          </p:txBody>
        </p:sp>
      </p:grpSp>
      <p:grpSp>
        <p:nvGrpSpPr>
          <p:cNvPr id="704630" name="Group 118"/>
          <p:cNvGrpSpPr>
            <a:grpSpLocks/>
          </p:cNvGrpSpPr>
          <p:nvPr/>
        </p:nvGrpSpPr>
        <p:grpSpPr bwMode="auto">
          <a:xfrm>
            <a:off x="76200" y="2157412"/>
            <a:ext cx="4938713" cy="704850"/>
            <a:chOff x="48" y="1440"/>
            <a:chExt cx="3111" cy="444"/>
          </a:xfrm>
        </p:grpSpPr>
        <p:sp>
          <p:nvSpPr>
            <p:cNvPr id="21573" name="Text Box 9"/>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Virtual </a:t>
              </a:r>
            </a:p>
            <a:p>
              <a:pPr>
                <a:spcBef>
                  <a:spcPct val="0"/>
                </a:spcBef>
              </a:pPr>
              <a:r>
                <a:rPr lang="en-US" altLang="en-US" b="0">
                  <a:latin typeface="Gill Sans" charset="0"/>
                  <a:ea typeface="Gill Sans" charset="0"/>
                  <a:cs typeface="Gill Sans" charset="0"/>
                </a:rPr>
                <a:t>Address:</a:t>
              </a:r>
            </a:p>
          </p:txBody>
        </p:sp>
        <p:grpSp>
          <p:nvGrpSpPr>
            <p:cNvPr id="21574" name="Group 93"/>
            <p:cNvGrpSpPr>
              <a:grpSpLocks/>
            </p:cNvGrpSpPr>
            <p:nvPr/>
          </p:nvGrpSpPr>
          <p:grpSpPr bwMode="auto">
            <a:xfrm>
              <a:off x="912" y="1490"/>
              <a:ext cx="2247" cy="238"/>
              <a:chOff x="1625" y="528"/>
              <a:chExt cx="2247" cy="238"/>
            </a:xfrm>
          </p:grpSpPr>
          <p:sp>
            <p:nvSpPr>
              <p:cNvPr id="21575" name="Rectangle 7"/>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76" name="Rectangle 8"/>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1577" name="Rectangle 46"/>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4618" name="Group 106"/>
          <p:cNvGrpSpPr>
            <a:grpSpLocks/>
          </p:cNvGrpSpPr>
          <p:nvPr/>
        </p:nvGrpSpPr>
        <p:grpSpPr bwMode="auto">
          <a:xfrm>
            <a:off x="1295400" y="3224212"/>
            <a:ext cx="1895475" cy="2073275"/>
            <a:chOff x="768" y="1200"/>
            <a:chExt cx="1194" cy="1306"/>
          </a:xfrm>
        </p:grpSpPr>
        <p:grpSp>
          <p:nvGrpSpPr>
            <p:cNvPr id="21540" name="Group 49"/>
            <p:cNvGrpSpPr>
              <a:grpSpLocks/>
            </p:cNvGrpSpPr>
            <p:nvPr/>
          </p:nvGrpSpPr>
          <p:grpSpPr bwMode="auto">
            <a:xfrm>
              <a:off x="768" y="1200"/>
              <a:ext cx="1018" cy="163"/>
              <a:chOff x="2352" y="960"/>
              <a:chExt cx="1392" cy="288"/>
            </a:xfrm>
          </p:grpSpPr>
          <p:sp>
            <p:nvSpPr>
              <p:cNvPr id="21571" name="Rectangle 5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1572" name="Rectangle 5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1541" name="Rectangle 5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2" name="Group 54"/>
            <p:cNvGrpSpPr>
              <a:grpSpLocks/>
            </p:cNvGrpSpPr>
            <p:nvPr/>
          </p:nvGrpSpPr>
          <p:grpSpPr bwMode="auto">
            <a:xfrm>
              <a:off x="768" y="1363"/>
              <a:ext cx="1018" cy="164"/>
              <a:chOff x="2352" y="960"/>
              <a:chExt cx="1392" cy="288"/>
            </a:xfrm>
          </p:grpSpPr>
          <p:sp>
            <p:nvSpPr>
              <p:cNvPr id="21569" name="Rectangle 5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1570" name="Rectangle 5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1543" name="Rectangle 57"/>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4" name="Group 99"/>
            <p:cNvGrpSpPr>
              <a:grpSpLocks/>
            </p:cNvGrpSpPr>
            <p:nvPr/>
          </p:nvGrpSpPr>
          <p:grpSpPr bwMode="auto">
            <a:xfrm>
              <a:off x="768" y="1527"/>
              <a:ext cx="1194" cy="163"/>
              <a:chOff x="768" y="1527"/>
              <a:chExt cx="1194" cy="163"/>
            </a:xfrm>
          </p:grpSpPr>
          <p:grpSp>
            <p:nvGrpSpPr>
              <p:cNvPr id="21565" name="Group 59"/>
              <p:cNvGrpSpPr>
                <a:grpSpLocks/>
              </p:cNvGrpSpPr>
              <p:nvPr/>
            </p:nvGrpSpPr>
            <p:grpSpPr bwMode="auto">
              <a:xfrm>
                <a:off x="768" y="1527"/>
                <a:ext cx="1018" cy="163"/>
                <a:chOff x="2352" y="960"/>
                <a:chExt cx="1392" cy="288"/>
              </a:xfrm>
            </p:grpSpPr>
            <p:sp>
              <p:nvSpPr>
                <p:cNvPr id="21567" name="Rectangle 6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68" name="Rectangle 6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66" name="Rectangle 62"/>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1545" name="Group 64"/>
            <p:cNvGrpSpPr>
              <a:grpSpLocks/>
            </p:cNvGrpSpPr>
            <p:nvPr/>
          </p:nvGrpSpPr>
          <p:grpSpPr bwMode="auto">
            <a:xfrm>
              <a:off x="768" y="1690"/>
              <a:ext cx="1018" cy="163"/>
              <a:chOff x="2352" y="960"/>
              <a:chExt cx="1392" cy="288"/>
            </a:xfrm>
          </p:grpSpPr>
          <p:sp>
            <p:nvSpPr>
              <p:cNvPr id="21563"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1564"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1546" name="Rectangle 67"/>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47" name="Group 69"/>
            <p:cNvGrpSpPr>
              <a:grpSpLocks/>
            </p:cNvGrpSpPr>
            <p:nvPr/>
          </p:nvGrpSpPr>
          <p:grpSpPr bwMode="auto">
            <a:xfrm>
              <a:off x="768" y="1853"/>
              <a:ext cx="1018" cy="163"/>
              <a:chOff x="2352" y="960"/>
              <a:chExt cx="1392" cy="288"/>
            </a:xfrm>
          </p:grpSpPr>
          <p:sp>
            <p:nvSpPr>
              <p:cNvPr id="21561" name="Rectangle 7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1562" name="Rectangle 7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1548" name="Rectangle 72"/>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9" name="Group 74"/>
            <p:cNvGrpSpPr>
              <a:grpSpLocks/>
            </p:cNvGrpSpPr>
            <p:nvPr/>
          </p:nvGrpSpPr>
          <p:grpSpPr bwMode="auto">
            <a:xfrm>
              <a:off x="768" y="2016"/>
              <a:ext cx="1018" cy="164"/>
              <a:chOff x="2352" y="960"/>
              <a:chExt cx="1392" cy="288"/>
            </a:xfrm>
          </p:grpSpPr>
          <p:sp>
            <p:nvSpPr>
              <p:cNvPr id="21559" name="Rectangle 7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1560" name="Rectangle 7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1550" name="Rectangle 77"/>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1" name="Group 79"/>
            <p:cNvGrpSpPr>
              <a:grpSpLocks/>
            </p:cNvGrpSpPr>
            <p:nvPr/>
          </p:nvGrpSpPr>
          <p:grpSpPr bwMode="auto">
            <a:xfrm>
              <a:off x="768" y="2180"/>
              <a:ext cx="1018" cy="163"/>
              <a:chOff x="2352" y="960"/>
              <a:chExt cx="1392" cy="288"/>
            </a:xfrm>
          </p:grpSpPr>
          <p:sp>
            <p:nvSpPr>
              <p:cNvPr id="21557" name="Rectangle 8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1558" name="Rectangle 8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1552" name="Rectangle 82"/>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3" name="Group 84"/>
            <p:cNvGrpSpPr>
              <a:grpSpLocks/>
            </p:cNvGrpSpPr>
            <p:nvPr/>
          </p:nvGrpSpPr>
          <p:grpSpPr bwMode="auto">
            <a:xfrm>
              <a:off x="768" y="2343"/>
              <a:ext cx="1018" cy="163"/>
              <a:chOff x="2352" y="960"/>
              <a:chExt cx="1392" cy="288"/>
            </a:xfrm>
          </p:grpSpPr>
          <p:sp>
            <p:nvSpPr>
              <p:cNvPr id="21555" name="Rectangle 8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1556" name="Rectangle 8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1554" name="Rectangle 8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6" name="Line 94"/>
          <p:cNvSpPr>
            <a:spLocks noChangeShapeType="1"/>
          </p:cNvSpPr>
          <p:nvPr/>
        </p:nvSpPr>
        <p:spPr bwMode="auto">
          <a:xfrm>
            <a:off x="2895600" y="2614612"/>
            <a:ext cx="10668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4608" name="Freeform 96"/>
          <p:cNvSpPr>
            <a:spLocks/>
          </p:cNvSpPr>
          <p:nvPr/>
        </p:nvSpPr>
        <p:spPr bwMode="auto">
          <a:xfrm>
            <a:off x="685800" y="2614612"/>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12" name="Group 100"/>
          <p:cNvGrpSpPr>
            <a:grpSpLocks/>
          </p:cNvGrpSpPr>
          <p:nvPr/>
        </p:nvGrpSpPr>
        <p:grpSpPr bwMode="auto">
          <a:xfrm>
            <a:off x="1295400" y="3744912"/>
            <a:ext cx="1895475" cy="258763"/>
            <a:chOff x="768" y="1527"/>
            <a:chExt cx="1194" cy="163"/>
          </a:xfrm>
        </p:grpSpPr>
        <p:grpSp>
          <p:nvGrpSpPr>
            <p:cNvPr id="21536" name="Group 101"/>
            <p:cNvGrpSpPr>
              <a:grpSpLocks/>
            </p:cNvGrpSpPr>
            <p:nvPr/>
          </p:nvGrpSpPr>
          <p:grpSpPr bwMode="auto">
            <a:xfrm>
              <a:off x="768" y="1527"/>
              <a:ext cx="1018" cy="163"/>
              <a:chOff x="2352" y="960"/>
              <a:chExt cx="1392" cy="288"/>
            </a:xfrm>
          </p:grpSpPr>
          <p:sp>
            <p:nvSpPr>
              <p:cNvPr id="21538" name="Rectangle 10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39" name="Rectangle 10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37" name="Rectangle 10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1" name="Line 89"/>
          <p:cNvSpPr>
            <a:spLocks noChangeShapeType="1"/>
          </p:cNvSpPr>
          <p:nvPr/>
        </p:nvSpPr>
        <p:spPr bwMode="auto">
          <a:xfrm flipV="1">
            <a:off x="1905000" y="2843212"/>
            <a:ext cx="20574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28" name="Group 116"/>
          <p:cNvGrpSpPr>
            <a:grpSpLocks/>
          </p:cNvGrpSpPr>
          <p:nvPr/>
        </p:nvGrpSpPr>
        <p:grpSpPr bwMode="auto">
          <a:xfrm>
            <a:off x="2667001" y="3300412"/>
            <a:ext cx="2424113" cy="2338388"/>
            <a:chOff x="1632" y="1248"/>
            <a:chExt cx="1527" cy="1473"/>
          </a:xfrm>
        </p:grpSpPr>
        <p:grpSp>
          <p:nvGrpSpPr>
            <p:cNvPr id="21528" name="Group 115"/>
            <p:cNvGrpSpPr>
              <a:grpSpLocks/>
            </p:cNvGrpSpPr>
            <p:nvPr/>
          </p:nvGrpSpPr>
          <p:grpSpPr bwMode="auto">
            <a:xfrm>
              <a:off x="2064" y="2277"/>
              <a:ext cx="1095" cy="444"/>
              <a:chOff x="2064" y="2160"/>
              <a:chExt cx="1095" cy="444"/>
            </a:xfrm>
          </p:grpSpPr>
          <p:sp>
            <p:nvSpPr>
              <p:cNvPr id="21533" name="Text Box 11"/>
              <p:cNvSpPr txBox="1">
                <a:spLocks noChangeArrowheads="1"/>
              </p:cNvSpPr>
              <p:nvPr/>
            </p:nvSpPr>
            <p:spPr bwMode="auto">
              <a:xfrm>
                <a:off x="2592" y="2160"/>
                <a:ext cx="567"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34" name="Oval 12"/>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4000" b="0">
                    <a:latin typeface="Gill Sans" charset="0"/>
                    <a:ea typeface="Gill Sans" charset="0"/>
                    <a:cs typeface="Gill Sans" charset="0"/>
                  </a:rPr>
                  <a:t>&gt;</a:t>
                </a:r>
              </a:p>
            </p:txBody>
          </p:sp>
          <p:sp>
            <p:nvSpPr>
              <p:cNvPr id="21535" name="Line 1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9" name="Line 9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30" name="Group 105"/>
            <p:cNvGrpSpPr>
              <a:grpSpLocks/>
            </p:cNvGrpSpPr>
            <p:nvPr/>
          </p:nvGrpSpPr>
          <p:grpSpPr bwMode="auto">
            <a:xfrm>
              <a:off x="1632" y="1584"/>
              <a:ext cx="480" cy="768"/>
              <a:chOff x="1632" y="1584"/>
              <a:chExt cx="480" cy="672"/>
            </a:xfrm>
          </p:grpSpPr>
          <p:sp>
            <p:nvSpPr>
              <p:cNvPr id="21531" name="Line 90"/>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32" name="Line 92"/>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704635" name="Group 123"/>
          <p:cNvGrpSpPr>
            <a:grpSpLocks/>
          </p:cNvGrpSpPr>
          <p:nvPr/>
        </p:nvGrpSpPr>
        <p:grpSpPr bwMode="auto">
          <a:xfrm>
            <a:off x="3986213" y="3436937"/>
            <a:ext cx="1858962" cy="300038"/>
            <a:chOff x="2512" y="2104"/>
            <a:chExt cx="1171" cy="189"/>
          </a:xfrm>
        </p:grpSpPr>
        <p:sp>
          <p:nvSpPr>
            <p:cNvPr id="21526" name="Rectangle 124"/>
            <p:cNvSpPr>
              <a:spLocks noChangeArrowheads="1"/>
            </p:cNvSpPr>
            <p:nvPr/>
          </p:nvSpPr>
          <p:spPr bwMode="auto">
            <a:xfrm>
              <a:off x="2512" y="2104"/>
              <a:ext cx="753"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27" name="Rectangle 125"/>
            <p:cNvSpPr>
              <a:spLocks noChangeArrowheads="1"/>
            </p:cNvSpPr>
            <p:nvPr/>
          </p:nvSpPr>
          <p:spPr bwMode="auto">
            <a:xfrm>
              <a:off x="3263" y="2104"/>
              <a:ext cx="420"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2" name="Group 110"/>
          <p:cNvGrpSpPr>
            <a:grpSpLocks/>
          </p:cNvGrpSpPr>
          <p:nvPr/>
        </p:nvGrpSpPr>
        <p:grpSpPr bwMode="auto">
          <a:xfrm>
            <a:off x="5105400" y="3154362"/>
            <a:ext cx="2360613" cy="377825"/>
            <a:chOff x="3168" y="1156"/>
            <a:chExt cx="1487" cy="238"/>
          </a:xfrm>
        </p:grpSpPr>
        <p:sp>
          <p:nvSpPr>
            <p:cNvPr id="21524" name="Rectangle 109"/>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1525" name="Line 40"/>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04626" name="Group 114"/>
          <p:cNvGrpSpPr>
            <a:grpSpLocks/>
          </p:cNvGrpSpPr>
          <p:nvPr/>
        </p:nvGrpSpPr>
        <p:grpSpPr bwMode="auto">
          <a:xfrm>
            <a:off x="5791200" y="3605212"/>
            <a:ext cx="2743200" cy="2022475"/>
            <a:chOff x="3600" y="1440"/>
            <a:chExt cx="1728" cy="1274"/>
          </a:xfrm>
        </p:grpSpPr>
        <p:sp>
          <p:nvSpPr>
            <p:cNvPr id="21520" name="AutoShape 42"/>
            <p:cNvSpPr>
              <a:spLocks noChangeArrowheads="1"/>
            </p:cNvSpPr>
            <p:nvPr/>
          </p:nvSpPr>
          <p:spPr bwMode="auto">
            <a:xfrm>
              <a:off x="4080" y="1920"/>
              <a:ext cx="1248"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Check </a:t>
              </a:r>
              <a:r>
                <a:rPr lang="en-US" altLang="en-US" sz="1800" b="0" dirty="0" smtClean="0">
                  <a:latin typeface="Gill Sans" charset="0"/>
                  <a:ea typeface="Gill Sans" charset="0"/>
                  <a:cs typeface="Gill Sans" charset="0"/>
                </a:rPr>
                <a:t>Permissions</a:t>
              </a:r>
              <a:endParaRPr lang="en-US" altLang="en-US" sz="1800" b="0" dirty="0">
                <a:latin typeface="Gill Sans" charset="0"/>
                <a:ea typeface="Gill Sans" charset="0"/>
                <a:cs typeface="Gill Sans" charset="0"/>
              </a:endParaRPr>
            </a:p>
          </p:txBody>
        </p:sp>
        <p:sp>
          <p:nvSpPr>
            <p:cNvPr id="21521" name="Line 43"/>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2" name="Text Box 44"/>
            <p:cNvSpPr txBox="1">
              <a:spLocks noChangeArrowheads="1"/>
            </p:cNvSpPr>
            <p:nvPr/>
          </p:nvSpPr>
          <p:spPr bwMode="auto">
            <a:xfrm>
              <a:off x="4151" y="2270"/>
              <a:ext cx="567"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23" name="Line 45"/>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341613225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46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46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46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46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46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4624"/>
                                        </p:tgtEl>
                                        <p:attrNameLst>
                                          <p:attrName>style.visibility</p:attrName>
                                        </p:attrNameLst>
                                      </p:cBhvr>
                                      <p:to>
                                        <p:strVal val="visible"/>
                                      </p:to>
                                    </p:set>
                                    <p:animEffect transition="in" filter="wipe(left)">
                                      <p:cBhvr>
                                        <p:cTn id="27" dur="500"/>
                                        <p:tgtEl>
                                          <p:spTgt spid="70462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046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04608"/>
                                        </p:tgtEl>
                                        <p:attrNameLst>
                                          <p:attrName>style.visibility</p:attrName>
                                        </p:attrNameLst>
                                      </p:cBhvr>
                                      <p:to>
                                        <p:strVal val="visible"/>
                                      </p:to>
                                    </p:set>
                                    <p:animEffect transition="in" filter="wipe(up)">
                                      <p:cBhvr>
                                        <p:cTn id="36" dur="500"/>
                                        <p:tgtEl>
                                          <p:spTgt spid="704608"/>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704612"/>
                                        </p:tgtEl>
                                        <p:attrNameLst>
                                          <p:attrName>style.visibility</p:attrName>
                                        </p:attrNameLst>
                                      </p:cBhvr>
                                      <p:to>
                                        <p:strVal val="visible"/>
                                      </p:to>
                                    </p:set>
                                    <p:animEffect transition="in" filter="wipe(left)">
                                      <p:cBhvr>
                                        <p:cTn id="40" dur="500"/>
                                        <p:tgtEl>
                                          <p:spTgt spid="704612"/>
                                        </p:tgtEl>
                                      </p:cBhvr>
                                    </p:animEffect>
                                  </p:childTnLst>
                                </p:cTn>
                              </p:par>
                            </p:childTnLst>
                          </p:cTn>
                        </p:par>
                        <p:par>
                          <p:cTn id="41" fill="hold">
                            <p:stCondLst>
                              <p:cond delay="1000"/>
                            </p:stCondLst>
                            <p:childTnLst>
                              <p:par>
                                <p:cTn id="42" presetID="22" presetClass="entr" presetSubtype="4" fill="hold" grpId="0" nodeType="afterEffect">
                                  <p:stCondLst>
                                    <p:cond delay="0"/>
                                  </p:stCondLst>
                                  <p:childTnLst>
                                    <p:set>
                                      <p:cBhvr>
                                        <p:cTn id="43" dur="1" fill="hold">
                                          <p:stCondLst>
                                            <p:cond delay="0"/>
                                          </p:stCondLst>
                                        </p:cTn>
                                        <p:tgtEl>
                                          <p:spTgt spid="704601"/>
                                        </p:tgtEl>
                                        <p:attrNameLst>
                                          <p:attrName>style.visibility</p:attrName>
                                        </p:attrNameLst>
                                      </p:cBhvr>
                                      <p:to>
                                        <p:strVal val="visible"/>
                                      </p:to>
                                    </p:set>
                                    <p:animEffect transition="in" filter="wipe(down)">
                                      <p:cBhvr>
                                        <p:cTn id="44" dur="500"/>
                                        <p:tgtEl>
                                          <p:spTgt spid="704601"/>
                                        </p:tgtEl>
                                      </p:cBhvr>
                                    </p:animEffect>
                                  </p:childTnLst>
                                </p:cTn>
                              </p:par>
                            </p:childTnLst>
                          </p:cTn>
                        </p:par>
                        <p:par>
                          <p:cTn id="45" fill="hold">
                            <p:stCondLst>
                              <p:cond delay="1500"/>
                            </p:stCondLst>
                            <p:childTnLst>
                              <p:par>
                                <p:cTn id="46" presetID="1" presetClass="entr" presetSubtype="0" fill="hold" nodeType="afterEffect">
                                  <p:stCondLst>
                                    <p:cond delay="0"/>
                                  </p:stCondLst>
                                  <p:childTnLst>
                                    <p:set>
                                      <p:cBhvr>
                                        <p:cTn id="47" dur="1" fill="hold">
                                          <p:stCondLst>
                                            <p:cond delay="0"/>
                                          </p:stCondLst>
                                        </p:cTn>
                                        <p:tgtEl>
                                          <p:spTgt spid="7046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04606"/>
                                        </p:tgtEl>
                                        <p:attrNameLst>
                                          <p:attrName>style.visibility</p:attrName>
                                        </p:attrNameLst>
                                      </p:cBhvr>
                                      <p:to>
                                        <p:strVal val="visible"/>
                                      </p:to>
                                    </p:set>
                                    <p:animEffect transition="in" filter="wipe(left)">
                                      <p:cBhvr>
                                        <p:cTn id="52" dur="500"/>
                                        <p:tgtEl>
                                          <p:spTgt spid="704606"/>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704635"/>
                                        </p:tgtEl>
                                        <p:attrNameLst>
                                          <p:attrName>style.visibility</p:attrName>
                                        </p:attrNameLst>
                                      </p:cBhvr>
                                      <p:to>
                                        <p:strVal val="visible"/>
                                      </p:to>
                                    </p:set>
                                    <p:animEffect transition="in" filter="wipe(left)">
                                      <p:cBhvr>
                                        <p:cTn id="56" dur="500"/>
                                        <p:tgtEl>
                                          <p:spTgt spid="704635"/>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704622"/>
                                        </p:tgtEl>
                                        <p:attrNameLst>
                                          <p:attrName>style.visibility</p:attrName>
                                        </p:attrNameLst>
                                      </p:cBhvr>
                                      <p:to>
                                        <p:strVal val="visible"/>
                                      </p:to>
                                    </p:set>
                                    <p:animEffect transition="in" filter="wipe(left)">
                                      <p:cBhvr>
                                        <p:cTn id="60" dur="500"/>
                                        <p:tgtEl>
                                          <p:spTgt spid="70462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704628"/>
                                        </p:tgtEl>
                                        <p:attrNameLst>
                                          <p:attrName>style.visibility</p:attrName>
                                        </p:attrNameLst>
                                      </p:cBhvr>
                                      <p:to>
                                        <p:strVal val="visible"/>
                                      </p:to>
                                    </p:set>
                                    <p:animEffect transition="in" filter="wipe(up)">
                                      <p:cBhvr>
                                        <p:cTn id="65" dur="500"/>
                                        <p:tgtEl>
                                          <p:spTgt spid="70462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704626"/>
                                        </p:tgtEl>
                                        <p:attrNameLst>
                                          <p:attrName>style.visibility</p:attrName>
                                        </p:attrNameLst>
                                      </p:cBhvr>
                                      <p:to>
                                        <p:strVal val="visible"/>
                                      </p:to>
                                    </p:set>
                                    <p:animEffect transition="in" filter="wipe(left)">
                                      <p:cBhvr>
                                        <p:cTn id="70" dur="500"/>
                                        <p:tgtEl>
                                          <p:spTgt spid="70462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04609">
                                            <p:txEl>
                                              <p:pRg st="14" end="14"/>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4609">
                                            <p:txEl>
                                              <p:pRg st="15" end="15"/>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0460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09" grpId="0" build="p"/>
      <p:bldP spid="704606" grpId="0" animBg="1"/>
      <p:bldP spid="704608" grpId="0" animBg="1"/>
      <p:bldP spid="7046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t>What about Sharing (Complete Segment)?</a:t>
            </a:r>
          </a:p>
        </p:txBody>
      </p:sp>
      <p:grpSp>
        <p:nvGrpSpPr>
          <p:cNvPr id="707612" name="Group 28"/>
          <p:cNvGrpSpPr>
            <a:grpSpLocks/>
          </p:cNvGrpSpPr>
          <p:nvPr/>
        </p:nvGrpSpPr>
        <p:grpSpPr bwMode="auto">
          <a:xfrm>
            <a:off x="762000" y="746125"/>
            <a:ext cx="4764088" cy="396875"/>
            <a:chOff x="158" y="1478"/>
            <a:chExt cx="3001" cy="250"/>
          </a:xfrm>
        </p:grpSpPr>
        <p:sp>
          <p:nvSpPr>
            <p:cNvPr id="22638" name="Text Box 29"/>
            <p:cNvSpPr txBox="1">
              <a:spLocks noChangeArrowheads="1"/>
            </p:cNvSpPr>
            <p:nvPr/>
          </p:nvSpPr>
          <p:spPr bwMode="auto">
            <a:xfrm>
              <a:off x="158" y="1478"/>
              <a:ext cx="960"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smtClean="0">
                  <a:latin typeface="Gill Sans" charset="0"/>
                  <a:ea typeface="Gill Sans" charset="0"/>
                  <a:cs typeface="Gill Sans" charset="0"/>
                </a:rPr>
                <a:t>Process A</a:t>
              </a:r>
              <a:endParaRPr lang="en-US" altLang="en-US" b="0" dirty="0">
                <a:latin typeface="Gill Sans" charset="0"/>
                <a:ea typeface="Gill Sans" charset="0"/>
                <a:cs typeface="Gill Sans" charset="0"/>
              </a:endParaRPr>
            </a:p>
          </p:txBody>
        </p:sp>
        <p:grpSp>
          <p:nvGrpSpPr>
            <p:cNvPr id="22639" name="Group 30"/>
            <p:cNvGrpSpPr>
              <a:grpSpLocks/>
            </p:cNvGrpSpPr>
            <p:nvPr/>
          </p:nvGrpSpPr>
          <p:grpSpPr bwMode="auto">
            <a:xfrm>
              <a:off x="912" y="1490"/>
              <a:ext cx="2247" cy="238"/>
              <a:chOff x="1625" y="528"/>
              <a:chExt cx="2247" cy="238"/>
            </a:xfrm>
          </p:grpSpPr>
          <p:sp>
            <p:nvSpPr>
              <p:cNvPr id="22640" name="Rectangle 31"/>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641" name="Rectangle 32"/>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2642" name="Rectangle 33"/>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sp>
        <p:nvSpPr>
          <p:cNvPr id="707653" name="Freeform 69"/>
          <p:cNvSpPr>
            <a:spLocks/>
          </p:cNvSpPr>
          <p:nvPr/>
        </p:nvSpPr>
        <p:spPr bwMode="auto">
          <a:xfrm>
            <a:off x="1196975" y="11430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5" name="Group 221"/>
          <p:cNvGrpSpPr>
            <a:grpSpLocks/>
          </p:cNvGrpSpPr>
          <p:nvPr/>
        </p:nvGrpSpPr>
        <p:grpSpPr bwMode="auto">
          <a:xfrm>
            <a:off x="1806575" y="1752600"/>
            <a:ext cx="1895475" cy="2073275"/>
            <a:chOff x="768" y="1248"/>
            <a:chExt cx="1194" cy="1306"/>
          </a:xfrm>
        </p:grpSpPr>
        <p:grpSp>
          <p:nvGrpSpPr>
            <p:cNvPr id="22599" name="Group 34"/>
            <p:cNvGrpSpPr>
              <a:grpSpLocks/>
            </p:cNvGrpSpPr>
            <p:nvPr/>
          </p:nvGrpSpPr>
          <p:grpSpPr bwMode="auto">
            <a:xfrm>
              <a:off x="768" y="1248"/>
              <a:ext cx="1194" cy="1306"/>
              <a:chOff x="768" y="1200"/>
              <a:chExt cx="1194" cy="1306"/>
            </a:xfrm>
          </p:grpSpPr>
          <p:grpSp>
            <p:nvGrpSpPr>
              <p:cNvPr id="22605" name="Group 35"/>
              <p:cNvGrpSpPr>
                <a:grpSpLocks/>
              </p:cNvGrpSpPr>
              <p:nvPr/>
            </p:nvGrpSpPr>
            <p:grpSpPr bwMode="auto">
              <a:xfrm>
                <a:off x="768" y="1200"/>
                <a:ext cx="1018" cy="163"/>
                <a:chOff x="2352" y="960"/>
                <a:chExt cx="1392" cy="288"/>
              </a:xfrm>
            </p:grpSpPr>
            <p:sp>
              <p:nvSpPr>
                <p:cNvPr id="22636" name="Rectangle 36"/>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637" name="Rectangle 37"/>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606" name="Rectangle 38"/>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7" name="Group 39"/>
              <p:cNvGrpSpPr>
                <a:grpSpLocks/>
              </p:cNvGrpSpPr>
              <p:nvPr/>
            </p:nvGrpSpPr>
            <p:grpSpPr bwMode="auto">
              <a:xfrm>
                <a:off x="768" y="1363"/>
                <a:ext cx="1018" cy="164"/>
                <a:chOff x="2352" y="960"/>
                <a:chExt cx="1392" cy="288"/>
              </a:xfrm>
            </p:grpSpPr>
            <p:sp>
              <p:nvSpPr>
                <p:cNvPr id="22634" name="Rectangle 4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635" name="Rectangle 4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608" name="Rectangle 42"/>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9" name="Group 43"/>
              <p:cNvGrpSpPr>
                <a:grpSpLocks/>
              </p:cNvGrpSpPr>
              <p:nvPr/>
            </p:nvGrpSpPr>
            <p:grpSpPr bwMode="auto">
              <a:xfrm>
                <a:off x="768" y="1527"/>
                <a:ext cx="1194" cy="163"/>
                <a:chOff x="768" y="1527"/>
                <a:chExt cx="1194" cy="163"/>
              </a:xfrm>
            </p:grpSpPr>
            <p:grpSp>
              <p:nvGrpSpPr>
                <p:cNvPr id="22630" name="Group 44"/>
                <p:cNvGrpSpPr>
                  <a:grpSpLocks/>
                </p:cNvGrpSpPr>
                <p:nvPr/>
              </p:nvGrpSpPr>
              <p:grpSpPr bwMode="auto">
                <a:xfrm>
                  <a:off x="768" y="1527"/>
                  <a:ext cx="1018" cy="163"/>
                  <a:chOff x="2352" y="960"/>
                  <a:chExt cx="1392" cy="288"/>
                </a:xfrm>
              </p:grpSpPr>
              <p:sp>
                <p:nvSpPr>
                  <p:cNvPr id="22632" name="Rectangle 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33" name="Rectangle 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31" name="Rectangle 47"/>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10" name="Group 48"/>
              <p:cNvGrpSpPr>
                <a:grpSpLocks/>
              </p:cNvGrpSpPr>
              <p:nvPr/>
            </p:nvGrpSpPr>
            <p:grpSpPr bwMode="auto">
              <a:xfrm>
                <a:off x="768" y="1690"/>
                <a:ext cx="1018" cy="163"/>
                <a:chOff x="2352" y="960"/>
                <a:chExt cx="1392" cy="288"/>
              </a:xfrm>
            </p:grpSpPr>
            <p:sp>
              <p:nvSpPr>
                <p:cNvPr id="22628" name="Rectangle 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629" name="Rectangle 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611" name="Rectangle 51"/>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2" name="Group 52"/>
              <p:cNvGrpSpPr>
                <a:grpSpLocks/>
              </p:cNvGrpSpPr>
              <p:nvPr/>
            </p:nvGrpSpPr>
            <p:grpSpPr bwMode="auto">
              <a:xfrm>
                <a:off x="768" y="1853"/>
                <a:ext cx="1018" cy="163"/>
                <a:chOff x="2352" y="960"/>
                <a:chExt cx="1392" cy="288"/>
              </a:xfrm>
            </p:grpSpPr>
            <p:sp>
              <p:nvSpPr>
                <p:cNvPr id="22626" name="Rectangle 5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627" name="Rectangle 5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613" name="Rectangle 55"/>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14" name="Group 56"/>
              <p:cNvGrpSpPr>
                <a:grpSpLocks/>
              </p:cNvGrpSpPr>
              <p:nvPr/>
            </p:nvGrpSpPr>
            <p:grpSpPr bwMode="auto">
              <a:xfrm>
                <a:off x="768" y="2016"/>
                <a:ext cx="1018" cy="164"/>
                <a:chOff x="2352" y="960"/>
                <a:chExt cx="1392" cy="288"/>
              </a:xfrm>
            </p:grpSpPr>
            <p:sp>
              <p:nvSpPr>
                <p:cNvPr id="22624" name="Rectangle 5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625" name="Rectangle 5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615" name="Rectangle 59"/>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6" name="Group 60"/>
              <p:cNvGrpSpPr>
                <a:grpSpLocks/>
              </p:cNvGrpSpPr>
              <p:nvPr/>
            </p:nvGrpSpPr>
            <p:grpSpPr bwMode="auto">
              <a:xfrm>
                <a:off x="768" y="2180"/>
                <a:ext cx="1018" cy="163"/>
                <a:chOff x="2352" y="960"/>
                <a:chExt cx="1392" cy="288"/>
              </a:xfrm>
            </p:grpSpPr>
            <p:sp>
              <p:nvSpPr>
                <p:cNvPr id="22622" name="Rectangle 6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623" name="Rectangle 6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617" name="Rectangle 63"/>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8" name="Group 64"/>
              <p:cNvGrpSpPr>
                <a:grpSpLocks/>
              </p:cNvGrpSpPr>
              <p:nvPr/>
            </p:nvGrpSpPr>
            <p:grpSpPr bwMode="auto">
              <a:xfrm>
                <a:off x="768" y="2343"/>
                <a:ext cx="1018" cy="163"/>
                <a:chOff x="2352" y="960"/>
                <a:chExt cx="1392" cy="288"/>
              </a:xfrm>
            </p:grpSpPr>
            <p:sp>
              <p:nvSpPr>
                <p:cNvPr id="22620"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621"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619" name="Rectangle 6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00" name="Group 70"/>
            <p:cNvGrpSpPr>
              <a:grpSpLocks/>
            </p:cNvGrpSpPr>
            <p:nvPr/>
          </p:nvGrpSpPr>
          <p:grpSpPr bwMode="auto">
            <a:xfrm>
              <a:off x="768" y="1576"/>
              <a:ext cx="1194" cy="163"/>
              <a:chOff x="768" y="1527"/>
              <a:chExt cx="1194" cy="163"/>
            </a:xfrm>
          </p:grpSpPr>
          <p:grpSp>
            <p:nvGrpSpPr>
              <p:cNvPr id="22601" name="Group 71"/>
              <p:cNvGrpSpPr>
                <a:grpSpLocks/>
              </p:cNvGrpSpPr>
              <p:nvPr/>
            </p:nvGrpSpPr>
            <p:grpSpPr bwMode="auto">
              <a:xfrm>
                <a:off x="768" y="1527"/>
                <a:ext cx="1018" cy="163"/>
                <a:chOff x="2352" y="960"/>
                <a:chExt cx="1392" cy="288"/>
              </a:xfrm>
            </p:grpSpPr>
            <p:sp>
              <p:nvSpPr>
                <p:cNvPr id="22603" name="Rectangle 7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04" name="Rectangle 7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02" name="Rectangle 7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659" name="Line 75"/>
          <p:cNvSpPr>
            <a:spLocks noChangeShapeType="1"/>
          </p:cNvSpPr>
          <p:nvPr/>
        </p:nvSpPr>
        <p:spPr bwMode="auto">
          <a:xfrm flipV="1">
            <a:off x="2416175" y="914400"/>
            <a:ext cx="4191000" cy="14478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9" name="Group 225"/>
          <p:cNvGrpSpPr>
            <a:grpSpLocks/>
          </p:cNvGrpSpPr>
          <p:nvPr/>
        </p:nvGrpSpPr>
        <p:grpSpPr bwMode="auto">
          <a:xfrm>
            <a:off x="6408738" y="914400"/>
            <a:ext cx="2057400" cy="2225675"/>
            <a:chOff x="4037" y="672"/>
            <a:chExt cx="1296" cy="1402"/>
          </a:xfrm>
        </p:grpSpPr>
        <p:grpSp>
          <p:nvGrpSpPr>
            <p:cNvPr id="22584" name="Group 4"/>
            <p:cNvGrpSpPr>
              <a:grpSpLocks/>
            </p:cNvGrpSpPr>
            <p:nvPr/>
          </p:nvGrpSpPr>
          <p:grpSpPr bwMode="auto">
            <a:xfrm>
              <a:off x="4162" y="672"/>
              <a:ext cx="1171" cy="1129"/>
              <a:chOff x="2400" y="1104"/>
              <a:chExt cx="1248" cy="1236"/>
            </a:xfrm>
          </p:grpSpPr>
          <p:sp>
            <p:nvSpPr>
              <p:cNvPr id="22586" name="Rectangle 5"/>
              <p:cNvSpPr>
                <a:spLocks noChangeArrowheads="1"/>
              </p:cNvSpPr>
              <p:nvPr/>
            </p:nvSpPr>
            <p:spPr bwMode="auto">
              <a:xfrm>
                <a:off x="2400" y="110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2587" name="Rectangle 6"/>
              <p:cNvSpPr>
                <a:spLocks noChangeArrowheads="1"/>
              </p:cNvSpPr>
              <p:nvPr/>
            </p:nvSpPr>
            <p:spPr bwMode="auto">
              <a:xfrm>
                <a:off x="2400" y="1310"/>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2588" name="Rectangle 7"/>
              <p:cNvSpPr>
                <a:spLocks noChangeArrowheads="1"/>
              </p:cNvSpPr>
              <p:nvPr/>
            </p:nvSpPr>
            <p:spPr bwMode="auto">
              <a:xfrm>
                <a:off x="2400" y="1516"/>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2589" name="Rectangle 8"/>
              <p:cNvSpPr>
                <a:spLocks noChangeArrowheads="1"/>
              </p:cNvSpPr>
              <p:nvPr/>
            </p:nvSpPr>
            <p:spPr bwMode="auto">
              <a:xfrm>
                <a:off x="2400" y="1722"/>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2590" name="Rectangle 9"/>
              <p:cNvSpPr>
                <a:spLocks noChangeArrowheads="1"/>
              </p:cNvSpPr>
              <p:nvPr/>
            </p:nvSpPr>
            <p:spPr bwMode="auto">
              <a:xfrm>
                <a:off x="2400" y="1928"/>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2591" name="Rectangle 10"/>
              <p:cNvSpPr>
                <a:spLocks noChangeArrowheads="1"/>
              </p:cNvSpPr>
              <p:nvPr/>
            </p:nvSpPr>
            <p:spPr bwMode="auto">
              <a:xfrm>
                <a:off x="2400" y="213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grpSp>
            <p:nvGrpSpPr>
              <p:cNvPr id="22592" name="Group 11"/>
              <p:cNvGrpSpPr>
                <a:grpSpLocks/>
              </p:cNvGrpSpPr>
              <p:nvPr/>
            </p:nvGrpSpPr>
            <p:grpSpPr bwMode="auto">
              <a:xfrm>
                <a:off x="3200" y="1104"/>
                <a:ext cx="448" cy="1236"/>
                <a:chOff x="3200" y="1104"/>
                <a:chExt cx="400" cy="1236"/>
              </a:xfrm>
            </p:grpSpPr>
            <p:sp>
              <p:nvSpPr>
                <p:cNvPr id="22593" name="Rectangle 12"/>
                <p:cNvSpPr>
                  <a:spLocks noChangeArrowheads="1"/>
                </p:cNvSpPr>
                <p:nvPr/>
              </p:nvSpPr>
              <p:spPr bwMode="auto">
                <a:xfrm>
                  <a:off x="3200" y="110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4" name="Rectangle 13"/>
                <p:cNvSpPr>
                  <a:spLocks noChangeArrowheads="1"/>
                </p:cNvSpPr>
                <p:nvPr/>
              </p:nvSpPr>
              <p:spPr bwMode="auto">
                <a:xfrm>
                  <a:off x="3200" y="1310"/>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5" name="Rectangle 14"/>
                <p:cNvSpPr>
                  <a:spLocks noChangeArrowheads="1"/>
                </p:cNvSpPr>
                <p:nvPr/>
              </p:nvSpPr>
              <p:spPr bwMode="auto">
                <a:xfrm>
                  <a:off x="3200" y="1516"/>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6" name="Rectangle 15"/>
                <p:cNvSpPr>
                  <a:spLocks noChangeArrowheads="1"/>
                </p:cNvSpPr>
                <p:nvPr/>
              </p:nvSpPr>
              <p:spPr bwMode="auto">
                <a:xfrm>
                  <a:off x="3200" y="1722"/>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7" name="Rectangle 16"/>
                <p:cNvSpPr>
                  <a:spLocks noChangeArrowheads="1"/>
                </p:cNvSpPr>
                <p:nvPr/>
              </p:nvSpPr>
              <p:spPr bwMode="auto">
                <a:xfrm>
                  <a:off x="3200" y="1928"/>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2598" name="Rectangle 17"/>
                <p:cNvSpPr>
                  <a:spLocks noChangeArrowheads="1"/>
                </p:cNvSpPr>
                <p:nvPr/>
              </p:nvSpPr>
              <p:spPr bwMode="auto">
                <a:xfrm>
                  <a:off x="3200" y="213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sp>
          <p:nvSpPr>
            <p:cNvPr id="22585" name="Text Box 122"/>
            <p:cNvSpPr txBox="1">
              <a:spLocks noChangeArrowheads="1"/>
            </p:cNvSpPr>
            <p:nvPr/>
          </p:nvSpPr>
          <p:spPr bwMode="auto">
            <a:xfrm>
              <a:off x="4037" y="1824"/>
              <a:ext cx="11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Shared Segment</a:t>
              </a:r>
            </a:p>
          </p:txBody>
        </p:sp>
      </p:grpSp>
      <p:grpSp>
        <p:nvGrpSpPr>
          <p:cNvPr id="707707" name="Group 123"/>
          <p:cNvGrpSpPr>
            <a:grpSpLocks/>
          </p:cNvGrpSpPr>
          <p:nvPr/>
        </p:nvGrpSpPr>
        <p:grpSpPr bwMode="auto">
          <a:xfrm>
            <a:off x="768350" y="5546725"/>
            <a:ext cx="4757738" cy="396875"/>
            <a:chOff x="162" y="1478"/>
            <a:chExt cx="2997" cy="250"/>
          </a:xfrm>
        </p:grpSpPr>
        <p:sp>
          <p:nvSpPr>
            <p:cNvPr id="22579" name="Text Box 124"/>
            <p:cNvSpPr txBox="1">
              <a:spLocks noChangeArrowheads="1"/>
            </p:cNvSpPr>
            <p:nvPr/>
          </p:nvSpPr>
          <p:spPr bwMode="auto">
            <a:xfrm>
              <a:off x="162" y="1478"/>
              <a:ext cx="8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smtClean="0">
                  <a:latin typeface="Gill Sans" charset="0"/>
                  <a:ea typeface="Gill Sans" charset="0"/>
                  <a:cs typeface="Gill Sans" charset="0"/>
                </a:rPr>
                <a:t>Process B</a:t>
              </a:r>
              <a:endParaRPr lang="en-US" altLang="en-US" b="0" dirty="0">
                <a:latin typeface="Gill Sans" charset="0"/>
                <a:ea typeface="Gill Sans" charset="0"/>
                <a:cs typeface="Gill Sans" charset="0"/>
              </a:endParaRPr>
            </a:p>
          </p:txBody>
        </p:sp>
        <p:grpSp>
          <p:nvGrpSpPr>
            <p:cNvPr id="22580" name="Group 125"/>
            <p:cNvGrpSpPr>
              <a:grpSpLocks/>
            </p:cNvGrpSpPr>
            <p:nvPr/>
          </p:nvGrpSpPr>
          <p:grpSpPr bwMode="auto">
            <a:xfrm>
              <a:off x="912" y="1490"/>
              <a:ext cx="2247" cy="238"/>
              <a:chOff x="1625" y="528"/>
              <a:chExt cx="2247" cy="238"/>
            </a:xfrm>
          </p:grpSpPr>
          <p:sp>
            <p:nvSpPr>
              <p:cNvPr id="22581" name="Rectangle 126"/>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582" name="Rectangle 127"/>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2583" name="Rectangle 128"/>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7808" name="Group 224"/>
          <p:cNvGrpSpPr>
            <a:grpSpLocks/>
          </p:cNvGrpSpPr>
          <p:nvPr/>
        </p:nvGrpSpPr>
        <p:grpSpPr bwMode="auto">
          <a:xfrm>
            <a:off x="4665663" y="3200400"/>
            <a:ext cx="1895475" cy="2073275"/>
            <a:chOff x="2939" y="2112"/>
            <a:chExt cx="1194" cy="1306"/>
          </a:xfrm>
        </p:grpSpPr>
        <p:grpSp>
          <p:nvGrpSpPr>
            <p:cNvPr id="22540" name="Group 88"/>
            <p:cNvGrpSpPr>
              <a:grpSpLocks/>
            </p:cNvGrpSpPr>
            <p:nvPr/>
          </p:nvGrpSpPr>
          <p:grpSpPr bwMode="auto">
            <a:xfrm>
              <a:off x="2939" y="2112"/>
              <a:ext cx="1194" cy="1306"/>
              <a:chOff x="768" y="1200"/>
              <a:chExt cx="1194" cy="1306"/>
            </a:xfrm>
          </p:grpSpPr>
          <p:grpSp>
            <p:nvGrpSpPr>
              <p:cNvPr id="22546" name="Group 89"/>
              <p:cNvGrpSpPr>
                <a:grpSpLocks/>
              </p:cNvGrpSpPr>
              <p:nvPr/>
            </p:nvGrpSpPr>
            <p:grpSpPr bwMode="auto">
              <a:xfrm>
                <a:off x="768" y="1200"/>
                <a:ext cx="1018" cy="163"/>
                <a:chOff x="2352" y="960"/>
                <a:chExt cx="1392" cy="288"/>
              </a:xfrm>
            </p:grpSpPr>
            <p:sp>
              <p:nvSpPr>
                <p:cNvPr id="22577" name="Rectangle 90"/>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578" name="Rectangle 91"/>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547" name="Rectangle 92"/>
              <p:cNvSpPr>
                <a:spLocks noChangeArrowheads="1"/>
              </p:cNvSpPr>
              <p:nvPr/>
            </p:nvSpPr>
            <p:spPr bwMode="auto">
              <a:xfrm>
                <a:off x="1786" y="120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48" name="Group 93"/>
              <p:cNvGrpSpPr>
                <a:grpSpLocks/>
              </p:cNvGrpSpPr>
              <p:nvPr/>
            </p:nvGrpSpPr>
            <p:grpSpPr bwMode="auto">
              <a:xfrm>
                <a:off x="768" y="1363"/>
                <a:ext cx="1018" cy="164"/>
                <a:chOff x="2352" y="960"/>
                <a:chExt cx="1392" cy="288"/>
              </a:xfrm>
            </p:grpSpPr>
            <p:sp>
              <p:nvSpPr>
                <p:cNvPr id="22575" name="Rectangle 94"/>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576" name="Rectangle 95"/>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549" name="Rectangle 96"/>
              <p:cNvSpPr>
                <a:spLocks noChangeArrowheads="1"/>
              </p:cNvSpPr>
              <p:nvPr/>
            </p:nvSpPr>
            <p:spPr bwMode="auto">
              <a:xfrm>
                <a:off x="1786" y="1363"/>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0" name="Group 97"/>
              <p:cNvGrpSpPr>
                <a:grpSpLocks/>
              </p:cNvGrpSpPr>
              <p:nvPr/>
            </p:nvGrpSpPr>
            <p:grpSpPr bwMode="auto">
              <a:xfrm>
                <a:off x="768" y="1527"/>
                <a:ext cx="1194" cy="163"/>
                <a:chOff x="768" y="1527"/>
                <a:chExt cx="1194" cy="163"/>
              </a:xfrm>
            </p:grpSpPr>
            <p:grpSp>
              <p:nvGrpSpPr>
                <p:cNvPr id="22571" name="Group 98"/>
                <p:cNvGrpSpPr>
                  <a:grpSpLocks/>
                </p:cNvGrpSpPr>
                <p:nvPr/>
              </p:nvGrpSpPr>
              <p:grpSpPr bwMode="auto">
                <a:xfrm>
                  <a:off x="768" y="1527"/>
                  <a:ext cx="1018" cy="163"/>
                  <a:chOff x="2352" y="960"/>
                  <a:chExt cx="1392" cy="288"/>
                </a:xfrm>
              </p:grpSpPr>
              <p:sp>
                <p:nvSpPr>
                  <p:cNvPr id="22573" name="Rectangle 9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74" name="Rectangle 10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72" name="Rectangle 101"/>
                <p:cNvSpPr>
                  <a:spLocks noChangeArrowheads="1"/>
                </p:cNvSpPr>
                <p:nvPr/>
              </p:nvSpPr>
              <p:spPr bwMode="auto">
                <a:xfrm>
                  <a:off x="1786" y="1527"/>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51" name="Group 102"/>
              <p:cNvGrpSpPr>
                <a:grpSpLocks/>
              </p:cNvGrpSpPr>
              <p:nvPr/>
            </p:nvGrpSpPr>
            <p:grpSpPr bwMode="auto">
              <a:xfrm>
                <a:off x="768" y="1690"/>
                <a:ext cx="1018" cy="163"/>
                <a:chOff x="2352" y="960"/>
                <a:chExt cx="1392" cy="288"/>
              </a:xfrm>
            </p:grpSpPr>
            <p:sp>
              <p:nvSpPr>
                <p:cNvPr id="22569" name="Rectangle 103"/>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570" name="Rectangle 104"/>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552" name="Rectangle 105"/>
              <p:cNvSpPr>
                <a:spLocks noChangeArrowheads="1"/>
              </p:cNvSpPr>
              <p:nvPr/>
            </p:nvSpPr>
            <p:spPr bwMode="auto">
              <a:xfrm>
                <a:off x="1786" y="169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3" name="Group 106"/>
              <p:cNvGrpSpPr>
                <a:grpSpLocks/>
              </p:cNvGrpSpPr>
              <p:nvPr/>
            </p:nvGrpSpPr>
            <p:grpSpPr bwMode="auto">
              <a:xfrm>
                <a:off x="768" y="1853"/>
                <a:ext cx="1018" cy="163"/>
                <a:chOff x="2352" y="960"/>
                <a:chExt cx="1392" cy="288"/>
              </a:xfrm>
            </p:grpSpPr>
            <p:sp>
              <p:nvSpPr>
                <p:cNvPr id="22567" name="Rectangle 107"/>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568" name="Rectangle 108"/>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554" name="Rectangle 109"/>
              <p:cNvSpPr>
                <a:spLocks noChangeArrowheads="1"/>
              </p:cNvSpPr>
              <p:nvPr/>
            </p:nvSpPr>
            <p:spPr bwMode="auto">
              <a:xfrm>
                <a:off x="1786" y="185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5" name="Group 110"/>
              <p:cNvGrpSpPr>
                <a:grpSpLocks/>
              </p:cNvGrpSpPr>
              <p:nvPr/>
            </p:nvGrpSpPr>
            <p:grpSpPr bwMode="auto">
              <a:xfrm>
                <a:off x="768" y="2016"/>
                <a:ext cx="1018" cy="164"/>
                <a:chOff x="2352" y="960"/>
                <a:chExt cx="1392" cy="288"/>
              </a:xfrm>
            </p:grpSpPr>
            <p:sp>
              <p:nvSpPr>
                <p:cNvPr id="22565" name="Rectangle 111"/>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566" name="Rectangle 112"/>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556" name="Rectangle 113"/>
              <p:cNvSpPr>
                <a:spLocks noChangeArrowheads="1"/>
              </p:cNvSpPr>
              <p:nvPr/>
            </p:nvSpPr>
            <p:spPr bwMode="auto">
              <a:xfrm>
                <a:off x="1786" y="2016"/>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7" name="Group 114"/>
              <p:cNvGrpSpPr>
                <a:grpSpLocks/>
              </p:cNvGrpSpPr>
              <p:nvPr/>
            </p:nvGrpSpPr>
            <p:grpSpPr bwMode="auto">
              <a:xfrm>
                <a:off x="768" y="2180"/>
                <a:ext cx="1018" cy="163"/>
                <a:chOff x="2352" y="960"/>
                <a:chExt cx="1392" cy="288"/>
              </a:xfrm>
            </p:grpSpPr>
            <p:sp>
              <p:nvSpPr>
                <p:cNvPr id="22563" name="Rectangle 115"/>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564" name="Rectangle 116"/>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558" name="Rectangle 117"/>
              <p:cNvSpPr>
                <a:spLocks noChangeArrowheads="1"/>
              </p:cNvSpPr>
              <p:nvPr/>
            </p:nvSpPr>
            <p:spPr bwMode="auto">
              <a:xfrm>
                <a:off x="1786" y="218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9" name="Group 118"/>
              <p:cNvGrpSpPr>
                <a:grpSpLocks/>
              </p:cNvGrpSpPr>
              <p:nvPr/>
            </p:nvGrpSpPr>
            <p:grpSpPr bwMode="auto">
              <a:xfrm>
                <a:off x="768" y="2343"/>
                <a:ext cx="1018" cy="163"/>
                <a:chOff x="2352" y="960"/>
                <a:chExt cx="1392" cy="288"/>
              </a:xfrm>
            </p:grpSpPr>
            <p:sp>
              <p:nvSpPr>
                <p:cNvPr id="22561" name="Rectangle 11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562" name="Rectangle 12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560" name="Rectangle 121"/>
              <p:cNvSpPr>
                <a:spLocks noChangeArrowheads="1"/>
              </p:cNvSpPr>
              <p:nvPr/>
            </p:nvSpPr>
            <p:spPr bwMode="auto">
              <a:xfrm>
                <a:off x="1786" y="234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41" name="Group 215"/>
            <p:cNvGrpSpPr>
              <a:grpSpLocks/>
            </p:cNvGrpSpPr>
            <p:nvPr/>
          </p:nvGrpSpPr>
          <p:grpSpPr bwMode="auto">
            <a:xfrm>
              <a:off x="2939" y="2439"/>
              <a:ext cx="1194" cy="163"/>
              <a:chOff x="768" y="1527"/>
              <a:chExt cx="1194" cy="163"/>
            </a:xfrm>
          </p:grpSpPr>
          <p:grpSp>
            <p:nvGrpSpPr>
              <p:cNvPr id="22542" name="Group 216"/>
              <p:cNvGrpSpPr>
                <a:grpSpLocks/>
              </p:cNvGrpSpPr>
              <p:nvPr/>
            </p:nvGrpSpPr>
            <p:grpSpPr bwMode="auto">
              <a:xfrm>
                <a:off x="768" y="1527"/>
                <a:ext cx="1018" cy="163"/>
                <a:chOff x="2352" y="960"/>
                <a:chExt cx="1392" cy="288"/>
              </a:xfrm>
            </p:grpSpPr>
            <p:sp>
              <p:nvSpPr>
                <p:cNvPr id="22544" name="Rectangle 217"/>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45" name="Rectangle 218"/>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43" name="Rectangle 219"/>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806" name="Freeform 222"/>
          <p:cNvSpPr>
            <a:spLocks/>
          </p:cNvSpPr>
          <p:nvPr/>
        </p:nvSpPr>
        <p:spPr bwMode="auto">
          <a:xfrm>
            <a:off x="2492375" y="3810000"/>
            <a:ext cx="2239963" cy="1752600"/>
          </a:xfrm>
          <a:custGeom>
            <a:avLst/>
            <a:gdLst>
              <a:gd name="T0" fmla="*/ 0 w 1536"/>
              <a:gd name="T1" fmla="*/ 1752600 h 1104"/>
              <a:gd name="T2" fmla="*/ 0 w 1536"/>
              <a:gd name="T3" fmla="*/ 1219200 h 1104"/>
              <a:gd name="T4" fmla="*/ 1539975 w 1536"/>
              <a:gd name="T5" fmla="*/ 0 h 1104"/>
              <a:gd name="T6" fmla="*/ 2239963 w 1536"/>
              <a:gd name="T7" fmla="*/ 0 h 1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1104">
                <a:moveTo>
                  <a:pt x="0" y="1104"/>
                </a:moveTo>
                <a:lnTo>
                  <a:pt x="0" y="768"/>
                </a:lnTo>
                <a:lnTo>
                  <a:pt x="1056" y="0"/>
                </a:lnTo>
                <a:lnTo>
                  <a:pt x="1536"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7807" name="Freeform 223"/>
          <p:cNvSpPr>
            <a:spLocks/>
          </p:cNvSpPr>
          <p:nvPr/>
        </p:nvSpPr>
        <p:spPr bwMode="auto">
          <a:xfrm>
            <a:off x="5316538" y="914400"/>
            <a:ext cx="1290637" cy="2895600"/>
          </a:xfrm>
          <a:custGeom>
            <a:avLst/>
            <a:gdLst>
              <a:gd name="T0" fmla="*/ 0 w 624"/>
              <a:gd name="T1" fmla="*/ 2895600 h 1776"/>
              <a:gd name="T2" fmla="*/ 0 w 624"/>
              <a:gd name="T3" fmla="*/ 1017373 h 1776"/>
              <a:gd name="T4" fmla="*/ 1290637 w 624"/>
              <a:gd name="T5" fmla="*/ 0 h 1776"/>
              <a:gd name="T6" fmla="*/ 0 60000 65536"/>
              <a:gd name="T7" fmla="*/ 0 60000 65536"/>
              <a:gd name="T8" fmla="*/ 0 60000 65536"/>
            </a:gdLst>
            <a:ahLst/>
            <a:cxnLst>
              <a:cxn ang="T6">
                <a:pos x="T0" y="T1"/>
              </a:cxn>
              <a:cxn ang="T7">
                <a:pos x="T2" y="T3"/>
              </a:cxn>
              <a:cxn ang="T8">
                <a:pos x="T4" y="T5"/>
              </a:cxn>
            </a:cxnLst>
            <a:rect l="0" t="0" r="r" b="b"/>
            <a:pathLst>
              <a:path w="624" h="1776">
                <a:moveTo>
                  <a:pt x="0" y="1776"/>
                </a:moveTo>
                <a:lnTo>
                  <a:pt x="0" y="624"/>
                </a:lnTo>
                <a:lnTo>
                  <a:pt x="624"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Tree>
    <p:extLst>
      <p:ext uri="{BB962C8B-B14F-4D97-AF65-F5344CB8AC3E}">
        <p14:creationId xmlns:p14="http://schemas.microsoft.com/office/powerpoint/2010/main" val="13315790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07653"/>
                                        </p:tgtEl>
                                        <p:attrNameLst>
                                          <p:attrName>style.visibility</p:attrName>
                                        </p:attrNameLst>
                                      </p:cBhvr>
                                      <p:to>
                                        <p:strVal val="visible"/>
                                      </p:to>
                                    </p:set>
                                    <p:animEffect transition="in" filter="wipe(up)">
                                      <p:cBhvr>
                                        <p:cTn id="11" dur="500"/>
                                        <p:tgtEl>
                                          <p:spTgt spid="707653"/>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7078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707659"/>
                                        </p:tgtEl>
                                        <p:attrNameLst>
                                          <p:attrName>style.visibility</p:attrName>
                                        </p:attrNameLst>
                                      </p:cBhvr>
                                      <p:to>
                                        <p:strVal val="visible"/>
                                      </p:to>
                                    </p:set>
                                    <p:animEffect transition="in" filter="wipe(down)">
                                      <p:cBhvr>
                                        <p:cTn id="18" dur="500"/>
                                        <p:tgtEl>
                                          <p:spTgt spid="707659"/>
                                        </p:tgtEl>
                                      </p:cBhvr>
                                    </p:animEffec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70780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07707"/>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4" fill="hold" grpId="0" nodeType="afterEffect">
                                  <p:stCondLst>
                                    <p:cond delay="0"/>
                                  </p:stCondLst>
                                  <p:childTnLst>
                                    <p:set>
                                      <p:cBhvr>
                                        <p:cTn id="28" dur="1" fill="hold">
                                          <p:stCondLst>
                                            <p:cond delay="0"/>
                                          </p:stCondLst>
                                        </p:cTn>
                                        <p:tgtEl>
                                          <p:spTgt spid="707806"/>
                                        </p:tgtEl>
                                        <p:attrNameLst>
                                          <p:attrName>style.visibility</p:attrName>
                                        </p:attrNameLst>
                                      </p:cBhvr>
                                      <p:to>
                                        <p:strVal val="visible"/>
                                      </p:to>
                                    </p:set>
                                    <p:animEffect transition="in" filter="wipe(down)">
                                      <p:cBhvr>
                                        <p:cTn id="29" dur="500"/>
                                        <p:tgtEl>
                                          <p:spTgt spid="70780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707808"/>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07807"/>
                                        </p:tgtEl>
                                        <p:attrNameLst>
                                          <p:attrName>style.visibility</p:attrName>
                                        </p:attrNameLst>
                                      </p:cBhvr>
                                      <p:to>
                                        <p:strVal val="visible"/>
                                      </p:to>
                                    </p:set>
                                    <p:animEffect transition="in" filter="wipe(down)">
                                      <p:cBhvr>
                                        <p:cTn id="36" dur="500"/>
                                        <p:tgtEl>
                                          <p:spTgt spid="707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53" grpId="0" animBg="1"/>
      <p:bldP spid="707659" grpId="0" animBg="1"/>
      <p:bldP spid="707806" grpId="0" animBg="1"/>
      <p:bldP spid="70780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Analysis</a:t>
            </a:r>
          </a:p>
        </p:txBody>
      </p:sp>
      <p:sp>
        <p:nvSpPr>
          <p:cNvPr id="705539" name="Rectangle 3"/>
          <p:cNvSpPr>
            <a:spLocks noGrp="1" noChangeArrowheads="1"/>
          </p:cNvSpPr>
          <p:nvPr>
            <p:ph type="body" idx="1"/>
          </p:nvPr>
        </p:nvSpPr>
        <p:spPr>
          <a:xfrm>
            <a:off x="228600" y="838200"/>
            <a:ext cx="8763000" cy="5791200"/>
          </a:xfrm>
        </p:spPr>
        <p:txBody>
          <a:bodyPr>
            <a:normAutofit/>
          </a:bodyPr>
          <a:lstStyle/>
          <a:p>
            <a:pPr>
              <a:lnSpc>
                <a:spcPct val="80000"/>
              </a:lnSpc>
              <a:spcBef>
                <a:spcPct val="20000"/>
              </a:spcBef>
            </a:pPr>
            <a:r>
              <a:rPr lang="en-US" altLang="ko-KR" sz="2800" dirty="0" smtClean="0">
                <a:ea typeface="굴림" panose="020B0600000101010101" pitchFamily="34" charset="-127"/>
              </a:rPr>
              <a:t>Pros:</a:t>
            </a:r>
          </a:p>
          <a:p>
            <a:pPr lvl="1">
              <a:lnSpc>
                <a:spcPct val="80000"/>
              </a:lnSpc>
              <a:spcBef>
                <a:spcPct val="20000"/>
              </a:spcBef>
            </a:pPr>
            <a:r>
              <a:rPr lang="en-US" altLang="ko-KR" sz="2400" dirty="0" smtClean="0">
                <a:ea typeface="굴림" panose="020B0600000101010101" pitchFamily="34" charset="-127"/>
              </a:rPr>
              <a:t>Only need to allocate as many page table entries as we need for application</a:t>
            </a:r>
          </a:p>
          <a:p>
            <a:pPr lvl="2">
              <a:lnSpc>
                <a:spcPct val="80000"/>
              </a:lnSpc>
              <a:spcBef>
                <a:spcPct val="20000"/>
              </a:spcBef>
            </a:pPr>
            <a:r>
              <a:rPr lang="en-US" altLang="ko-KR" sz="2400" dirty="0" smtClean="0">
                <a:ea typeface="굴림" panose="020B0600000101010101" pitchFamily="34" charset="-127"/>
              </a:rPr>
              <a:t>In other </a:t>
            </a:r>
            <a:r>
              <a:rPr lang="en-US" altLang="ko-KR" sz="2400" dirty="0" smtClean="0">
                <a:ea typeface="굴림" panose="020B0600000101010101" pitchFamily="34" charset="-127"/>
              </a:rPr>
              <a:t>words</a:t>
            </a:r>
            <a:r>
              <a:rPr lang="en-US" altLang="ko-KR" sz="2400" dirty="0" smtClean="0">
                <a:ea typeface="굴림" panose="020B0600000101010101" pitchFamily="34" charset="-127"/>
              </a:rPr>
              <a:t>, sparse address spaces are easy</a:t>
            </a:r>
          </a:p>
          <a:p>
            <a:pPr lvl="1">
              <a:lnSpc>
                <a:spcPct val="80000"/>
              </a:lnSpc>
              <a:spcBef>
                <a:spcPct val="20000"/>
              </a:spcBef>
            </a:pPr>
            <a:r>
              <a:rPr lang="en-US" altLang="ko-KR" sz="2400" dirty="0" smtClean="0">
                <a:ea typeface="굴림" panose="020B0600000101010101" pitchFamily="34" charset="-127"/>
              </a:rPr>
              <a:t>Easy memory allocation</a:t>
            </a:r>
          </a:p>
          <a:p>
            <a:pPr lvl="1">
              <a:lnSpc>
                <a:spcPct val="80000"/>
              </a:lnSpc>
              <a:spcBef>
                <a:spcPct val="20000"/>
              </a:spcBef>
            </a:pPr>
            <a:r>
              <a:rPr lang="en-US" altLang="ko-KR" sz="2400" dirty="0" smtClean="0">
                <a:ea typeface="굴림" panose="020B0600000101010101" pitchFamily="34" charset="-127"/>
              </a:rPr>
              <a:t>Easy Sharing</a:t>
            </a:r>
          </a:p>
          <a:p>
            <a:pPr lvl="2">
              <a:lnSpc>
                <a:spcPct val="80000"/>
              </a:lnSpc>
              <a:spcBef>
                <a:spcPct val="20000"/>
              </a:spcBef>
            </a:pPr>
            <a:r>
              <a:rPr lang="en-US" altLang="ko-KR" sz="2400" dirty="0" smtClean="0">
                <a:ea typeface="굴림" panose="020B0600000101010101" pitchFamily="34" charset="-127"/>
              </a:rPr>
              <a:t>Share at segment or page level (need additional reference counting)</a:t>
            </a:r>
          </a:p>
          <a:p>
            <a:pPr>
              <a:lnSpc>
                <a:spcPct val="80000"/>
              </a:lnSpc>
              <a:spcBef>
                <a:spcPct val="20000"/>
              </a:spcBef>
            </a:pPr>
            <a:r>
              <a:rPr lang="en-US" altLang="ko-KR" sz="2800" dirty="0" smtClean="0">
                <a:ea typeface="굴림" panose="020B0600000101010101" pitchFamily="34" charset="-127"/>
              </a:rPr>
              <a:t>Cons:</a:t>
            </a:r>
          </a:p>
          <a:p>
            <a:pPr lvl="1">
              <a:lnSpc>
                <a:spcPct val="80000"/>
              </a:lnSpc>
              <a:spcBef>
                <a:spcPct val="20000"/>
              </a:spcBef>
            </a:pPr>
            <a:r>
              <a:rPr lang="en-US" altLang="ko-KR" sz="2400" dirty="0" smtClean="0">
                <a:ea typeface="굴림" panose="020B0600000101010101" pitchFamily="34" charset="-127"/>
              </a:rPr>
              <a:t>One pointer per page (typically 4K – 16K pages today)</a:t>
            </a:r>
          </a:p>
          <a:p>
            <a:pPr lvl="1">
              <a:lnSpc>
                <a:spcPct val="80000"/>
              </a:lnSpc>
              <a:spcBef>
                <a:spcPct val="20000"/>
              </a:spcBef>
            </a:pPr>
            <a:r>
              <a:rPr lang="en-US" altLang="ko-KR" sz="2400" dirty="0" smtClean="0">
                <a:ea typeface="굴림" panose="020B0600000101010101" pitchFamily="34" charset="-127"/>
              </a:rPr>
              <a:t>Page tables need to be contiguous</a:t>
            </a:r>
          </a:p>
          <a:p>
            <a:pPr lvl="2">
              <a:lnSpc>
                <a:spcPct val="80000"/>
              </a:lnSpc>
              <a:spcBef>
                <a:spcPct val="20000"/>
              </a:spcBef>
            </a:pPr>
            <a:r>
              <a:rPr lang="en-US" altLang="ko-KR" sz="2400" dirty="0" smtClean="0">
                <a:ea typeface="굴림" panose="020B0600000101010101" pitchFamily="34" charset="-127"/>
              </a:rPr>
              <a:t>However, previous example keeps tables to exactly one page in size</a:t>
            </a:r>
          </a:p>
          <a:p>
            <a:pPr lvl="1">
              <a:lnSpc>
                <a:spcPct val="80000"/>
              </a:lnSpc>
              <a:spcBef>
                <a:spcPct val="20000"/>
              </a:spcBef>
            </a:pPr>
            <a:r>
              <a:rPr lang="en-US" altLang="ko-KR" sz="2400" dirty="0" smtClean="0">
                <a:ea typeface="굴림" panose="020B0600000101010101" pitchFamily="34" charset="-127"/>
              </a:rPr>
              <a:t>Two (or more, if &gt;2 levels) lookups per reference</a:t>
            </a:r>
          </a:p>
          <a:p>
            <a:pPr lvl="2">
              <a:lnSpc>
                <a:spcPct val="80000"/>
              </a:lnSpc>
              <a:spcBef>
                <a:spcPct val="20000"/>
              </a:spcBef>
            </a:pPr>
            <a:r>
              <a:rPr lang="en-US" altLang="ko-KR" sz="2400" dirty="0" smtClean="0">
                <a:ea typeface="굴림" panose="020B0600000101010101" pitchFamily="34" charset="-127"/>
              </a:rPr>
              <a:t>Seems very expensive!</a:t>
            </a:r>
          </a:p>
        </p:txBody>
      </p:sp>
    </p:spTree>
    <p:extLst>
      <p:ext uri="{BB962C8B-B14F-4D97-AF65-F5344CB8AC3E}">
        <p14:creationId xmlns:p14="http://schemas.microsoft.com/office/powerpoint/2010/main" val="6467195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55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55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55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553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55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55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55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5539">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553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05539">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55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What is in a Page Table Entry</a:t>
            </a:r>
          </a:p>
        </p:txBody>
      </p:sp>
      <p:sp>
        <p:nvSpPr>
          <p:cNvPr id="803843" name="Rectangle 3"/>
          <p:cNvSpPr>
            <a:spLocks noGrp="1" noChangeArrowheads="1"/>
          </p:cNvSpPr>
          <p:nvPr>
            <p:ph type="body" idx="1"/>
          </p:nvPr>
        </p:nvSpPr>
        <p:spPr>
          <a:xfrm>
            <a:off x="0" y="685800"/>
            <a:ext cx="9144000" cy="5943600"/>
          </a:xfrm>
        </p:spPr>
        <p:txBody>
          <a:bodyPr>
            <a:normAutofit/>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a:t>
            </a:r>
            <a:r>
              <a:rPr lang="en-US" altLang="ko-KR" dirty="0" smtClean="0">
                <a:ea typeface="굴림" panose="020B0600000101010101" pitchFamily="34" charset="-127"/>
                <a:sym typeface="Symbol" panose="05050102010706020507" pitchFamily="18" charset="2"/>
              </a:rPr>
              <a:t> 4MB </a:t>
            </a:r>
            <a:r>
              <a:rPr lang="en-US" altLang="ko-KR" dirty="0" smtClean="0">
                <a:ea typeface="굴림" panose="020B0600000101010101" pitchFamily="34" charset="-127"/>
                <a:sym typeface="Symbol" panose="05050102010706020507" pitchFamily="18" charset="2"/>
              </a:rPr>
              <a:t>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Page Frame Number</a:t>
              </a:r>
            </a:p>
            <a:p>
              <a:r>
                <a:rPr lang="en-US" altLang="ko-KR" b="0" dirty="0">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2743866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t>
            </a:r>
            <a:r>
              <a:rPr lang="en-US" altLang="ko-KR" dirty="0">
                <a:ea typeface="굴림" panose="020B0600000101010101" pitchFamily="34" charset="-127"/>
              </a:rPr>
              <a:t>A</a:t>
            </a:r>
            <a:r>
              <a:rPr lang="en-US" altLang="ko-KR" dirty="0" smtClean="0">
                <a:ea typeface="굴림" panose="020B0600000101010101" pitchFamily="34" charset="-127"/>
              </a:rPr>
              <a:t>ccomplished?</a:t>
            </a:r>
          </a:p>
        </p:txBody>
      </p:sp>
      <p:sp>
        <p:nvSpPr>
          <p:cNvPr id="807940" name="Rectangle 4"/>
          <p:cNvSpPr>
            <a:spLocks noGrp="1" noChangeArrowheads="1"/>
          </p:cNvSpPr>
          <p:nvPr>
            <p:ph type="body" idx="1"/>
          </p:nvPr>
        </p:nvSpPr>
        <p:spPr>
          <a:xfrm>
            <a:off x="76200" y="1828800"/>
            <a:ext cx="8991600" cy="4724400"/>
          </a:xfrm>
        </p:spPr>
        <p:txBody>
          <a:bodyPr>
            <a:noAutofit/>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sz="2400" dirty="0" smtClean="0">
                <a:ea typeface="굴림" panose="020B0600000101010101" pitchFamily="34" charset="-127"/>
              </a:rPr>
              <a:t>For each virtual address traverses the page table in hardware</a:t>
            </a:r>
          </a:p>
          <a:p>
            <a:pPr lvl="1">
              <a:lnSpc>
                <a:spcPct val="80000"/>
              </a:lnSpc>
              <a:spcBef>
                <a:spcPct val="20000"/>
              </a:spcBef>
            </a:pPr>
            <a:r>
              <a:rPr lang="en-US" altLang="ko-KR" sz="2400" dirty="0" smtClean="0">
                <a:ea typeface="굴림" panose="020B0600000101010101" pitchFamily="34" charset="-127"/>
              </a:rPr>
              <a:t>Generates a “Page Fault” if it encounters invalid PTE</a:t>
            </a:r>
          </a:p>
          <a:p>
            <a:pPr lvl="2">
              <a:lnSpc>
                <a:spcPct val="80000"/>
              </a:lnSpc>
              <a:spcBef>
                <a:spcPct val="20000"/>
              </a:spcBef>
            </a:pPr>
            <a:r>
              <a:rPr lang="en-US" altLang="ko-KR" sz="2400" dirty="0" smtClean="0">
                <a:ea typeface="굴림" panose="020B0600000101010101" pitchFamily="34" charset="-127"/>
              </a:rPr>
              <a:t>Fault handler will decide what to do</a:t>
            </a:r>
          </a:p>
          <a:p>
            <a:pPr lvl="2">
              <a:lnSpc>
                <a:spcPct val="80000"/>
              </a:lnSpc>
              <a:spcBef>
                <a:spcPct val="20000"/>
              </a:spcBef>
            </a:pPr>
            <a:r>
              <a:rPr lang="en-US" altLang="ko-KR" sz="2400" dirty="0" smtClean="0">
                <a:ea typeface="굴림" panose="020B0600000101010101" pitchFamily="34" charset="-127"/>
              </a:rPr>
              <a:t>More on this next lecture</a:t>
            </a:r>
          </a:p>
          <a:p>
            <a:pPr lvl="1">
              <a:lnSpc>
                <a:spcPct val="80000"/>
              </a:lnSpc>
              <a:spcBef>
                <a:spcPct val="20000"/>
              </a:spcBef>
            </a:pPr>
            <a:r>
              <a:rPr lang="en-US" altLang="ko-KR" sz="2400" dirty="0" smtClean="0">
                <a:ea typeface="굴림" panose="020B0600000101010101" pitchFamily="34" charset="-127"/>
              </a:rPr>
              <a:t>Pros: Relatively fast (but still many memory accesses!)</a:t>
            </a:r>
          </a:p>
          <a:p>
            <a:pPr lvl="1">
              <a:lnSpc>
                <a:spcPct val="80000"/>
              </a:lnSpc>
              <a:spcBef>
                <a:spcPct val="20000"/>
              </a:spcBef>
            </a:pPr>
            <a:r>
              <a:rPr lang="en-US" altLang="ko-KR" sz="2400"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sz="2400" dirty="0" smtClean="0">
                <a:ea typeface="굴림" panose="020B0600000101010101" pitchFamily="34" charset="-127"/>
              </a:rPr>
              <a:t>Each traversal done in software</a:t>
            </a:r>
          </a:p>
          <a:p>
            <a:pPr lvl="1">
              <a:lnSpc>
                <a:spcPct val="80000"/>
              </a:lnSpc>
              <a:spcBef>
                <a:spcPct val="20000"/>
              </a:spcBef>
            </a:pPr>
            <a:r>
              <a:rPr lang="en-US" altLang="ko-KR" sz="2400" dirty="0" smtClean="0">
                <a:ea typeface="굴림" panose="020B0600000101010101" pitchFamily="34" charset="-127"/>
              </a:rPr>
              <a:t>Pros: Very flexible</a:t>
            </a:r>
          </a:p>
          <a:p>
            <a:pPr lvl="1">
              <a:lnSpc>
                <a:spcPct val="80000"/>
              </a:lnSpc>
              <a:spcBef>
                <a:spcPct val="20000"/>
              </a:spcBef>
            </a:pPr>
            <a:r>
              <a:rPr lang="en-US" altLang="ko-KR" sz="2400"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b="0" dirty="0">
                  <a:latin typeface="Gill Sans" charset="0"/>
                  <a:ea typeface="Gill Sans" charset="0"/>
                  <a:cs typeface="Gill Sans" charset="0"/>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800" b="0">
                  <a:latin typeface="Gill Sans" charset="0"/>
                  <a:ea typeface="Gill Sans" charset="0"/>
                  <a:cs typeface="Gill Sans" charset="0"/>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50" name="Text Box 10"/>
            <p:cNvSpPr txBox="1">
              <a:spLocks noChangeArrowheads="1"/>
            </p:cNvSpPr>
            <p:nvPr/>
          </p:nvSpPr>
          <p:spPr bwMode="auto">
            <a:xfrm>
              <a:off x="1657" y="416"/>
              <a:ext cx="792" cy="4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Virtual</a:t>
              </a:r>
            </a:p>
            <a:p>
              <a:pPr>
                <a:lnSpc>
                  <a:spcPct val="100000"/>
                </a:lnSpc>
                <a:spcBef>
                  <a:spcPct val="0"/>
                </a:spcBef>
                <a:buSzTx/>
              </a:pPr>
              <a:r>
                <a:rPr lang="en-US" altLang="ko-KR" b="0">
                  <a:latin typeface="Gill Sans" charset="0"/>
                  <a:ea typeface="Gill Sans" charset="0"/>
                  <a:cs typeface="Gill Sans" charset="0"/>
                </a:rPr>
                <a:t>Addresses</a:t>
              </a:r>
            </a:p>
          </p:txBody>
        </p:sp>
        <p:sp>
          <p:nvSpPr>
            <p:cNvPr id="10251" name="Text Box 11"/>
            <p:cNvSpPr txBox="1">
              <a:spLocks noChangeArrowheads="1"/>
            </p:cNvSpPr>
            <p:nvPr/>
          </p:nvSpPr>
          <p:spPr bwMode="auto">
            <a:xfrm>
              <a:off x="3312" y="426"/>
              <a:ext cx="873" cy="4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Physical</a:t>
              </a:r>
            </a:p>
            <a:p>
              <a:pPr>
                <a:lnSpc>
                  <a:spcPct val="100000"/>
                </a:lnSpc>
                <a:spcBef>
                  <a:spcPct val="0"/>
                </a:spcBef>
                <a:buSzTx/>
              </a:pPr>
              <a:r>
                <a:rPr lang="en-US" altLang="ko-KR" b="0">
                  <a:latin typeface="Gill Sans" charset="0"/>
                  <a:ea typeface="Gill Sans" charset="0"/>
                  <a:cs typeface="Gill Sans" charset="0"/>
                </a:rPr>
                <a:t>Addresses</a:t>
              </a:r>
            </a:p>
          </p:txBody>
        </p:sp>
      </p:grpSp>
    </p:spTree>
    <p:extLst>
      <p:ext uri="{BB962C8B-B14F-4D97-AF65-F5344CB8AC3E}">
        <p14:creationId xmlns:p14="http://schemas.microsoft.com/office/powerpoint/2010/main" val="7256072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79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794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794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794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79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79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794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794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7940">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7940">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7940">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079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 (1/2)</a:t>
            </a:r>
          </a:p>
        </p:txBody>
      </p:sp>
      <p:sp>
        <p:nvSpPr>
          <p:cNvPr id="790531" name="Rectangle 3"/>
          <p:cNvSpPr>
            <a:spLocks noGrp="1" noChangeArrowheads="1"/>
          </p:cNvSpPr>
          <p:nvPr>
            <p:ph type="body" idx="1"/>
          </p:nvPr>
        </p:nvSpPr>
        <p:spPr>
          <a:xfrm>
            <a:off x="152400" y="838200"/>
            <a:ext cx="8732838" cy="5943600"/>
          </a:xfrm>
        </p:spPr>
        <p:txBody>
          <a:bodyPr>
            <a:normAutofit/>
          </a:bodyPr>
          <a:lstStyle/>
          <a:p>
            <a:pPr>
              <a:lnSpc>
                <a:spcPct val="100000"/>
              </a:lnSpc>
              <a:spcBef>
                <a:spcPct val="20000"/>
              </a:spcBef>
            </a:pPr>
            <a:r>
              <a:rPr lang="en-US" altLang="ko-KR" sz="2800" dirty="0" smtClean="0">
                <a:ea typeface="굴림" panose="020B0600000101010101" pitchFamily="34" charset="-127"/>
              </a:rPr>
              <a:t>Can a process modify its own translation tables?</a:t>
            </a:r>
          </a:p>
          <a:p>
            <a:pPr lvl="1">
              <a:lnSpc>
                <a:spcPct val="100000"/>
              </a:lnSpc>
              <a:spcBef>
                <a:spcPct val="20000"/>
              </a:spcBef>
            </a:pPr>
            <a:r>
              <a:rPr lang="en-US" altLang="ko-KR" sz="2400" dirty="0" smtClean="0">
                <a:solidFill>
                  <a:srgbClr val="FF0000"/>
                </a:solidFill>
                <a:ea typeface="굴림" panose="020B0600000101010101" pitchFamily="34" charset="-127"/>
              </a:rPr>
              <a:t>NO!</a:t>
            </a:r>
          </a:p>
          <a:p>
            <a:pPr lvl="1">
              <a:lnSpc>
                <a:spcPct val="100000"/>
              </a:lnSpc>
              <a:spcBef>
                <a:spcPct val="20000"/>
              </a:spcBef>
            </a:pPr>
            <a:r>
              <a:rPr lang="en-US" altLang="ko-KR" sz="2400" dirty="0" smtClean="0">
                <a:ea typeface="굴림" panose="020B0600000101010101" pitchFamily="34" charset="-127"/>
              </a:rPr>
              <a:t>If it could, could get access to all of physical memory</a:t>
            </a:r>
          </a:p>
          <a:p>
            <a:pPr lvl="1">
              <a:lnSpc>
                <a:spcPct val="100000"/>
              </a:lnSpc>
              <a:spcBef>
                <a:spcPct val="20000"/>
              </a:spcBef>
            </a:pPr>
            <a:r>
              <a:rPr lang="en-US" altLang="ko-KR" sz="2400" dirty="0" smtClean="0">
                <a:ea typeface="굴림" panose="020B0600000101010101" pitchFamily="34" charset="-127"/>
              </a:rPr>
              <a:t>Has to be restricted somehow</a:t>
            </a:r>
          </a:p>
          <a:p>
            <a:pPr lvl="1">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To Assist with Protection, </a:t>
            </a:r>
            <a:r>
              <a:rPr lang="en-US" altLang="ko-KR" sz="2800" dirty="0">
                <a:solidFill>
                  <a:schemeClr val="hlink"/>
                </a:solidFill>
                <a:ea typeface="굴림" panose="020B0600000101010101" pitchFamily="34" charset="-127"/>
              </a:rPr>
              <a:t>h</a:t>
            </a:r>
            <a:r>
              <a:rPr lang="en-US" altLang="ko-KR" sz="2800" dirty="0" smtClean="0">
                <a:solidFill>
                  <a:schemeClr val="hlink"/>
                </a:solidFill>
                <a:ea typeface="굴림" panose="020B0600000101010101" pitchFamily="34" charset="-127"/>
              </a:rPr>
              <a:t>ardware </a:t>
            </a:r>
            <a:r>
              <a:rPr lang="en-US" altLang="ko-KR" sz="2800" dirty="0" smtClean="0">
                <a:ea typeface="굴림" panose="020B0600000101010101" pitchFamily="34" charset="-127"/>
              </a:rPr>
              <a:t>provides at least two modes (Dual-Mode Operation):</a:t>
            </a:r>
          </a:p>
          <a:p>
            <a:pPr lvl="1">
              <a:lnSpc>
                <a:spcPct val="100000"/>
              </a:lnSpc>
              <a:spcBef>
                <a:spcPct val="20000"/>
              </a:spcBef>
            </a:pPr>
            <a:r>
              <a:rPr lang="en-US" altLang="ko-KR" sz="2400" dirty="0" smtClean="0">
                <a:ea typeface="굴림" panose="020B0600000101010101" pitchFamily="34" charset="-127"/>
              </a:rPr>
              <a:t>“Kernel” mode (or “supervisor” or “protected”)</a:t>
            </a:r>
          </a:p>
          <a:p>
            <a:pPr lvl="1">
              <a:lnSpc>
                <a:spcPct val="100000"/>
              </a:lnSpc>
              <a:spcBef>
                <a:spcPct val="20000"/>
              </a:spcBef>
            </a:pPr>
            <a:r>
              <a:rPr lang="en-US" altLang="ko-KR" sz="2400" dirty="0" smtClean="0">
                <a:ea typeface="굴림" panose="020B0600000101010101" pitchFamily="34" charset="-127"/>
              </a:rPr>
              <a:t>“User” mode (Normal program mode)</a:t>
            </a:r>
          </a:p>
          <a:p>
            <a:pPr lvl="1">
              <a:lnSpc>
                <a:spcPct val="100000"/>
              </a:lnSpc>
              <a:spcBef>
                <a:spcPct val="20000"/>
              </a:spcBef>
            </a:pPr>
            <a:r>
              <a:rPr lang="en-US" altLang="ko-KR" sz="2400" dirty="0" smtClean="0">
                <a:ea typeface="굴림" panose="020B0600000101010101" pitchFamily="34" charset="-127"/>
              </a:rPr>
              <a:t>Mode set with bits in special control register only accessible in kernel-mode</a:t>
            </a: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2652991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 (2/2)</a:t>
            </a:r>
          </a:p>
        </p:txBody>
      </p:sp>
      <p:sp>
        <p:nvSpPr>
          <p:cNvPr id="790531" name="Rectangle 3"/>
          <p:cNvSpPr>
            <a:spLocks noGrp="1" noChangeArrowheads="1"/>
          </p:cNvSpPr>
          <p:nvPr>
            <p:ph type="body" idx="1"/>
          </p:nvPr>
        </p:nvSpPr>
        <p:spPr>
          <a:xfrm>
            <a:off x="152400" y="990600"/>
            <a:ext cx="8732838" cy="5791200"/>
          </a:xfrm>
        </p:spPr>
        <p:txBody>
          <a:bodyPr>
            <a:normAutofit/>
          </a:bodyPr>
          <a:lstStyle/>
          <a:p>
            <a:pPr>
              <a:lnSpc>
                <a:spcPct val="100000"/>
              </a:lnSpc>
              <a:spcBef>
                <a:spcPct val="20000"/>
              </a:spcBef>
            </a:pPr>
            <a:r>
              <a:rPr lang="en-US" altLang="ko-KR" sz="2800" dirty="0" smtClean="0">
                <a:ea typeface="굴림" panose="020B0600000101010101" pitchFamily="34" charset="-127"/>
              </a:rPr>
              <a:t>Intel processor actually has four “rings” of protection:</a:t>
            </a:r>
          </a:p>
          <a:p>
            <a:pPr lvl="1">
              <a:lnSpc>
                <a:spcPct val="100000"/>
              </a:lnSpc>
              <a:spcBef>
                <a:spcPct val="20000"/>
              </a:spcBef>
            </a:pPr>
            <a:r>
              <a:rPr lang="en-US" altLang="ko-KR" sz="2400" dirty="0" smtClean="0">
                <a:ea typeface="굴림" panose="020B0600000101010101" pitchFamily="34" charset="-127"/>
              </a:rPr>
              <a:t>PL (Privilege Level) from 0 – 3</a:t>
            </a:r>
          </a:p>
          <a:p>
            <a:pPr lvl="2">
              <a:lnSpc>
                <a:spcPct val="100000"/>
              </a:lnSpc>
              <a:spcBef>
                <a:spcPct val="20000"/>
              </a:spcBef>
            </a:pPr>
            <a:r>
              <a:rPr lang="en-US" altLang="ko-KR" sz="2400" dirty="0" smtClean="0">
                <a:ea typeface="굴림" panose="020B0600000101010101" pitchFamily="34" charset="-127"/>
              </a:rPr>
              <a:t>PL0 has full access, PL3 has least</a:t>
            </a:r>
          </a:p>
          <a:p>
            <a:pPr lvl="1">
              <a:lnSpc>
                <a:spcPct val="100000"/>
              </a:lnSpc>
              <a:spcBef>
                <a:spcPct val="20000"/>
              </a:spcBef>
            </a:pPr>
            <a:r>
              <a:rPr lang="en-US" altLang="ko-KR" sz="2400" dirty="0" smtClean="0">
                <a:ea typeface="굴림" panose="020B0600000101010101" pitchFamily="34" charset="-127"/>
              </a:rPr>
              <a:t>Privilege Level set in code segment descriptor (CS)</a:t>
            </a:r>
          </a:p>
          <a:p>
            <a:pPr lvl="1">
              <a:lnSpc>
                <a:spcPct val="100000"/>
              </a:lnSpc>
              <a:spcBef>
                <a:spcPct val="20000"/>
              </a:spcBef>
            </a:pPr>
            <a:r>
              <a:rPr lang="en-US" altLang="ko-KR" sz="2400" dirty="0" smtClean="0">
                <a:ea typeface="굴림" panose="020B0600000101010101" pitchFamily="34" charset="-127"/>
              </a:rPr>
              <a:t>Mirrored “IOPL” bits in condition register gives permission to programs to use the I/O instructions</a:t>
            </a:r>
          </a:p>
          <a:p>
            <a:pPr lvl="1">
              <a:lnSpc>
                <a:spcPct val="100000"/>
              </a:lnSpc>
              <a:spcBef>
                <a:spcPct val="20000"/>
              </a:spcBef>
            </a:pPr>
            <a:r>
              <a:rPr lang="en-US" altLang="ko-KR" sz="2400" dirty="0" smtClean="0">
                <a:ea typeface="굴림" panose="020B0600000101010101" pitchFamily="34" charset="-127"/>
              </a:rPr>
              <a:t>Typical OS kernels on Intel processors only use PL0 (“kernel”) and PL3 (“user”)</a:t>
            </a:r>
          </a:p>
          <a:p>
            <a:pPr>
              <a:lnSpc>
                <a:spcPct val="10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6651378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smtClean="0">
                <a:ea typeface="굴림" panose="020B0600000101010101" pitchFamily="34" charset="-127"/>
              </a:rPr>
              <a:t>How to get from Kernel</a:t>
            </a:r>
            <a:r>
              <a:rPr lang="en-US" altLang="ko-KR" smtClean="0">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838200"/>
            <a:ext cx="8686800" cy="5867400"/>
          </a:xfrm>
        </p:spPr>
        <p:txBody>
          <a:bodyPr>
            <a:noAutofit/>
          </a:bodyPr>
          <a:lstStyle/>
          <a:p>
            <a:pPr>
              <a:lnSpc>
                <a:spcPct val="80000"/>
              </a:lnSpc>
            </a:pPr>
            <a:r>
              <a:rPr lang="en-US" altLang="ko-KR" sz="2800" dirty="0" smtClean="0">
                <a:ea typeface="굴림" panose="020B0600000101010101" pitchFamily="34" charset="-127"/>
              </a:rPr>
              <a:t>What does the kernel do to create a new user process?</a:t>
            </a:r>
          </a:p>
          <a:p>
            <a:pPr lvl="1">
              <a:lnSpc>
                <a:spcPct val="80000"/>
              </a:lnSpc>
            </a:pPr>
            <a:r>
              <a:rPr lang="en-US" altLang="ko-KR" sz="2400" dirty="0" smtClean="0">
                <a:ea typeface="굴림" panose="020B0600000101010101" pitchFamily="34" charset="-127"/>
              </a:rPr>
              <a:t>Allocate and initialize address-space control block</a:t>
            </a:r>
          </a:p>
          <a:p>
            <a:pPr lvl="1">
              <a:lnSpc>
                <a:spcPct val="80000"/>
              </a:lnSpc>
            </a:pPr>
            <a:r>
              <a:rPr lang="en-US" altLang="ko-KR" sz="2400" dirty="0" smtClean="0">
                <a:ea typeface="굴림" panose="020B0600000101010101" pitchFamily="34" charset="-127"/>
              </a:rPr>
              <a:t>Read program off disk and store in memory</a:t>
            </a:r>
          </a:p>
          <a:p>
            <a:pPr lvl="1">
              <a:lnSpc>
                <a:spcPct val="80000"/>
              </a:lnSpc>
            </a:pPr>
            <a:r>
              <a:rPr lang="en-US" altLang="ko-KR" sz="2400" dirty="0" smtClean="0">
                <a:ea typeface="굴림" panose="020B0600000101010101" pitchFamily="34" charset="-127"/>
              </a:rPr>
              <a:t>Allocate and initialize translation table </a:t>
            </a:r>
          </a:p>
          <a:p>
            <a:pPr lvl="2">
              <a:lnSpc>
                <a:spcPct val="80000"/>
              </a:lnSpc>
            </a:pPr>
            <a:r>
              <a:rPr lang="en-US" altLang="ko-KR" sz="2400" dirty="0" smtClean="0">
                <a:ea typeface="굴림" panose="020B0600000101010101" pitchFamily="34" charset="-127"/>
              </a:rPr>
              <a:t>Point at code in memory so program can execute</a:t>
            </a:r>
          </a:p>
          <a:p>
            <a:pPr lvl="2">
              <a:lnSpc>
                <a:spcPct val="80000"/>
              </a:lnSpc>
            </a:pPr>
            <a:r>
              <a:rPr lang="en-US" altLang="ko-KR" sz="2400" dirty="0" smtClean="0">
                <a:ea typeface="굴림" panose="020B0600000101010101" pitchFamily="34" charset="-127"/>
              </a:rPr>
              <a:t>Possibly point at statically initialized data</a:t>
            </a:r>
          </a:p>
          <a:p>
            <a:pPr lvl="1">
              <a:lnSpc>
                <a:spcPct val="80000"/>
              </a:lnSpc>
            </a:pPr>
            <a:r>
              <a:rPr lang="en-US" altLang="ko-KR" sz="2400" dirty="0" smtClean="0">
                <a:ea typeface="굴림" panose="020B0600000101010101" pitchFamily="34" charset="-127"/>
              </a:rPr>
              <a:t>Run Program:</a:t>
            </a:r>
          </a:p>
          <a:p>
            <a:pPr lvl="2">
              <a:lnSpc>
                <a:spcPct val="80000"/>
              </a:lnSpc>
            </a:pPr>
            <a:r>
              <a:rPr lang="en-US" altLang="ko-KR" sz="2400" dirty="0" smtClean="0">
                <a:ea typeface="굴림" panose="020B0600000101010101" pitchFamily="34" charset="-127"/>
              </a:rPr>
              <a:t>Set machine registers</a:t>
            </a:r>
          </a:p>
          <a:p>
            <a:pPr lvl="2">
              <a:lnSpc>
                <a:spcPct val="80000"/>
              </a:lnSpc>
            </a:pPr>
            <a:r>
              <a:rPr lang="en-US" altLang="ko-KR" sz="2400" dirty="0" smtClean="0">
                <a:ea typeface="굴림" panose="020B0600000101010101" pitchFamily="34" charset="-127"/>
              </a:rPr>
              <a:t>Set hardware pointer to translation table</a:t>
            </a:r>
          </a:p>
          <a:p>
            <a:pPr lvl="2">
              <a:lnSpc>
                <a:spcPct val="80000"/>
              </a:lnSpc>
            </a:pPr>
            <a:r>
              <a:rPr lang="en-US" altLang="ko-KR" sz="2400" dirty="0" smtClean="0">
                <a:ea typeface="굴림" panose="020B0600000101010101" pitchFamily="34" charset="-127"/>
              </a:rPr>
              <a:t>Set processor status word for user mode</a:t>
            </a:r>
          </a:p>
          <a:p>
            <a:pPr lvl="2">
              <a:lnSpc>
                <a:spcPct val="80000"/>
              </a:lnSpc>
            </a:pPr>
            <a:r>
              <a:rPr lang="en-US" altLang="ko-KR" sz="2400" dirty="0" smtClean="0">
                <a:ea typeface="굴림" panose="020B0600000101010101" pitchFamily="34" charset="-127"/>
              </a:rPr>
              <a:t>Jump to start of program</a:t>
            </a:r>
          </a:p>
          <a:p>
            <a:pPr>
              <a:lnSpc>
                <a:spcPct val="80000"/>
              </a:lnSpc>
            </a:pPr>
            <a:r>
              <a:rPr lang="en-US" altLang="ko-KR" sz="2800" dirty="0" smtClean="0">
                <a:ea typeface="굴림" panose="020B0600000101010101" pitchFamily="34" charset="-127"/>
              </a:rPr>
              <a:t>How does kernel switch between processes?</a:t>
            </a:r>
          </a:p>
          <a:p>
            <a:pPr lvl="1">
              <a:lnSpc>
                <a:spcPct val="80000"/>
              </a:lnSpc>
            </a:pPr>
            <a:r>
              <a:rPr lang="en-US" altLang="ko-KR" sz="2400" dirty="0" smtClean="0">
                <a:ea typeface="굴림" panose="020B0600000101010101" pitchFamily="34" charset="-127"/>
              </a:rPr>
              <a:t>Same saving/restoring of registers as before</a:t>
            </a:r>
          </a:p>
          <a:p>
            <a:pPr lvl="1">
              <a:lnSpc>
                <a:spcPct val="80000"/>
              </a:lnSpc>
            </a:pPr>
            <a:r>
              <a:rPr lang="en-US" altLang="ko-KR" sz="2400" dirty="0"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36423420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91">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1">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9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291">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normAutofit/>
          </a:bodyPr>
          <a:lstStyle/>
          <a:p>
            <a:pPr>
              <a:lnSpc>
                <a:spcPct val="80000"/>
              </a:lnSpc>
              <a:spcBef>
                <a:spcPct val="20000"/>
              </a:spcBef>
            </a:pPr>
            <a:r>
              <a:rPr lang="en-US" altLang="ko-KR" sz="2800" dirty="0" smtClean="0">
                <a:ea typeface="굴림" panose="020B0600000101010101" pitchFamily="34" charset="-127"/>
              </a:rPr>
              <a:t>Can’t let inmate (user) get out of padded cell on own</a:t>
            </a:r>
          </a:p>
          <a:p>
            <a:pPr lvl="1">
              <a:lnSpc>
                <a:spcPct val="80000"/>
              </a:lnSpc>
              <a:spcBef>
                <a:spcPct val="20000"/>
              </a:spcBef>
            </a:pPr>
            <a:r>
              <a:rPr lang="en-US" altLang="ko-KR" sz="2400" dirty="0" smtClean="0">
                <a:ea typeface="굴림" panose="020B0600000101010101" pitchFamily="34" charset="-127"/>
              </a:rPr>
              <a:t>Would defeat purpose of protection!</a:t>
            </a:r>
          </a:p>
          <a:p>
            <a:pPr lvl="1">
              <a:lnSpc>
                <a:spcPct val="80000"/>
              </a:lnSpc>
              <a:spcBef>
                <a:spcPct val="20000"/>
              </a:spcBef>
            </a:pPr>
            <a:r>
              <a:rPr lang="en-US" altLang="ko-KR" sz="2400" dirty="0" smtClean="0">
                <a:ea typeface="굴림" panose="020B0600000101010101" pitchFamily="34" charset="-127"/>
              </a:rPr>
              <a:t>So, how does the user program get back into kernel?</a:t>
            </a: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r>
              <a:rPr lang="en-US" altLang="ko-KR" sz="2800" dirty="0" smtClean="0">
                <a:solidFill>
                  <a:schemeClr val="hlink"/>
                </a:solidFill>
                <a:ea typeface="굴림" panose="020B0600000101010101" pitchFamily="34" charset="-127"/>
              </a:rPr>
              <a:t>System call: </a:t>
            </a:r>
            <a:r>
              <a:rPr lang="en-US" altLang="ko-KR" sz="2800" dirty="0" smtClean="0">
                <a:ea typeface="굴림" panose="020B0600000101010101" pitchFamily="34" charset="-127"/>
              </a:rPr>
              <a:t>Voluntary procedure call into kernel</a:t>
            </a:r>
          </a:p>
          <a:p>
            <a:pPr lvl="1">
              <a:lnSpc>
                <a:spcPct val="80000"/>
              </a:lnSpc>
              <a:spcBef>
                <a:spcPct val="20000"/>
              </a:spcBef>
            </a:pPr>
            <a:r>
              <a:rPr lang="en-US" altLang="ko-KR" sz="2400" dirty="0" smtClean="0">
                <a:ea typeface="굴림" panose="020B0600000101010101" pitchFamily="34" charset="-127"/>
              </a:rPr>
              <a:t>Hardware for controlled </a:t>
            </a:r>
            <a:r>
              <a:rPr lang="en-US" altLang="ko-KR" sz="2400" dirty="0" err="1" smtClean="0">
                <a:ea typeface="굴림" panose="020B0600000101010101" pitchFamily="34" charset="-127"/>
              </a:rPr>
              <a:t>User</a:t>
            </a:r>
            <a:r>
              <a:rPr lang="en-US" altLang="ko-KR" sz="2400" dirty="0" err="1" smtClean="0">
                <a:ea typeface="굴림" panose="020B0600000101010101" pitchFamily="34" charset="-127"/>
                <a:sym typeface="Symbol" panose="05050102010706020507" pitchFamily="18" charset="2"/>
              </a:rPr>
              <a:t>Kernel</a:t>
            </a:r>
            <a:r>
              <a:rPr lang="en-US" altLang="ko-KR" sz="2400" dirty="0" smtClean="0">
                <a:ea typeface="굴림" panose="020B0600000101010101" pitchFamily="34" charset="-127"/>
                <a:sym typeface="Symbol" panose="05050102010706020507" pitchFamily="18" charset="2"/>
              </a:rPr>
              <a:t> transition</a:t>
            </a:r>
          </a:p>
          <a:p>
            <a:pPr lvl="1">
              <a:lnSpc>
                <a:spcPct val="80000"/>
              </a:lnSpc>
              <a:spcBef>
                <a:spcPct val="20000"/>
              </a:spcBef>
            </a:pPr>
            <a:r>
              <a:rPr lang="en-US" altLang="ko-KR" sz="2400" dirty="0" smtClean="0">
                <a:ea typeface="굴림" panose="020B0600000101010101" pitchFamily="34" charset="-127"/>
              </a:rPr>
              <a:t>Can any kernel routine be called?</a:t>
            </a:r>
          </a:p>
          <a:p>
            <a:pPr lvl="2">
              <a:lnSpc>
                <a:spcPct val="80000"/>
              </a:lnSpc>
              <a:spcBef>
                <a:spcPct val="20000"/>
              </a:spcBef>
            </a:pPr>
            <a:r>
              <a:rPr lang="en-US" altLang="ko-KR" sz="2400" dirty="0" smtClean="0">
                <a:ea typeface="굴림" panose="020B0600000101010101" pitchFamily="34" charset="-127"/>
              </a:rPr>
              <a:t>No!  Only specific ones.</a:t>
            </a:r>
          </a:p>
          <a:p>
            <a:pPr lvl="1">
              <a:lnSpc>
                <a:spcPct val="80000"/>
              </a:lnSpc>
              <a:spcBef>
                <a:spcPct val="20000"/>
              </a:spcBef>
            </a:pPr>
            <a:r>
              <a:rPr lang="en-US" altLang="ko-KR" sz="2400" dirty="0" smtClean="0">
                <a:ea typeface="굴림" panose="020B0600000101010101" pitchFamily="34" charset="-127"/>
              </a:rPr>
              <a:t>System call ID encoded into system call instruction</a:t>
            </a:r>
          </a:p>
          <a:p>
            <a:pPr lvl="2">
              <a:lnSpc>
                <a:spcPct val="80000"/>
              </a:lnSpc>
              <a:spcBef>
                <a:spcPct val="20000"/>
              </a:spcBef>
            </a:pPr>
            <a:r>
              <a:rPr lang="en-US" altLang="ko-KR" sz="2400" dirty="0"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970088"/>
            <a:ext cx="7391400" cy="2220912"/>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0980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 (1/2)</a:t>
            </a:r>
          </a:p>
        </p:txBody>
      </p:sp>
      <p:sp>
        <p:nvSpPr>
          <p:cNvPr id="14339" name="Rectangle 3"/>
          <p:cNvSpPr>
            <a:spLocks noGrp="1" noChangeArrowheads="1"/>
          </p:cNvSpPr>
          <p:nvPr>
            <p:ph type="body" idx="1"/>
          </p:nvPr>
        </p:nvSpPr>
        <p:spPr>
          <a:xfrm>
            <a:off x="152400" y="1066800"/>
            <a:ext cx="87630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What are some system calls?</a:t>
            </a:r>
          </a:p>
          <a:p>
            <a:pPr lvl="1">
              <a:lnSpc>
                <a:spcPct val="100000"/>
              </a:lnSpc>
              <a:spcBef>
                <a:spcPct val="20000"/>
              </a:spcBef>
            </a:pPr>
            <a:r>
              <a:rPr lang="en-US" altLang="ko-KR" sz="2400" dirty="0" smtClean="0">
                <a:ea typeface="굴림" panose="020B0600000101010101" pitchFamily="34" charset="-127"/>
              </a:rPr>
              <a:t>I/O: open, close, read, write, </a:t>
            </a:r>
            <a:r>
              <a:rPr lang="en-US" altLang="ko-KR" sz="2400" dirty="0" err="1" smtClean="0">
                <a:ea typeface="굴림" panose="020B0600000101010101" pitchFamily="34" charset="-127"/>
              </a:rPr>
              <a:t>lseek</a:t>
            </a:r>
            <a:endParaRPr lang="en-US" altLang="ko-KR" sz="2400" dirty="0" smtClean="0">
              <a:ea typeface="굴림" panose="020B0600000101010101" pitchFamily="34" charset="-127"/>
            </a:endParaRPr>
          </a:p>
          <a:p>
            <a:pPr lvl="1">
              <a:lnSpc>
                <a:spcPct val="100000"/>
              </a:lnSpc>
              <a:spcBef>
                <a:spcPct val="20000"/>
              </a:spcBef>
            </a:pPr>
            <a:r>
              <a:rPr lang="en-US" altLang="ko-KR" sz="2400" dirty="0" smtClean="0">
                <a:ea typeface="굴림" panose="020B0600000101010101" pitchFamily="34" charset="-127"/>
              </a:rPr>
              <a:t>Files: delete, </a:t>
            </a:r>
            <a:r>
              <a:rPr lang="en-US" altLang="ko-KR" sz="2400" dirty="0" err="1" smtClean="0">
                <a:ea typeface="굴림" panose="020B0600000101010101" pitchFamily="34" charset="-127"/>
              </a:rPr>
              <a:t>mkdir</a:t>
            </a:r>
            <a:r>
              <a:rPr lang="en-US" altLang="ko-KR" sz="2400" dirty="0" smtClean="0">
                <a:ea typeface="굴림" panose="020B0600000101010101" pitchFamily="34" charset="-127"/>
              </a:rPr>
              <a:t>, </a:t>
            </a:r>
            <a:r>
              <a:rPr lang="en-US" altLang="ko-KR" sz="2400" dirty="0" err="1" smtClean="0">
                <a:ea typeface="굴림" panose="020B0600000101010101" pitchFamily="34" charset="-127"/>
              </a:rPr>
              <a:t>rmdir</a:t>
            </a:r>
            <a:r>
              <a:rPr lang="en-US" altLang="ko-KR" sz="2400" dirty="0" smtClean="0">
                <a:ea typeface="굴림" panose="020B0600000101010101" pitchFamily="34" charset="-127"/>
              </a:rPr>
              <a:t>, truncate, </a:t>
            </a:r>
            <a:r>
              <a:rPr lang="en-US" altLang="ko-KR" sz="2400" dirty="0" err="1" smtClean="0">
                <a:ea typeface="굴림" panose="020B0600000101010101" pitchFamily="34" charset="-127"/>
              </a:rPr>
              <a:t>chown</a:t>
            </a:r>
            <a:r>
              <a:rPr lang="en-US" altLang="ko-KR" sz="2400" dirty="0" smtClean="0">
                <a:ea typeface="굴림" panose="020B0600000101010101" pitchFamily="34" charset="-127"/>
              </a:rPr>
              <a:t>, </a:t>
            </a:r>
            <a:r>
              <a:rPr lang="en-US" altLang="ko-KR" sz="2400" dirty="0" err="1" smtClean="0">
                <a:ea typeface="굴림" panose="020B0600000101010101" pitchFamily="34" charset="-127"/>
              </a:rPr>
              <a:t>chgrp</a:t>
            </a:r>
            <a:r>
              <a:rPr lang="en-US" altLang="ko-KR" sz="2400" dirty="0" smtClean="0">
                <a:ea typeface="굴림" panose="020B0600000101010101" pitchFamily="34" charset="-127"/>
              </a:rPr>
              <a:t>, ..</a:t>
            </a:r>
          </a:p>
          <a:p>
            <a:pPr lvl="1">
              <a:lnSpc>
                <a:spcPct val="100000"/>
              </a:lnSpc>
              <a:spcBef>
                <a:spcPct val="20000"/>
              </a:spcBef>
            </a:pPr>
            <a:r>
              <a:rPr lang="en-US" altLang="ko-KR" sz="2400" dirty="0" smtClean="0">
                <a:ea typeface="굴림" panose="020B0600000101010101" pitchFamily="34" charset="-127"/>
              </a:rPr>
              <a:t>Process: fork, exit, wait (like join)</a:t>
            </a:r>
          </a:p>
          <a:p>
            <a:pPr lvl="1">
              <a:lnSpc>
                <a:spcPct val="100000"/>
              </a:lnSpc>
              <a:spcBef>
                <a:spcPct val="20000"/>
              </a:spcBef>
            </a:pPr>
            <a:r>
              <a:rPr lang="en-US" altLang="ko-KR" sz="2400" dirty="0" smtClean="0">
                <a:ea typeface="굴림" panose="020B0600000101010101" pitchFamily="34" charset="-127"/>
              </a:rPr>
              <a:t>Network: socket create, set options</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Are system calls constant across operating systems?</a:t>
            </a:r>
          </a:p>
          <a:p>
            <a:pPr lvl="1">
              <a:lnSpc>
                <a:spcPct val="100000"/>
              </a:lnSpc>
              <a:spcBef>
                <a:spcPct val="20000"/>
              </a:spcBef>
            </a:pPr>
            <a:r>
              <a:rPr lang="en-US" altLang="ko-KR" sz="2400" dirty="0" smtClean="0">
                <a:ea typeface="굴림" panose="020B0600000101010101" pitchFamily="34" charset="-127"/>
              </a:rPr>
              <a:t>Not entirely, but there are lots of commonalities</a:t>
            </a:r>
          </a:p>
          <a:p>
            <a:pPr lvl="1">
              <a:lnSpc>
                <a:spcPct val="100000"/>
              </a:lnSpc>
              <a:spcBef>
                <a:spcPct val="20000"/>
              </a:spcBef>
            </a:pPr>
            <a:r>
              <a:rPr lang="en-US" altLang="ko-KR" sz="2400" dirty="0" smtClean="0">
                <a:ea typeface="굴림" panose="020B0600000101010101" pitchFamily="34" charset="-127"/>
              </a:rPr>
              <a:t>Also some standardization attempts (POSIX)</a:t>
            </a:r>
          </a:p>
        </p:txBody>
      </p:sp>
    </p:spTree>
    <p:extLst>
      <p:ext uri="{BB962C8B-B14F-4D97-AF65-F5344CB8AC3E}">
        <p14:creationId xmlns:p14="http://schemas.microsoft.com/office/powerpoint/2010/main" val="33420915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8382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70" name="Text Box 87"/>
            <p:cNvSpPr txBox="1">
              <a:spLocks noChangeArrowheads="1"/>
            </p:cNvSpPr>
            <p:nvPr/>
          </p:nvSpPr>
          <p:spPr bwMode="auto">
            <a:xfrm>
              <a:off x="4112" y="1168"/>
              <a:ext cx="11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b="0">
                  <a:latin typeface="Gill Sans" charset="0"/>
                  <a:ea typeface="Gill Sans" charset="0"/>
                  <a:cs typeface="Gill Sans" charset="0"/>
                </a:endParaRPr>
              </a:p>
            </p:txBody>
          </p:sp>
        </p:grpSp>
      </p:grpSp>
      <p:sp>
        <p:nvSpPr>
          <p:cNvPr id="52226" name="Rectangle 2"/>
          <p:cNvSpPr>
            <a:spLocks noGrp="1" noChangeArrowheads="1"/>
          </p:cNvSpPr>
          <p:nvPr>
            <p:ph type="title"/>
          </p:nvPr>
        </p:nvSpPr>
        <p:spPr>
          <a:xfrm>
            <a:off x="685800" y="76200"/>
            <a:ext cx="7162800" cy="533400"/>
          </a:xfrm>
        </p:spPr>
        <p:txBody>
          <a:bodyPr/>
          <a:lstStyle/>
          <a:p>
            <a:r>
              <a:rPr lang="en-US" altLang="ko-KR" dirty="0" smtClean="0">
                <a:ea typeface="굴림" panose="020B0600000101010101" pitchFamily="34" charset="-127"/>
              </a:rPr>
              <a:t>Recall: Paging</a:t>
            </a:r>
          </a:p>
        </p:txBody>
      </p:sp>
      <p:sp>
        <p:nvSpPr>
          <p:cNvPr id="700419" name="Rectangle 3"/>
          <p:cNvSpPr>
            <a:spLocks noGrp="1" noChangeArrowheads="1"/>
          </p:cNvSpPr>
          <p:nvPr>
            <p:ph type="body" idx="1"/>
          </p:nvPr>
        </p:nvSpPr>
        <p:spPr>
          <a:xfrm>
            <a:off x="76200" y="3251200"/>
            <a:ext cx="9144000" cy="3505200"/>
          </a:xfrm>
        </p:spPr>
        <p:txBody>
          <a:bodyPr>
            <a:normAutofit lnSpcReduction="10000"/>
          </a:bodyPr>
          <a:lstStyle/>
          <a:p>
            <a:pPr>
              <a:lnSpc>
                <a:spcPct val="100000"/>
              </a:lnSpc>
              <a:spcBef>
                <a:spcPct val="0"/>
              </a:spcBef>
            </a:pPr>
            <a:r>
              <a:rPr lang="en-US" altLang="ko-KR" dirty="0" smtClean="0">
                <a:sym typeface="Symbol" panose="05050102010706020507" pitchFamily="18" charset="2"/>
              </a:rPr>
              <a:t>Page Table (One per process)</a:t>
            </a:r>
          </a:p>
          <a:p>
            <a:pPr lvl="1">
              <a:lnSpc>
                <a:spcPct val="100000"/>
              </a:lnSpc>
              <a:spcBef>
                <a:spcPct val="0"/>
              </a:spcBef>
            </a:pPr>
            <a:r>
              <a:rPr lang="en-US" altLang="ko-KR" dirty="0" smtClean="0">
                <a:sym typeface="Symbol" panose="05050102010706020507" pitchFamily="18" charset="2"/>
              </a:rPr>
              <a:t>Resides in physical memory</a:t>
            </a:r>
          </a:p>
          <a:p>
            <a:pPr lvl="1">
              <a:lnSpc>
                <a:spcPct val="100000"/>
              </a:lnSpc>
              <a:spcBef>
                <a:spcPct val="0"/>
              </a:spcBef>
            </a:pPr>
            <a:r>
              <a:rPr lang="en-US" altLang="ko-KR" dirty="0" smtClean="0">
                <a:sym typeface="Symbol" panose="05050102010706020507" pitchFamily="18" charset="2"/>
              </a:rPr>
              <a:t>Contains physical page and permission for each virtual page</a:t>
            </a:r>
          </a:p>
          <a:p>
            <a:pPr lvl="2">
              <a:lnSpc>
                <a:spcPct val="100000"/>
              </a:lnSpc>
              <a:spcBef>
                <a:spcPct val="0"/>
              </a:spcBef>
            </a:pPr>
            <a:r>
              <a:rPr lang="en-US" altLang="ko-KR" dirty="0" smtClean="0">
                <a:sym typeface="Symbol" panose="05050102010706020507" pitchFamily="18" charset="2"/>
              </a:rPr>
              <a:t>Permissions include: Valid bits, Read, Write, </a:t>
            </a:r>
            <a:r>
              <a:rPr lang="en-US" altLang="ko-KR" dirty="0" err="1" smtClean="0">
                <a:sym typeface="Symbol" panose="05050102010706020507" pitchFamily="18" charset="2"/>
              </a:rPr>
              <a:t>etc</a:t>
            </a:r>
            <a:endParaRPr lang="en-US" altLang="ko-KR" dirty="0" smtClean="0">
              <a:sym typeface="Symbol" panose="05050102010706020507" pitchFamily="18" charset="2"/>
            </a:endParaRPr>
          </a:p>
          <a:p>
            <a:pPr>
              <a:lnSpc>
                <a:spcPct val="100000"/>
              </a:lnSpc>
              <a:spcBef>
                <a:spcPct val="0"/>
              </a:spcBef>
            </a:pPr>
            <a:r>
              <a:rPr lang="en-US" altLang="ko-KR" dirty="0" smtClean="0"/>
              <a:t>Virtual address mapping</a:t>
            </a:r>
          </a:p>
          <a:p>
            <a:pPr lvl="1">
              <a:lnSpc>
                <a:spcPct val="100000"/>
              </a:lnSpc>
              <a:spcBef>
                <a:spcPct val="0"/>
              </a:spcBef>
            </a:pPr>
            <a:r>
              <a:rPr lang="en-US" altLang="ko-KR" dirty="0" smtClean="0"/>
              <a:t>Offset from Virtual address copied to Physical Address</a:t>
            </a:r>
          </a:p>
          <a:p>
            <a:pPr lvl="2">
              <a:lnSpc>
                <a:spcPct val="100000"/>
              </a:lnSpc>
              <a:spcBef>
                <a:spcPct val="0"/>
              </a:spcBef>
            </a:pPr>
            <a:r>
              <a:rPr lang="en-US" altLang="ko-KR" dirty="0" smtClean="0"/>
              <a:t>Example: 10 bit offset </a:t>
            </a:r>
            <a:r>
              <a:rPr lang="en-US" altLang="ko-KR" dirty="0" smtClean="0">
                <a:sym typeface="Symbol" panose="05050102010706020507" pitchFamily="18" charset="2"/>
              </a:rPr>
              <a:t> 1024-byte pages</a:t>
            </a:r>
          </a:p>
          <a:p>
            <a:pPr lvl="1">
              <a:lnSpc>
                <a:spcPct val="100000"/>
              </a:lnSpc>
              <a:spcBef>
                <a:spcPct val="0"/>
              </a:spcBef>
            </a:pPr>
            <a:r>
              <a:rPr lang="en-US" altLang="ko-KR" dirty="0" smtClean="0">
                <a:sym typeface="Symbol" panose="05050102010706020507" pitchFamily="18" charset="2"/>
              </a:rPr>
              <a:t>Virtual page # is all remaining bits</a:t>
            </a:r>
          </a:p>
          <a:p>
            <a:pPr lvl="2">
              <a:lnSpc>
                <a:spcPct val="100000"/>
              </a:lnSpc>
              <a:spcBef>
                <a:spcPct val="0"/>
              </a:spcBef>
            </a:pPr>
            <a:r>
              <a:rPr lang="en-US" altLang="ko-KR" dirty="0" smtClean="0">
                <a:sym typeface="Symbol" panose="05050102010706020507" pitchFamily="18" charset="2"/>
              </a:rPr>
              <a:t>Example for 32-bits: 32-10 = 22 bits, i.e. 4 million entries</a:t>
            </a:r>
          </a:p>
          <a:p>
            <a:pPr lvl="2">
              <a:lnSpc>
                <a:spcPct val="100000"/>
              </a:lnSpc>
              <a:spcBef>
                <a:spcPct val="0"/>
              </a:spcBef>
            </a:pPr>
            <a:r>
              <a:rPr lang="en-US" altLang="ko-KR" dirty="0" smtClean="0">
                <a:sym typeface="Symbol" panose="05050102010706020507" pitchFamily="18" charset="2"/>
              </a:rPr>
              <a:t>Physical page # copied from table into physical address</a:t>
            </a:r>
          </a:p>
          <a:p>
            <a:pPr lvl="1">
              <a:lnSpc>
                <a:spcPct val="100000"/>
              </a:lnSpc>
              <a:spcBef>
                <a:spcPct val="0"/>
              </a:spcBef>
            </a:pPr>
            <a:r>
              <a:rPr lang="en-US" altLang="ko-KR" dirty="0" smtClean="0">
                <a:sym typeface="Symbol" panose="05050102010706020507" pitchFamily="18" charset="2"/>
              </a:rPr>
              <a:t>Check Page Table bounds and permissions</a:t>
            </a:r>
          </a:p>
        </p:txBody>
      </p:sp>
      <p:sp>
        <p:nvSpPr>
          <p:cNvPr id="700486" name="Freeform 70"/>
          <p:cNvSpPr>
            <a:spLocks/>
          </p:cNvSpPr>
          <p:nvPr/>
        </p:nvSpPr>
        <p:spPr bwMode="auto">
          <a:xfrm>
            <a:off x="3065463" y="10668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4" name="Group 127"/>
          <p:cNvGrpSpPr>
            <a:grpSpLocks/>
          </p:cNvGrpSpPr>
          <p:nvPr/>
        </p:nvGrpSpPr>
        <p:grpSpPr bwMode="auto">
          <a:xfrm>
            <a:off x="457200" y="6858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charset="0"/>
                    <a:ea typeface="Gill Sans" charset="0"/>
                    <a:cs typeface="Gill Sans" charset="0"/>
                  </a:rPr>
                  <a:t>Virtual</a:t>
                </a:r>
              </a:p>
              <a:p>
                <a:pPr eaLnBrk="1" hangingPunct="1">
                  <a:lnSpc>
                    <a:spcPct val="75000"/>
                  </a:lnSpc>
                </a:pPr>
                <a:r>
                  <a:rPr lang="en-US" altLang="en-US" sz="1800" b="0">
                    <a:latin typeface="Gill Sans" charset="0"/>
                    <a:ea typeface="Gill Sans" charset="0"/>
                    <a:cs typeface="Gill Sans" charset="0"/>
                  </a:rPr>
                  <a:t>Page #</a:t>
                </a:r>
              </a:p>
            </p:txBody>
          </p:sp>
        </p:grpSp>
        <p:sp>
          <p:nvSpPr>
            <p:cNvPr id="52266" name="Text Box 80"/>
            <p:cNvSpPr txBox="1">
              <a:spLocks noChangeArrowheads="1"/>
            </p:cNvSpPr>
            <p:nvPr/>
          </p:nvSpPr>
          <p:spPr bwMode="auto">
            <a:xfrm>
              <a:off x="160" y="559"/>
              <a:ext cx="115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a:t>
              </a:r>
            </a:p>
          </p:txBody>
        </p:sp>
      </p:grpSp>
      <p:grpSp>
        <p:nvGrpSpPr>
          <p:cNvPr id="6" name="Group 130"/>
          <p:cNvGrpSpPr>
            <a:grpSpLocks/>
          </p:cNvGrpSpPr>
          <p:nvPr/>
        </p:nvGrpSpPr>
        <p:grpSpPr bwMode="auto">
          <a:xfrm>
            <a:off x="762000" y="1751013"/>
            <a:ext cx="2925763" cy="1598612"/>
            <a:chOff x="352" y="1375"/>
            <a:chExt cx="1843" cy="1007"/>
          </a:xfrm>
        </p:grpSpPr>
        <p:sp>
          <p:nvSpPr>
            <p:cNvPr id="52259" name="Text Box 82"/>
            <p:cNvSpPr txBox="1">
              <a:spLocks noChangeArrowheads="1"/>
            </p:cNvSpPr>
            <p:nvPr/>
          </p:nvSpPr>
          <p:spPr bwMode="auto">
            <a:xfrm>
              <a:off x="1628" y="1938"/>
              <a:ext cx="567"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Access</a:t>
              </a:r>
            </a:p>
            <a:p>
              <a:pPr eaLnBrk="1" hangingPunct="1"/>
              <a:r>
                <a:rPr lang="en-US" altLang="en-US" sz="2000" b="0">
                  <a:latin typeface="Gill Sans" charset="0"/>
                  <a:ea typeface="Gill Sans" charset="0"/>
                  <a:cs typeface="Gill Sans" charset="0"/>
                </a:rPr>
                <a:t>Error</a:t>
              </a: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b="0">
                  <a:latin typeface="Gill Sans" charset="0"/>
                  <a:ea typeface="Gill Sans" charset="0"/>
                  <a:cs typeface="Gill Sans" charset="0"/>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 name="Group 148"/>
          <p:cNvGrpSpPr>
            <a:grpSpLocks/>
          </p:cNvGrpSpPr>
          <p:nvPr/>
        </p:nvGrpSpPr>
        <p:grpSpPr bwMode="auto">
          <a:xfrm>
            <a:off x="762000" y="12684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grpSp>
      <p:grpSp>
        <p:nvGrpSpPr>
          <p:cNvPr id="10" name="Group 144"/>
          <p:cNvGrpSpPr>
            <a:grpSpLocks/>
          </p:cNvGrpSpPr>
          <p:nvPr/>
        </p:nvGrpSpPr>
        <p:grpSpPr bwMode="auto">
          <a:xfrm>
            <a:off x="3911600" y="16097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grpSp>
        <p:nvGrpSpPr>
          <p:cNvPr id="11" name="Group 135"/>
          <p:cNvGrpSpPr>
            <a:grpSpLocks/>
          </p:cNvGrpSpPr>
          <p:nvPr/>
        </p:nvGrpSpPr>
        <p:grpSpPr bwMode="auto">
          <a:xfrm>
            <a:off x="5791200" y="18272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39" name="Text Box 114"/>
            <p:cNvSpPr txBox="1">
              <a:spLocks noChangeArrowheads="1"/>
            </p:cNvSpPr>
            <p:nvPr/>
          </p:nvSpPr>
          <p:spPr bwMode="auto">
            <a:xfrm>
              <a:off x="4201" y="1701"/>
              <a:ext cx="567"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Access</a:t>
              </a:r>
            </a:p>
            <a:p>
              <a:pPr eaLnBrk="1" hangingPunct="1"/>
              <a:r>
                <a:rPr lang="en-US" altLang="en-US" sz="2000" b="0">
                  <a:latin typeface="Gill Sans" charset="0"/>
                  <a:ea typeface="Gill Sans" charset="0"/>
                  <a:cs typeface="Gill Sans" charset="0"/>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12" name="Group 142"/>
          <p:cNvGrpSpPr>
            <a:grpSpLocks/>
          </p:cNvGrpSpPr>
          <p:nvPr/>
        </p:nvGrpSpPr>
        <p:grpSpPr bwMode="auto">
          <a:xfrm>
            <a:off x="5029200" y="13843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charset="0"/>
                  <a:ea typeface="Gill Sans" charset="0"/>
                  <a:cs typeface="Gill Sans" charset="0"/>
                </a:rPr>
                <a:t>Physical</a:t>
              </a:r>
            </a:p>
            <a:p>
              <a:pPr eaLnBrk="1" hangingPunct="1">
                <a:lnSpc>
                  <a:spcPct val="75000"/>
                </a:lnSpc>
              </a:pPr>
              <a:r>
                <a:rPr lang="en-US" altLang="en-US" sz="1800" b="0">
                  <a:latin typeface="Gill Sans" charset="0"/>
                  <a:ea typeface="Gill Sans" charset="0"/>
                  <a:cs typeface="Gill Sans" charset="0"/>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826528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 (2/2)</a:t>
            </a:r>
          </a:p>
        </p:txBody>
      </p:sp>
      <p:sp>
        <p:nvSpPr>
          <p:cNvPr id="14339" name="Rectangle 3"/>
          <p:cNvSpPr>
            <a:spLocks noGrp="1" noChangeArrowheads="1"/>
          </p:cNvSpPr>
          <p:nvPr>
            <p:ph type="body" idx="1"/>
          </p:nvPr>
        </p:nvSpPr>
        <p:spPr>
          <a:xfrm>
            <a:off x="152400" y="914400"/>
            <a:ext cx="8763000" cy="5867400"/>
          </a:xfrm>
        </p:spPr>
        <p:txBody>
          <a:bodyPr>
            <a:normAutofit/>
          </a:bodyPr>
          <a:lstStyle/>
          <a:p>
            <a:pPr>
              <a:lnSpc>
                <a:spcPct val="100000"/>
              </a:lnSpc>
              <a:spcBef>
                <a:spcPct val="20000"/>
              </a:spcBef>
            </a:pPr>
            <a:r>
              <a:rPr lang="en-US" altLang="ko-KR" sz="2800" dirty="0" smtClean="0">
                <a:ea typeface="굴림" panose="020B0600000101010101" pitchFamily="34" charset="-127"/>
              </a:rPr>
              <a:t>What happens at beginning of system call?</a:t>
            </a:r>
          </a:p>
          <a:p>
            <a:pPr lvl="2">
              <a:lnSpc>
                <a:spcPct val="100000"/>
              </a:lnSpc>
              <a:spcBef>
                <a:spcPct val="20000"/>
              </a:spcBef>
            </a:pPr>
            <a:r>
              <a:rPr lang="en-US" altLang="ko-KR" sz="2400" dirty="0" smtClean="0">
                <a:ea typeface="굴림" panose="020B0600000101010101" pitchFamily="34" charset="-127"/>
              </a:rPr>
              <a:t>On entry to kernel, sets system to kernel mode</a:t>
            </a:r>
          </a:p>
          <a:p>
            <a:pPr lvl="2">
              <a:lnSpc>
                <a:spcPct val="100000"/>
              </a:lnSpc>
              <a:spcBef>
                <a:spcPct val="20000"/>
              </a:spcBef>
            </a:pPr>
            <a:r>
              <a:rPr lang="en-US" altLang="ko-KR" sz="2400" dirty="0" smtClean="0">
                <a:ea typeface="굴림" panose="020B0600000101010101" pitchFamily="34" charset="-127"/>
              </a:rPr>
              <a:t>Handler address fetched from table/Handler started</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System </a:t>
            </a:r>
            <a:r>
              <a:rPr lang="en-US" altLang="ko-KR" sz="2800" dirty="0" smtClean="0">
                <a:ea typeface="굴림" panose="020B0600000101010101" pitchFamily="34" charset="-127"/>
              </a:rPr>
              <a:t>call </a:t>
            </a:r>
            <a:r>
              <a:rPr lang="en-US" altLang="ko-KR" sz="2800" dirty="0" smtClean="0">
                <a:ea typeface="굴림" panose="020B0600000101010101" pitchFamily="34" charset="-127"/>
              </a:rPr>
              <a:t>argument passing:</a:t>
            </a:r>
          </a:p>
          <a:p>
            <a:pPr lvl="1">
              <a:lnSpc>
                <a:spcPct val="100000"/>
              </a:lnSpc>
              <a:spcBef>
                <a:spcPct val="20000"/>
              </a:spcBef>
            </a:pPr>
            <a:r>
              <a:rPr lang="en-US" altLang="ko-KR" sz="2400" dirty="0" smtClean="0">
                <a:ea typeface="굴림" panose="020B0600000101010101" pitchFamily="34" charset="-127"/>
              </a:rPr>
              <a:t>In registers (not very much can be passed)</a:t>
            </a:r>
          </a:p>
          <a:p>
            <a:pPr lvl="1">
              <a:lnSpc>
                <a:spcPct val="100000"/>
              </a:lnSpc>
              <a:spcBef>
                <a:spcPct val="20000"/>
              </a:spcBef>
            </a:pPr>
            <a:r>
              <a:rPr lang="en-US" altLang="ko-KR" sz="2400" dirty="0" smtClean="0">
                <a:ea typeface="굴림" panose="020B0600000101010101" pitchFamily="34" charset="-127"/>
              </a:rPr>
              <a:t>Write into user memory, kernel copies into kernel mem</a:t>
            </a:r>
          </a:p>
          <a:p>
            <a:pPr lvl="2">
              <a:lnSpc>
                <a:spcPct val="100000"/>
              </a:lnSpc>
              <a:spcBef>
                <a:spcPct val="20000"/>
              </a:spcBef>
            </a:pPr>
            <a:r>
              <a:rPr lang="en-US" altLang="ko-KR" sz="2400" dirty="0" smtClean="0">
                <a:ea typeface="굴림" panose="020B0600000101010101" pitchFamily="34" charset="-127"/>
              </a:rPr>
              <a:t>User addresses must be translated!</a:t>
            </a:r>
          </a:p>
          <a:p>
            <a:pPr lvl="2">
              <a:lnSpc>
                <a:spcPct val="100000"/>
              </a:lnSpc>
              <a:spcBef>
                <a:spcPct val="20000"/>
              </a:spcBef>
            </a:pPr>
            <a:r>
              <a:rPr lang="en-US" altLang="ko-KR" sz="2400" dirty="0" smtClean="0">
                <a:solidFill>
                  <a:srgbClr val="FF0000"/>
                </a:solidFill>
                <a:ea typeface="굴림" panose="020B0600000101010101" pitchFamily="34" charset="-127"/>
              </a:rPr>
              <a:t>Kernel has different view of memory than user</a:t>
            </a:r>
          </a:p>
          <a:p>
            <a:pPr lvl="1">
              <a:lnSpc>
                <a:spcPct val="100000"/>
              </a:lnSpc>
              <a:spcBef>
                <a:spcPct val="20000"/>
              </a:spcBef>
            </a:pPr>
            <a:r>
              <a:rPr lang="en-US" altLang="ko-KR" sz="2400" dirty="0" smtClean="0">
                <a:ea typeface="굴림" panose="020B0600000101010101" pitchFamily="34" charset="-127"/>
              </a:rPr>
              <a:t>Every </a:t>
            </a:r>
            <a:r>
              <a:rPr lang="en-US" altLang="ko-KR" sz="2400" dirty="0" smtClean="0">
                <a:ea typeface="굴림" panose="020B0600000101010101" pitchFamily="34" charset="-127"/>
              </a:rPr>
              <a:t>argument </a:t>
            </a:r>
            <a:r>
              <a:rPr lang="en-US" altLang="ko-KR" sz="2400" dirty="0" smtClean="0">
                <a:ea typeface="굴림" panose="020B0600000101010101" pitchFamily="34" charset="-127"/>
              </a:rPr>
              <a:t>must be explicitly checked!</a:t>
            </a:r>
          </a:p>
        </p:txBody>
      </p:sp>
    </p:spTree>
    <p:extLst>
      <p:ext uri="{BB962C8B-B14F-4D97-AF65-F5344CB8AC3E}">
        <p14:creationId xmlns:p14="http://schemas.microsoft.com/office/powerpoint/2010/main" val="36611317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1066800"/>
            <a:ext cx="88392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A system call instruction causes a synchronous exception (or “trap”)</a:t>
            </a:r>
          </a:p>
          <a:p>
            <a:pPr lvl="1">
              <a:lnSpc>
                <a:spcPct val="100000"/>
              </a:lnSpc>
              <a:spcBef>
                <a:spcPct val="20000"/>
              </a:spcBef>
            </a:pPr>
            <a:r>
              <a:rPr lang="en-US" altLang="ko-KR" sz="2400" dirty="0" smtClean="0">
                <a:ea typeface="굴림" panose="020B0600000101010101" pitchFamily="34" charset="-127"/>
              </a:rPr>
              <a:t>In fact, often called a software “trap” instruction</a:t>
            </a:r>
          </a:p>
          <a:p>
            <a:pPr>
              <a:lnSpc>
                <a:spcPct val="100000"/>
              </a:lnSpc>
              <a:spcBef>
                <a:spcPct val="20000"/>
              </a:spcBef>
            </a:pPr>
            <a:r>
              <a:rPr lang="en-US" altLang="ko-KR" sz="2800" dirty="0" smtClean="0">
                <a:ea typeface="굴림" panose="020B0600000101010101" pitchFamily="34" charset="-127"/>
              </a:rPr>
              <a:t>Other sources of </a:t>
            </a:r>
            <a:r>
              <a:rPr lang="en-US" altLang="ko-KR" sz="2800" i="1" dirty="0" smtClean="0">
                <a:solidFill>
                  <a:schemeClr val="hlink"/>
                </a:solidFill>
                <a:ea typeface="굴림" panose="020B0600000101010101" pitchFamily="34" charset="-127"/>
              </a:rPr>
              <a:t>Synchronous Exceptions (“Trap”):</a:t>
            </a:r>
          </a:p>
          <a:p>
            <a:pPr lvl="1">
              <a:lnSpc>
                <a:spcPct val="100000"/>
              </a:lnSpc>
              <a:spcBef>
                <a:spcPct val="20000"/>
              </a:spcBef>
            </a:pPr>
            <a:r>
              <a:rPr lang="en-US" altLang="ko-KR" sz="2400" dirty="0" smtClean="0">
                <a:ea typeface="굴림" panose="020B0600000101010101" pitchFamily="34" charset="-127"/>
              </a:rPr>
              <a:t>Divide by zero, Illegal instruction, Bus error (bad address, e.g. unaligned access)</a:t>
            </a:r>
          </a:p>
          <a:p>
            <a:pPr lvl="1">
              <a:lnSpc>
                <a:spcPct val="100000"/>
              </a:lnSpc>
              <a:spcBef>
                <a:spcPct val="20000"/>
              </a:spcBef>
            </a:pPr>
            <a:r>
              <a:rPr lang="en-US" altLang="ko-KR" sz="2400" dirty="0" smtClean="0">
                <a:ea typeface="굴림" panose="020B0600000101010101" pitchFamily="34" charset="-127"/>
              </a:rPr>
              <a:t>Segmentation Fault (address out of range)</a:t>
            </a:r>
          </a:p>
          <a:p>
            <a:pPr lvl="1">
              <a:lnSpc>
                <a:spcPct val="100000"/>
              </a:lnSpc>
              <a:spcBef>
                <a:spcPct val="20000"/>
              </a:spcBef>
            </a:pPr>
            <a:r>
              <a:rPr lang="en-US" altLang="ko-KR" sz="2400" dirty="0" smtClean="0">
                <a:ea typeface="굴림" panose="020B0600000101010101" pitchFamily="34" charset="-127"/>
              </a:rPr>
              <a:t>Page Fault (for illusion of infinite-sized memory)</a:t>
            </a:r>
          </a:p>
          <a:p>
            <a:pPr>
              <a:lnSpc>
                <a:spcPct val="100000"/>
              </a:lnSpc>
              <a:spcBef>
                <a:spcPct val="20000"/>
              </a:spcBef>
            </a:pPr>
            <a:r>
              <a:rPr lang="en-US" altLang="ko-KR" sz="2800" dirty="0" smtClean="0">
                <a:ea typeface="굴림" panose="020B0600000101010101" pitchFamily="34" charset="-127"/>
              </a:rPr>
              <a:t>Interrupts are </a:t>
            </a:r>
            <a:r>
              <a:rPr lang="en-US" altLang="ko-KR" sz="2800" i="1" dirty="0" smtClean="0">
                <a:solidFill>
                  <a:schemeClr val="hlink"/>
                </a:solidFill>
                <a:ea typeface="굴림" panose="020B0600000101010101" pitchFamily="34" charset="-127"/>
              </a:rPr>
              <a:t>Asynchronous Exceptions</a:t>
            </a:r>
          </a:p>
          <a:p>
            <a:pPr lvl="1">
              <a:lnSpc>
                <a:spcPct val="100000"/>
              </a:lnSpc>
              <a:spcBef>
                <a:spcPct val="20000"/>
              </a:spcBef>
            </a:pPr>
            <a:r>
              <a:rPr lang="en-US" altLang="ko-KR" sz="2400" dirty="0" smtClean="0">
                <a:ea typeface="굴림" panose="020B0600000101010101" pitchFamily="34" charset="-127"/>
              </a:rPr>
              <a:t>Examples: timer, disk ready, network, etc….</a:t>
            </a:r>
          </a:p>
          <a:p>
            <a:pPr lvl="1">
              <a:lnSpc>
                <a:spcPct val="100000"/>
              </a:lnSpc>
              <a:spcBef>
                <a:spcPct val="20000"/>
              </a:spcBef>
            </a:pPr>
            <a:r>
              <a:rPr lang="en-US" altLang="ko-KR" sz="2400" dirty="0" smtClean="0">
                <a:solidFill>
                  <a:schemeClr val="hlink"/>
                </a:solidFill>
                <a:ea typeface="굴림" panose="020B0600000101010101" pitchFamily="34" charset="-127"/>
              </a:rPr>
              <a:t>Interrupts can be disabled, traps cannot!</a:t>
            </a:r>
          </a:p>
        </p:txBody>
      </p:sp>
    </p:spTree>
    <p:extLst>
      <p:ext uri="{BB962C8B-B14F-4D97-AF65-F5344CB8AC3E}">
        <p14:creationId xmlns:p14="http://schemas.microsoft.com/office/powerpoint/2010/main" val="21441292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914400"/>
            <a:ext cx="8839200" cy="5867400"/>
          </a:xfrm>
        </p:spPr>
        <p:txBody>
          <a:bodyPr>
            <a:normAutofit/>
          </a:bodyPr>
          <a:lstStyle/>
          <a:p>
            <a:pPr>
              <a:lnSpc>
                <a:spcPct val="100000"/>
              </a:lnSpc>
              <a:spcBef>
                <a:spcPct val="20000"/>
              </a:spcBef>
            </a:pPr>
            <a:r>
              <a:rPr lang="en-US" altLang="ko-KR" sz="2800" dirty="0" smtClean="0">
                <a:ea typeface="굴림" panose="020B0600000101010101" pitchFamily="34" charset="-127"/>
              </a:rPr>
              <a:t>On system call, exception, or interrupt:</a:t>
            </a:r>
          </a:p>
          <a:p>
            <a:pPr lvl="1">
              <a:lnSpc>
                <a:spcPct val="100000"/>
              </a:lnSpc>
              <a:spcBef>
                <a:spcPct val="20000"/>
              </a:spcBef>
            </a:pPr>
            <a:r>
              <a:rPr lang="en-US" altLang="ko-KR" sz="2400" dirty="0" smtClean="0">
                <a:ea typeface="굴림" panose="020B0600000101010101" pitchFamily="34" charset="-127"/>
              </a:rPr>
              <a:t>Hardware enters kernel mode with interrupts disabled</a:t>
            </a:r>
          </a:p>
          <a:p>
            <a:pPr lvl="1">
              <a:lnSpc>
                <a:spcPct val="100000"/>
              </a:lnSpc>
              <a:spcBef>
                <a:spcPct val="20000"/>
              </a:spcBef>
            </a:pPr>
            <a:r>
              <a:rPr lang="en-US" altLang="ko-KR" sz="2400" dirty="0" smtClean="0">
                <a:ea typeface="굴림" panose="020B0600000101010101" pitchFamily="34" charset="-127"/>
              </a:rPr>
              <a:t>Saves PC, then jumps to appropriate handler in kernel</a:t>
            </a:r>
          </a:p>
          <a:p>
            <a:pPr lvl="1">
              <a:lnSpc>
                <a:spcPct val="100000"/>
              </a:lnSpc>
              <a:spcBef>
                <a:spcPct val="20000"/>
              </a:spcBef>
            </a:pPr>
            <a:r>
              <a:rPr lang="en-US" altLang="ko-KR" sz="2400" dirty="0" smtClean="0">
                <a:ea typeface="굴림" panose="020B0600000101010101" pitchFamily="34" charset="-127"/>
              </a:rPr>
              <a:t>For some processors (x86), processor also saves registers, changes stack, etc.</a:t>
            </a:r>
          </a:p>
          <a:p>
            <a:pPr lvl="1">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1671960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915400" cy="533400"/>
          </a:xfrm>
        </p:spPr>
        <p:txBody>
          <a:bodyPr/>
          <a:lstStyle/>
          <a:p>
            <a:r>
              <a:rPr lang="en-US" altLang="ko-KR" dirty="0" smtClean="0">
                <a:ea typeface="굴림" panose="020B0600000101010101" pitchFamily="34" charset="-127"/>
              </a:rPr>
              <a:t>Closing thought: Protection without Hardware (1/2)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Does protection require hardware support for translation and dual-mode behavior?</a:t>
            </a:r>
          </a:p>
          <a:p>
            <a:pPr lvl="1">
              <a:lnSpc>
                <a:spcPct val="100000"/>
              </a:lnSpc>
              <a:spcBef>
                <a:spcPct val="20000"/>
              </a:spcBef>
            </a:pPr>
            <a:r>
              <a:rPr lang="en-US" altLang="ko-KR" sz="2400" dirty="0" smtClean="0">
                <a:ea typeface="굴림" panose="020B0600000101010101" pitchFamily="34" charset="-127"/>
              </a:rPr>
              <a:t>No: Normally use hardware, but anything you can do in hardware can also do in software (possibly expensive)</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Protection via Strong Typing</a:t>
            </a:r>
          </a:p>
          <a:p>
            <a:pPr lvl="1">
              <a:lnSpc>
                <a:spcPct val="100000"/>
              </a:lnSpc>
              <a:spcBef>
                <a:spcPct val="20000"/>
              </a:spcBef>
            </a:pPr>
            <a:r>
              <a:rPr lang="en-US" altLang="ko-KR" sz="2400" dirty="0" smtClean="0">
                <a:ea typeface="굴림" panose="020B0600000101010101" pitchFamily="34" charset="-127"/>
              </a:rPr>
              <a:t>Restrict programming language so that you can’t express program that would trash another program</a:t>
            </a:r>
          </a:p>
          <a:p>
            <a:pPr lvl="1">
              <a:lnSpc>
                <a:spcPct val="100000"/>
              </a:lnSpc>
              <a:spcBef>
                <a:spcPct val="20000"/>
              </a:spcBef>
            </a:pPr>
            <a:r>
              <a:rPr lang="en-US" altLang="ko-KR" sz="2400" dirty="0" smtClean="0">
                <a:ea typeface="굴림" panose="020B0600000101010101" pitchFamily="34" charset="-127"/>
              </a:rPr>
              <a:t>Loader needs to make sure that program produced by valid compiler or all bets are off</a:t>
            </a:r>
          </a:p>
          <a:p>
            <a:pPr lvl="1">
              <a:lnSpc>
                <a:spcPct val="100000"/>
              </a:lnSpc>
              <a:spcBef>
                <a:spcPct val="20000"/>
              </a:spcBef>
            </a:pPr>
            <a:r>
              <a:rPr lang="en-US" altLang="ko-KR" sz="2400" dirty="0" smtClean="0">
                <a:ea typeface="굴림" panose="020B0600000101010101" pitchFamily="34" charset="-127"/>
              </a:rPr>
              <a:t>Example languages: LISP, Ada, Modula-3 and Java</a:t>
            </a:r>
          </a:p>
        </p:txBody>
      </p:sp>
    </p:spTree>
    <p:extLst>
      <p:ext uri="{BB962C8B-B14F-4D97-AF65-F5344CB8AC3E}">
        <p14:creationId xmlns:p14="http://schemas.microsoft.com/office/powerpoint/2010/main" val="31097257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9144000" cy="533400"/>
          </a:xfrm>
        </p:spPr>
        <p:txBody>
          <a:bodyPr/>
          <a:lstStyle/>
          <a:p>
            <a:r>
              <a:rPr lang="en-US" altLang="ko-KR" dirty="0" smtClean="0">
                <a:ea typeface="굴림" panose="020B0600000101010101" pitchFamily="34" charset="-127"/>
              </a:rPr>
              <a:t>Closing thought: Protection without Hardware (2/2)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Protection via software fault isolation:</a:t>
            </a:r>
          </a:p>
          <a:p>
            <a:pPr lvl="1">
              <a:lnSpc>
                <a:spcPct val="100000"/>
              </a:lnSpc>
              <a:spcBef>
                <a:spcPct val="20000"/>
              </a:spcBef>
            </a:pPr>
            <a:r>
              <a:rPr lang="en-US" altLang="ko-KR" sz="2400" dirty="0" smtClean="0">
                <a:ea typeface="굴림" panose="020B0600000101010101" pitchFamily="34" charset="-127"/>
              </a:rPr>
              <a:t>Language independent approach: have compiler generate object code that provably can’t step out of bounds</a:t>
            </a:r>
          </a:p>
          <a:p>
            <a:pPr lvl="2">
              <a:lnSpc>
                <a:spcPct val="100000"/>
              </a:lnSpc>
              <a:spcBef>
                <a:spcPct val="20000"/>
              </a:spcBef>
            </a:pPr>
            <a:r>
              <a:rPr lang="en-US" altLang="ko-KR" sz="2400" dirty="0" smtClean="0">
                <a:ea typeface="굴림" panose="020B0600000101010101" pitchFamily="34" charset="-127"/>
              </a:rPr>
              <a:t>Compiler puts in checks for every “dangerous” operation (loads, stores, </a:t>
            </a:r>
            <a:r>
              <a:rPr lang="en-US" altLang="ko-KR" sz="2400" dirty="0" err="1" smtClean="0">
                <a:ea typeface="굴림" panose="020B0600000101010101" pitchFamily="34" charset="-127"/>
              </a:rPr>
              <a:t>etc</a:t>
            </a:r>
            <a:r>
              <a:rPr lang="en-US" altLang="ko-KR" sz="2400" dirty="0" smtClean="0">
                <a:ea typeface="굴림" panose="020B0600000101010101" pitchFamily="34" charset="-127"/>
              </a:rPr>
              <a:t>). Again, need special loader.</a:t>
            </a:r>
          </a:p>
          <a:p>
            <a:pPr lvl="2">
              <a:lnSpc>
                <a:spcPct val="100000"/>
              </a:lnSpc>
              <a:spcBef>
                <a:spcPct val="20000"/>
              </a:spcBef>
            </a:pPr>
            <a:r>
              <a:rPr lang="en-US" altLang="ko-KR" sz="2400" dirty="0" smtClean="0">
                <a:ea typeface="굴림" panose="020B0600000101010101" pitchFamily="34" charset="-127"/>
              </a:rPr>
              <a:t>Alternative, compiler generates “proof” that code cannot do certain things (Proof Carrying Code)</a:t>
            </a:r>
          </a:p>
          <a:p>
            <a:pPr lvl="1">
              <a:lnSpc>
                <a:spcPct val="100000"/>
              </a:lnSpc>
              <a:spcBef>
                <a:spcPct val="20000"/>
              </a:spcBef>
            </a:pPr>
            <a:r>
              <a:rPr lang="en-US" altLang="ko-KR" sz="2400" dirty="0" smtClean="0">
                <a:solidFill>
                  <a:schemeClr val="hlink"/>
                </a:solidFill>
                <a:ea typeface="굴림" panose="020B0600000101010101" pitchFamily="34" charset="-127"/>
              </a:rPr>
              <a:t>Or: use virtual machine to guarantee safe behavior (loads and stores recompiled on fly to check bounds)</a:t>
            </a:r>
          </a:p>
          <a:p>
            <a:pPr lvl="1">
              <a:lnSpc>
                <a:spcPct val="100000"/>
              </a:lnSpc>
              <a:spcBef>
                <a:spcPct val="20000"/>
              </a:spcBef>
            </a:pPr>
            <a:endParaRPr lang="ko-KR" altLang="en-US" sz="2400" dirty="0" smtClean="0">
              <a:ea typeface="굴림" panose="020B0600000101010101" pitchFamily="34" charset="-127"/>
            </a:endParaRPr>
          </a:p>
        </p:txBody>
      </p:sp>
    </p:spTree>
    <p:extLst>
      <p:ext uri="{BB962C8B-B14F-4D97-AF65-F5344CB8AC3E}">
        <p14:creationId xmlns:p14="http://schemas.microsoft.com/office/powerpoint/2010/main" val="8947728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914400"/>
            <a:ext cx="8382000" cy="5638800"/>
          </a:xfrm>
        </p:spPr>
        <p:txBody>
          <a:bodyPr/>
          <a:lstStyle/>
          <a:p>
            <a:pPr>
              <a:lnSpc>
                <a:spcPct val="100000"/>
              </a:lnSpc>
            </a:pPr>
            <a:r>
              <a:rPr lang="en-US" sz="2800" dirty="0"/>
              <a:t>Midterm #1 </a:t>
            </a:r>
            <a:r>
              <a:rPr lang="en-US" sz="2800" dirty="0" err="1"/>
              <a:t>regrades</a:t>
            </a:r>
            <a:r>
              <a:rPr lang="en-US" sz="2800" dirty="0"/>
              <a:t> </a:t>
            </a:r>
            <a:r>
              <a:rPr lang="en-US" sz="2800" dirty="0" smtClean="0"/>
              <a:t>deadline</a:t>
            </a:r>
            <a:r>
              <a:rPr lang="en-US" sz="2800" dirty="0" smtClean="0"/>
              <a:t>, </a:t>
            </a:r>
            <a:r>
              <a:rPr lang="en-US" sz="2800" dirty="0" smtClean="0">
                <a:solidFill>
                  <a:srgbClr val="FF0000"/>
                </a:solidFill>
                <a:latin typeface="Gill Sans "/>
                <a:cs typeface="Gill Sans "/>
              </a:rPr>
              <a:t>tomorrow (Thursday) </a:t>
            </a:r>
            <a:r>
              <a:rPr lang="en-US" sz="2800" dirty="0" smtClean="0">
                <a:solidFill>
                  <a:srgbClr val="FF0000"/>
                </a:solidFill>
                <a:latin typeface="Gill Sans "/>
                <a:cs typeface="Gill Sans "/>
              </a:rPr>
              <a:t>at 11</a:t>
            </a:r>
            <a:r>
              <a:rPr lang="en-US" sz="2800" dirty="0">
                <a:solidFill>
                  <a:srgbClr val="FF0000"/>
                </a:solidFill>
                <a:latin typeface="Gill Sans "/>
                <a:cs typeface="Gill Sans "/>
              </a:rPr>
              <a:t>:59PM </a:t>
            </a:r>
            <a:endParaRPr lang="en-US" sz="2400" dirty="0" smtClean="0"/>
          </a:p>
          <a:p>
            <a:r>
              <a:rPr lang="en-US" sz="2800" dirty="0" smtClean="0"/>
              <a:t>2</a:t>
            </a:r>
            <a:r>
              <a:rPr lang="en-US" sz="2800" baseline="30000" dirty="0" smtClean="0"/>
              <a:t>nd</a:t>
            </a:r>
            <a:r>
              <a:rPr lang="en-US" sz="2800" dirty="0" smtClean="0"/>
              <a:t> project out </a:t>
            </a:r>
          </a:p>
          <a:p>
            <a:pPr lvl="1"/>
            <a:r>
              <a:rPr lang="en-US" sz="2600" dirty="0" smtClean="0"/>
              <a:t>You’ll learn virtual memory, how to load and run the program, how to use the file system, </a:t>
            </a:r>
            <a:r>
              <a:rPr lang="en-US" sz="2600" dirty="0" err="1" smtClean="0"/>
              <a:t>etc</a:t>
            </a:r>
            <a:endParaRPr lang="en-US" sz="2600" dirty="0" smtClean="0"/>
          </a:p>
          <a:p>
            <a:r>
              <a:rPr lang="en-US" sz="2800" smtClean="0"/>
              <a:t>Midterm </a:t>
            </a:r>
            <a:r>
              <a:rPr lang="en-US" sz="2800" dirty="0"/>
              <a:t>2</a:t>
            </a:r>
            <a:r>
              <a:rPr lang="en-US" sz="2800" smtClean="0"/>
              <a:t> </a:t>
            </a:r>
            <a:r>
              <a:rPr lang="en-US" sz="2800" dirty="0" smtClean="0"/>
              <a:t>coming up on </a:t>
            </a:r>
            <a:r>
              <a:rPr lang="en-US" sz="2800" dirty="0" smtClean="0">
                <a:solidFill>
                  <a:srgbClr val="FF0000"/>
                </a:solidFill>
                <a:latin typeface="Gill Sans" charset="0"/>
                <a:ea typeface="Gill Sans" charset="0"/>
                <a:cs typeface="Gill Sans" charset="0"/>
              </a:rPr>
              <a:t>Tue </a:t>
            </a:r>
            <a:r>
              <a:rPr lang="en-US" sz="2800" dirty="0">
                <a:solidFill>
                  <a:srgbClr val="FF0000"/>
                </a:solidFill>
                <a:latin typeface="Gill Sans" charset="0"/>
                <a:ea typeface="Gill Sans" charset="0"/>
                <a:cs typeface="Gill Sans" charset="0"/>
              </a:rPr>
              <a:t>3</a:t>
            </a:r>
            <a:r>
              <a:rPr lang="en-US" sz="2800" smtClean="0">
                <a:solidFill>
                  <a:srgbClr val="FF0000"/>
                </a:solidFill>
                <a:latin typeface="Gill Sans" charset="0"/>
                <a:ea typeface="Gill Sans" charset="0"/>
                <a:cs typeface="Gill Sans" charset="0"/>
              </a:rPr>
              <a:t>/</a:t>
            </a:r>
            <a:r>
              <a:rPr lang="en-US" sz="2800" smtClean="0">
                <a:solidFill>
                  <a:srgbClr val="FF0000"/>
                </a:solidFill>
                <a:latin typeface="Gill Sans" charset="0"/>
                <a:ea typeface="Gill Sans" charset="0"/>
                <a:cs typeface="Gill Sans" charset="0"/>
              </a:rPr>
              <a:t>21 </a:t>
            </a:r>
            <a:r>
              <a:rPr lang="en-US" sz="2800" dirty="0" smtClean="0">
                <a:solidFill>
                  <a:srgbClr val="FF0000"/>
                </a:solidFill>
                <a:latin typeface="Gill Sans" charset="0"/>
                <a:ea typeface="Gill Sans" charset="0"/>
                <a:cs typeface="Gill Sans" charset="0"/>
              </a:rPr>
              <a:t>6:30-8PM</a:t>
            </a:r>
          </a:p>
          <a:p>
            <a:pPr lvl="1"/>
            <a:r>
              <a:rPr lang="en-US" sz="2400" dirty="0" smtClean="0"/>
              <a:t>All topics up to and including Lecture 15</a:t>
            </a:r>
          </a:p>
          <a:p>
            <a:pPr lvl="2"/>
            <a:r>
              <a:rPr lang="en-US" sz="2400" dirty="0" smtClean="0"/>
              <a:t>Focus will be on Lectures 11 – 15 and associated readings</a:t>
            </a:r>
          </a:p>
          <a:p>
            <a:pPr lvl="2"/>
            <a:r>
              <a:rPr lang="en-US" sz="2400" dirty="0" smtClean="0"/>
              <a:t>Projects 1 and 2</a:t>
            </a:r>
          </a:p>
          <a:p>
            <a:pPr lvl="2"/>
            <a:r>
              <a:rPr lang="en-US" sz="2400" dirty="0" smtClean="0"/>
              <a:t>Homework 0 – 2  </a:t>
            </a:r>
          </a:p>
          <a:p>
            <a:pPr lvl="1"/>
            <a:r>
              <a:rPr lang="en-US" sz="2400" dirty="0" smtClean="0"/>
              <a:t>Closed book</a:t>
            </a:r>
          </a:p>
          <a:p>
            <a:pPr lvl="1"/>
            <a:r>
              <a:rPr lang="en-US" sz="2400" dirty="0" smtClean="0"/>
              <a:t>2 pages hand-written notes both sides</a:t>
            </a:r>
          </a:p>
          <a:p>
            <a:pPr lvl="1"/>
            <a:endParaRPr lang="en-US" sz="2400" dirty="0" smtClean="0"/>
          </a:p>
          <a:p>
            <a:pPr lvl="1"/>
            <a:endParaRPr lang="en-US" sz="2400" dirty="0"/>
          </a:p>
        </p:txBody>
      </p:sp>
    </p:spTree>
    <p:extLst>
      <p:ext uri="{BB962C8B-B14F-4D97-AF65-F5344CB8AC3E}">
        <p14:creationId xmlns:p14="http://schemas.microsoft.com/office/powerpoint/2010/main" val="18528771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522478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286000"/>
            <a:ext cx="9067800" cy="4648200"/>
          </a:xfrm>
        </p:spPr>
        <p:txBody>
          <a:bodyPr>
            <a:normAutofit/>
          </a:bodyPr>
          <a:lstStyle/>
          <a:p>
            <a:pPr>
              <a:spcBef>
                <a:spcPct val="20000"/>
              </a:spcBef>
            </a:pPr>
            <a:r>
              <a:rPr lang="en-US" altLang="ko-KR" dirty="0" smtClean="0">
                <a:solidFill>
                  <a:schemeClr val="hlink"/>
                </a:solidFill>
                <a:ea typeface="굴림" panose="020B0600000101010101" pitchFamily="34" charset="-127"/>
              </a:rPr>
              <a:t>Cache</a:t>
            </a:r>
            <a:r>
              <a:rPr lang="en-US" altLang="ko-KR" dirty="0" smtClean="0">
                <a:ea typeface="굴림" panose="020B0600000101010101" pitchFamily="34" charset="-127"/>
              </a:rPr>
              <a:t>: a repository for copies that can be accessed more quickly than the original</a:t>
            </a:r>
          </a:p>
          <a:p>
            <a:pPr lvl="1">
              <a:spcBef>
                <a:spcPct val="20000"/>
              </a:spcBef>
            </a:pPr>
            <a:r>
              <a:rPr lang="en-US" altLang="ko-KR" sz="2400" dirty="0" smtClean="0">
                <a:ea typeface="굴림" panose="020B0600000101010101" pitchFamily="34" charset="-127"/>
              </a:rPr>
              <a:t>Make frequent case fast and infrequent case less dominant</a:t>
            </a:r>
          </a:p>
          <a:p>
            <a:pPr>
              <a:spcBef>
                <a:spcPct val="20000"/>
              </a:spcBef>
            </a:pPr>
            <a:r>
              <a:rPr lang="en-US" altLang="ko-KR" dirty="0" smtClean="0">
                <a:ea typeface="굴림" panose="020B0600000101010101" pitchFamily="34" charset="-127"/>
              </a:rPr>
              <a:t>Caching underlies many techniques used today to make computers fast</a:t>
            </a:r>
          </a:p>
          <a:p>
            <a:pPr lvl="1">
              <a:spcBef>
                <a:spcPct val="20000"/>
              </a:spcBef>
            </a:pPr>
            <a:r>
              <a:rPr lang="en-US" altLang="ko-KR" sz="2400" dirty="0" smtClean="0">
                <a:ea typeface="굴림" panose="020B0600000101010101" pitchFamily="34" charset="-127"/>
              </a:rPr>
              <a:t>Can cache: memory locations, address translations, pages, file blocks, file names, network routes, etc…</a:t>
            </a:r>
          </a:p>
          <a:p>
            <a:pPr>
              <a:spcBef>
                <a:spcPct val="20000"/>
              </a:spcBef>
            </a:pPr>
            <a:r>
              <a:rPr lang="en-US" altLang="ko-KR" dirty="0" smtClean="0">
                <a:ea typeface="굴림" panose="020B0600000101010101" pitchFamily="34" charset="-127"/>
              </a:rPr>
              <a:t>Only good if:</a:t>
            </a:r>
          </a:p>
          <a:p>
            <a:pPr lvl="1">
              <a:spcBef>
                <a:spcPct val="20000"/>
              </a:spcBef>
            </a:pPr>
            <a:r>
              <a:rPr lang="en-US" altLang="ko-KR" sz="2400" dirty="0" smtClean="0">
                <a:ea typeface="굴림" panose="020B0600000101010101" pitchFamily="34" charset="-127"/>
              </a:rPr>
              <a:t>Frequent case frequent enough and</a:t>
            </a:r>
          </a:p>
          <a:p>
            <a:pPr lvl="1">
              <a:spcBef>
                <a:spcPct val="20000"/>
              </a:spcBef>
            </a:pPr>
            <a:r>
              <a:rPr lang="en-US" altLang="ko-KR" sz="2400" dirty="0" smtClean="0">
                <a:ea typeface="굴림" panose="020B0600000101010101" pitchFamily="34" charset="-127"/>
              </a:rPr>
              <a:t>Infrequent case not too expensive</a:t>
            </a:r>
          </a:p>
          <a:p>
            <a:pPr>
              <a:spcBef>
                <a:spcPct val="20000"/>
              </a:spcBef>
            </a:pPr>
            <a:r>
              <a:rPr lang="en-US" altLang="ko-KR" dirty="0" smtClean="0">
                <a:ea typeface="굴림" panose="020B0600000101010101" pitchFamily="34" charset="-127"/>
              </a:rPr>
              <a:t>Important measure: Average Access time = </a:t>
            </a:r>
            <a:br>
              <a:rPr lang="en-US" altLang="ko-KR" dirty="0" smtClean="0">
                <a:ea typeface="굴림" panose="020B0600000101010101" pitchFamily="34" charset="-127"/>
              </a:rPr>
            </a:br>
            <a:r>
              <a:rPr lang="en-US" altLang="ko-KR" dirty="0" smtClean="0">
                <a:ea typeface="굴림" panose="020B0600000101010101" pitchFamily="34" charset="-127"/>
              </a:rPr>
              <a:t>	(Hit Rate x </a:t>
            </a:r>
            <a:r>
              <a:rPr lang="en-US" altLang="ko-KR" dirty="0" smtClean="0">
                <a:solidFill>
                  <a:schemeClr val="hlink"/>
                </a:solidFill>
                <a:ea typeface="굴림" panose="020B0600000101010101" pitchFamily="34" charset="-127"/>
              </a:rPr>
              <a:t>Hit Time</a:t>
            </a:r>
            <a:r>
              <a:rPr lang="en-US" altLang="ko-KR" dirty="0" smtClean="0">
                <a:ea typeface="굴림" panose="020B0600000101010101" pitchFamily="34" charset="-127"/>
              </a:rPr>
              <a:t>) + (Miss Rate x </a:t>
            </a:r>
            <a:r>
              <a:rPr lang="en-US" altLang="ko-KR" dirty="0" smtClean="0">
                <a:solidFill>
                  <a:schemeClr val="hlink"/>
                </a:solidFill>
                <a:ea typeface="굴림" panose="020B0600000101010101" pitchFamily="34" charset="-127"/>
              </a:rPr>
              <a:t>Miss Time</a:t>
            </a:r>
            <a:r>
              <a:rPr lang="en-US" altLang="ko-KR" dirty="0" smtClean="0">
                <a:ea typeface="굴림" panose="020B0600000101010101" pitchFamily="34" charset="-127"/>
              </a:rPr>
              <a:t>)</a:t>
            </a:r>
          </a:p>
          <a:p>
            <a:pPr lvl="1">
              <a:spcBef>
                <a:spcPct val="20000"/>
              </a:spcBef>
            </a:pPr>
            <a:endParaRPr lang="ko-KR" altLang="en-US" sz="2400" dirty="0"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685800"/>
            <a:ext cx="3733800" cy="159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93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93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93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93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50" cy="1861"/>
                <a:chOff x="924" y="1182"/>
                <a:chExt cx="3650"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4" name="Rectangle 305"/>
                <p:cNvSpPr>
                  <a:spLocks noChangeArrowheads="1"/>
                </p:cNvSpPr>
                <p:nvPr/>
              </p:nvSpPr>
              <p:spPr bwMode="auto">
                <a:xfrm>
                  <a:off x="4307" y="1182"/>
                  <a:ext cx="267"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CPU</a:t>
                  </a:r>
                </a:p>
              </p:txBody>
            </p:sp>
          </p:grpSp>
          <p:grpSp>
            <p:nvGrpSpPr>
              <p:cNvPr id="20780" name="Group 319"/>
              <p:cNvGrpSpPr>
                <a:grpSpLocks/>
              </p:cNvGrpSpPr>
              <p:nvPr/>
            </p:nvGrpSpPr>
            <p:grpSpPr bwMode="auto">
              <a:xfrm>
                <a:off x="4353" y="1008"/>
                <a:ext cx="1407" cy="754"/>
                <a:chOff x="4353" y="1008"/>
                <a:chExt cx="1358" cy="754"/>
              </a:xfrm>
            </p:grpSpPr>
            <p:sp>
              <p:nvSpPr>
                <p:cNvPr id="20781" name="Rectangle 2"/>
                <p:cNvSpPr>
                  <a:spLocks noChangeArrowheads="1"/>
                </p:cNvSpPr>
                <p:nvPr/>
              </p:nvSpPr>
              <p:spPr bwMode="auto">
                <a:xfrm>
                  <a:off x="4679" y="1008"/>
                  <a:ext cx="1032"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µProc</a:t>
                  </a:r>
                </a:p>
                <a:p>
                  <a:pPr algn="l">
                    <a:lnSpc>
                      <a:spcPct val="100000"/>
                    </a:lnSpc>
                    <a:spcBef>
                      <a:spcPct val="0"/>
                    </a:spcBef>
                    <a:buSzTx/>
                  </a:pPr>
                  <a:r>
                    <a:rPr lang="en-US" altLang="ko-KR" sz="2400" b="0">
                      <a:latin typeface="Gill Sans Light"/>
                      <a:ea typeface="굴림" panose="020B0600000101010101" pitchFamily="34" charset="-127"/>
                      <a:cs typeface="Gill Sans Light"/>
                    </a:rPr>
                    <a:t>60%/yr.</a:t>
                  </a:r>
                </a:p>
                <a:p>
                  <a:pPr algn="l">
                    <a:lnSpc>
                      <a:spcPct val="100000"/>
                    </a:lnSpc>
                    <a:spcBef>
                      <a:spcPct val="0"/>
                    </a:spcBef>
                    <a:buSzTx/>
                  </a:pPr>
                  <a:r>
                    <a:rPr lang="en-US" altLang="ko-KR" sz="2400" b="0">
                      <a:latin typeface="Gill Sans Light"/>
                      <a:ea typeface="굴림" panose="020B0600000101010101" pitchFamily="34" charset="-127"/>
                      <a:cs typeface="Gill Sans Light"/>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grpSp>
      <p:grpSp>
        <p:nvGrpSpPr>
          <p:cNvPr id="724293" name="Group 325"/>
          <p:cNvGrpSpPr>
            <a:grpSpLocks/>
          </p:cNvGrpSpPr>
          <p:nvPr/>
        </p:nvGrpSpPr>
        <p:grpSpPr bwMode="auto">
          <a:xfrm>
            <a:off x="1435100" y="3911600"/>
            <a:ext cx="7631113" cy="1196975"/>
            <a:chOff x="904" y="2464"/>
            <a:chExt cx="4807" cy="754"/>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0750" name="Group 324"/>
            <p:cNvGrpSpPr>
              <a:grpSpLocks/>
            </p:cNvGrpSpPr>
            <p:nvPr/>
          </p:nvGrpSpPr>
          <p:grpSpPr bwMode="auto">
            <a:xfrm>
              <a:off x="4235" y="2464"/>
              <a:ext cx="1476" cy="754"/>
              <a:chOff x="4235" y="2464"/>
              <a:chExt cx="1476" cy="754"/>
            </a:xfrm>
          </p:grpSpPr>
          <p:grpSp>
            <p:nvGrpSpPr>
              <p:cNvPr id="20751" name="Group 321"/>
              <p:cNvGrpSpPr>
                <a:grpSpLocks/>
              </p:cNvGrpSpPr>
              <p:nvPr/>
            </p:nvGrpSpPr>
            <p:grpSpPr bwMode="auto">
              <a:xfrm>
                <a:off x="4353" y="2464"/>
                <a:ext cx="1358" cy="754"/>
                <a:chOff x="4353" y="2464"/>
                <a:chExt cx="1358" cy="754"/>
              </a:xfrm>
            </p:grpSpPr>
            <p:sp>
              <p:nvSpPr>
                <p:cNvPr id="20753" name="Rectangle 3"/>
                <p:cNvSpPr>
                  <a:spLocks noChangeArrowheads="1"/>
                </p:cNvSpPr>
                <p:nvPr/>
              </p:nvSpPr>
              <p:spPr bwMode="auto">
                <a:xfrm>
                  <a:off x="4657" y="2464"/>
                  <a:ext cx="1054"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DRAM</a:t>
                  </a:r>
                </a:p>
                <a:p>
                  <a:pPr algn="l">
                    <a:lnSpc>
                      <a:spcPct val="100000"/>
                    </a:lnSpc>
                    <a:spcBef>
                      <a:spcPct val="0"/>
                    </a:spcBef>
                    <a:buSzTx/>
                  </a:pPr>
                  <a:r>
                    <a:rPr lang="en-US" altLang="ko-KR" sz="2400" b="0">
                      <a:latin typeface="Gill Sans Light"/>
                      <a:ea typeface="굴림" panose="020B0600000101010101" pitchFamily="34" charset="-127"/>
                      <a:cs typeface="Gill Sans Light"/>
                    </a:rPr>
                    <a:t>9%/yr.</a:t>
                  </a:r>
                </a:p>
                <a:p>
                  <a:pPr algn="l">
                    <a:lnSpc>
                      <a:spcPct val="100000"/>
                    </a:lnSpc>
                    <a:spcBef>
                      <a:spcPct val="0"/>
                    </a:spcBef>
                    <a:buSzTx/>
                  </a:pPr>
                  <a:r>
                    <a:rPr lang="en-US" altLang="ko-KR" sz="2400" b="0">
                      <a:latin typeface="Gill Sans Light"/>
                      <a:ea typeface="굴림" panose="020B0600000101010101" pitchFamily="34" charset="-127"/>
                      <a:cs typeface="Gill Sans Light"/>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0752" name="Rectangle 304"/>
              <p:cNvSpPr>
                <a:spLocks noChangeArrowheads="1"/>
              </p:cNvSpPr>
              <p:nvPr/>
            </p:nvSpPr>
            <p:spPr bwMode="auto">
              <a:xfrm>
                <a:off x="4235" y="2742"/>
                <a:ext cx="338"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5" name="Rectangle 280"/>
          <p:cNvSpPr>
            <a:spLocks noChangeArrowheads="1"/>
          </p:cNvSpPr>
          <p:nvPr/>
        </p:nvSpPr>
        <p:spPr bwMode="auto">
          <a:xfrm>
            <a:off x="1066800" y="4572000"/>
            <a:ext cx="3622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a:t>
            </a:r>
          </a:p>
        </p:txBody>
      </p:sp>
      <p:sp>
        <p:nvSpPr>
          <p:cNvPr id="20716" name="Rectangle 281"/>
          <p:cNvSpPr>
            <a:spLocks noChangeArrowheads="1"/>
          </p:cNvSpPr>
          <p:nvPr/>
        </p:nvSpPr>
        <p:spPr bwMode="auto">
          <a:xfrm>
            <a:off x="827088" y="3613150"/>
            <a:ext cx="541816"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a:t>
            </a:r>
          </a:p>
        </p:txBody>
      </p:sp>
      <p:sp>
        <p:nvSpPr>
          <p:cNvPr id="20717" name="Rectangle 282"/>
          <p:cNvSpPr>
            <a:spLocks noChangeArrowheads="1"/>
          </p:cNvSpPr>
          <p:nvPr/>
        </p:nvSpPr>
        <p:spPr bwMode="auto">
          <a:xfrm>
            <a:off x="661988" y="2724150"/>
            <a:ext cx="721352"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a:t>
            </a:r>
          </a:p>
        </p:txBody>
      </p:sp>
      <p:sp>
        <p:nvSpPr>
          <p:cNvPr id="20718" name="Rectangle 283"/>
          <p:cNvSpPr>
            <a:spLocks noChangeArrowheads="1"/>
          </p:cNvSpPr>
          <p:nvPr/>
        </p:nvSpPr>
        <p:spPr bwMode="auto">
          <a:xfrm>
            <a:off x="420688" y="1670050"/>
            <a:ext cx="900889"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1982</a:t>
            </a:r>
          </a:p>
        </p:txBody>
      </p:sp>
      <p:grpSp>
        <p:nvGrpSpPr>
          <p:cNvPr id="724286" name="Group 318"/>
          <p:cNvGrpSpPr>
            <a:grpSpLocks/>
          </p:cNvGrpSpPr>
          <p:nvPr/>
        </p:nvGrpSpPr>
        <p:grpSpPr bwMode="auto">
          <a:xfrm>
            <a:off x="6038851" y="2530475"/>
            <a:ext cx="2570163" cy="1803400"/>
            <a:chOff x="3804" y="1594"/>
            <a:chExt cx="1619"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48" name="Rectangle 309"/>
            <p:cNvSpPr>
              <a:spLocks noChangeArrowheads="1"/>
            </p:cNvSpPr>
            <p:nvPr/>
          </p:nvSpPr>
          <p:spPr bwMode="auto">
            <a:xfrm>
              <a:off x="3804" y="1721"/>
              <a:ext cx="161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Processor-Memory</a:t>
              </a:r>
            </a:p>
            <a:p>
              <a:pPr algn="l">
                <a:lnSpc>
                  <a:spcPct val="100000"/>
                </a:lnSpc>
                <a:spcBef>
                  <a:spcPct val="0"/>
                </a:spcBef>
                <a:buSzTx/>
              </a:pPr>
              <a:r>
                <a:rPr lang="en-US" altLang="ko-KR" sz="2400" b="0" dirty="0">
                  <a:latin typeface="Gill Sans" charset="0"/>
                  <a:ea typeface="Gill Sans" charset="0"/>
                  <a:cs typeface="Gill Sans" charset="0"/>
                </a:rPr>
                <a:t>Performance Gap:</a:t>
              </a:r>
              <a:br>
                <a:rPr lang="en-US" altLang="ko-KR" sz="2400" b="0" dirty="0">
                  <a:latin typeface="Gill Sans" charset="0"/>
                  <a:ea typeface="Gill Sans" charset="0"/>
                  <a:cs typeface="Gill Sans" charset="0"/>
                </a:rPr>
              </a:br>
              <a:r>
                <a:rPr lang="en-US" altLang="ko-KR" sz="2400" b="0" dirty="0">
                  <a:latin typeface="Gill Sans" charset="0"/>
                  <a:ea typeface="Gill Sans" charset="0"/>
                  <a:cs typeface="Gill Sans" charset="0"/>
                </a:rPr>
                <a:t>(grows 50% / year)</a:t>
              </a:r>
            </a:p>
          </p:txBody>
        </p:sp>
      </p:grpSp>
      <p:sp>
        <p:nvSpPr>
          <p:cNvPr id="20741" name="Rectangle 310"/>
          <p:cNvSpPr>
            <a:spLocks noChangeArrowheads="1"/>
          </p:cNvSpPr>
          <p:nvPr/>
        </p:nvSpPr>
        <p:spPr bwMode="auto">
          <a:xfrm rot="-5400000">
            <a:off x="-488203" y="3191692"/>
            <a:ext cx="2038444"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dirty="0">
                <a:latin typeface="Gill Sans" charset="0"/>
                <a:ea typeface="Gill Sans" charset="0"/>
                <a:cs typeface="Gill Sans" charset="0"/>
              </a:rPr>
              <a:t>Performance</a:t>
            </a:r>
          </a:p>
        </p:txBody>
      </p:sp>
      <p:sp>
        <p:nvSpPr>
          <p:cNvPr id="20742" name="Rectangle 311"/>
          <p:cNvSpPr>
            <a:spLocks noChangeArrowheads="1"/>
          </p:cNvSpPr>
          <p:nvPr/>
        </p:nvSpPr>
        <p:spPr bwMode="auto">
          <a:xfrm>
            <a:off x="3762375" y="5765800"/>
            <a:ext cx="1033938"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b="0">
                <a:latin typeface="Gill Sans" charset="0"/>
                <a:ea typeface="Gill Sans" charset="0"/>
                <a:cs typeface="Gill Sans" charset="0"/>
              </a:rPr>
              <a:t>Time</a:t>
            </a:r>
          </a:p>
        </p:txBody>
      </p:sp>
      <p:sp>
        <p:nvSpPr>
          <p:cNvPr id="724280" name="Rectangle 312"/>
          <p:cNvSpPr>
            <a:spLocks noChangeArrowheads="1"/>
          </p:cNvSpPr>
          <p:nvPr/>
        </p:nvSpPr>
        <p:spPr bwMode="auto">
          <a:xfrm>
            <a:off x="3154363" y="1905000"/>
            <a:ext cx="2174124"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latin typeface="Gill Sans Light"/>
                <a:ea typeface="굴림" panose="020B0600000101010101" pitchFamily="34" charset="-127"/>
                <a:cs typeface="Gill Sans Light"/>
              </a:rPr>
              <a:t>“</a:t>
            </a:r>
            <a:r>
              <a:rPr lang="en-US" altLang="ko-KR" sz="2400" b="0" dirty="0">
                <a:solidFill>
                  <a:srgbClr val="FC0128"/>
                </a:solidFill>
                <a:latin typeface="Gill Sans Light"/>
                <a:ea typeface="굴림" panose="020B0600000101010101" pitchFamily="34" charset="-127"/>
                <a:cs typeface="Gill Sans Light"/>
              </a:rPr>
              <a:t>Moore’s Law”</a:t>
            </a:r>
          </a:p>
          <a:p>
            <a:pPr>
              <a:lnSpc>
                <a:spcPct val="100000"/>
              </a:lnSpc>
              <a:spcBef>
                <a:spcPct val="0"/>
              </a:spcBef>
              <a:buSzTx/>
            </a:pPr>
            <a:r>
              <a:rPr lang="en-US" altLang="ko-KR" sz="2400" b="0" dirty="0">
                <a:solidFill>
                  <a:srgbClr val="FC0128"/>
                </a:solidFill>
                <a:latin typeface="Gill Sans Light"/>
                <a:ea typeface="굴림" panose="020B0600000101010101" pitchFamily="34" charset="-127"/>
                <a:cs typeface="Gill Sans Light"/>
              </a:rPr>
              <a:t>(really Joy’s Law)</a:t>
            </a:r>
          </a:p>
        </p:txBody>
      </p:sp>
      <p:sp>
        <p:nvSpPr>
          <p:cNvPr id="20744" name="Rectangle 313"/>
          <p:cNvSpPr>
            <a:spLocks noChangeArrowheads="1"/>
          </p:cNvSpPr>
          <p:nvPr/>
        </p:nvSpPr>
        <p:spPr bwMode="auto">
          <a:xfrm>
            <a:off x="1357313" y="1106488"/>
            <a:ext cx="5268879" cy="42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b="0">
                <a:solidFill>
                  <a:schemeClr val="tx2"/>
                </a:solidFill>
                <a:latin typeface="Gill Sans" charset="0"/>
                <a:ea typeface="Gill Sans" charset="0"/>
                <a:cs typeface="Gill Sans" charset="0"/>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65895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latin typeface="Gill Sans Light"/>
                <a:ea typeface="굴림" panose="020B0600000101010101" pitchFamily="34" charset="-127"/>
                <a:cs typeface="Gill Sans Light"/>
              </a:rPr>
              <a:t>“</a:t>
            </a:r>
            <a:r>
              <a:rPr lang="en-US" altLang="ko-KR" sz="2400" b="0">
                <a:solidFill>
                  <a:srgbClr val="FC0128"/>
                </a:solidFill>
                <a:latin typeface="Gill Sans Light"/>
                <a:ea typeface="굴림" panose="020B0600000101010101" pitchFamily="34" charset="-127"/>
                <a:cs typeface="Gill Sans Light"/>
              </a:rPr>
              <a:t>Less’ Law?”</a:t>
            </a:r>
          </a:p>
        </p:txBody>
      </p:sp>
    </p:spTree>
    <p:extLst>
      <p:ext uri="{BB962C8B-B14F-4D97-AF65-F5344CB8AC3E}">
        <p14:creationId xmlns:p14="http://schemas.microsoft.com/office/powerpoint/2010/main" val="39931602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normAutofit/>
          </a:bodyPr>
          <a:lstStyle/>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Cannot afford to translate on every access</a:t>
            </a:r>
          </a:p>
          <a:p>
            <a:pPr lvl="1">
              <a:lnSpc>
                <a:spcPct val="80000"/>
              </a:lnSpc>
              <a:spcBef>
                <a:spcPct val="20000"/>
              </a:spcBef>
            </a:pPr>
            <a:r>
              <a:rPr lang="en-US" altLang="ko-KR" sz="2400" dirty="0" smtClean="0">
                <a:ea typeface="굴림" panose="020B0600000101010101" pitchFamily="34" charset="-127"/>
              </a:rPr>
              <a:t>At least three DRAM accesses per actual DRAM access</a:t>
            </a:r>
          </a:p>
          <a:p>
            <a:pPr lvl="1">
              <a:lnSpc>
                <a:spcPct val="80000"/>
              </a:lnSpc>
              <a:spcBef>
                <a:spcPct val="20000"/>
              </a:spcBef>
            </a:pPr>
            <a:r>
              <a:rPr lang="en-US" altLang="ko-KR" sz="2400" dirty="0" smtClean="0">
                <a:ea typeface="굴림" panose="020B0600000101010101" pitchFamily="34" charset="-127"/>
              </a:rPr>
              <a:t>Or: perhaps I/O if page table partially on disk!</a:t>
            </a:r>
          </a:p>
          <a:p>
            <a:pPr>
              <a:lnSpc>
                <a:spcPct val="80000"/>
              </a:lnSpc>
              <a:spcBef>
                <a:spcPct val="20000"/>
              </a:spcBef>
            </a:pPr>
            <a:r>
              <a:rPr lang="en-US" altLang="ko-KR" dirty="0"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dirty="0" smtClean="0">
                <a:ea typeface="굴림" panose="020B0600000101010101" pitchFamily="34" charset="-127"/>
              </a:rPr>
              <a:t>Solution? Cache translations!</a:t>
            </a:r>
          </a:p>
          <a:p>
            <a:pPr lvl="1">
              <a:lnSpc>
                <a:spcPct val="80000"/>
              </a:lnSpc>
              <a:spcBef>
                <a:spcPct val="20000"/>
              </a:spcBef>
            </a:pPr>
            <a:r>
              <a:rPr lang="en-US" altLang="ko-KR" sz="2400" dirty="0" smtClean="0">
                <a:solidFill>
                  <a:schemeClr val="hlink"/>
                </a:solidFill>
                <a:ea typeface="굴림" panose="020B0600000101010101" pitchFamily="34" charset="-127"/>
              </a:rPr>
              <a:t>Translation Cache: TLB (“Translation </a:t>
            </a:r>
            <a:r>
              <a:rPr lang="en-US" altLang="ko-KR" sz="2400" dirty="0" err="1" smtClean="0">
                <a:solidFill>
                  <a:schemeClr val="hlink"/>
                </a:solidFill>
                <a:ea typeface="굴림" panose="020B0600000101010101" pitchFamily="34" charset="-127"/>
              </a:rPr>
              <a:t>Lookaside</a:t>
            </a:r>
            <a:r>
              <a:rPr lang="en-US" altLang="ko-KR" sz="2400" dirty="0" smtClean="0">
                <a:solidFill>
                  <a:schemeClr val="hlink"/>
                </a:solidFill>
                <a:ea typeface="굴림" panose="020B0600000101010101" pitchFamily="34" charset="-127"/>
              </a:rPr>
              <a:t> Buffer”)</a:t>
            </a:r>
          </a:p>
        </p:txBody>
      </p:sp>
      <p:sp>
        <p:nvSpPr>
          <p:cNvPr id="21507" name="Rectangle 3"/>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481388"/>
            <a:chOff x="48" y="480"/>
            <a:chExt cx="5616" cy="2193"/>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grpSp>
          <p:nvGrpSpPr>
            <p:cNvPr id="21510" name="Group 107"/>
            <p:cNvGrpSpPr>
              <a:grpSpLocks/>
            </p:cNvGrpSpPr>
            <p:nvPr/>
          </p:nvGrpSpPr>
          <p:grpSpPr bwMode="auto">
            <a:xfrm>
              <a:off x="3168" y="672"/>
              <a:ext cx="2496" cy="938"/>
              <a:chOff x="3120" y="720"/>
              <a:chExt cx="2496" cy="93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b="0">
                  <a:latin typeface="Gill Sans" charset="0"/>
                  <a:ea typeface="Gill Sans" charset="0"/>
                  <a:cs typeface="Gill Sans" charset="0"/>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74" name="Text Box 111"/>
              <p:cNvSpPr txBox="1">
                <a:spLocks noChangeArrowheads="1"/>
              </p:cNvSpPr>
              <p:nvPr/>
            </p:nvSpPr>
            <p:spPr bwMode="auto">
              <a:xfrm>
                <a:off x="4112" y="1408"/>
                <a:ext cx="1180"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 Address</a:t>
                </a:r>
              </a:p>
            </p:txBody>
          </p:sp>
        </p:grpSp>
        <p:grpSp>
          <p:nvGrpSpPr>
            <p:cNvPr id="21511" name="Group 112"/>
            <p:cNvGrpSpPr>
              <a:grpSpLocks/>
            </p:cNvGrpSpPr>
            <p:nvPr/>
          </p:nvGrpSpPr>
          <p:grpSpPr bwMode="auto">
            <a:xfrm>
              <a:off x="48" y="480"/>
              <a:ext cx="3111" cy="444"/>
              <a:chOff x="48" y="1440"/>
              <a:chExt cx="3111" cy="444"/>
            </a:xfrm>
          </p:grpSpPr>
          <p:sp>
            <p:nvSpPr>
              <p:cNvPr id="21566" name="Text Box 113"/>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Virtual </a:t>
                </a:r>
              </a:p>
              <a:p>
                <a:pPr>
                  <a:spcBef>
                    <a:spcPct val="0"/>
                  </a:spcBef>
                </a:pPr>
                <a:r>
                  <a:rPr lang="en-US" altLang="ko-KR" b="0">
                    <a:latin typeface="Gill Sans" charset="0"/>
                    <a:ea typeface="Gill Sans" charset="0"/>
                    <a:cs typeface="Gill Sans" charset="0"/>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16" name="Group 160"/>
            <p:cNvGrpSpPr>
              <a:grpSpLocks/>
            </p:cNvGrpSpPr>
            <p:nvPr/>
          </p:nvGrpSpPr>
          <p:grpSpPr bwMode="auto">
            <a:xfrm>
              <a:off x="1680" y="1200"/>
              <a:ext cx="1527" cy="1473"/>
              <a:chOff x="1632" y="1248"/>
              <a:chExt cx="1527" cy="1473"/>
            </a:xfrm>
          </p:grpSpPr>
          <p:grpSp>
            <p:nvGrpSpPr>
              <p:cNvPr id="21525" name="Group 161"/>
              <p:cNvGrpSpPr>
                <a:grpSpLocks/>
              </p:cNvGrpSpPr>
              <p:nvPr/>
            </p:nvGrpSpPr>
            <p:grpSpPr bwMode="auto">
              <a:xfrm>
                <a:off x="2064" y="2277"/>
                <a:ext cx="1095" cy="444"/>
                <a:chOff x="2064" y="2160"/>
                <a:chExt cx="1095" cy="444"/>
              </a:xfrm>
            </p:grpSpPr>
            <p:sp>
              <p:nvSpPr>
                <p:cNvPr id="21530" name="Text Box 162"/>
                <p:cNvSpPr txBox="1">
                  <a:spLocks noChangeArrowheads="1"/>
                </p:cNvSpPr>
                <p:nvPr/>
              </p:nvSpPr>
              <p:spPr bwMode="auto">
                <a:xfrm>
                  <a:off x="2592" y="2160"/>
                  <a:ext cx="567"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b="0">
                      <a:latin typeface="Gill Sans" charset="0"/>
                      <a:ea typeface="Gill Sans" charset="0"/>
                      <a:cs typeface="Gill Sans" charset="0"/>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Physical</a:t>
                </a:r>
              </a:p>
              <a:p>
                <a:pPr>
                  <a:lnSpc>
                    <a:spcPct val="75000"/>
                  </a:lnSpc>
                  <a:spcBef>
                    <a:spcPct val="0"/>
                  </a:spcBef>
                </a:pPr>
                <a:r>
                  <a:rPr lang="en-US" altLang="ko-KR" sz="1800" b="0">
                    <a:latin typeface="Gill Sans" charset="0"/>
                    <a:ea typeface="Gill Sans" charset="0"/>
                    <a:cs typeface="Gill Sans" charset="0"/>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21518" name="Group 175"/>
            <p:cNvGrpSpPr>
              <a:grpSpLocks/>
            </p:cNvGrpSpPr>
            <p:nvPr/>
          </p:nvGrpSpPr>
          <p:grpSpPr bwMode="auto">
            <a:xfrm>
              <a:off x="3648" y="1392"/>
              <a:ext cx="1246" cy="1274"/>
              <a:chOff x="3600" y="1440"/>
              <a:chExt cx="1246" cy="127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1" name="Text Box 178"/>
              <p:cNvSpPr txBox="1">
                <a:spLocks noChangeArrowheads="1"/>
              </p:cNvSpPr>
              <p:nvPr/>
            </p:nvSpPr>
            <p:spPr bwMode="auto">
              <a:xfrm>
                <a:off x="4151" y="2270"/>
                <a:ext cx="567"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Tree>
    <p:extLst>
      <p:ext uri="{BB962C8B-B14F-4D97-AF65-F5344CB8AC3E}">
        <p14:creationId xmlns:p14="http://schemas.microsoft.com/office/powerpoint/2010/main" val="19576606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4">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4">
                                            <p:txEl>
                                              <p:pRg st="11" end="1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0354">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0354">
                                            <p:txEl>
                                              <p:pRg st="13" end="1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26"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1508"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dirty="0" smtClean="0">
                <a:solidFill>
                  <a:srgbClr val="FF0000"/>
                </a:solidFill>
                <a:latin typeface="Helvetica" charset="0"/>
                <a:cs typeface="Helvetica" charset="0"/>
              </a:rPr>
              <a:t>1111 1</a:t>
            </a:r>
            <a:r>
              <a:rPr lang="en-US" sz="1600" dirty="0" smtClean="0">
                <a:solidFill>
                  <a:schemeClr val="accent5">
                    <a:lumMod val="50000"/>
                  </a:schemeClr>
                </a:solidFill>
                <a:latin typeface="Helvetica" charset="0"/>
                <a:cs typeface="Helvetica" charset="0"/>
              </a:rPr>
              <a:t>111</a:t>
            </a:r>
          </a:p>
        </p:txBody>
      </p:sp>
      <p:sp>
        <p:nvSpPr>
          <p:cNvPr id="26628" name="Rectangle 6"/>
          <p:cNvSpPr>
            <a:spLocks noChangeArrowheads="1"/>
          </p:cNvSpPr>
          <p:nvPr/>
        </p:nvSpPr>
        <p:spPr bwMode="auto">
          <a:xfrm>
            <a:off x="1676400" y="12192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6629"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6631"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6632"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3" name="Up Arrow 11"/>
          <p:cNvSpPr>
            <a:spLocks noChangeArrowheads="1"/>
          </p:cNvSpPr>
          <p:nvPr/>
        </p:nvSpPr>
        <p:spPr bwMode="auto">
          <a:xfrm flipH="1" flipV="1">
            <a:off x="2209800" y="15240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4"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5"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dirty="0">
                <a:latin typeface="Helvetica" panose="020B0604020202020204" pitchFamily="34" charset="0"/>
              </a:rPr>
              <a:t>Virtual memory view</a:t>
            </a:r>
          </a:p>
        </p:txBody>
      </p:sp>
      <p:sp>
        <p:nvSpPr>
          <p:cNvPr id="26636"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7"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8"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9"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6640"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6641"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6642"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6643" name="TextBox 21"/>
          <p:cNvSpPr txBox="1">
            <a:spLocks noChangeArrowheads="1"/>
          </p:cNvSpPr>
          <p:nvPr/>
        </p:nvSpPr>
        <p:spPr bwMode="auto">
          <a:xfrm>
            <a:off x="555625" y="1295400"/>
            <a:ext cx="1120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1111 0</a:t>
            </a:r>
            <a:r>
              <a:rPr lang="en-US" altLang="en-US" sz="1600">
                <a:solidFill>
                  <a:srgbClr val="2A40E2"/>
                </a:solidFill>
                <a:latin typeface="Helvetica" panose="020B0604020202020204" pitchFamily="34" charset="0"/>
              </a:rPr>
              <a:t>000</a:t>
            </a:r>
          </a:p>
        </p:txBody>
      </p:sp>
      <p:sp>
        <p:nvSpPr>
          <p:cNvPr id="26644"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5"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6646"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6647"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8"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6649"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50"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5"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7"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9"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6660"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6661"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6662"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6663"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6728" name="Group 134"/>
          <p:cNvGrpSpPr>
            <a:grpSpLocks/>
          </p:cNvGrpSpPr>
          <p:nvPr/>
        </p:nvGrpSpPr>
        <p:grpSpPr bwMode="auto">
          <a:xfrm>
            <a:off x="4187825" y="990600"/>
            <a:ext cx="1168400" cy="6002338"/>
            <a:chOff x="4188007" y="838200"/>
            <a:chExt cx="1168785" cy="6001641"/>
          </a:xfrm>
        </p:grpSpPr>
        <p:sp>
          <p:nvSpPr>
            <p:cNvPr id="26757"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6758"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6729"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0"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1"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2"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3"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4"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5"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6"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7"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8"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39"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0"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1"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2"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3"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4"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5"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6"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7"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8"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49"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50" name="Straight Arrow Connector 182"/>
          <p:cNvCxnSpPr>
            <a:cxnSpLocks noChangeShapeType="1"/>
            <a:endCxn id="26655"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51"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52"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53"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754"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755"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6756" name="TextBox 5"/>
          <p:cNvSpPr txBox="1">
            <a:spLocks noChangeArrowheads="1"/>
          </p:cNvSpPr>
          <p:nvPr/>
        </p:nvSpPr>
        <p:spPr bwMode="auto">
          <a:xfrm rot="1327648">
            <a:off x="5357813" y="1066800"/>
            <a:ext cx="1098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1110 1</a:t>
            </a:r>
            <a:r>
              <a:rPr lang="en-US" altLang="en-US" sz="1600">
                <a:solidFill>
                  <a:srgbClr val="0330D8"/>
                </a:solidFill>
                <a:latin typeface="Helvetica" panose="020B0604020202020204" pitchFamily="34" charset="0"/>
              </a:rPr>
              <a:t>111</a:t>
            </a:r>
          </a:p>
        </p:txBody>
      </p:sp>
      <p:sp>
        <p:nvSpPr>
          <p:cNvPr id="136" name="Rounded Rectangular Callout 135"/>
          <p:cNvSpPr>
            <a:spLocks noChangeArrowheads="1"/>
          </p:cNvSpPr>
          <p:nvPr/>
        </p:nvSpPr>
        <p:spPr bwMode="auto">
          <a:xfrm>
            <a:off x="304800" y="1981200"/>
            <a:ext cx="2286000" cy="1143000"/>
          </a:xfrm>
          <a:prstGeom prst="wedgeRoundRectCallout">
            <a:avLst>
              <a:gd name="adj1" fmla="val 21153"/>
              <a:gd name="adj2" fmla="val -86569"/>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Helvetica" panose="020B0604020202020204" pitchFamily="34" charset="0"/>
              </a:rPr>
              <a:t>What happens if stack grows to 1110 0000?</a:t>
            </a:r>
          </a:p>
        </p:txBody>
      </p:sp>
    </p:spTree>
    <p:extLst>
      <p:ext uri="{BB962C8B-B14F-4D97-AF65-F5344CB8AC3E}">
        <p14:creationId xmlns:p14="http://schemas.microsoft.com/office/powerpoint/2010/main" val="16856938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dissolve">
                                      <p:cBhvr>
                                        <p:cTn id="7"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781766"/>
            <a:ext cx="8534400" cy="1790234"/>
          </a:xfrm>
          <a:noFill/>
        </p:spPr>
        <p:txBody>
          <a:bodyPr lIns="63500" tIns="25400" rIns="63500" bIns="25400">
            <a:spAutoFit/>
          </a:bodyPr>
          <a:lstStyle/>
          <a:p>
            <a:pPr>
              <a:spcBef>
                <a:spcPct val="25000"/>
              </a:spcBef>
            </a:pPr>
            <a:r>
              <a:rPr lang="en-US" altLang="ko-KR" sz="2800" dirty="0" smtClean="0">
                <a:solidFill>
                  <a:schemeClr val="hlink"/>
                </a:solidFill>
                <a:ea typeface="굴림" panose="020B0600000101010101" pitchFamily="34" charset="-127"/>
              </a:rPr>
              <a:t>Temporal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Time):</a:t>
            </a:r>
          </a:p>
          <a:p>
            <a:pPr lvl="1">
              <a:spcBef>
                <a:spcPct val="25000"/>
              </a:spcBef>
            </a:pPr>
            <a:r>
              <a:rPr lang="en-US" altLang="ko-KR" sz="2400" dirty="0" smtClean="0">
                <a:ea typeface="굴림" panose="020B0600000101010101" pitchFamily="34" charset="-127"/>
              </a:rPr>
              <a:t>Keep recently accessed data items closer to processor</a:t>
            </a:r>
          </a:p>
          <a:p>
            <a:pPr>
              <a:spcBef>
                <a:spcPct val="25000"/>
              </a:spcBef>
            </a:pPr>
            <a:r>
              <a:rPr lang="en-US" altLang="ko-KR" sz="2800" dirty="0" smtClean="0">
                <a:solidFill>
                  <a:schemeClr val="hlink"/>
                </a:solidFill>
                <a:ea typeface="굴림" panose="020B0600000101010101" pitchFamily="34" charset="-127"/>
              </a:rPr>
              <a:t>Spatial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Space):</a:t>
            </a:r>
          </a:p>
          <a:p>
            <a:pPr lvl="1">
              <a:spcBef>
                <a:spcPct val="25000"/>
              </a:spcBef>
            </a:pPr>
            <a:r>
              <a:rPr lang="en-US" altLang="ko-KR" sz="2400" dirty="0"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21361"/>
            <a:chOff x="1050" y="861"/>
            <a:chExt cx="3198" cy="873"/>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881"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75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a:latin typeface="Gill Sans" charset="0"/>
                  <a:ea typeface="Gill Sans" charset="0"/>
                  <a:cs typeface="Gill Sans" charset="0"/>
                </a:rPr>
                <a:t>Probability</a:t>
              </a:r>
            </a:p>
            <a:p>
              <a:pPr algn="l">
                <a:lnSpc>
                  <a:spcPct val="85000"/>
                </a:lnSpc>
                <a:spcBef>
                  <a:spcPct val="0"/>
                </a:spcBef>
                <a:buSzTx/>
              </a:pPr>
              <a:r>
                <a:rPr lang="en-US" altLang="ko-KR" sz="1800" b="0" dirty="0">
                  <a:latin typeface="Gill Sans" charset="0"/>
                  <a:ea typeface="Gill Sans" charset="0"/>
                  <a:cs typeface="Gill Sans" charset="0"/>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673600"/>
            <a:ext cx="5260975" cy="1879600"/>
            <a:chOff x="951" y="2312"/>
            <a:chExt cx="3314"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6" name="Rectangle 44"/>
            <p:cNvSpPr>
              <a:spLocks noChangeArrowheads="1"/>
            </p:cNvSpPr>
            <p:nvPr/>
          </p:nvSpPr>
          <p:spPr bwMode="auto">
            <a:xfrm>
              <a:off x="3509" y="2321"/>
              <a:ext cx="756"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Lower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7" name="Rectangle 45"/>
            <p:cNvSpPr>
              <a:spLocks noChangeArrowheads="1"/>
            </p:cNvSpPr>
            <p:nvPr/>
          </p:nvSpPr>
          <p:spPr bwMode="auto">
            <a:xfrm>
              <a:off x="2117" y="2465"/>
              <a:ext cx="753" cy="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Upper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4" name="Rectangle 52"/>
            <p:cNvSpPr>
              <a:spLocks noChangeArrowheads="1"/>
            </p:cNvSpPr>
            <p:nvPr/>
          </p:nvSpPr>
          <p:spPr bwMode="auto">
            <a:xfrm>
              <a:off x="2295" y="2847"/>
              <a:ext cx="3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6" name="Rectangle 54"/>
            <p:cNvSpPr>
              <a:spLocks noChangeArrowheads="1"/>
            </p:cNvSpPr>
            <p:nvPr/>
          </p:nvSpPr>
          <p:spPr bwMode="auto">
            <a:xfrm>
              <a:off x="3687" y="3039"/>
              <a:ext cx="3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3735852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0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0153"/>
                                        </p:tgtEl>
                                        <p:attrNameLst>
                                          <p:attrName>style.visibility</p:attrName>
                                        </p:attrNameLst>
                                      </p:cBhvr>
                                      <p:to>
                                        <p:strVal val="visible"/>
                                      </p:to>
                                    </p:set>
                                    <p:anim calcmode="lin" valueType="num">
                                      <p:cBhvr additive="base">
                                        <p:cTn id="19" dur="500" fill="hold"/>
                                        <p:tgtEl>
                                          <p:spTgt spid="730153"/>
                                        </p:tgtEl>
                                        <p:attrNameLst>
                                          <p:attrName>ppt_x</p:attrName>
                                        </p:attrNameLst>
                                      </p:cBhvr>
                                      <p:tavLst>
                                        <p:tav tm="0">
                                          <p:val>
                                            <p:strVal val="1+#ppt_w/2"/>
                                          </p:val>
                                        </p:tav>
                                        <p:tav tm="100000">
                                          <p:val>
                                            <p:strVal val="#ppt_x"/>
                                          </p:val>
                                        </p:tav>
                                      </p:tavLst>
                                    </p:anim>
                                    <p:anim calcmode="lin" valueType="num">
                                      <p:cBhvr additive="base">
                                        <p:cTn id="20"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3287" y="228600"/>
            <a:ext cx="8348840" cy="502702"/>
          </a:xfrm>
          <a:noFill/>
        </p:spPr>
        <p:txBody>
          <a:bodyPr wrap="none" lIns="63500" tIns="25400" rIns="63500" bIns="25400" anchor="t">
            <a:spAutoFit/>
          </a:bodyPr>
          <a:lstStyle/>
          <a:p>
            <a:r>
              <a:rPr lang="en-US" altLang="ko-KR" dirty="0"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855533"/>
            <a:ext cx="8991600" cy="1276247"/>
          </a:xfrm>
          <a:noFill/>
        </p:spPr>
        <p:txBody>
          <a:bodyPr lIns="63500" tIns="25400" rIns="63500" bIns="25400">
            <a:spAutoFit/>
          </a:bodyPr>
          <a:lstStyle/>
          <a:p>
            <a:r>
              <a:rPr lang="en-US" altLang="ko-KR" dirty="0" smtClean="0">
                <a:ea typeface="굴림" panose="020B0600000101010101" pitchFamily="34" charset="-127"/>
              </a:rPr>
              <a:t>Take advantage of the principle of locality to:</a:t>
            </a:r>
          </a:p>
          <a:p>
            <a:pPr lvl="1"/>
            <a:r>
              <a:rPr lang="en-US" altLang="ko-KR" sz="2400" dirty="0" smtClean="0">
                <a:ea typeface="굴림" panose="020B0600000101010101" pitchFamily="34" charset="-127"/>
              </a:rPr>
              <a:t>Present as much memory as in the cheapest technology</a:t>
            </a:r>
          </a:p>
          <a:p>
            <a:pPr lvl="1"/>
            <a:r>
              <a:rPr lang="en-US" altLang="ko-KR" sz="2400" dirty="0"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232276"/>
            <a:chOff x="388" y="1344"/>
            <a:chExt cx="5180" cy="2666"/>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58" name="Rectangle 21"/>
            <p:cNvSpPr>
              <a:spLocks noChangeArrowheads="1"/>
            </p:cNvSpPr>
            <p:nvPr/>
          </p:nvSpPr>
          <p:spPr bwMode="auto">
            <a:xfrm rot="5400000">
              <a:off x="1467" y="2646"/>
              <a:ext cx="693"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On-Chip</a:t>
              </a:r>
            </a:p>
            <a:p>
              <a:pPr>
                <a:lnSpc>
                  <a:spcPct val="100000"/>
                </a:lnSpc>
                <a:spcBef>
                  <a:spcPct val="0"/>
                </a:spcBef>
                <a:buSzTx/>
              </a:pPr>
              <a:r>
                <a:rPr lang="en-US" altLang="ko-KR" b="0">
                  <a:latin typeface="Gill Sans" charset="0"/>
                  <a:ea typeface="Gill Sans" charset="0"/>
                  <a:cs typeface="Gill Sans" charset="0"/>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0" name="Rectangle 15"/>
            <p:cNvSpPr>
              <a:spLocks noChangeArrowheads="1"/>
            </p:cNvSpPr>
            <p:nvPr/>
          </p:nvSpPr>
          <p:spPr bwMode="auto">
            <a:xfrm rot="5400000">
              <a:off x="980" y="2783"/>
              <a:ext cx="715"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2" name="Rectangle 5"/>
            <p:cNvSpPr>
              <a:spLocks noChangeArrowheads="1"/>
            </p:cNvSpPr>
            <p:nvPr/>
          </p:nvSpPr>
          <p:spPr bwMode="auto">
            <a:xfrm>
              <a:off x="1032" y="2079"/>
              <a:ext cx="6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4" name="Rectangle 7"/>
            <p:cNvSpPr>
              <a:spLocks noChangeArrowheads="1"/>
            </p:cNvSpPr>
            <p:nvPr/>
          </p:nvSpPr>
          <p:spPr bwMode="auto">
            <a:xfrm>
              <a:off x="576" y="2725"/>
              <a:ext cx="6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a:latin typeface="Gill Sans" charset="0"/>
                  <a:ea typeface="Gill Sans" charset="0"/>
                  <a:cs typeface="Gill Sans" charset="0"/>
                </a:rPr>
                <a:t>Datapath</a:t>
              </a:r>
              <a:endParaRPr lang="en-US" altLang="ko-KR" sz="1800" b="0" dirty="0">
                <a:latin typeface="Gill Sans" charset="0"/>
                <a:ea typeface="Gill Sans" charset="0"/>
                <a:cs typeface="Gill Sans" charset="0"/>
              </a:endParaRP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6" name="Rectangle 9"/>
            <p:cNvSpPr>
              <a:spLocks noChangeArrowheads="1"/>
            </p:cNvSpPr>
            <p:nvPr/>
          </p:nvSpPr>
          <p:spPr bwMode="auto">
            <a:xfrm>
              <a:off x="3792" y="2229"/>
              <a:ext cx="802" cy="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dirty="0">
                  <a:latin typeface="Gill Sans" charset="0"/>
                  <a:ea typeface="Gill Sans" charset="0"/>
                  <a:cs typeface="Gill Sans" charset="0"/>
                </a:rPr>
                <a:t>Secondary</a:t>
              </a:r>
            </a:p>
            <a:p>
              <a:pPr>
                <a:lnSpc>
                  <a:spcPct val="100000"/>
                </a:lnSpc>
                <a:spcBef>
                  <a:spcPct val="0"/>
                </a:spcBef>
                <a:buSzTx/>
              </a:pPr>
              <a:r>
                <a:rPr lang="en-US" altLang="ko-KR" b="0" dirty="0">
                  <a:latin typeface="Gill Sans" charset="0"/>
                  <a:ea typeface="Gill Sans" charset="0"/>
                  <a:cs typeface="Gill Sans" charset="0"/>
                </a:rPr>
                <a:t>Storage</a:t>
              </a:r>
            </a:p>
            <a:p>
              <a:pPr>
                <a:lnSpc>
                  <a:spcPct val="100000"/>
                </a:lnSpc>
                <a:spcBef>
                  <a:spcPct val="0"/>
                </a:spcBef>
                <a:buSzTx/>
              </a:pPr>
              <a:r>
                <a:rPr lang="en-US" altLang="ko-KR" b="0" dirty="0">
                  <a:latin typeface="Gill Sans" charset="0"/>
                  <a:ea typeface="Gill Sans" charset="0"/>
                  <a:cs typeface="Gill Sans" charset="0"/>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8" name="Rectangle 11"/>
            <p:cNvSpPr>
              <a:spLocks noChangeArrowheads="1"/>
            </p:cNvSpPr>
            <p:nvPr/>
          </p:nvSpPr>
          <p:spPr bwMode="auto">
            <a:xfrm>
              <a:off x="1111" y="1684"/>
              <a:ext cx="77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3" name="Rectangle 19"/>
            <p:cNvSpPr>
              <a:spLocks noChangeArrowheads="1"/>
            </p:cNvSpPr>
            <p:nvPr/>
          </p:nvSpPr>
          <p:spPr bwMode="auto">
            <a:xfrm>
              <a:off x="3038" y="2469"/>
              <a:ext cx="681" cy="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Main</a:t>
              </a:r>
            </a:p>
            <a:p>
              <a:pPr>
                <a:lnSpc>
                  <a:spcPct val="100000"/>
                </a:lnSpc>
                <a:spcBef>
                  <a:spcPct val="0"/>
                </a:spcBef>
                <a:buSzTx/>
              </a:pPr>
              <a:r>
                <a:rPr lang="en-US" altLang="ko-KR" b="0">
                  <a:latin typeface="Gill Sans" charset="0"/>
                  <a:ea typeface="Gill Sans" charset="0"/>
                  <a:cs typeface="Gill Sans" charset="0"/>
                </a:rPr>
                <a:t>Memory</a:t>
              </a:r>
            </a:p>
            <a:p>
              <a:pPr>
                <a:lnSpc>
                  <a:spcPct val="100000"/>
                </a:lnSpc>
                <a:spcBef>
                  <a:spcPct val="0"/>
                </a:spcBef>
                <a:buSzTx/>
              </a:pPr>
              <a:r>
                <a:rPr lang="en-US" altLang="ko-KR" b="0">
                  <a:latin typeface="Gill Sans" charset="0"/>
                  <a:ea typeface="Gill Sans" charset="0"/>
                  <a:cs typeface="Gill Sans" charset="0"/>
                </a:rPr>
                <a:t>(DRAM)</a:t>
              </a:r>
            </a:p>
          </p:txBody>
        </p:sp>
        <p:sp>
          <p:nvSpPr>
            <p:cNvPr id="23574" name="Rectangle 20"/>
            <p:cNvSpPr>
              <a:spLocks noChangeArrowheads="1"/>
            </p:cNvSpPr>
            <p:nvPr/>
          </p:nvSpPr>
          <p:spPr bwMode="auto">
            <a:xfrm>
              <a:off x="2352" y="2424"/>
              <a:ext cx="625" cy="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Second</a:t>
              </a:r>
            </a:p>
            <a:p>
              <a:pPr>
                <a:lnSpc>
                  <a:spcPct val="100000"/>
                </a:lnSpc>
                <a:spcBef>
                  <a:spcPct val="0"/>
                </a:spcBef>
                <a:buSzTx/>
              </a:pPr>
              <a:r>
                <a:rPr lang="en-US" altLang="ko-KR" b="0">
                  <a:latin typeface="Gill Sans" charset="0"/>
                  <a:ea typeface="Gill Sans" charset="0"/>
                  <a:cs typeface="Gill Sans" charset="0"/>
                </a:rPr>
                <a:t>Level</a:t>
              </a:r>
            </a:p>
            <a:p>
              <a:pPr>
                <a:lnSpc>
                  <a:spcPct val="100000"/>
                </a:lnSpc>
                <a:spcBef>
                  <a:spcPct val="0"/>
                </a:spcBef>
                <a:buSzTx/>
              </a:pPr>
              <a:r>
                <a:rPr lang="en-US" altLang="ko-KR" b="0">
                  <a:latin typeface="Gill Sans" charset="0"/>
                  <a:ea typeface="Gill Sans" charset="0"/>
                  <a:cs typeface="Gill Sans" charset="0"/>
                </a:rPr>
                <a:t>Cache</a:t>
              </a:r>
            </a:p>
            <a:p>
              <a:pPr>
                <a:lnSpc>
                  <a:spcPct val="100000"/>
                </a:lnSpc>
                <a:spcBef>
                  <a:spcPct val="0"/>
                </a:spcBef>
                <a:buSzTx/>
              </a:pPr>
              <a:r>
                <a:rPr lang="en-US" altLang="ko-KR" b="0">
                  <a:latin typeface="Gill Sans" charset="0"/>
                  <a:ea typeface="Gill Sans" charset="0"/>
                  <a:cs typeface="Gill Sans" charset="0"/>
                </a:rPr>
                <a:t>(SRAM)</a:t>
              </a:r>
            </a:p>
          </p:txBody>
        </p:sp>
        <p:sp>
          <p:nvSpPr>
            <p:cNvPr id="23575" name="Rectangle 22"/>
            <p:cNvSpPr>
              <a:spLocks noChangeArrowheads="1"/>
            </p:cNvSpPr>
            <p:nvPr/>
          </p:nvSpPr>
          <p:spPr bwMode="auto">
            <a:xfrm>
              <a:off x="1231" y="3425"/>
              <a:ext cx="24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1s</a:t>
              </a:r>
            </a:p>
          </p:txBody>
        </p:sp>
        <p:sp>
          <p:nvSpPr>
            <p:cNvPr id="23576" name="Rectangle 23"/>
            <p:cNvSpPr>
              <a:spLocks noChangeArrowheads="1"/>
            </p:cNvSpPr>
            <p:nvPr/>
          </p:nvSpPr>
          <p:spPr bwMode="auto">
            <a:xfrm>
              <a:off x="3706" y="3412"/>
              <a:ext cx="82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10,000,000s  </a:t>
              </a:r>
            </a:p>
            <a:p>
              <a:pPr>
                <a:lnSpc>
                  <a:spcPct val="100000"/>
                </a:lnSpc>
                <a:spcBef>
                  <a:spcPct val="0"/>
                </a:spcBef>
                <a:buSzTx/>
              </a:pPr>
              <a:r>
                <a:rPr lang="en-US" altLang="ko-KR" sz="1800" b="0">
                  <a:latin typeface="Gill Sans" charset="0"/>
                  <a:ea typeface="Gill Sans" charset="0"/>
                  <a:cs typeface="Gill Sans" charset="0"/>
                </a:rPr>
                <a:t>   (10s ms)</a:t>
              </a:r>
            </a:p>
          </p:txBody>
        </p:sp>
        <p:sp>
          <p:nvSpPr>
            <p:cNvPr id="23577" name="Rectangle 24"/>
            <p:cNvSpPr>
              <a:spLocks noChangeArrowheads="1"/>
            </p:cNvSpPr>
            <p:nvPr/>
          </p:nvSpPr>
          <p:spPr bwMode="auto">
            <a:xfrm>
              <a:off x="486" y="3425"/>
              <a:ext cx="7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Speed (ns):</a:t>
              </a:r>
            </a:p>
          </p:txBody>
        </p:sp>
        <p:sp>
          <p:nvSpPr>
            <p:cNvPr id="23578" name="Rectangle 25"/>
            <p:cNvSpPr>
              <a:spLocks noChangeArrowheads="1"/>
            </p:cNvSpPr>
            <p:nvPr/>
          </p:nvSpPr>
          <p:spPr bwMode="auto">
            <a:xfrm>
              <a:off x="1964" y="3425"/>
              <a:ext cx="6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10s-100s</a:t>
              </a:r>
            </a:p>
          </p:txBody>
        </p:sp>
        <p:sp>
          <p:nvSpPr>
            <p:cNvPr id="23579" name="Rectangle 26"/>
            <p:cNvSpPr>
              <a:spLocks noChangeArrowheads="1"/>
            </p:cNvSpPr>
            <p:nvPr/>
          </p:nvSpPr>
          <p:spPr bwMode="auto">
            <a:xfrm>
              <a:off x="3164" y="3425"/>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0" name="Rectangle 27"/>
            <p:cNvSpPr>
              <a:spLocks noChangeArrowheads="1"/>
            </p:cNvSpPr>
            <p:nvPr/>
          </p:nvSpPr>
          <p:spPr bwMode="auto">
            <a:xfrm>
              <a:off x="1159" y="3779"/>
              <a:ext cx="3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1" name="Rectangle 28"/>
            <p:cNvSpPr>
              <a:spLocks noChangeArrowheads="1"/>
            </p:cNvSpPr>
            <p:nvPr/>
          </p:nvSpPr>
          <p:spPr bwMode="auto">
            <a:xfrm>
              <a:off x="3888" y="3779"/>
              <a:ext cx="5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Gs-Ts</a:t>
              </a:r>
              <a:endParaRPr lang="en-US" altLang="ko-KR" sz="1800" b="0" dirty="0">
                <a:latin typeface="Gill Sans" charset="0"/>
                <a:ea typeface="Gill Sans" charset="0"/>
                <a:cs typeface="Gill Sans" charset="0"/>
              </a:endParaRPr>
            </a:p>
          </p:txBody>
        </p:sp>
        <p:sp>
          <p:nvSpPr>
            <p:cNvPr id="23582" name="Rectangle 29"/>
            <p:cNvSpPr>
              <a:spLocks noChangeArrowheads="1"/>
            </p:cNvSpPr>
            <p:nvPr/>
          </p:nvSpPr>
          <p:spPr bwMode="auto">
            <a:xfrm>
              <a:off x="388" y="3779"/>
              <a:ext cx="8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Size (bytes):</a:t>
              </a:r>
            </a:p>
          </p:txBody>
        </p:sp>
        <p:sp>
          <p:nvSpPr>
            <p:cNvPr id="23583" name="Rectangle 30"/>
            <p:cNvSpPr>
              <a:spLocks noChangeArrowheads="1"/>
            </p:cNvSpPr>
            <p:nvPr/>
          </p:nvSpPr>
          <p:spPr bwMode="auto">
            <a:xfrm>
              <a:off x="2037" y="3779"/>
              <a:ext cx="4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Ks-Ms</a:t>
              </a:r>
            </a:p>
          </p:txBody>
        </p:sp>
        <p:sp>
          <p:nvSpPr>
            <p:cNvPr id="23584" name="Rectangle 31"/>
            <p:cNvSpPr>
              <a:spLocks noChangeArrowheads="1"/>
            </p:cNvSpPr>
            <p:nvPr/>
          </p:nvSpPr>
          <p:spPr bwMode="auto">
            <a:xfrm>
              <a:off x="3038" y="3779"/>
              <a:ext cx="6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Ms-Gs</a:t>
              </a:r>
              <a:endParaRPr lang="en-US" altLang="ko-KR" sz="1800" b="0" dirty="0">
                <a:latin typeface="Gill Sans" charset="0"/>
                <a:ea typeface="Gill Sans" charset="0"/>
                <a:cs typeface="Gill Sans" charset="0"/>
              </a:endParaRP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89" name="Rectangle 34"/>
              <p:cNvSpPr>
                <a:spLocks noChangeArrowheads="1"/>
              </p:cNvSpPr>
              <p:nvPr/>
            </p:nvSpPr>
            <p:spPr bwMode="auto">
              <a:xfrm>
                <a:off x="4638" y="2098"/>
                <a:ext cx="630" cy="622"/>
              </a:xfrm>
              <a:prstGeom prst="rect">
                <a:avLst/>
              </a:prstGeom>
              <a:solidFill>
                <a:srgbClr val="FF66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Tertiary</a:t>
                </a:r>
              </a:p>
              <a:p>
                <a:pPr>
                  <a:lnSpc>
                    <a:spcPct val="100000"/>
                  </a:lnSpc>
                  <a:spcBef>
                    <a:spcPct val="0"/>
                  </a:spcBef>
                  <a:buSzTx/>
                </a:pPr>
                <a:r>
                  <a:rPr lang="en-US" altLang="ko-KR" b="0">
                    <a:latin typeface="Gill Sans" charset="0"/>
                    <a:ea typeface="Gill Sans" charset="0"/>
                    <a:cs typeface="Gill Sans" charset="0"/>
                  </a:rPr>
                  <a:t>Storage</a:t>
                </a:r>
              </a:p>
              <a:p>
                <a:pPr>
                  <a:lnSpc>
                    <a:spcPct val="100000"/>
                  </a:lnSpc>
                  <a:spcBef>
                    <a:spcPct val="0"/>
                  </a:spcBef>
                  <a:buSzTx/>
                </a:pPr>
                <a:r>
                  <a:rPr lang="en-US" altLang="ko-KR" b="0">
                    <a:latin typeface="Gill Sans" charset="0"/>
                    <a:ea typeface="Gill Sans" charset="0"/>
                    <a:cs typeface="Gill Sans" charset="0"/>
                  </a:rPr>
                  <a:t>(Tape)</a:t>
                </a:r>
              </a:p>
            </p:txBody>
          </p:sp>
        </p:grpSp>
        <p:sp>
          <p:nvSpPr>
            <p:cNvPr id="23586" name="Rectangle 35"/>
            <p:cNvSpPr>
              <a:spLocks noChangeArrowheads="1"/>
            </p:cNvSpPr>
            <p:nvPr/>
          </p:nvSpPr>
          <p:spPr bwMode="auto">
            <a:xfrm>
              <a:off x="4444" y="3425"/>
              <a:ext cx="112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10,000,000,000s  </a:t>
              </a:r>
            </a:p>
            <a:p>
              <a:pPr>
                <a:lnSpc>
                  <a:spcPct val="100000"/>
                </a:lnSpc>
                <a:spcBef>
                  <a:spcPct val="0"/>
                </a:spcBef>
                <a:buSzTx/>
              </a:pPr>
              <a:r>
                <a:rPr lang="en-US" altLang="ko-KR" sz="1800" b="0" dirty="0">
                  <a:latin typeface="Gill Sans" charset="0"/>
                  <a:ea typeface="Gill Sans" charset="0"/>
                  <a:cs typeface="Gill Sans" charset="0"/>
                </a:rPr>
                <a:t>   (10s sec)</a:t>
              </a:r>
            </a:p>
          </p:txBody>
        </p:sp>
        <p:sp>
          <p:nvSpPr>
            <p:cNvPr id="23587" name="Rectangle 36"/>
            <p:cNvSpPr>
              <a:spLocks noChangeArrowheads="1"/>
            </p:cNvSpPr>
            <p:nvPr/>
          </p:nvSpPr>
          <p:spPr bwMode="auto">
            <a:xfrm>
              <a:off x="4710" y="3779"/>
              <a:ext cx="6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smtClean="0">
                  <a:latin typeface="Gill Sans" charset="0"/>
                  <a:ea typeface="Gill Sans" charset="0"/>
                  <a:cs typeface="Gill Sans" charset="0"/>
                </a:rPr>
                <a:t>Ts</a:t>
              </a:r>
              <a:r>
                <a:rPr lang="en-US" altLang="ko-KR" sz="1800" b="0" dirty="0" smtClean="0">
                  <a:latin typeface="Gill Sans" charset="0"/>
                  <a:ea typeface="Gill Sans" charset="0"/>
                  <a:cs typeface="Gill Sans" charset="0"/>
                </a:rPr>
                <a:t>-Ps</a:t>
              </a:r>
              <a:endParaRPr lang="en-US" altLang="ko-KR" sz="1800" b="0" dirty="0">
                <a:latin typeface="Gill Sans" charset="0"/>
                <a:ea typeface="Gill Sans" charset="0"/>
                <a:cs typeface="Gill Sans" charset="0"/>
              </a:endParaRPr>
            </a:p>
          </p:txBody>
        </p:sp>
      </p:grpSp>
    </p:spTree>
    <p:extLst>
      <p:ext uri="{BB962C8B-B14F-4D97-AF65-F5344CB8AC3E}">
        <p14:creationId xmlns:p14="http://schemas.microsoft.com/office/powerpoint/2010/main" val="416304717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6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6054"/>
                                        </p:tgtEl>
                                        <p:attrNameLst>
                                          <p:attrName>style.visibility</p:attrName>
                                        </p:attrNameLst>
                                      </p:cBhvr>
                                      <p:to>
                                        <p:strVal val="visible"/>
                                      </p:to>
                                    </p:set>
                                    <p:animEffect transition="in" filter="wipe(left)">
                                      <p:cBhvr>
                                        <p:cTn id="15"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9067800" cy="5486630"/>
          </a:xfrm>
          <a:noFill/>
        </p:spPr>
        <p:txBody>
          <a:bodyPr wrap="square" lIns="63500" tIns="25400" rIns="63500" bIns="25400">
            <a:spAutoFit/>
          </a:bodyPr>
          <a:lstStyle/>
          <a:p>
            <a:r>
              <a:rPr lang="en-US" altLang="ko-KR" dirty="0" smtClean="0">
                <a:solidFill>
                  <a:schemeClr val="hlink"/>
                </a:solidFill>
                <a:ea typeface="굴림" panose="020B0600000101010101" pitchFamily="34" charset="-127"/>
              </a:rPr>
              <a:t>Compulsory</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(cold start or process migration, first reference): first access to a block</a:t>
            </a:r>
          </a:p>
          <a:p>
            <a:pPr lvl="1"/>
            <a:r>
              <a:rPr lang="en-US" altLang="ko-KR" sz="2400" dirty="0" smtClean="0">
                <a:ea typeface="굴림" panose="020B0600000101010101" pitchFamily="34" charset="-127"/>
              </a:rPr>
              <a:t>“Cold” fact of life: not a whole lot you can do about it</a:t>
            </a:r>
          </a:p>
          <a:p>
            <a:pPr lvl="1"/>
            <a:r>
              <a:rPr lang="en-US" altLang="ko-KR" sz="2400" dirty="0" smtClean="0">
                <a:ea typeface="굴림" panose="020B0600000101010101" pitchFamily="34" charset="-127"/>
              </a:rPr>
              <a:t>Note: If you are going to run “billions” of instruction, Compulsory Misses are insignificant</a:t>
            </a:r>
          </a:p>
          <a:p>
            <a:r>
              <a:rPr lang="en-US" altLang="ko-KR" dirty="0" smtClean="0">
                <a:solidFill>
                  <a:schemeClr val="hlink"/>
                </a:solidFill>
                <a:ea typeface="굴림" panose="020B0600000101010101" pitchFamily="34" charset="-127"/>
              </a:rPr>
              <a:t>Capacity</a:t>
            </a:r>
            <a:r>
              <a:rPr lang="en-US" altLang="ko-KR" dirty="0" smtClean="0">
                <a:ea typeface="굴림" panose="020B0600000101010101" pitchFamily="34" charset="-127"/>
              </a:rPr>
              <a:t>:</a:t>
            </a:r>
          </a:p>
          <a:p>
            <a:pPr lvl="1"/>
            <a:r>
              <a:rPr lang="en-US" altLang="ko-KR" sz="2400" dirty="0" smtClean="0">
                <a:ea typeface="굴림" panose="020B0600000101010101" pitchFamily="34" charset="-127"/>
              </a:rPr>
              <a:t>Cache cannot contain all blocks access by the program</a:t>
            </a:r>
          </a:p>
          <a:p>
            <a:pPr lvl="1"/>
            <a:r>
              <a:rPr lang="en-US" altLang="ko-KR" sz="2400" dirty="0" smtClean="0">
                <a:ea typeface="굴림" panose="020B0600000101010101" pitchFamily="34" charset="-127"/>
              </a:rPr>
              <a:t>Solution: increase cache size</a:t>
            </a:r>
          </a:p>
          <a:p>
            <a:r>
              <a:rPr lang="en-US" altLang="ko-KR" dirty="0" smtClean="0">
                <a:solidFill>
                  <a:schemeClr val="hlink"/>
                </a:solidFill>
                <a:ea typeface="굴림" panose="020B0600000101010101" pitchFamily="34" charset="-127"/>
              </a:rPr>
              <a:t>Conflict</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(collision):</a:t>
            </a:r>
          </a:p>
          <a:p>
            <a:pPr lvl="1"/>
            <a:r>
              <a:rPr lang="en-US" altLang="ko-KR" sz="2400" dirty="0" smtClean="0">
                <a:ea typeface="굴림" panose="020B0600000101010101" pitchFamily="34" charset="-127"/>
              </a:rPr>
              <a:t>Multiple  memory locations  mapped to the same cache location</a:t>
            </a:r>
          </a:p>
          <a:p>
            <a:pPr lvl="1"/>
            <a:r>
              <a:rPr lang="en-US" altLang="ko-KR" sz="2400" dirty="0" smtClean="0">
                <a:ea typeface="굴림" panose="020B0600000101010101" pitchFamily="34" charset="-127"/>
              </a:rPr>
              <a:t>Solution 1: increase  cache size</a:t>
            </a:r>
          </a:p>
          <a:p>
            <a:pPr lvl="1"/>
            <a:r>
              <a:rPr lang="en-US" altLang="ko-KR" sz="2400" dirty="0" smtClean="0">
                <a:ea typeface="굴림" panose="020B0600000101010101" pitchFamily="34" charset="-127"/>
              </a:rPr>
              <a:t>Solution 2: increase associativity</a:t>
            </a:r>
          </a:p>
          <a:p>
            <a:r>
              <a:rPr lang="en-US" altLang="ko-KR" dirty="0" smtClean="0">
                <a:solidFill>
                  <a:schemeClr val="hlink"/>
                </a:solidFill>
                <a:ea typeface="굴림" panose="020B0600000101010101" pitchFamily="34" charset="-127"/>
              </a:rPr>
              <a:t>Coherence</a:t>
            </a:r>
            <a:r>
              <a:rPr lang="en-US" altLang="ko-KR" dirty="0"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200400"/>
            <a:ext cx="8305800" cy="3492238"/>
          </a:xfrm>
          <a:noFill/>
        </p:spPr>
        <p:txBody>
          <a:bodyPr lIns="63500" tIns="25400" rIns="63500" bIns="25400">
            <a:spAutoFit/>
          </a:bodyPr>
          <a:lstStyle/>
          <a:p>
            <a:r>
              <a:rPr lang="en-US" altLang="ko-KR" dirty="0" smtClean="0">
                <a:ea typeface="굴림" panose="020B0600000101010101" pitchFamily="34" charset="-127"/>
              </a:rPr>
              <a:t>Index Used to Lookup Candidates in Cache</a:t>
            </a:r>
          </a:p>
          <a:p>
            <a:pPr lvl="1"/>
            <a:r>
              <a:rPr lang="en-US" altLang="ko-KR" sz="2400" dirty="0" smtClean="0">
                <a:ea typeface="굴림" panose="020B0600000101010101" pitchFamily="34" charset="-127"/>
              </a:rPr>
              <a:t>Index identifies the set </a:t>
            </a:r>
          </a:p>
          <a:p>
            <a:r>
              <a:rPr lang="en-US" altLang="ko-KR" dirty="0" smtClean="0">
                <a:ea typeface="굴림" panose="020B0600000101010101" pitchFamily="34" charset="-127"/>
              </a:rPr>
              <a:t>Tag used to identify actual copy</a:t>
            </a:r>
          </a:p>
          <a:p>
            <a:pPr lvl="1"/>
            <a:r>
              <a:rPr lang="en-US" altLang="ko-KR" sz="2400" dirty="0" smtClean="0">
                <a:ea typeface="굴림" panose="020B0600000101010101" pitchFamily="34" charset="-127"/>
              </a:rPr>
              <a:t>If no candidates match, then declare cache miss</a:t>
            </a:r>
          </a:p>
          <a:p>
            <a:r>
              <a:rPr lang="en-US" altLang="ko-KR" dirty="0" smtClean="0">
                <a:ea typeface="굴림" panose="020B0600000101010101" pitchFamily="34" charset="-127"/>
              </a:rPr>
              <a:t>Block is minimum quantum of caching</a:t>
            </a:r>
          </a:p>
          <a:p>
            <a:pPr lvl="1"/>
            <a:r>
              <a:rPr lang="en-US" altLang="ko-KR" sz="2400" dirty="0" smtClean="0">
                <a:ea typeface="굴림" panose="020B0600000101010101" pitchFamily="34" charset="-127"/>
              </a:rPr>
              <a:t>Data select field used to select data within block</a:t>
            </a:r>
          </a:p>
          <a:p>
            <a:pPr lvl="1"/>
            <a:r>
              <a:rPr lang="en-US" altLang="ko-KR" sz="2400" dirty="0" smtClean="0">
                <a:ea typeface="굴림" panose="020B0600000101010101" pitchFamily="34" charset="-127"/>
              </a:rPr>
              <a:t>Many caching applications don’t have data select field</a:t>
            </a:r>
          </a:p>
          <a:p>
            <a:endParaRPr lang="ko-KR" altLang="en-US" dirty="0"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6963"/>
            <a:chOff x="288" y="816"/>
            <a:chExt cx="5184" cy="1491"/>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88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01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dirty="0">
                  <a:latin typeface="Gill Sans" charset="0"/>
                  <a:ea typeface="Gill Sans" charset="0"/>
                  <a:cs typeface="Gill Sans" charset="0"/>
                </a:rPr>
                <a:t>Data </a:t>
              </a:r>
              <a:r>
                <a:rPr lang="en-US" altLang="ko-KR" sz="2400" b="0" dirty="0" smtClean="0">
                  <a:latin typeface="Gill Sans" charset="0"/>
                  <a:ea typeface="Gill Sans" charset="0"/>
                  <a:cs typeface="Gill Sans" charset="0"/>
                </a:rPr>
                <a:t>Select</a:t>
              </a:r>
              <a:endParaRPr lang="en-US" altLang="ko-KR" sz="2400" b="0" dirty="0">
                <a:latin typeface="Gill Sans" charset="0"/>
                <a:ea typeface="Gill Sans" charset="0"/>
                <a:cs typeface="Gill Sans" charset="0"/>
              </a:endParaRP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291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100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212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100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845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940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956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860966"/>
            <a:ext cx="8915400" cy="2110834"/>
          </a:xfrm>
          <a:noFill/>
        </p:spPr>
        <p:txBody>
          <a:bodyPr wrap="square" lIns="63500" tIns="25400" rIns="63500" bIns="25400">
            <a:spAutoFit/>
          </a:bodyPr>
          <a:lstStyle/>
          <a:p>
            <a:pPr>
              <a:lnSpc>
                <a:spcPct val="80000"/>
              </a:lnSpc>
              <a:spcBef>
                <a:spcPct val="5000"/>
              </a:spcBef>
            </a:pPr>
            <a:r>
              <a:rPr lang="en-US" altLang="ko-KR" dirty="0" smtClean="0">
                <a:solidFill>
                  <a:schemeClr val="hlink"/>
                </a:solidFill>
                <a:ea typeface="굴림" panose="020B0600000101010101" pitchFamily="34" charset="-127"/>
              </a:rPr>
              <a:t>Direct Mapped 2</a:t>
            </a:r>
            <a:r>
              <a:rPr lang="en-US" altLang="ko-KR" baseline="30000" dirty="0" smtClean="0">
                <a:solidFill>
                  <a:schemeClr val="hlink"/>
                </a:solidFill>
                <a:ea typeface="굴림" panose="020B0600000101010101" pitchFamily="34" charset="-127"/>
              </a:rPr>
              <a:t>N</a:t>
            </a:r>
            <a:r>
              <a:rPr lang="en-US" altLang="ko-KR" dirty="0" smtClean="0">
                <a:solidFill>
                  <a:schemeClr val="hlink"/>
                </a:solidFill>
                <a:ea typeface="굴림" panose="020B0600000101010101" pitchFamily="34" charset="-127"/>
              </a:rPr>
              <a:t> byte cache</a:t>
            </a:r>
            <a:r>
              <a:rPr lang="en-US" altLang="ko-KR" dirty="0" smtClean="0">
                <a:ea typeface="굴림" panose="020B0600000101010101" pitchFamily="34" charset="-127"/>
              </a:rPr>
              <a:t>:</a:t>
            </a:r>
          </a:p>
          <a:p>
            <a:pPr lvl="1">
              <a:lnSpc>
                <a:spcPct val="80000"/>
              </a:lnSpc>
              <a:spcBef>
                <a:spcPct val="5000"/>
              </a:spcBef>
            </a:pPr>
            <a:r>
              <a:rPr lang="en-US" altLang="ko-KR" dirty="0" smtClean="0">
                <a:ea typeface="굴림" panose="020B0600000101010101" pitchFamily="34" charset="-127"/>
              </a:rPr>
              <a:t>The uppermost (32 - N) bits are always the Cache Tag</a:t>
            </a:r>
          </a:p>
          <a:p>
            <a:pPr lvl="1">
              <a:lnSpc>
                <a:spcPct val="80000"/>
              </a:lnSpc>
              <a:spcBef>
                <a:spcPct val="5000"/>
              </a:spcBef>
            </a:pPr>
            <a:r>
              <a:rPr lang="en-US" altLang="ko-KR" dirty="0" smtClean="0">
                <a:ea typeface="굴림" panose="020B0600000101010101" pitchFamily="34" charset="-127"/>
              </a:rPr>
              <a:t>The lowest M bits are the Byte Select (Block Size = 2</a:t>
            </a:r>
            <a:r>
              <a:rPr lang="en-US" altLang="ko-KR" baseline="30000" dirty="0" smtClean="0">
                <a:ea typeface="굴림" panose="020B0600000101010101" pitchFamily="34" charset="-127"/>
              </a:rPr>
              <a:t>M</a:t>
            </a:r>
            <a:r>
              <a:rPr lang="en-US" altLang="ko-KR" dirty="0" smtClean="0">
                <a:ea typeface="굴림" panose="020B0600000101010101" pitchFamily="34" charset="-127"/>
              </a:rPr>
              <a:t>)</a:t>
            </a:r>
          </a:p>
          <a:p>
            <a:pPr>
              <a:lnSpc>
                <a:spcPct val="80000"/>
              </a:lnSpc>
              <a:spcBef>
                <a:spcPct val="5000"/>
              </a:spcBef>
            </a:pPr>
            <a:r>
              <a:rPr lang="en-US" altLang="ko-KR" dirty="0" smtClean="0">
                <a:ea typeface="굴림" panose="020B0600000101010101" pitchFamily="34" charset="-127"/>
              </a:rPr>
              <a:t>Example: 1 KB Direct Mapped Cache with 32 B Blocks</a:t>
            </a:r>
          </a:p>
          <a:p>
            <a:pPr lvl="1">
              <a:lnSpc>
                <a:spcPct val="80000"/>
              </a:lnSpc>
              <a:spcBef>
                <a:spcPct val="5000"/>
              </a:spcBef>
            </a:pPr>
            <a:r>
              <a:rPr lang="en-US" altLang="ko-KR" dirty="0" smtClean="0">
                <a:ea typeface="굴림" panose="020B0600000101010101" pitchFamily="34" charset="-127"/>
              </a:rPr>
              <a:t>Index chooses potential block</a:t>
            </a:r>
          </a:p>
          <a:p>
            <a:pPr lvl="1">
              <a:lnSpc>
                <a:spcPct val="80000"/>
              </a:lnSpc>
              <a:spcBef>
                <a:spcPct val="5000"/>
              </a:spcBef>
            </a:pPr>
            <a:r>
              <a:rPr lang="en-US" altLang="ko-KR" dirty="0" smtClean="0">
                <a:ea typeface="굴림" panose="020B0600000101010101" pitchFamily="34" charset="-127"/>
              </a:rPr>
              <a:t>Tag checked to verify block</a:t>
            </a:r>
          </a:p>
          <a:p>
            <a:pPr lvl="1">
              <a:lnSpc>
                <a:spcPct val="80000"/>
              </a:lnSpc>
              <a:spcBef>
                <a:spcPct val="5000"/>
              </a:spcBef>
            </a:pPr>
            <a:r>
              <a:rPr lang="en-US" altLang="ko-KR" dirty="0"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90900"/>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258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718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622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718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720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2021066"/>
          </a:xfrm>
          <a:noFill/>
        </p:spPr>
        <p:txBody>
          <a:bodyPr lIns="63500" tIns="25400" rIns="63500" bIns="25400">
            <a:spAutoFit/>
          </a:bodyPr>
          <a:lstStyle/>
          <a:p>
            <a:pPr>
              <a:lnSpc>
                <a:spcPct val="80000"/>
              </a:lnSpc>
              <a:spcBef>
                <a:spcPct val="10000"/>
              </a:spcBef>
            </a:pPr>
            <a:r>
              <a:rPr lang="en-US" altLang="ko-KR" dirty="0" smtClean="0">
                <a:solidFill>
                  <a:schemeClr val="hlink"/>
                </a:solidFill>
                <a:ea typeface="굴림" panose="020B0600000101010101" pitchFamily="34" charset="-127"/>
              </a:rPr>
              <a:t>N-way set associative</a:t>
            </a:r>
            <a:r>
              <a:rPr lang="en-US" altLang="ko-KR" dirty="0" smtClean="0">
                <a:ea typeface="굴림" panose="020B0600000101010101" pitchFamily="34" charset="-127"/>
              </a:rPr>
              <a:t>: N entries per Cache Index</a:t>
            </a:r>
          </a:p>
          <a:p>
            <a:pPr lvl="1">
              <a:lnSpc>
                <a:spcPct val="80000"/>
              </a:lnSpc>
              <a:spcBef>
                <a:spcPct val="10000"/>
              </a:spcBef>
            </a:pPr>
            <a:r>
              <a:rPr lang="en-US" altLang="ko-KR" sz="2400" dirty="0" smtClean="0">
                <a:ea typeface="굴림" panose="020B0600000101010101" pitchFamily="34" charset="-127"/>
              </a:rPr>
              <a:t>N direct mapped caches operates in parallel</a:t>
            </a:r>
          </a:p>
          <a:p>
            <a:pPr>
              <a:lnSpc>
                <a:spcPct val="80000"/>
              </a:lnSpc>
              <a:spcBef>
                <a:spcPct val="10000"/>
              </a:spcBef>
            </a:pPr>
            <a:r>
              <a:rPr lang="en-US" altLang="ko-KR" dirty="0" smtClean="0">
                <a:ea typeface="굴림" panose="020B0600000101010101" pitchFamily="34" charset="-127"/>
              </a:rPr>
              <a:t>Example: Two-way set associative cache</a:t>
            </a:r>
          </a:p>
          <a:p>
            <a:pPr lvl="1">
              <a:lnSpc>
                <a:spcPct val="80000"/>
              </a:lnSpc>
              <a:spcBef>
                <a:spcPct val="10000"/>
              </a:spcBef>
            </a:pPr>
            <a:r>
              <a:rPr lang="en-US" altLang="ko-KR" sz="2400" dirty="0" smtClean="0">
                <a:ea typeface="굴림" panose="020B0600000101010101" pitchFamily="34" charset="-127"/>
              </a:rPr>
              <a:t>Cache Index selects a “set” from the cache</a:t>
            </a:r>
          </a:p>
          <a:p>
            <a:pPr lvl="1">
              <a:lnSpc>
                <a:spcPct val="80000"/>
              </a:lnSpc>
              <a:spcBef>
                <a:spcPct val="10000"/>
              </a:spcBef>
            </a:pPr>
            <a:r>
              <a:rPr lang="en-US" altLang="ko-KR" sz="2400" dirty="0" smtClean="0">
                <a:ea typeface="굴림" panose="020B0600000101010101" pitchFamily="34" charset="-127"/>
              </a:rPr>
              <a:t>Two tags in the set are compared to input in parallel</a:t>
            </a:r>
          </a:p>
          <a:p>
            <a:pPr lvl="1">
              <a:lnSpc>
                <a:spcPct val="80000"/>
              </a:lnSpc>
              <a:spcBef>
                <a:spcPct val="10000"/>
              </a:spcBef>
            </a:pPr>
            <a:r>
              <a:rPr lang="en-US" altLang="ko-KR" sz="2400" dirty="0"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575064"/>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sz="2400" dirty="0" smtClean="0">
                <a:ea typeface="굴림" panose="020B0600000101010101" pitchFamily="34" charset="-127"/>
              </a:rPr>
              <a:t>Address does not include a cache index</a:t>
            </a:r>
          </a:p>
          <a:p>
            <a:pPr lvl="1">
              <a:lnSpc>
                <a:spcPct val="80000"/>
              </a:lnSpc>
              <a:spcBef>
                <a:spcPct val="20000"/>
              </a:spcBef>
            </a:pPr>
            <a:r>
              <a:rPr lang="en-US" altLang="ko-KR" sz="2400"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sz="2400" dirty="0" smtClean="0">
                <a:ea typeface="굴림" panose="020B0600000101010101" pitchFamily="34" charset="-127"/>
              </a:rPr>
              <a:t>We need N 27-bit comparators</a:t>
            </a:r>
          </a:p>
          <a:p>
            <a:pPr lvl="1">
              <a:lnSpc>
                <a:spcPct val="80000"/>
              </a:lnSpc>
              <a:spcBef>
                <a:spcPct val="20000"/>
              </a:spcBef>
            </a:pPr>
            <a:r>
              <a:rPr lang="en-US" altLang="ko-KR" sz="2400"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922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43512"/>
                                        </p:tgtEl>
                                        <p:attrNameLst>
                                          <p:attrName>style.visibility</p:attrName>
                                        </p:attrNameLst>
                                      </p:cBhvr>
                                      <p:to>
                                        <p:strVal val="visible"/>
                                      </p:to>
                                    </p:set>
                                    <p:anim calcmode="lin" valueType="num">
                                      <p:cBhvr additive="base">
                                        <p:cTn id="21" dur="500" fill="hold"/>
                                        <p:tgtEl>
                                          <p:spTgt spid="743512"/>
                                        </p:tgtEl>
                                        <p:attrNameLst>
                                          <p:attrName>ppt_x</p:attrName>
                                        </p:attrNameLst>
                                      </p:cBhvr>
                                      <p:tavLst>
                                        <p:tav tm="0">
                                          <p:val>
                                            <p:strVal val="#ppt_x"/>
                                          </p:val>
                                        </p:tav>
                                        <p:tav tm="100000">
                                          <p:val>
                                            <p:strVal val="#ppt_x"/>
                                          </p:val>
                                        </p:tav>
                                      </p:tavLst>
                                    </p:anim>
                                    <p:anim calcmode="lin" valueType="num">
                                      <p:cBhvr additive="base">
                                        <p:cTn id="22"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43514"/>
                                        </p:tgtEl>
                                        <p:attrNameLst>
                                          <p:attrName>style.visibility</p:attrName>
                                        </p:attrNameLst>
                                      </p:cBhvr>
                                      <p:to>
                                        <p:strVal val="visible"/>
                                      </p:to>
                                    </p:set>
                                    <p:anim calcmode="lin" valueType="num">
                                      <p:cBhvr additive="base">
                                        <p:cTn id="27" dur="500" fill="hold"/>
                                        <p:tgtEl>
                                          <p:spTgt spid="743514"/>
                                        </p:tgtEl>
                                        <p:attrNameLst>
                                          <p:attrName>ppt_x</p:attrName>
                                        </p:attrNameLst>
                                      </p:cBhvr>
                                      <p:tavLst>
                                        <p:tav tm="0">
                                          <p:val>
                                            <p:strVal val="1+#ppt_w/2"/>
                                          </p:val>
                                        </p:tav>
                                        <p:tav tm="100000">
                                          <p:val>
                                            <p:strVal val="#ppt_x"/>
                                          </p:val>
                                        </p:tav>
                                      </p:tavLst>
                                    </p:anim>
                                    <p:anim calcmode="lin" valueType="num">
                                      <p:cBhvr additive="base">
                                        <p:cTn id="28"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515423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Miss rates for a workload:</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529717"/>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through</a:t>
            </a:r>
            <a:r>
              <a:rPr lang="en-US" altLang="ko-KR" dirty="0"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back</a:t>
            </a:r>
            <a:r>
              <a:rPr lang="en-US" altLang="ko-KR" dirty="0" smtClean="0">
                <a:ea typeface="굴림" panose="020B0600000101010101" pitchFamily="34" charset="-127"/>
              </a:rPr>
              <a:t>: The information is written only to the block in the cache</a:t>
            </a:r>
          </a:p>
          <a:p>
            <a:pPr lvl="1">
              <a:lnSpc>
                <a:spcPct val="80000"/>
              </a:lnSpc>
              <a:spcBef>
                <a:spcPct val="20000"/>
              </a:spcBef>
            </a:pPr>
            <a:r>
              <a:rPr lang="en-US" altLang="ko-KR" sz="2400"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z="2400"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sz="2400" dirty="0" smtClean="0">
                <a:ea typeface="굴림" panose="020B0600000101010101" pitchFamily="34" charset="-127"/>
              </a:rPr>
              <a:t>WT: </a:t>
            </a:r>
          </a:p>
          <a:p>
            <a:pPr lvl="2">
              <a:lnSpc>
                <a:spcPct val="80000"/>
              </a:lnSpc>
              <a:spcBef>
                <a:spcPct val="20000"/>
              </a:spcBef>
            </a:pPr>
            <a:r>
              <a:rPr lang="en-US" altLang="ko-KR" sz="2400" dirty="0" smtClean="0">
                <a:ea typeface="굴림" panose="020B0600000101010101" pitchFamily="34" charset="-127"/>
              </a:rPr>
              <a:t>PRO: read misses cannot result in writes</a:t>
            </a:r>
          </a:p>
          <a:p>
            <a:pPr lvl="2">
              <a:lnSpc>
                <a:spcPct val="80000"/>
              </a:lnSpc>
              <a:spcBef>
                <a:spcPct val="20000"/>
              </a:spcBef>
            </a:pPr>
            <a:r>
              <a:rPr lang="en-US" altLang="ko-KR" sz="2400" dirty="0" smtClean="0">
                <a:ea typeface="굴림" panose="020B0600000101010101" pitchFamily="34" charset="-127"/>
              </a:rPr>
              <a:t>CON: Processor held up on writes unless writes buffered</a:t>
            </a:r>
          </a:p>
          <a:p>
            <a:pPr lvl="1">
              <a:lnSpc>
                <a:spcPct val="80000"/>
              </a:lnSpc>
              <a:spcBef>
                <a:spcPct val="20000"/>
              </a:spcBef>
            </a:pPr>
            <a:r>
              <a:rPr lang="en-US" altLang="ko-KR" sz="2400" dirty="0" smtClean="0">
                <a:ea typeface="굴림" panose="020B0600000101010101" pitchFamily="34" charset="-127"/>
              </a:rPr>
              <a:t>WB: </a:t>
            </a:r>
          </a:p>
          <a:p>
            <a:pPr lvl="2">
              <a:lnSpc>
                <a:spcPct val="80000"/>
              </a:lnSpc>
              <a:spcBef>
                <a:spcPct val="20000"/>
              </a:spcBef>
            </a:pPr>
            <a:r>
              <a:rPr lang="en-US" altLang="ko-KR" sz="2400" dirty="0" smtClean="0">
                <a:ea typeface="굴림" panose="020B0600000101010101" pitchFamily="34" charset="-127"/>
              </a:rPr>
              <a:t>PRO: repeated writes not sent to DRAM</a:t>
            </a:r>
            <a:br>
              <a:rPr lang="en-US" altLang="ko-KR" sz="2400" dirty="0" smtClean="0">
                <a:ea typeface="굴림" panose="020B0600000101010101" pitchFamily="34" charset="-127"/>
              </a:rPr>
            </a:br>
            <a:r>
              <a:rPr lang="en-US" altLang="ko-KR" sz="2400" dirty="0" smtClean="0">
                <a:ea typeface="굴림" panose="020B0600000101010101" pitchFamily="34" charset="-127"/>
              </a:rPr>
              <a:t>	 processor not held up on writes</a:t>
            </a:r>
          </a:p>
          <a:p>
            <a:pPr lvl="2">
              <a:lnSpc>
                <a:spcPct val="80000"/>
              </a:lnSpc>
              <a:spcBef>
                <a:spcPct val="20000"/>
              </a:spcBef>
            </a:pPr>
            <a:r>
              <a:rPr lang="en-US" altLang="ko-KR" sz="2400" dirty="0" smtClean="0">
                <a:ea typeface="굴림" panose="020B0600000101010101" pitchFamily="34" charset="-127"/>
              </a:rPr>
              <a:t>CON: More complex</a:t>
            </a:r>
            <a:br>
              <a:rPr lang="en-US" altLang="ko-KR" sz="2400" dirty="0" smtClean="0">
                <a:ea typeface="굴림" panose="020B0600000101010101" pitchFamily="34" charset="-127"/>
              </a:rPr>
            </a:br>
            <a:r>
              <a:rPr lang="en-US" altLang="ko-KR" sz="2400" dirty="0" smtClean="0">
                <a:ea typeface="굴림" panose="020B0600000101010101" pitchFamily="34" charset="-127"/>
              </a:rPr>
              <a:t>	 Read miss may require </a:t>
            </a:r>
            <a:r>
              <a:rPr lang="en-US" altLang="ko-KR" sz="2400" dirty="0" err="1" smtClean="0">
                <a:ea typeface="굴림" panose="020B0600000101010101" pitchFamily="34" charset="-127"/>
              </a:rPr>
              <a:t>writeback</a:t>
            </a:r>
            <a:r>
              <a:rPr lang="en-US" altLang="ko-KR" sz="2400"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4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0"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7651"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7652"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7653"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7655"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7656"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7" name="Up Arrow 11"/>
          <p:cNvSpPr>
            <a:spLocks noChangeArrowheads="1"/>
          </p:cNvSpPr>
          <p:nvPr/>
        </p:nvSpPr>
        <p:spPr bwMode="auto">
          <a:xfrm flipH="1" flipV="1">
            <a:off x="2209800" y="1752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8"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9"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7660"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1"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2"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3"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7664"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7665"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7666"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7667"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68"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7669"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7670"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71"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7672"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73"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78"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0"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2"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7683"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7684"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7685"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7686"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7751" name="Group 134"/>
          <p:cNvGrpSpPr>
            <a:grpSpLocks/>
          </p:cNvGrpSpPr>
          <p:nvPr/>
        </p:nvGrpSpPr>
        <p:grpSpPr bwMode="auto">
          <a:xfrm>
            <a:off x="4187825" y="990600"/>
            <a:ext cx="1168400" cy="6002338"/>
            <a:chOff x="4188007" y="838200"/>
            <a:chExt cx="1168785" cy="6001641"/>
          </a:xfrm>
        </p:grpSpPr>
        <p:sp>
          <p:nvSpPr>
            <p:cNvPr id="27781"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7782"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7752"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3"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4"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5"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6"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7"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8"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59"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0"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1"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2"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3"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4"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5"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6"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7"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8"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69"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0"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1"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2"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3" name="Straight Arrow Connector 182"/>
          <p:cNvCxnSpPr>
            <a:cxnSpLocks noChangeShapeType="1"/>
            <a:endCxn id="27678"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4"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5"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6"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777"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7778"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7779" name="TextBox 135"/>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30646362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222625" y="2638425"/>
            <a:ext cx="1117274" cy="70531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27074177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smtClean="0">
                <a:ea typeface="굴림" panose="020B0600000101010101" pitchFamily="34" charset="-127"/>
              </a:rPr>
              <a:t>What Actually Happens on a TLB Miss? (1/2)</a:t>
            </a:r>
          </a:p>
        </p:txBody>
      </p:sp>
      <p:sp>
        <p:nvSpPr>
          <p:cNvPr id="33795" name="Rectangle 3"/>
          <p:cNvSpPr>
            <a:spLocks noGrp="1" noChangeArrowheads="1"/>
          </p:cNvSpPr>
          <p:nvPr>
            <p:ph type="body" idx="1"/>
          </p:nvPr>
        </p:nvSpPr>
        <p:spPr>
          <a:xfrm>
            <a:off x="152400" y="1066800"/>
            <a:ext cx="8915400" cy="5181600"/>
          </a:xfrm>
        </p:spPr>
        <p:txBody>
          <a:bodyPr>
            <a:normAutofit lnSpcReduction="10000"/>
          </a:bodyPr>
          <a:lstStyle/>
          <a:p>
            <a:pPr>
              <a:lnSpc>
                <a:spcPct val="100000"/>
              </a:lnSpc>
              <a:spcBef>
                <a:spcPct val="20000"/>
              </a:spcBef>
            </a:pPr>
            <a:r>
              <a:rPr lang="en-US" altLang="ko-KR" sz="2800" dirty="0" smtClean="0">
                <a:ea typeface="굴림" panose="020B0600000101010101" pitchFamily="34" charset="-127"/>
              </a:rPr>
              <a:t>Hardware traversed page tables:</a:t>
            </a:r>
          </a:p>
          <a:p>
            <a:pPr lvl="1">
              <a:lnSpc>
                <a:spcPct val="100000"/>
              </a:lnSpc>
              <a:spcBef>
                <a:spcPct val="20000"/>
              </a:spcBef>
            </a:pPr>
            <a:r>
              <a:rPr lang="en-US" altLang="ko-KR" sz="2400" dirty="0" smtClean="0">
                <a:ea typeface="굴림" panose="020B0600000101010101" pitchFamily="34" charset="-127"/>
              </a:rPr>
              <a:t>On TLB miss, hardware in MMU looks at current page table to fill TLB (may walk multiple levels)</a:t>
            </a:r>
          </a:p>
          <a:p>
            <a:pPr lvl="2">
              <a:lnSpc>
                <a:spcPct val="100000"/>
              </a:lnSpc>
              <a:spcBef>
                <a:spcPct val="20000"/>
              </a:spcBef>
            </a:pPr>
            <a:r>
              <a:rPr lang="en-US" altLang="ko-KR" sz="2400" dirty="0" smtClean="0">
                <a:ea typeface="굴림" panose="020B0600000101010101" pitchFamily="34" charset="-127"/>
              </a:rPr>
              <a:t>If PTE valid, hardware fills TLB and processor never knows</a:t>
            </a:r>
          </a:p>
          <a:p>
            <a:pPr lvl="2">
              <a:lnSpc>
                <a:spcPct val="100000"/>
              </a:lnSpc>
              <a:spcBef>
                <a:spcPct val="20000"/>
              </a:spcBef>
            </a:pPr>
            <a:r>
              <a:rPr lang="en-US" altLang="ko-KR" sz="2400" dirty="0" smtClean="0">
                <a:ea typeface="굴림" panose="020B0600000101010101" pitchFamily="34" charset="-127"/>
              </a:rPr>
              <a:t>If PTE marked as invalid, causes Page Fault, after which kernel decides what to do afterwards</a:t>
            </a:r>
          </a:p>
          <a:p>
            <a:pPr lvl="2">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Software traversed Page tables (like MIPS)</a:t>
            </a:r>
          </a:p>
          <a:p>
            <a:pPr lvl="1">
              <a:lnSpc>
                <a:spcPct val="100000"/>
              </a:lnSpc>
              <a:spcBef>
                <a:spcPct val="20000"/>
              </a:spcBef>
            </a:pPr>
            <a:r>
              <a:rPr lang="en-US" altLang="ko-KR" sz="2400" dirty="0" smtClean="0">
                <a:ea typeface="굴림" panose="020B0600000101010101" pitchFamily="34" charset="-127"/>
              </a:rPr>
              <a:t>On TLB miss, processor receives TLB fault</a:t>
            </a:r>
          </a:p>
          <a:p>
            <a:pPr lvl="1">
              <a:lnSpc>
                <a:spcPct val="100000"/>
              </a:lnSpc>
              <a:spcBef>
                <a:spcPct val="20000"/>
              </a:spcBef>
            </a:pPr>
            <a:r>
              <a:rPr lang="en-US" altLang="ko-KR" sz="2400" dirty="0" smtClean="0">
                <a:ea typeface="굴림" panose="020B0600000101010101" pitchFamily="34" charset="-127"/>
              </a:rPr>
              <a:t>Kernel traverses page table to find PTE</a:t>
            </a:r>
          </a:p>
          <a:p>
            <a:pPr lvl="2">
              <a:lnSpc>
                <a:spcPct val="100000"/>
              </a:lnSpc>
              <a:spcBef>
                <a:spcPct val="20000"/>
              </a:spcBef>
            </a:pPr>
            <a:r>
              <a:rPr lang="en-US" altLang="ko-KR" sz="2400" dirty="0" smtClean="0">
                <a:ea typeface="굴림" panose="020B0600000101010101" pitchFamily="34" charset="-127"/>
              </a:rPr>
              <a:t>If PTE valid, fills TLB and returns from fault</a:t>
            </a:r>
          </a:p>
          <a:p>
            <a:pPr lvl="2">
              <a:lnSpc>
                <a:spcPct val="100000"/>
              </a:lnSpc>
              <a:spcBef>
                <a:spcPct val="20000"/>
              </a:spcBef>
            </a:pPr>
            <a:r>
              <a:rPr lang="en-US" altLang="ko-KR" sz="2400" dirty="0" smtClean="0">
                <a:ea typeface="굴림" panose="020B0600000101010101" pitchFamily="34" charset="-127"/>
              </a:rPr>
              <a:t>If PTE marked as invalid, internally calls Page Fault handler</a:t>
            </a:r>
          </a:p>
        </p:txBody>
      </p:sp>
    </p:spTree>
    <p:extLst>
      <p:ext uri="{BB962C8B-B14F-4D97-AF65-F5344CB8AC3E}">
        <p14:creationId xmlns:p14="http://schemas.microsoft.com/office/powerpoint/2010/main" val="6498227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smtClean="0">
                <a:ea typeface="굴림" panose="020B0600000101010101" pitchFamily="34" charset="-127"/>
              </a:rPr>
              <a:t>What Actually Happens on a TLB Miss? (2/2)</a:t>
            </a:r>
          </a:p>
        </p:txBody>
      </p:sp>
      <p:sp>
        <p:nvSpPr>
          <p:cNvPr id="33795" name="Rectangle 3"/>
          <p:cNvSpPr>
            <a:spLocks noGrp="1" noChangeArrowheads="1"/>
          </p:cNvSpPr>
          <p:nvPr>
            <p:ph type="body" idx="1"/>
          </p:nvPr>
        </p:nvSpPr>
        <p:spPr>
          <a:xfrm>
            <a:off x="152400" y="914400"/>
            <a:ext cx="8915400" cy="5334000"/>
          </a:xfrm>
        </p:spPr>
        <p:txBody>
          <a:bodyPr>
            <a:normAutofit/>
          </a:bodyPr>
          <a:lstStyle/>
          <a:p>
            <a:pPr>
              <a:lnSpc>
                <a:spcPct val="100000"/>
              </a:lnSpc>
              <a:spcBef>
                <a:spcPct val="20000"/>
              </a:spcBef>
            </a:pPr>
            <a:r>
              <a:rPr lang="en-US" altLang="ko-KR" sz="2800" dirty="0" smtClean="0">
                <a:ea typeface="굴림" panose="020B0600000101010101" pitchFamily="34" charset="-127"/>
              </a:rPr>
              <a:t>Most chip sets provide hardware traversal</a:t>
            </a:r>
          </a:p>
          <a:p>
            <a:pPr lvl="1">
              <a:lnSpc>
                <a:spcPct val="100000"/>
              </a:lnSpc>
              <a:spcBef>
                <a:spcPct val="20000"/>
              </a:spcBef>
            </a:pPr>
            <a:r>
              <a:rPr lang="en-US" altLang="ko-KR" sz="2400" dirty="0" smtClean="0">
                <a:ea typeface="굴림" panose="020B0600000101010101" pitchFamily="34" charset="-127"/>
              </a:rPr>
              <a:t>Modern operating systems tend to have more TLB faults since they use translation for many things</a:t>
            </a:r>
          </a:p>
          <a:p>
            <a:pPr lvl="1">
              <a:lnSpc>
                <a:spcPct val="100000"/>
              </a:lnSpc>
              <a:spcBef>
                <a:spcPct val="20000"/>
              </a:spcBef>
            </a:pPr>
            <a:r>
              <a:rPr lang="en-US" altLang="ko-KR" sz="2400" dirty="0" smtClean="0">
                <a:ea typeface="굴림" panose="020B0600000101010101" pitchFamily="34" charset="-127"/>
              </a:rPr>
              <a:t>Examples: </a:t>
            </a:r>
          </a:p>
          <a:p>
            <a:pPr lvl="2">
              <a:lnSpc>
                <a:spcPct val="100000"/>
              </a:lnSpc>
              <a:spcBef>
                <a:spcPct val="20000"/>
              </a:spcBef>
            </a:pPr>
            <a:r>
              <a:rPr lang="en-US" altLang="ko-KR" sz="2400" dirty="0" smtClean="0">
                <a:ea typeface="굴림" panose="020B0600000101010101" pitchFamily="34" charset="-127"/>
              </a:rPr>
              <a:t>shared segments</a:t>
            </a:r>
          </a:p>
          <a:p>
            <a:pPr lvl="2">
              <a:lnSpc>
                <a:spcPct val="100000"/>
              </a:lnSpc>
              <a:spcBef>
                <a:spcPct val="20000"/>
              </a:spcBef>
            </a:pPr>
            <a:r>
              <a:rPr lang="en-US" altLang="ko-KR" sz="2400"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17416235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838200"/>
            <a:ext cx="8839200" cy="5638800"/>
          </a:xfrm>
        </p:spPr>
        <p:txBody>
          <a:bodyPr>
            <a:normAutofit/>
          </a:bodyPr>
          <a:lstStyle/>
          <a:p>
            <a:r>
              <a:rPr lang="en-US" altLang="ko-KR" dirty="0" smtClean="0">
                <a:ea typeface="굴림" panose="020B0600000101010101" pitchFamily="34" charset="-127"/>
              </a:rPr>
              <a:t>Need to do something, since TLBs map virtual addresses to physical addresses</a:t>
            </a:r>
          </a:p>
          <a:p>
            <a:pPr lvl="1"/>
            <a:r>
              <a:rPr lang="en-US" altLang="ko-KR" sz="2400"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sz="2400" dirty="0" smtClean="0">
                <a:ea typeface="굴림" panose="020B0600000101010101" pitchFamily="34" charset="-127"/>
              </a:rPr>
              <a:t>Invalidate TLB: simple but might be expensive</a:t>
            </a:r>
          </a:p>
          <a:p>
            <a:pPr lvl="2"/>
            <a:r>
              <a:rPr lang="en-US" altLang="ko-KR" sz="2400" dirty="0" smtClean="0">
                <a:ea typeface="굴림" panose="020B0600000101010101" pitchFamily="34" charset="-127"/>
              </a:rPr>
              <a:t>What if switching frequently between processes?</a:t>
            </a:r>
          </a:p>
          <a:p>
            <a:pPr lvl="1"/>
            <a:r>
              <a:rPr lang="en-US" altLang="ko-KR" sz="2400" dirty="0" smtClean="0">
                <a:ea typeface="굴림" panose="020B0600000101010101" pitchFamily="34" charset="-127"/>
              </a:rPr>
              <a:t>Include </a:t>
            </a:r>
            <a:r>
              <a:rPr lang="en-US" altLang="ko-KR" sz="2400" dirty="0" err="1" smtClean="0">
                <a:ea typeface="굴림" panose="020B0600000101010101" pitchFamily="34" charset="-127"/>
              </a:rPr>
              <a:t>ProcessID</a:t>
            </a:r>
            <a:r>
              <a:rPr lang="en-US" altLang="ko-KR" sz="2400" dirty="0" smtClean="0">
                <a:ea typeface="굴림" panose="020B0600000101010101" pitchFamily="34" charset="-127"/>
              </a:rPr>
              <a:t> in TLB</a:t>
            </a:r>
          </a:p>
          <a:p>
            <a:pPr lvl="2"/>
            <a:r>
              <a:rPr lang="en-US" altLang="ko-KR" sz="2400"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sz="2400" dirty="0" smtClean="0">
                <a:ea typeface="굴림" panose="020B0600000101010101" pitchFamily="34" charset="-127"/>
              </a:rPr>
              <a:t>For example, to move page from memory to disk or vice versa…</a:t>
            </a:r>
          </a:p>
          <a:p>
            <a:pPr lvl="1"/>
            <a:r>
              <a:rPr lang="en-US" altLang="ko-KR" sz="2400" dirty="0" smtClean="0">
                <a:ea typeface="굴림" panose="020B0600000101010101" pitchFamily="34" charset="-127"/>
              </a:rPr>
              <a:t>Must invalidate TLB entry!</a:t>
            </a:r>
          </a:p>
          <a:p>
            <a:pPr lvl="2"/>
            <a:r>
              <a:rPr lang="en-US" altLang="ko-KR" sz="2400" dirty="0"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640190" y="152400"/>
            <a:ext cx="1671531" cy="502702"/>
          </a:xfrm>
          <a:noFill/>
        </p:spPr>
        <p:txBody>
          <a:bodyPr wrap="none" lIns="63500" tIns="25400" rIns="63500" bIns="25400" anchor="t">
            <a:spAutoFit/>
          </a:bodyPr>
          <a:lstStyle/>
          <a:p>
            <a:r>
              <a:rPr lang="en-US" altLang="ko-KR" dirty="0" smtClean="0">
                <a:ea typeface="굴림" panose="020B0600000101010101" pitchFamily="34" charset="-127"/>
              </a:rPr>
              <a:t>Summary</a:t>
            </a:r>
          </a:p>
        </p:txBody>
      </p:sp>
      <p:sp>
        <p:nvSpPr>
          <p:cNvPr id="40963" name="Rectangle 3"/>
          <p:cNvSpPr>
            <a:spLocks noGrp="1" noChangeArrowheads="1"/>
          </p:cNvSpPr>
          <p:nvPr>
            <p:ph type="body" idx="1"/>
          </p:nvPr>
        </p:nvSpPr>
        <p:spPr>
          <a:xfrm>
            <a:off x="76200" y="762000"/>
            <a:ext cx="8915400" cy="5825183"/>
          </a:xfrm>
          <a:noFill/>
        </p:spPr>
        <p:txBody>
          <a:bodyPr lIns="63500" tIns="25400" rIns="63500" bIns="25400">
            <a:spAutoFit/>
          </a:bodyPr>
          <a:lstStyle/>
          <a:p>
            <a:pPr>
              <a:lnSpc>
                <a:spcPct val="80000"/>
              </a:lnSpc>
              <a:spcBef>
                <a:spcPct val="20000"/>
              </a:spcBef>
            </a:pPr>
            <a:r>
              <a:rPr lang="en-US" altLang="ko-KR" dirty="0" smtClean="0">
                <a:ea typeface="굴림" panose="020B0600000101010101" pitchFamily="34" charset="-127"/>
              </a:rPr>
              <a:t>The Principle of Locality:</a:t>
            </a:r>
          </a:p>
          <a:p>
            <a:pPr lvl="1">
              <a:lnSpc>
                <a:spcPct val="80000"/>
              </a:lnSpc>
              <a:spcBef>
                <a:spcPct val="20000"/>
              </a:spcBef>
            </a:pPr>
            <a:r>
              <a:rPr lang="en-US" altLang="ko-KR" sz="2400" dirty="0"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sz="2400" dirty="0" smtClean="0">
                <a:solidFill>
                  <a:schemeClr val="hlink"/>
                </a:solidFill>
                <a:ea typeface="굴림" panose="020B0600000101010101" pitchFamily="34" charset="-127"/>
              </a:rPr>
              <a:t>Temporal Locality</a:t>
            </a:r>
            <a:r>
              <a:rPr lang="en-US" altLang="ko-KR" sz="2400" dirty="0" smtClean="0">
                <a:ea typeface="굴림" panose="020B0600000101010101" pitchFamily="34" charset="-127"/>
              </a:rPr>
              <a:t>: Locality in Time</a:t>
            </a:r>
          </a:p>
          <a:p>
            <a:pPr lvl="2">
              <a:lnSpc>
                <a:spcPct val="80000"/>
              </a:lnSpc>
              <a:spcBef>
                <a:spcPct val="20000"/>
              </a:spcBef>
            </a:pPr>
            <a:r>
              <a:rPr lang="en-US" altLang="ko-KR" sz="2400" dirty="0" smtClean="0">
                <a:solidFill>
                  <a:schemeClr val="hlink"/>
                </a:solidFill>
                <a:ea typeface="굴림" panose="020B0600000101010101" pitchFamily="34" charset="-127"/>
              </a:rPr>
              <a:t>Spatial Locality</a:t>
            </a:r>
            <a:r>
              <a:rPr lang="en-US" altLang="ko-KR" sz="2400" dirty="0" smtClean="0">
                <a:ea typeface="굴림" panose="020B0600000101010101" pitchFamily="34" charset="-127"/>
              </a:rPr>
              <a:t>: Locality in Space</a:t>
            </a:r>
          </a:p>
          <a:p>
            <a:pPr lvl="2">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Three (+1) Major Categories of Cache Misses:</a:t>
            </a:r>
          </a:p>
          <a:p>
            <a:pPr lvl="1">
              <a:lnSpc>
                <a:spcPct val="80000"/>
              </a:lnSpc>
              <a:spcBef>
                <a:spcPct val="20000"/>
              </a:spcBef>
            </a:pPr>
            <a:r>
              <a:rPr lang="en-US" altLang="ko-KR" sz="2400" dirty="0" smtClean="0">
                <a:solidFill>
                  <a:schemeClr val="hlink"/>
                </a:solidFill>
                <a:ea typeface="굴림" panose="020B0600000101010101" pitchFamily="34" charset="-127"/>
              </a:rPr>
              <a:t>Compulsory Misses</a:t>
            </a:r>
            <a:r>
              <a:rPr lang="en-US" altLang="ko-KR" sz="2400" dirty="0" smtClean="0">
                <a:ea typeface="굴림" panose="020B0600000101010101" pitchFamily="34" charset="-127"/>
              </a:rPr>
              <a:t>: sad facts of life.  Example: cold start misses.</a:t>
            </a:r>
          </a:p>
          <a:p>
            <a:pPr lvl="1">
              <a:lnSpc>
                <a:spcPct val="80000"/>
              </a:lnSpc>
              <a:spcBef>
                <a:spcPct val="20000"/>
              </a:spcBef>
            </a:pPr>
            <a:r>
              <a:rPr lang="en-US" altLang="ko-KR" sz="2400" dirty="0" smtClean="0">
                <a:solidFill>
                  <a:schemeClr val="hlink"/>
                </a:solidFill>
                <a:ea typeface="굴림" panose="020B0600000101010101" pitchFamily="34" charset="-127"/>
              </a:rPr>
              <a:t>Conflict Misses</a:t>
            </a:r>
            <a:r>
              <a:rPr lang="en-US" altLang="ko-KR" sz="2400" dirty="0" smtClean="0">
                <a:ea typeface="굴림" panose="020B0600000101010101" pitchFamily="34" charset="-127"/>
              </a:rPr>
              <a:t>: increase cache size and/or associativity</a:t>
            </a:r>
          </a:p>
          <a:p>
            <a:pPr lvl="1">
              <a:lnSpc>
                <a:spcPct val="80000"/>
              </a:lnSpc>
              <a:spcBef>
                <a:spcPct val="20000"/>
              </a:spcBef>
            </a:pPr>
            <a:r>
              <a:rPr lang="en-US" altLang="ko-KR" sz="2400" dirty="0" smtClean="0">
                <a:solidFill>
                  <a:schemeClr val="hlink"/>
                </a:solidFill>
                <a:ea typeface="굴림" panose="020B0600000101010101" pitchFamily="34" charset="-127"/>
              </a:rPr>
              <a:t>Capacity Misses</a:t>
            </a:r>
            <a:r>
              <a:rPr lang="en-US" altLang="ko-KR" sz="2400" dirty="0" smtClean="0">
                <a:ea typeface="굴림" panose="020B0600000101010101" pitchFamily="34" charset="-127"/>
              </a:rPr>
              <a:t>: increase cache size</a:t>
            </a:r>
          </a:p>
          <a:p>
            <a:pPr lvl="1">
              <a:lnSpc>
                <a:spcPct val="80000"/>
              </a:lnSpc>
              <a:spcBef>
                <a:spcPct val="20000"/>
              </a:spcBef>
            </a:pPr>
            <a:r>
              <a:rPr lang="en-US" altLang="ko-KR" sz="2400" dirty="0" smtClean="0">
                <a:solidFill>
                  <a:schemeClr val="hlink"/>
                </a:solidFill>
                <a:ea typeface="굴림" panose="020B0600000101010101" pitchFamily="34" charset="-127"/>
              </a:rPr>
              <a:t>Coherence Misses</a:t>
            </a:r>
            <a:r>
              <a:rPr lang="en-US" altLang="ko-KR" sz="2400" dirty="0" smtClean="0">
                <a:solidFill>
                  <a:schemeClr val="accent1"/>
                </a:solidFill>
                <a:ea typeface="굴림" panose="020B0600000101010101" pitchFamily="34" charset="-127"/>
              </a:rPr>
              <a:t>: </a:t>
            </a:r>
            <a:r>
              <a:rPr lang="en-US" altLang="ko-KR" sz="2400" dirty="0" smtClean="0">
                <a:ea typeface="굴림" panose="020B0600000101010101" pitchFamily="34" charset="-127"/>
              </a:rPr>
              <a:t>Caused by external processors or I/O devices</a:t>
            </a:r>
          </a:p>
          <a:p>
            <a:pPr lvl="1">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Cache Organizations:</a:t>
            </a:r>
          </a:p>
          <a:p>
            <a:pPr lvl="1">
              <a:lnSpc>
                <a:spcPct val="80000"/>
              </a:lnSpc>
              <a:spcBef>
                <a:spcPct val="20000"/>
              </a:spcBef>
            </a:pPr>
            <a:r>
              <a:rPr lang="en-US" altLang="ko-KR" sz="2400" dirty="0" smtClean="0">
                <a:ea typeface="굴림" panose="020B0600000101010101" pitchFamily="34" charset="-127"/>
              </a:rPr>
              <a:t>Direct Mapped: single block per set</a:t>
            </a:r>
          </a:p>
          <a:p>
            <a:pPr lvl="1">
              <a:lnSpc>
                <a:spcPct val="80000"/>
              </a:lnSpc>
              <a:spcBef>
                <a:spcPct val="20000"/>
              </a:spcBef>
            </a:pPr>
            <a:r>
              <a:rPr lang="en-US" altLang="ko-KR" sz="2400" dirty="0" smtClean="0">
                <a:ea typeface="굴림" panose="020B0600000101010101" pitchFamily="34" charset="-127"/>
              </a:rPr>
              <a:t>Set associative: more than one block per set</a:t>
            </a:r>
          </a:p>
          <a:p>
            <a:pPr lvl="1">
              <a:lnSpc>
                <a:spcPct val="80000"/>
              </a:lnSpc>
              <a:spcBef>
                <a:spcPct val="20000"/>
              </a:spcBef>
            </a:pPr>
            <a:r>
              <a:rPr lang="en-US" altLang="ko-KR" sz="2400" dirty="0"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19610777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35"/>
          <p:cNvSpPr>
            <a:spLocks noChangeArrowheads="1"/>
          </p:cNvSpPr>
          <p:nvPr/>
        </p:nvSpPr>
        <p:spPr bwMode="auto">
          <a:xfrm>
            <a:off x="6477000" y="24384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4"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75"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8676"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8677"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8"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8680"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8681"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2" name="Up Arrow 11"/>
          <p:cNvSpPr>
            <a:spLocks noChangeArrowheads="1"/>
          </p:cNvSpPr>
          <p:nvPr/>
        </p:nvSpPr>
        <p:spPr bwMode="auto">
          <a:xfrm flipH="1" flipV="1">
            <a:off x="2209800" y="18288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3"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4"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8685"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6"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7"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8"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8689"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8690"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8691"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8692"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3"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8694"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8695"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6" name="TextBox 27"/>
          <p:cNvSpPr txBox="1">
            <a:spLocks noChangeArrowheads="1"/>
          </p:cNvSpPr>
          <p:nvPr/>
        </p:nvSpPr>
        <p:spPr bwMode="auto">
          <a:xfrm>
            <a:off x="6689725" y="8810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8697" name="Rectangle 28"/>
          <p:cNvSpPr>
            <a:spLocks noChangeArrowheads="1"/>
          </p:cNvSpPr>
          <p:nvPr/>
        </p:nvSpPr>
        <p:spPr bwMode="auto">
          <a:xfrm>
            <a:off x="64770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98" name="Rectangle 29"/>
          <p:cNvSpPr>
            <a:spLocks noChangeArrowheads="1"/>
          </p:cNvSpPr>
          <p:nvPr/>
        </p:nvSpPr>
        <p:spPr bwMode="auto">
          <a:xfrm>
            <a:off x="6477000"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77000"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77000"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77000"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77000"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3" name="Rectangle 35"/>
          <p:cNvSpPr>
            <a:spLocks noChangeArrowheads="1"/>
          </p:cNvSpPr>
          <p:nvPr/>
        </p:nvSpPr>
        <p:spPr bwMode="auto">
          <a:xfrm>
            <a:off x="6477000"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77000"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5" name="Rectangle 39"/>
          <p:cNvSpPr>
            <a:spLocks noChangeArrowheads="1"/>
          </p:cNvSpPr>
          <p:nvPr/>
        </p:nvSpPr>
        <p:spPr bwMode="auto">
          <a:xfrm>
            <a:off x="6477000"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77000"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8739" name="Group 141"/>
          <p:cNvGrpSpPr>
            <a:grpSpLocks/>
          </p:cNvGrpSpPr>
          <p:nvPr/>
        </p:nvGrpSpPr>
        <p:grpSpPr bwMode="auto">
          <a:xfrm>
            <a:off x="4187825" y="990600"/>
            <a:ext cx="1168400" cy="6002338"/>
            <a:chOff x="4188007" y="838200"/>
            <a:chExt cx="1168785" cy="6001641"/>
          </a:xfrm>
        </p:grpSpPr>
        <p:sp>
          <p:nvSpPr>
            <p:cNvPr id="28811" name="TextBox 4"/>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dirty="0">
                  <a:latin typeface="Helvetica" panose="020B0604020202020204" pitchFamily="34" charset="0"/>
                </a:rPr>
                <a:t>11111   11101</a:t>
              </a:r>
            </a:p>
            <a:p>
              <a:pPr eaLnBrk="1" hangingPunct="1"/>
              <a:r>
                <a:rPr lang="en-US" altLang="en-US" sz="1200" dirty="0">
                  <a:latin typeface="Helvetica" panose="020B0604020202020204" pitchFamily="34" charset="0"/>
                </a:rPr>
                <a:t>11110   11100</a:t>
              </a:r>
            </a:p>
            <a:p>
              <a:pPr eaLnBrk="1" hangingPunct="1"/>
              <a:r>
                <a:rPr lang="en-US" altLang="en-US" sz="1200" dirty="0">
                  <a:solidFill>
                    <a:srgbClr val="FF6600"/>
                  </a:solidFill>
                  <a:latin typeface="Helvetica" panose="020B0604020202020204" pitchFamily="34" charset="0"/>
                </a:rPr>
                <a:t>11101   10111</a:t>
              </a:r>
            </a:p>
            <a:p>
              <a:pPr eaLnBrk="1" hangingPunct="1"/>
              <a:r>
                <a:rPr lang="en-US" altLang="en-US" sz="1200" dirty="0">
                  <a:solidFill>
                    <a:srgbClr val="FF6600"/>
                  </a:solidFill>
                  <a:latin typeface="Helvetica" panose="020B0604020202020204" pitchFamily="34" charset="0"/>
                </a:rPr>
                <a:t>11100   10110</a:t>
              </a:r>
            </a:p>
            <a:p>
              <a:pPr eaLnBrk="1" hangingPunct="1"/>
              <a:r>
                <a:rPr lang="en-US" altLang="en-US" sz="1200" dirty="0">
                  <a:latin typeface="Helvetica" panose="020B0604020202020204" pitchFamily="34" charset="0"/>
                </a:rPr>
                <a:t>11011     null</a:t>
              </a:r>
            </a:p>
            <a:p>
              <a:pPr eaLnBrk="1" hangingPunct="1"/>
              <a:r>
                <a:rPr lang="en-US" altLang="en-US" sz="1200" dirty="0">
                  <a:latin typeface="Helvetica" panose="020B0604020202020204" pitchFamily="34" charset="0"/>
                </a:rPr>
                <a:t>11010     null</a:t>
              </a:r>
            </a:p>
            <a:p>
              <a:pPr eaLnBrk="1" hangingPunct="1"/>
              <a:r>
                <a:rPr lang="en-US" altLang="en-US" sz="1200" dirty="0">
                  <a:latin typeface="Helvetica" panose="020B0604020202020204" pitchFamily="34" charset="0"/>
                </a:rPr>
                <a:t>11001     null</a:t>
              </a:r>
            </a:p>
            <a:p>
              <a:pPr eaLnBrk="1" hangingPunct="1"/>
              <a:r>
                <a:rPr lang="en-US" altLang="en-US" sz="1200" dirty="0">
                  <a:latin typeface="Helvetica" panose="020B0604020202020204" pitchFamily="34" charset="0"/>
                </a:rPr>
                <a:t>11000     null</a:t>
              </a:r>
            </a:p>
            <a:p>
              <a:pPr eaLnBrk="1" hangingPunct="1"/>
              <a:r>
                <a:rPr lang="en-US" altLang="en-US" sz="1200" dirty="0">
                  <a:latin typeface="Helvetica" panose="020B0604020202020204" pitchFamily="34" charset="0"/>
                </a:rPr>
                <a:t>10111     null</a:t>
              </a:r>
            </a:p>
            <a:p>
              <a:pPr eaLnBrk="1" hangingPunct="1"/>
              <a:r>
                <a:rPr lang="en-US" altLang="en-US" sz="1200" dirty="0">
                  <a:latin typeface="Helvetica" panose="020B0604020202020204" pitchFamily="34" charset="0"/>
                </a:rPr>
                <a:t>10110     null</a:t>
              </a:r>
            </a:p>
            <a:p>
              <a:pPr eaLnBrk="1" hangingPunct="1"/>
              <a:r>
                <a:rPr lang="en-US" altLang="en-US" sz="1200" dirty="0">
                  <a:latin typeface="Helvetica" panose="020B0604020202020204" pitchFamily="34" charset="0"/>
                </a:rPr>
                <a:t>10101     null</a:t>
              </a:r>
            </a:p>
            <a:p>
              <a:pPr eaLnBrk="1" hangingPunct="1"/>
              <a:r>
                <a:rPr lang="en-US" altLang="en-US" sz="1200" dirty="0">
                  <a:latin typeface="Helvetica" panose="020B0604020202020204" pitchFamily="34" charset="0"/>
                </a:rPr>
                <a:t>10100     null</a:t>
              </a:r>
            </a:p>
            <a:p>
              <a:pPr eaLnBrk="1" hangingPunct="1"/>
              <a:r>
                <a:rPr lang="en-US" altLang="en-US" sz="1200" dirty="0">
                  <a:latin typeface="Helvetica" panose="020B0604020202020204" pitchFamily="34" charset="0"/>
                </a:rPr>
                <a:t>10011     null</a:t>
              </a:r>
            </a:p>
            <a:p>
              <a:pPr eaLnBrk="1" hangingPunct="1"/>
              <a:r>
                <a:rPr lang="en-US" altLang="en-US" sz="1200" dirty="0">
                  <a:latin typeface="Helvetica" panose="020B0604020202020204" pitchFamily="34" charset="0"/>
                </a:rPr>
                <a:t>10010   10000</a:t>
              </a:r>
            </a:p>
            <a:p>
              <a:pPr eaLnBrk="1" hangingPunct="1"/>
              <a:r>
                <a:rPr lang="en-US" altLang="en-US" sz="1200" dirty="0">
                  <a:latin typeface="Helvetica" panose="020B0604020202020204" pitchFamily="34" charset="0"/>
                </a:rPr>
                <a:t>10001   01111</a:t>
              </a:r>
            </a:p>
            <a:p>
              <a:pPr eaLnBrk="1" hangingPunct="1"/>
              <a:r>
                <a:rPr lang="en-US" altLang="en-US" sz="1200" dirty="0">
                  <a:latin typeface="Helvetica" panose="020B0604020202020204" pitchFamily="34" charset="0"/>
                </a:rPr>
                <a:t>10000   01110</a:t>
              </a:r>
            </a:p>
            <a:p>
              <a:pPr eaLnBrk="1" hangingPunct="1"/>
              <a:r>
                <a:rPr lang="en-US" altLang="en-US" sz="1200" dirty="0">
                  <a:latin typeface="Helvetica" panose="020B0604020202020204" pitchFamily="34" charset="0"/>
                </a:rPr>
                <a:t>01111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01110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01101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01100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01011   01101 </a:t>
              </a:r>
            </a:p>
            <a:p>
              <a:pPr eaLnBrk="1" hangingPunct="1"/>
              <a:r>
                <a:rPr lang="en-US" altLang="en-US" sz="1200" dirty="0">
                  <a:latin typeface="Helvetica" panose="020B0604020202020204" pitchFamily="34" charset="0"/>
                </a:rPr>
                <a:t>01010   01100 </a:t>
              </a:r>
            </a:p>
            <a:p>
              <a:pPr eaLnBrk="1" hangingPunct="1"/>
              <a:r>
                <a:rPr lang="en-US" altLang="en-US" sz="1200" dirty="0">
                  <a:latin typeface="Helvetica" panose="020B0604020202020204" pitchFamily="34" charset="0"/>
                </a:rPr>
                <a:t>01001   01011</a:t>
              </a:r>
            </a:p>
            <a:p>
              <a:pPr eaLnBrk="1" hangingPunct="1"/>
              <a:r>
                <a:rPr lang="en-US" altLang="en-US" sz="1200" dirty="0">
                  <a:latin typeface="Helvetica" panose="020B0604020202020204" pitchFamily="34" charset="0"/>
                </a:rPr>
                <a:t>01000   01010</a:t>
              </a:r>
            </a:p>
            <a:p>
              <a:pPr eaLnBrk="1" hangingPunct="1"/>
              <a:r>
                <a:rPr lang="en-US" altLang="en-US" sz="1200" dirty="0">
                  <a:latin typeface="Helvetica" panose="020B0604020202020204" pitchFamily="34" charset="0"/>
                </a:rPr>
                <a:t>00111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00110    </a:t>
              </a:r>
              <a:r>
                <a:rPr lang="en-US" altLang="en-US" sz="1200" dirty="0" smtClean="0">
                  <a:latin typeface="Helvetica" panose="020B0604020202020204" pitchFamily="34" charset="0"/>
                </a:rPr>
                <a:t> null</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00101   </a:t>
              </a:r>
              <a:r>
                <a:rPr lang="en-US" altLang="en-US" sz="1200" dirty="0" smtClean="0">
                  <a:latin typeface="Helvetica" panose="020B0604020202020204" pitchFamily="34" charset="0"/>
                </a:rPr>
                <a:t>  </a:t>
              </a:r>
              <a:r>
                <a:rPr lang="en-US" altLang="en-US" sz="1200" dirty="0">
                  <a:latin typeface="Helvetica" panose="020B0604020202020204" pitchFamily="34" charset="0"/>
                </a:rPr>
                <a:t>null </a:t>
              </a:r>
            </a:p>
            <a:p>
              <a:pPr eaLnBrk="1" hangingPunct="1"/>
              <a:r>
                <a:rPr lang="en-US" altLang="en-US" sz="1200" dirty="0">
                  <a:latin typeface="Helvetica" panose="020B0604020202020204" pitchFamily="34" charset="0"/>
                </a:rPr>
                <a:t>00100    </a:t>
              </a:r>
              <a:r>
                <a:rPr lang="en-US" altLang="en-US" sz="1200" dirty="0" smtClean="0">
                  <a:latin typeface="Helvetica" panose="020B0604020202020204" pitchFamily="34" charset="0"/>
                </a:rPr>
                <a:t> null </a:t>
              </a:r>
              <a:endParaRPr lang="en-US" altLang="en-US" sz="1200" dirty="0">
                <a:latin typeface="Helvetica" panose="020B0604020202020204" pitchFamily="34" charset="0"/>
              </a:endParaRPr>
            </a:p>
            <a:p>
              <a:pPr eaLnBrk="1" hangingPunct="1"/>
              <a:r>
                <a:rPr lang="en-US" altLang="en-US" sz="1200" dirty="0">
                  <a:latin typeface="Helvetica" panose="020B0604020202020204" pitchFamily="34" charset="0"/>
                </a:rPr>
                <a:t>00011   00101</a:t>
              </a:r>
            </a:p>
            <a:p>
              <a:pPr eaLnBrk="1" hangingPunct="1"/>
              <a:r>
                <a:rPr lang="en-US" altLang="en-US" sz="1200" dirty="0">
                  <a:latin typeface="Helvetica" panose="020B0604020202020204" pitchFamily="34" charset="0"/>
                </a:rPr>
                <a:t>00010   00100</a:t>
              </a:r>
            </a:p>
            <a:p>
              <a:pPr eaLnBrk="1" hangingPunct="1"/>
              <a:r>
                <a:rPr lang="en-US" altLang="en-US" sz="1200" dirty="0">
                  <a:latin typeface="Helvetica" panose="020B0604020202020204" pitchFamily="34" charset="0"/>
                </a:rPr>
                <a:t>00001   00011</a:t>
              </a:r>
            </a:p>
            <a:p>
              <a:pPr eaLnBrk="1" hangingPunct="1"/>
              <a:r>
                <a:rPr lang="en-US" altLang="en-US" sz="1200" dirty="0">
                  <a:latin typeface="Helvetica" panose="020B0604020202020204" pitchFamily="34" charset="0"/>
                </a:rPr>
                <a:t>00000   00010</a:t>
              </a:r>
            </a:p>
          </p:txBody>
        </p:sp>
        <p:sp>
          <p:nvSpPr>
            <p:cNvPr id="28812" name="Rectangle 85"/>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103" name="Rectangle 102"/>
          <p:cNvSpPr/>
          <p:nvPr/>
        </p:nvSpPr>
        <p:spPr bwMode="auto">
          <a:xfrm>
            <a:off x="64770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770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770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770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770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770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770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770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770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770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770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770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770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770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770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770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770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770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770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770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770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770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770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770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770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770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770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770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770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770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770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770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72" name="TextBox 140"/>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cxnSp>
        <p:nvCxnSpPr>
          <p:cNvPr id="28773" name="Straight Arrow Connector 142"/>
          <p:cNvCxnSpPr>
            <a:cxnSpLocks noChangeShapeType="1"/>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4"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5"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6"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7" name="Straight Arrow Connector 146"/>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8" name="Straight Arrow Connector 147"/>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79" name="Straight Arrow Connector 148"/>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0" name="Straight Arrow Connector 149"/>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1" name="Straight Arrow Connector 150"/>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2" name="Straight Arrow Connector 151"/>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3" name="Straight Arrow Connector 152"/>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4" name="Straight Arrow Connector 153"/>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5" name="Straight Arrow Connector 154"/>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6" name="Straight Arrow Connector 155"/>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7" name="Straight Arrow Connector 156"/>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8" name="Straight Arrow Connector 157"/>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89" name="Straight Arrow Connector 158"/>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0" name="Straight Arrow Connector 159"/>
          <p:cNvCxnSpPr>
            <a:cxnSpLocks noChangeShapeType="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1" name="Straight Arrow Connector 160"/>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2" name="Straight Arrow Connector 161"/>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3" name="Straight Arrow Connector 162"/>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4" name="Straight Arrow Connector 163"/>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5" name="Straight Arrow Connector 164"/>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6" name="Straight Arrow Connector 165"/>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7" name="Straight Arrow Connector 166"/>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798" name="Straight Arrow Connector 167"/>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8799" name="TextBox 168"/>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8800" name="TextBox 169"/>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8801" name="TextBox 170"/>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8802" name="TextBox 171"/>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8803" name="TextBox 172"/>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28804" name="Rounded Rectangular Callout 137"/>
          <p:cNvSpPr>
            <a:spLocks noChangeArrowheads="1"/>
          </p:cNvSpPr>
          <p:nvPr/>
        </p:nvSpPr>
        <p:spPr bwMode="auto">
          <a:xfrm>
            <a:off x="7010400" y="3048000"/>
            <a:ext cx="1828800" cy="914400"/>
          </a:xfrm>
          <a:prstGeom prst="wedgeRoundRectCallout">
            <a:avLst>
              <a:gd name="adj1" fmla="val -21194"/>
              <a:gd name="adj2" fmla="val -91648"/>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Allocate new pages where room!</a:t>
            </a:r>
          </a:p>
        </p:txBody>
      </p:sp>
      <p:cxnSp>
        <p:nvCxnSpPr>
          <p:cNvPr id="28805" name="Straight Arrow Connector 173"/>
          <p:cNvCxnSpPr>
            <a:cxnSpLocks noChangeShapeType="1"/>
          </p:cNvCxnSpPr>
          <p:nvPr/>
        </p:nvCxnSpPr>
        <p:spPr bwMode="auto">
          <a:xfrm flipV="1">
            <a:off x="2971800" y="14478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28806" name="Straight Arrow Connector 174"/>
          <p:cNvCxnSpPr>
            <a:cxnSpLocks noChangeShapeType="1"/>
          </p:cNvCxnSpPr>
          <p:nvPr/>
        </p:nvCxnSpPr>
        <p:spPr bwMode="auto">
          <a:xfrm flipV="1">
            <a:off x="2971800" y="16002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28807" name="Straight Arrow Connector 175"/>
          <p:cNvCxnSpPr>
            <a:cxnSpLocks noChangeShapeType="1"/>
            <a:endCxn id="127" idx="1"/>
          </p:cNvCxnSpPr>
          <p:nvPr/>
        </p:nvCxnSpPr>
        <p:spPr bwMode="auto">
          <a:xfrm>
            <a:off x="5334000" y="15240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cxnSp>
        <p:nvCxnSpPr>
          <p:cNvPr id="28808" name="Straight Arrow Connector 177"/>
          <p:cNvCxnSpPr>
            <a:cxnSpLocks noChangeShapeType="1"/>
          </p:cNvCxnSpPr>
          <p:nvPr/>
        </p:nvCxnSpPr>
        <p:spPr bwMode="auto">
          <a:xfrm>
            <a:off x="5334000" y="16764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a:noFill/>
              </a14:hiddenFill>
            </a:ext>
          </a:extLst>
        </p:spPr>
      </p:cxnSp>
      <p:sp>
        <p:nvSpPr>
          <p:cNvPr id="179" name="Rectangle 178"/>
          <p:cNvSpPr>
            <a:spLocks noChangeArrowheads="1"/>
          </p:cNvSpPr>
          <p:nvPr/>
        </p:nvSpPr>
        <p:spPr bwMode="auto">
          <a:xfrm>
            <a:off x="-5943600" y="4267200"/>
            <a:ext cx="59436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a:latin typeface="Helvetica" panose="020B0604020202020204" pitchFamily="34" charset="0"/>
              </a:rPr>
              <a:t>Challenge: </a:t>
            </a:r>
            <a:r>
              <a:rPr lang="en-US" altLang="en-US" b="0">
                <a:latin typeface="Helvetica" panose="020B0604020202020204" pitchFamily="34" charset="0"/>
              </a:rPr>
              <a:t>Table size equal to # of pages in virtual memory!</a:t>
            </a:r>
          </a:p>
        </p:txBody>
      </p:sp>
      <p:sp>
        <p:nvSpPr>
          <p:cNvPr id="28810" name="TextBox 179"/>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6287280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17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914400" y="152400"/>
            <a:ext cx="7162800" cy="533400"/>
          </a:xfrm>
        </p:spPr>
        <p:txBody>
          <a:bodyPr/>
          <a:lstStyle/>
          <a:p>
            <a:r>
              <a:rPr lang="en-US" altLang="ko-KR" smtClean="0">
                <a:ea typeface="굴림" panose="020B0600000101010101" pitchFamily="34" charset="-127"/>
              </a:rPr>
              <a:t>Page Table Discussion</a:t>
            </a:r>
          </a:p>
        </p:txBody>
      </p:sp>
      <p:sp>
        <p:nvSpPr>
          <p:cNvPr id="703491" name="Rectangle 3"/>
          <p:cNvSpPr>
            <a:spLocks noGrp="1" noChangeArrowheads="1"/>
          </p:cNvSpPr>
          <p:nvPr>
            <p:ph type="body" idx="1"/>
          </p:nvPr>
        </p:nvSpPr>
        <p:spPr>
          <a:xfrm>
            <a:off x="266700" y="838200"/>
            <a:ext cx="8724900" cy="5791200"/>
          </a:xfrm>
        </p:spPr>
        <p:txBody>
          <a:bodyPr>
            <a:normAutofit/>
          </a:bodyPr>
          <a:lstStyle/>
          <a:p>
            <a:pPr>
              <a:lnSpc>
                <a:spcPct val="80000"/>
              </a:lnSpc>
              <a:spcBef>
                <a:spcPct val="10000"/>
              </a:spcBef>
            </a:pPr>
            <a:r>
              <a:rPr lang="en-US" altLang="ko-KR" sz="2800" dirty="0" smtClean="0">
                <a:ea typeface="굴림" panose="020B0600000101010101" pitchFamily="34" charset="-127"/>
              </a:rPr>
              <a:t>What needs to be switched on a context switch? </a:t>
            </a:r>
          </a:p>
          <a:p>
            <a:pPr lvl="1">
              <a:lnSpc>
                <a:spcPct val="80000"/>
              </a:lnSpc>
              <a:spcBef>
                <a:spcPct val="10000"/>
              </a:spcBef>
            </a:pPr>
            <a:r>
              <a:rPr lang="en-US" altLang="ko-KR" sz="2400" dirty="0" smtClean="0">
                <a:ea typeface="굴림" panose="020B0600000101010101" pitchFamily="34" charset="-127"/>
              </a:rPr>
              <a:t>Page table pointer and limit</a:t>
            </a:r>
          </a:p>
          <a:p>
            <a:pPr lvl="2">
              <a:lnSpc>
                <a:spcPct val="80000"/>
              </a:lnSpc>
              <a:spcBef>
                <a:spcPct val="10000"/>
              </a:spcBef>
            </a:pPr>
            <a:endParaRPr lang="en-US" altLang="ko-KR" sz="2400" dirty="0" smtClean="0">
              <a:ea typeface="굴림" panose="020B0600000101010101" pitchFamily="34" charset="-127"/>
            </a:endParaRPr>
          </a:p>
          <a:p>
            <a:pPr>
              <a:lnSpc>
                <a:spcPct val="80000"/>
              </a:lnSpc>
              <a:spcBef>
                <a:spcPct val="10000"/>
              </a:spcBef>
            </a:pPr>
            <a:r>
              <a:rPr lang="en-US" altLang="ko-KR" sz="2800" dirty="0" smtClean="0">
                <a:ea typeface="굴림" panose="020B0600000101010101" pitchFamily="34" charset="-127"/>
              </a:rPr>
              <a:t>Analysis</a:t>
            </a:r>
          </a:p>
          <a:p>
            <a:pPr lvl="1">
              <a:lnSpc>
                <a:spcPct val="80000"/>
              </a:lnSpc>
              <a:spcBef>
                <a:spcPct val="10000"/>
              </a:spcBef>
            </a:pPr>
            <a:r>
              <a:rPr lang="en-US" altLang="ko-KR" sz="2400" dirty="0" smtClean="0">
                <a:ea typeface="굴림" panose="020B0600000101010101" pitchFamily="34" charset="-127"/>
              </a:rPr>
              <a:t>Pros</a:t>
            </a:r>
          </a:p>
          <a:p>
            <a:pPr lvl="2">
              <a:lnSpc>
                <a:spcPct val="80000"/>
              </a:lnSpc>
              <a:spcBef>
                <a:spcPct val="10000"/>
              </a:spcBef>
            </a:pPr>
            <a:r>
              <a:rPr lang="en-US" altLang="ko-KR" sz="2400" dirty="0" smtClean="0">
                <a:ea typeface="굴림" panose="020B0600000101010101" pitchFamily="34" charset="-127"/>
              </a:rPr>
              <a:t>Simple memory allocation</a:t>
            </a:r>
          </a:p>
          <a:p>
            <a:pPr lvl="2">
              <a:lnSpc>
                <a:spcPct val="80000"/>
              </a:lnSpc>
              <a:spcBef>
                <a:spcPct val="10000"/>
              </a:spcBef>
            </a:pPr>
            <a:r>
              <a:rPr lang="en-US" altLang="ko-KR" sz="2400" dirty="0" smtClean="0">
                <a:ea typeface="굴림" panose="020B0600000101010101" pitchFamily="34" charset="-127"/>
              </a:rPr>
              <a:t>Easy to share</a:t>
            </a:r>
          </a:p>
          <a:p>
            <a:pPr lvl="1">
              <a:lnSpc>
                <a:spcPct val="80000"/>
              </a:lnSpc>
              <a:spcBef>
                <a:spcPct val="10000"/>
              </a:spcBef>
            </a:pPr>
            <a:r>
              <a:rPr lang="en-US" altLang="ko-KR" sz="2400" dirty="0" smtClean="0">
                <a:ea typeface="굴림" panose="020B0600000101010101" pitchFamily="34" charset="-127"/>
              </a:rPr>
              <a:t>Con: What if address space is sparse?</a:t>
            </a:r>
          </a:p>
          <a:p>
            <a:pPr lvl="2">
              <a:lnSpc>
                <a:spcPct val="80000"/>
              </a:lnSpc>
              <a:spcBef>
                <a:spcPct val="10000"/>
              </a:spcBef>
            </a:pPr>
            <a:r>
              <a:rPr lang="en-US" altLang="ko-KR" sz="2400" dirty="0" smtClean="0">
                <a:ea typeface="굴림" panose="020B0600000101010101" pitchFamily="34" charset="-127"/>
              </a:rPr>
              <a:t>E.g., on UNIX, code starts at 0, stack starts at (2</a:t>
            </a:r>
            <a:r>
              <a:rPr lang="en-US" altLang="ko-KR" sz="2400" baseline="30000" dirty="0" smtClean="0">
                <a:ea typeface="굴림" panose="020B0600000101010101" pitchFamily="34" charset="-127"/>
              </a:rPr>
              <a:t>31</a:t>
            </a:r>
            <a:r>
              <a:rPr lang="en-US" altLang="ko-KR" sz="2400" dirty="0" smtClean="0">
                <a:ea typeface="굴림" panose="020B0600000101010101" pitchFamily="34" charset="-127"/>
              </a:rPr>
              <a:t>-1)</a:t>
            </a:r>
          </a:p>
          <a:p>
            <a:pPr lvl="2">
              <a:lnSpc>
                <a:spcPct val="80000"/>
              </a:lnSpc>
              <a:spcBef>
                <a:spcPct val="10000"/>
              </a:spcBef>
            </a:pPr>
            <a:r>
              <a:rPr lang="en-US" altLang="ko-KR" sz="2400" dirty="0" smtClean="0">
                <a:ea typeface="굴림" panose="020B0600000101010101" pitchFamily="34" charset="-127"/>
              </a:rPr>
              <a:t>With 1K pages, need 2 million page table entries!</a:t>
            </a:r>
          </a:p>
          <a:p>
            <a:pPr lvl="1">
              <a:lnSpc>
                <a:spcPct val="80000"/>
              </a:lnSpc>
              <a:spcBef>
                <a:spcPct val="10000"/>
              </a:spcBef>
            </a:pPr>
            <a:r>
              <a:rPr lang="en-US" altLang="ko-KR" sz="2400" dirty="0" smtClean="0">
                <a:ea typeface="굴림" panose="020B0600000101010101" pitchFamily="34" charset="-127"/>
              </a:rPr>
              <a:t>Con: What if table really big?</a:t>
            </a:r>
          </a:p>
          <a:p>
            <a:pPr lvl="2">
              <a:lnSpc>
                <a:spcPct val="80000"/>
              </a:lnSpc>
              <a:spcBef>
                <a:spcPct val="10000"/>
              </a:spcBef>
            </a:pPr>
            <a:r>
              <a:rPr lang="en-US" altLang="ko-KR" sz="2400" dirty="0" smtClean="0">
                <a:ea typeface="굴림" panose="020B0600000101010101" pitchFamily="34" charset="-127"/>
              </a:rPr>
              <a:t>Not all pages used all the time </a:t>
            </a:r>
            <a:r>
              <a:rPr lang="en-US" altLang="ko-KR" sz="2400" dirty="0" smtClean="0">
                <a:ea typeface="굴림" panose="020B0600000101010101" pitchFamily="34" charset="-127"/>
                <a:sym typeface="Symbol" panose="05050102010706020507" pitchFamily="18" charset="2"/>
              </a:rPr>
              <a:t> would be nice to have working set of page table in memory</a:t>
            </a:r>
          </a:p>
          <a:p>
            <a:pPr lvl="3">
              <a:lnSpc>
                <a:spcPct val="80000"/>
              </a:lnSpc>
              <a:spcBef>
                <a:spcPct val="10000"/>
              </a:spcBef>
            </a:pPr>
            <a:endParaRPr lang="en-US" altLang="ko-KR" sz="2400" dirty="0" smtClean="0">
              <a:ea typeface="굴림" panose="020B0600000101010101" pitchFamily="34" charset="-127"/>
              <a:sym typeface="Symbol" panose="05050102010706020507" pitchFamily="18" charset="2"/>
            </a:endParaRPr>
          </a:p>
          <a:p>
            <a:pPr>
              <a:lnSpc>
                <a:spcPct val="80000"/>
              </a:lnSpc>
              <a:spcBef>
                <a:spcPct val="10000"/>
              </a:spcBef>
            </a:pPr>
            <a:r>
              <a:rPr lang="en-US" altLang="ko-KR" sz="2800" dirty="0" smtClean="0">
                <a:ea typeface="굴림" panose="020B0600000101010101" pitchFamily="34" charset="-127"/>
                <a:sym typeface="Symbol" panose="05050102010706020507" pitchFamily="18" charset="2"/>
              </a:rPr>
              <a:t>How about combining paging and segmentation?</a:t>
            </a:r>
          </a:p>
        </p:txBody>
      </p:sp>
    </p:spTree>
    <p:extLst>
      <p:ext uri="{BB962C8B-B14F-4D97-AF65-F5344CB8AC3E}">
        <p14:creationId xmlns:p14="http://schemas.microsoft.com/office/powerpoint/2010/main" val="13093162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3491">
                                            <p:txEl>
                                              <p:pRg st="0" end="0"/>
                                            </p:txEl>
                                          </p:spTgt>
                                        </p:tgtEl>
                                        <p:attrNameLst>
                                          <p:attrName>style.visibility</p:attrName>
                                        </p:attrNameLst>
                                      </p:cBhvr>
                                      <p:to>
                                        <p:strVal val="visible"/>
                                      </p:to>
                                    </p:set>
                                    <p:animEffect transition="in" filter="fade">
                                      <p:cBhvr>
                                        <p:cTn id="7" dur="500"/>
                                        <p:tgtEl>
                                          <p:spTgt spid="7034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3491">
                                            <p:txEl>
                                              <p:pRg st="1" end="1"/>
                                            </p:txEl>
                                          </p:spTgt>
                                        </p:tgtEl>
                                        <p:attrNameLst>
                                          <p:attrName>style.visibility</p:attrName>
                                        </p:attrNameLst>
                                      </p:cBhvr>
                                      <p:to>
                                        <p:strVal val="visible"/>
                                      </p:to>
                                    </p:set>
                                    <p:animEffect transition="in" filter="fade">
                                      <p:cBhvr>
                                        <p:cTn id="10" dur="500"/>
                                        <p:tgtEl>
                                          <p:spTgt spid="7034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03491">
                                            <p:txEl>
                                              <p:pRg st="3" end="3"/>
                                            </p:txEl>
                                          </p:spTgt>
                                        </p:tgtEl>
                                        <p:attrNameLst>
                                          <p:attrName>style.visibility</p:attrName>
                                        </p:attrNameLst>
                                      </p:cBhvr>
                                      <p:to>
                                        <p:strVal val="visible"/>
                                      </p:to>
                                    </p:set>
                                    <p:animEffect transition="in" filter="fade">
                                      <p:cBhvr>
                                        <p:cTn id="15" dur="500"/>
                                        <p:tgtEl>
                                          <p:spTgt spid="70349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03491">
                                            <p:txEl>
                                              <p:pRg st="4" end="4"/>
                                            </p:txEl>
                                          </p:spTgt>
                                        </p:tgtEl>
                                        <p:attrNameLst>
                                          <p:attrName>style.visibility</p:attrName>
                                        </p:attrNameLst>
                                      </p:cBhvr>
                                      <p:to>
                                        <p:strVal val="visible"/>
                                      </p:to>
                                    </p:set>
                                    <p:animEffect transition="in" filter="fade">
                                      <p:cBhvr>
                                        <p:cTn id="20" dur="500"/>
                                        <p:tgtEl>
                                          <p:spTgt spid="703491">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03491">
                                            <p:txEl>
                                              <p:pRg st="5" end="5"/>
                                            </p:txEl>
                                          </p:spTgt>
                                        </p:tgtEl>
                                        <p:attrNameLst>
                                          <p:attrName>style.visibility</p:attrName>
                                        </p:attrNameLst>
                                      </p:cBhvr>
                                      <p:to>
                                        <p:strVal val="visible"/>
                                      </p:to>
                                    </p:set>
                                    <p:animEffect transition="in" filter="fade">
                                      <p:cBhvr>
                                        <p:cTn id="23" dur="500"/>
                                        <p:tgtEl>
                                          <p:spTgt spid="703491">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03491">
                                            <p:txEl>
                                              <p:pRg st="6" end="6"/>
                                            </p:txEl>
                                          </p:spTgt>
                                        </p:tgtEl>
                                        <p:attrNameLst>
                                          <p:attrName>style.visibility</p:attrName>
                                        </p:attrNameLst>
                                      </p:cBhvr>
                                      <p:to>
                                        <p:strVal val="visible"/>
                                      </p:to>
                                    </p:set>
                                    <p:animEffect transition="in" filter="fade">
                                      <p:cBhvr>
                                        <p:cTn id="26" dur="500"/>
                                        <p:tgtEl>
                                          <p:spTgt spid="703491">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3491">
                                            <p:txEl>
                                              <p:pRg st="7" end="7"/>
                                            </p:txEl>
                                          </p:spTgt>
                                        </p:tgtEl>
                                        <p:attrNameLst>
                                          <p:attrName>style.visibility</p:attrName>
                                        </p:attrNameLst>
                                      </p:cBhvr>
                                      <p:to>
                                        <p:strVal val="visible"/>
                                      </p:to>
                                    </p:set>
                                    <p:animEffect transition="in" filter="fade">
                                      <p:cBhvr>
                                        <p:cTn id="31" dur="500"/>
                                        <p:tgtEl>
                                          <p:spTgt spid="70349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03491">
                                            <p:txEl>
                                              <p:pRg st="8" end="8"/>
                                            </p:txEl>
                                          </p:spTgt>
                                        </p:tgtEl>
                                        <p:attrNameLst>
                                          <p:attrName>style.visibility</p:attrName>
                                        </p:attrNameLst>
                                      </p:cBhvr>
                                      <p:to>
                                        <p:strVal val="visible"/>
                                      </p:to>
                                    </p:set>
                                    <p:animEffect transition="in" filter="fade">
                                      <p:cBhvr>
                                        <p:cTn id="34" dur="500"/>
                                        <p:tgtEl>
                                          <p:spTgt spid="703491">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3491">
                                            <p:txEl>
                                              <p:pRg st="9" end="9"/>
                                            </p:txEl>
                                          </p:spTgt>
                                        </p:tgtEl>
                                        <p:attrNameLst>
                                          <p:attrName>style.visibility</p:attrName>
                                        </p:attrNameLst>
                                      </p:cBhvr>
                                      <p:to>
                                        <p:strVal val="visible"/>
                                      </p:to>
                                    </p:set>
                                    <p:animEffect transition="in" filter="fade">
                                      <p:cBhvr>
                                        <p:cTn id="37" dur="500"/>
                                        <p:tgtEl>
                                          <p:spTgt spid="703491">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3491">
                                            <p:txEl>
                                              <p:pRg st="10" end="10"/>
                                            </p:txEl>
                                          </p:spTgt>
                                        </p:tgtEl>
                                        <p:attrNameLst>
                                          <p:attrName>style.visibility</p:attrName>
                                        </p:attrNameLst>
                                      </p:cBhvr>
                                      <p:to>
                                        <p:strVal val="visible"/>
                                      </p:to>
                                    </p:set>
                                    <p:animEffect transition="in" filter="fade">
                                      <p:cBhvr>
                                        <p:cTn id="42" dur="500"/>
                                        <p:tgtEl>
                                          <p:spTgt spid="703491">
                                            <p:txEl>
                                              <p:pRg st="10" end="1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03491">
                                            <p:txEl>
                                              <p:pRg st="11" end="11"/>
                                            </p:txEl>
                                          </p:spTgt>
                                        </p:tgtEl>
                                        <p:attrNameLst>
                                          <p:attrName>style.visibility</p:attrName>
                                        </p:attrNameLst>
                                      </p:cBhvr>
                                      <p:to>
                                        <p:strVal val="visible"/>
                                      </p:to>
                                    </p:set>
                                    <p:animEffect transition="in" filter="fade">
                                      <p:cBhvr>
                                        <p:cTn id="45" dur="500"/>
                                        <p:tgtEl>
                                          <p:spTgt spid="703491">
                                            <p:txEl>
                                              <p:pRg st="11" end="1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03491">
                                            <p:txEl>
                                              <p:pRg st="13" end="13"/>
                                            </p:txEl>
                                          </p:spTgt>
                                        </p:tgtEl>
                                        <p:attrNameLst>
                                          <p:attrName>style.visibility</p:attrName>
                                        </p:attrNameLst>
                                      </p:cBhvr>
                                      <p:to>
                                        <p:strVal val="visible"/>
                                      </p:to>
                                    </p:set>
                                    <p:animEffect transition="in" filter="fade">
                                      <p:cBhvr>
                                        <p:cTn id="50" dur="500"/>
                                        <p:tgtEl>
                                          <p:spTgt spid="70349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444"/>
              <a:chOff x="3065" y="452"/>
              <a:chExt cx="2384" cy="444"/>
            </a:xfrm>
          </p:grpSpPr>
          <p:sp>
            <p:nvSpPr>
              <p:cNvPr id="23626" name="Text Box 100"/>
              <p:cNvSpPr txBox="1">
                <a:spLocks noChangeArrowheads="1"/>
              </p:cNvSpPr>
              <p:nvPr/>
            </p:nvSpPr>
            <p:spPr bwMode="auto">
              <a:xfrm>
                <a:off x="3065" y="452"/>
                <a:ext cx="686"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Physical</a:t>
                </a:r>
              </a:p>
              <a:p>
                <a:pPr>
                  <a:spcBef>
                    <a:spcPct val="0"/>
                  </a:spcBef>
                </a:pPr>
                <a:r>
                  <a:rPr lang="en-US" altLang="en-US" b="0" dirty="0">
                    <a:latin typeface="Gill Sans" charset="0"/>
                    <a:ea typeface="Gill Sans" charset="0"/>
                    <a:cs typeface="Gill Sans" charset="0"/>
                  </a:rPr>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18" name="Rectangle 53"/>
            <p:cNvSpPr>
              <a:spLocks noChangeArrowheads="1"/>
            </p:cNvSpPr>
            <p:nvPr/>
          </p:nvSpPr>
          <p:spPr bwMode="auto">
            <a:xfrm>
              <a:off x="5113" y="1225"/>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b="0">
                  <a:latin typeface="Gill Sans" charset="0"/>
                  <a:ea typeface="Gill Sans" charset="0"/>
                  <a:cs typeface="Gill Sans"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55" name="Rectangle 2"/>
          <p:cNvSpPr>
            <a:spLocks noGrp="1" noChangeArrowheads="1"/>
          </p:cNvSpPr>
          <p:nvPr>
            <p:ph type="title"/>
          </p:nvPr>
        </p:nvSpPr>
        <p:spPr>
          <a:xfrm>
            <a:off x="21895" y="228600"/>
            <a:ext cx="9098646" cy="494494"/>
          </a:xfrm>
          <a:noFill/>
        </p:spPr>
        <p:txBody>
          <a:bodyPr wrap="none" lIns="63500" tIns="25400" rIns="63500" bIns="25400" anchor="t">
            <a:spAutoFit/>
          </a:bodyPr>
          <a:lstStyle/>
          <a:p>
            <a:r>
              <a:rPr lang="en-US" altLang="ko-KR" dirty="0" smtClean="0"/>
              <a:t>Fix for sparse address space: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3" name="Line 22"/>
            <p:cNvSpPr>
              <a:spLocks noChangeShapeType="1"/>
            </p:cNvSpPr>
            <p:nvPr/>
          </p:nvSpPr>
          <p:spPr bwMode="auto">
            <a:xfrm>
              <a:off x="2544" y="2184"/>
              <a:ext cx="1017" cy="8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grpSp>
        <p:nvGrpSpPr>
          <p:cNvPr id="671869" name="Group 125"/>
          <p:cNvGrpSpPr>
            <a:grpSpLocks/>
          </p:cNvGrpSpPr>
          <p:nvPr/>
        </p:nvGrpSpPr>
        <p:grpSpPr bwMode="auto">
          <a:xfrm>
            <a:off x="152400" y="862013"/>
            <a:ext cx="4938713" cy="954087"/>
            <a:chOff x="9" y="543"/>
            <a:chExt cx="3111" cy="601"/>
          </a:xfrm>
        </p:grpSpPr>
        <p:sp>
          <p:nvSpPr>
            <p:cNvPr id="23602" name="Rectangle 54"/>
            <p:cNvSpPr>
              <a:spLocks noChangeArrowheads="1"/>
            </p:cNvSpPr>
            <p:nvPr/>
          </p:nvSpPr>
          <p:spPr bwMode="auto">
            <a:xfrm>
              <a:off x="816" y="543"/>
              <a:ext cx="519" cy="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3" name="Rectangle 55"/>
            <p:cNvSpPr>
              <a:spLocks noChangeArrowheads="1"/>
            </p:cNvSpPr>
            <p:nvPr/>
          </p:nvSpPr>
          <p:spPr bwMode="auto">
            <a:xfrm>
              <a:off x="1488" y="543"/>
              <a:ext cx="519" cy="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4" name="Rectangle 56"/>
            <p:cNvSpPr>
              <a:spLocks noChangeArrowheads="1"/>
            </p:cNvSpPr>
            <p:nvPr/>
          </p:nvSpPr>
          <p:spPr bwMode="auto">
            <a:xfrm>
              <a:off x="2256" y="543"/>
              <a:ext cx="519" cy="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12 bits</a:t>
              </a:r>
            </a:p>
          </p:txBody>
        </p:sp>
        <p:grpSp>
          <p:nvGrpSpPr>
            <p:cNvPr id="23605" name="Group 65"/>
            <p:cNvGrpSpPr>
              <a:grpSpLocks/>
            </p:cNvGrpSpPr>
            <p:nvPr/>
          </p:nvGrpSpPr>
          <p:grpSpPr bwMode="auto">
            <a:xfrm>
              <a:off x="9" y="700"/>
              <a:ext cx="3111" cy="444"/>
              <a:chOff x="48" y="1440"/>
              <a:chExt cx="3111" cy="444"/>
            </a:xfrm>
          </p:grpSpPr>
          <p:sp>
            <p:nvSpPr>
              <p:cNvPr id="23606" name="Text Box 66"/>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Virtual </a:t>
                </a:r>
              </a:p>
              <a:p>
                <a:pPr>
                  <a:spcBef>
                    <a:spcPct val="0"/>
                  </a:spcBef>
                </a:pPr>
                <a:r>
                  <a:rPr lang="en-US" altLang="en-US" b="0" dirty="0">
                    <a:latin typeface="Gill Sans" charset="0"/>
                    <a:ea typeface="Gill Sans" charset="0"/>
                    <a:cs typeface="Gill Sans" charset="0"/>
                  </a:rPr>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P1 index</a:t>
                  </a:r>
                </a:p>
              </p:txBody>
            </p:sp>
          </p:grpSp>
        </p:grpSp>
      </p:grpSp>
      <p:grpSp>
        <p:nvGrpSpPr>
          <p:cNvPr id="671870" name="Group 126"/>
          <p:cNvGrpSpPr>
            <a:grpSpLocks/>
          </p:cNvGrpSpPr>
          <p:nvPr/>
        </p:nvGrpSpPr>
        <p:grpSpPr bwMode="auto">
          <a:xfrm>
            <a:off x="442913" y="2514600"/>
            <a:ext cx="4217987" cy="1754188"/>
            <a:chOff x="192" y="1612"/>
            <a:chExt cx="2657" cy="1105"/>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3596" name="Group 111"/>
            <p:cNvGrpSpPr>
              <a:grpSpLocks/>
            </p:cNvGrpSpPr>
            <p:nvPr/>
          </p:nvGrpSpPr>
          <p:grpSpPr bwMode="auto">
            <a:xfrm>
              <a:off x="1776" y="2528"/>
              <a:ext cx="1073" cy="189"/>
              <a:chOff x="1872" y="2644"/>
              <a:chExt cx="1073" cy="189"/>
            </a:xfrm>
          </p:grpSpPr>
          <p:sp>
            <p:nvSpPr>
              <p:cNvPr id="23599" name="Rectangle 47"/>
              <p:cNvSpPr>
                <a:spLocks noChangeArrowheads="1"/>
              </p:cNvSpPr>
              <p:nvPr/>
            </p:nvSpPr>
            <p:spPr bwMode="auto">
              <a:xfrm>
                <a:off x="2112" y="2644"/>
                <a:ext cx="503"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dirty="0">
                    <a:latin typeface="Gill Sans" charset="0"/>
                    <a:ea typeface="Gill Sans" charset="0"/>
                    <a:cs typeface="Gill Sans"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671838" name="Rectangle 94"/>
          <p:cNvSpPr>
            <a:spLocks noGrp="1" noChangeArrowheads="1"/>
          </p:cNvSpPr>
          <p:nvPr>
            <p:ph type="body" idx="1"/>
          </p:nvPr>
        </p:nvSpPr>
        <p:spPr>
          <a:xfrm>
            <a:off x="0" y="4114800"/>
            <a:ext cx="5562600" cy="2590800"/>
          </a:xfrm>
        </p:spPr>
        <p:txBody>
          <a:bodyPr>
            <a:normAutofit/>
          </a:bodyPr>
          <a:lstStyle/>
          <a:p>
            <a:pPr>
              <a:lnSpc>
                <a:spcPct val="80000"/>
              </a:lnSpc>
              <a:spcBef>
                <a:spcPct val="0"/>
              </a:spcBef>
            </a:pPr>
            <a:r>
              <a:rPr lang="en-US" altLang="ko-KR" sz="2800" dirty="0" smtClean="0">
                <a:ea typeface="굴림" panose="020B0600000101010101" pitchFamily="34" charset="-127"/>
              </a:rPr>
              <a:t>Tree of Page Tables</a:t>
            </a:r>
          </a:p>
          <a:p>
            <a:pPr>
              <a:lnSpc>
                <a:spcPct val="80000"/>
              </a:lnSpc>
              <a:spcBef>
                <a:spcPct val="0"/>
              </a:spcBef>
            </a:pPr>
            <a:r>
              <a:rPr lang="en-US" altLang="ko-KR" sz="2800" dirty="0" smtClean="0">
                <a:ea typeface="굴림" panose="020B0600000101010101" pitchFamily="34" charset="-127"/>
              </a:rPr>
              <a:t>Tables fixed size (1024 entries)</a:t>
            </a:r>
          </a:p>
          <a:p>
            <a:pPr lvl="1">
              <a:lnSpc>
                <a:spcPct val="80000"/>
              </a:lnSpc>
              <a:spcBef>
                <a:spcPct val="0"/>
              </a:spcBef>
            </a:pPr>
            <a:r>
              <a:rPr lang="en-US" altLang="ko-KR" sz="2400" dirty="0" smtClean="0">
                <a:ea typeface="굴림" panose="020B0600000101010101" pitchFamily="34" charset="-127"/>
              </a:rPr>
              <a:t>On context-switch: save single </a:t>
            </a:r>
            <a:r>
              <a:rPr lang="en-US" altLang="ko-KR" sz="2400" dirty="0" err="1" smtClean="0">
                <a:ea typeface="굴림" panose="020B0600000101010101" pitchFamily="34" charset="-127"/>
              </a:rPr>
              <a:t>PageTablePtr</a:t>
            </a:r>
            <a:r>
              <a:rPr lang="en-US" altLang="ko-KR" sz="2400" dirty="0" smtClean="0">
                <a:ea typeface="굴림" panose="020B0600000101010101" pitchFamily="34" charset="-127"/>
              </a:rPr>
              <a:t> register</a:t>
            </a:r>
          </a:p>
          <a:p>
            <a:pPr>
              <a:lnSpc>
                <a:spcPct val="80000"/>
              </a:lnSpc>
              <a:spcBef>
                <a:spcPct val="0"/>
              </a:spcBef>
            </a:pPr>
            <a:r>
              <a:rPr lang="en-US" altLang="ko-KR" sz="2800" dirty="0" smtClean="0">
                <a:ea typeface="굴림" panose="020B0600000101010101" pitchFamily="34" charset="-127"/>
              </a:rPr>
              <a:t>Valid bits on Page Table Entries </a:t>
            </a:r>
          </a:p>
          <a:p>
            <a:pPr lvl="1">
              <a:lnSpc>
                <a:spcPct val="80000"/>
              </a:lnSpc>
              <a:spcBef>
                <a:spcPct val="0"/>
              </a:spcBef>
            </a:pPr>
            <a:r>
              <a:rPr lang="en-US" altLang="ko-KR" sz="2400" dirty="0" smtClean="0">
                <a:ea typeface="굴림" panose="020B0600000101010101" pitchFamily="34" charset="-127"/>
              </a:rPr>
              <a:t>Don’t need every 2</a:t>
            </a:r>
            <a:r>
              <a:rPr lang="en-US" altLang="ko-KR" sz="2400" baseline="30000" dirty="0" smtClean="0">
                <a:ea typeface="굴림" panose="020B0600000101010101" pitchFamily="34" charset="-127"/>
              </a:rPr>
              <a:t>nd</a:t>
            </a:r>
            <a:r>
              <a:rPr lang="en-US" altLang="ko-KR" sz="2400" dirty="0" smtClean="0">
                <a:ea typeface="굴림" panose="020B0600000101010101" pitchFamily="34" charset="-127"/>
              </a:rPr>
              <a:t>-level table</a:t>
            </a:r>
          </a:p>
          <a:p>
            <a:pPr lvl="1">
              <a:lnSpc>
                <a:spcPct val="80000"/>
              </a:lnSpc>
              <a:spcBef>
                <a:spcPct val="0"/>
              </a:spcBef>
            </a:pPr>
            <a:r>
              <a:rPr lang="en-US" altLang="ko-KR" sz="2400" dirty="0" smtClean="0">
                <a:solidFill>
                  <a:schemeClr val="hlink"/>
                </a:solidFill>
                <a:ea typeface="굴림" panose="020B0600000101010101" pitchFamily="34" charset="-127"/>
              </a:rPr>
              <a:t>Even when exist, 2</a:t>
            </a:r>
            <a:r>
              <a:rPr lang="en-US" altLang="ko-KR" sz="2400" baseline="30000" dirty="0" smtClean="0">
                <a:solidFill>
                  <a:schemeClr val="hlink"/>
                </a:solidFill>
                <a:ea typeface="굴림" panose="020B0600000101010101" pitchFamily="34" charset="-127"/>
              </a:rPr>
              <a:t>nd</a:t>
            </a:r>
            <a:r>
              <a:rPr lang="en-US" altLang="ko-KR" sz="2400" dirty="0"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51388"/>
            <a:chOff x="3247" y="1068"/>
            <a:chExt cx="1073" cy="2993"/>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77" name="Rectangle 113"/>
            <p:cNvSpPr>
              <a:spLocks noChangeArrowheads="1"/>
            </p:cNvSpPr>
            <p:nvPr/>
          </p:nvSpPr>
          <p:spPr bwMode="auto">
            <a:xfrm>
              <a:off x="3487" y="3872"/>
              <a:ext cx="503" cy="189"/>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a:latin typeface="Gill Sans" charset="0"/>
                  <a:ea typeface="Gill Sans" charset="0"/>
                  <a:cs typeface="Gill Sans"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0169531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83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8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869"/>
                                        </p:tgtEl>
                                        <p:attrNameLst>
                                          <p:attrName>style.visibility</p:attrName>
                                        </p:attrNameLst>
                                      </p:cBhvr>
                                      <p:to>
                                        <p:strVal val="visible"/>
                                      </p:to>
                                    </p:set>
                                  </p:childTnLst>
                                </p:cTn>
                              </p:par>
                              <p:par>
                                <p:cTn id="13" presetID="22" presetClass="entr" presetSubtype="1" fill="hold" grpId="0" nodeType="withEffect">
                                  <p:stCondLst>
                                    <p:cond delay="0"/>
                                  </p:stCondLst>
                                  <p:childTnLst>
                                    <p:set>
                                      <p:cBhvr>
                                        <p:cTn id="14" dur="1" fill="hold">
                                          <p:stCondLst>
                                            <p:cond delay="0"/>
                                          </p:stCondLst>
                                        </p:cTn>
                                        <p:tgtEl>
                                          <p:spTgt spid="671837"/>
                                        </p:tgtEl>
                                        <p:attrNameLst>
                                          <p:attrName>style.visibility</p:attrName>
                                        </p:attrNameLst>
                                      </p:cBhvr>
                                      <p:to>
                                        <p:strVal val="visible"/>
                                      </p:to>
                                    </p:set>
                                    <p:animEffect transition="in" filter="wipe(up)">
                                      <p:cBhvr>
                                        <p:cTn id="15" dur="500"/>
                                        <p:tgtEl>
                                          <p:spTgt spid="671837"/>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71871"/>
                                        </p:tgtEl>
                                        <p:attrNameLst>
                                          <p:attrName>style.visibility</p:attrName>
                                        </p:attrNameLst>
                                      </p:cBhvr>
                                      <p:to>
                                        <p:strVal val="visible"/>
                                      </p:to>
                                    </p:set>
                                    <p:animEffect transition="in" filter="wipe(left)">
                                      <p:cBhvr>
                                        <p:cTn id="19" dur="500"/>
                                        <p:tgtEl>
                                          <p:spTgt spid="671871"/>
                                        </p:tgtEl>
                                      </p:cBhvr>
                                    </p:animEffec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6718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1838">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183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71864"/>
                                        </p:tgtEl>
                                        <p:attrNameLst>
                                          <p:attrName>style.visibility</p:attrName>
                                        </p:attrNameLst>
                                      </p:cBhvr>
                                      <p:to>
                                        <p:strVal val="visible"/>
                                      </p:to>
                                    </p:set>
                                    <p:animEffect transition="in" filter="wipe(left)">
                                      <p:cBhvr>
                                        <p:cTn id="33" dur="500"/>
                                        <p:tgtEl>
                                          <p:spTgt spid="671864"/>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671874"/>
                                        </p:tgtEl>
                                        <p:attrNameLst>
                                          <p:attrName>style.visibility</p:attrName>
                                        </p:attrNameLst>
                                      </p:cBhvr>
                                      <p:to>
                                        <p:strVal val="visible"/>
                                      </p:to>
                                    </p:set>
                                    <p:animEffect transition="in" filter="wipe(left)">
                                      <p:cBhvr>
                                        <p:cTn id="37" dur="500"/>
                                        <p:tgtEl>
                                          <p:spTgt spid="671874"/>
                                        </p:tgtEl>
                                      </p:cBhvr>
                                    </p:animEffec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0"/>
                                          </p:stCondLst>
                                        </p:cTn>
                                        <p:tgtEl>
                                          <p:spTgt spid="67188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71838">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1838">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18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837" grpId="0" animBg="1"/>
      <p:bldP spid="671838" grpId="0" build="p"/>
      <p:bldP spid="6718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0"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i="1" dirty="0" smtClean="0">
                <a:solidFill>
                  <a:srgbClr val="FF0000"/>
                </a:solidFill>
                <a:latin typeface="Helvetica" charset="0"/>
                <a:cs typeface="Helvetica" charset="0"/>
              </a:rPr>
              <a:t>111</a:t>
            </a:r>
            <a:r>
              <a:rPr lang="en-US" sz="1600" dirty="0" smtClean="0">
                <a:solidFill>
                  <a:srgbClr val="008000"/>
                </a:solidFill>
                <a:latin typeface="Helvetica" charset="0"/>
                <a:cs typeface="Helvetica" charset="0"/>
              </a:rPr>
              <a:t>1 1</a:t>
            </a:r>
            <a:r>
              <a:rPr lang="en-US" sz="1600" dirty="0" smtClean="0">
                <a:solidFill>
                  <a:schemeClr val="accent5">
                    <a:lumMod val="50000"/>
                  </a:schemeClr>
                </a:solidFill>
                <a:latin typeface="Helvetica" charset="0"/>
                <a:cs typeface="Helvetica" charset="0"/>
              </a:rPr>
              <a:t>111</a:t>
            </a:r>
          </a:p>
        </p:txBody>
      </p:sp>
      <p:sp>
        <p:nvSpPr>
          <p:cNvPr id="37892"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3"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7895"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7896"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7"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8"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9"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7900"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1"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2"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3"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4"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5"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6"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7"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08"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page1 #</a:t>
            </a:r>
          </a:p>
        </p:txBody>
      </p:sp>
      <p:sp>
        <p:nvSpPr>
          <p:cNvPr id="37909"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37910"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11"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7912"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13"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18"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20"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86"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7987"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7988"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37989"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3799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37991"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92"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008200"/>
                </a:solidFill>
                <a:latin typeface="Helvetica" panose="020B0604020202020204" pitchFamily="34" charset="0"/>
              </a:rPr>
              <a:t>page2 #</a:t>
            </a:r>
          </a:p>
        </p:txBody>
      </p:sp>
      <p:grpSp>
        <p:nvGrpSpPr>
          <p:cNvPr id="37993" name="Group 141"/>
          <p:cNvGrpSpPr>
            <a:grpSpLocks/>
          </p:cNvGrpSpPr>
          <p:nvPr/>
        </p:nvGrpSpPr>
        <p:grpSpPr bwMode="auto">
          <a:xfrm>
            <a:off x="3124200" y="2544763"/>
            <a:ext cx="990600" cy="1570037"/>
            <a:chOff x="4188007" y="838200"/>
            <a:chExt cx="990600" cy="1569660"/>
          </a:xfrm>
        </p:grpSpPr>
        <p:sp>
          <p:nvSpPr>
            <p:cNvPr id="38036"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8037"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7994"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7995"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6"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7997"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8"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7999"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00"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8001"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38002"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3"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4"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5"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6"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7"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8"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09"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0"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1" name="Straight Arrow Connector 220"/>
          <p:cNvCxnSpPr>
            <a:cxnSpLocks noChangeShapeType="1"/>
            <a:stCxn id="38032"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2"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3"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14"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5"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6"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7"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cxnSp>
        <p:nvCxnSpPr>
          <p:cNvPr id="38018" name="Straight Arrow Connector 233"/>
          <p:cNvCxnSpPr>
            <a:cxnSpLocks noChangeShapeType="1"/>
            <a:stCxn id="38015"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19"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0"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1"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2"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3"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4"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5"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6"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7"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028"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8029"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8030"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8031"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2"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3"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4"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5"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111</a:t>
            </a:r>
            <a:r>
              <a:rPr lang="en-US" altLang="en-US" sz="1600">
                <a:solidFill>
                  <a:srgbClr val="008000"/>
                </a:solidFill>
                <a:latin typeface="Helvetica" panose="020B0604020202020204" pitchFamily="34" charset="0"/>
              </a:rPr>
              <a:t>1 0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25566280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4"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38915"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6"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8918"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8919"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0"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1"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2"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8923"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4"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5"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6" name="TextBox 19"/>
          <p:cNvSpPr txBox="1">
            <a:spLocks noChangeArrowheads="1"/>
          </p:cNvSpPr>
          <p:nvPr/>
        </p:nvSpPr>
        <p:spPr bwMode="auto">
          <a:xfrm>
            <a:off x="31750" y="2938463"/>
            <a:ext cx="1173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1 0</a:t>
            </a:r>
            <a:r>
              <a:rPr lang="en-US" altLang="en-US" sz="1600">
                <a:solidFill>
                  <a:srgbClr val="2A40E2"/>
                </a:solidFill>
                <a:latin typeface="Helvetica" panose="020B0604020202020204" pitchFamily="34" charset="0"/>
              </a:rPr>
              <a:t>000</a:t>
            </a:r>
          </a:p>
          <a:p>
            <a:pPr algn="r" eaLnBrk="1" hangingPunct="1"/>
            <a:r>
              <a:rPr lang="en-US" altLang="en-US" sz="1600">
                <a:latin typeface="Helvetica" panose="020B0604020202020204" pitchFamily="34" charset="0"/>
              </a:rPr>
              <a:t>(0x90)</a:t>
            </a:r>
          </a:p>
        </p:txBody>
      </p:sp>
      <p:sp>
        <p:nvSpPr>
          <p:cNvPr id="38927"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8928"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9"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4"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6"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9002"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9003"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9004"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latin typeface="Helvetica" panose="020B0604020202020204" pitchFamily="34" charset="0"/>
              </a:rPr>
              <a:t>1000 0</a:t>
            </a:r>
            <a:r>
              <a:rPr lang="en-US" altLang="en-US" sz="1600">
                <a:solidFill>
                  <a:srgbClr val="0000FF"/>
                </a:solidFill>
                <a:latin typeface="Helvetica" panose="020B0604020202020204" pitchFamily="34" charset="0"/>
              </a:rPr>
              <a:t>000</a:t>
            </a:r>
          </a:p>
          <a:p>
            <a:pPr algn="r" eaLnBrk="1" hangingPunct="1"/>
            <a:r>
              <a:rPr lang="en-US" altLang="en-US" sz="1600">
                <a:solidFill>
                  <a:srgbClr val="000000"/>
                </a:solidFill>
                <a:latin typeface="Helvetica" panose="020B0604020202020204" pitchFamily="34" charset="0"/>
              </a:rPr>
              <a:t>(0x80)</a:t>
            </a:r>
          </a:p>
        </p:txBody>
      </p:sp>
      <p:sp>
        <p:nvSpPr>
          <p:cNvPr id="3900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grpSp>
        <p:nvGrpSpPr>
          <p:cNvPr id="39006" name="Group 141"/>
          <p:cNvGrpSpPr>
            <a:grpSpLocks/>
          </p:cNvGrpSpPr>
          <p:nvPr/>
        </p:nvGrpSpPr>
        <p:grpSpPr bwMode="auto">
          <a:xfrm>
            <a:off x="3124200" y="2544763"/>
            <a:ext cx="990600" cy="1570037"/>
            <a:chOff x="4188007" y="838200"/>
            <a:chExt cx="990600" cy="1569660"/>
          </a:xfrm>
        </p:grpSpPr>
        <p:sp>
          <p:nvSpPr>
            <p:cNvPr id="39029"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9030"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9007"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9008"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09"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9010"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1"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9012"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3"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9014"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9016" name="Straight Arrow Connector 218"/>
          <p:cNvCxnSpPr>
            <a:cxnSpLocks noChangeShapeType="1"/>
          </p:cNvCxnSpPr>
          <p:nvPr/>
        </p:nvCxnSpPr>
        <p:spPr bwMode="auto">
          <a:xfrm flipV="1">
            <a:off x="3733800" y="2590800"/>
            <a:ext cx="1219200" cy="609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9018"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9019"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9020"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1"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2"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3"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1" name="Rectangle 260"/>
          <p:cNvSpPr>
            <a:spLocks noChangeArrowheads="1"/>
          </p:cNvSpPr>
          <p:nvPr/>
        </p:nvSpPr>
        <p:spPr bwMode="auto">
          <a:xfrm>
            <a:off x="-7543800" y="3733800"/>
            <a:ext cx="6629400" cy="1371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In best case, total size of page tables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a:t>
            </a:r>
            <a:r>
              <a:rPr lang="en-US" altLang="en-US" b="0">
                <a:solidFill>
                  <a:srgbClr val="FF0000"/>
                </a:solidFill>
                <a:latin typeface="Helvetica" panose="020B0604020202020204" pitchFamily="34" charset="0"/>
              </a:rPr>
              <a:t>virtual memory</a:t>
            </a:r>
            <a:r>
              <a:rPr lang="en-US" altLang="en-US" b="0">
                <a:latin typeface="Helvetica" panose="020B0604020202020204" pitchFamily="34" charset="0"/>
              </a:rPr>
              <a:t>. Requires two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Tree>
    <p:extLst>
      <p:ext uri="{BB962C8B-B14F-4D97-AF65-F5344CB8AC3E}">
        <p14:creationId xmlns:p14="http://schemas.microsoft.com/office/powerpoint/2010/main" val="36398022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0"/>
                                        </p:tgtEl>
                                        <p:attrNameLst>
                                          <p:attrName>style.visibility</p:attrName>
                                        </p:attrNameLst>
                                      </p:cBhvr>
                                      <p:to>
                                        <p:strVal val="visible"/>
                                      </p:to>
                                    </p:set>
                                    <p:animEffect transition="in" filter="wipe(left)">
                                      <p:cBhvr>
                                        <p:cTn id="16" dur="500"/>
                                        <p:tgtEl>
                                          <p:spTgt spid="1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5704"/>
                                        </p:tgtEl>
                                        <p:attrNameLst>
                                          <p:attrName>style.visibility</p:attrName>
                                        </p:attrNameLst>
                                      </p:cBhvr>
                                      <p:to>
                                        <p:strVal val="visible"/>
                                      </p:to>
                                    </p:set>
                                    <p:animEffect transition="in" filter="wipe(left)">
                                      <p:cBhvr>
                                        <p:cTn id="21" dur="500"/>
                                        <p:tgtEl>
                                          <p:spTgt spid="25704"/>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wipe(left)">
                                      <p:cBhvr>
                                        <p:cTn id="25" dur="500"/>
                                        <p:tgtEl>
                                          <p:spTgt spid="16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0" nodeType="clickEffect">
                                  <p:stCondLst>
                                    <p:cond delay="0"/>
                                  </p:stCondLst>
                                  <p:childTnLst>
                                    <p:animMotion origin="layout" path="M -1.00469E-6 8.32562E-7 L 0.84956 0.13321 " pathEditMode="relative" ptsTypes="AA">
                                      <p:cBhvr>
                                        <p:cTn id="29"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78217</TotalTime>
  <Pages>60</Pages>
  <Words>5723</Words>
  <Application>Microsoft Macintosh PowerPoint</Application>
  <PresentationFormat>On-screen Show (4:3)</PresentationFormat>
  <Paragraphs>1212</Paragraphs>
  <Slides>44</Slides>
  <Notes>35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vt:lpstr>
      <vt:lpstr>CS162 Operating Systems and Systems Programming Lecture 13   Address Translation, and Caching</vt:lpstr>
      <vt:lpstr>Recall: Paging</vt:lpstr>
      <vt:lpstr>Summary: Paging</vt:lpstr>
      <vt:lpstr>Summary: Paging</vt:lpstr>
      <vt:lpstr>Summary: Paging</vt:lpstr>
      <vt:lpstr>Page Table Discussion</vt:lpstr>
      <vt:lpstr>Fix for sparse address space: The two-level page table</vt:lpstr>
      <vt:lpstr>Summary: Two-Level Paging</vt:lpstr>
      <vt:lpstr>Summary: Two-Level Paging</vt:lpstr>
      <vt:lpstr>Multi-level Translation: Segments + Pages</vt:lpstr>
      <vt:lpstr>What about Sharing (Complete Segment)?</vt:lpstr>
      <vt:lpstr>Multi-level Translation Analysis</vt:lpstr>
      <vt:lpstr>What is in a Page Table Entry</vt:lpstr>
      <vt:lpstr>How is the Translation Accomplished?</vt:lpstr>
      <vt:lpstr>Recall: Dual-Mode Operation (1/2)</vt:lpstr>
      <vt:lpstr>Recall: Dual-Mode Operation (2/2)</vt:lpstr>
      <vt:lpstr>How to get from KernelUser</vt:lpstr>
      <vt:lpstr>Recall: UserKernel (System Call)</vt:lpstr>
      <vt:lpstr>Recall: System Call Continued (1/2)</vt:lpstr>
      <vt:lpstr>Recall: System Call Continued (2/2)</vt:lpstr>
      <vt:lpstr>Recall: UserKernel (Exceptions: Traps &amp; Interrupts)</vt:lpstr>
      <vt:lpstr>Recall: UserKernel (Exceptions: Traps &amp; Interrupts)</vt:lpstr>
      <vt:lpstr>Closing thought: Protection without Hardware (1/2)</vt:lpstr>
      <vt:lpstr>Closing thought: Protection without Hardware (2/2)</vt:lpstr>
      <vt:lpstr>Administrivia</vt:lpstr>
      <vt:lpstr>Break</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 (1/2)</vt:lpstr>
      <vt:lpstr>What Actually Happens on a TLB Miss? (2/2)</vt:lpstr>
      <vt:lpstr>What happens on a Context Switch?</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Ion Stoica</cp:lastModifiedBy>
  <cp:revision>705</cp:revision>
  <cp:lastPrinted>2017-03-08T22:37:30Z</cp:lastPrinted>
  <dcterms:created xsi:type="dcterms:W3CDTF">1995-08-12T11:37:26Z</dcterms:created>
  <dcterms:modified xsi:type="dcterms:W3CDTF">2017-03-09T03:33:17Z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