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1056" r:id="rId3"/>
    <p:sldId id="1162" r:id="rId4"/>
    <p:sldId id="1199" r:id="rId5"/>
    <p:sldId id="1200" r:id="rId6"/>
    <p:sldId id="1201" r:id="rId7"/>
    <p:sldId id="1141" r:id="rId8"/>
    <p:sldId id="1193" r:id="rId9"/>
    <p:sldId id="1142" r:id="rId10"/>
    <p:sldId id="1143" r:id="rId11"/>
    <p:sldId id="1159" r:id="rId12"/>
    <p:sldId id="1151" r:id="rId13"/>
    <p:sldId id="1152" r:id="rId14"/>
    <p:sldId id="1153" r:id="rId15"/>
    <p:sldId id="1154" r:id="rId16"/>
    <p:sldId id="1155" r:id="rId17"/>
    <p:sldId id="1156" r:id="rId18"/>
    <p:sldId id="1157" r:id="rId19"/>
    <p:sldId id="1158" r:id="rId20"/>
    <p:sldId id="1194" r:id="rId21"/>
    <p:sldId id="1195" r:id="rId22"/>
    <p:sldId id="1058" r:id="rId23"/>
    <p:sldId id="1059" r:id="rId24"/>
    <p:sldId id="1196" r:id="rId25"/>
    <p:sldId id="1165" r:id="rId26"/>
    <p:sldId id="1166" r:id="rId27"/>
    <p:sldId id="1167" r:id="rId28"/>
    <p:sldId id="1168" r:id="rId29"/>
    <p:sldId id="1169" r:id="rId30"/>
    <p:sldId id="1198" r:id="rId31"/>
    <p:sldId id="1170" r:id="rId32"/>
    <p:sldId id="1188" r:id="rId33"/>
    <p:sldId id="1172" r:id="rId34"/>
    <p:sldId id="1187" r:id="rId35"/>
    <p:sldId id="1049" r:id="rId3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DFD"/>
    <a:srgbClr val="FFFFFF"/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23" autoAdjust="0"/>
    <p:restoredTop sz="78748" autoAdjust="0"/>
  </p:normalViewPr>
  <p:slideViewPr>
    <p:cSldViewPr>
      <p:cViewPr varScale="1">
        <p:scale>
          <a:sx n="91" d="100"/>
          <a:sy n="91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uller:Classes:cs162:fa14:Lectures:zip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 access(rank) = 1/rank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pop a=1</c:v>
                </c:pt>
              </c:strCache>
            </c:strRef>
          </c:tx>
          <c:spPr>
            <a:ln w="19050"/>
          </c:spPr>
          <c:marker>
            <c:symbol val="none"/>
          </c:marker>
          <c:val>
            <c:numRef>
              <c:f>Sheet1!$C$5:$C$54</c:f>
              <c:numCache>
                <c:formatCode>0%</c:formatCode>
                <c:ptCount val="50"/>
                <c:pt idx="0">
                  <c:v>0.19277563597396</c:v>
                </c:pt>
                <c:pt idx="1">
                  <c:v>0.09638781798698</c:v>
                </c:pt>
                <c:pt idx="2">
                  <c:v>0.0642585453246533</c:v>
                </c:pt>
                <c:pt idx="3">
                  <c:v>0.04819390899349</c:v>
                </c:pt>
                <c:pt idx="4">
                  <c:v>0.038555127194792</c:v>
                </c:pt>
                <c:pt idx="5">
                  <c:v>0.0321292726623267</c:v>
                </c:pt>
                <c:pt idx="6">
                  <c:v>0.0275393765677086</c:v>
                </c:pt>
                <c:pt idx="7">
                  <c:v>0.024096954496745</c:v>
                </c:pt>
                <c:pt idx="8">
                  <c:v>0.0214195151082178</c:v>
                </c:pt>
                <c:pt idx="9">
                  <c:v>0.019277563597396</c:v>
                </c:pt>
                <c:pt idx="10">
                  <c:v>0.0175250578158145</c:v>
                </c:pt>
                <c:pt idx="11">
                  <c:v>0.0160646363311633</c:v>
                </c:pt>
                <c:pt idx="12">
                  <c:v>0.01482889507492</c:v>
                </c:pt>
                <c:pt idx="13">
                  <c:v>0.0137696882838543</c:v>
                </c:pt>
                <c:pt idx="14">
                  <c:v>0.0128517090649307</c:v>
                </c:pt>
                <c:pt idx="15">
                  <c:v>0.0120484772483725</c:v>
                </c:pt>
                <c:pt idx="16">
                  <c:v>0.0113397432925859</c:v>
                </c:pt>
                <c:pt idx="17">
                  <c:v>0.0107097575541089</c:v>
                </c:pt>
                <c:pt idx="18">
                  <c:v>0.0101460861038926</c:v>
                </c:pt>
                <c:pt idx="19">
                  <c:v>0.009638781798698</c:v>
                </c:pt>
                <c:pt idx="20">
                  <c:v>0.00917979218923619</c:v>
                </c:pt>
                <c:pt idx="21">
                  <c:v>0.00876252890790727</c:v>
                </c:pt>
                <c:pt idx="22">
                  <c:v>0.00838154939017217</c:v>
                </c:pt>
                <c:pt idx="23">
                  <c:v>0.00803231816558167</c:v>
                </c:pt>
                <c:pt idx="24">
                  <c:v>0.0077110254389584</c:v>
                </c:pt>
                <c:pt idx="25">
                  <c:v>0.00741444753746</c:v>
                </c:pt>
                <c:pt idx="26">
                  <c:v>0.00713983836940592</c:v>
                </c:pt>
                <c:pt idx="27">
                  <c:v>0.00688484414192714</c:v>
                </c:pt>
                <c:pt idx="28">
                  <c:v>0.00664743572324</c:v>
                </c:pt>
                <c:pt idx="29">
                  <c:v>0.00642585453246533</c:v>
                </c:pt>
                <c:pt idx="30">
                  <c:v>0.00621856890238581</c:v>
                </c:pt>
                <c:pt idx="31">
                  <c:v>0.00602423862418625</c:v>
                </c:pt>
                <c:pt idx="32">
                  <c:v>0.00584168593860485</c:v>
                </c:pt>
                <c:pt idx="33">
                  <c:v>0.00566987164629294</c:v>
                </c:pt>
                <c:pt idx="34">
                  <c:v>0.00550787531354171</c:v>
                </c:pt>
                <c:pt idx="35">
                  <c:v>0.00535487877705444</c:v>
                </c:pt>
                <c:pt idx="36">
                  <c:v>0.00521015232362054</c:v>
                </c:pt>
                <c:pt idx="37">
                  <c:v>0.00507304305194632</c:v>
                </c:pt>
                <c:pt idx="38">
                  <c:v>0.00494296502497333</c:v>
                </c:pt>
                <c:pt idx="39">
                  <c:v>0.004819390899349</c:v>
                </c:pt>
                <c:pt idx="40">
                  <c:v>0.00470184477985268</c:v>
                </c:pt>
                <c:pt idx="41">
                  <c:v>0.00458989609461809</c:v>
                </c:pt>
                <c:pt idx="42">
                  <c:v>0.00448315432497581</c:v>
                </c:pt>
                <c:pt idx="43">
                  <c:v>0.00438126445395364</c:v>
                </c:pt>
                <c:pt idx="44">
                  <c:v>0.00428390302164356</c:v>
                </c:pt>
                <c:pt idx="45">
                  <c:v>0.00419077469508609</c:v>
                </c:pt>
                <c:pt idx="46">
                  <c:v>0.0041016092760417</c:v>
                </c:pt>
                <c:pt idx="47">
                  <c:v>0.00401615908279083</c:v>
                </c:pt>
                <c:pt idx="48">
                  <c:v>0.0039341966525298</c:v>
                </c:pt>
                <c:pt idx="49">
                  <c:v>0.0038555127194792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2921656"/>
        <c:axId val="1822989016"/>
      </c:lineChart>
      <c:lineChart>
        <c:grouping val="standard"/>
        <c:varyColors val="0"/>
        <c:ser>
          <c:idx val="1"/>
          <c:order val="1"/>
          <c:tx>
            <c:strRef>
              <c:f>Sheet1!$D$4</c:f>
              <c:strCache>
                <c:ptCount val="1"/>
                <c:pt idx="0">
                  <c:v>Hit Rate(cache)</c:v>
                </c:pt>
              </c:strCache>
            </c:strRef>
          </c:tx>
          <c:spPr>
            <a:ln w="25400"/>
          </c:spPr>
          <c:marker>
            <c:symbol val="none"/>
          </c:marker>
          <c:val>
            <c:numRef>
              <c:f>Sheet1!$D$5:$D$54</c:f>
              <c:numCache>
                <c:formatCode>General</c:formatCode>
                <c:ptCount val="50"/>
                <c:pt idx="0">
                  <c:v>0.19277563597396</c:v>
                </c:pt>
                <c:pt idx="1">
                  <c:v>0.28916345396094</c:v>
                </c:pt>
                <c:pt idx="2">
                  <c:v>0.353421999285593</c:v>
                </c:pt>
                <c:pt idx="3">
                  <c:v>0.401615908279083</c:v>
                </c:pt>
                <c:pt idx="4">
                  <c:v>0.440171035473875</c:v>
                </c:pt>
                <c:pt idx="5">
                  <c:v>0.472300308136202</c:v>
                </c:pt>
                <c:pt idx="6">
                  <c:v>0.499839684703911</c:v>
                </c:pt>
                <c:pt idx="7">
                  <c:v>0.523936639200656</c:v>
                </c:pt>
                <c:pt idx="8">
                  <c:v>0.545356154308874</c:v>
                </c:pt>
                <c:pt idx="9">
                  <c:v>0.564633717906269</c:v>
                </c:pt>
                <c:pt idx="10">
                  <c:v>0.582158775722084</c:v>
                </c:pt>
                <c:pt idx="11">
                  <c:v>0.598223412053247</c:v>
                </c:pt>
                <c:pt idx="12">
                  <c:v>0.613052307128167</c:v>
                </c:pt>
                <c:pt idx="13">
                  <c:v>0.626821995412022</c:v>
                </c:pt>
                <c:pt idx="14">
                  <c:v>0.639673704476952</c:v>
                </c:pt>
                <c:pt idx="15">
                  <c:v>0.651722181725325</c:v>
                </c:pt>
                <c:pt idx="16">
                  <c:v>0.663061925017911</c:v>
                </c:pt>
                <c:pt idx="17">
                  <c:v>0.67377168257202</c:v>
                </c:pt>
                <c:pt idx="18">
                  <c:v>0.683917768675912</c:v>
                </c:pt>
                <c:pt idx="19">
                  <c:v>0.69355655047461</c:v>
                </c:pt>
                <c:pt idx="20">
                  <c:v>0.702736342663846</c:v>
                </c:pt>
                <c:pt idx="21">
                  <c:v>0.711498871571754</c:v>
                </c:pt>
                <c:pt idx="22">
                  <c:v>0.719880420961926</c:v>
                </c:pt>
                <c:pt idx="23">
                  <c:v>0.727912739127508</c:v>
                </c:pt>
                <c:pt idx="24">
                  <c:v>0.735623764566466</c:v>
                </c:pt>
                <c:pt idx="25">
                  <c:v>0.743038212103926</c:v>
                </c:pt>
                <c:pt idx="26">
                  <c:v>0.750178050473332</c:v>
                </c:pt>
                <c:pt idx="27">
                  <c:v>0.757062894615259</c:v>
                </c:pt>
                <c:pt idx="28">
                  <c:v>0.763710330338499</c:v>
                </c:pt>
                <c:pt idx="29">
                  <c:v>0.770136184870965</c:v>
                </c:pt>
                <c:pt idx="30">
                  <c:v>0.77635475377335</c:v>
                </c:pt>
                <c:pt idx="31">
                  <c:v>0.782378992397537</c:v>
                </c:pt>
                <c:pt idx="32">
                  <c:v>0.788220678336141</c:v>
                </c:pt>
                <c:pt idx="33">
                  <c:v>0.793890549982434</c:v>
                </c:pt>
                <c:pt idx="34">
                  <c:v>0.799398425295976</c:v>
                </c:pt>
                <c:pt idx="35">
                  <c:v>0.804753304073031</c:v>
                </c:pt>
                <c:pt idx="36">
                  <c:v>0.809963456396651</c:v>
                </c:pt>
                <c:pt idx="37">
                  <c:v>0.815036499448597</c:v>
                </c:pt>
                <c:pt idx="38">
                  <c:v>0.819979464473571</c:v>
                </c:pt>
                <c:pt idx="39">
                  <c:v>0.82479885537292</c:v>
                </c:pt>
                <c:pt idx="40">
                  <c:v>0.829500700152773</c:v>
                </c:pt>
                <c:pt idx="41">
                  <c:v>0.834090596247391</c:v>
                </c:pt>
                <c:pt idx="42">
                  <c:v>0.838573750572366</c:v>
                </c:pt>
                <c:pt idx="43">
                  <c:v>0.84295501502632</c:v>
                </c:pt>
                <c:pt idx="44">
                  <c:v>0.847238918047964</c:v>
                </c:pt>
                <c:pt idx="45">
                  <c:v>0.85142969274305</c:v>
                </c:pt>
                <c:pt idx="46">
                  <c:v>0.855531302019091</c:v>
                </c:pt>
                <c:pt idx="47">
                  <c:v>0.859547461101882</c:v>
                </c:pt>
                <c:pt idx="48">
                  <c:v>0.863481657754412</c:v>
                </c:pt>
                <c:pt idx="49">
                  <c:v>0.867337170473891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2932200"/>
        <c:axId val="1785728200"/>
      </c:lineChart>
      <c:catAx>
        <c:axId val="1822921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22989016"/>
        <c:crosses val="autoZero"/>
        <c:auto val="1"/>
        <c:lblAlgn val="ctr"/>
        <c:lblOffset val="100"/>
        <c:noMultiLvlLbl val="0"/>
      </c:catAx>
      <c:valAx>
        <c:axId val="1822989016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Popularity (% accesses)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822921656"/>
        <c:crosses val="autoZero"/>
        <c:crossBetween val="between"/>
      </c:valAx>
      <c:valAx>
        <c:axId val="178572820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Estimated Hit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22932200"/>
        <c:crosses val="max"/>
        <c:crossBetween val="between"/>
      </c:valAx>
      <c:catAx>
        <c:axId val="1822932200"/>
        <c:scaling>
          <c:orientation val="minMax"/>
        </c:scaling>
        <c:delete val="1"/>
        <c:axPos val="b"/>
        <c:majorTickMark val="out"/>
        <c:minorTickMark val="none"/>
        <c:tickLblPos val="nextTo"/>
        <c:crossAx val="17857282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498789174653805"/>
          <c:y val="0.460352694377617"/>
          <c:w val="0.30508308160178"/>
          <c:h val="0.258613949491288"/>
        </c:manualLayout>
      </c:layout>
      <c:overlay val="1"/>
      <c:spPr>
        <a:solidFill>
          <a:schemeClr val="tx2">
            <a:lumMod val="20000"/>
            <a:lumOff val="80000"/>
            <a:alpha val="60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2000" b="0" i="0">
          <a:latin typeface="Gill Sans" charset="0"/>
          <a:ea typeface="Gill Sans" charset="0"/>
          <a:cs typeface="Gill Sans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6944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768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94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8951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7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2655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2579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2579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3198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8300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7134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12196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5576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3450"/>
            <a:ext cx="8275638" cy="3292475"/>
          </a:xfrm>
          <a:noFill/>
        </p:spPr>
        <p:txBody>
          <a:bodyPr lIns="95652" tIns="46986" rIns="95652" bIns="46986"/>
          <a:lstStyle/>
          <a:p>
            <a:endParaRPr lang="ko-KR" altLang="en-US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No fancy replacement policy is needed for the direct mapped cache. 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As a matter of fact, that is what cause direct mapped trouble to begin with: only one place to go in the cache--causes conflict misses.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No fancy replacement policy is needed for the direct mapped cache. 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As a matter of fact, that is what cause direct mapped trouble to begin with: only one place to go in the cache--causes conflict misses.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Besides working at Sun, I also teach people how to fly whenever I have time.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Statistic have shown that if a pilot crashed after an engine failure, he or she is more likely to get killed in a multi-engine light airplane than a single engine airplane.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The joke among us flight instructors is that: sure, when the engine quit in a single engine stops, you have one option: sooner or later, you land.  Probably sooner.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But in a multi-engine airplane with one engine stops, you have a lot of options.  It is the need to make a decision that kills those people.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9263" y="473075"/>
            <a:ext cx="3638550" cy="2728913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84922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7134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713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713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564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56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3842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6088" y="469900"/>
            <a:ext cx="3644900" cy="27336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3473450"/>
            <a:ext cx="8275638" cy="3292475"/>
          </a:xfrm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50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1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14.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607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3/13/17</a:t>
            </a:r>
            <a:endParaRPr lang="en-US" sz="1400" b="0" i="0" dirty="0" smtClean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50236"/>
            <a:ext cx="1929512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©UCB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Spring</a:t>
            </a:r>
            <a:r>
              <a:rPr lang="en-US" sz="1400" b="0" i="0" baseline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17</a:t>
            </a:r>
            <a:endParaRPr lang="en-US" sz="1400" b="0" i="0" dirty="0" smtClean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14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Caching (Finished),</a:t>
            </a:r>
            <a:br>
              <a:rPr lang="en-US" altLang="en-US" sz="3000" dirty="0" smtClean="0"/>
            </a:br>
            <a:r>
              <a:rPr lang="en-US" altLang="en-US" sz="3000" dirty="0" smtClean="0"/>
              <a:t>Demand Paging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March 13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2017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Prof. </a:t>
            </a:r>
            <a:r>
              <a:rPr lang="en-US" altLang="en-US" dirty="0" smtClean="0"/>
              <a:t>Ion Stoica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5138" y="228600"/>
            <a:ext cx="2854325" cy="37941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Precise Exceptions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613"/>
            <a:ext cx="9144000" cy="6133987"/>
          </a:xfrm>
          <a:noFill/>
        </p:spPr>
        <p:txBody>
          <a:bodyPr wrap="square" lIns="63500" tIns="25400" rIns="63500" bIns="2540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Precise </a:t>
            </a:r>
            <a:r>
              <a:rPr lang="en-US" altLang="ko-KR" sz="2800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sz="2800" dirty="0" smtClean="0">
                <a:ea typeface="굴림" panose="020B0600000101010101" pitchFamily="34" charset="-127"/>
              </a:rPr>
              <a:t> state of the machine is preserved as if program executed up to the offending instruction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All previous instructions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completed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Offending instruction and all following instructions act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as if they have not even started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Same system code will work on different implementations 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Difficult in the presence of pipelining, out-of-order execution, ...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MIPS takes this position</a:t>
            </a:r>
          </a:p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Imprecise </a:t>
            </a:r>
            <a:r>
              <a:rPr lang="en-US" altLang="ko-KR" sz="2800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sz="2800" dirty="0" smtClean="0">
                <a:ea typeface="굴림" panose="020B0600000101010101" pitchFamily="34" charset="-127"/>
              </a:rPr>
              <a:t> system software has to figure out what is where and put it all back together</a:t>
            </a:r>
          </a:p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Performance goals often lead </a:t>
            </a:r>
            <a:r>
              <a:rPr lang="en-US" altLang="ko-KR" sz="2800" dirty="0" smtClean="0">
                <a:ea typeface="굴림" panose="020B0600000101010101" pitchFamily="34" charset="-127"/>
              </a:rPr>
              <a:t>to forsaking </a:t>
            </a:r>
            <a:r>
              <a:rPr lang="en-US" altLang="ko-KR" sz="2800" dirty="0" smtClean="0">
                <a:ea typeface="굴림" panose="020B0600000101010101" pitchFamily="34" charset="-127"/>
              </a:rPr>
              <a:t>precise interrupts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system software developers, user, markets etc. usually wish they had not done this</a:t>
            </a:r>
          </a:p>
          <a:p>
            <a:pPr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Modern techniques for out-of-order execution and branch prediction help implement precise interrupts</a:t>
            </a:r>
          </a:p>
        </p:txBody>
      </p:sp>
    </p:spTree>
    <p:extLst>
      <p:ext uri="{BB962C8B-B14F-4D97-AF65-F5344CB8AC3E}">
        <p14:creationId xmlns:p14="http://schemas.microsoft.com/office/powerpoint/2010/main" val="3882959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TLB Organization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Needs to be really fast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path of memory access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simplest view: before the cache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Thus, this adds to access time (reducing cache speed)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Seems to argue for Direct Mapped or Low Associativity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However, needs to have very few conflicts!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TLB, the Miss Time extremely high!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This argues that cost of Conflict (Miss Time) is much higher than slightly increased cost of access (Hit Time)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Thrashing: </a:t>
            </a:r>
            <a:r>
              <a:rPr lang="en-US" altLang="ko-KR" dirty="0" smtClean="0">
                <a:ea typeface="굴림" panose="020B0600000101010101" pitchFamily="34" charset="-127"/>
              </a:rPr>
              <a:t>continuous conflicts between accesses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use low order bits of page as index into TLB?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page of code, data, stack may map to same entry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3-way associativity at least?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use high order bits as index?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TLB mostly unused for small programs</a:t>
            </a: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grpSp>
        <p:nvGrpSpPr>
          <p:cNvPr id="35844" name="Group 11"/>
          <p:cNvGrpSpPr>
            <a:grpSpLocks/>
          </p:cNvGrpSpPr>
          <p:nvPr/>
        </p:nvGrpSpPr>
        <p:grpSpPr bwMode="auto">
          <a:xfrm>
            <a:off x="1600200" y="685800"/>
            <a:ext cx="5715000" cy="928688"/>
            <a:chOff x="576" y="528"/>
            <a:chExt cx="4656" cy="768"/>
          </a:xfrm>
        </p:grpSpPr>
        <p:sp>
          <p:nvSpPr>
            <p:cNvPr id="35845" name="Oval 4"/>
            <p:cNvSpPr>
              <a:spLocks noChangeArrowheads="1"/>
            </p:cNvSpPr>
            <p:nvPr/>
          </p:nvSpPr>
          <p:spPr bwMode="auto">
            <a:xfrm>
              <a:off x="576" y="552"/>
              <a:ext cx="816" cy="720"/>
            </a:xfrm>
            <a:prstGeom prst="ellipse">
              <a:avLst/>
            </a:prstGeom>
            <a:solidFill>
              <a:srgbClr val="2A40E2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1824" y="528"/>
              <a:ext cx="672" cy="76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2928" y="528"/>
              <a:ext cx="960" cy="768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4320" y="528"/>
              <a:ext cx="912" cy="76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1392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0" name="Line 9"/>
            <p:cNvSpPr>
              <a:spLocks noChangeShapeType="1"/>
            </p:cNvSpPr>
            <p:nvPr/>
          </p:nvSpPr>
          <p:spPr bwMode="auto">
            <a:xfrm>
              <a:off x="2496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Line 10"/>
            <p:cNvSpPr>
              <a:spLocks noChangeShapeType="1"/>
            </p:cNvSpPr>
            <p:nvPr/>
          </p:nvSpPr>
          <p:spPr bwMode="auto">
            <a:xfrm>
              <a:off x="3888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91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228600"/>
            <a:ext cx="7053262" cy="37941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Example: R3000 pipeline includes TLB “stages”</a:t>
            </a:r>
          </a:p>
        </p:txBody>
      </p:sp>
      <p:sp>
        <p:nvSpPr>
          <p:cNvPr id="37891" name="Rectangle 3" descr="20%"/>
          <p:cNvSpPr>
            <a:spLocks noChangeArrowheads="1"/>
          </p:cNvSpPr>
          <p:nvPr/>
        </p:nvSpPr>
        <p:spPr bwMode="auto">
          <a:xfrm>
            <a:off x="5610225" y="1730375"/>
            <a:ext cx="1384300" cy="2762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457325" y="1301750"/>
            <a:ext cx="1374775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844800" y="1301750"/>
            <a:ext cx="1371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229100" y="1301750"/>
            <a:ext cx="1374775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616575" y="1301750"/>
            <a:ext cx="1371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000875" y="1301750"/>
            <a:ext cx="1374775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01775" y="1384300"/>
            <a:ext cx="11001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Inst Fetch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009900" y="1343025"/>
            <a:ext cx="1019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Dcd/ Reg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4273550" y="1384300"/>
            <a:ext cx="11795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ALU  /  E.A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5721350" y="1384300"/>
            <a:ext cx="9191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Memory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7105650" y="1384300"/>
            <a:ext cx="10890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Write Reg</a:t>
            </a: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450975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114550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3498850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222750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5610225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994525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7658100" y="16970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4222750" y="20526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886325" y="20526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5610225" y="20526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1441450" y="1704975"/>
            <a:ext cx="6149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ko-KR" altLang="en-US" sz="1600">
                <a:latin typeface="Arial" panose="020B0604020202020204" pitchFamily="34" charset="0"/>
                <a:ea typeface="굴림" panose="020B0600000101010101" pitchFamily="34" charset="-127"/>
              </a:rPr>
              <a:t> </a:t>
            </a:r>
            <a:r>
              <a:rPr lang="en-US" altLang="ko-KR" sz="1600">
                <a:solidFill>
                  <a:schemeClr val="hlink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TLB </a:t>
            </a: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      I-Cache          RF        Operation                                WB</a:t>
            </a:r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6994525" y="205263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4273550" y="2057400"/>
            <a:ext cx="2493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  <a:buSzTx/>
            </a:pPr>
            <a:r>
              <a:rPr lang="ko-KR" altLang="en-US" sz="1600">
                <a:latin typeface="Arial" panose="020B0604020202020204" pitchFamily="34" charset="0"/>
                <a:ea typeface="굴림" panose="020B0600000101010101" pitchFamily="34" charset="-127"/>
              </a:rPr>
              <a:t> </a:t>
            </a: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E.A.    </a:t>
            </a:r>
            <a:r>
              <a:rPr lang="en-US" altLang="ko-KR" sz="1600">
                <a:solidFill>
                  <a:schemeClr val="hlink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TLB</a:t>
            </a: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        D-Cache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741363" y="984250"/>
            <a:ext cx="2181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MIPS R3000 Pipeline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1122363" y="3979863"/>
            <a:ext cx="6191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ASID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1149350" y="3968750"/>
            <a:ext cx="596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1835150" y="3968750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1987550" y="3968750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2139950" y="3968750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1835150" y="3968750"/>
            <a:ext cx="2120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3968750" y="3968750"/>
            <a:ext cx="1282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2341563" y="3979863"/>
            <a:ext cx="15557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V. Page Number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4094163" y="3979863"/>
            <a:ext cx="7048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Offset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4322763" y="4208463"/>
            <a:ext cx="390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12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2951163" y="4284663"/>
            <a:ext cx="390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20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1274763" y="4208463"/>
            <a:ext cx="2921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6</a:t>
            </a:r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1828800" y="43497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1835150" y="4419600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 flipV="1">
            <a:off x="2286000" y="433705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2057400" y="4425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1503363" y="4818063"/>
            <a:ext cx="4511675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0xx User segment (caching based on PT/TLB entry)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100 Kernel physical space, cached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101 Kernel physical space, uncached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11x Kernel virtual space</a:t>
            </a:r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1149350" y="4572000"/>
            <a:ext cx="59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 flipV="1">
            <a:off x="1752600" y="448945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1447800" y="4578350"/>
            <a:ext cx="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>
            <a:off x="1143000" y="45021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1274763" y="5961063"/>
            <a:ext cx="32829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Allows context switching among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64 user processes without TLB flush</a:t>
            </a: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817563" y="3346450"/>
            <a:ext cx="23495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Virtual Address Space</a:t>
            </a:r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817563" y="2584450"/>
            <a:ext cx="6700837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TLB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64 entry, on-chip,  fully associative, software TLB fault handler</a:t>
            </a:r>
          </a:p>
        </p:txBody>
      </p:sp>
    </p:spTree>
    <p:extLst>
      <p:ext uri="{BB962C8B-B14F-4D97-AF65-F5344CB8AC3E}">
        <p14:creationId xmlns:p14="http://schemas.microsoft.com/office/powerpoint/2010/main" val="3284148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4911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 described, TLB lookup is in serial with cache lookup: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Machines with TLBs go one step further: they overlap TLB lookup with cache access.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Works because offset available early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5175" y="227013"/>
            <a:ext cx="7159625" cy="3683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Reducing translation time further</a:t>
            </a:r>
          </a:p>
        </p:txBody>
      </p:sp>
      <p:grpSp>
        <p:nvGrpSpPr>
          <p:cNvPr id="753668" name="Group 4"/>
          <p:cNvGrpSpPr>
            <a:grpSpLocks/>
          </p:cNvGrpSpPr>
          <p:nvPr/>
        </p:nvGrpSpPr>
        <p:grpSpPr bwMode="auto">
          <a:xfrm>
            <a:off x="1524000" y="1295400"/>
            <a:ext cx="5338763" cy="3789363"/>
            <a:chOff x="1152" y="1008"/>
            <a:chExt cx="3363" cy="2387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1152" y="1008"/>
              <a:ext cx="114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solidFill>
                    <a:schemeClr val="hlink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Virtual Address</a:t>
              </a:r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1916" y="1788"/>
              <a:ext cx="0" cy="8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972" y="1788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1924" y="1980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1924" y="2164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1924" y="2380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1924" y="2524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124" y="1988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2556" y="1988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000" y="1752"/>
              <a:ext cx="92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i="1">
                  <a:solidFill>
                    <a:schemeClr val="hlink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TLB Lookup</a:t>
              </a:r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1556" y="1532"/>
              <a:ext cx="0" cy="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1564" y="2236"/>
              <a:ext cx="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928" y="2184"/>
              <a:ext cx="17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latin typeface="Arial" panose="020B0604020202020204" pitchFamily="34" charset="0"/>
                  <a:ea typeface="굴림" panose="020B0600000101010101" pitchFamily="34" charset="-127"/>
                </a:rPr>
                <a:t>V</a:t>
              </a: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2128" y="2128"/>
              <a:ext cx="471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Access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Rights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2632" y="2200"/>
              <a:ext cx="28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solidFill>
                    <a:schemeClr val="accent1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PA</a:t>
              </a:r>
              <a:endParaRPr lang="en-US" altLang="ko-KR" sz="1800">
                <a:solidFill>
                  <a:schemeClr val="bg2"/>
                </a:solidFill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  <p:grpSp>
          <p:nvGrpSpPr>
            <p:cNvPr id="38932" name="Group 20"/>
            <p:cNvGrpSpPr>
              <a:grpSpLocks/>
            </p:cNvGrpSpPr>
            <p:nvPr/>
          </p:nvGrpSpPr>
          <p:grpSpPr bwMode="auto">
            <a:xfrm>
              <a:off x="1260" y="1184"/>
              <a:ext cx="1600" cy="452"/>
              <a:chOff x="2556" y="1712"/>
              <a:chExt cx="1600" cy="452"/>
            </a:xfrm>
          </p:grpSpPr>
          <p:sp>
            <p:nvSpPr>
              <p:cNvPr id="38946" name="Rectangle 21"/>
              <p:cNvSpPr>
                <a:spLocks noChangeArrowheads="1"/>
              </p:cNvSpPr>
              <p:nvPr/>
            </p:nvSpPr>
            <p:spPr bwMode="auto">
              <a:xfrm>
                <a:off x="2556" y="186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947" name="Rectangle 22"/>
              <p:cNvSpPr>
                <a:spLocks noChangeArrowheads="1"/>
              </p:cNvSpPr>
              <p:nvPr/>
            </p:nvSpPr>
            <p:spPr bwMode="auto">
              <a:xfrm>
                <a:off x="2560" y="188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solidFill>
                      <a:schemeClr val="accent1"/>
                    </a:solidFill>
                    <a:latin typeface="Arial" panose="020B0604020202020204" pitchFamily="34" charset="0"/>
                    <a:ea typeface="굴림" panose="020B0600000101010101" pitchFamily="34" charset="-127"/>
                  </a:rPr>
                  <a:t>V page no.</a:t>
                </a:r>
              </a:p>
            </p:txBody>
          </p:sp>
          <p:sp>
            <p:nvSpPr>
              <p:cNvPr id="38948" name="Rectangle 23"/>
              <p:cNvSpPr>
                <a:spLocks noChangeArrowheads="1"/>
              </p:cNvSpPr>
              <p:nvPr/>
            </p:nvSpPr>
            <p:spPr bwMode="auto">
              <a:xfrm>
                <a:off x="3648" y="188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latin typeface="Arial" panose="020B0604020202020204" pitchFamily="34" charset="0"/>
                    <a:ea typeface="굴림" panose="020B0600000101010101" pitchFamily="34" charset="-127"/>
                  </a:rPr>
                  <a:t>offset</a:t>
                </a:r>
              </a:p>
            </p:txBody>
          </p:sp>
          <p:sp>
            <p:nvSpPr>
              <p:cNvPr id="38949" name="Line 24"/>
              <p:cNvSpPr>
                <a:spLocks noChangeShapeType="1"/>
              </p:cNvSpPr>
              <p:nvPr/>
            </p:nvSpPr>
            <p:spPr bwMode="auto">
              <a:xfrm>
                <a:off x="3492" y="186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0" name="Rectangle 25"/>
              <p:cNvSpPr>
                <a:spLocks noChangeArrowheads="1"/>
              </p:cNvSpPr>
              <p:nvPr/>
            </p:nvSpPr>
            <p:spPr bwMode="auto">
              <a:xfrm>
                <a:off x="3712" y="1712"/>
                <a:ext cx="240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latin typeface="Arial" panose="020B0604020202020204" pitchFamily="34" charset="0"/>
                    <a:ea typeface="굴림" panose="020B0600000101010101" pitchFamily="34" charset="-127"/>
                  </a:rPr>
                  <a:t>10</a:t>
                </a:r>
              </a:p>
            </p:txBody>
          </p:sp>
          <p:sp>
            <p:nvSpPr>
              <p:cNvPr id="38951" name="Line 26"/>
              <p:cNvSpPr>
                <a:spLocks noChangeShapeType="1"/>
              </p:cNvSpPr>
              <p:nvPr/>
            </p:nvSpPr>
            <p:spPr bwMode="auto">
              <a:xfrm>
                <a:off x="3932" y="178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2" name="Line 27"/>
              <p:cNvSpPr>
                <a:spLocks noChangeShapeType="1"/>
              </p:cNvSpPr>
              <p:nvPr/>
            </p:nvSpPr>
            <p:spPr bwMode="auto">
              <a:xfrm flipH="1">
                <a:off x="3484" y="1788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3" name="Line 28"/>
              <p:cNvSpPr>
                <a:spLocks noChangeShapeType="1"/>
              </p:cNvSpPr>
              <p:nvPr/>
            </p:nvSpPr>
            <p:spPr bwMode="auto">
              <a:xfrm>
                <a:off x="3828" y="2052"/>
                <a:ext cx="0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3" name="Line 29"/>
            <p:cNvSpPr>
              <a:spLocks noChangeShapeType="1"/>
            </p:cNvSpPr>
            <p:nvPr/>
          </p:nvSpPr>
          <p:spPr bwMode="auto">
            <a:xfrm flipV="1">
              <a:off x="2540" y="1632"/>
              <a:ext cx="1588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Line 30"/>
            <p:cNvSpPr>
              <a:spLocks noChangeShapeType="1"/>
            </p:cNvSpPr>
            <p:nvPr/>
          </p:nvSpPr>
          <p:spPr bwMode="auto">
            <a:xfrm>
              <a:off x="4128" y="1632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35" name="Group 31"/>
            <p:cNvGrpSpPr>
              <a:grpSpLocks/>
            </p:cNvGrpSpPr>
            <p:nvPr/>
          </p:nvGrpSpPr>
          <p:grpSpPr bwMode="auto">
            <a:xfrm>
              <a:off x="2905" y="2788"/>
              <a:ext cx="1610" cy="374"/>
              <a:chOff x="3984" y="3708"/>
              <a:chExt cx="1610" cy="374"/>
            </a:xfrm>
          </p:grpSpPr>
          <p:sp>
            <p:nvSpPr>
              <p:cNvPr id="38938" name="Rectangle 32"/>
              <p:cNvSpPr>
                <a:spLocks noChangeArrowheads="1"/>
              </p:cNvSpPr>
              <p:nvPr/>
            </p:nvSpPr>
            <p:spPr bwMode="auto">
              <a:xfrm>
                <a:off x="3984" y="370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939" name="Rectangle 33"/>
              <p:cNvSpPr>
                <a:spLocks noChangeArrowheads="1"/>
              </p:cNvSpPr>
              <p:nvPr/>
            </p:nvSpPr>
            <p:spPr bwMode="auto">
              <a:xfrm>
                <a:off x="3988" y="372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solidFill>
                      <a:schemeClr val="accent1"/>
                    </a:solidFill>
                    <a:latin typeface="Arial" panose="020B0604020202020204" pitchFamily="34" charset="0"/>
                    <a:ea typeface="굴림" panose="020B0600000101010101" pitchFamily="34" charset="-127"/>
                  </a:rPr>
                  <a:t>P page no.</a:t>
                </a:r>
              </a:p>
            </p:txBody>
          </p:sp>
          <p:sp>
            <p:nvSpPr>
              <p:cNvPr id="38940" name="Rectangle 34"/>
              <p:cNvSpPr>
                <a:spLocks noChangeArrowheads="1"/>
              </p:cNvSpPr>
              <p:nvPr/>
            </p:nvSpPr>
            <p:spPr bwMode="auto">
              <a:xfrm>
                <a:off x="5076" y="372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1800">
                    <a:latin typeface="Arial" panose="020B0604020202020204" pitchFamily="34" charset="0"/>
                    <a:ea typeface="굴림" panose="020B0600000101010101" pitchFamily="34" charset="-127"/>
                  </a:rPr>
                  <a:t>offset</a:t>
                </a:r>
              </a:p>
            </p:txBody>
          </p:sp>
          <p:sp>
            <p:nvSpPr>
              <p:cNvPr id="38941" name="Line 35"/>
              <p:cNvSpPr>
                <a:spLocks noChangeShapeType="1"/>
              </p:cNvSpPr>
              <p:nvPr/>
            </p:nvSpPr>
            <p:spPr bwMode="auto">
              <a:xfrm>
                <a:off x="4920" y="370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942" name="Group 36"/>
              <p:cNvGrpSpPr>
                <a:grpSpLocks/>
              </p:cNvGrpSpPr>
              <p:nvPr/>
            </p:nvGrpSpPr>
            <p:grpSpPr bwMode="auto">
              <a:xfrm>
                <a:off x="4922" y="3903"/>
                <a:ext cx="672" cy="179"/>
                <a:chOff x="4912" y="3552"/>
                <a:chExt cx="672" cy="179"/>
              </a:xfrm>
            </p:grpSpPr>
            <p:sp>
              <p:nvSpPr>
                <p:cNvPr id="38943" name="Rectangle 37"/>
                <p:cNvSpPr>
                  <a:spLocks noChangeArrowheads="1"/>
                </p:cNvSpPr>
                <p:nvPr/>
              </p:nvSpPr>
              <p:spPr bwMode="auto">
                <a:xfrm>
                  <a:off x="5140" y="3552"/>
                  <a:ext cx="240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63500" tIns="25400" rIns="63500" bIns="25400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85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800">
                      <a:latin typeface="Arial" panose="020B0604020202020204" pitchFamily="34" charset="0"/>
                      <a:ea typeface="굴림" panose="020B0600000101010101" pitchFamily="34" charset="-127"/>
                    </a:rPr>
                    <a:t>10</a:t>
                  </a:r>
                </a:p>
              </p:txBody>
            </p:sp>
            <p:sp>
              <p:nvSpPr>
                <p:cNvPr id="38944" name="Line 38"/>
                <p:cNvSpPr>
                  <a:spLocks noChangeShapeType="1"/>
                </p:cNvSpPr>
                <p:nvPr/>
              </p:nvSpPr>
              <p:spPr bwMode="auto">
                <a:xfrm>
                  <a:off x="5360" y="3620"/>
                  <a:ext cx="22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45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912" y="3628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8936" name="Freeform 40"/>
            <p:cNvSpPr>
              <a:spLocks/>
            </p:cNvSpPr>
            <p:nvPr/>
          </p:nvSpPr>
          <p:spPr bwMode="auto">
            <a:xfrm>
              <a:off x="2976" y="2256"/>
              <a:ext cx="384" cy="528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0 h 528"/>
                <a:gd name="T4" fmla="*/ 384 w 384"/>
                <a:gd name="T5" fmla="*/ 528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0"/>
                  </a:lnTo>
                  <a:lnTo>
                    <a:pt x="384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Rectangle 41"/>
            <p:cNvSpPr>
              <a:spLocks noChangeArrowheads="1"/>
            </p:cNvSpPr>
            <p:nvPr/>
          </p:nvSpPr>
          <p:spPr bwMode="auto">
            <a:xfrm>
              <a:off x="3120" y="3216"/>
              <a:ext cx="128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>
                  <a:solidFill>
                    <a:schemeClr val="hlink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Physical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152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Overlapping TLB &amp; Cache Access (1/2)</a:t>
            </a:r>
            <a:endParaRPr lang="en-US" altLang="en-US" smtClean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905000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Main idea: </a:t>
            </a:r>
          </a:p>
          <a:p>
            <a:pPr lvl="1"/>
            <a:r>
              <a:rPr lang="en-US" altLang="en-US" sz="2400" dirty="0" smtClean="0"/>
              <a:t>Offset in virtual address exactly covers the “cache index” and “byte select”</a:t>
            </a:r>
          </a:p>
          <a:p>
            <a:pPr lvl="1"/>
            <a:r>
              <a:rPr lang="en-US" altLang="en-US" sz="2400" dirty="0" smtClean="0"/>
              <a:t>Thus can select the cached byte(s) in parallel to perform address translation  </a:t>
            </a:r>
          </a:p>
        </p:txBody>
      </p:sp>
      <p:grpSp>
        <p:nvGrpSpPr>
          <p:cNvPr id="71683" name="Group 11"/>
          <p:cNvGrpSpPr>
            <a:grpSpLocks/>
          </p:cNvGrpSpPr>
          <p:nvPr/>
        </p:nvGrpSpPr>
        <p:grpSpPr bwMode="auto">
          <a:xfrm>
            <a:off x="2667000" y="3428940"/>
            <a:ext cx="3505200" cy="304800"/>
            <a:chOff x="-279" y="624"/>
            <a:chExt cx="1645" cy="336"/>
          </a:xfrm>
        </p:grpSpPr>
        <p:sp>
          <p:nvSpPr>
            <p:cNvPr id="71692" name="Rectangle 5"/>
            <p:cNvSpPr>
              <a:spLocks noChangeArrowheads="1"/>
            </p:cNvSpPr>
            <p:nvPr/>
          </p:nvSpPr>
          <p:spPr bwMode="auto">
            <a:xfrm>
              <a:off x="490" y="624"/>
              <a:ext cx="876" cy="336"/>
            </a:xfrm>
            <a:prstGeom prst="rect">
              <a:avLst/>
            </a:prstGeom>
            <a:solidFill>
              <a:srgbClr val="618FF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71693" name="Rectangle 6"/>
            <p:cNvSpPr>
              <a:spLocks noChangeArrowheads="1"/>
            </p:cNvSpPr>
            <p:nvPr/>
          </p:nvSpPr>
          <p:spPr bwMode="auto">
            <a:xfrm>
              <a:off x="-279" y="624"/>
              <a:ext cx="768" cy="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Virtual Page #</a:t>
              </a:r>
            </a:p>
          </p:txBody>
        </p:sp>
      </p:grpSp>
      <p:grpSp>
        <p:nvGrpSpPr>
          <p:cNvPr id="71684" name="Group 11"/>
          <p:cNvGrpSpPr>
            <a:grpSpLocks/>
          </p:cNvGrpSpPr>
          <p:nvPr/>
        </p:nvGrpSpPr>
        <p:grpSpPr bwMode="auto">
          <a:xfrm>
            <a:off x="2667000" y="4190940"/>
            <a:ext cx="2514600" cy="304800"/>
            <a:chOff x="-279" y="624"/>
            <a:chExt cx="1180" cy="336"/>
          </a:xfrm>
        </p:grpSpPr>
        <p:sp>
          <p:nvSpPr>
            <p:cNvPr id="71690" name="Rectangle 5"/>
            <p:cNvSpPr>
              <a:spLocks noChangeArrowheads="1"/>
            </p:cNvSpPr>
            <p:nvPr/>
          </p:nvSpPr>
          <p:spPr bwMode="auto">
            <a:xfrm>
              <a:off x="472" y="624"/>
              <a:ext cx="429" cy="336"/>
            </a:xfrm>
            <a:prstGeom prst="rect">
              <a:avLst/>
            </a:prstGeom>
            <a:solidFill>
              <a:srgbClr val="618FF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index</a:t>
              </a:r>
            </a:p>
          </p:txBody>
        </p:sp>
        <p:sp>
          <p:nvSpPr>
            <p:cNvPr id="71691" name="Rectangle 6"/>
            <p:cNvSpPr>
              <a:spLocks noChangeArrowheads="1"/>
            </p:cNvSpPr>
            <p:nvPr/>
          </p:nvSpPr>
          <p:spPr bwMode="auto">
            <a:xfrm>
              <a:off x="-279" y="624"/>
              <a:ext cx="751" cy="3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tag / page #</a:t>
              </a:r>
            </a:p>
          </p:txBody>
        </p:sp>
      </p:grp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5181600" y="4190940"/>
            <a:ext cx="990600" cy="304800"/>
          </a:xfrm>
          <a:prstGeom prst="rect">
            <a:avLst/>
          </a:prstGeom>
          <a:solidFill>
            <a:srgbClr val="618FF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byte</a:t>
            </a:r>
          </a:p>
        </p:txBody>
      </p:sp>
      <p:cxnSp>
        <p:nvCxnSpPr>
          <p:cNvPr id="71686" name="Straight Connector 16"/>
          <p:cNvCxnSpPr>
            <a:cxnSpLocks noChangeShapeType="1"/>
          </p:cNvCxnSpPr>
          <p:nvPr/>
        </p:nvCxnSpPr>
        <p:spPr bwMode="auto">
          <a:xfrm>
            <a:off x="4267200" y="373374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687" name="Straight Connector 17"/>
          <p:cNvCxnSpPr>
            <a:cxnSpLocks noChangeShapeType="1"/>
          </p:cNvCxnSpPr>
          <p:nvPr/>
        </p:nvCxnSpPr>
        <p:spPr bwMode="auto">
          <a:xfrm>
            <a:off x="6172200" y="373374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688" name="TextBox 18"/>
          <p:cNvSpPr txBox="1">
            <a:spLocks noChangeArrowheads="1"/>
          </p:cNvSpPr>
          <p:nvPr/>
        </p:nvSpPr>
        <p:spPr bwMode="auto">
          <a:xfrm>
            <a:off x="685800" y="3352740"/>
            <a:ext cx="1932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virtual address </a:t>
            </a:r>
          </a:p>
        </p:txBody>
      </p:sp>
      <p:sp>
        <p:nvSpPr>
          <p:cNvPr id="71689" name="TextBox 19"/>
          <p:cNvSpPr txBox="1">
            <a:spLocks noChangeArrowheads="1"/>
          </p:cNvSpPr>
          <p:nvPr/>
        </p:nvSpPr>
        <p:spPr bwMode="auto">
          <a:xfrm>
            <a:off x="512676" y="4095690"/>
            <a:ext cx="2098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physical address </a:t>
            </a:r>
          </a:p>
        </p:txBody>
      </p:sp>
    </p:spTree>
    <p:extLst>
      <p:ext uri="{BB962C8B-B14F-4D97-AF65-F5344CB8AC3E}">
        <p14:creationId xmlns:p14="http://schemas.microsoft.com/office/powerpoint/2010/main" val="38922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73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534400" cy="6077561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Here is how this might work with a 4K cache: 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  <a:buSzTx/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  <a:buSzTx/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What if cache size is increased to 8KB?</a:t>
            </a:r>
          </a:p>
          <a:p>
            <a:pPr lvl="1">
              <a:spcBef>
                <a:spcPct val="20000"/>
              </a:spcBef>
              <a:buSzTx/>
            </a:pPr>
            <a:r>
              <a:rPr lang="en-US" altLang="ko-KR" sz="2400" dirty="0" smtClean="0">
                <a:ea typeface="굴림" panose="020B0600000101010101" pitchFamily="34" charset="-127"/>
              </a:rPr>
              <a:t>Overlap not complete</a:t>
            </a:r>
          </a:p>
          <a:p>
            <a:pPr lvl="1">
              <a:spcBef>
                <a:spcPct val="20000"/>
              </a:spcBef>
              <a:buSzTx/>
            </a:pPr>
            <a:r>
              <a:rPr lang="en-US" altLang="ko-KR" sz="2400" dirty="0" smtClean="0">
                <a:ea typeface="굴림" panose="020B0600000101010101" pitchFamily="34" charset="-127"/>
              </a:rPr>
              <a:t>Need to do something else.  See CS152/252 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Another option: Virtual Caches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Tags in cache are virtual addresses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Translation only happens on cache misses</a:t>
            </a:r>
          </a:p>
        </p:txBody>
      </p:sp>
      <p:grpSp>
        <p:nvGrpSpPr>
          <p:cNvPr id="754733" name="Group 45"/>
          <p:cNvGrpSpPr>
            <a:grpSpLocks/>
          </p:cNvGrpSpPr>
          <p:nvPr/>
        </p:nvGrpSpPr>
        <p:grpSpPr bwMode="auto">
          <a:xfrm>
            <a:off x="685800" y="1143000"/>
            <a:ext cx="7783097" cy="3068638"/>
            <a:chOff x="363" y="1104"/>
            <a:chExt cx="5194" cy="2048"/>
          </a:xfrm>
        </p:grpSpPr>
        <p:sp>
          <p:nvSpPr>
            <p:cNvPr id="39941" name="Rectangle 2"/>
            <p:cNvSpPr>
              <a:spLocks noChangeArrowheads="1"/>
            </p:cNvSpPr>
            <p:nvPr/>
          </p:nvSpPr>
          <p:spPr bwMode="auto">
            <a:xfrm>
              <a:off x="699" y="1136"/>
              <a:ext cx="1000" cy="99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  <p:sp>
          <p:nvSpPr>
            <p:cNvPr id="39942" name="Rectangle 3"/>
            <p:cNvSpPr>
              <a:spLocks noChangeArrowheads="1"/>
            </p:cNvSpPr>
            <p:nvPr/>
          </p:nvSpPr>
          <p:spPr bwMode="auto">
            <a:xfrm>
              <a:off x="3947" y="1112"/>
              <a:ext cx="1288" cy="104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4K Cache</a:t>
              </a:r>
            </a:p>
          </p:txBody>
        </p:sp>
        <p:sp>
          <p:nvSpPr>
            <p:cNvPr id="39943" name="Rectangle 4"/>
            <p:cNvSpPr>
              <a:spLocks noChangeArrowheads="1"/>
            </p:cNvSpPr>
            <p:nvPr/>
          </p:nvSpPr>
          <p:spPr bwMode="auto">
            <a:xfrm>
              <a:off x="2035" y="2144"/>
              <a:ext cx="1640" cy="2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4" name="Line 5"/>
            <p:cNvSpPr>
              <a:spLocks noChangeShapeType="1"/>
            </p:cNvSpPr>
            <p:nvPr/>
          </p:nvSpPr>
          <p:spPr bwMode="auto">
            <a:xfrm>
              <a:off x="3471" y="2144"/>
              <a:ext cx="0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5" name="Line 6"/>
            <p:cNvSpPr>
              <a:spLocks noChangeShapeType="1"/>
            </p:cNvSpPr>
            <p:nvPr/>
          </p:nvSpPr>
          <p:spPr bwMode="auto">
            <a:xfrm>
              <a:off x="2967" y="2144"/>
              <a:ext cx="0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6" name="Rectangle 7"/>
            <p:cNvSpPr>
              <a:spLocks noChangeArrowheads="1"/>
            </p:cNvSpPr>
            <p:nvPr/>
          </p:nvSpPr>
          <p:spPr bwMode="auto">
            <a:xfrm>
              <a:off x="3107" y="1967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</a:t>
              </a:r>
            </a:p>
          </p:txBody>
        </p:sp>
        <p:sp>
          <p:nvSpPr>
            <p:cNvPr id="39947" name="Rectangle 8"/>
            <p:cNvSpPr>
              <a:spLocks noChangeArrowheads="1"/>
            </p:cNvSpPr>
            <p:nvPr/>
          </p:nvSpPr>
          <p:spPr bwMode="auto">
            <a:xfrm>
              <a:off x="3499" y="1967"/>
              <a:ext cx="163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9948" name="Rectangle 9"/>
            <p:cNvSpPr>
              <a:spLocks noChangeArrowheads="1"/>
            </p:cNvSpPr>
            <p:nvPr/>
          </p:nvSpPr>
          <p:spPr bwMode="auto">
            <a:xfrm>
              <a:off x="3451" y="2192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00</a:t>
              </a:r>
            </a:p>
          </p:txBody>
        </p:sp>
        <p:sp>
          <p:nvSpPr>
            <p:cNvPr id="39949" name="Rectangle 10"/>
            <p:cNvSpPr>
              <a:spLocks noChangeArrowheads="1"/>
            </p:cNvSpPr>
            <p:nvPr/>
          </p:nvSpPr>
          <p:spPr bwMode="auto">
            <a:xfrm>
              <a:off x="4307" y="1984"/>
              <a:ext cx="53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39950" name="Line 11"/>
            <p:cNvSpPr>
              <a:spLocks noChangeShapeType="1"/>
            </p:cNvSpPr>
            <p:nvPr/>
          </p:nvSpPr>
          <p:spPr bwMode="auto">
            <a:xfrm>
              <a:off x="4867" y="2060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1" name="Line 12"/>
            <p:cNvSpPr>
              <a:spLocks noChangeShapeType="1"/>
            </p:cNvSpPr>
            <p:nvPr/>
          </p:nvSpPr>
          <p:spPr bwMode="auto">
            <a:xfrm flipH="1">
              <a:off x="3939" y="2060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2" name="Line 13"/>
            <p:cNvSpPr>
              <a:spLocks noChangeShapeType="1"/>
            </p:cNvSpPr>
            <p:nvPr/>
          </p:nvSpPr>
          <p:spPr bwMode="auto">
            <a:xfrm>
              <a:off x="3235" y="1612"/>
              <a:ext cx="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Rectangle 14"/>
            <p:cNvSpPr>
              <a:spLocks noChangeArrowheads="1"/>
            </p:cNvSpPr>
            <p:nvPr/>
          </p:nvSpPr>
          <p:spPr bwMode="auto">
            <a:xfrm>
              <a:off x="3315" y="1448"/>
              <a:ext cx="42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index</a:t>
              </a:r>
            </a:p>
          </p:txBody>
        </p:sp>
        <p:sp>
          <p:nvSpPr>
            <p:cNvPr id="39954" name="Rectangle 15"/>
            <p:cNvSpPr>
              <a:spLocks noChangeArrowheads="1"/>
            </p:cNvSpPr>
            <p:nvPr/>
          </p:nvSpPr>
          <p:spPr bwMode="auto">
            <a:xfrm>
              <a:off x="5251" y="1528"/>
              <a:ext cx="30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 K</a:t>
              </a:r>
            </a:p>
          </p:txBody>
        </p:sp>
        <p:sp>
          <p:nvSpPr>
            <p:cNvPr id="39955" name="Line 16"/>
            <p:cNvSpPr>
              <a:spLocks noChangeShapeType="1"/>
            </p:cNvSpPr>
            <p:nvPr/>
          </p:nvSpPr>
          <p:spPr bwMode="auto">
            <a:xfrm flipV="1">
              <a:off x="5391" y="1104"/>
              <a:ext cx="0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6" name="Line 17"/>
            <p:cNvSpPr>
              <a:spLocks noChangeShapeType="1"/>
            </p:cNvSpPr>
            <p:nvPr/>
          </p:nvSpPr>
          <p:spPr bwMode="auto">
            <a:xfrm>
              <a:off x="5391" y="1688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Rectangle 18"/>
            <p:cNvSpPr>
              <a:spLocks noChangeArrowheads="1"/>
            </p:cNvSpPr>
            <p:nvPr/>
          </p:nvSpPr>
          <p:spPr bwMode="auto">
            <a:xfrm>
              <a:off x="2059" y="2152"/>
              <a:ext cx="514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39958" name="Rectangle 19"/>
            <p:cNvSpPr>
              <a:spLocks noChangeArrowheads="1"/>
            </p:cNvSpPr>
            <p:nvPr/>
          </p:nvSpPr>
          <p:spPr bwMode="auto">
            <a:xfrm>
              <a:off x="3035" y="2152"/>
              <a:ext cx="33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disp</a:t>
              </a:r>
            </a:p>
          </p:txBody>
        </p:sp>
        <p:sp>
          <p:nvSpPr>
            <p:cNvPr id="39959" name="Rectangle 20"/>
            <p:cNvSpPr>
              <a:spLocks noChangeArrowheads="1"/>
            </p:cNvSpPr>
            <p:nvPr/>
          </p:nvSpPr>
          <p:spPr bwMode="auto">
            <a:xfrm>
              <a:off x="2347" y="1976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20</a:t>
              </a:r>
            </a:p>
          </p:txBody>
        </p:sp>
        <p:sp>
          <p:nvSpPr>
            <p:cNvPr id="39960" name="Line 21"/>
            <p:cNvSpPr>
              <a:spLocks noChangeShapeType="1"/>
            </p:cNvSpPr>
            <p:nvPr/>
          </p:nvSpPr>
          <p:spPr bwMode="auto">
            <a:xfrm flipH="1">
              <a:off x="1699" y="1604"/>
              <a:ext cx="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1" name="Rectangle 22"/>
            <p:cNvSpPr>
              <a:spLocks noChangeArrowheads="1"/>
            </p:cNvSpPr>
            <p:nvPr/>
          </p:nvSpPr>
          <p:spPr bwMode="auto">
            <a:xfrm>
              <a:off x="1939" y="1168"/>
              <a:ext cx="51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assoc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lookup</a:t>
              </a:r>
            </a:p>
          </p:txBody>
        </p:sp>
        <p:sp>
          <p:nvSpPr>
            <p:cNvPr id="39962" name="Rectangle 23"/>
            <p:cNvSpPr>
              <a:spLocks noChangeArrowheads="1"/>
            </p:cNvSpPr>
            <p:nvPr/>
          </p:nvSpPr>
          <p:spPr bwMode="auto">
            <a:xfrm>
              <a:off x="363" y="1536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32</a:t>
              </a:r>
            </a:p>
          </p:txBody>
        </p:sp>
        <p:sp>
          <p:nvSpPr>
            <p:cNvPr id="39963" name="Line 24"/>
            <p:cNvSpPr>
              <a:spLocks noChangeShapeType="1"/>
            </p:cNvSpPr>
            <p:nvPr/>
          </p:nvSpPr>
          <p:spPr bwMode="auto">
            <a:xfrm flipV="1">
              <a:off x="503" y="1112"/>
              <a:ext cx="0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4" name="Line 25"/>
            <p:cNvSpPr>
              <a:spLocks noChangeShapeType="1"/>
            </p:cNvSpPr>
            <p:nvPr/>
          </p:nvSpPr>
          <p:spPr bwMode="auto">
            <a:xfrm>
              <a:off x="503" y="1696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5" name="Line 26"/>
            <p:cNvSpPr>
              <a:spLocks noChangeShapeType="1"/>
            </p:cNvSpPr>
            <p:nvPr/>
          </p:nvSpPr>
          <p:spPr bwMode="auto">
            <a:xfrm>
              <a:off x="839" y="2136"/>
              <a:ext cx="0" cy="1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6" name="Rectangle 27"/>
            <p:cNvSpPr>
              <a:spLocks noChangeArrowheads="1"/>
            </p:cNvSpPr>
            <p:nvPr/>
          </p:nvSpPr>
          <p:spPr bwMode="auto">
            <a:xfrm>
              <a:off x="411" y="2384"/>
              <a:ext cx="35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Hit/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Miss</a:t>
              </a:r>
            </a:p>
          </p:txBody>
        </p:sp>
        <p:sp>
          <p:nvSpPr>
            <p:cNvPr id="39967" name="Line 28"/>
            <p:cNvSpPr>
              <a:spLocks noChangeShapeType="1"/>
            </p:cNvSpPr>
            <p:nvPr/>
          </p:nvSpPr>
          <p:spPr bwMode="auto">
            <a:xfrm>
              <a:off x="5079" y="2168"/>
              <a:ext cx="0" cy="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8" name="Rectangle 29"/>
            <p:cNvSpPr>
              <a:spLocks noChangeArrowheads="1"/>
            </p:cNvSpPr>
            <p:nvPr/>
          </p:nvSpPr>
          <p:spPr bwMode="auto">
            <a:xfrm>
              <a:off x="3987" y="2792"/>
              <a:ext cx="278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FN</a:t>
              </a:r>
            </a:p>
          </p:txBody>
        </p:sp>
        <p:sp>
          <p:nvSpPr>
            <p:cNvPr id="39969" name="Rectangle 30"/>
            <p:cNvSpPr>
              <a:spLocks noChangeArrowheads="1"/>
            </p:cNvSpPr>
            <p:nvPr/>
          </p:nvSpPr>
          <p:spPr bwMode="auto">
            <a:xfrm>
              <a:off x="4323" y="2784"/>
              <a:ext cx="385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  <p:sp>
          <p:nvSpPr>
            <p:cNvPr id="39970" name="Rectangle 31"/>
            <p:cNvSpPr>
              <a:spLocks noChangeArrowheads="1"/>
            </p:cNvSpPr>
            <p:nvPr/>
          </p:nvSpPr>
          <p:spPr bwMode="auto">
            <a:xfrm>
              <a:off x="5123" y="2792"/>
              <a:ext cx="35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Hit/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Miss</a:t>
              </a:r>
            </a:p>
          </p:txBody>
        </p:sp>
        <p:sp>
          <p:nvSpPr>
            <p:cNvPr id="39971" name="Oval 32"/>
            <p:cNvSpPr>
              <a:spLocks noChangeArrowheads="1"/>
            </p:cNvSpPr>
            <p:nvPr/>
          </p:nvSpPr>
          <p:spPr bwMode="auto">
            <a:xfrm>
              <a:off x="2899" y="2784"/>
              <a:ext cx="224" cy="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=</a:t>
              </a:r>
            </a:p>
          </p:txBody>
        </p:sp>
        <p:sp>
          <p:nvSpPr>
            <p:cNvPr id="39972" name="Line 33"/>
            <p:cNvSpPr>
              <a:spLocks noChangeShapeType="1"/>
            </p:cNvSpPr>
            <p:nvPr/>
          </p:nvSpPr>
          <p:spPr bwMode="auto">
            <a:xfrm flipH="1">
              <a:off x="3107" y="2488"/>
              <a:ext cx="1032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3" name="Line 34"/>
            <p:cNvSpPr>
              <a:spLocks noChangeShapeType="1"/>
            </p:cNvSpPr>
            <p:nvPr/>
          </p:nvSpPr>
          <p:spPr bwMode="auto">
            <a:xfrm>
              <a:off x="1531" y="2472"/>
              <a:ext cx="1336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4" name="Line 35"/>
            <p:cNvSpPr>
              <a:spLocks noChangeShapeType="1"/>
            </p:cNvSpPr>
            <p:nvPr/>
          </p:nvSpPr>
          <p:spPr bwMode="auto">
            <a:xfrm>
              <a:off x="3015" y="2992"/>
              <a:ext cx="0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5" name="Line 36"/>
            <p:cNvSpPr>
              <a:spLocks noChangeShapeType="1"/>
            </p:cNvSpPr>
            <p:nvPr/>
          </p:nvSpPr>
          <p:spPr bwMode="auto">
            <a:xfrm>
              <a:off x="2343" y="1608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6" name="Rectangle 37"/>
            <p:cNvSpPr>
              <a:spLocks noChangeArrowheads="1"/>
            </p:cNvSpPr>
            <p:nvPr/>
          </p:nvSpPr>
          <p:spPr bwMode="auto">
            <a:xfrm>
              <a:off x="1395" y="2744"/>
              <a:ext cx="278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FN</a:t>
              </a:r>
            </a:p>
          </p:txBody>
        </p:sp>
        <p:sp>
          <p:nvSpPr>
            <p:cNvPr id="39977" name="Line 38"/>
            <p:cNvSpPr>
              <a:spLocks noChangeShapeType="1"/>
            </p:cNvSpPr>
            <p:nvPr/>
          </p:nvSpPr>
          <p:spPr bwMode="auto">
            <a:xfrm>
              <a:off x="1527" y="2136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8" name="Line 39"/>
            <p:cNvSpPr>
              <a:spLocks noChangeShapeType="1"/>
            </p:cNvSpPr>
            <p:nvPr/>
          </p:nvSpPr>
          <p:spPr bwMode="auto">
            <a:xfrm>
              <a:off x="4119" y="2184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9" name="Line 40"/>
            <p:cNvSpPr>
              <a:spLocks noChangeShapeType="1"/>
            </p:cNvSpPr>
            <p:nvPr/>
          </p:nvSpPr>
          <p:spPr bwMode="auto">
            <a:xfrm>
              <a:off x="3255" y="1608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80" name="Line 41"/>
            <p:cNvSpPr>
              <a:spLocks noChangeShapeType="1"/>
            </p:cNvSpPr>
            <p:nvPr/>
          </p:nvSpPr>
          <p:spPr bwMode="auto">
            <a:xfrm>
              <a:off x="4503" y="2184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9940" name="Rectangle 4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3425" cy="3683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Overlapping TLB &amp; Cache Access</a:t>
            </a:r>
          </a:p>
        </p:txBody>
      </p:sp>
    </p:spTree>
    <p:extLst>
      <p:ext uri="{BB962C8B-B14F-4D97-AF65-F5344CB8AC3E}">
        <p14:creationId xmlns:p14="http://schemas.microsoft.com/office/powerpoint/2010/main" val="3861525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5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5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en-US" dirty="0" smtClean="0"/>
              <a:t>Putting Everything Together: Address Translation</a:t>
            </a:r>
          </a:p>
        </p:txBody>
      </p:sp>
      <p:sp>
        <p:nvSpPr>
          <p:cNvPr id="74754" name="Text Box 100"/>
          <p:cNvSpPr txBox="1">
            <a:spLocks noChangeArrowheads="1"/>
          </p:cNvSpPr>
          <p:nvPr/>
        </p:nvSpPr>
        <p:spPr bwMode="auto">
          <a:xfrm>
            <a:off x="4038600" y="275272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Address:</a:t>
            </a:r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257800" y="3127375"/>
            <a:ext cx="1447800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20" name="Rectangle 102"/>
          <p:cNvSpPr>
            <a:spLocks noChangeArrowheads="1"/>
          </p:cNvSpPr>
          <p:nvPr/>
        </p:nvSpPr>
        <p:spPr bwMode="auto">
          <a:xfrm>
            <a:off x="4267200" y="3127375"/>
            <a:ext cx="1000125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Page #</a:t>
            </a:r>
          </a:p>
        </p:txBody>
      </p:sp>
      <p:sp>
        <p:nvSpPr>
          <p:cNvPr id="74757" name="Text Box 66"/>
          <p:cNvSpPr txBox="1">
            <a:spLocks noChangeArrowheads="1"/>
          </p:cNvSpPr>
          <p:nvPr/>
        </p:nvSpPr>
        <p:spPr bwMode="auto">
          <a:xfrm>
            <a:off x="152400" y="1000125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Virtual Address:</a:t>
            </a:r>
          </a:p>
        </p:txBody>
      </p:sp>
      <p:sp>
        <p:nvSpPr>
          <p:cNvPr id="74758" name="Rectangle 68"/>
          <p:cNvSpPr>
            <a:spLocks noChangeArrowheads="1"/>
          </p:cNvSpPr>
          <p:nvPr/>
        </p:nvSpPr>
        <p:spPr bwMode="auto">
          <a:xfrm>
            <a:off x="2093913" y="1343025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4759" name="Rectangle 69"/>
          <p:cNvSpPr>
            <a:spLocks noChangeArrowheads="1"/>
          </p:cNvSpPr>
          <p:nvPr/>
        </p:nvSpPr>
        <p:spPr bwMode="auto">
          <a:xfrm>
            <a:off x="1092200" y="1343025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P2 index</a:t>
            </a:r>
          </a:p>
        </p:txBody>
      </p:sp>
      <p:sp>
        <p:nvSpPr>
          <p:cNvPr id="74760" name="Rectangle 70"/>
          <p:cNvSpPr>
            <a:spLocks noChangeArrowheads="1"/>
          </p:cNvSpPr>
          <p:nvPr/>
        </p:nvSpPr>
        <p:spPr bwMode="auto">
          <a:xfrm>
            <a:off x="90488" y="1343025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P1 index</a:t>
            </a:r>
          </a:p>
        </p:txBody>
      </p:sp>
      <p:sp>
        <p:nvSpPr>
          <p:cNvPr id="46" name="Freeform 93"/>
          <p:cNvSpPr>
            <a:spLocks/>
          </p:cNvSpPr>
          <p:nvPr/>
        </p:nvSpPr>
        <p:spPr bwMode="auto">
          <a:xfrm>
            <a:off x="990600" y="17208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67" name="Freeform 120"/>
          <p:cNvSpPr>
            <a:spLocks/>
          </p:cNvSpPr>
          <p:nvPr/>
        </p:nvSpPr>
        <p:spPr bwMode="auto">
          <a:xfrm>
            <a:off x="1905000" y="1720850"/>
            <a:ext cx="1524000" cy="7937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3" name="Line 20"/>
          <p:cNvSpPr>
            <a:spLocks noChangeShapeType="1"/>
          </p:cNvSpPr>
          <p:nvPr/>
        </p:nvSpPr>
        <p:spPr bwMode="auto">
          <a:xfrm>
            <a:off x="4114800" y="2438400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4" name="Freeform 83"/>
          <p:cNvSpPr>
            <a:spLocks noChangeArrowheads="1"/>
          </p:cNvSpPr>
          <p:nvPr/>
        </p:nvSpPr>
        <p:spPr bwMode="auto">
          <a:xfrm>
            <a:off x="3368675" y="1549400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0" y="2743200"/>
            <a:ext cx="3276600" cy="1854200"/>
            <a:chOff x="0" y="2438400"/>
            <a:chExt cx="3276600" cy="1854166"/>
          </a:xfrm>
        </p:grpSpPr>
        <p:sp>
          <p:nvSpPr>
            <p:cNvPr id="74782" name="Rectangle 4"/>
            <p:cNvSpPr>
              <a:spLocks noChangeArrowheads="1"/>
            </p:cNvSpPr>
            <p:nvPr/>
          </p:nvSpPr>
          <p:spPr bwMode="auto">
            <a:xfrm>
              <a:off x="2438400" y="2457450"/>
              <a:ext cx="669925" cy="11239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83" name="Rectangle 5" descr="80%"/>
            <p:cNvSpPr>
              <a:spLocks noChangeArrowheads="1"/>
            </p:cNvSpPr>
            <p:nvPr/>
          </p:nvSpPr>
          <p:spPr bwMode="auto">
            <a:xfrm>
              <a:off x="2438400" y="2667000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84" name="Rectangle 7" descr="75%"/>
            <p:cNvSpPr>
              <a:spLocks noChangeArrowheads="1"/>
            </p:cNvSpPr>
            <p:nvPr/>
          </p:nvSpPr>
          <p:spPr bwMode="auto">
            <a:xfrm>
              <a:off x="2438400" y="3048000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85" name="Rectangle 76"/>
            <p:cNvSpPr>
              <a:spLocks noChangeArrowheads="1"/>
            </p:cNvSpPr>
            <p:nvPr/>
          </p:nvSpPr>
          <p:spPr bwMode="auto">
            <a:xfrm>
              <a:off x="0" y="2438400"/>
              <a:ext cx="1600200" cy="304800"/>
            </a:xfrm>
            <a:prstGeom prst="rect">
              <a:avLst/>
            </a:prstGeom>
            <a:solidFill>
              <a:srgbClr val="FF96DA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PageTablePtr</a:t>
              </a:r>
            </a:p>
          </p:txBody>
        </p:sp>
        <p:sp>
          <p:nvSpPr>
            <p:cNvPr id="74786" name="Line 92"/>
            <p:cNvSpPr>
              <a:spLocks noChangeShapeType="1"/>
            </p:cNvSpPr>
            <p:nvPr/>
          </p:nvSpPr>
          <p:spPr bwMode="auto">
            <a:xfrm flipV="1">
              <a:off x="1600200" y="2482850"/>
              <a:ext cx="8382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4787" name="Text Box 66"/>
            <p:cNvSpPr txBox="1">
              <a:spLocks noChangeArrowheads="1"/>
            </p:cNvSpPr>
            <p:nvPr/>
          </p:nvSpPr>
          <p:spPr bwMode="auto">
            <a:xfrm>
              <a:off x="1828800" y="3648810"/>
              <a:ext cx="1447800" cy="64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Page Table </a:t>
              </a:r>
            </a:p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(1</a:t>
              </a:r>
              <a:r>
                <a:rPr lang="en-US" altLang="en-US" sz="1800" b="0" baseline="30000">
                  <a:latin typeface="Gill Sans Light"/>
                  <a:cs typeface="Gill Sans Light"/>
                </a:rPr>
                <a:t>st</a:t>
              </a:r>
              <a:r>
                <a:rPr lang="en-US" altLang="en-US" sz="1800" b="0">
                  <a:latin typeface="Gill Sans Light"/>
                  <a:cs typeface="Gill Sans Light"/>
                </a:rPr>
                <a:t> level)</a:t>
              </a: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2971800" y="1828800"/>
            <a:ext cx="1447800" cy="3463925"/>
            <a:chOff x="2971800" y="1524000"/>
            <a:chExt cx="1447800" cy="3463015"/>
          </a:xfrm>
        </p:grpSpPr>
        <p:sp>
          <p:nvSpPr>
            <p:cNvPr id="74773" name="Line 20"/>
            <p:cNvSpPr>
              <a:spLocks noChangeShapeType="1"/>
            </p:cNvSpPr>
            <p:nvPr/>
          </p:nvSpPr>
          <p:spPr bwMode="auto">
            <a:xfrm flipV="1">
              <a:off x="3124200" y="1524000"/>
              <a:ext cx="304800" cy="11874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3109913" y="3100387"/>
              <a:ext cx="319087" cy="3286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4775" name="Rectangle 8"/>
            <p:cNvSpPr>
              <a:spLocks noChangeArrowheads="1"/>
            </p:cNvSpPr>
            <p:nvPr/>
          </p:nvSpPr>
          <p:spPr bwMode="auto">
            <a:xfrm>
              <a:off x="3429000" y="1524000"/>
              <a:ext cx="668338" cy="9588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76" name="Rectangle 10" descr="50%"/>
            <p:cNvSpPr>
              <a:spLocks noChangeArrowheads="1"/>
            </p:cNvSpPr>
            <p:nvPr/>
          </p:nvSpPr>
          <p:spPr bwMode="auto">
            <a:xfrm>
              <a:off x="3429000" y="1792288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77" name="Rectangle 11" descr="70%"/>
            <p:cNvSpPr>
              <a:spLocks noChangeArrowheads="1"/>
            </p:cNvSpPr>
            <p:nvPr/>
          </p:nvSpPr>
          <p:spPr bwMode="auto">
            <a:xfrm>
              <a:off x="3429000" y="2105025"/>
              <a:ext cx="668338" cy="144463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78" name="Rectangle 8"/>
            <p:cNvSpPr>
              <a:spLocks noChangeArrowheads="1"/>
            </p:cNvSpPr>
            <p:nvPr/>
          </p:nvSpPr>
          <p:spPr bwMode="auto">
            <a:xfrm>
              <a:off x="3429000" y="3384550"/>
              <a:ext cx="668338" cy="9588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79" name="Rectangle 10" descr="50%"/>
            <p:cNvSpPr>
              <a:spLocks noChangeArrowheads="1"/>
            </p:cNvSpPr>
            <p:nvPr/>
          </p:nvSpPr>
          <p:spPr bwMode="auto">
            <a:xfrm>
              <a:off x="3429000" y="3652838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80" name="Rectangle 10" descr="50%"/>
            <p:cNvSpPr>
              <a:spLocks noChangeArrowheads="1"/>
            </p:cNvSpPr>
            <p:nvPr/>
          </p:nvSpPr>
          <p:spPr bwMode="auto">
            <a:xfrm>
              <a:off x="3429000" y="3962400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4781" name="Text Box 66"/>
            <p:cNvSpPr txBox="1">
              <a:spLocks noChangeArrowheads="1"/>
            </p:cNvSpPr>
            <p:nvPr/>
          </p:nvSpPr>
          <p:spPr bwMode="auto">
            <a:xfrm>
              <a:off x="2971800" y="4343400"/>
              <a:ext cx="1447800" cy="643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Page Table </a:t>
              </a:r>
            </a:p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(2</a:t>
              </a:r>
              <a:r>
                <a:rPr lang="en-US" altLang="en-US" sz="1800" b="0" baseline="30000">
                  <a:latin typeface="Gill Sans Light"/>
                  <a:cs typeface="Gill Sans Light"/>
                </a:rPr>
                <a:t>nd</a:t>
              </a:r>
              <a:r>
                <a:rPr lang="en-US" altLang="en-US" sz="1800" b="0">
                  <a:latin typeface="Gill Sans Light"/>
                  <a:cs typeface="Gill Sans Light"/>
                </a:rPr>
                <a:t> level)</a:t>
              </a:r>
            </a:p>
          </p:txBody>
        </p:sp>
      </p:grpSp>
      <p:sp>
        <p:nvSpPr>
          <p:cNvPr id="74767" name="Rectangle 8"/>
          <p:cNvSpPr>
            <a:spLocks noChangeArrowheads="1"/>
          </p:cNvSpPr>
          <p:nvPr/>
        </p:nvSpPr>
        <p:spPr bwMode="auto">
          <a:xfrm>
            <a:off x="7696200" y="1371600"/>
            <a:ext cx="1295400" cy="419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1905000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22860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92" name="Line 20"/>
          <p:cNvSpPr>
            <a:spLocks noChangeShapeType="1"/>
          </p:cNvSpPr>
          <p:nvPr/>
        </p:nvSpPr>
        <p:spPr bwMode="auto">
          <a:xfrm flipV="1">
            <a:off x="4724400" y="1905000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3" name="Line 20"/>
          <p:cNvSpPr>
            <a:spLocks noChangeShapeType="1"/>
          </p:cNvSpPr>
          <p:nvPr/>
        </p:nvSpPr>
        <p:spPr bwMode="auto">
          <a:xfrm flipV="1">
            <a:off x="6096000" y="2286000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4772" name="Text Box 100"/>
          <p:cNvSpPr txBox="1">
            <a:spLocks noChangeArrowheads="1"/>
          </p:cNvSpPr>
          <p:nvPr/>
        </p:nvSpPr>
        <p:spPr bwMode="auto">
          <a:xfrm>
            <a:off x="7620000" y="727075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Memory:</a:t>
            </a:r>
          </a:p>
        </p:txBody>
      </p:sp>
    </p:spTree>
    <p:extLst>
      <p:ext uri="{BB962C8B-B14F-4D97-AF65-F5344CB8AC3E}">
        <p14:creationId xmlns:p14="http://schemas.microsoft.com/office/powerpoint/2010/main" val="1847514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46" grpId="0" animBg="1"/>
      <p:bldP spid="67" grpId="0" animBg="1"/>
      <p:bldP spid="83" grpId="0" animBg="1"/>
      <p:bldP spid="84" grpId="0" animBg="1"/>
      <p:bldP spid="88" grpId="0" animBg="1"/>
      <p:bldP spid="90" grpId="0" animBg="1"/>
      <p:bldP spid="92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Line 20"/>
          <p:cNvSpPr>
            <a:spLocks noChangeShapeType="1"/>
          </p:cNvSpPr>
          <p:nvPr/>
        </p:nvSpPr>
        <p:spPr bwMode="auto">
          <a:xfrm flipV="1">
            <a:off x="3124200" y="1828800"/>
            <a:ext cx="304800" cy="1187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78" name="Line 22"/>
          <p:cNvSpPr>
            <a:spLocks noChangeShapeType="1"/>
          </p:cNvSpPr>
          <p:nvPr/>
        </p:nvSpPr>
        <p:spPr bwMode="auto">
          <a:xfrm>
            <a:off x="3109913" y="3405188"/>
            <a:ext cx="3190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79" name="Rectangle 8"/>
          <p:cNvSpPr>
            <a:spLocks noChangeArrowheads="1"/>
          </p:cNvSpPr>
          <p:nvPr/>
        </p:nvSpPr>
        <p:spPr bwMode="auto">
          <a:xfrm>
            <a:off x="3429000" y="368935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0" name="Rectangle 10" descr="50%"/>
          <p:cNvSpPr>
            <a:spLocks noChangeArrowheads="1"/>
          </p:cNvSpPr>
          <p:nvPr/>
        </p:nvSpPr>
        <p:spPr bwMode="auto">
          <a:xfrm>
            <a:off x="3429000" y="395763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1" name="Rectangle 10" descr="50%"/>
          <p:cNvSpPr>
            <a:spLocks noChangeArrowheads="1"/>
          </p:cNvSpPr>
          <p:nvPr/>
        </p:nvSpPr>
        <p:spPr bwMode="auto">
          <a:xfrm>
            <a:off x="3429000" y="4267200"/>
            <a:ext cx="668338" cy="1412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2" name="Text Box 66"/>
          <p:cNvSpPr txBox="1">
            <a:spLocks noChangeArrowheads="1"/>
          </p:cNvSpPr>
          <p:nvPr/>
        </p:nvSpPr>
        <p:spPr bwMode="auto">
          <a:xfrm>
            <a:off x="2971800" y="4648200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(2</a:t>
            </a:r>
            <a:r>
              <a:rPr lang="en-US" altLang="en-US" sz="1800" b="0" baseline="30000">
                <a:latin typeface="Gill Sans Light"/>
                <a:cs typeface="Gill Sans Light"/>
              </a:rPr>
              <a:t>nd</a:t>
            </a:r>
            <a:r>
              <a:rPr lang="en-US" altLang="en-US" sz="1800" b="0">
                <a:latin typeface="Gill Sans Light"/>
                <a:cs typeface="Gill Sans Light"/>
              </a:rPr>
              <a:t> level)</a:t>
            </a:r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3429000" y="182880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4" name="Rectangle 10" descr="50%"/>
          <p:cNvSpPr>
            <a:spLocks noChangeArrowheads="1"/>
          </p:cNvSpPr>
          <p:nvPr/>
        </p:nvSpPr>
        <p:spPr bwMode="auto">
          <a:xfrm>
            <a:off x="3429000" y="209708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5" name="Rectangle 11" descr="70%"/>
          <p:cNvSpPr>
            <a:spLocks noChangeArrowheads="1"/>
          </p:cNvSpPr>
          <p:nvPr/>
        </p:nvSpPr>
        <p:spPr bwMode="auto">
          <a:xfrm>
            <a:off x="3429000" y="2409825"/>
            <a:ext cx="668338" cy="144463"/>
          </a:xfrm>
          <a:prstGeom prst="rect">
            <a:avLst/>
          </a:prstGeom>
          <a:pattFill prst="pct7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6" name="Line 20"/>
          <p:cNvSpPr>
            <a:spLocks noChangeShapeType="1"/>
          </p:cNvSpPr>
          <p:nvPr/>
        </p:nvSpPr>
        <p:spPr bwMode="auto">
          <a:xfrm>
            <a:off x="4114800" y="2438400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87" name="Rectangle 4"/>
          <p:cNvSpPr>
            <a:spLocks noChangeArrowheads="1"/>
          </p:cNvSpPr>
          <p:nvPr/>
        </p:nvSpPr>
        <p:spPr bwMode="auto">
          <a:xfrm>
            <a:off x="2438400" y="2762250"/>
            <a:ext cx="669925" cy="112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8" name="Rectangle 5" descr="80%"/>
          <p:cNvSpPr>
            <a:spLocks noChangeArrowheads="1"/>
          </p:cNvSpPr>
          <p:nvPr/>
        </p:nvSpPr>
        <p:spPr bwMode="auto">
          <a:xfrm>
            <a:off x="2438400" y="29718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89" name="Rectangle 7" descr="75%"/>
          <p:cNvSpPr>
            <a:spLocks noChangeArrowheads="1"/>
          </p:cNvSpPr>
          <p:nvPr/>
        </p:nvSpPr>
        <p:spPr bwMode="auto">
          <a:xfrm>
            <a:off x="2438400" y="3352800"/>
            <a:ext cx="669925" cy="142875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5790" name="Line 92"/>
          <p:cNvSpPr>
            <a:spLocks noChangeShapeType="1"/>
          </p:cNvSpPr>
          <p:nvPr/>
        </p:nvSpPr>
        <p:spPr bwMode="auto">
          <a:xfrm flipV="1">
            <a:off x="1600200" y="2787650"/>
            <a:ext cx="83820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91" name="Rectangle 76"/>
          <p:cNvSpPr>
            <a:spLocks noChangeArrowheads="1"/>
          </p:cNvSpPr>
          <p:nvPr/>
        </p:nvSpPr>
        <p:spPr bwMode="auto">
          <a:xfrm>
            <a:off x="0" y="2743200"/>
            <a:ext cx="1600200" cy="304800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PageTablePtr</a:t>
            </a:r>
          </a:p>
        </p:txBody>
      </p:sp>
      <p:sp>
        <p:nvSpPr>
          <p:cNvPr id="75792" name="Freeform 93"/>
          <p:cNvSpPr>
            <a:spLocks/>
          </p:cNvSpPr>
          <p:nvPr/>
        </p:nvSpPr>
        <p:spPr bwMode="auto">
          <a:xfrm>
            <a:off x="990600" y="17208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93" name="Freeform 120"/>
          <p:cNvSpPr>
            <a:spLocks/>
          </p:cNvSpPr>
          <p:nvPr/>
        </p:nvSpPr>
        <p:spPr bwMode="auto">
          <a:xfrm>
            <a:off x="1905000" y="1720850"/>
            <a:ext cx="1524000" cy="8699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794" name="Text Box 66"/>
          <p:cNvSpPr txBox="1">
            <a:spLocks noChangeArrowheads="1"/>
          </p:cNvSpPr>
          <p:nvPr/>
        </p:nvSpPr>
        <p:spPr bwMode="auto">
          <a:xfrm>
            <a:off x="1905000" y="3952875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(1</a:t>
            </a:r>
            <a:r>
              <a:rPr lang="en-US" altLang="en-US" sz="1800" b="0" baseline="30000">
                <a:latin typeface="Gill Sans Light"/>
                <a:cs typeface="Gill Sans Light"/>
              </a:rPr>
              <a:t>st</a:t>
            </a:r>
            <a:r>
              <a:rPr lang="en-US" altLang="en-US" sz="1800" b="0">
                <a:latin typeface="Gill Sans Light"/>
                <a:cs typeface="Gill Sans Light"/>
              </a:rPr>
              <a:t> level)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0" y="727075"/>
            <a:ext cx="7696200" cy="4911725"/>
          </a:xfrm>
          <a:prstGeom prst="rect">
            <a:avLst/>
          </a:prstGeom>
          <a:solidFill>
            <a:schemeClr val="bg2">
              <a:lumMod val="40000"/>
              <a:lumOff val="60000"/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579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33400"/>
          </a:xfrm>
        </p:spPr>
        <p:txBody>
          <a:bodyPr/>
          <a:lstStyle/>
          <a:p>
            <a:r>
              <a:rPr lang="en-US" altLang="en-US" dirty="0" smtClean="0"/>
              <a:t>Putting Everything Together: TLB</a:t>
            </a:r>
          </a:p>
        </p:txBody>
      </p:sp>
      <p:sp>
        <p:nvSpPr>
          <p:cNvPr id="75797" name="Rectangle 98"/>
          <p:cNvSpPr>
            <a:spLocks noChangeArrowheads="1"/>
          </p:cNvSpPr>
          <p:nvPr/>
        </p:nvSpPr>
        <p:spPr bwMode="auto">
          <a:xfrm>
            <a:off x="5257799" y="3127375"/>
            <a:ext cx="1447801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5798" name="Rectangle 102"/>
          <p:cNvSpPr>
            <a:spLocks noChangeArrowheads="1"/>
          </p:cNvSpPr>
          <p:nvPr/>
        </p:nvSpPr>
        <p:spPr bwMode="auto">
          <a:xfrm>
            <a:off x="4267200" y="3127375"/>
            <a:ext cx="1000125" cy="377825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Page #</a:t>
            </a:r>
          </a:p>
        </p:txBody>
      </p:sp>
      <p:sp>
        <p:nvSpPr>
          <p:cNvPr id="75799" name="Text Box 66"/>
          <p:cNvSpPr txBox="1">
            <a:spLocks noChangeArrowheads="1"/>
          </p:cNvSpPr>
          <p:nvPr/>
        </p:nvSpPr>
        <p:spPr bwMode="auto">
          <a:xfrm>
            <a:off x="152400" y="1000125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Virtual Address:</a:t>
            </a:r>
          </a:p>
        </p:txBody>
      </p:sp>
      <p:sp>
        <p:nvSpPr>
          <p:cNvPr id="75800" name="Rectangle 68"/>
          <p:cNvSpPr>
            <a:spLocks noChangeArrowheads="1"/>
          </p:cNvSpPr>
          <p:nvPr/>
        </p:nvSpPr>
        <p:spPr bwMode="auto">
          <a:xfrm>
            <a:off x="2093913" y="1343025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5801" name="Rectangle 69"/>
          <p:cNvSpPr>
            <a:spLocks noChangeArrowheads="1"/>
          </p:cNvSpPr>
          <p:nvPr/>
        </p:nvSpPr>
        <p:spPr bwMode="auto">
          <a:xfrm>
            <a:off x="1092200" y="1343025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P2 index</a:t>
            </a:r>
          </a:p>
        </p:txBody>
      </p:sp>
      <p:sp>
        <p:nvSpPr>
          <p:cNvPr id="75802" name="Rectangle 70"/>
          <p:cNvSpPr>
            <a:spLocks noChangeArrowheads="1"/>
          </p:cNvSpPr>
          <p:nvPr/>
        </p:nvSpPr>
        <p:spPr bwMode="auto">
          <a:xfrm>
            <a:off x="90488" y="1343025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P1 index</a:t>
            </a:r>
          </a:p>
        </p:txBody>
      </p:sp>
      <p:sp>
        <p:nvSpPr>
          <p:cNvPr id="75803" name="Rectangle 8"/>
          <p:cNvSpPr>
            <a:spLocks noChangeArrowheads="1"/>
          </p:cNvSpPr>
          <p:nvPr/>
        </p:nvSpPr>
        <p:spPr bwMode="auto">
          <a:xfrm>
            <a:off x="7696200" y="1371600"/>
            <a:ext cx="1295400" cy="419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1905000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22860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5806" name="Text Box 100"/>
          <p:cNvSpPr txBox="1">
            <a:spLocks noChangeArrowheads="1"/>
          </p:cNvSpPr>
          <p:nvPr/>
        </p:nvSpPr>
        <p:spPr bwMode="auto">
          <a:xfrm>
            <a:off x="7620000" y="727075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Memory:</a:t>
            </a:r>
          </a:p>
        </p:txBody>
      </p:sp>
      <p:sp>
        <p:nvSpPr>
          <p:cNvPr id="75807" name="Freeform 83"/>
          <p:cNvSpPr>
            <a:spLocks noChangeArrowheads="1"/>
          </p:cNvSpPr>
          <p:nvPr/>
        </p:nvSpPr>
        <p:spPr bwMode="auto">
          <a:xfrm>
            <a:off x="3368675" y="1549400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808" name="Text Box 100"/>
          <p:cNvSpPr txBox="1">
            <a:spLocks noChangeArrowheads="1"/>
          </p:cNvSpPr>
          <p:nvPr/>
        </p:nvSpPr>
        <p:spPr bwMode="auto">
          <a:xfrm>
            <a:off x="4038600" y="275272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Address:</a:t>
            </a:r>
          </a:p>
        </p:txBody>
      </p:sp>
      <p:sp>
        <p:nvSpPr>
          <p:cNvPr id="75809" name="Right Brace 47"/>
          <p:cNvSpPr>
            <a:spLocks/>
          </p:cNvSpPr>
          <p:nvPr/>
        </p:nvSpPr>
        <p:spPr bwMode="auto">
          <a:xfrm rot="5400000">
            <a:off x="971550" y="895350"/>
            <a:ext cx="228600" cy="1943100"/>
          </a:xfrm>
          <a:prstGeom prst="rightBrace">
            <a:avLst>
              <a:gd name="adj1" fmla="val 834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1062038" y="1981200"/>
            <a:ext cx="830262" cy="4014788"/>
          </a:xfrm>
          <a:custGeom>
            <a:avLst/>
            <a:gdLst>
              <a:gd name="T0" fmla="*/ 39561 w 829359"/>
              <a:gd name="T1" fmla="*/ 0 h 3939220"/>
              <a:gd name="T2" fmla="*/ 0 w 829359"/>
              <a:gd name="T3" fmla="*/ 5424228 h 3939220"/>
              <a:gd name="T4" fmla="*/ 843927 w 829359"/>
              <a:gd name="T5" fmla="*/ 5442131 h 3939220"/>
              <a:gd name="T6" fmla="*/ 0 60000 65536"/>
              <a:gd name="T7" fmla="*/ 0 60000 65536"/>
              <a:gd name="T8" fmla="*/ 0 60000 65536"/>
              <a:gd name="T9" fmla="*/ 0 w 829359"/>
              <a:gd name="T10" fmla="*/ 0 h 3939220"/>
              <a:gd name="T11" fmla="*/ 829359 w 829359"/>
              <a:gd name="T12" fmla="*/ 3939220 h 3939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9359" h="3939220">
                <a:moveTo>
                  <a:pt x="38877" y="0"/>
                </a:moveTo>
                <a:lnTo>
                  <a:pt x="0" y="3926262"/>
                </a:lnTo>
                <a:lnTo>
                  <a:pt x="829359" y="393922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4354513" y="3492500"/>
            <a:ext cx="361950" cy="2487613"/>
          </a:xfrm>
          <a:custGeom>
            <a:avLst/>
            <a:gdLst>
              <a:gd name="T0" fmla="*/ 0 w 362845"/>
              <a:gd name="T1" fmla="*/ 2482891 h 2487928"/>
              <a:gd name="T2" fmla="*/ 348787 w 362845"/>
              <a:gd name="T3" fmla="*/ 2482891 h 2487928"/>
              <a:gd name="T4" fmla="*/ 348787 w 362845"/>
              <a:gd name="T5" fmla="*/ 0 h 2487928"/>
              <a:gd name="T6" fmla="*/ 0 60000 65536"/>
              <a:gd name="T7" fmla="*/ 0 60000 65536"/>
              <a:gd name="T8" fmla="*/ 0 60000 65536"/>
              <a:gd name="T9" fmla="*/ 0 w 362845"/>
              <a:gd name="T10" fmla="*/ 0 h 2487928"/>
              <a:gd name="T11" fmla="*/ 362845 w 362845"/>
              <a:gd name="T12" fmla="*/ 2487928 h 2487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845" h="2487928">
                <a:moveTo>
                  <a:pt x="0" y="2487928"/>
                </a:moveTo>
                <a:lnTo>
                  <a:pt x="362845" y="2487928"/>
                </a:lnTo>
                <a:lnTo>
                  <a:pt x="36284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52600" y="5318125"/>
            <a:ext cx="2590800" cy="1235075"/>
            <a:chOff x="1752600" y="5013410"/>
            <a:chExt cx="2590800" cy="123499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905000" y="5791231"/>
              <a:ext cx="24384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5334063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17" name="Rectangle 39"/>
            <p:cNvSpPr>
              <a:spLocks noChangeArrowheads="1"/>
            </p:cNvSpPr>
            <p:nvPr/>
          </p:nvSpPr>
          <p:spPr bwMode="auto">
            <a:xfrm>
              <a:off x="1905000" y="5562600"/>
              <a:ext cx="1219200" cy="2286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05000" y="6019816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124200" y="5334063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20" name="Rectangle 44"/>
            <p:cNvSpPr>
              <a:spLocks noChangeArrowheads="1"/>
            </p:cNvSpPr>
            <p:nvPr/>
          </p:nvSpPr>
          <p:spPr bwMode="auto">
            <a:xfrm>
              <a:off x="3124200" y="5562600"/>
              <a:ext cx="1219200" cy="228600"/>
            </a:xfrm>
            <a:prstGeom prst="rect">
              <a:avLst/>
            </a:prstGeom>
            <a:solidFill>
              <a:srgbClr val="FFFFAA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6019816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22" name="TextBox 48"/>
            <p:cNvSpPr txBox="1">
              <a:spLocks noChangeArrowheads="1"/>
            </p:cNvSpPr>
            <p:nvPr/>
          </p:nvSpPr>
          <p:spPr bwMode="auto">
            <a:xfrm>
              <a:off x="2971800" y="5645339"/>
              <a:ext cx="492443" cy="46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…</a:t>
              </a:r>
            </a:p>
          </p:txBody>
        </p:sp>
        <p:sp>
          <p:nvSpPr>
            <p:cNvPr id="75823" name="Text Box 66"/>
            <p:cNvSpPr txBox="1">
              <a:spLocks noChangeArrowheads="1"/>
            </p:cNvSpPr>
            <p:nvPr/>
          </p:nvSpPr>
          <p:spPr bwMode="auto">
            <a:xfrm>
              <a:off x="1752600" y="5013410"/>
              <a:ext cx="838200" cy="36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TLB:</a:t>
              </a:r>
            </a:p>
          </p:txBody>
        </p:sp>
      </p:grpSp>
      <p:sp>
        <p:nvSpPr>
          <p:cNvPr id="75813" name="Line 20"/>
          <p:cNvSpPr>
            <a:spLocks noChangeShapeType="1"/>
          </p:cNvSpPr>
          <p:nvPr/>
        </p:nvSpPr>
        <p:spPr bwMode="auto">
          <a:xfrm flipV="1">
            <a:off x="4724400" y="1905000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5814" name="Line 20"/>
          <p:cNvSpPr>
            <a:spLocks noChangeShapeType="1"/>
          </p:cNvSpPr>
          <p:nvPr/>
        </p:nvSpPr>
        <p:spPr bwMode="auto">
          <a:xfrm flipV="1">
            <a:off x="6096000" y="2286000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52338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Line 20"/>
          <p:cNvSpPr>
            <a:spLocks noChangeShapeType="1"/>
          </p:cNvSpPr>
          <p:nvPr/>
        </p:nvSpPr>
        <p:spPr bwMode="auto">
          <a:xfrm>
            <a:off x="4114800" y="2438400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1905000" y="6096000"/>
            <a:ext cx="24384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03" name="Line 20"/>
          <p:cNvSpPr>
            <a:spLocks noChangeShapeType="1"/>
          </p:cNvSpPr>
          <p:nvPr/>
        </p:nvSpPr>
        <p:spPr bwMode="auto">
          <a:xfrm flipV="1">
            <a:off x="3124200" y="1828800"/>
            <a:ext cx="304800" cy="1187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4" name="Line 22"/>
          <p:cNvSpPr>
            <a:spLocks noChangeShapeType="1"/>
          </p:cNvSpPr>
          <p:nvPr/>
        </p:nvSpPr>
        <p:spPr bwMode="auto">
          <a:xfrm>
            <a:off x="3109913" y="3405188"/>
            <a:ext cx="3190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5" name="Rectangle 8"/>
          <p:cNvSpPr>
            <a:spLocks noChangeArrowheads="1"/>
          </p:cNvSpPr>
          <p:nvPr/>
        </p:nvSpPr>
        <p:spPr bwMode="auto">
          <a:xfrm>
            <a:off x="3429000" y="368935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06" name="Rectangle 10" descr="50%"/>
          <p:cNvSpPr>
            <a:spLocks noChangeArrowheads="1"/>
          </p:cNvSpPr>
          <p:nvPr/>
        </p:nvSpPr>
        <p:spPr bwMode="auto">
          <a:xfrm>
            <a:off x="3429000" y="395763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07" name="Rectangle 10" descr="50%"/>
          <p:cNvSpPr>
            <a:spLocks noChangeArrowheads="1"/>
          </p:cNvSpPr>
          <p:nvPr/>
        </p:nvSpPr>
        <p:spPr bwMode="auto">
          <a:xfrm>
            <a:off x="3429000" y="4267200"/>
            <a:ext cx="668338" cy="1412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08" name="Text Box 66"/>
          <p:cNvSpPr txBox="1">
            <a:spLocks noChangeArrowheads="1"/>
          </p:cNvSpPr>
          <p:nvPr/>
        </p:nvSpPr>
        <p:spPr bwMode="auto">
          <a:xfrm>
            <a:off x="2971800" y="4648200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(2</a:t>
            </a:r>
            <a:r>
              <a:rPr lang="en-US" altLang="en-US" sz="1800" b="0" baseline="30000">
                <a:latin typeface="Gill Sans Light"/>
                <a:cs typeface="Gill Sans Light"/>
              </a:rPr>
              <a:t>nd</a:t>
            </a:r>
            <a:r>
              <a:rPr lang="en-US" altLang="en-US" sz="1800" b="0">
                <a:latin typeface="Gill Sans Light"/>
                <a:cs typeface="Gill Sans Light"/>
              </a:rPr>
              <a:t> level)</a:t>
            </a:r>
          </a:p>
        </p:txBody>
      </p:sp>
      <p:sp>
        <p:nvSpPr>
          <p:cNvPr id="76809" name="Rectangle 8"/>
          <p:cNvSpPr>
            <a:spLocks noChangeArrowheads="1"/>
          </p:cNvSpPr>
          <p:nvPr/>
        </p:nvSpPr>
        <p:spPr bwMode="auto">
          <a:xfrm>
            <a:off x="3429000" y="182880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0" name="Rectangle 10" descr="50%"/>
          <p:cNvSpPr>
            <a:spLocks noChangeArrowheads="1"/>
          </p:cNvSpPr>
          <p:nvPr/>
        </p:nvSpPr>
        <p:spPr bwMode="auto">
          <a:xfrm>
            <a:off x="3429000" y="209708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1" name="Rectangle 11" descr="70%"/>
          <p:cNvSpPr>
            <a:spLocks noChangeArrowheads="1"/>
          </p:cNvSpPr>
          <p:nvPr/>
        </p:nvSpPr>
        <p:spPr bwMode="auto">
          <a:xfrm>
            <a:off x="3429000" y="2409825"/>
            <a:ext cx="668338" cy="144463"/>
          </a:xfrm>
          <a:prstGeom prst="rect">
            <a:avLst/>
          </a:prstGeom>
          <a:pattFill prst="pct7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2" name="Rectangle 4"/>
          <p:cNvSpPr>
            <a:spLocks noChangeArrowheads="1"/>
          </p:cNvSpPr>
          <p:nvPr/>
        </p:nvSpPr>
        <p:spPr bwMode="auto">
          <a:xfrm>
            <a:off x="2438400" y="2762250"/>
            <a:ext cx="669925" cy="112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3" name="Rectangle 5" descr="80%"/>
          <p:cNvSpPr>
            <a:spLocks noChangeArrowheads="1"/>
          </p:cNvSpPr>
          <p:nvPr/>
        </p:nvSpPr>
        <p:spPr bwMode="auto">
          <a:xfrm>
            <a:off x="2438400" y="29718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4" name="Rectangle 7" descr="75%"/>
          <p:cNvSpPr>
            <a:spLocks noChangeArrowheads="1"/>
          </p:cNvSpPr>
          <p:nvPr/>
        </p:nvSpPr>
        <p:spPr bwMode="auto">
          <a:xfrm>
            <a:off x="2438400" y="3352800"/>
            <a:ext cx="669925" cy="142875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15" name="Line 92"/>
          <p:cNvSpPr>
            <a:spLocks noChangeShapeType="1"/>
          </p:cNvSpPr>
          <p:nvPr/>
        </p:nvSpPr>
        <p:spPr bwMode="auto">
          <a:xfrm flipV="1">
            <a:off x="1600200" y="2787650"/>
            <a:ext cx="83820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6" name="Rectangle 76"/>
          <p:cNvSpPr>
            <a:spLocks noChangeArrowheads="1"/>
          </p:cNvSpPr>
          <p:nvPr/>
        </p:nvSpPr>
        <p:spPr bwMode="auto">
          <a:xfrm>
            <a:off x="0" y="2743200"/>
            <a:ext cx="1600200" cy="304800"/>
          </a:xfrm>
          <a:prstGeom prst="rect">
            <a:avLst/>
          </a:prstGeom>
          <a:solidFill>
            <a:srgbClr val="FF96D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PageTablePtr</a:t>
            </a:r>
          </a:p>
        </p:txBody>
      </p:sp>
      <p:sp>
        <p:nvSpPr>
          <p:cNvPr id="76817" name="Freeform 93"/>
          <p:cNvSpPr>
            <a:spLocks/>
          </p:cNvSpPr>
          <p:nvPr/>
        </p:nvSpPr>
        <p:spPr bwMode="auto">
          <a:xfrm>
            <a:off x="990600" y="17208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8" name="Freeform 120"/>
          <p:cNvSpPr>
            <a:spLocks/>
          </p:cNvSpPr>
          <p:nvPr/>
        </p:nvSpPr>
        <p:spPr bwMode="auto">
          <a:xfrm>
            <a:off x="1905000" y="1720850"/>
            <a:ext cx="1524000" cy="8699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9" name="Text Box 66"/>
          <p:cNvSpPr txBox="1">
            <a:spLocks noChangeArrowheads="1"/>
          </p:cNvSpPr>
          <p:nvPr/>
        </p:nvSpPr>
        <p:spPr bwMode="auto">
          <a:xfrm>
            <a:off x="1905000" y="3952875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(1</a:t>
            </a:r>
            <a:r>
              <a:rPr lang="en-US" altLang="en-US" sz="1800" b="0" baseline="30000">
                <a:latin typeface="Gill Sans Light"/>
                <a:cs typeface="Gill Sans Light"/>
              </a:rPr>
              <a:t>st</a:t>
            </a:r>
            <a:r>
              <a:rPr lang="en-US" altLang="en-US" sz="1800" b="0">
                <a:latin typeface="Gill Sans Light"/>
                <a:cs typeface="Gill Sans Light"/>
              </a:rPr>
              <a:t> level)</a:t>
            </a:r>
          </a:p>
        </p:txBody>
      </p:sp>
      <p:sp>
        <p:nvSpPr>
          <p:cNvPr id="76820" name="Text Box 66"/>
          <p:cNvSpPr txBox="1">
            <a:spLocks noChangeArrowheads="1"/>
          </p:cNvSpPr>
          <p:nvPr/>
        </p:nvSpPr>
        <p:spPr bwMode="auto">
          <a:xfrm>
            <a:off x="152400" y="1000125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Virtual Address:</a:t>
            </a:r>
          </a:p>
        </p:txBody>
      </p:sp>
      <p:sp>
        <p:nvSpPr>
          <p:cNvPr id="76821" name="Rectangle 68"/>
          <p:cNvSpPr>
            <a:spLocks noChangeArrowheads="1"/>
          </p:cNvSpPr>
          <p:nvPr/>
        </p:nvSpPr>
        <p:spPr bwMode="auto">
          <a:xfrm>
            <a:off x="2093913" y="1343025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6822" name="Rectangle 69"/>
          <p:cNvSpPr>
            <a:spLocks noChangeArrowheads="1"/>
          </p:cNvSpPr>
          <p:nvPr/>
        </p:nvSpPr>
        <p:spPr bwMode="auto">
          <a:xfrm>
            <a:off x="1092200" y="1343025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P2 index</a:t>
            </a:r>
          </a:p>
        </p:txBody>
      </p:sp>
      <p:sp>
        <p:nvSpPr>
          <p:cNvPr id="76823" name="Rectangle 70"/>
          <p:cNvSpPr>
            <a:spLocks noChangeArrowheads="1"/>
          </p:cNvSpPr>
          <p:nvPr/>
        </p:nvSpPr>
        <p:spPr bwMode="auto">
          <a:xfrm>
            <a:off x="90488" y="1343025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latin typeface="Gill Sans Light"/>
                <a:cs typeface="Gill Sans Light"/>
              </a:rPr>
              <a:t>P1 index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905000" y="56388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25" name="Rectangle 39"/>
          <p:cNvSpPr>
            <a:spLocks noChangeArrowheads="1"/>
          </p:cNvSpPr>
          <p:nvPr/>
        </p:nvSpPr>
        <p:spPr bwMode="auto">
          <a:xfrm>
            <a:off x="1905000" y="5867400"/>
            <a:ext cx="1219200" cy="2286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905000" y="63246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124200" y="56388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28" name="Rectangle 44"/>
          <p:cNvSpPr>
            <a:spLocks noChangeArrowheads="1"/>
          </p:cNvSpPr>
          <p:nvPr/>
        </p:nvSpPr>
        <p:spPr bwMode="auto">
          <a:xfrm>
            <a:off x="3124200" y="5867400"/>
            <a:ext cx="1219200" cy="228600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63246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30" name="Right Brace 47"/>
          <p:cNvSpPr>
            <a:spLocks/>
          </p:cNvSpPr>
          <p:nvPr/>
        </p:nvSpPr>
        <p:spPr bwMode="auto">
          <a:xfrm rot="5400000">
            <a:off x="971550" y="895350"/>
            <a:ext cx="228600" cy="1943100"/>
          </a:xfrm>
          <a:prstGeom prst="rightBrace">
            <a:avLst>
              <a:gd name="adj1" fmla="val 834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76831" name="TextBox 48"/>
          <p:cNvSpPr txBox="1">
            <a:spLocks noChangeArrowheads="1"/>
          </p:cNvSpPr>
          <p:nvPr/>
        </p:nvSpPr>
        <p:spPr bwMode="auto">
          <a:xfrm>
            <a:off x="2971800" y="594995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76832" name="Freeform 49"/>
          <p:cNvSpPr>
            <a:spLocks noChangeArrowheads="1"/>
          </p:cNvSpPr>
          <p:nvPr/>
        </p:nvSpPr>
        <p:spPr bwMode="auto">
          <a:xfrm>
            <a:off x="1062038" y="2057400"/>
            <a:ext cx="830262" cy="3938588"/>
          </a:xfrm>
          <a:custGeom>
            <a:avLst/>
            <a:gdLst>
              <a:gd name="T0" fmla="*/ 39561 w 829359"/>
              <a:gd name="T1" fmla="*/ 0 h 3939220"/>
              <a:gd name="T2" fmla="*/ 0 w 829359"/>
              <a:gd name="T3" fmla="*/ 3916194 h 3939220"/>
              <a:gd name="T4" fmla="*/ 843927 w 829359"/>
              <a:gd name="T5" fmla="*/ 3929120 h 3939220"/>
              <a:gd name="T6" fmla="*/ 0 60000 65536"/>
              <a:gd name="T7" fmla="*/ 0 60000 65536"/>
              <a:gd name="T8" fmla="*/ 0 60000 65536"/>
              <a:gd name="T9" fmla="*/ 0 w 829359"/>
              <a:gd name="T10" fmla="*/ 0 h 3939220"/>
              <a:gd name="T11" fmla="*/ 829359 w 829359"/>
              <a:gd name="T12" fmla="*/ 3939220 h 3939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9359" h="3939220">
                <a:moveTo>
                  <a:pt x="38877" y="0"/>
                </a:moveTo>
                <a:lnTo>
                  <a:pt x="0" y="3926262"/>
                </a:lnTo>
                <a:lnTo>
                  <a:pt x="829359" y="393922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33" name="Freeform 50"/>
          <p:cNvSpPr>
            <a:spLocks noChangeArrowheads="1"/>
          </p:cNvSpPr>
          <p:nvPr/>
        </p:nvSpPr>
        <p:spPr bwMode="auto">
          <a:xfrm>
            <a:off x="4354513" y="3492500"/>
            <a:ext cx="361950" cy="2487613"/>
          </a:xfrm>
          <a:custGeom>
            <a:avLst/>
            <a:gdLst>
              <a:gd name="T0" fmla="*/ 0 w 362845"/>
              <a:gd name="T1" fmla="*/ 2482891 h 2487928"/>
              <a:gd name="T2" fmla="*/ 348787 w 362845"/>
              <a:gd name="T3" fmla="*/ 2482891 h 2487928"/>
              <a:gd name="T4" fmla="*/ 348787 w 362845"/>
              <a:gd name="T5" fmla="*/ 0 h 2487928"/>
              <a:gd name="T6" fmla="*/ 0 60000 65536"/>
              <a:gd name="T7" fmla="*/ 0 60000 65536"/>
              <a:gd name="T8" fmla="*/ 0 60000 65536"/>
              <a:gd name="T9" fmla="*/ 0 w 362845"/>
              <a:gd name="T10" fmla="*/ 0 h 2487928"/>
              <a:gd name="T11" fmla="*/ 362845 w 362845"/>
              <a:gd name="T12" fmla="*/ 2487928 h 2487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845" h="2487928">
                <a:moveTo>
                  <a:pt x="0" y="2487928"/>
                </a:moveTo>
                <a:lnTo>
                  <a:pt x="362845" y="2487928"/>
                </a:lnTo>
                <a:lnTo>
                  <a:pt x="36284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34" name="Text Box 66"/>
          <p:cNvSpPr txBox="1">
            <a:spLocks noChangeArrowheads="1"/>
          </p:cNvSpPr>
          <p:nvPr/>
        </p:nvSpPr>
        <p:spPr bwMode="auto">
          <a:xfrm>
            <a:off x="1752600" y="5318125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TLB: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0" y="727075"/>
            <a:ext cx="7696200" cy="6054725"/>
          </a:xfrm>
          <a:prstGeom prst="rect">
            <a:avLst/>
          </a:prstGeom>
          <a:solidFill>
            <a:schemeClr val="bg2">
              <a:lumMod val="40000"/>
              <a:lumOff val="60000"/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36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en-US" smtClean="0"/>
              <a:t>Putting Everything Together: Cache</a:t>
            </a:r>
          </a:p>
        </p:txBody>
      </p:sp>
      <p:sp>
        <p:nvSpPr>
          <p:cNvPr id="76837" name="Rectangle 98"/>
          <p:cNvSpPr>
            <a:spLocks noChangeArrowheads="1"/>
          </p:cNvSpPr>
          <p:nvPr/>
        </p:nvSpPr>
        <p:spPr bwMode="auto">
          <a:xfrm>
            <a:off x="5257800" y="3127375"/>
            <a:ext cx="1447800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76838" name="Rectangle 8"/>
          <p:cNvSpPr>
            <a:spLocks noChangeArrowheads="1"/>
          </p:cNvSpPr>
          <p:nvPr/>
        </p:nvSpPr>
        <p:spPr bwMode="auto">
          <a:xfrm>
            <a:off x="7696200" y="1371600"/>
            <a:ext cx="1295400" cy="419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1905000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22860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Gill Sans Light"/>
              <a:ea typeface="ＭＳ Ｐゴシック" charset="-128"/>
              <a:cs typeface="Gill Sans Light"/>
            </a:endParaRPr>
          </a:p>
        </p:txBody>
      </p:sp>
      <p:sp>
        <p:nvSpPr>
          <p:cNvPr id="76841" name="Text Box 100"/>
          <p:cNvSpPr txBox="1">
            <a:spLocks noChangeArrowheads="1"/>
          </p:cNvSpPr>
          <p:nvPr/>
        </p:nvSpPr>
        <p:spPr bwMode="auto">
          <a:xfrm>
            <a:off x="7620000" y="727075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Memory:</a:t>
            </a:r>
          </a:p>
        </p:txBody>
      </p:sp>
      <p:sp>
        <p:nvSpPr>
          <p:cNvPr id="76842" name="Freeform 83"/>
          <p:cNvSpPr>
            <a:spLocks noChangeArrowheads="1"/>
          </p:cNvSpPr>
          <p:nvPr/>
        </p:nvSpPr>
        <p:spPr bwMode="auto">
          <a:xfrm>
            <a:off x="3368675" y="1549400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43" name="Text Box 100"/>
          <p:cNvSpPr txBox="1">
            <a:spLocks noChangeArrowheads="1"/>
          </p:cNvSpPr>
          <p:nvPr/>
        </p:nvSpPr>
        <p:spPr bwMode="auto">
          <a:xfrm>
            <a:off x="4038600" y="275272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Physical Address:</a:t>
            </a:r>
          </a:p>
        </p:txBody>
      </p:sp>
      <p:sp>
        <p:nvSpPr>
          <p:cNvPr id="76844" name="Line 20"/>
          <p:cNvSpPr>
            <a:spLocks noChangeShapeType="1"/>
          </p:cNvSpPr>
          <p:nvPr/>
        </p:nvSpPr>
        <p:spPr bwMode="auto">
          <a:xfrm flipV="1">
            <a:off x="4724400" y="1905000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45" name="Line 20"/>
          <p:cNvSpPr>
            <a:spLocks noChangeShapeType="1"/>
          </p:cNvSpPr>
          <p:nvPr/>
        </p:nvSpPr>
        <p:spPr bwMode="auto">
          <a:xfrm flipV="1">
            <a:off x="6096000" y="2286000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46" name="Rectangle 102"/>
          <p:cNvSpPr>
            <a:spLocks noChangeArrowheads="1"/>
          </p:cNvSpPr>
          <p:nvPr/>
        </p:nvSpPr>
        <p:spPr bwMode="auto">
          <a:xfrm>
            <a:off x="4267200" y="3127375"/>
            <a:ext cx="1000125" cy="377825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Gill Sans Light"/>
                <a:cs typeface="Gill Sans Light"/>
              </a:rPr>
              <a:t>Page #</a:t>
            </a:r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4953000" y="4572000"/>
            <a:ext cx="2667000" cy="2209800"/>
            <a:chOff x="4953000" y="4267200"/>
            <a:chExt cx="2667000" cy="2209800"/>
          </a:xfrm>
        </p:grpSpPr>
        <p:sp>
          <p:nvSpPr>
            <p:cNvPr id="76857" name="Rectangle 138"/>
            <p:cNvSpPr>
              <a:spLocks noChangeArrowheads="1"/>
            </p:cNvSpPr>
            <p:nvPr/>
          </p:nvSpPr>
          <p:spPr bwMode="auto">
            <a:xfrm>
              <a:off x="4953000" y="4267200"/>
              <a:ext cx="26670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181600" y="48006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19800" y="48006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60" name="TextBox 63"/>
            <p:cNvSpPr txBox="1">
              <a:spLocks noChangeArrowheads="1"/>
            </p:cNvSpPr>
            <p:nvPr/>
          </p:nvSpPr>
          <p:spPr bwMode="auto">
            <a:xfrm>
              <a:off x="6248400" y="55626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…</a:t>
              </a:r>
            </a:p>
          </p:txBody>
        </p:sp>
        <p:sp>
          <p:nvSpPr>
            <p:cNvPr id="76861" name="Rectangle 69"/>
            <p:cNvSpPr>
              <a:spLocks noChangeArrowheads="1"/>
            </p:cNvSpPr>
            <p:nvPr/>
          </p:nvSpPr>
          <p:spPr bwMode="auto">
            <a:xfrm>
              <a:off x="6019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62" name="Rectangle 70"/>
            <p:cNvSpPr>
              <a:spLocks noChangeArrowheads="1"/>
            </p:cNvSpPr>
            <p:nvPr/>
          </p:nvSpPr>
          <p:spPr bwMode="auto">
            <a:xfrm>
              <a:off x="6400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63" name="Rectangle 71"/>
            <p:cNvSpPr>
              <a:spLocks noChangeArrowheads="1"/>
            </p:cNvSpPr>
            <p:nvPr/>
          </p:nvSpPr>
          <p:spPr bwMode="auto">
            <a:xfrm>
              <a:off x="6781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64" name="Rectangle 72"/>
            <p:cNvSpPr>
              <a:spLocks noChangeArrowheads="1"/>
            </p:cNvSpPr>
            <p:nvPr/>
          </p:nvSpPr>
          <p:spPr bwMode="auto">
            <a:xfrm>
              <a:off x="7162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181600" y="45720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19800" y="45720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67" name="Rectangle 80"/>
            <p:cNvSpPr>
              <a:spLocks noChangeArrowheads="1"/>
            </p:cNvSpPr>
            <p:nvPr/>
          </p:nvSpPr>
          <p:spPr bwMode="auto">
            <a:xfrm>
              <a:off x="6019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68" name="Rectangle 88"/>
            <p:cNvSpPr>
              <a:spLocks noChangeArrowheads="1"/>
            </p:cNvSpPr>
            <p:nvPr/>
          </p:nvSpPr>
          <p:spPr bwMode="auto">
            <a:xfrm>
              <a:off x="6400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69" name="Rectangle 90"/>
            <p:cNvSpPr>
              <a:spLocks noChangeArrowheads="1"/>
            </p:cNvSpPr>
            <p:nvPr/>
          </p:nvSpPr>
          <p:spPr bwMode="auto">
            <a:xfrm>
              <a:off x="6781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70" name="Rectangle 94"/>
            <p:cNvSpPr>
              <a:spLocks noChangeArrowheads="1"/>
            </p:cNvSpPr>
            <p:nvPr/>
          </p:nvSpPr>
          <p:spPr bwMode="auto">
            <a:xfrm>
              <a:off x="7162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5181600" y="54102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6019800" y="54102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73" name="Rectangle 97"/>
            <p:cNvSpPr>
              <a:spLocks noChangeArrowheads="1"/>
            </p:cNvSpPr>
            <p:nvPr/>
          </p:nvSpPr>
          <p:spPr bwMode="auto">
            <a:xfrm>
              <a:off x="6019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74" name="Rectangle 98"/>
            <p:cNvSpPr>
              <a:spLocks noChangeArrowheads="1"/>
            </p:cNvSpPr>
            <p:nvPr/>
          </p:nvSpPr>
          <p:spPr bwMode="auto">
            <a:xfrm>
              <a:off x="6400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75" name="Rectangle 99"/>
            <p:cNvSpPr>
              <a:spLocks noChangeArrowheads="1"/>
            </p:cNvSpPr>
            <p:nvPr/>
          </p:nvSpPr>
          <p:spPr bwMode="auto">
            <a:xfrm>
              <a:off x="6781800" y="54102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76" name="Rectangle 100"/>
            <p:cNvSpPr>
              <a:spLocks noChangeArrowheads="1"/>
            </p:cNvSpPr>
            <p:nvPr/>
          </p:nvSpPr>
          <p:spPr bwMode="auto">
            <a:xfrm>
              <a:off x="7162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181600" y="5181600"/>
              <a:ext cx="8382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019800" y="5181600"/>
              <a:ext cx="15240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79" name="Rectangle 103"/>
            <p:cNvSpPr>
              <a:spLocks noChangeArrowheads="1"/>
            </p:cNvSpPr>
            <p:nvPr/>
          </p:nvSpPr>
          <p:spPr bwMode="auto">
            <a:xfrm>
              <a:off x="6019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80" name="Rectangle 104"/>
            <p:cNvSpPr>
              <a:spLocks noChangeArrowheads="1"/>
            </p:cNvSpPr>
            <p:nvPr/>
          </p:nvSpPr>
          <p:spPr bwMode="auto">
            <a:xfrm>
              <a:off x="6400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781800" y="5181600"/>
              <a:ext cx="381000" cy="228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82" name="Rectangle 106"/>
            <p:cNvSpPr>
              <a:spLocks noChangeArrowheads="1"/>
            </p:cNvSpPr>
            <p:nvPr/>
          </p:nvSpPr>
          <p:spPr bwMode="auto">
            <a:xfrm>
              <a:off x="7162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5181600" y="59436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019800" y="59436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85" name="Rectangle 115"/>
            <p:cNvSpPr>
              <a:spLocks noChangeArrowheads="1"/>
            </p:cNvSpPr>
            <p:nvPr/>
          </p:nvSpPr>
          <p:spPr bwMode="auto">
            <a:xfrm>
              <a:off x="6019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86" name="Rectangle 116"/>
            <p:cNvSpPr>
              <a:spLocks noChangeArrowheads="1"/>
            </p:cNvSpPr>
            <p:nvPr/>
          </p:nvSpPr>
          <p:spPr bwMode="auto">
            <a:xfrm>
              <a:off x="6400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87" name="Rectangle 117"/>
            <p:cNvSpPr>
              <a:spLocks noChangeArrowheads="1"/>
            </p:cNvSpPr>
            <p:nvPr/>
          </p:nvSpPr>
          <p:spPr bwMode="auto">
            <a:xfrm>
              <a:off x="6781800" y="59436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88" name="Rectangle 118"/>
            <p:cNvSpPr>
              <a:spLocks noChangeArrowheads="1"/>
            </p:cNvSpPr>
            <p:nvPr/>
          </p:nvSpPr>
          <p:spPr bwMode="auto">
            <a:xfrm>
              <a:off x="7162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89" name="Text Box 66"/>
            <p:cNvSpPr txBox="1">
              <a:spLocks noChangeArrowheads="1"/>
            </p:cNvSpPr>
            <p:nvPr/>
          </p:nvSpPr>
          <p:spPr bwMode="auto">
            <a:xfrm>
              <a:off x="5181600" y="4267200"/>
              <a:ext cx="838200" cy="36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tag:</a:t>
              </a:r>
            </a:p>
          </p:txBody>
        </p:sp>
        <p:sp>
          <p:nvSpPr>
            <p:cNvPr id="76890" name="Text Box 66"/>
            <p:cNvSpPr txBox="1">
              <a:spLocks noChangeArrowheads="1"/>
            </p:cNvSpPr>
            <p:nvPr/>
          </p:nvSpPr>
          <p:spPr bwMode="auto">
            <a:xfrm>
              <a:off x="6324600" y="4267200"/>
              <a:ext cx="838200" cy="36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block: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5181600" y="61722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6019800" y="61722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93" name="Rectangle 109"/>
            <p:cNvSpPr>
              <a:spLocks noChangeArrowheads="1"/>
            </p:cNvSpPr>
            <p:nvPr/>
          </p:nvSpPr>
          <p:spPr bwMode="auto">
            <a:xfrm>
              <a:off x="6019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94" name="Rectangle 110"/>
            <p:cNvSpPr>
              <a:spLocks noChangeArrowheads="1"/>
            </p:cNvSpPr>
            <p:nvPr/>
          </p:nvSpPr>
          <p:spPr bwMode="auto">
            <a:xfrm>
              <a:off x="6400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95" name="Rectangle 111"/>
            <p:cNvSpPr>
              <a:spLocks noChangeArrowheads="1"/>
            </p:cNvSpPr>
            <p:nvPr/>
          </p:nvSpPr>
          <p:spPr bwMode="auto">
            <a:xfrm>
              <a:off x="6781800" y="61722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  <p:sp>
          <p:nvSpPr>
            <p:cNvPr id="76896" name="Rectangle 112"/>
            <p:cNvSpPr>
              <a:spLocks noChangeArrowheads="1"/>
            </p:cNvSpPr>
            <p:nvPr/>
          </p:nvSpPr>
          <p:spPr bwMode="auto">
            <a:xfrm>
              <a:off x="7162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</p:grpSp>
      <p:sp>
        <p:nvSpPr>
          <p:cNvPr id="76848" name="Text Box 66"/>
          <p:cNvSpPr txBox="1">
            <a:spLocks noChangeArrowheads="1"/>
          </p:cNvSpPr>
          <p:nvPr/>
        </p:nvSpPr>
        <p:spPr bwMode="auto">
          <a:xfrm>
            <a:off x="5257800" y="4267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cache:</a:t>
            </a:r>
          </a:p>
        </p:txBody>
      </p:sp>
      <p:sp>
        <p:nvSpPr>
          <p:cNvPr id="135" name="Freeform 134"/>
          <p:cNvSpPr>
            <a:spLocks noChangeArrowheads="1"/>
          </p:cNvSpPr>
          <p:nvPr/>
        </p:nvSpPr>
        <p:spPr bwMode="auto">
          <a:xfrm>
            <a:off x="4410075" y="4200526"/>
            <a:ext cx="946150" cy="1446984"/>
          </a:xfrm>
          <a:custGeom>
            <a:avLst/>
            <a:gdLst>
              <a:gd name="T0" fmla="*/ 948595 w 945987"/>
              <a:gd name="T1" fmla="*/ 0 h 1438333"/>
              <a:gd name="T2" fmla="*/ 948595 w 945987"/>
              <a:gd name="T3" fmla="*/ 246041 h 1438333"/>
              <a:gd name="T4" fmla="*/ 0 w 945987"/>
              <a:gd name="T5" fmla="*/ 233099 h 1438333"/>
              <a:gd name="T6" fmla="*/ 0 w 945987"/>
              <a:gd name="T7" fmla="*/ 1424463 h 1438333"/>
              <a:gd name="T8" fmla="*/ 688708 w 945987"/>
              <a:gd name="T9" fmla="*/ 1437405 h 1438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5987"/>
              <a:gd name="T16" fmla="*/ 0 h 1438333"/>
              <a:gd name="T17" fmla="*/ 945987 w 945987"/>
              <a:gd name="T18" fmla="*/ 1438333 h 1438333"/>
              <a:gd name="connsiteX0" fmla="*/ 945987 w 945987"/>
              <a:gd name="connsiteY0" fmla="*/ 0 h 1447042"/>
              <a:gd name="connsiteX1" fmla="*/ 945987 w 945987"/>
              <a:gd name="connsiteY1" fmla="*/ 246201 h 1447042"/>
              <a:gd name="connsiteX2" fmla="*/ 0 w 945987"/>
              <a:gd name="connsiteY2" fmla="*/ 233243 h 1447042"/>
              <a:gd name="connsiteX3" fmla="*/ 0 w 945987"/>
              <a:gd name="connsiteY3" fmla="*/ 1425375 h 1447042"/>
              <a:gd name="connsiteX4" fmla="*/ 765175 w 945987"/>
              <a:gd name="connsiteY4" fmla="*/ 1447042 h 144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987" h="1447042">
                <a:moveTo>
                  <a:pt x="945987" y="0"/>
                </a:moveTo>
                <a:lnTo>
                  <a:pt x="945987" y="246201"/>
                </a:lnTo>
                <a:lnTo>
                  <a:pt x="0" y="233243"/>
                </a:lnTo>
                <a:lnTo>
                  <a:pt x="0" y="1425375"/>
                </a:lnTo>
                <a:lnTo>
                  <a:pt x="765175" y="1447042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4267200" y="3581400"/>
            <a:ext cx="2438400" cy="682625"/>
            <a:chOff x="4267200" y="3276600"/>
            <a:chExt cx="2438400" cy="682625"/>
          </a:xfrm>
        </p:grpSpPr>
        <p:sp>
          <p:nvSpPr>
            <p:cNvPr id="76853" name="Rectangle 98"/>
            <p:cNvSpPr>
              <a:spLocks noChangeArrowheads="1"/>
            </p:cNvSpPr>
            <p:nvPr/>
          </p:nvSpPr>
          <p:spPr bwMode="auto">
            <a:xfrm>
              <a:off x="4953000" y="3581401"/>
              <a:ext cx="914400" cy="3778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index</a:t>
              </a:r>
            </a:p>
          </p:txBody>
        </p:sp>
        <p:sp>
          <p:nvSpPr>
            <p:cNvPr id="76854" name="Rectangle 98"/>
            <p:cNvSpPr>
              <a:spLocks noChangeArrowheads="1"/>
            </p:cNvSpPr>
            <p:nvPr/>
          </p:nvSpPr>
          <p:spPr bwMode="auto">
            <a:xfrm>
              <a:off x="5867400" y="3581400"/>
              <a:ext cx="838200" cy="37782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byte</a:t>
              </a:r>
            </a:p>
          </p:txBody>
        </p:sp>
        <p:sp>
          <p:nvSpPr>
            <p:cNvPr id="76855" name="Rectangle 98"/>
            <p:cNvSpPr>
              <a:spLocks noChangeArrowheads="1"/>
            </p:cNvSpPr>
            <p:nvPr/>
          </p:nvSpPr>
          <p:spPr bwMode="auto">
            <a:xfrm>
              <a:off x="4267200" y="3581400"/>
              <a:ext cx="685800" cy="37782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tag</a:t>
              </a:r>
            </a:p>
          </p:txBody>
        </p:sp>
        <p:sp>
          <p:nvSpPr>
            <p:cNvPr id="76" name="Down Arrow 75"/>
            <p:cNvSpPr/>
            <p:nvPr/>
          </p:nvSpPr>
          <p:spPr bwMode="auto">
            <a:xfrm>
              <a:off x="5257800" y="3276600"/>
              <a:ext cx="228600" cy="304800"/>
            </a:xfrm>
            <a:prstGeom prst="downArrow">
              <a:avLst/>
            </a:prstGeom>
            <a:solidFill>
              <a:schemeClr val="accent3">
                <a:lumMod val="8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Gill Sans Light"/>
                <a:ea typeface="ＭＳ Ｐゴシック" charset="-128"/>
                <a:cs typeface="Gill Sans Light"/>
              </a:endParaRPr>
            </a:p>
          </p:txBody>
        </p:sp>
      </p:grpSp>
      <p:sp>
        <p:nvSpPr>
          <p:cNvPr id="136" name="Freeform 135"/>
          <p:cNvSpPr>
            <a:spLocks noChangeArrowheads="1"/>
          </p:cNvSpPr>
          <p:nvPr/>
        </p:nvSpPr>
        <p:spPr bwMode="auto">
          <a:xfrm>
            <a:off x="4600575" y="4295775"/>
            <a:ext cx="733425" cy="1266825"/>
          </a:xfrm>
          <a:custGeom>
            <a:avLst/>
            <a:gdLst>
              <a:gd name="T0" fmla="*/ 5277 w 790482"/>
              <a:gd name="T1" fmla="*/ 0 h 1256923"/>
              <a:gd name="T2" fmla="*/ 0 w 790482"/>
              <a:gd name="T3" fmla="*/ 1368436 h 1256923"/>
              <a:gd name="T4" fmla="*/ 321854 w 790482"/>
              <a:gd name="T5" fmla="*/ 1382691 h 1256923"/>
              <a:gd name="T6" fmla="*/ 0 60000 65536"/>
              <a:gd name="T7" fmla="*/ 0 60000 65536"/>
              <a:gd name="T8" fmla="*/ 0 60000 65536"/>
              <a:gd name="T9" fmla="*/ 0 w 790482"/>
              <a:gd name="T10" fmla="*/ 0 h 1256923"/>
              <a:gd name="T11" fmla="*/ 790482 w 790482"/>
              <a:gd name="T12" fmla="*/ 1256923 h 1256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0482" h="1256923">
                <a:moveTo>
                  <a:pt x="12959" y="0"/>
                </a:moveTo>
                <a:lnTo>
                  <a:pt x="0" y="1243965"/>
                </a:lnTo>
                <a:lnTo>
                  <a:pt x="790482" y="1256923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cxnSp>
        <p:nvCxnSpPr>
          <p:cNvPr id="138" name="Straight Arrow Connector 137"/>
          <p:cNvCxnSpPr>
            <a:cxnSpLocks noChangeShapeType="1"/>
            <a:stCxn id="76854" idx="2"/>
            <a:endCxn id="106" idx="0"/>
          </p:cNvCxnSpPr>
          <p:nvPr/>
        </p:nvCxnSpPr>
        <p:spPr bwMode="auto">
          <a:xfrm rot="16200000" flipH="1">
            <a:off x="6018212" y="4532313"/>
            <a:ext cx="1222375" cy="68580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6557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67600" cy="533400"/>
          </a:xfrm>
        </p:spPr>
        <p:txBody>
          <a:bodyPr/>
          <a:lstStyle/>
          <a:p>
            <a:r>
              <a:rPr lang="en-US" altLang="en-US" dirty="0" smtClean="0"/>
              <a:t>Next Up: What happens when …</a:t>
            </a:r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456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i="1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2895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5105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Gill Sans Light"/>
                <a:cs typeface="Gill Sans Light"/>
              </a:rPr>
              <a:t>PT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24400" y="1676400"/>
            <a:ext cx="2667000" cy="990600"/>
            <a:chOff x="4724400" y="1676400"/>
            <a:chExt cx="2667000" cy="990600"/>
          </a:xfrm>
        </p:grpSpPr>
        <p:cxnSp>
          <p:nvCxnSpPr>
            <p:cNvPr id="47114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5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6764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6" name="Straight Connector 19"/>
            <p:cNvCxnSpPr>
              <a:cxnSpLocks noChangeShapeType="1"/>
              <a:endCxn id="47124" idx="2"/>
            </p:cNvCxnSpPr>
            <p:nvPr/>
          </p:nvCxnSpPr>
          <p:spPr bwMode="auto">
            <a:xfrm flipV="1">
              <a:off x="6096000" y="2152650"/>
              <a:ext cx="129540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47118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245528" cy="4001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47118" idx="3"/>
          </p:cNvCxnSpPr>
          <p:nvPr/>
        </p:nvCxnSpPr>
        <p:spPr bwMode="auto">
          <a:xfrm>
            <a:off x="2236128" y="1647855"/>
            <a:ext cx="1116672" cy="285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20" name="TextBox 37"/>
          <p:cNvSpPr txBox="1">
            <a:spLocks noChangeArrowheads="1"/>
          </p:cNvSpPr>
          <p:nvPr/>
        </p:nvSpPr>
        <p:spPr bwMode="auto">
          <a:xfrm>
            <a:off x="5562600" y="914400"/>
            <a:ext cx="16119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i="1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6981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7868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6324600" y="2024063"/>
            <a:ext cx="633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47124" name="Cube 41"/>
          <p:cNvSpPr>
            <a:spLocks noChangeArrowheads="1"/>
          </p:cNvSpPr>
          <p:nvPr/>
        </p:nvSpPr>
        <p:spPr bwMode="auto">
          <a:xfrm>
            <a:off x="7391400" y="2057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629228" y="1981200"/>
            <a:ext cx="1722023" cy="533400"/>
            <a:chOff x="2629228" y="1981200"/>
            <a:chExt cx="1722024" cy="533400"/>
          </a:xfrm>
        </p:grpSpPr>
        <p:sp>
          <p:nvSpPr>
            <p:cNvPr id="47157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1508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47158" name="Straight Arrow Connector 44"/>
            <p:cNvCxnSpPr>
              <a:cxnSpLocks noChangeShapeType="1"/>
              <a:endCxn id="47153" idx="3"/>
            </p:cNvCxnSpPr>
            <p:nvPr/>
          </p:nvCxnSpPr>
          <p:spPr bwMode="auto">
            <a:xfrm flipH="1">
              <a:off x="2629228" y="1981200"/>
              <a:ext cx="1104574" cy="44770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47155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7156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47127" name="TextBox 54"/>
          <p:cNvSpPr txBox="1">
            <a:spLocks noChangeArrowheads="1"/>
          </p:cNvSpPr>
          <p:nvPr/>
        </p:nvSpPr>
        <p:spPr bwMode="auto">
          <a:xfrm>
            <a:off x="381000" y="3048000"/>
            <a:ext cx="1998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1041400" y="2228850"/>
            <a:ext cx="1587828" cy="1751013"/>
            <a:chOff x="1041242" y="2057400"/>
            <a:chExt cx="1587880" cy="1921933"/>
          </a:xfrm>
        </p:grpSpPr>
        <p:sp>
          <p:nvSpPr>
            <p:cNvPr id="47153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181322" cy="439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47154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1066800" y="3505200"/>
            <a:ext cx="2082621" cy="1219200"/>
            <a:chOff x="1066800" y="3505200"/>
            <a:chExt cx="2083148" cy="1219200"/>
          </a:xfrm>
        </p:grpSpPr>
        <p:sp>
          <p:nvSpPr>
            <p:cNvPr id="47151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0831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47152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</p:grpSp>
      <p:sp>
        <p:nvSpPr>
          <p:cNvPr id="47130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1371600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2108994" y="4533900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Rectangle 76"/>
          <p:cNvSpPr/>
          <p:nvPr/>
        </p:nvSpPr>
        <p:spPr bwMode="auto">
          <a:xfrm>
            <a:off x="5105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4038600" y="3200400"/>
            <a:ext cx="3352800" cy="1905000"/>
            <a:chOff x="4038600" y="3200400"/>
            <a:chExt cx="3352800" cy="1905000"/>
          </a:xfrm>
        </p:grpSpPr>
        <p:cxnSp>
          <p:nvCxnSpPr>
            <p:cNvPr id="47149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</p:spPr>
        </p:cxnSp>
        <p:sp>
          <p:nvSpPr>
            <p:cNvPr id="47150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1852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 Light"/>
                  <a:cs typeface="Gill Sans Light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146049" y="2181225"/>
            <a:ext cx="3293952" cy="2306638"/>
            <a:chOff x="2215108" y="2133600"/>
            <a:chExt cx="3294702" cy="2306638"/>
          </a:xfrm>
        </p:grpSpPr>
        <p:cxnSp>
          <p:nvCxnSpPr>
            <p:cNvPr id="47147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15108" y="2133600"/>
              <a:ext cx="2890292" cy="23066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47148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18522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update PT entry</a:t>
              </a:r>
            </a:p>
          </p:txBody>
        </p:sp>
      </p:grpSp>
      <p:sp>
        <p:nvSpPr>
          <p:cNvPr id="47138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9512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381000" y="4876800"/>
            <a:ext cx="1222681" cy="1314468"/>
            <a:chOff x="381000" y="4876800"/>
            <a:chExt cx="1222468" cy="1314528"/>
          </a:xfrm>
        </p:grpSpPr>
        <p:sp>
          <p:nvSpPr>
            <p:cNvPr id="47145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146268" cy="40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47146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846138" y="4487863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52400" y="1962150"/>
            <a:ext cx="1146175" cy="3074988"/>
            <a:chOff x="152400" y="1961444"/>
            <a:chExt cx="1145822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52400" y="2132963"/>
              <a:ext cx="709334" cy="40027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43400" y="1600200"/>
            <a:ext cx="2895600" cy="395539"/>
            <a:chOff x="4343400" y="1600200"/>
            <a:chExt cx="2895600" cy="395539"/>
          </a:xfrm>
        </p:grpSpPr>
        <p:cxnSp>
          <p:nvCxnSpPr>
            <p:cNvPr id="47113" name="Straight Arrow Connector 11"/>
            <p:cNvCxnSpPr>
              <a:cxnSpLocks noChangeShapeType="1"/>
              <a:stCxn id="47111" idx="3"/>
            </p:cNvCxnSpPr>
            <p:nvPr/>
          </p:nvCxnSpPr>
          <p:spPr bwMode="auto">
            <a:xfrm>
              <a:off x="4343400" y="1676400"/>
              <a:ext cx="7620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17" name="Straight Arrow Connector 25"/>
            <p:cNvCxnSpPr>
              <a:cxnSpLocks noChangeShapeType="1"/>
              <a:stCxn id="56" idx="3"/>
            </p:cNvCxnSpPr>
            <p:nvPr/>
          </p:nvCxnSpPr>
          <p:spPr bwMode="auto">
            <a:xfrm>
              <a:off x="5867400" y="1676400"/>
              <a:ext cx="1371600" cy="31933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5105400" y="1600200"/>
              <a:ext cx="7620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 Light"/>
                <a:ea typeface="MS PGothic" charset="0"/>
                <a:cs typeface="Gill Sans Light"/>
              </a:endParaRPr>
            </a:p>
          </p:txBody>
        </p:sp>
      </p:grpSp>
      <p:cxnSp>
        <p:nvCxnSpPr>
          <p:cNvPr id="6" name="Straight Arrow Connector 5"/>
          <p:cNvCxnSpPr>
            <a:stCxn id="47111" idx="3"/>
            <a:endCxn id="77" idx="1"/>
          </p:cNvCxnSpPr>
          <p:nvPr/>
        </p:nvCxnSpPr>
        <p:spPr bwMode="auto">
          <a:xfrm>
            <a:off x="4343400" y="1676400"/>
            <a:ext cx="762000" cy="533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66"/>
          <p:cNvGrpSpPr/>
          <p:nvPr/>
        </p:nvGrpSpPr>
        <p:grpSpPr>
          <a:xfrm>
            <a:off x="4495800" y="1771652"/>
            <a:ext cx="2895601" cy="1523996"/>
            <a:chOff x="4724400" y="1802068"/>
            <a:chExt cx="3070763" cy="1182748"/>
          </a:xfrm>
        </p:grpSpPr>
        <p:cxnSp>
          <p:nvCxnSpPr>
            <p:cNvPr id="69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802068"/>
              <a:ext cx="0" cy="8649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" name="Straight Connector 19"/>
            <p:cNvCxnSpPr>
              <a:cxnSpLocks noChangeShapeType="1"/>
              <a:endCxn id="87" idx="2"/>
            </p:cNvCxnSpPr>
            <p:nvPr/>
          </p:nvCxnSpPr>
          <p:spPr bwMode="auto">
            <a:xfrm>
              <a:off x="6082744" y="2667000"/>
              <a:ext cx="1712419" cy="317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72" name="TextBox 39"/>
          <p:cNvSpPr txBox="1">
            <a:spLocks noChangeArrowheads="1"/>
          </p:cNvSpPr>
          <p:nvPr/>
        </p:nvSpPr>
        <p:spPr bwMode="auto">
          <a:xfrm>
            <a:off x="6502400" y="2410327"/>
            <a:ext cx="7868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73" name="TextBox 40"/>
          <p:cNvSpPr txBox="1">
            <a:spLocks noChangeArrowheads="1"/>
          </p:cNvSpPr>
          <p:nvPr/>
        </p:nvSpPr>
        <p:spPr bwMode="auto">
          <a:xfrm>
            <a:off x="6170613" y="3079924"/>
            <a:ext cx="633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34534970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1" grpId="1"/>
      <p:bldP spid="47121" grpId="2"/>
      <p:bldP spid="47121" grpId="3"/>
      <p:bldP spid="47121" grpId="4"/>
      <p:bldP spid="47122" grpId="0"/>
      <p:bldP spid="47122" grpId="1"/>
      <p:bldP spid="47123" grpId="0"/>
      <p:bldP spid="47123" grpId="1"/>
      <p:bldP spid="47124" grpId="0" animBg="1"/>
      <p:bldP spid="47124" grpId="1" animBg="1"/>
      <p:bldP spid="65" grpId="0" animBg="1"/>
      <p:bldP spid="66" grpId="0" animBg="1"/>
      <p:bldP spid="77" grpId="0" animBg="1"/>
      <p:bldP spid="82" grpId="0" animBg="1"/>
      <p:bldP spid="82" grpId="1" animBg="1"/>
      <p:bldP spid="87" grpId="0" animBg="1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In Machine Structures (</a:t>
            </a:r>
            <a:r>
              <a:rPr lang="en-US" dirty="0" err="1" smtClean="0"/>
              <a:t>eg</a:t>
            </a:r>
            <a:r>
              <a:rPr lang="en-US" dirty="0" smtClean="0"/>
              <a:t>. 61C)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0" y="838200"/>
            <a:ext cx="8910000" cy="905065"/>
          </a:xfrm>
        </p:spPr>
        <p:txBody>
          <a:bodyPr/>
          <a:lstStyle/>
          <a:p>
            <a:r>
              <a:rPr lang="en-US" dirty="0" smtClean="0"/>
              <a:t>Caching is the key to memory system performance</a:t>
            </a:r>
            <a:endParaRPr lang="en-US" dirty="0"/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0" y="4495800"/>
            <a:ext cx="9448800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sz="2600" b="0" dirty="0">
                <a:latin typeface="Gill Sans Light" charset="0"/>
                <a:ea typeface="Gill Sans Light" charset="0"/>
                <a:cs typeface="Gill Sans Light" charset="0"/>
              </a:rPr>
              <a:t>Average Access </a:t>
            </a:r>
            <a:r>
              <a:rPr lang="en-US" altLang="ko-KR" sz="2600" b="0" dirty="0" smtClean="0">
                <a:latin typeface="Gill Sans Light" charset="0"/>
                <a:ea typeface="Gill Sans Light" charset="0"/>
                <a:cs typeface="Gill Sans Light" charset="0"/>
              </a:rPr>
              <a:t>time=(</a:t>
            </a:r>
            <a:r>
              <a:rPr lang="en-US" altLang="ko-KR" sz="2600" b="0" dirty="0">
                <a:latin typeface="Gill Sans Light" charset="0"/>
                <a:ea typeface="Gill Sans Light" charset="0"/>
                <a:cs typeface="Gill Sans Light" charset="0"/>
              </a:rPr>
              <a:t>Hit Rate x </a:t>
            </a:r>
            <a:r>
              <a:rPr lang="en-US" altLang="ko-KR" sz="2600" b="0" dirty="0" err="1">
                <a:solidFill>
                  <a:schemeClr val="hlink"/>
                </a:solidFill>
                <a:latin typeface="Gill Sans Light" charset="0"/>
                <a:ea typeface="Gill Sans Light" charset="0"/>
                <a:cs typeface="Gill Sans Light" charset="0"/>
              </a:rPr>
              <a:t>HitTime</a:t>
            </a:r>
            <a:r>
              <a:rPr lang="en-US" altLang="ko-KR" sz="2600" b="0" dirty="0">
                <a:latin typeface="Gill Sans Light" charset="0"/>
                <a:ea typeface="Gill Sans Light" charset="0"/>
                <a:cs typeface="Gill Sans Light" charset="0"/>
              </a:rPr>
              <a:t>) + </a:t>
            </a:r>
            <a:r>
              <a:rPr lang="en-US" altLang="ko-KR" sz="2600" b="0" dirty="0" smtClean="0">
                <a:latin typeface="Gill Sans Light" charset="0"/>
                <a:ea typeface="Gill Sans Light" charset="0"/>
                <a:cs typeface="Gill Sans Light" charset="0"/>
              </a:rPr>
              <a:t>(</a:t>
            </a:r>
            <a:r>
              <a:rPr lang="en-US" altLang="ko-KR" sz="2600" b="0" dirty="0">
                <a:latin typeface="Gill Sans Light" charset="0"/>
                <a:ea typeface="Gill Sans Light" charset="0"/>
                <a:cs typeface="Gill Sans Light" charset="0"/>
              </a:rPr>
              <a:t>Miss Rate x </a:t>
            </a:r>
            <a:r>
              <a:rPr lang="en-US" altLang="ko-KR" sz="2600" b="0" dirty="0" err="1">
                <a:solidFill>
                  <a:schemeClr val="hlink"/>
                </a:solidFill>
                <a:latin typeface="Gill Sans Light" charset="0"/>
                <a:ea typeface="Gill Sans Light" charset="0"/>
                <a:cs typeface="Gill Sans Light" charset="0"/>
              </a:rPr>
              <a:t>MissTime</a:t>
            </a:r>
            <a:r>
              <a:rPr lang="en-US" altLang="ko-KR" sz="2600" b="0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600" b="0" dirty="0" err="1">
                <a:latin typeface="Gill Sans Light" charset="0"/>
                <a:ea typeface="Gill Sans Light" charset="0"/>
                <a:cs typeface="Gill Sans Light" charset="0"/>
              </a:rPr>
              <a:t>HitRate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 + </a:t>
            </a:r>
            <a:r>
              <a:rPr lang="en-US" sz="2600" b="0" dirty="0" err="1">
                <a:latin typeface="Gill Sans Light" charset="0"/>
                <a:ea typeface="Gill Sans Light" charset="0"/>
                <a:cs typeface="Gill Sans Light" charset="0"/>
              </a:rPr>
              <a:t>MissRate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 = </a:t>
            </a:r>
            <a:r>
              <a:rPr lang="en-US" sz="2600" b="0" dirty="0" smtClean="0">
                <a:latin typeface="Gill Sans Light" charset="0"/>
                <a:ea typeface="Gill Sans Light" charset="0"/>
                <a:cs typeface="Gill Sans Light" charset="0"/>
              </a:rPr>
              <a:t>1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600" b="0" dirty="0" err="1">
                <a:latin typeface="Gill Sans Light" charset="0"/>
                <a:ea typeface="Gill Sans Light" charset="0"/>
                <a:cs typeface="Gill Sans Light" charset="0"/>
              </a:rPr>
              <a:t>HitRate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 = 90% </a:t>
            </a:r>
            <a:r>
              <a:rPr lang="en-US" sz="2600" b="0" dirty="0" smtClean="0">
                <a:latin typeface="Gill Sans Light" charset="0"/>
                <a:ea typeface="Gill Sans Light" charset="0"/>
                <a:cs typeface="Gill Sans Light" charset="0"/>
              </a:rPr>
              <a:t>=&gt; 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Average Access Time = </a:t>
            </a:r>
            <a:r>
              <a:rPr lang="en-US" sz="2600" b="0" dirty="0" smtClean="0">
                <a:latin typeface="Gill Sans Light" charset="0"/>
                <a:ea typeface="Gill Sans Light" charset="0"/>
                <a:cs typeface="Gill Sans Light" charset="0"/>
              </a:rPr>
              <a:t>19 ns</a:t>
            </a:r>
            <a:endParaRPr lang="en-US" sz="2600" b="0" dirty="0">
              <a:latin typeface="Gill Sans Light" charset="0"/>
              <a:ea typeface="Gill Sans Light" charset="0"/>
              <a:cs typeface="Gill Sans Light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600" b="0" dirty="0" err="1">
                <a:latin typeface="Gill Sans Light" charset="0"/>
                <a:ea typeface="Gill Sans Light" charset="0"/>
                <a:cs typeface="Gill Sans Light" charset="0"/>
              </a:rPr>
              <a:t>HitRate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 = 99% </a:t>
            </a:r>
            <a:r>
              <a:rPr lang="en-US" sz="2600" b="0" dirty="0" smtClean="0">
                <a:latin typeface="Gill Sans Light" charset="0"/>
                <a:ea typeface="Gill Sans Light" charset="0"/>
                <a:cs typeface="Gill Sans Light" charset="0"/>
              </a:rPr>
              <a:t>=&gt; </a:t>
            </a:r>
            <a:r>
              <a:rPr lang="en-US" sz="2600" b="0" dirty="0">
                <a:latin typeface="Gill Sans Light" charset="0"/>
                <a:ea typeface="Gill Sans Light" charset="0"/>
                <a:cs typeface="Gill Sans Light" charset="0"/>
              </a:rPr>
              <a:t>Average Access Time = </a:t>
            </a:r>
            <a:r>
              <a:rPr lang="en-US" sz="2600" b="0" dirty="0" smtClean="0">
                <a:latin typeface="Gill Sans Light" charset="0"/>
                <a:ea typeface="Gill Sans Light" charset="0"/>
                <a:cs typeface="Gill Sans Light" charset="0"/>
              </a:rPr>
              <a:t>10.9 ns</a:t>
            </a:r>
            <a:endParaRPr lang="en-US" sz="2600" b="0" dirty="0">
              <a:latin typeface="Gill Sans Light" charset="0"/>
              <a:ea typeface="Gill Sans Light" charset="0"/>
              <a:cs typeface="Gill Sans Light" charset="0"/>
            </a:endParaRPr>
          </a:p>
          <a:p>
            <a:pPr marL="285750" indent="-285750">
              <a:buFont typeface="Arial"/>
              <a:buChar char="•"/>
            </a:pPr>
            <a:endParaRPr lang="en-US" sz="2600" b="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2645198" y="2667000"/>
            <a:ext cx="5584402" cy="1908084"/>
            <a:chOff x="2993213" y="3106684"/>
            <a:chExt cx="5339473" cy="190833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009900" y="3505200"/>
              <a:ext cx="1028700" cy="838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93213" y="3733800"/>
              <a:ext cx="1186424" cy="397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2000" b="0">
                  <a:latin typeface="Gill Sans Light" charset="0"/>
                  <a:ea typeface="Gill Sans Light" charset="0"/>
                  <a:cs typeface="Gill Sans Light" charset="0"/>
                </a:rPr>
                <a:t>Processor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7035800" y="3115671"/>
              <a:ext cx="1282429" cy="1569041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7096125" y="3106684"/>
              <a:ext cx="1163703" cy="1013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altLang="ko-KR" sz="2000" b="0" dirty="0">
                  <a:latin typeface="Gill Sans Light" charset="0"/>
                  <a:ea typeface="Gill Sans Light" charset="0"/>
                  <a:cs typeface="Gill Sans Light" charset="0"/>
                </a:rPr>
                <a:t>Main</a:t>
              </a:r>
            </a:p>
            <a:p>
              <a:r>
                <a:rPr lang="en-US" altLang="ko-KR" sz="2000" b="0" dirty="0">
                  <a:latin typeface="Gill Sans Light" charset="0"/>
                  <a:ea typeface="Gill Sans Light" charset="0"/>
                  <a:cs typeface="Gill Sans Light" charset="0"/>
                </a:rPr>
                <a:t>Memory</a:t>
              </a:r>
            </a:p>
            <a:p>
              <a:r>
                <a:rPr lang="en-US" altLang="ko-KR" sz="2000" b="0" dirty="0">
                  <a:latin typeface="Gill Sans Light" charset="0"/>
                  <a:ea typeface="Gill Sans Light" charset="0"/>
                  <a:cs typeface="Gill Sans Light" charset="0"/>
                </a:rPr>
                <a:t>(DRAM)</a:t>
              </a:r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7481786" y="4648200"/>
              <a:ext cx="850900" cy="366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100ns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5511800" y="3277012"/>
              <a:ext cx="889000" cy="1295400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5397500" y="4572412"/>
              <a:ext cx="850900" cy="366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10ns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5486400" y="3277012"/>
              <a:ext cx="923832" cy="1197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Second</a:t>
              </a:r>
            </a:p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Level</a:t>
              </a:r>
            </a:p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Cache</a:t>
              </a:r>
            </a:p>
            <a:p>
              <a:r>
                <a:rPr lang="en-US" altLang="ko-KR" b="0" dirty="0">
                  <a:latin typeface="Gill Sans Light" charset="0"/>
                  <a:ea typeface="Gill Sans Light" charset="0"/>
                  <a:cs typeface="Gill Sans Light" charset="0"/>
                </a:rPr>
                <a:t>(SRAM)</a:t>
              </a:r>
            </a:p>
          </p:txBody>
        </p:sp>
        <p:cxnSp>
          <p:nvCxnSpPr>
            <p:cNvPr id="19" name="Straight Arrow Connector 55"/>
            <p:cNvCxnSpPr>
              <a:cxnSpLocks noChangeShapeType="1"/>
            </p:cNvCxnSpPr>
            <p:nvPr/>
          </p:nvCxnSpPr>
          <p:spPr bwMode="auto">
            <a:xfrm>
              <a:off x="6400800" y="3962812"/>
              <a:ext cx="6858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61"/>
            <p:cNvCxnSpPr>
              <a:cxnSpLocks noChangeShapeType="1"/>
            </p:cNvCxnSpPr>
            <p:nvPr/>
          </p:nvCxnSpPr>
          <p:spPr bwMode="auto">
            <a:xfrm>
              <a:off x="4038600" y="3962812"/>
              <a:ext cx="14478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699027" y="1447962"/>
            <a:ext cx="1091161" cy="838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655277" y="1679059"/>
            <a:ext cx="125846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2000" b="0">
                <a:latin typeface="Gill Sans Light" charset="0"/>
                <a:ea typeface="Gill Sans Light" charset="0"/>
                <a:cs typeface="Gill Sans Light" charset="0"/>
              </a:rPr>
              <a:t>Processor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6847864" y="1143000"/>
            <a:ext cx="1381736" cy="1450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b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912120" y="1143001"/>
            <a:ext cx="124128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ko-KR" sz="2000" b="0" dirty="0">
                <a:latin typeface="Gill Sans Light" charset="0"/>
                <a:ea typeface="Gill Sans Light" charset="0"/>
                <a:cs typeface="Gill Sans Light" charset="0"/>
              </a:rPr>
              <a:t>Main</a:t>
            </a:r>
          </a:p>
          <a:p>
            <a:r>
              <a:rPr lang="en-US" altLang="ko-KR" sz="2000" b="0" dirty="0">
                <a:latin typeface="Gill Sans Light" charset="0"/>
                <a:ea typeface="Gill Sans Light" charset="0"/>
                <a:cs typeface="Gill Sans Light" charset="0"/>
              </a:rPr>
              <a:t>Memory</a:t>
            </a:r>
          </a:p>
          <a:p>
            <a:r>
              <a:rPr lang="en-US" altLang="ko-KR" sz="2000" b="0" dirty="0">
                <a:latin typeface="Gill Sans Light" charset="0"/>
                <a:ea typeface="Gill Sans Light" charset="0"/>
                <a:cs typeface="Gill Sans Light" charset="0"/>
              </a:rPr>
              <a:t>(DRAM)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7327035" y="762000"/>
            <a:ext cx="90256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b="0" dirty="0">
                <a:latin typeface="Gill Sans Light" charset="0"/>
                <a:ea typeface="Gill Sans Light" charset="0"/>
                <a:cs typeface="Gill Sans Light" charset="0"/>
              </a:rPr>
              <a:t>100ns</a:t>
            </a:r>
          </a:p>
        </p:txBody>
      </p:sp>
      <p:cxnSp>
        <p:nvCxnSpPr>
          <p:cNvPr id="27" name="Straight Arrow Connector 38"/>
          <p:cNvCxnSpPr>
            <a:cxnSpLocks noChangeShapeType="1"/>
            <a:stCxn id="22" idx="3"/>
          </p:cNvCxnSpPr>
          <p:nvPr/>
        </p:nvCxnSpPr>
        <p:spPr bwMode="auto">
          <a:xfrm flipV="1">
            <a:off x="3790339" y="1829094"/>
            <a:ext cx="3095625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3914164" y="1939586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2400" b="0">
                <a:latin typeface="Gill Sans Light" charset="0"/>
                <a:ea typeface="Gill Sans Light" charset="0"/>
                <a:cs typeface="Gill Sans Light" charset="0"/>
              </a:rPr>
              <a:t>Access time = 100ns</a:t>
            </a:r>
            <a:endParaRPr lang="en-US" sz="2400" b="0"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65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Midterm </a:t>
            </a:r>
            <a:r>
              <a:rPr lang="en-US" sz="2800" dirty="0"/>
              <a:t>2</a:t>
            </a:r>
            <a:r>
              <a:rPr lang="en-US" sz="2800" dirty="0" smtClean="0"/>
              <a:t> coming up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Tue </a:t>
            </a:r>
            <a:r>
              <a:rPr lang="en-US" sz="28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/21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7:0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8:30PM</a:t>
            </a:r>
            <a:endParaRPr lang="en-US" sz="2800" dirty="0" smtClean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/>
            <a:r>
              <a:rPr lang="en-US" sz="2400" dirty="0" smtClean="0"/>
              <a:t>All topics up to and including Lecture 15</a:t>
            </a:r>
          </a:p>
          <a:p>
            <a:pPr lvl="2"/>
            <a:r>
              <a:rPr lang="en-US" sz="2400" dirty="0" smtClean="0"/>
              <a:t>Focus will be on Lectures 11 – 15 and associated readings</a:t>
            </a:r>
          </a:p>
          <a:p>
            <a:pPr lvl="2"/>
            <a:r>
              <a:rPr lang="en-US" sz="2400" dirty="0" smtClean="0"/>
              <a:t>Projects 1 and 2</a:t>
            </a:r>
          </a:p>
          <a:p>
            <a:pPr lvl="2"/>
            <a:r>
              <a:rPr lang="en-US" sz="2400" dirty="0" smtClean="0"/>
              <a:t>Homework 0 – 2  </a:t>
            </a:r>
          </a:p>
          <a:p>
            <a:pPr lvl="1"/>
            <a:r>
              <a:rPr lang="en-US" sz="2400" dirty="0" smtClean="0"/>
              <a:t>Closed book</a:t>
            </a:r>
          </a:p>
          <a:p>
            <a:pPr lvl="1"/>
            <a:r>
              <a:rPr lang="en-US" sz="2400" dirty="0" smtClean="0"/>
              <a:t>2 pages hand-written notes both </a:t>
            </a:r>
            <a:r>
              <a:rPr lang="en-US" sz="2400" dirty="0" smtClean="0"/>
              <a:t>sides</a:t>
            </a:r>
          </a:p>
          <a:p>
            <a:pPr lvl="1"/>
            <a:r>
              <a:rPr lang="en-US" sz="2400" dirty="0" smtClean="0"/>
              <a:t>Room assignment</a:t>
            </a:r>
          </a:p>
          <a:p>
            <a:pPr lvl="2"/>
            <a:r>
              <a:rPr lang="en-US" dirty="0" smtClean="0"/>
              <a:t>A</a:t>
            </a:r>
            <a:r>
              <a:rPr lang="en-US" dirty="0"/>
              <a:t>-H 1 100 Genetics and Plant Biology Building, I-Z 1 Pimentel</a:t>
            </a:r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600" dirty="0" smtClean="0"/>
              <a:t>Ion out of Wednesday (3/15) at NSF in Washington, DC</a:t>
            </a:r>
          </a:p>
          <a:p>
            <a:pPr lvl="1"/>
            <a:r>
              <a:rPr lang="en-US" sz="2400" dirty="0" smtClean="0"/>
              <a:t>Nathan will teach the lecture</a:t>
            </a:r>
            <a:endParaRPr lang="en-US" sz="2400" dirty="0"/>
          </a:p>
          <a:p>
            <a:endParaRPr lang="en-US" sz="26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65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32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781"/>
            <a:ext cx="8839200" cy="647019"/>
          </a:xfrm>
        </p:spPr>
        <p:txBody>
          <a:bodyPr>
            <a:normAutofit/>
          </a:bodyPr>
          <a:lstStyle/>
          <a:p>
            <a:r>
              <a:rPr lang="en-US" dirty="0" smtClean="0"/>
              <a:t>Where are all places that caching arises in </a:t>
            </a:r>
            <a:r>
              <a:rPr lang="en-US" dirty="0" err="1" smtClean="0"/>
              <a:t>OSes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use of caching techniques</a:t>
            </a:r>
          </a:p>
          <a:p>
            <a:pPr lvl="1"/>
            <a:r>
              <a:rPr lang="en-US" dirty="0"/>
              <a:t>TLB (cache of PTEs)</a:t>
            </a:r>
          </a:p>
          <a:p>
            <a:pPr lvl="1"/>
            <a:r>
              <a:rPr lang="en-US" dirty="0" smtClean="0"/>
              <a:t>Paged </a:t>
            </a:r>
            <a:r>
              <a:rPr lang="en-US" dirty="0" smtClean="0"/>
              <a:t>virtual memory (memory as cache for disk)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systems (cache disk blocks in memory)</a:t>
            </a:r>
          </a:p>
          <a:p>
            <a:pPr lvl="1"/>
            <a:r>
              <a:rPr lang="en-US" dirty="0" smtClean="0"/>
              <a:t>DNS (cache hostname =&gt; IP address translations)</a:t>
            </a:r>
          </a:p>
          <a:p>
            <a:pPr lvl="1"/>
            <a:r>
              <a:rPr lang="en-US" dirty="0" smtClean="0"/>
              <a:t>Web proxies (cache recently accessed pages)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pages to keep in memory?</a:t>
            </a:r>
          </a:p>
          <a:p>
            <a:pPr lvl="1"/>
            <a:r>
              <a:rPr lang="en-US" dirty="0" smtClean="0"/>
              <a:t>All-important “Policy” aspect of virtual memory</a:t>
            </a:r>
          </a:p>
          <a:p>
            <a:pPr lvl="1"/>
            <a:r>
              <a:rPr lang="en-US" dirty="0" smtClean="0"/>
              <a:t>Will spend a bit more time on this in a moment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878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/>
          <a:lstStyle/>
          <a:p>
            <a:r>
              <a:rPr lang="en-US" dirty="0" smtClean="0"/>
              <a:t>Impact of caches on Operating </a:t>
            </a:r>
            <a:r>
              <a:rPr lang="en-US" dirty="0" smtClean="0"/>
              <a:t>Systems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181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Indirect - dealing with cache effects (e.g., sync state across levels)</a:t>
            </a:r>
          </a:p>
          <a:p>
            <a:pPr lvl="1"/>
            <a:r>
              <a:rPr lang="en-US" sz="2400" dirty="0" smtClean="0"/>
              <a:t>Maintaining the correctness of various caches</a:t>
            </a:r>
          </a:p>
          <a:p>
            <a:pPr lvl="1"/>
            <a:r>
              <a:rPr lang="en-US" sz="2400" dirty="0" smtClean="0"/>
              <a:t>E.g., TLB consistency:</a:t>
            </a:r>
          </a:p>
          <a:p>
            <a:pPr lvl="2"/>
            <a:r>
              <a:rPr lang="en-US" sz="2400" dirty="0" smtClean="0"/>
              <a:t>With PT across context switches ?</a:t>
            </a:r>
          </a:p>
          <a:p>
            <a:pPr lvl="2"/>
            <a:r>
              <a:rPr lang="en-US" sz="2400" dirty="0" smtClean="0"/>
              <a:t>Across updates to the PT ?</a:t>
            </a:r>
          </a:p>
          <a:p>
            <a:r>
              <a:rPr lang="en-US" sz="2600" dirty="0" smtClean="0"/>
              <a:t>Process scheduling</a:t>
            </a:r>
          </a:p>
          <a:p>
            <a:pPr lvl="1"/>
            <a:r>
              <a:rPr lang="en-US" sz="2400" dirty="0" smtClean="0"/>
              <a:t>Which and how many processes are </a:t>
            </a:r>
            <a:r>
              <a:rPr lang="en-US" sz="2400" dirty="0"/>
              <a:t>active ? Priorities 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Large memory footprints versus small ones ?</a:t>
            </a:r>
          </a:p>
          <a:p>
            <a:pPr lvl="1"/>
            <a:r>
              <a:rPr lang="en-US" sz="2400" dirty="0" smtClean="0"/>
              <a:t>Shared </a:t>
            </a:r>
            <a:r>
              <a:rPr lang="en-US" sz="2400" dirty="0"/>
              <a:t>pages mapped into VAS of multiple processes 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6651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/>
          <a:lstStyle/>
          <a:p>
            <a:r>
              <a:rPr lang="en-US" dirty="0" smtClean="0"/>
              <a:t>Impact of caches on Operating </a:t>
            </a:r>
            <a:r>
              <a:rPr lang="en-US" dirty="0" smtClean="0"/>
              <a:t>Systems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25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Impact </a:t>
            </a:r>
            <a:r>
              <a:rPr lang="en-US" sz="2600" dirty="0" smtClean="0"/>
              <a:t>of thread scheduling on cache performance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</a:t>
            </a:r>
            <a:r>
              <a:rPr lang="en-US" sz="2400" dirty="0" smtClean="0"/>
              <a:t>apid interleaving of threads (small quantum) may degrade cache performance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ncrease average memory access time (AMAT) !!</a:t>
            </a:r>
            <a:r>
              <a:rPr lang="en-US" sz="2400" dirty="0" smtClean="0"/>
              <a:t>!</a:t>
            </a:r>
          </a:p>
          <a:p>
            <a:pPr lvl="2"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Designing operating system data structures for cache performance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endParaRPr lang="en-US" sz="2400" dirty="0" smtClean="0"/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067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Set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1632708"/>
          </a:xfrm>
        </p:spPr>
        <p:txBody>
          <a:bodyPr/>
          <a:lstStyle/>
          <a:p>
            <a:r>
              <a:rPr lang="en-US" dirty="0" smtClean="0"/>
              <a:t>As a program executes it transitions through a sequence of “working sets” consisting of varying sized subsets of the address space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9334" y="5524786"/>
            <a:ext cx="763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6536" y="5555023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57823" y="2470908"/>
            <a:ext cx="0" cy="3053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226154" y="3590873"/>
            <a:ext cx="1201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Address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35830" y="4269974"/>
            <a:ext cx="715890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35829" y="3604773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38710" y="4150808"/>
            <a:ext cx="1749013" cy="1116967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1110" y="2803507"/>
            <a:ext cx="1749013" cy="636182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56536" y="3621110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59418" y="4120571"/>
            <a:ext cx="507689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57973" y="2470908"/>
            <a:ext cx="972021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81447" y="3636837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42274" y="2634210"/>
            <a:ext cx="457462" cy="2164902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19322" y="4982357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-457200" y="2438400"/>
            <a:ext cx="381000" cy="3124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196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0.00556 L 0.92917 0.0055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Behavior under WS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29880"/>
            <a:ext cx="8229600" cy="1518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Amortized by fraction of time the Working Set is active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Transitions from one WS to the next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Capacity, Conflict, Compulsory misses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Applicable to memory caches and pages.  Others ?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9750" y="4155387"/>
            <a:ext cx="719726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99750" y="821568"/>
            <a:ext cx="0" cy="33338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53207" y="2221474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Hit Rate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5031" y="4200743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Cache Size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14869" y="1639268"/>
            <a:ext cx="6909976" cy="2289345"/>
          </a:xfrm>
          <a:custGeom>
            <a:avLst/>
            <a:gdLst>
              <a:gd name="connsiteX0" fmla="*/ 0 w 6909976"/>
              <a:gd name="connsiteY0" fmla="*/ 2615451 h 2615451"/>
              <a:gd name="connsiteX1" fmla="*/ 937459 w 6909976"/>
              <a:gd name="connsiteY1" fmla="*/ 2509624 h 2615451"/>
              <a:gd name="connsiteX2" fmla="*/ 1239865 w 6909976"/>
              <a:gd name="connsiteY2" fmla="*/ 1980486 h 2615451"/>
              <a:gd name="connsiteX3" fmla="*/ 1905158 w 6909976"/>
              <a:gd name="connsiteY3" fmla="*/ 1829304 h 2615451"/>
              <a:gd name="connsiteX4" fmla="*/ 2026120 w 6909976"/>
              <a:gd name="connsiteY4" fmla="*/ 1466467 h 2615451"/>
              <a:gd name="connsiteX5" fmla="*/ 4173202 w 6909976"/>
              <a:gd name="connsiteY5" fmla="*/ 1390876 h 2615451"/>
              <a:gd name="connsiteX6" fmla="*/ 4596571 w 6909976"/>
              <a:gd name="connsiteY6" fmla="*/ 453546 h 2615451"/>
              <a:gd name="connsiteX7" fmla="*/ 5216503 w 6909976"/>
              <a:gd name="connsiteY7" fmla="*/ 151182 h 2615451"/>
              <a:gd name="connsiteX8" fmla="*/ 6909976 w 6909976"/>
              <a:gd name="connsiteY8" fmla="*/ 0 h 2615451"/>
              <a:gd name="connsiteX9" fmla="*/ 6909976 w 6909976"/>
              <a:gd name="connsiteY9" fmla="*/ 0 h 261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9976" h="2615451">
                <a:moveTo>
                  <a:pt x="0" y="2615451"/>
                </a:moveTo>
                <a:lnTo>
                  <a:pt x="937459" y="2509624"/>
                </a:lnTo>
                <a:lnTo>
                  <a:pt x="1239865" y="1980486"/>
                </a:lnTo>
                <a:lnTo>
                  <a:pt x="1905158" y="1829304"/>
                </a:lnTo>
                <a:lnTo>
                  <a:pt x="2026120" y="1466467"/>
                </a:lnTo>
                <a:lnTo>
                  <a:pt x="4173202" y="1390876"/>
                </a:lnTo>
                <a:lnTo>
                  <a:pt x="4596571" y="453546"/>
                </a:lnTo>
                <a:lnTo>
                  <a:pt x="5216503" y="151182"/>
                </a:lnTo>
                <a:lnTo>
                  <a:pt x="6909976" y="0"/>
                </a:lnTo>
                <a:lnTo>
                  <a:pt x="6909976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1835802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new working set fits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022556" y="1872533"/>
            <a:ext cx="677199" cy="3326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88299" y="2765728"/>
            <a:ext cx="677199" cy="3326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93910" y="1237572"/>
            <a:ext cx="6925095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8090" y="39653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388" y="79133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212169" y="995582"/>
            <a:ext cx="163180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76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model of Locality: </a:t>
            </a:r>
            <a:r>
              <a:rPr lang="en-US" dirty="0" err="1" smtClean="0"/>
              <a:t>Zipf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419600"/>
            <a:ext cx="9067800" cy="1699939"/>
          </a:xfrm>
        </p:spPr>
        <p:txBody>
          <a:bodyPr>
            <a:noAutofit/>
          </a:bodyPr>
          <a:lstStyle/>
          <a:p>
            <a:r>
              <a:rPr lang="en-US" sz="2400" dirty="0" smtClean="0"/>
              <a:t>Likelihood of accessing item of rank r is α 1/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a</a:t>
            </a:r>
            <a:endParaRPr lang="en-US" sz="2400" baseline="30000" dirty="0" smtClean="0"/>
          </a:p>
          <a:p>
            <a:r>
              <a:rPr lang="en-US" sz="2400" dirty="0" smtClean="0"/>
              <a:t>Although rare to access items below the top few, there are so many that it yields a “heavy tailed” distribution</a:t>
            </a:r>
          </a:p>
          <a:p>
            <a:r>
              <a:rPr lang="en-US" sz="2400" dirty="0" smtClean="0"/>
              <a:t>Substantial value from even a tiny cache</a:t>
            </a:r>
          </a:p>
          <a:p>
            <a:r>
              <a:rPr lang="en-US" sz="2400" dirty="0" smtClean="0"/>
              <a:t>Substantial misses from even a very large cache</a:t>
            </a:r>
          </a:p>
          <a:p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460674"/>
              </p:ext>
            </p:extLst>
          </p:nvPr>
        </p:nvGraphicFramePr>
        <p:xfrm>
          <a:off x="457200" y="661249"/>
          <a:ext cx="8305800" cy="3870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1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ea typeface="굴림" panose="020B0600000101010101" pitchFamily="34" charset="-127"/>
              </a:rPr>
              <a:t>Demand Paging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Modern programs require a lot of physical memory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Memory per system growing faster than 25%-30%/year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But they don’t use all their memory all of the time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90-10 rule: programs spend 90% of their time in 10% of their code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Wasteful to require all of user’s code to be in memory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Solution: use main memory as cache for disk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ko-KR" altLang="en-US" sz="2400" dirty="0" smtClean="0">
              <a:ea typeface="굴림" panose="020B0600000101010101" pitchFamily="34" charset="-127"/>
            </a:endParaRPr>
          </a:p>
        </p:txBody>
      </p:sp>
      <p:grpSp>
        <p:nvGrpSpPr>
          <p:cNvPr id="763945" name="Group 41"/>
          <p:cNvGrpSpPr>
            <a:grpSpLocks/>
          </p:cNvGrpSpPr>
          <p:nvPr/>
        </p:nvGrpSpPr>
        <p:grpSpPr bwMode="auto">
          <a:xfrm>
            <a:off x="1600200" y="3505200"/>
            <a:ext cx="6332540" cy="2666999"/>
            <a:chOff x="960" y="2448"/>
            <a:chExt cx="3989" cy="1680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823" y="3448"/>
              <a:ext cx="327" cy="49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 rot="5400000">
              <a:off x="1688" y="3503"/>
              <a:ext cx="577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1036" y="2948"/>
              <a:ext cx="1007" cy="3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1376" y="3063"/>
              <a:ext cx="5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1036" y="3504"/>
              <a:ext cx="64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8" name="Rectangle 12"/>
            <p:cNvSpPr>
              <a:spLocks noChangeArrowheads="1"/>
            </p:cNvSpPr>
            <p:nvPr/>
          </p:nvSpPr>
          <p:spPr bwMode="auto">
            <a:xfrm>
              <a:off x="1060" y="3572"/>
              <a:ext cx="6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Datapath</a:t>
              </a:r>
            </a:p>
          </p:txBody>
        </p:sp>
        <p:sp>
          <p:nvSpPr>
            <p:cNvPr id="22539" name="Rectangle 13"/>
            <p:cNvSpPr>
              <a:spLocks noChangeArrowheads="1"/>
            </p:cNvSpPr>
            <p:nvPr/>
          </p:nvSpPr>
          <p:spPr bwMode="auto">
            <a:xfrm>
              <a:off x="3575" y="2759"/>
              <a:ext cx="706" cy="130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0" name="Rectangle 14"/>
            <p:cNvSpPr>
              <a:spLocks noChangeArrowheads="1"/>
            </p:cNvSpPr>
            <p:nvPr/>
          </p:nvSpPr>
          <p:spPr bwMode="auto">
            <a:xfrm>
              <a:off x="3544" y="3274"/>
              <a:ext cx="728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(Disk)</a:t>
              </a:r>
            </a:p>
          </p:txBody>
        </p:sp>
        <p:sp>
          <p:nvSpPr>
            <p:cNvPr id="22541" name="Rectangle 15"/>
            <p:cNvSpPr>
              <a:spLocks noChangeArrowheads="1"/>
            </p:cNvSpPr>
            <p:nvPr/>
          </p:nvSpPr>
          <p:spPr bwMode="auto">
            <a:xfrm>
              <a:off x="960" y="2759"/>
              <a:ext cx="1272" cy="130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2" name="Rectangle 16"/>
            <p:cNvSpPr>
              <a:spLocks noChangeArrowheads="1"/>
            </p:cNvSpPr>
            <p:nvPr/>
          </p:nvSpPr>
          <p:spPr bwMode="auto">
            <a:xfrm>
              <a:off x="1438" y="2753"/>
              <a:ext cx="7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2543" name="Line 17"/>
            <p:cNvSpPr>
              <a:spLocks noChangeShapeType="1"/>
            </p:cNvSpPr>
            <p:nvPr/>
          </p:nvSpPr>
          <p:spPr bwMode="auto">
            <a:xfrm flipV="1">
              <a:off x="1697" y="2448"/>
              <a:ext cx="2671" cy="10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Line 18"/>
            <p:cNvSpPr>
              <a:spLocks noChangeShapeType="1"/>
            </p:cNvSpPr>
            <p:nvPr/>
          </p:nvSpPr>
          <p:spPr bwMode="auto">
            <a:xfrm>
              <a:off x="1697" y="3939"/>
              <a:ext cx="2671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5" name="Rectangle 19"/>
            <p:cNvSpPr>
              <a:spLocks noChangeArrowheads="1"/>
            </p:cNvSpPr>
            <p:nvPr/>
          </p:nvSpPr>
          <p:spPr bwMode="auto">
            <a:xfrm>
              <a:off x="2414" y="3203"/>
              <a:ext cx="441" cy="786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20"/>
            <p:cNvSpPr>
              <a:spLocks noChangeArrowheads="1"/>
            </p:cNvSpPr>
            <p:nvPr/>
          </p:nvSpPr>
          <p:spPr bwMode="auto">
            <a:xfrm>
              <a:off x="2924" y="3014"/>
              <a:ext cx="516" cy="1000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>
              <a:off x="2891" y="3264"/>
              <a:ext cx="61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>
              <a:off x="2353" y="3264"/>
              <a:ext cx="576" cy="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4369" y="2448"/>
              <a:ext cx="580" cy="1680"/>
              <a:chOff x="4761" y="1264"/>
              <a:chExt cx="736" cy="2081"/>
            </a:xfrm>
          </p:grpSpPr>
          <p:sp>
            <p:nvSpPr>
              <p:cNvPr id="22551" name="Rectangle 34"/>
              <p:cNvSpPr>
                <a:spLocks noChangeArrowheads="1"/>
              </p:cNvSpPr>
              <p:nvPr/>
            </p:nvSpPr>
            <p:spPr bwMode="auto">
              <a:xfrm>
                <a:off x="4764" y="1264"/>
                <a:ext cx="704" cy="2081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552" name="Rectangle 35"/>
              <p:cNvSpPr>
                <a:spLocks noChangeArrowheads="1"/>
              </p:cNvSpPr>
              <p:nvPr/>
            </p:nvSpPr>
            <p:spPr bwMode="auto">
              <a:xfrm>
                <a:off x="4761" y="2097"/>
                <a:ext cx="736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(Tape)</a:t>
                </a:r>
              </a:p>
            </p:txBody>
          </p:sp>
        </p:grpSp>
        <p:sp>
          <p:nvSpPr>
            <p:cNvPr id="22550" name="AutoShape 40"/>
            <p:cNvSpPr>
              <a:spLocks noChangeArrowheads="1"/>
            </p:cNvSpPr>
            <p:nvPr/>
          </p:nvSpPr>
          <p:spPr bwMode="auto">
            <a:xfrm>
              <a:off x="3168" y="3024"/>
              <a:ext cx="768" cy="336"/>
            </a:xfrm>
            <a:prstGeom prst="leftArrow">
              <a:avLst>
                <a:gd name="adj1" fmla="val 50000"/>
                <a:gd name="adj2" fmla="val 57143"/>
              </a:avLst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Caching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6087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5178" name="Group 250"/>
          <p:cNvGrpSpPr>
            <a:grpSpLocks/>
          </p:cNvGrpSpPr>
          <p:nvPr/>
        </p:nvGrpSpPr>
        <p:grpSpPr bwMode="auto">
          <a:xfrm>
            <a:off x="2082801" y="828675"/>
            <a:ext cx="1668463" cy="2511425"/>
            <a:chOff x="1264" y="48"/>
            <a:chExt cx="1051" cy="1582"/>
          </a:xfrm>
        </p:grpSpPr>
        <p:sp>
          <p:nvSpPr>
            <p:cNvPr id="23760" name="Freeform 247"/>
            <p:cNvSpPr>
              <a:spLocks/>
            </p:cNvSpPr>
            <p:nvPr/>
          </p:nvSpPr>
          <p:spPr bwMode="auto">
            <a:xfrm>
              <a:off x="1264" y="48"/>
              <a:ext cx="613" cy="1576"/>
            </a:xfrm>
            <a:custGeom>
              <a:avLst/>
              <a:gdLst>
                <a:gd name="T0" fmla="*/ 0 w 672"/>
                <a:gd name="T1" fmla="*/ 0 h 1728"/>
                <a:gd name="T2" fmla="*/ 613 w 672"/>
                <a:gd name="T3" fmla="*/ 525 h 1728"/>
                <a:gd name="T4" fmla="*/ 613 w 672"/>
                <a:gd name="T5" fmla="*/ 1138 h 1728"/>
                <a:gd name="T6" fmla="*/ 0 w 672"/>
                <a:gd name="T7" fmla="*/ 1576 h 1728"/>
                <a:gd name="T8" fmla="*/ 0 w 672"/>
                <a:gd name="T9" fmla="*/ 0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2" h="1728">
                  <a:moveTo>
                    <a:pt x="0" y="0"/>
                  </a:moveTo>
                  <a:lnTo>
                    <a:pt x="672" y="576"/>
                  </a:lnTo>
                  <a:lnTo>
                    <a:pt x="672" y="1248"/>
                  </a:lnTo>
                  <a:lnTo>
                    <a:pt x="0" y="1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>
                <a:alpha val="36078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761" name="Rectangle 6"/>
            <p:cNvSpPr>
              <a:spLocks noChangeArrowheads="1"/>
            </p:cNvSpPr>
            <p:nvPr/>
          </p:nvSpPr>
          <p:spPr bwMode="auto">
            <a:xfrm>
              <a:off x="1877" y="573"/>
              <a:ext cx="438" cy="613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762" name="Text Box 204"/>
            <p:cNvSpPr txBox="1">
              <a:spLocks noChangeArrowheads="1"/>
            </p:cNvSpPr>
            <p:nvPr/>
          </p:nvSpPr>
          <p:spPr bwMode="auto">
            <a:xfrm>
              <a:off x="1810" y="1186"/>
              <a:ext cx="455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Page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Table</a:t>
              </a:r>
            </a:p>
          </p:txBody>
        </p:sp>
        <p:sp>
          <p:nvSpPr>
            <p:cNvPr id="23763" name="Rectangle 245"/>
            <p:cNvSpPr>
              <a:spLocks noChangeArrowheads="1"/>
            </p:cNvSpPr>
            <p:nvPr/>
          </p:nvSpPr>
          <p:spPr bwMode="auto">
            <a:xfrm>
              <a:off x="1658" y="661"/>
              <a:ext cx="175" cy="43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ym typeface="Symbol" panose="05050102010706020507" pitchFamily="18" charset="2"/>
              </a:rPr>
              <a:t>Illusion of Infinite </a:t>
            </a:r>
            <a:r>
              <a:rPr lang="en-US" altLang="ko-KR" dirty="0" smtClean="0">
                <a:sym typeface="Symbol" panose="05050102010706020507" pitchFamily="18" charset="2"/>
              </a:rPr>
              <a:t>Memory (1/2)</a:t>
            </a:r>
            <a:endParaRPr lang="en-US" altLang="ko-KR" dirty="0" smtClean="0">
              <a:sym typeface="Symbol" panose="05050102010706020507" pitchFamily="18" charset="2"/>
            </a:endParaRP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343400"/>
            <a:ext cx="8915400" cy="220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Disk is larger than physical memory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In-use virtual memory can be bigger than physical memory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Combined memory of running processes much larger than physical memory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More programs fit into memory, allowing more concurrency </a:t>
            </a:r>
          </a:p>
        </p:txBody>
      </p:sp>
      <p:grpSp>
        <p:nvGrpSpPr>
          <p:cNvPr id="765179" name="Group 251"/>
          <p:cNvGrpSpPr>
            <a:grpSpLocks/>
          </p:cNvGrpSpPr>
          <p:nvPr/>
        </p:nvGrpSpPr>
        <p:grpSpPr bwMode="auto">
          <a:xfrm>
            <a:off x="4117975" y="1524000"/>
            <a:ext cx="1093788" cy="2611438"/>
            <a:chOff x="2546" y="486"/>
            <a:chExt cx="689" cy="1645"/>
          </a:xfrm>
        </p:grpSpPr>
        <p:grpSp>
          <p:nvGrpSpPr>
            <p:cNvPr id="23746" name="Group 241"/>
            <p:cNvGrpSpPr>
              <a:grpSpLocks/>
            </p:cNvGrpSpPr>
            <p:nvPr/>
          </p:nvGrpSpPr>
          <p:grpSpPr bwMode="auto">
            <a:xfrm>
              <a:off x="2578" y="486"/>
              <a:ext cx="657" cy="963"/>
              <a:chOff x="2736" y="816"/>
              <a:chExt cx="720" cy="1056"/>
            </a:xfrm>
          </p:grpSpPr>
          <p:sp>
            <p:nvSpPr>
              <p:cNvPr id="23748" name="Rectangle 5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105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49" name="Rectangle 210"/>
              <p:cNvSpPr>
                <a:spLocks noChangeArrowheads="1"/>
              </p:cNvSpPr>
              <p:nvPr/>
            </p:nvSpPr>
            <p:spPr bwMode="auto">
              <a:xfrm>
                <a:off x="2736" y="177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0" name="Rectangle 21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1" name="Rectangle 212"/>
              <p:cNvSpPr>
                <a:spLocks noChangeArrowheads="1"/>
              </p:cNvSpPr>
              <p:nvPr/>
            </p:nvSpPr>
            <p:spPr bwMode="auto">
              <a:xfrm>
                <a:off x="2736" y="158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2" name="Rectangle 213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3" name="Rectangle 214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4" name="Rectangle 215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5" name="Rectangle 216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6" name="Rectangle 217"/>
              <p:cNvSpPr>
                <a:spLocks noChangeArrowheads="1"/>
              </p:cNvSpPr>
              <p:nvPr/>
            </p:nvSpPr>
            <p:spPr bwMode="auto">
              <a:xfrm>
                <a:off x="2736" y="110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7" name="Rectangle 218"/>
              <p:cNvSpPr>
                <a:spLocks noChangeArrowheads="1"/>
              </p:cNvSpPr>
              <p:nvPr/>
            </p:nvSpPr>
            <p:spPr bwMode="auto">
              <a:xfrm>
                <a:off x="2736" y="100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8" name="Rectangle 219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9" name="Rectangle 220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747" name="Text Box 203"/>
            <p:cNvSpPr txBox="1">
              <a:spLocks noChangeArrowheads="1"/>
            </p:cNvSpPr>
            <p:nvPr/>
          </p:nvSpPr>
          <p:spPr bwMode="auto">
            <a:xfrm>
              <a:off x="2546" y="1493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512 MB</a:t>
              </a:r>
            </a:p>
          </p:txBody>
        </p:sp>
      </p:grpSp>
      <p:grpSp>
        <p:nvGrpSpPr>
          <p:cNvPr id="765181" name="Group 253"/>
          <p:cNvGrpSpPr>
            <a:grpSpLocks/>
          </p:cNvGrpSpPr>
          <p:nvPr/>
        </p:nvGrpSpPr>
        <p:grpSpPr bwMode="auto">
          <a:xfrm>
            <a:off x="3333750" y="1384300"/>
            <a:ext cx="4413250" cy="2373313"/>
            <a:chOff x="2052" y="398"/>
            <a:chExt cx="2780" cy="1495"/>
          </a:xfrm>
        </p:grpSpPr>
        <p:grpSp>
          <p:nvGrpSpPr>
            <p:cNvPr id="23578" name="Group 252"/>
            <p:cNvGrpSpPr>
              <a:grpSpLocks/>
            </p:cNvGrpSpPr>
            <p:nvPr/>
          </p:nvGrpSpPr>
          <p:grpSpPr bwMode="auto">
            <a:xfrm>
              <a:off x="2052" y="398"/>
              <a:ext cx="2780" cy="1015"/>
              <a:chOff x="2052" y="398"/>
              <a:chExt cx="2780" cy="1015"/>
            </a:xfrm>
          </p:grpSpPr>
          <p:grpSp>
            <p:nvGrpSpPr>
              <p:cNvPr id="23580" name="Group 187"/>
              <p:cNvGrpSpPr>
                <a:grpSpLocks/>
              </p:cNvGrpSpPr>
              <p:nvPr/>
            </p:nvGrpSpPr>
            <p:grpSpPr bwMode="auto">
              <a:xfrm>
                <a:off x="3585" y="398"/>
                <a:ext cx="1247" cy="1015"/>
                <a:chOff x="4128" y="912"/>
                <a:chExt cx="1367" cy="1113"/>
              </a:xfrm>
            </p:grpSpPr>
            <p:sp>
              <p:nvSpPr>
                <p:cNvPr id="2358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128" y="912"/>
                  <a:ext cx="1367" cy="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6" name="Freeform 11"/>
                <p:cNvSpPr>
                  <a:spLocks/>
                </p:cNvSpPr>
                <p:nvPr/>
              </p:nvSpPr>
              <p:spPr bwMode="auto">
                <a:xfrm>
                  <a:off x="4133" y="917"/>
                  <a:ext cx="1357" cy="1103"/>
                </a:xfrm>
                <a:custGeom>
                  <a:avLst/>
                  <a:gdLst>
                    <a:gd name="T0" fmla="*/ 1115 w 1357"/>
                    <a:gd name="T1" fmla="*/ 0 h 1103"/>
                    <a:gd name="T2" fmla="*/ 1138 w 1357"/>
                    <a:gd name="T3" fmla="*/ 2 h 1103"/>
                    <a:gd name="T4" fmla="*/ 1185 w 1357"/>
                    <a:gd name="T5" fmla="*/ 12 h 1103"/>
                    <a:gd name="T6" fmla="*/ 1230 w 1357"/>
                    <a:gd name="T7" fmla="*/ 30 h 1103"/>
                    <a:gd name="T8" fmla="*/ 1268 w 1357"/>
                    <a:gd name="T9" fmla="*/ 56 h 1103"/>
                    <a:gd name="T10" fmla="*/ 1301 w 1357"/>
                    <a:gd name="T11" fmla="*/ 89 h 1103"/>
                    <a:gd name="T12" fmla="*/ 1327 w 1357"/>
                    <a:gd name="T13" fmla="*/ 127 h 1103"/>
                    <a:gd name="T14" fmla="*/ 1346 w 1357"/>
                    <a:gd name="T15" fmla="*/ 172 h 1103"/>
                    <a:gd name="T16" fmla="*/ 1355 w 1357"/>
                    <a:gd name="T17" fmla="*/ 219 h 1103"/>
                    <a:gd name="T18" fmla="*/ 1357 w 1357"/>
                    <a:gd name="T19" fmla="*/ 860 h 1103"/>
                    <a:gd name="T20" fmla="*/ 1355 w 1357"/>
                    <a:gd name="T21" fmla="*/ 884 h 1103"/>
                    <a:gd name="T22" fmla="*/ 1346 w 1357"/>
                    <a:gd name="T23" fmla="*/ 931 h 1103"/>
                    <a:gd name="T24" fmla="*/ 1327 w 1357"/>
                    <a:gd name="T25" fmla="*/ 976 h 1103"/>
                    <a:gd name="T26" fmla="*/ 1301 w 1357"/>
                    <a:gd name="T27" fmla="*/ 1014 h 1103"/>
                    <a:gd name="T28" fmla="*/ 1268 w 1357"/>
                    <a:gd name="T29" fmla="*/ 1047 h 1103"/>
                    <a:gd name="T30" fmla="*/ 1230 w 1357"/>
                    <a:gd name="T31" fmla="*/ 1073 h 1103"/>
                    <a:gd name="T32" fmla="*/ 1185 w 1357"/>
                    <a:gd name="T33" fmla="*/ 1091 h 1103"/>
                    <a:gd name="T34" fmla="*/ 1138 w 1357"/>
                    <a:gd name="T35" fmla="*/ 1101 h 1103"/>
                    <a:gd name="T36" fmla="*/ 242 w 1357"/>
                    <a:gd name="T37" fmla="*/ 1103 h 1103"/>
                    <a:gd name="T38" fmla="*/ 219 w 1357"/>
                    <a:gd name="T39" fmla="*/ 1101 h 1103"/>
                    <a:gd name="T40" fmla="*/ 172 w 1357"/>
                    <a:gd name="T41" fmla="*/ 1091 h 1103"/>
                    <a:gd name="T42" fmla="*/ 127 w 1357"/>
                    <a:gd name="T43" fmla="*/ 1073 h 1103"/>
                    <a:gd name="T44" fmla="*/ 89 w 1357"/>
                    <a:gd name="T45" fmla="*/ 1047 h 1103"/>
                    <a:gd name="T46" fmla="*/ 56 w 1357"/>
                    <a:gd name="T47" fmla="*/ 1014 h 1103"/>
                    <a:gd name="T48" fmla="*/ 28 w 1357"/>
                    <a:gd name="T49" fmla="*/ 976 h 1103"/>
                    <a:gd name="T50" fmla="*/ 11 w 1357"/>
                    <a:gd name="T51" fmla="*/ 931 h 1103"/>
                    <a:gd name="T52" fmla="*/ 2 w 1357"/>
                    <a:gd name="T53" fmla="*/ 884 h 1103"/>
                    <a:gd name="T54" fmla="*/ 0 w 1357"/>
                    <a:gd name="T55" fmla="*/ 243 h 1103"/>
                    <a:gd name="T56" fmla="*/ 2 w 1357"/>
                    <a:gd name="T57" fmla="*/ 219 h 1103"/>
                    <a:gd name="T58" fmla="*/ 11 w 1357"/>
                    <a:gd name="T59" fmla="*/ 172 h 1103"/>
                    <a:gd name="T60" fmla="*/ 28 w 1357"/>
                    <a:gd name="T61" fmla="*/ 127 h 1103"/>
                    <a:gd name="T62" fmla="*/ 56 w 1357"/>
                    <a:gd name="T63" fmla="*/ 89 h 1103"/>
                    <a:gd name="T64" fmla="*/ 89 w 1357"/>
                    <a:gd name="T65" fmla="*/ 56 h 1103"/>
                    <a:gd name="T66" fmla="*/ 127 w 1357"/>
                    <a:gd name="T67" fmla="*/ 30 h 1103"/>
                    <a:gd name="T68" fmla="*/ 172 w 1357"/>
                    <a:gd name="T69" fmla="*/ 12 h 1103"/>
                    <a:gd name="T70" fmla="*/ 219 w 1357"/>
                    <a:gd name="T71" fmla="*/ 2 h 1103"/>
                    <a:gd name="T72" fmla="*/ 242 w 1357"/>
                    <a:gd name="T73" fmla="*/ 0 h 110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357" h="1103">
                      <a:moveTo>
                        <a:pt x="242" y="0"/>
                      </a:moveTo>
                      <a:lnTo>
                        <a:pt x="1115" y="0"/>
                      </a:lnTo>
                      <a:lnTo>
                        <a:pt x="1138" y="2"/>
                      </a:lnTo>
                      <a:lnTo>
                        <a:pt x="1164" y="7"/>
                      </a:lnTo>
                      <a:lnTo>
                        <a:pt x="1185" y="12"/>
                      </a:lnTo>
                      <a:lnTo>
                        <a:pt x="1209" y="21"/>
                      </a:lnTo>
                      <a:lnTo>
                        <a:pt x="1230" y="30"/>
                      </a:lnTo>
                      <a:lnTo>
                        <a:pt x="1249" y="42"/>
                      </a:lnTo>
                      <a:lnTo>
                        <a:pt x="1268" y="56"/>
                      </a:lnTo>
                      <a:lnTo>
                        <a:pt x="1287" y="73"/>
                      </a:lnTo>
                      <a:lnTo>
                        <a:pt x="1301" y="89"/>
                      </a:lnTo>
                      <a:lnTo>
                        <a:pt x="1315" y="108"/>
                      </a:lnTo>
                      <a:lnTo>
                        <a:pt x="1327" y="127"/>
                      </a:lnTo>
                      <a:lnTo>
                        <a:pt x="1338" y="148"/>
                      </a:lnTo>
                      <a:lnTo>
                        <a:pt x="1346" y="172"/>
                      </a:lnTo>
                      <a:lnTo>
                        <a:pt x="1353" y="195"/>
                      </a:lnTo>
                      <a:lnTo>
                        <a:pt x="1355" y="219"/>
                      </a:lnTo>
                      <a:lnTo>
                        <a:pt x="1357" y="243"/>
                      </a:lnTo>
                      <a:lnTo>
                        <a:pt x="1357" y="860"/>
                      </a:lnTo>
                      <a:lnTo>
                        <a:pt x="1355" y="884"/>
                      </a:lnTo>
                      <a:lnTo>
                        <a:pt x="1353" y="908"/>
                      </a:lnTo>
                      <a:lnTo>
                        <a:pt x="1346" y="931"/>
                      </a:lnTo>
                      <a:lnTo>
                        <a:pt x="1338" y="955"/>
                      </a:lnTo>
                      <a:lnTo>
                        <a:pt x="1327" y="976"/>
                      </a:lnTo>
                      <a:lnTo>
                        <a:pt x="1315" y="995"/>
                      </a:lnTo>
                      <a:lnTo>
                        <a:pt x="1301" y="1014"/>
                      </a:lnTo>
                      <a:lnTo>
                        <a:pt x="1287" y="1030"/>
                      </a:lnTo>
                      <a:lnTo>
                        <a:pt x="1268" y="1047"/>
                      </a:lnTo>
                      <a:lnTo>
                        <a:pt x="1249" y="1061"/>
                      </a:lnTo>
                      <a:lnTo>
                        <a:pt x="1230" y="1073"/>
                      </a:lnTo>
                      <a:lnTo>
                        <a:pt x="1209" y="1082"/>
                      </a:lnTo>
                      <a:lnTo>
                        <a:pt x="1185" y="1091"/>
                      </a:lnTo>
                      <a:lnTo>
                        <a:pt x="1164" y="1096"/>
                      </a:lnTo>
                      <a:lnTo>
                        <a:pt x="1138" y="1101"/>
                      </a:lnTo>
                      <a:lnTo>
                        <a:pt x="1115" y="1103"/>
                      </a:lnTo>
                      <a:lnTo>
                        <a:pt x="242" y="1103"/>
                      </a:lnTo>
                      <a:lnTo>
                        <a:pt x="219" y="1101"/>
                      </a:lnTo>
                      <a:lnTo>
                        <a:pt x="193" y="1096"/>
                      </a:lnTo>
                      <a:lnTo>
                        <a:pt x="172" y="1091"/>
                      </a:lnTo>
                      <a:lnTo>
                        <a:pt x="148" y="1082"/>
                      </a:lnTo>
                      <a:lnTo>
                        <a:pt x="127" y="1073"/>
                      </a:lnTo>
                      <a:lnTo>
                        <a:pt x="108" y="1061"/>
                      </a:lnTo>
                      <a:lnTo>
                        <a:pt x="89" y="1047"/>
                      </a:lnTo>
                      <a:lnTo>
                        <a:pt x="70" y="1030"/>
                      </a:lnTo>
                      <a:lnTo>
                        <a:pt x="56" y="1014"/>
                      </a:lnTo>
                      <a:lnTo>
                        <a:pt x="42" y="995"/>
                      </a:lnTo>
                      <a:lnTo>
                        <a:pt x="28" y="976"/>
                      </a:lnTo>
                      <a:lnTo>
                        <a:pt x="19" y="955"/>
                      </a:lnTo>
                      <a:lnTo>
                        <a:pt x="11" y="931"/>
                      </a:lnTo>
                      <a:lnTo>
                        <a:pt x="4" y="908"/>
                      </a:lnTo>
                      <a:lnTo>
                        <a:pt x="2" y="884"/>
                      </a:lnTo>
                      <a:lnTo>
                        <a:pt x="0" y="860"/>
                      </a:lnTo>
                      <a:lnTo>
                        <a:pt x="0" y="243"/>
                      </a:lnTo>
                      <a:lnTo>
                        <a:pt x="2" y="219"/>
                      </a:lnTo>
                      <a:lnTo>
                        <a:pt x="4" y="195"/>
                      </a:lnTo>
                      <a:lnTo>
                        <a:pt x="11" y="172"/>
                      </a:lnTo>
                      <a:lnTo>
                        <a:pt x="19" y="148"/>
                      </a:lnTo>
                      <a:lnTo>
                        <a:pt x="28" y="127"/>
                      </a:lnTo>
                      <a:lnTo>
                        <a:pt x="42" y="108"/>
                      </a:lnTo>
                      <a:lnTo>
                        <a:pt x="56" y="89"/>
                      </a:lnTo>
                      <a:lnTo>
                        <a:pt x="70" y="73"/>
                      </a:lnTo>
                      <a:lnTo>
                        <a:pt x="89" y="56"/>
                      </a:lnTo>
                      <a:lnTo>
                        <a:pt x="108" y="42"/>
                      </a:lnTo>
                      <a:lnTo>
                        <a:pt x="127" y="30"/>
                      </a:lnTo>
                      <a:lnTo>
                        <a:pt x="148" y="21"/>
                      </a:lnTo>
                      <a:lnTo>
                        <a:pt x="172" y="12"/>
                      </a:lnTo>
                      <a:lnTo>
                        <a:pt x="193" y="7"/>
                      </a:lnTo>
                      <a:lnTo>
                        <a:pt x="219" y="2"/>
                      </a:lnTo>
                      <a:lnTo>
                        <a:pt x="242" y="0"/>
                      </a:lnTo>
                      <a:close/>
                    </a:path>
                  </a:pathLst>
                </a:custGeom>
                <a:solidFill>
                  <a:srgbClr val="FFD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7" name="Freeform 12"/>
                <p:cNvSpPr>
                  <a:spLocks/>
                </p:cNvSpPr>
                <p:nvPr/>
              </p:nvSpPr>
              <p:spPr bwMode="auto">
                <a:xfrm>
                  <a:off x="4154" y="940"/>
                  <a:ext cx="1315" cy="1057"/>
                </a:xfrm>
                <a:custGeom>
                  <a:avLst/>
                  <a:gdLst>
                    <a:gd name="T0" fmla="*/ 1094 w 1315"/>
                    <a:gd name="T1" fmla="*/ 0 h 1057"/>
                    <a:gd name="T2" fmla="*/ 1115 w 1315"/>
                    <a:gd name="T3" fmla="*/ 0 h 1057"/>
                    <a:gd name="T4" fmla="*/ 1160 w 1315"/>
                    <a:gd name="T5" fmla="*/ 10 h 1057"/>
                    <a:gd name="T6" fmla="*/ 1200 w 1315"/>
                    <a:gd name="T7" fmla="*/ 26 h 1057"/>
                    <a:gd name="T8" fmla="*/ 1233 w 1315"/>
                    <a:gd name="T9" fmla="*/ 50 h 1057"/>
                    <a:gd name="T10" fmla="*/ 1263 w 1315"/>
                    <a:gd name="T11" fmla="*/ 80 h 1057"/>
                    <a:gd name="T12" fmla="*/ 1287 w 1315"/>
                    <a:gd name="T13" fmla="*/ 116 h 1057"/>
                    <a:gd name="T14" fmla="*/ 1306 w 1315"/>
                    <a:gd name="T15" fmla="*/ 154 h 1057"/>
                    <a:gd name="T16" fmla="*/ 1313 w 1315"/>
                    <a:gd name="T17" fmla="*/ 198 h 1057"/>
                    <a:gd name="T18" fmla="*/ 1315 w 1315"/>
                    <a:gd name="T19" fmla="*/ 837 h 1057"/>
                    <a:gd name="T20" fmla="*/ 1313 w 1315"/>
                    <a:gd name="T21" fmla="*/ 859 h 1057"/>
                    <a:gd name="T22" fmla="*/ 1306 w 1315"/>
                    <a:gd name="T23" fmla="*/ 903 h 1057"/>
                    <a:gd name="T24" fmla="*/ 1287 w 1315"/>
                    <a:gd name="T25" fmla="*/ 941 h 1057"/>
                    <a:gd name="T26" fmla="*/ 1263 w 1315"/>
                    <a:gd name="T27" fmla="*/ 977 h 1057"/>
                    <a:gd name="T28" fmla="*/ 1233 w 1315"/>
                    <a:gd name="T29" fmla="*/ 1007 h 1057"/>
                    <a:gd name="T30" fmla="*/ 1200 w 1315"/>
                    <a:gd name="T31" fmla="*/ 1031 h 1057"/>
                    <a:gd name="T32" fmla="*/ 1160 w 1315"/>
                    <a:gd name="T33" fmla="*/ 1047 h 1057"/>
                    <a:gd name="T34" fmla="*/ 1115 w 1315"/>
                    <a:gd name="T35" fmla="*/ 1057 h 1057"/>
                    <a:gd name="T36" fmla="*/ 221 w 1315"/>
                    <a:gd name="T37" fmla="*/ 1057 h 1057"/>
                    <a:gd name="T38" fmla="*/ 200 w 1315"/>
                    <a:gd name="T39" fmla="*/ 1057 h 1057"/>
                    <a:gd name="T40" fmla="*/ 155 w 1315"/>
                    <a:gd name="T41" fmla="*/ 1047 h 1057"/>
                    <a:gd name="T42" fmla="*/ 115 w 1315"/>
                    <a:gd name="T43" fmla="*/ 1031 h 1057"/>
                    <a:gd name="T44" fmla="*/ 82 w 1315"/>
                    <a:gd name="T45" fmla="*/ 1007 h 1057"/>
                    <a:gd name="T46" fmla="*/ 52 w 1315"/>
                    <a:gd name="T47" fmla="*/ 977 h 1057"/>
                    <a:gd name="T48" fmla="*/ 28 w 1315"/>
                    <a:gd name="T49" fmla="*/ 941 h 1057"/>
                    <a:gd name="T50" fmla="*/ 9 w 1315"/>
                    <a:gd name="T51" fmla="*/ 903 h 1057"/>
                    <a:gd name="T52" fmla="*/ 2 w 1315"/>
                    <a:gd name="T53" fmla="*/ 859 h 1057"/>
                    <a:gd name="T54" fmla="*/ 0 w 1315"/>
                    <a:gd name="T55" fmla="*/ 220 h 1057"/>
                    <a:gd name="T56" fmla="*/ 2 w 1315"/>
                    <a:gd name="T57" fmla="*/ 198 h 1057"/>
                    <a:gd name="T58" fmla="*/ 9 w 1315"/>
                    <a:gd name="T59" fmla="*/ 154 h 1057"/>
                    <a:gd name="T60" fmla="*/ 28 w 1315"/>
                    <a:gd name="T61" fmla="*/ 116 h 1057"/>
                    <a:gd name="T62" fmla="*/ 52 w 1315"/>
                    <a:gd name="T63" fmla="*/ 80 h 1057"/>
                    <a:gd name="T64" fmla="*/ 82 w 1315"/>
                    <a:gd name="T65" fmla="*/ 50 h 1057"/>
                    <a:gd name="T66" fmla="*/ 115 w 1315"/>
                    <a:gd name="T67" fmla="*/ 26 h 1057"/>
                    <a:gd name="T68" fmla="*/ 155 w 1315"/>
                    <a:gd name="T69" fmla="*/ 10 h 1057"/>
                    <a:gd name="T70" fmla="*/ 200 w 1315"/>
                    <a:gd name="T71" fmla="*/ 0 h 1057"/>
                    <a:gd name="T72" fmla="*/ 221 w 1315"/>
                    <a:gd name="T73" fmla="*/ 0 h 105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315" h="1057">
                      <a:moveTo>
                        <a:pt x="221" y="0"/>
                      </a:moveTo>
                      <a:lnTo>
                        <a:pt x="1094" y="0"/>
                      </a:lnTo>
                      <a:lnTo>
                        <a:pt x="1115" y="0"/>
                      </a:lnTo>
                      <a:lnTo>
                        <a:pt x="1138" y="5"/>
                      </a:lnTo>
                      <a:lnTo>
                        <a:pt x="1160" y="10"/>
                      </a:lnTo>
                      <a:lnTo>
                        <a:pt x="1178" y="17"/>
                      </a:lnTo>
                      <a:lnTo>
                        <a:pt x="1200" y="26"/>
                      </a:lnTo>
                      <a:lnTo>
                        <a:pt x="1216" y="38"/>
                      </a:lnTo>
                      <a:lnTo>
                        <a:pt x="1233" y="50"/>
                      </a:lnTo>
                      <a:lnTo>
                        <a:pt x="1249" y="64"/>
                      </a:lnTo>
                      <a:lnTo>
                        <a:pt x="1263" y="80"/>
                      </a:lnTo>
                      <a:lnTo>
                        <a:pt x="1277" y="97"/>
                      </a:lnTo>
                      <a:lnTo>
                        <a:pt x="1287" y="116"/>
                      </a:lnTo>
                      <a:lnTo>
                        <a:pt x="1296" y="135"/>
                      </a:lnTo>
                      <a:lnTo>
                        <a:pt x="1306" y="154"/>
                      </a:lnTo>
                      <a:lnTo>
                        <a:pt x="1310" y="175"/>
                      </a:lnTo>
                      <a:lnTo>
                        <a:pt x="1313" y="198"/>
                      </a:lnTo>
                      <a:lnTo>
                        <a:pt x="1315" y="220"/>
                      </a:lnTo>
                      <a:lnTo>
                        <a:pt x="1315" y="837"/>
                      </a:lnTo>
                      <a:lnTo>
                        <a:pt x="1313" y="859"/>
                      </a:lnTo>
                      <a:lnTo>
                        <a:pt x="1310" y="882"/>
                      </a:lnTo>
                      <a:lnTo>
                        <a:pt x="1306" y="903"/>
                      </a:lnTo>
                      <a:lnTo>
                        <a:pt x="1296" y="922"/>
                      </a:lnTo>
                      <a:lnTo>
                        <a:pt x="1287" y="941"/>
                      </a:lnTo>
                      <a:lnTo>
                        <a:pt x="1277" y="960"/>
                      </a:lnTo>
                      <a:lnTo>
                        <a:pt x="1263" y="977"/>
                      </a:lnTo>
                      <a:lnTo>
                        <a:pt x="1249" y="993"/>
                      </a:lnTo>
                      <a:lnTo>
                        <a:pt x="1233" y="1007"/>
                      </a:lnTo>
                      <a:lnTo>
                        <a:pt x="1216" y="1019"/>
                      </a:lnTo>
                      <a:lnTo>
                        <a:pt x="1200" y="1031"/>
                      </a:lnTo>
                      <a:lnTo>
                        <a:pt x="1178" y="1040"/>
                      </a:lnTo>
                      <a:lnTo>
                        <a:pt x="1160" y="1047"/>
                      </a:lnTo>
                      <a:lnTo>
                        <a:pt x="1138" y="1052"/>
                      </a:lnTo>
                      <a:lnTo>
                        <a:pt x="1115" y="1057"/>
                      </a:lnTo>
                      <a:lnTo>
                        <a:pt x="1094" y="1057"/>
                      </a:lnTo>
                      <a:lnTo>
                        <a:pt x="221" y="1057"/>
                      </a:lnTo>
                      <a:lnTo>
                        <a:pt x="200" y="1057"/>
                      </a:lnTo>
                      <a:lnTo>
                        <a:pt x="177" y="1052"/>
                      </a:lnTo>
                      <a:lnTo>
                        <a:pt x="155" y="1047"/>
                      </a:lnTo>
                      <a:lnTo>
                        <a:pt x="137" y="1040"/>
                      </a:lnTo>
                      <a:lnTo>
                        <a:pt x="115" y="1031"/>
                      </a:lnTo>
                      <a:lnTo>
                        <a:pt x="99" y="1019"/>
                      </a:lnTo>
                      <a:lnTo>
                        <a:pt x="82" y="1007"/>
                      </a:lnTo>
                      <a:lnTo>
                        <a:pt x="66" y="993"/>
                      </a:lnTo>
                      <a:lnTo>
                        <a:pt x="52" y="977"/>
                      </a:lnTo>
                      <a:lnTo>
                        <a:pt x="38" y="960"/>
                      </a:lnTo>
                      <a:lnTo>
                        <a:pt x="28" y="941"/>
                      </a:lnTo>
                      <a:lnTo>
                        <a:pt x="19" y="922"/>
                      </a:lnTo>
                      <a:lnTo>
                        <a:pt x="9" y="903"/>
                      </a:lnTo>
                      <a:lnTo>
                        <a:pt x="5" y="882"/>
                      </a:lnTo>
                      <a:lnTo>
                        <a:pt x="2" y="859"/>
                      </a:lnTo>
                      <a:lnTo>
                        <a:pt x="0" y="837"/>
                      </a:lnTo>
                      <a:lnTo>
                        <a:pt x="0" y="220"/>
                      </a:lnTo>
                      <a:lnTo>
                        <a:pt x="2" y="198"/>
                      </a:lnTo>
                      <a:lnTo>
                        <a:pt x="5" y="175"/>
                      </a:lnTo>
                      <a:lnTo>
                        <a:pt x="9" y="154"/>
                      </a:lnTo>
                      <a:lnTo>
                        <a:pt x="19" y="135"/>
                      </a:lnTo>
                      <a:lnTo>
                        <a:pt x="28" y="116"/>
                      </a:lnTo>
                      <a:lnTo>
                        <a:pt x="38" y="97"/>
                      </a:lnTo>
                      <a:lnTo>
                        <a:pt x="52" y="80"/>
                      </a:lnTo>
                      <a:lnTo>
                        <a:pt x="66" y="64"/>
                      </a:lnTo>
                      <a:lnTo>
                        <a:pt x="82" y="50"/>
                      </a:lnTo>
                      <a:lnTo>
                        <a:pt x="99" y="38"/>
                      </a:lnTo>
                      <a:lnTo>
                        <a:pt x="115" y="26"/>
                      </a:lnTo>
                      <a:lnTo>
                        <a:pt x="137" y="17"/>
                      </a:lnTo>
                      <a:lnTo>
                        <a:pt x="155" y="10"/>
                      </a:lnTo>
                      <a:lnTo>
                        <a:pt x="177" y="5"/>
                      </a:lnTo>
                      <a:lnTo>
                        <a:pt x="200" y="0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8" name="Freeform 13"/>
                <p:cNvSpPr>
                  <a:spLocks/>
                </p:cNvSpPr>
                <p:nvPr/>
              </p:nvSpPr>
              <p:spPr bwMode="auto">
                <a:xfrm>
                  <a:off x="4175" y="962"/>
                  <a:ext cx="1273" cy="1013"/>
                </a:xfrm>
                <a:custGeom>
                  <a:avLst/>
                  <a:gdLst>
                    <a:gd name="T0" fmla="*/ 1073 w 1273"/>
                    <a:gd name="T1" fmla="*/ 0 h 1013"/>
                    <a:gd name="T2" fmla="*/ 1094 w 1273"/>
                    <a:gd name="T3" fmla="*/ 0 h 1013"/>
                    <a:gd name="T4" fmla="*/ 1131 w 1273"/>
                    <a:gd name="T5" fmla="*/ 7 h 1013"/>
                    <a:gd name="T6" fmla="*/ 1167 w 1273"/>
                    <a:gd name="T7" fmla="*/ 23 h 1013"/>
                    <a:gd name="T8" fmla="*/ 1200 w 1273"/>
                    <a:gd name="T9" fmla="*/ 44 h 1013"/>
                    <a:gd name="T10" fmla="*/ 1226 w 1273"/>
                    <a:gd name="T11" fmla="*/ 70 h 1013"/>
                    <a:gd name="T12" fmla="*/ 1247 w 1273"/>
                    <a:gd name="T13" fmla="*/ 103 h 1013"/>
                    <a:gd name="T14" fmla="*/ 1263 w 1273"/>
                    <a:gd name="T15" fmla="*/ 139 h 1013"/>
                    <a:gd name="T16" fmla="*/ 1271 w 1273"/>
                    <a:gd name="T17" fmla="*/ 179 h 1013"/>
                    <a:gd name="T18" fmla="*/ 1273 w 1273"/>
                    <a:gd name="T19" fmla="*/ 815 h 1013"/>
                    <a:gd name="T20" fmla="*/ 1271 w 1273"/>
                    <a:gd name="T21" fmla="*/ 834 h 1013"/>
                    <a:gd name="T22" fmla="*/ 1263 w 1273"/>
                    <a:gd name="T23" fmla="*/ 874 h 1013"/>
                    <a:gd name="T24" fmla="*/ 1247 w 1273"/>
                    <a:gd name="T25" fmla="*/ 910 h 1013"/>
                    <a:gd name="T26" fmla="*/ 1226 w 1273"/>
                    <a:gd name="T27" fmla="*/ 943 h 1013"/>
                    <a:gd name="T28" fmla="*/ 1200 w 1273"/>
                    <a:gd name="T29" fmla="*/ 969 h 1013"/>
                    <a:gd name="T30" fmla="*/ 1167 w 1273"/>
                    <a:gd name="T31" fmla="*/ 990 h 1013"/>
                    <a:gd name="T32" fmla="*/ 1131 w 1273"/>
                    <a:gd name="T33" fmla="*/ 1006 h 1013"/>
                    <a:gd name="T34" fmla="*/ 1094 w 1273"/>
                    <a:gd name="T35" fmla="*/ 1013 h 1013"/>
                    <a:gd name="T36" fmla="*/ 200 w 1273"/>
                    <a:gd name="T37" fmla="*/ 1013 h 1013"/>
                    <a:gd name="T38" fmla="*/ 179 w 1273"/>
                    <a:gd name="T39" fmla="*/ 1013 h 1013"/>
                    <a:gd name="T40" fmla="*/ 142 w 1273"/>
                    <a:gd name="T41" fmla="*/ 1006 h 1013"/>
                    <a:gd name="T42" fmla="*/ 106 w 1273"/>
                    <a:gd name="T43" fmla="*/ 990 h 1013"/>
                    <a:gd name="T44" fmla="*/ 73 w 1273"/>
                    <a:gd name="T45" fmla="*/ 969 h 1013"/>
                    <a:gd name="T46" fmla="*/ 47 w 1273"/>
                    <a:gd name="T47" fmla="*/ 943 h 1013"/>
                    <a:gd name="T48" fmla="*/ 26 w 1273"/>
                    <a:gd name="T49" fmla="*/ 910 h 1013"/>
                    <a:gd name="T50" fmla="*/ 10 w 1273"/>
                    <a:gd name="T51" fmla="*/ 874 h 1013"/>
                    <a:gd name="T52" fmla="*/ 2 w 1273"/>
                    <a:gd name="T53" fmla="*/ 834 h 1013"/>
                    <a:gd name="T54" fmla="*/ 0 w 1273"/>
                    <a:gd name="T55" fmla="*/ 198 h 1013"/>
                    <a:gd name="T56" fmla="*/ 2 w 1273"/>
                    <a:gd name="T57" fmla="*/ 179 h 1013"/>
                    <a:gd name="T58" fmla="*/ 10 w 1273"/>
                    <a:gd name="T59" fmla="*/ 139 h 1013"/>
                    <a:gd name="T60" fmla="*/ 26 w 1273"/>
                    <a:gd name="T61" fmla="*/ 103 h 1013"/>
                    <a:gd name="T62" fmla="*/ 47 w 1273"/>
                    <a:gd name="T63" fmla="*/ 70 h 1013"/>
                    <a:gd name="T64" fmla="*/ 73 w 1273"/>
                    <a:gd name="T65" fmla="*/ 44 h 1013"/>
                    <a:gd name="T66" fmla="*/ 106 w 1273"/>
                    <a:gd name="T67" fmla="*/ 23 h 1013"/>
                    <a:gd name="T68" fmla="*/ 142 w 1273"/>
                    <a:gd name="T69" fmla="*/ 7 h 1013"/>
                    <a:gd name="T70" fmla="*/ 179 w 1273"/>
                    <a:gd name="T71" fmla="*/ 0 h 1013"/>
                    <a:gd name="T72" fmla="*/ 200 w 1273"/>
                    <a:gd name="T73" fmla="*/ 0 h 10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273" h="1013">
                      <a:moveTo>
                        <a:pt x="200" y="0"/>
                      </a:moveTo>
                      <a:lnTo>
                        <a:pt x="1073" y="0"/>
                      </a:lnTo>
                      <a:lnTo>
                        <a:pt x="1094" y="0"/>
                      </a:lnTo>
                      <a:lnTo>
                        <a:pt x="1113" y="2"/>
                      </a:lnTo>
                      <a:lnTo>
                        <a:pt x="1131" y="7"/>
                      </a:lnTo>
                      <a:lnTo>
                        <a:pt x="1150" y="14"/>
                      </a:lnTo>
                      <a:lnTo>
                        <a:pt x="1167" y="23"/>
                      </a:lnTo>
                      <a:lnTo>
                        <a:pt x="1183" y="33"/>
                      </a:lnTo>
                      <a:lnTo>
                        <a:pt x="1200" y="44"/>
                      </a:lnTo>
                      <a:lnTo>
                        <a:pt x="1214" y="56"/>
                      </a:lnTo>
                      <a:lnTo>
                        <a:pt x="1226" y="70"/>
                      </a:lnTo>
                      <a:lnTo>
                        <a:pt x="1238" y="87"/>
                      </a:lnTo>
                      <a:lnTo>
                        <a:pt x="1247" y="103"/>
                      </a:lnTo>
                      <a:lnTo>
                        <a:pt x="1256" y="120"/>
                      </a:lnTo>
                      <a:lnTo>
                        <a:pt x="1263" y="139"/>
                      </a:lnTo>
                      <a:lnTo>
                        <a:pt x="1268" y="158"/>
                      </a:lnTo>
                      <a:lnTo>
                        <a:pt x="1271" y="179"/>
                      </a:lnTo>
                      <a:lnTo>
                        <a:pt x="1273" y="198"/>
                      </a:lnTo>
                      <a:lnTo>
                        <a:pt x="1273" y="815"/>
                      </a:lnTo>
                      <a:lnTo>
                        <a:pt x="1271" y="834"/>
                      </a:lnTo>
                      <a:lnTo>
                        <a:pt x="1268" y="855"/>
                      </a:lnTo>
                      <a:lnTo>
                        <a:pt x="1263" y="874"/>
                      </a:lnTo>
                      <a:lnTo>
                        <a:pt x="1256" y="893"/>
                      </a:lnTo>
                      <a:lnTo>
                        <a:pt x="1247" y="910"/>
                      </a:lnTo>
                      <a:lnTo>
                        <a:pt x="1238" y="926"/>
                      </a:lnTo>
                      <a:lnTo>
                        <a:pt x="1226" y="943"/>
                      </a:lnTo>
                      <a:lnTo>
                        <a:pt x="1214" y="957"/>
                      </a:lnTo>
                      <a:lnTo>
                        <a:pt x="1200" y="969"/>
                      </a:lnTo>
                      <a:lnTo>
                        <a:pt x="1183" y="980"/>
                      </a:lnTo>
                      <a:lnTo>
                        <a:pt x="1167" y="990"/>
                      </a:lnTo>
                      <a:lnTo>
                        <a:pt x="1150" y="999"/>
                      </a:lnTo>
                      <a:lnTo>
                        <a:pt x="1131" y="1006"/>
                      </a:lnTo>
                      <a:lnTo>
                        <a:pt x="1113" y="1011"/>
                      </a:lnTo>
                      <a:lnTo>
                        <a:pt x="1094" y="1013"/>
                      </a:lnTo>
                      <a:lnTo>
                        <a:pt x="1073" y="1013"/>
                      </a:lnTo>
                      <a:lnTo>
                        <a:pt x="200" y="1013"/>
                      </a:lnTo>
                      <a:lnTo>
                        <a:pt x="179" y="1013"/>
                      </a:lnTo>
                      <a:lnTo>
                        <a:pt x="160" y="1011"/>
                      </a:lnTo>
                      <a:lnTo>
                        <a:pt x="142" y="1006"/>
                      </a:lnTo>
                      <a:lnTo>
                        <a:pt x="123" y="999"/>
                      </a:lnTo>
                      <a:lnTo>
                        <a:pt x="106" y="990"/>
                      </a:lnTo>
                      <a:lnTo>
                        <a:pt x="90" y="980"/>
                      </a:lnTo>
                      <a:lnTo>
                        <a:pt x="73" y="969"/>
                      </a:lnTo>
                      <a:lnTo>
                        <a:pt x="59" y="957"/>
                      </a:lnTo>
                      <a:lnTo>
                        <a:pt x="47" y="943"/>
                      </a:lnTo>
                      <a:lnTo>
                        <a:pt x="35" y="926"/>
                      </a:lnTo>
                      <a:lnTo>
                        <a:pt x="26" y="910"/>
                      </a:lnTo>
                      <a:lnTo>
                        <a:pt x="17" y="893"/>
                      </a:lnTo>
                      <a:lnTo>
                        <a:pt x="10" y="874"/>
                      </a:lnTo>
                      <a:lnTo>
                        <a:pt x="5" y="855"/>
                      </a:lnTo>
                      <a:lnTo>
                        <a:pt x="2" y="834"/>
                      </a:lnTo>
                      <a:lnTo>
                        <a:pt x="0" y="815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close/>
                    </a:path>
                  </a:pathLst>
                </a:custGeom>
                <a:solidFill>
                  <a:srgbClr val="8069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9" name="Freeform 14"/>
                <p:cNvSpPr>
                  <a:spLocks/>
                </p:cNvSpPr>
                <p:nvPr/>
              </p:nvSpPr>
              <p:spPr bwMode="auto">
                <a:xfrm>
                  <a:off x="5007" y="962"/>
                  <a:ext cx="137" cy="415"/>
                </a:xfrm>
                <a:custGeom>
                  <a:avLst/>
                  <a:gdLst>
                    <a:gd name="T0" fmla="*/ 0 w 137"/>
                    <a:gd name="T1" fmla="*/ 0 h 415"/>
                    <a:gd name="T2" fmla="*/ 0 w 137"/>
                    <a:gd name="T3" fmla="*/ 386 h 415"/>
                    <a:gd name="T4" fmla="*/ 137 w 137"/>
                    <a:gd name="T5" fmla="*/ 415 h 415"/>
                    <a:gd name="T6" fmla="*/ 137 w 137"/>
                    <a:gd name="T7" fmla="*/ 0 h 415"/>
                    <a:gd name="T8" fmla="*/ 0 w 137"/>
                    <a:gd name="T9" fmla="*/ 0 h 4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7" h="415">
                      <a:moveTo>
                        <a:pt x="0" y="0"/>
                      </a:moveTo>
                      <a:lnTo>
                        <a:pt x="0" y="386"/>
                      </a:lnTo>
                      <a:lnTo>
                        <a:pt x="137" y="415"/>
                      </a:lnTo>
                      <a:lnTo>
                        <a:pt x="1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0" name="Freeform 15"/>
                <p:cNvSpPr>
                  <a:spLocks/>
                </p:cNvSpPr>
                <p:nvPr/>
              </p:nvSpPr>
              <p:spPr bwMode="auto">
                <a:xfrm>
                  <a:off x="5144" y="962"/>
                  <a:ext cx="153" cy="415"/>
                </a:xfrm>
                <a:custGeom>
                  <a:avLst/>
                  <a:gdLst>
                    <a:gd name="T0" fmla="*/ 153 w 153"/>
                    <a:gd name="T1" fmla="*/ 4 h 415"/>
                    <a:gd name="T2" fmla="*/ 153 w 153"/>
                    <a:gd name="T3" fmla="*/ 410 h 415"/>
                    <a:gd name="T4" fmla="*/ 153 w 153"/>
                    <a:gd name="T5" fmla="*/ 410 h 415"/>
                    <a:gd name="T6" fmla="*/ 0 w 153"/>
                    <a:gd name="T7" fmla="*/ 415 h 415"/>
                    <a:gd name="T8" fmla="*/ 0 w 153"/>
                    <a:gd name="T9" fmla="*/ 415 h 415"/>
                    <a:gd name="T10" fmla="*/ 0 w 153"/>
                    <a:gd name="T11" fmla="*/ 0 h 415"/>
                    <a:gd name="T12" fmla="*/ 104 w 153"/>
                    <a:gd name="T13" fmla="*/ 0 h 415"/>
                    <a:gd name="T14" fmla="*/ 104 w 153"/>
                    <a:gd name="T15" fmla="*/ 0 h 415"/>
                    <a:gd name="T16" fmla="*/ 129 w 153"/>
                    <a:gd name="T17" fmla="*/ 0 h 415"/>
                    <a:gd name="T18" fmla="*/ 153 w 153"/>
                    <a:gd name="T19" fmla="*/ 4 h 415"/>
                    <a:gd name="T20" fmla="*/ 153 w 153"/>
                    <a:gd name="T21" fmla="*/ 4 h 4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53" h="415">
                      <a:moveTo>
                        <a:pt x="153" y="4"/>
                      </a:moveTo>
                      <a:lnTo>
                        <a:pt x="153" y="410"/>
                      </a:lnTo>
                      <a:lnTo>
                        <a:pt x="0" y="415"/>
                      </a:lnTo>
                      <a:lnTo>
                        <a:pt x="0" y="0"/>
                      </a:lnTo>
                      <a:lnTo>
                        <a:pt x="104" y="0"/>
                      </a:lnTo>
                      <a:lnTo>
                        <a:pt x="129" y="0"/>
                      </a:lnTo>
                      <a:lnTo>
                        <a:pt x="153" y="4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1" name="Freeform 16"/>
                <p:cNvSpPr>
                  <a:spLocks noEditPoints="1"/>
                </p:cNvSpPr>
                <p:nvPr/>
              </p:nvSpPr>
              <p:spPr bwMode="auto">
                <a:xfrm>
                  <a:off x="5009" y="962"/>
                  <a:ext cx="151" cy="419"/>
                </a:xfrm>
                <a:custGeom>
                  <a:avLst/>
                  <a:gdLst>
                    <a:gd name="T0" fmla="*/ 151 w 151"/>
                    <a:gd name="T1" fmla="*/ 0 h 419"/>
                    <a:gd name="T2" fmla="*/ 151 w 151"/>
                    <a:gd name="T3" fmla="*/ 419 h 419"/>
                    <a:gd name="T4" fmla="*/ 147 w 151"/>
                    <a:gd name="T5" fmla="*/ 419 h 419"/>
                    <a:gd name="T6" fmla="*/ 135 w 151"/>
                    <a:gd name="T7" fmla="*/ 417 h 419"/>
                    <a:gd name="T8" fmla="*/ 135 w 151"/>
                    <a:gd name="T9" fmla="*/ 0 h 419"/>
                    <a:gd name="T10" fmla="*/ 151 w 151"/>
                    <a:gd name="T11" fmla="*/ 0 h 419"/>
                    <a:gd name="T12" fmla="*/ 151 w 151"/>
                    <a:gd name="T13" fmla="*/ 0 h 419"/>
                    <a:gd name="T14" fmla="*/ 0 w 151"/>
                    <a:gd name="T15" fmla="*/ 0 h 419"/>
                    <a:gd name="T16" fmla="*/ 130 w 151"/>
                    <a:gd name="T17" fmla="*/ 0 h 419"/>
                    <a:gd name="T18" fmla="*/ 130 w 151"/>
                    <a:gd name="T19" fmla="*/ 0 h 419"/>
                    <a:gd name="T20" fmla="*/ 128 w 151"/>
                    <a:gd name="T21" fmla="*/ 415 h 419"/>
                    <a:gd name="T22" fmla="*/ 128 w 151"/>
                    <a:gd name="T23" fmla="*/ 415 h 419"/>
                    <a:gd name="T24" fmla="*/ 0 w 151"/>
                    <a:gd name="T25" fmla="*/ 389 h 419"/>
                    <a:gd name="T26" fmla="*/ 0 w 151"/>
                    <a:gd name="T27" fmla="*/ 389 h 419"/>
                    <a:gd name="T28" fmla="*/ 0 w 151"/>
                    <a:gd name="T29" fmla="*/ 0 h 419"/>
                    <a:gd name="T30" fmla="*/ 0 w 151"/>
                    <a:gd name="T31" fmla="*/ 0 h 41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51" h="419">
                      <a:moveTo>
                        <a:pt x="151" y="0"/>
                      </a:moveTo>
                      <a:lnTo>
                        <a:pt x="151" y="419"/>
                      </a:lnTo>
                      <a:lnTo>
                        <a:pt x="147" y="419"/>
                      </a:lnTo>
                      <a:lnTo>
                        <a:pt x="135" y="417"/>
                      </a:lnTo>
                      <a:lnTo>
                        <a:pt x="135" y="0"/>
                      </a:lnTo>
                      <a:lnTo>
                        <a:pt x="151" y="0"/>
                      </a:lnTo>
                      <a:close/>
                      <a:moveTo>
                        <a:pt x="0" y="0"/>
                      </a:moveTo>
                      <a:lnTo>
                        <a:pt x="130" y="0"/>
                      </a:lnTo>
                      <a:lnTo>
                        <a:pt x="128" y="415"/>
                      </a:lnTo>
                      <a:lnTo>
                        <a:pt x="0" y="3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2" name="Freeform 17"/>
                <p:cNvSpPr>
                  <a:spLocks/>
                </p:cNvSpPr>
                <p:nvPr/>
              </p:nvSpPr>
              <p:spPr bwMode="auto">
                <a:xfrm>
                  <a:off x="5160" y="1075"/>
                  <a:ext cx="90" cy="21"/>
                </a:xfrm>
                <a:custGeom>
                  <a:avLst/>
                  <a:gdLst>
                    <a:gd name="T0" fmla="*/ 0 w 90"/>
                    <a:gd name="T1" fmla="*/ 21 h 21"/>
                    <a:gd name="T2" fmla="*/ 0 w 90"/>
                    <a:gd name="T3" fmla="*/ 0 h 21"/>
                    <a:gd name="T4" fmla="*/ 90 w 90"/>
                    <a:gd name="T5" fmla="*/ 0 h 21"/>
                    <a:gd name="T6" fmla="*/ 90 w 90"/>
                    <a:gd name="T7" fmla="*/ 9 h 21"/>
                    <a:gd name="T8" fmla="*/ 90 w 90"/>
                    <a:gd name="T9" fmla="*/ 21 h 21"/>
                    <a:gd name="T10" fmla="*/ 0 w 90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21">
                      <a:moveTo>
                        <a:pt x="0" y="21"/>
                      </a:moveTo>
                      <a:lnTo>
                        <a:pt x="0" y="0"/>
                      </a:lnTo>
                      <a:lnTo>
                        <a:pt x="90" y="0"/>
                      </a:lnTo>
                      <a:lnTo>
                        <a:pt x="90" y="9"/>
                      </a:lnTo>
                      <a:lnTo>
                        <a:pt x="9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3" name="Freeform 18"/>
                <p:cNvSpPr>
                  <a:spLocks/>
                </p:cNvSpPr>
                <p:nvPr/>
              </p:nvSpPr>
              <p:spPr bwMode="auto">
                <a:xfrm>
                  <a:off x="5264" y="1164"/>
                  <a:ext cx="17" cy="10"/>
                </a:xfrm>
                <a:custGeom>
                  <a:avLst/>
                  <a:gdLst>
                    <a:gd name="T0" fmla="*/ 12 w 17"/>
                    <a:gd name="T1" fmla="*/ 7 h 10"/>
                    <a:gd name="T2" fmla="*/ 12 w 17"/>
                    <a:gd name="T3" fmla="*/ 7 h 10"/>
                    <a:gd name="T4" fmla="*/ 9 w 17"/>
                    <a:gd name="T5" fmla="*/ 10 h 10"/>
                    <a:gd name="T6" fmla="*/ 9 w 17"/>
                    <a:gd name="T7" fmla="*/ 10 h 10"/>
                    <a:gd name="T8" fmla="*/ 9 w 17"/>
                    <a:gd name="T9" fmla="*/ 10 h 10"/>
                    <a:gd name="T10" fmla="*/ 9 w 17"/>
                    <a:gd name="T11" fmla="*/ 10 h 10"/>
                    <a:gd name="T12" fmla="*/ 9 w 17"/>
                    <a:gd name="T13" fmla="*/ 10 h 10"/>
                    <a:gd name="T14" fmla="*/ 9 w 17"/>
                    <a:gd name="T15" fmla="*/ 10 h 10"/>
                    <a:gd name="T16" fmla="*/ 9 w 17"/>
                    <a:gd name="T17" fmla="*/ 10 h 10"/>
                    <a:gd name="T18" fmla="*/ 9 w 17"/>
                    <a:gd name="T19" fmla="*/ 10 h 10"/>
                    <a:gd name="T20" fmla="*/ 0 w 17"/>
                    <a:gd name="T21" fmla="*/ 7 h 10"/>
                    <a:gd name="T22" fmla="*/ 2 w 17"/>
                    <a:gd name="T23" fmla="*/ 0 h 10"/>
                    <a:gd name="T24" fmla="*/ 17 w 17"/>
                    <a:gd name="T25" fmla="*/ 0 h 10"/>
                    <a:gd name="T26" fmla="*/ 14 w 17"/>
                    <a:gd name="T27" fmla="*/ 7 h 10"/>
                    <a:gd name="T28" fmla="*/ 14 w 17"/>
                    <a:gd name="T29" fmla="*/ 7 h 10"/>
                    <a:gd name="T30" fmla="*/ 12 w 17"/>
                    <a:gd name="T31" fmla="*/ 7 h 10"/>
                    <a:gd name="T32" fmla="*/ 12 w 17"/>
                    <a:gd name="T33" fmla="*/ 7 h 10"/>
                    <a:gd name="T34" fmla="*/ 12 w 17"/>
                    <a:gd name="T35" fmla="*/ 7 h 10"/>
                    <a:gd name="T36" fmla="*/ 12 w 17"/>
                    <a:gd name="T37" fmla="*/ 7 h 10"/>
                    <a:gd name="T38" fmla="*/ 12 w 17"/>
                    <a:gd name="T39" fmla="*/ 7 h 10"/>
                    <a:gd name="T40" fmla="*/ 12 w 17"/>
                    <a:gd name="T41" fmla="*/ 7 h 1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7" h="10">
                      <a:moveTo>
                        <a:pt x="12" y="7"/>
                      </a:moveTo>
                      <a:lnTo>
                        <a:pt x="12" y="7"/>
                      </a:lnTo>
                      <a:lnTo>
                        <a:pt x="9" y="10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17" y="0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4" name="Freeform 19"/>
                <p:cNvSpPr>
                  <a:spLocks/>
                </p:cNvSpPr>
                <p:nvPr/>
              </p:nvSpPr>
              <p:spPr bwMode="auto">
                <a:xfrm>
                  <a:off x="5269" y="1188"/>
                  <a:ext cx="12" cy="16"/>
                </a:xfrm>
                <a:custGeom>
                  <a:avLst/>
                  <a:gdLst>
                    <a:gd name="T0" fmla="*/ 4 w 12"/>
                    <a:gd name="T1" fmla="*/ 0 h 16"/>
                    <a:gd name="T2" fmla="*/ 4 w 12"/>
                    <a:gd name="T3" fmla="*/ 0 h 16"/>
                    <a:gd name="T4" fmla="*/ 9 w 12"/>
                    <a:gd name="T5" fmla="*/ 5 h 16"/>
                    <a:gd name="T6" fmla="*/ 12 w 12"/>
                    <a:gd name="T7" fmla="*/ 9 h 16"/>
                    <a:gd name="T8" fmla="*/ 12 w 12"/>
                    <a:gd name="T9" fmla="*/ 9 h 16"/>
                    <a:gd name="T10" fmla="*/ 9 w 12"/>
                    <a:gd name="T11" fmla="*/ 14 h 16"/>
                    <a:gd name="T12" fmla="*/ 4 w 12"/>
                    <a:gd name="T13" fmla="*/ 16 h 16"/>
                    <a:gd name="T14" fmla="*/ 4 w 12"/>
                    <a:gd name="T15" fmla="*/ 16 h 16"/>
                    <a:gd name="T16" fmla="*/ 2 w 12"/>
                    <a:gd name="T17" fmla="*/ 12 h 16"/>
                    <a:gd name="T18" fmla="*/ 0 w 12"/>
                    <a:gd name="T19" fmla="*/ 7 h 16"/>
                    <a:gd name="T20" fmla="*/ 0 w 12"/>
                    <a:gd name="T21" fmla="*/ 7 h 16"/>
                    <a:gd name="T22" fmla="*/ 2 w 12"/>
                    <a:gd name="T23" fmla="*/ 2 h 16"/>
                    <a:gd name="T24" fmla="*/ 4 w 12"/>
                    <a:gd name="T25" fmla="*/ 0 h 16"/>
                    <a:gd name="T26" fmla="*/ 4 w 12"/>
                    <a:gd name="T27" fmla="*/ 0 h 1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6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12" y="9"/>
                      </a:lnTo>
                      <a:lnTo>
                        <a:pt x="9" y="14"/>
                      </a:lnTo>
                      <a:lnTo>
                        <a:pt x="4" y="16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5" name="Freeform 20"/>
                <p:cNvSpPr>
                  <a:spLocks/>
                </p:cNvSpPr>
                <p:nvPr/>
              </p:nvSpPr>
              <p:spPr bwMode="auto">
                <a:xfrm>
                  <a:off x="5269" y="1211"/>
                  <a:ext cx="12" cy="15"/>
                </a:xfrm>
                <a:custGeom>
                  <a:avLst/>
                  <a:gdLst>
                    <a:gd name="T0" fmla="*/ 4 w 12"/>
                    <a:gd name="T1" fmla="*/ 0 h 15"/>
                    <a:gd name="T2" fmla="*/ 4 w 12"/>
                    <a:gd name="T3" fmla="*/ 0 h 15"/>
                    <a:gd name="T4" fmla="*/ 9 w 12"/>
                    <a:gd name="T5" fmla="*/ 3 h 15"/>
                    <a:gd name="T6" fmla="*/ 12 w 12"/>
                    <a:gd name="T7" fmla="*/ 8 h 15"/>
                    <a:gd name="T8" fmla="*/ 12 w 12"/>
                    <a:gd name="T9" fmla="*/ 8 h 15"/>
                    <a:gd name="T10" fmla="*/ 9 w 12"/>
                    <a:gd name="T11" fmla="*/ 12 h 15"/>
                    <a:gd name="T12" fmla="*/ 4 w 12"/>
                    <a:gd name="T13" fmla="*/ 15 h 15"/>
                    <a:gd name="T14" fmla="*/ 4 w 12"/>
                    <a:gd name="T15" fmla="*/ 15 h 15"/>
                    <a:gd name="T16" fmla="*/ 2 w 12"/>
                    <a:gd name="T17" fmla="*/ 12 h 15"/>
                    <a:gd name="T18" fmla="*/ 0 w 12"/>
                    <a:gd name="T19" fmla="*/ 8 h 15"/>
                    <a:gd name="T20" fmla="*/ 0 w 12"/>
                    <a:gd name="T21" fmla="*/ 8 h 15"/>
                    <a:gd name="T22" fmla="*/ 2 w 12"/>
                    <a:gd name="T23" fmla="*/ 3 h 15"/>
                    <a:gd name="T24" fmla="*/ 4 w 12"/>
                    <a:gd name="T25" fmla="*/ 0 h 15"/>
                    <a:gd name="T26" fmla="*/ 4 w 12"/>
                    <a:gd name="T27" fmla="*/ 0 h 1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5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3"/>
                      </a:lnTo>
                      <a:lnTo>
                        <a:pt x="12" y="8"/>
                      </a:lnTo>
                      <a:lnTo>
                        <a:pt x="9" y="12"/>
                      </a:lnTo>
                      <a:lnTo>
                        <a:pt x="4" y="15"/>
                      </a:lnTo>
                      <a:lnTo>
                        <a:pt x="2" y="12"/>
                      </a:lnTo>
                      <a:lnTo>
                        <a:pt x="0" y="8"/>
                      </a:lnTo>
                      <a:lnTo>
                        <a:pt x="2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6" name="Freeform 21"/>
                <p:cNvSpPr>
                  <a:spLocks/>
                </p:cNvSpPr>
                <p:nvPr/>
              </p:nvSpPr>
              <p:spPr bwMode="auto">
                <a:xfrm>
                  <a:off x="5269" y="1233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1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1 h 14"/>
                    <a:gd name="T18" fmla="*/ 0 w 12"/>
                    <a:gd name="T19" fmla="*/ 4 h 14"/>
                    <a:gd name="T20" fmla="*/ 0 w 12"/>
                    <a:gd name="T21" fmla="*/ 4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1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7" name="Freeform 22"/>
                <p:cNvSpPr>
                  <a:spLocks/>
                </p:cNvSpPr>
                <p:nvPr/>
              </p:nvSpPr>
              <p:spPr bwMode="auto">
                <a:xfrm>
                  <a:off x="5269" y="1254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2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2 h 14"/>
                    <a:gd name="T18" fmla="*/ 0 w 12"/>
                    <a:gd name="T19" fmla="*/ 7 h 14"/>
                    <a:gd name="T20" fmla="*/ 0 w 12"/>
                    <a:gd name="T21" fmla="*/ 7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2"/>
                      </a:lnTo>
                      <a:lnTo>
                        <a:pt x="4" y="14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8" name="Freeform 23"/>
                <p:cNvSpPr>
                  <a:spLocks noEditPoints="1"/>
                </p:cNvSpPr>
                <p:nvPr/>
              </p:nvSpPr>
              <p:spPr bwMode="auto">
                <a:xfrm>
                  <a:off x="5160" y="966"/>
                  <a:ext cx="137" cy="165"/>
                </a:xfrm>
                <a:custGeom>
                  <a:avLst/>
                  <a:gdLst>
                    <a:gd name="T0" fmla="*/ 106 w 137"/>
                    <a:gd name="T1" fmla="*/ 158 h 165"/>
                    <a:gd name="T2" fmla="*/ 102 w 137"/>
                    <a:gd name="T3" fmla="*/ 156 h 165"/>
                    <a:gd name="T4" fmla="*/ 106 w 137"/>
                    <a:gd name="T5" fmla="*/ 158 h 165"/>
                    <a:gd name="T6" fmla="*/ 106 w 137"/>
                    <a:gd name="T7" fmla="*/ 111 h 165"/>
                    <a:gd name="T8" fmla="*/ 106 w 137"/>
                    <a:gd name="T9" fmla="*/ 111 h 165"/>
                    <a:gd name="T10" fmla="*/ 125 w 137"/>
                    <a:gd name="T11" fmla="*/ 111 h 165"/>
                    <a:gd name="T12" fmla="*/ 125 w 137"/>
                    <a:gd name="T13" fmla="*/ 111 h 165"/>
                    <a:gd name="T14" fmla="*/ 132 w 137"/>
                    <a:gd name="T15" fmla="*/ 109 h 165"/>
                    <a:gd name="T16" fmla="*/ 137 w 137"/>
                    <a:gd name="T17" fmla="*/ 109 h 165"/>
                    <a:gd name="T18" fmla="*/ 99 w 137"/>
                    <a:gd name="T19" fmla="*/ 109 h 165"/>
                    <a:gd name="T20" fmla="*/ 102 w 137"/>
                    <a:gd name="T21" fmla="*/ 109 h 165"/>
                    <a:gd name="T22" fmla="*/ 102 w 137"/>
                    <a:gd name="T23" fmla="*/ 156 h 165"/>
                    <a:gd name="T24" fmla="*/ 102 w 137"/>
                    <a:gd name="T25" fmla="*/ 156 h 165"/>
                    <a:gd name="T26" fmla="*/ 0 w 137"/>
                    <a:gd name="T27" fmla="*/ 161 h 165"/>
                    <a:gd name="T28" fmla="*/ 0 w 137"/>
                    <a:gd name="T29" fmla="*/ 161 h 165"/>
                    <a:gd name="T30" fmla="*/ 57 w 137"/>
                    <a:gd name="T31" fmla="*/ 165 h 165"/>
                    <a:gd name="T32" fmla="*/ 57 w 137"/>
                    <a:gd name="T33" fmla="*/ 165 h 165"/>
                    <a:gd name="T34" fmla="*/ 73 w 137"/>
                    <a:gd name="T35" fmla="*/ 165 h 165"/>
                    <a:gd name="T36" fmla="*/ 90 w 137"/>
                    <a:gd name="T37" fmla="*/ 163 h 165"/>
                    <a:gd name="T38" fmla="*/ 106 w 137"/>
                    <a:gd name="T39" fmla="*/ 158 h 165"/>
                    <a:gd name="T40" fmla="*/ 106 w 137"/>
                    <a:gd name="T41" fmla="*/ 158 h 165"/>
                    <a:gd name="T42" fmla="*/ 132 w 137"/>
                    <a:gd name="T43" fmla="*/ 0 h 165"/>
                    <a:gd name="T44" fmla="*/ 132 w 137"/>
                    <a:gd name="T45" fmla="*/ 0 h 165"/>
                    <a:gd name="T46" fmla="*/ 137 w 137"/>
                    <a:gd name="T47" fmla="*/ 0 h 165"/>
                    <a:gd name="T48" fmla="*/ 137 w 137"/>
                    <a:gd name="T49" fmla="*/ 106 h 165"/>
                    <a:gd name="T50" fmla="*/ 132 w 137"/>
                    <a:gd name="T51" fmla="*/ 106 h 165"/>
                    <a:gd name="T52" fmla="*/ 132 w 137"/>
                    <a:gd name="T53" fmla="*/ 0 h 16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137" h="165">
                      <a:moveTo>
                        <a:pt x="106" y="158"/>
                      </a:moveTo>
                      <a:lnTo>
                        <a:pt x="102" y="156"/>
                      </a:lnTo>
                      <a:lnTo>
                        <a:pt x="106" y="158"/>
                      </a:lnTo>
                      <a:lnTo>
                        <a:pt x="106" y="111"/>
                      </a:lnTo>
                      <a:lnTo>
                        <a:pt x="125" y="111"/>
                      </a:lnTo>
                      <a:lnTo>
                        <a:pt x="132" y="109"/>
                      </a:lnTo>
                      <a:lnTo>
                        <a:pt x="137" y="109"/>
                      </a:lnTo>
                      <a:lnTo>
                        <a:pt x="99" y="109"/>
                      </a:lnTo>
                      <a:lnTo>
                        <a:pt x="102" y="109"/>
                      </a:lnTo>
                      <a:lnTo>
                        <a:pt x="102" y="156"/>
                      </a:lnTo>
                      <a:lnTo>
                        <a:pt x="0" y="161"/>
                      </a:lnTo>
                      <a:lnTo>
                        <a:pt x="57" y="165"/>
                      </a:lnTo>
                      <a:lnTo>
                        <a:pt x="73" y="165"/>
                      </a:lnTo>
                      <a:lnTo>
                        <a:pt x="90" y="163"/>
                      </a:lnTo>
                      <a:lnTo>
                        <a:pt x="106" y="158"/>
                      </a:lnTo>
                      <a:close/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137" y="0"/>
                      </a:lnTo>
                      <a:lnTo>
                        <a:pt x="137" y="106"/>
                      </a:lnTo>
                      <a:lnTo>
                        <a:pt x="132" y="10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9" name="Freeform 24"/>
                <p:cNvSpPr>
                  <a:spLocks/>
                </p:cNvSpPr>
                <p:nvPr/>
              </p:nvSpPr>
              <p:spPr bwMode="auto">
                <a:xfrm>
                  <a:off x="5259" y="1046"/>
                  <a:ext cx="24" cy="10"/>
                </a:xfrm>
                <a:custGeom>
                  <a:avLst/>
                  <a:gdLst>
                    <a:gd name="T0" fmla="*/ 3 w 24"/>
                    <a:gd name="T1" fmla="*/ 0 h 10"/>
                    <a:gd name="T2" fmla="*/ 3 w 24"/>
                    <a:gd name="T3" fmla="*/ 0 h 10"/>
                    <a:gd name="T4" fmla="*/ 22 w 24"/>
                    <a:gd name="T5" fmla="*/ 0 h 10"/>
                    <a:gd name="T6" fmla="*/ 22 w 24"/>
                    <a:gd name="T7" fmla="*/ 0 h 10"/>
                    <a:gd name="T8" fmla="*/ 24 w 24"/>
                    <a:gd name="T9" fmla="*/ 3 h 10"/>
                    <a:gd name="T10" fmla="*/ 24 w 24"/>
                    <a:gd name="T11" fmla="*/ 5 h 10"/>
                    <a:gd name="T12" fmla="*/ 24 w 24"/>
                    <a:gd name="T13" fmla="*/ 5 h 10"/>
                    <a:gd name="T14" fmla="*/ 24 w 24"/>
                    <a:gd name="T15" fmla="*/ 5 h 10"/>
                    <a:gd name="T16" fmla="*/ 24 w 24"/>
                    <a:gd name="T17" fmla="*/ 7 h 10"/>
                    <a:gd name="T18" fmla="*/ 22 w 24"/>
                    <a:gd name="T19" fmla="*/ 10 h 10"/>
                    <a:gd name="T20" fmla="*/ 22 w 24"/>
                    <a:gd name="T21" fmla="*/ 10 h 10"/>
                    <a:gd name="T22" fmla="*/ 3 w 24"/>
                    <a:gd name="T23" fmla="*/ 7 h 10"/>
                    <a:gd name="T24" fmla="*/ 3 w 24"/>
                    <a:gd name="T25" fmla="*/ 7 h 10"/>
                    <a:gd name="T26" fmla="*/ 0 w 24"/>
                    <a:gd name="T27" fmla="*/ 7 h 10"/>
                    <a:gd name="T28" fmla="*/ 0 w 24"/>
                    <a:gd name="T29" fmla="*/ 5 h 10"/>
                    <a:gd name="T30" fmla="*/ 0 w 24"/>
                    <a:gd name="T31" fmla="*/ 5 h 10"/>
                    <a:gd name="T32" fmla="*/ 0 w 24"/>
                    <a:gd name="T33" fmla="*/ 5 h 10"/>
                    <a:gd name="T34" fmla="*/ 0 w 24"/>
                    <a:gd name="T35" fmla="*/ 3 h 10"/>
                    <a:gd name="T36" fmla="*/ 3 w 24"/>
                    <a:gd name="T37" fmla="*/ 0 h 10"/>
                    <a:gd name="T38" fmla="*/ 3 w 24"/>
                    <a:gd name="T39" fmla="*/ 0 h 1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10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4" y="7"/>
                      </a:lnTo>
                      <a:lnTo>
                        <a:pt x="22" y="10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0" name="Freeform 25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3 w 24"/>
                    <a:gd name="T1" fmla="*/ 0 h 4"/>
                    <a:gd name="T2" fmla="*/ 3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3 w 24"/>
                    <a:gd name="T23" fmla="*/ 4 h 4"/>
                    <a:gd name="T24" fmla="*/ 3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3 w 24"/>
                    <a:gd name="T37" fmla="*/ 0 h 4"/>
                    <a:gd name="T38" fmla="*/ 3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1" name="Freeform 26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5 w 24"/>
                    <a:gd name="T1" fmla="*/ 0 h 4"/>
                    <a:gd name="T2" fmla="*/ 5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5 w 24"/>
                    <a:gd name="T23" fmla="*/ 4 h 4"/>
                    <a:gd name="T24" fmla="*/ 5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5 w 24"/>
                    <a:gd name="T37" fmla="*/ 0 h 4"/>
                    <a:gd name="T38" fmla="*/ 5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2" name="Freeform 27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4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3" name="Freeform 28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4" name="Freeform 29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2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2 h 4"/>
                    <a:gd name="T24" fmla="*/ 2 w 21"/>
                    <a:gd name="T25" fmla="*/ 2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2 w 21"/>
                    <a:gd name="T35" fmla="*/ 0 h 4"/>
                    <a:gd name="T36" fmla="*/ 2 w 21"/>
                    <a:gd name="T37" fmla="*/ 0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9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5" name="Freeform 30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19" cy="2"/>
                </a:xfrm>
                <a:custGeom>
                  <a:avLst/>
                  <a:gdLst>
                    <a:gd name="T0" fmla="*/ 19 w 19"/>
                    <a:gd name="T1" fmla="*/ 0 h 2"/>
                    <a:gd name="T2" fmla="*/ 19 w 19"/>
                    <a:gd name="T3" fmla="*/ 0 h 2"/>
                    <a:gd name="T4" fmla="*/ 2 w 19"/>
                    <a:gd name="T5" fmla="*/ 0 h 2"/>
                    <a:gd name="T6" fmla="*/ 2 w 19"/>
                    <a:gd name="T7" fmla="*/ 0 h 2"/>
                    <a:gd name="T8" fmla="*/ 0 w 19"/>
                    <a:gd name="T9" fmla="*/ 0 h 2"/>
                    <a:gd name="T10" fmla="*/ 0 w 19"/>
                    <a:gd name="T11" fmla="*/ 0 h 2"/>
                    <a:gd name="T12" fmla="*/ 0 w 19"/>
                    <a:gd name="T13" fmla="*/ 0 h 2"/>
                    <a:gd name="T14" fmla="*/ 2 w 19"/>
                    <a:gd name="T15" fmla="*/ 2 h 2"/>
                    <a:gd name="T16" fmla="*/ 2 w 19"/>
                    <a:gd name="T17" fmla="*/ 2 h 2"/>
                    <a:gd name="T18" fmla="*/ 19 w 19"/>
                    <a:gd name="T19" fmla="*/ 2 h 2"/>
                    <a:gd name="T20" fmla="*/ 19 w 19"/>
                    <a:gd name="T21" fmla="*/ 2 h 2"/>
                    <a:gd name="T22" fmla="*/ 19 w 19"/>
                    <a:gd name="T23" fmla="*/ 0 h 2"/>
                    <a:gd name="T24" fmla="*/ 19 w 19"/>
                    <a:gd name="T25" fmla="*/ 0 h 2"/>
                    <a:gd name="T26" fmla="*/ 19 w 19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9" h="2">
                      <a:moveTo>
                        <a:pt x="19" y="0"/>
                      </a:moveTo>
                      <a:lnTo>
                        <a:pt x="19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9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6" name="Freeform 31"/>
                <p:cNvSpPr>
                  <a:spLocks/>
                </p:cNvSpPr>
                <p:nvPr/>
              </p:nvSpPr>
              <p:spPr bwMode="auto">
                <a:xfrm>
                  <a:off x="5271" y="1049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0 h 4"/>
                    <a:gd name="T4" fmla="*/ 0 w 1"/>
                    <a:gd name="T5" fmla="*/ 0 h 4"/>
                    <a:gd name="T6" fmla="*/ 0 w 1"/>
                    <a:gd name="T7" fmla="*/ 4 h 4"/>
                    <a:gd name="T8" fmla="*/ 0 w 1"/>
                    <a:gd name="T9" fmla="*/ 4 h 4"/>
                    <a:gd name="T10" fmla="*/ 0 w 1"/>
                    <a:gd name="T11" fmla="*/ 4 h 4"/>
                    <a:gd name="T12" fmla="*/ 0 w 1"/>
                    <a:gd name="T13" fmla="*/ 0 h 4"/>
                    <a:gd name="T14" fmla="*/ 0 w 1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7" name="Freeform 32"/>
                <p:cNvSpPr>
                  <a:spLocks/>
                </p:cNvSpPr>
                <p:nvPr/>
              </p:nvSpPr>
              <p:spPr bwMode="auto">
                <a:xfrm>
                  <a:off x="5163" y="1056"/>
                  <a:ext cx="125" cy="2"/>
                </a:xfrm>
                <a:custGeom>
                  <a:avLst/>
                  <a:gdLst>
                    <a:gd name="T0" fmla="*/ 0 w 125"/>
                    <a:gd name="T1" fmla="*/ 0 h 2"/>
                    <a:gd name="T2" fmla="*/ 0 w 125"/>
                    <a:gd name="T3" fmla="*/ 0 h 2"/>
                    <a:gd name="T4" fmla="*/ 66 w 125"/>
                    <a:gd name="T5" fmla="*/ 0 h 2"/>
                    <a:gd name="T6" fmla="*/ 66 w 125"/>
                    <a:gd name="T7" fmla="*/ 0 h 2"/>
                    <a:gd name="T8" fmla="*/ 125 w 125"/>
                    <a:gd name="T9" fmla="*/ 0 h 2"/>
                    <a:gd name="T10" fmla="*/ 125 w 125"/>
                    <a:gd name="T11" fmla="*/ 0 h 2"/>
                    <a:gd name="T12" fmla="*/ 125 w 125"/>
                    <a:gd name="T13" fmla="*/ 2 h 2"/>
                    <a:gd name="T14" fmla="*/ 125 w 125"/>
                    <a:gd name="T15" fmla="*/ 2 h 2"/>
                    <a:gd name="T16" fmla="*/ 66 w 125"/>
                    <a:gd name="T17" fmla="*/ 2 h 2"/>
                    <a:gd name="T18" fmla="*/ 66 w 125"/>
                    <a:gd name="T19" fmla="*/ 2 h 2"/>
                    <a:gd name="T20" fmla="*/ 0 w 125"/>
                    <a:gd name="T21" fmla="*/ 2 h 2"/>
                    <a:gd name="T22" fmla="*/ 0 w 125"/>
                    <a:gd name="T23" fmla="*/ 2 h 2"/>
                    <a:gd name="T24" fmla="*/ 0 w 125"/>
                    <a:gd name="T25" fmla="*/ 0 h 2"/>
                    <a:gd name="T26" fmla="*/ 0 w 125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6" y="0"/>
                      </a:lnTo>
                      <a:lnTo>
                        <a:pt x="125" y="0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8" name="Freeform 33"/>
                <p:cNvSpPr>
                  <a:spLocks/>
                </p:cNvSpPr>
                <p:nvPr/>
              </p:nvSpPr>
              <p:spPr bwMode="auto">
                <a:xfrm>
                  <a:off x="5163" y="1035"/>
                  <a:ext cx="125" cy="9"/>
                </a:xfrm>
                <a:custGeom>
                  <a:avLst/>
                  <a:gdLst>
                    <a:gd name="T0" fmla="*/ 0 w 125"/>
                    <a:gd name="T1" fmla="*/ 2 h 9"/>
                    <a:gd name="T2" fmla="*/ 0 w 125"/>
                    <a:gd name="T3" fmla="*/ 2 h 9"/>
                    <a:gd name="T4" fmla="*/ 42 w 125"/>
                    <a:gd name="T5" fmla="*/ 2 h 9"/>
                    <a:gd name="T6" fmla="*/ 42 w 125"/>
                    <a:gd name="T7" fmla="*/ 2 h 9"/>
                    <a:gd name="T8" fmla="*/ 49 w 125"/>
                    <a:gd name="T9" fmla="*/ 0 h 9"/>
                    <a:gd name="T10" fmla="*/ 66 w 125"/>
                    <a:gd name="T11" fmla="*/ 0 h 9"/>
                    <a:gd name="T12" fmla="*/ 66 w 125"/>
                    <a:gd name="T13" fmla="*/ 0 h 9"/>
                    <a:gd name="T14" fmla="*/ 80 w 125"/>
                    <a:gd name="T15" fmla="*/ 2 h 9"/>
                    <a:gd name="T16" fmla="*/ 87 w 125"/>
                    <a:gd name="T17" fmla="*/ 4 h 9"/>
                    <a:gd name="T18" fmla="*/ 87 w 125"/>
                    <a:gd name="T19" fmla="*/ 4 h 9"/>
                    <a:gd name="T20" fmla="*/ 125 w 125"/>
                    <a:gd name="T21" fmla="*/ 4 h 9"/>
                    <a:gd name="T22" fmla="*/ 125 w 125"/>
                    <a:gd name="T23" fmla="*/ 4 h 9"/>
                    <a:gd name="T24" fmla="*/ 125 w 125"/>
                    <a:gd name="T25" fmla="*/ 9 h 9"/>
                    <a:gd name="T26" fmla="*/ 125 w 125"/>
                    <a:gd name="T27" fmla="*/ 9 h 9"/>
                    <a:gd name="T28" fmla="*/ 66 w 125"/>
                    <a:gd name="T29" fmla="*/ 7 h 9"/>
                    <a:gd name="T30" fmla="*/ 66 w 125"/>
                    <a:gd name="T31" fmla="*/ 7 h 9"/>
                    <a:gd name="T32" fmla="*/ 0 w 125"/>
                    <a:gd name="T33" fmla="*/ 7 h 9"/>
                    <a:gd name="T34" fmla="*/ 0 w 125"/>
                    <a:gd name="T35" fmla="*/ 7 h 9"/>
                    <a:gd name="T36" fmla="*/ 0 w 125"/>
                    <a:gd name="T37" fmla="*/ 2 h 9"/>
                    <a:gd name="T38" fmla="*/ 0 w 125"/>
                    <a:gd name="T39" fmla="*/ 2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125" h="9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2" y="2"/>
                      </a:lnTo>
                      <a:lnTo>
                        <a:pt x="49" y="0"/>
                      </a:lnTo>
                      <a:lnTo>
                        <a:pt x="66" y="0"/>
                      </a:lnTo>
                      <a:lnTo>
                        <a:pt x="80" y="2"/>
                      </a:lnTo>
                      <a:lnTo>
                        <a:pt x="87" y="4"/>
                      </a:lnTo>
                      <a:lnTo>
                        <a:pt x="125" y="4"/>
                      </a:lnTo>
                      <a:lnTo>
                        <a:pt x="125" y="9"/>
                      </a:lnTo>
                      <a:lnTo>
                        <a:pt x="66" y="7"/>
                      </a:lnTo>
                      <a:lnTo>
                        <a:pt x="0" y="7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9" name="Freeform 34"/>
                <p:cNvSpPr>
                  <a:spLocks/>
                </p:cNvSpPr>
                <p:nvPr/>
              </p:nvSpPr>
              <p:spPr bwMode="auto">
                <a:xfrm>
                  <a:off x="5163" y="1042"/>
                  <a:ext cx="125" cy="4"/>
                </a:xfrm>
                <a:custGeom>
                  <a:avLst/>
                  <a:gdLst>
                    <a:gd name="T0" fmla="*/ 0 w 125"/>
                    <a:gd name="T1" fmla="*/ 2 h 4"/>
                    <a:gd name="T2" fmla="*/ 0 w 125"/>
                    <a:gd name="T3" fmla="*/ 2 h 4"/>
                    <a:gd name="T4" fmla="*/ 66 w 125"/>
                    <a:gd name="T5" fmla="*/ 2 h 4"/>
                    <a:gd name="T6" fmla="*/ 66 w 125"/>
                    <a:gd name="T7" fmla="*/ 2 h 4"/>
                    <a:gd name="T8" fmla="*/ 125 w 125"/>
                    <a:gd name="T9" fmla="*/ 4 h 4"/>
                    <a:gd name="T10" fmla="*/ 125 w 125"/>
                    <a:gd name="T11" fmla="*/ 4 h 4"/>
                    <a:gd name="T12" fmla="*/ 125 w 125"/>
                    <a:gd name="T13" fmla="*/ 2 h 4"/>
                    <a:gd name="T14" fmla="*/ 125 w 125"/>
                    <a:gd name="T15" fmla="*/ 2 h 4"/>
                    <a:gd name="T16" fmla="*/ 66 w 125"/>
                    <a:gd name="T17" fmla="*/ 2 h 4"/>
                    <a:gd name="T18" fmla="*/ 66 w 125"/>
                    <a:gd name="T19" fmla="*/ 2 h 4"/>
                    <a:gd name="T20" fmla="*/ 0 w 125"/>
                    <a:gd name="T21" fmla="*/ 0 h 4"/>
                    <a:gd name="T22" fmla="*/ 0 w 125"/>
                    <a:gd name="T23" fmla="*/ 0 h 4"/>
                    <a:gd name="T24" fmla="*/ 0 w 125"/>
                    <a:gd name="T25" fmla="*/ 2 h 4"/>
                    <a:gd name="T26" fmla="*/ 0 w 125"/>
                    <a:gd name="T27" fmla="*/ 2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4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66" y="2"/>
                      </a:lnTo>
                      <a:lnTo>
                        <a:pt x="125" y="4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0" name="Freeform 35"/>
                <p:cNvSpPr>
                  <a:spLocks/>
                </p:cNvSpPr>
                <p:nvPr/>
              </p:nvSpPr>
              <p:spPr bwMode="auto">
                <a:xfrm>
                  <a:off x="5207" y="1051"/>
                  <a:ext cx="8" cy="2"/>
                </a:xfrm>
                <a:custGeom>
                  <a:avLst/>
                  <a:gdLst>
                    <a:gd name="T0" fmla="*/ 5 w 8"/>
                    <a:gd name="T1" fmla="*/ 0 h 2"/>
                    <a:gd name="T2" fmla="*/ 5 w 8"/>
                    <a:gd name="T3" fmla="*/ 0 h 2"/>
                    <a:gd name="T4" fmla="*/ 8 w 8"/>
                    <a:gd name="T5" fmla="*/ 0 h 2"/>
                    <a:gd name="T6" fmla="*/ 8 w 8"/>
                    <a:gd name="T7" fmla="*/ 0 h 2"/>
                    <a:gd name="T8" fmla="*/ 8 w 8"/>
                    <a:gd name="T9" fmla="*/ 2 h 2"/>
                    <a:gd name="T10" fmla="*/ 5 w 8"/>
                    <a:gd name="T11" fmla="*/ 2 h 2"/>
                    <a:gd name="T12" fmla="*/ 5 w 8"/>
                    <a:gd name="T13" fmla="*/ 2 h 2"/>
                    <a:gd name="T14" fmla="*/ 3 w 8"/>
                    <a:gd name="T15" fmla="*/ 2 h 2"/>
                    <a:gd name="T16" fmla="*/ 0 w 8"/>
                    <a:gd name="T17" fmla="*/ 0 h 2"/>
                    <a:gd name="T18" fmla="*/ 0 w 8"/>
                    <a:gd name="T19" fmla="*/ 0 h 2"/>
                    <a:gd name="T20" fmla="*/ 5 w 8"/>
                    <a:gd name="T21" fmla="*/ 0 h 2"/>
                    <a:gd name="T22" fmla="*/ 5 w 8"/>
                    <a:gd name="T23" fmla="*/ 0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" h="2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1" name="Freeform 36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2" name="Freeform 37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3" name="Freeform 38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1"/>
                </a:xfrm>
                <a:custGeom>
                  <a:avLst/>
                  <a:gdLst>
                    <a:gd name="T0" fmla="*/ 2 w 5"/>
                    <a:gd name="T1" fmla="*/ 0 h 1"/>
                    <a:gd name="T2" fmla="*/ 2 w 5"/>
                    <a:gd name="T3" fmla="*/ 0 h 1"/>
                    <a:gd name="T4" fmla="*/ 5 w 5"/>
                    <a:gd name="T5" fmla="*/ 0 h 1"/>
                    <a:gd name="T6" fmla="*/ 5 w 5"/>
                    <a:gd name="T7" fmla="*/ 0 h 1"/>
                    <a:gd name="T8" fmla="*/ 2 w 5"/>
                    <a:gd name="T9" fmla="*/ 0 h 1"/>
                    <a:gd name="T10" fmla="*/ 2 w 5"/>
                    <a:gd name="T11" fmla="*/ 0 h 1"/>
                    <a:gd name="T12" fmla="*/ 0 w 5"/>
                    <a:gd name="T13" fmla="*/ 0 h 1"/>
                    <a:gd name="T14" fmla="*/ 0 w 5"/>
                    <a:gd name="T15" fmla="*/ 0 h 1"/>
                    <a:gd name="T16" fmla="*/ 2 w 5"/>
                    <a:gd name="T17" fmla="*/ 0 h 1"/>
                    <a:gd name="T18" fmla="*/ 2 w 5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4" name="Freeform 39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5" name="Freeform 40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6" name="Freeform 41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7" name="Freeform 42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7"/>
                </a:xfrm>
                <a:custGeom>
                  <a:avLst/>
                  <a:gdLst>
                    <a:gd name="T0" fmla="*/ 5 w 12"/>
                    <a:gd name="T1" fmla="*/ 0 h 7"/>
                    <a:gd name="T2" fmla="*/ 5 w 12"/>
                    <a:gd name="T3" fmla="*/ 0 h 7"/>
                    <a:gd name="T4" fmla="*/ 10 w 12"/>
                    <a:gd name="T5" fmla="*/ 3 h 7"/>
                    <a:gd name="T6" fmla="*/ 12 w 12"/>
                    <a:gd name="T7" fmla="*/ 5 h 7"/>
                    <a:gd name="T8" fmla="*/ 12 w 12"/>
                    <a:gd name="T9" fmla="*/ 5 h 7"/>
                    <a:gd name="T10" fmla="*/ 10 w 12"/>
                    <a:gd name="T11" fmla="*/ 7 h 7"/>
                    <a:gd name="T12" fmla="*/ 7 w 12"/>
                    <a:gd name="T13" fmla="*/ 7 h 7"/>
                    <a:gd name="T14" fmla="*/ 3 w 12"/>
                    <a:gd name="T15" fmla="*/ 7 h 7"/>
                    <a:gd name="T16" fmla="*/ 0 w 12"/>
                    <a:gd name="T17" fmla="*/ 5 h 7"/>
                    <a:gd name="T18" fmla="*/ 0 w 12"/>
                    <a:gd name="T19" fmla="*/ 5 h 7"/>
                    <a:gd name="T20" fmla="*/ 3 w 12"/>
                    <a:gd name="T21" fmla="*/ 0 h 7"/>
                    <a:gd name="T22" fmla="*/ 5 w 12"/>
                    <a:gd name="T23" fmla="*/ 0 h 7"/>
                    <a:gd name="T24" fmla="*/ 5 w 12"/>
                    <a:gd name="T25" fmla="*/ 0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2" h="7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8" name="Freeform 43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5"/>
                </a:xfrm>
                <a:custGeom>
                  <a:avLst/>
                  <a:gdLst>
                    <a:gd name="T0" fmla="*/ 5 w 12"/>
                    <a:gd name="T1" fmla="*/ 0 h 5"/>
                    <a:gd name="T2" fmla="*/ 5 w 12"/>
                    <a:gd name="T3" fmla="*/ 0 h 5"/>
                    <a:gd name="T4" fmla="*/ 10 w 12"/>
                    <a:gd name="T5" fmla="*/ 3 h 5"/>
                    <a:gd name="T6" fmla="*/ 12 w 12"/>
                    <a:gd name="T7" fmla="*/ 5 h 5"/>
                    <a:gd name="T8" fmla="*/ 12 w 12"/>
                    <a:gd name="T9" fmla="*/ 5 h 5"/>
                    <a:gd name="T10" fmla="*/ 5 w 12"/>
                    <a:gd name="T11" fmla="*/ 5 h 5"/>
                    <a:gd name="T12" fmla="*/ 0 w 12"/>
                    <a:gd name="T13" fmla="*/ 5 h 5"/>
                    <a:gd name="T14" fmla="*/ 0 w 12"/>
                    <a:gd name="T15" fmla="*/ 5 h 5"/>
                    <a:gd name="T16" fmla="*/ 0 w 12"/>
                    <a:gd name="T17" fmla="*/ 3 h 5"/>
                    <a:gd name="T18" fmla="*/ 5 w 12"/>
                    <a:gd name="T19" fmla="*/ 0 h 5"/>
                    <a:gd name="T20" fmla="*/ 5 w 12"/>
                    <a:gd name="T21" fmla="*/ 0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" h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9" name="Freeform 44"/>
                <p:cNvSpPr>
                  <a:spLocks/>
                </p:cNvSpPr>
                <p:nvPr/>
              </p:nvSpPr>
              <p:spPr bwMode="auto">
                <a:xfrm>
                  <a:off x="5179" y="1049"/>
                  <a:ext cx="12" cy="4"/>
                </a:xfrm>
                <a:custGeom>
                  <a:avLst/>
                  <a:gdLst>
                    <a:gd name="T0" fmla="*/ 0 w 12"/>
                    <a:gd name="T1" fmla="*/ 0 h 4"/>
                    <a:gd name="T2" fmla="*/ 0 w 12"/>
                    <a:gd name="T3" fmla="*/ 0 h 4"/>
                    <a:gd name="T4" fmla="*/ 12 w 12"/>
                    <a:gd name="T5" fmla="*/ 0 h 4"/>
                    <a:gd name="T6" fmla="*/ 12 w 12"/>
                    <a:gd name="T7" fmla="*/ 0 h 4"/>
                    <a:gd name="T8" fmla="*/ 12 w 12"/>
                    <a:gd name="T9" fmla="*/ 4 h 4"/>
                    <a:gd name="T10" fmla="*/ 12 w 12"/>
                    <a:gd name="T11" fmla="*/ 4 h 4"/>
                    <a:gd name="T12" fmla="*/ 0 w 12"/>
                    <a:gd name="T13" fmla="*/ 2 h 4"/>
                    <a:gd name="T14" fmla="*/ 0 w 12"/>
                    <a:gd name="T15" fmla="*/ 2 h 4"/>
                    <a:gd name="T16" fmla="*/ 0 w 12"/>
                    <a:gd name="T17" fmla="*/ 0 h 4"/>
                    <a:gd name="T18" fmla="*/ 0 w 12"/>
                    <a:gd name="T19" fmla="*/ 0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1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0" name="Freeform 45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1" name="Freeform 46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2" name="Freeform 47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3" name="Freeform 48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4" name="Freeform 49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5" name="Freeform 50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6" name="Freeform 51"/>
                <p:cNvSpPr>
                  <a:spLocks/>
                </p:cNvSpPr>
                <p:nvPr/>
              </p:nvSpPr>
              <p:spPr bwMode="auto">
                <a:xfrm>
                  <a:off x="5167" y="1046"/>
                  <a:ext cx="5" cy="7"/>
                </a:xfrm>
                <a:custGeom>
                  <a:avLst/>
                  <a:gdLst>
                    <a:gd name="T0" fmla="*/ 0 w 5"/>
                    <a:gd name="T1" fmla="*/ 0 h 7"/>
                    <a:gd name="T2" fmla="*/ 0 w 5"/>
                    <a:gd name="T3" fmla="*/ 0 h 7"/>
                    <a:gd name="T4" fmla="*/ 3 w 5"/>
                    <a:gd name="T5" fmla="*/ 3 h 7"/>
                    <a:gd name="T6" fmla="*/ 5 w 5"/>
                    <a:gd name="T7" fmla="*/ 5 h 7"/>
                    <a:gd name="T8" fmla="*/ 5 w 5"/>
                    <a:gd name="T9" fmla="*/ 5 h 7"/>
                    <a:gd name="T10" fmla="*/ 3 w 5"/>
                    <a:gd name="T11" fmla="*/ 7 h 7"/>
                    <a:gd name="T12" fmla="*/ 0 w 5"/>
                    <a:gd name="T13" fmla="*/ 7 h 7"/>
                    <a:gd name="T14" fmla="*/ 0 w 5"/>
                    <a:gd name="T15" fmla="*/ 7 h 7"/>
                    <a:gd name="T16" fmla="*/ 0 w 5"/>
                    <a:gd name="T17" fmla="*/ 7 h 7"/>
                    <a:gd name="T18" fmla="*/ 0 w 5"/>
                    <a:gd name="T19" fmla="*/ 5 h 7"/>
                    <a:gd name="T20" fmla="*/ 0 w 5"/>
                    <a:gd name="T21" fmla="*/ 5 h 7"/>
                    <a:gd name="T22" fmla="*/ 0 w 5"/>
                    <a:gd name="T23" fmla="*/ 3 h 7"/>
                    <a:gd name="T24" fmla="*/ 0 w 5"/>
                    <a:gd name="T25" fmla="*/ 0 h 7"/>
                    <a:gd name="T26" fmla="*/ 0 w 5"/>
                    <a:gd name="T27" fmla="*/ 0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7" name="Freeform 5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4 h 4"/>
                    <a:gd name="T18" fmla="*/ 0 w 5"/>
                    <a:gd name="T19" fmla="*/ 2 h 4"/>
                    <a:gd name="T20" fmla="*/ 0 w 5"/>
                    <a:gd name="T21" fmla="*/ 2 h 4"/>
                    <a:gd name="T22" fmla="*/ 0 w 5"/>
                    <a:gd name="T23" fmla="*/ 0 h 4"/>
                    <a:gd name="T24" fmla="*/ 0 w 5"/>
                    <a:gd name="T25" fmla="*/ 0 h 4"/>
                    <a:gd name="T26" fmla="*/ 0 w 5"/>
                    <a:gd name="T27" fmla="*/ 0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8" name="Freeform 5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2 h 4"/>
                    <a:gd name="T18" fmla="*/ 0 w 5"/>
                    <a:gd name="T19" fmla="*/ 2 h 4"/>
                    <a:gd name="T20" fmla="*/ 0 w 5"/>
                    <a:gd name="T21" fmla="*/ 0 h 4"/>
                    <a:gd name="T22" fmla="*/ 0 w 5"/>
                    <a:gd name="T23" fmla="*/ 0 h 4"/>
                    <a:gd name="T24" fmla="*/ 0 w 5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9" name="Freeform 5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0" name="Freeform 5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1" name="Freeform 56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2" name="Freeform 57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3" name="Freeform 58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4" name="Freeform 59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5" name="Freeform 60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6" name="Freeform 61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7" name="Freeform 6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8" name="Freeform 6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9" name="Freeform 6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0 h 2"/>
                    <a:gd name="T12" fmla="*/ 0 w 1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0" name="Freeform 6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1" name="Freeform 66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2" name="Freeform 67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3" name="Freeform 68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2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0 h 2"/>
                    <a:gd name="T4" fmla="*/ 3 w 3"/>
                    <a:gd name="T5" fmla="*/ 2 h 2"/>
                    <a:gd name="T6" fmla="*/ 3 w 3"/>
                    <a:gd name="T7" fmla="*/ 2 h 2"/>
                    <a:gd name="T8" fmla="*/ 0 w 3"/>
                    <a:gd name="T9" fmla="*/ 2 h 2"/>
                    <a:gd name="T10" fmla="*/ 0 w 3"/>
                    <a:gd name="T11" fmla="*/ 2 h 2"/>
                    <a:gd name="T12" fmla="*/ 0 w 3"/>
                    <a:gd name="T13" fmla="*/ 2 h 2"/>
                    <a:gd name="T14" fmla="*/ 0 w 3"/>
                    <a:gd name="T15" fmla="*/ 2 h 2"/>
                    <a:gd name="T16" fmla="*/ 0 w 3"/>
                    <a:gd name="T17" fmla="*/ 0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4" name="Freeform 69"/>
                <p:cNvSpPr>
                  <a:spLocks/>
                </p:cNvSpPr>
                <p:nvPr/>
              </p:nvSpPr>
              <p:spPr bwMode="auto">
                <a:xfrm>
                  <a:off x="5217" y="1405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5 h 85"/>
                    <a:gd name="T12" fmla="*/ 5 w 231"/>
                    <a:gd name="T13" fmla="*/ 35 h 85"/>
                    <a:gd name="T14" fmla="*/ 0 w 231"/>
                    <a:gd name="T15" fmla="*/ 33 h 85"/>
                    <a:gd name="T16" fmla="*/ 0 w 231"/>
                    <a:gd name="T17" fmla="*/ 30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2 h 85"/>
                    <a:gd name="T24" fmla="*/ 115 w 231"/>
                    <a:gd name="T25" fmla="*/ 2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5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12" y="26"/>
                      </a:lnTo>
                      <a:lnTo>
                        <a:pt x="115" y="2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5" name="Freeform 70"/>
                <p:cNvSpPr>
                  <a:spLocks/>
                </p:cNvSpPr>
                <p:nvPr/>
              </p:nvSpPr>
              <p:spPr bwMode="auto">
                <a:xfrm>
                  <a:off x="5217" y="1400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3 h 85"/>
                    <a:gd name="T12" fmla="*/ 5 w 231"/>
                    <a:gd name="T13" fmla="*/ 33 h 85"/>
                    <a:gd name="T14" fmla="*/ 0 w 231"/>
                    <a:gd name="T15" fmla="*/ 33 h 85"/>
                    <a:gd name="T16" fmla="*/ 0 w 231"/>
                    <a:gd name="T17" fmla="*/ 31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0 h 85"/>
                    <a:gd name="T24" fmla="*/ 115 w 231"/>
                    <a:gd name="T25" fmla="*/ 0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3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12" y="26"/>
                      </a:lnTo>
                      <a:lnTo>
                        <a:pt x="115" y="0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6" name="Freeform 71"/>
                <p:cNvSpPr>
                  <a:spLocks/>
                </p:cNvSpPr>
                <p:nvPr/>
              </p:nvSpPr>
              <p:spPr bwMode="auto">
                <a:xfrm>
                  <a:off x="4804" y="1353"/>
                  <a:ext cx="533" cy="68"/>
                </a:xfrm>
                <a:custGeom>
                  <a:avLst/>
                  <a:gdLst>
                    <a:gd name="T0" fmla="*/ 526 w 533"/>
                    <a:gd name="T1" fmla="*/ 66 h 68"/>
                    <a:gd name="T2" fmla="*/ 491 w 533"/>
                    <a:gd name="T3" fmla="*/ 68 h 68"/>
                    <a:gd name="T4" fmla="*/ 474 w 533"/>
                    <a:gd name="T5" fmla="*/ 64 h 68"/>
                    <a:gd name="T6" fmla="*/ 460 w 533"/>
                    <a:gd name="T7" fmla="*/ 54 h 68"/>
                    <a:gd name="T8" fmla="*/ 460 w 533"/>
                    <a:gd name="T9" fmla="*/ 47 h 68"/>
                    <a:gd name="T10" fmla="*/ 458 w 533"/>
                    <a:gd name="T11" fmla="*/ 40 h 68"/>
                    <a:gd name="T12" fmla="*/ 451 w 533"/>
                    <a:gd name="T13" fmla="*/ 38 h 68"/>
                    <a:gd name="T14" fmla="*/ 432 w 533"/>
                    <a:gd name="T15" fmla="*/ 40 h 68"/>
                    <a:gd name="T16" fmla="*/ 288 w 533"/>
                    <a:gd name="T17" fmla="*/ 57 h 68"/>
                    <a:gd name="T18" fmla="*/ 215 w 533"/>
                    <a:gd name="T19" fmla="*/ 57 h 68"/>
                    <a:gd name="T20" fmla="*/ 144 w 533"/>
                    <a:gd name="T21" fmla="*/ 47 h 68"/>
                    <a:gd name="T22" fmla="*/ 90 w 533"/>
                    <a:gd name="T23" fmla="*/ 35 h 68"/>
                    <a:gd name="T24" fmla="*/ 36 w 533"/>
                    <a:gd name="T25" fmla="*/ 21 h 68"/>
                    <a:gd name="T26" fmla="*/ 3 w 533"/>
                    <a:gd name="T27" fmla="*/ 7 h 68"/>
                    <a:gd name="T28" fmla="*/ 0 w 533"/>
                    <a:gd name="T29" fmla="*/ 0 h 68"/>
                    <a:gd name="T30" fmla="*/ 3 w 533"/>
                    <a:gd name="T31" fmla="*/ 0 h 68"/>
                    <a:gd name="T32" fmla="*/ 5 w 533"/>
                    <a:gd name="T33" fmla="*/ 5 h 68"/>
                    <a:gd name="T34" fmla="*/ 26 w 533"/>
                    <a:gd name="T35" fmla="*/ 16 h 68"/>
                    <a:gd name="T36" fmla="*/ 55 w 533"/>
                    <a:gd name="T37" fmla="*/ 24 h 68"/>
                    <a:gd name="T38" fmla="*/ 144 w 533"/>
                    <a:gd name="T39" fmla="*/ 45 h 68"/>
                    <a:gd name="T40" fmla="*/ 180 w 533"/>
                    <a:gd name="T41" fmla="*/ 49 h 68"/>
                    <a:gd name="T42" fmla="*/ 250 w 533"/>
                    <a:gd name="T43" fmla="*/ 54 h 68"/>
                    <a:gd name="T44" fmla="*/ 356 w 533"/>
                    <a:gd name="T45" fmla="*/ 47 h 68"/>
                    <a:gd name="T46" fmla="*/ 425 w 533"/>
                    <a:gd name="T47" fmla="*/ 38 h 68"/>
                    <a:gd name="T48" fmla="*/ 455 w 533"/>
                    <a:gd name="T49" fmla="*/ 35 h 68"/>
                    <a:gd name="T50" fmla="*/ 462 w 533"/>
                    <a:gd name="T51" fmla="*/ 40 h 68"/>
                    <a:gd name="T52" fmla="*/ 462 w 533"/>
                    <a:gd name="T53" fmla="*/ 47 h 68"/>
                    <a:gd name="T54" fmla="*/ 467 w 533"/>
                    <a:gd name="T55" fmla="*/ 54 h 68"/>
                    <a:gd name="T56" fmla="*/ 484 w 533"/>
                    <a:gd name="T57" fmla="*/ 64 h 68"/>
                    <a:gd name="T58" fmla="*/ 517 w 533"/>
                    <a:gd name="T59" fmla="*/ 66 h 68"/>
                    <a:gd name="T60" fmla="*/ 533 w 533"/>
                    <a:gd name="T61" fmla="*/ 64 h 68"/>
                    <a:gd name="T62" fmla="*/ 526 w 533"/>
                    <a:gd name="T63" fmla="*/ 66 h 6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33" h="68">
                      <a:moveTo>
                        <a:pt x="526" y="66"/>
                      </a:moveTo>
                      <a:lnTo>
                        <a:pt x="526" y="66"/>
                      </a:lnTo>
                      <a:lnTo>
                        <a:pt x="510" y="68"/>
                      </a:lnTo>
                      <a:lnTo>
                        <a:pt x="491" y="68"/>
                      </a:lnTo>
                      <a:lnTo>
                        <a:pt x="481" y="66"/>
                      </a:lnTo>
                      <a:lnTo>
                        <a:pt x="474" y="64"/>
                      </a:lnTo>
                      <a:lnTo>
                        <a:pt x="467" y="59"/>
                      </a:lnTo>
                      <a:lnTo>
                        <a:pt x="460" y="54"/>
                      </a:lnTo>
                      <a:lnTo>
                        <a:pt x="460" y="47"/>
                      </a:lnTo>
                      <a:lnTo>
                        <a:pt x="460" y="42"/>
                      </a:lnTo>
                      <a:lnTo>
                        <a:pt x="458" y="40"/>
                      </a:lnTo>
                      <a:lnTo>
                        <a:pt x="451" y="38"/>
                      </a:lnTo>
                      <a:lnTo>
                        <a:pt x="432" y="40"/>
                      </a:lnTo>
                      <a:lnTo>
                        <a:pt x="359" y="49"/>
                      </a:lnTo>
                      <a:lnTo>
                        <a:pt x="288" y="57"/>
                      </a:lnTo>
                      <a:lnTo>
                        <a:pt x="253" y="57"/>
                      </a:lnTo>
                      <a:lnTo>
                        <a:pt x="215" y="57"/>
                      </a:lnTo>
                      <a:lnTo>
                        <a:pt x="180" y="52"/>
                      </a:lnTo>
                      <a:lnTo>
                        <a:pt x="144" y="47"/>
                      </a:lnTo>
                      <a:lnTo>
                        <a:pt x="90" y="35"/>
                      </a:lnTo>
                      <a:lnTo>
                        <a:pt x="36" y="21"/>
                      </a:lnTo>
                      <a:lnTo>
                        <a:pt x="12" y="14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5"/>
                      </a:lnTo>
                      <a:lnTo>
                        <a:pt x="12" y="9"/>
                      </a:lnTo>
                      <a:lnTo>
                        <a:pt x="26" y="16"/>
                      </a:lnTo>
                      <a:lnTo>
                        <a:pt x="55" y="24"/>
                      </a:lnTo>
                      <a:lnTo>
                        <a:pt x="85" y="33"/>
                      </a:lnTo>
                      <a:lnTo>
                        <a:pt x="144" y="45"/>
                      </a:lnTo>
                      <a:lnTo>
                        <a:pt x="180" y="49"/>
                      </a:lnTo>
                      <a:lnTo>
                        <a:pt x="215" y="52"/>
                      </a:lnTo>
                      <a:lnTo>
                        <a:pt x="250" y="54"/>
                      </a:lnTo>
                      <a:lnTo>
                        <a:pt x="286" y="54"/>
                      </a:lnTo>
                      <a:lnTo>
                        <a:pt x="356" y="47"/>
                      </a:lnTo>
                      <a:lnTo>
                        <a:pt x="425" y="38"/>
                      </a:lnTo>
                      <a:lnTo>
                        <a:pt x="444" y="35"/>
                      </a:lnTo>
                      <a:lnTo>
                        <a:pt x="455" y="35"/>
                      </a:lnTo>
                      <a:lnTo>
                        <a:pt x="460" y="38"/>
                      </a:lnTo>
                      <a:lnTo>
                        <a:pt x="462" y="40"/>
                      </a:lnTo>
                      <a:lnTo>
                        <a:pt x="462" y="47"/>
                      </a:lnTo>
                      <a:lnTo>
                        <a:pt x="467" y="54"/>
                      </a:lnTo>
                      <a:lnTo>
                        <a:pt x="474" y="61"/>
                      </a:lnTo>
                      <a:lnTo>
                        <a:pt x="484" y="64"/>
                      </a:lnTo>
                      <a:lnTo>
                        <a:pt x="493" y="66"/>
                      </a:lnTo>
                      <a:lnTo>
                        <a:pt x="517" y="66"/>
                      </a:lnTo>
                      <a:lnTo>
                        <a:pt x="533" y="61"/>
                      </a:lnTo>
                      <a:lnTo>
                        <a:pt x="533" y="64"/>
                      </a:lnTo>
                      <a:lnTo>
                        <a:pt x="526" y="66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7" name="Freeform 72"/>
                <p:cNvSpPr>
                  <a:spLocks/>
                </p:cNvSpPr>
                <p:nvPr/>
              </p:nvSpPr>
              <p:spPr bwMode="auto">
                <a:xfrm>
                  <a:off x="4769" y="1407"/>
                  <a:ext cx="641" cy="257"/>
                </a:xfrm>
                <a:custGeom>
                  <a:avLst/>
                  <a:gdLst>
                    <a:gd name="T0" fmla="*/ 521 w 641"/>
                    <a:gd name="T1" fmla="*/ 54 h 257"/>
                    <a:gd name="T2" fmla="*/ 469 w 641"/>
                    <a:gd name="T3" fmla="*/ 31 h 257"/>
                    <a:gd name="T4" fmla="*/ 462 w 641"/>
                    <a:gd name="T5" fmla="*/ 31 h 257"/>
                    <a:gd name="T6" fmla="*/ 396 w 641"/>
                    <a:gd name="T7" fmla="*/ 38 h 257"/>
                    <a:gd name="T8" fmla="*/ 398 w 641"/>
                    <a:gd name="T9" fmla="*/ 38 h 257"/>
                    <a:gd name="T10" fmla="*/ 387 w 641"/>
                    <a:gd name="T11" fmla="*/ 38 h 257"/>
                    <a:gd name="T12" fmla="*/ 337 w 641"/>
                    <a:gd name="T13" fmla="*/ 45 h 257"/>
                    <a:gd name="T14" fmla="*/ 339 w 641"/>
                    <a:gd name="T15" fmla="*/ 47 h 257"/>
                    <a:gd name="T16" fmla="*/ 335 w 641"/>
                    <a:gd name="T17" fmla="*/ 45 h 257"/>
                    <a:gd name="T18" fmla="*/ 226 w 641"/>
                    <a:gd name="T19" fmla="*/ 59 h 257"/>
                    <a:gd name="T20" fmla="*/ 170 w 641"/>
                    <a:gd name="T21" fmla="*/ 66 h 257"/>
                    <a:gd name="T22" fmla="*/ 130 w 641"/>
                    <a:gd name="T23" fmla="*/ 62 h 257"/>
                    <a:gd name="T24" fmla="*/ 104 w 641"/>
                    <a:gd name="T25" fmla="*/ 52 h 257"/>
                    <a:gd name="T26" fmla="*/ 104 w 641"/>
                    <a:gd name="T27" fmla="*/ 38 h 257"/>
                    <a:gd name="T28" fmla="*/ 125 w 641"/>
                    <a:gd name="T29" fmla="*/ 21 h 257"/>
                    <a:gd name="T30" fmla="*/ 156 w 641"/>
                    <a:gd name="T31" fmla="*/ 17 h 257"/>
                    <a:gd name="T32" fmla="*/ 196 w 641"/>
                    <a:gd name="T33" fmla="*/ 3 h 257"/>
                    <a:gd name="T34" fmla="*/ 196 w 641"/>
                    <a:gd name="T35" fmla="*/ 3 h 257"/>
                    <a:gd name="T36" fmla="*/ 196 w 641"/>
                    <a:gd name="T37" fmla="*/ 0 h 257"/>
                    <a:gd name="T38" fmla="*/ 189 w 641"/>
                    <a:gd name="T39" fmla="*/ 0 h 257"/>
                    <a:gd name="T40" fmla="*/ 186 w 641"/>
                    <a:gd name="T41" fmla="*/ 0 h 257"/>
                    <a:gd name="T42" fmla="*/ 184 w 641"/>
                    <a:gd name="T43" fmla="*/ 0 h 257"/>
                    <a:gd name="T44" fmla="*/ 156 w 641"/>
                    <a:gd name="T45" fmla="*/ 10 h 257"/>
                    <a:gd name="T46" fmla="*/ 113 w 641"/>
                    <a:gd name="T47" fmla="*/ 19 h 257"/>
                    <a:gd name="T48" fmla="*/ 97 w 641"/>
                    <a:gd name="T49" fmla="*/ 40 h 257"/>
                    <a:gd name="T50" fmla="*/ 104 w 641"/>
                    <a:gd name="T51" fmla="*/ 57 h 257"/>
                    <a:gd name="T52" fmla="*/ 137 w 641"/>
                    <a:gd name="T53" fmla="*/ 66 h 257"/>
                    <a:gd name="T54" fmla="*/ 151 w 641"/>
                    <a:gd name="T55" fmla="*/ 69 h 257"/>
                    <a:gd name="T56" fmla="*/ 24 w 641"/>
                    <a:gd name="T57" fmla="*/ 85 h 257"/>
                    <a:gd name="T58" fmla="*/ 5 w 641"/>
                    <a:gd name="T59" fmla="*/ 87 h 257"/>
                    <a:gd name="T60" fmla="*/ 0 w 641"/>
                    <a:gd name="T61" fmla="*/ 90 h 257"/>
                    <a:gd name="T62" fmla="*/ 2 w 641"/>
                    <a:gd name="T63" fmla="*/ 92 h 257"/>
                    <a:gd name="T64" fmla="*/ 0 w 641"/>
                    <a:gd name="T65" fmla="*/ 95 h 257"/>
                    <a:gd name="T66" fmla="*/ 5 w 641"/>
                    <a:gd name="T67" fmla="*/ 104 h 257"/>
                    <a:gd name="T68" fmla="*/ 5 w 641"/>
                    <a:gd name="T69" fmla="*/ 104 h 257"/>
                    <a:gd name="T70" fmla="*/ 7 w 641"/>
                    <a:gd name="T71" fmla="*/ 120 h 257"/>
                    <a:gd name="T72" fmla="*/ 17 w 641"/>
                    <a:gd name="T73" fmla="*/ 137 h 257"/>
                    <a:gd name="T74" fmla="*/ 19 w 641"/>
                    <a:gd name="T75" fmla="*/ 149 h 257"/>
                    <a:gd name="T76" fmla="*/ 19 w 641"/>
                    <a:gd name="T77" fmla="*/ 151 h 257"/>
                    <a:gd name="T78" fmla="*/ 24 w 641"/>
                    <a:gd name="T79" fmla="*/ 151 h 257"/>
                    <a:gd name="T80" fmla="*/ 73 w 641"/>
                    <a:gd name="T81" fmla="*/ 196 h 257"/>
                    <a:gd name="T82" fmla="*/ 132 w 641"/>
                    <a:gd name="T83" fmla="*/ 253 h 257"/>
                    <a:gd name="T84" fmla="*/ 80 w 641"/>
                    <a:gd name="T85" fmla="*/ 198 h 257"/>
                    <a:gd name="T86" fmla="*/ 134 w 641"/>
                    <a:gd name="T87" fmla="*/ 253 h 257"/>
                    <a:gd name="T88" fmla="*/ 151 w 641"/>
                    <a:gd name="T89" fmla="*/ 257 h 257"/>
                    <a:gd name="T90" fmla="*/ 639 w 641"/>
                    <a:gd name="T91" fmla="*/ 118 h 257"/>
                    <a:gd name="T92" fmla="*/ 639 w 641"/>
                    <a:gd name="T93" fmla="*/ 111 h 25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641" h="257">
                      <a:moveTo>
                        <a:pt x="639" y="111"/>
                      </a:moveTo>
                      <a:lnTo>
                        <a:pt x="639" y="111"/>
                      </a:lnTo>
                      <a:lnTo>
                        <a:pt x="521" y="54"/>
                      </a:lnTo>
                      <a:lnTo>
                        <a:pt x="469" y="31"/>
                      </a:lnTo>
                      <a:lnTo>
                        <a:pt x="464" y="31"/>
                      </a:lnTo>
                      <a:lnTo>
                        <a:pt x="462" y="31"/>
                      </a:lnTo>
                      <a:lnTo>
                        <a:pt x="457" y="28"/>
                      </a:lnTo>
                      <a:lnTo>
                        <a:pt x="396" y="38"/>
                      </a:lnTo>
                      <a:lnTo>
                        <a:pt x="398" y="38"/>
                      </a:lnTo>
                      <a:lnTo>
                        <a:pt x="394" y="40"/>
                      </a:lnTo>
                      <a:lnTo>
                        <a:pt x="387" y="38"/>
                      </a:lnTo>
                      <a:lnTo>
                        <a:pt x="337" y="45"/>
                      </a:lnTo>
                      <a:lnTo>
                        <a:pt x="339" y="47"/>
                      </a:lnTo>
                      <a:lnTo>
                        <a:pt x="335" y="45"/>
                      </a:lnTo>
                      <a:lnTo>
                        <a:pt x="259" y="57"/>
                      </a:lnTo>
                      <a:lnTo>
                        <a:pt x="226" y="59"/>
                      </a:lnTo>
                      <a:lnTo>
                        <a:pt x="170" y="66"/>
                      </a:lnTo>
                      <a:lnTo>
                        <a:pt x="149" y="64"/>
                      </a:lnTo>
                      <a:lnTo>
                        <a:pt x="130" y="62"/>
                      </a:lnTo>
                      <a:lnTo>
                        <a:pt x="118" y="59"/>
                      </a:lnTo>
                      <a:lnTo>
                        <a:pt x="108" y="54"/>
                      </a:lnTo>
                      <a:lnTo>
                        <a:pt x="104" y="52"/>
                      </a:lnTo>
                      <a:lnTo>
                        <a:pt x="101" y="50"/>
                      </a:lnTo>
                      <a:lnTo>
                        <a:pt x="101" y="45"/>
                      </a:lnTo>
                      <a:lnTo>
                        <a:pt x="104" y="38"/>
                      </a:lnTo>
                      <a:lnTo>
                        <a:pt x="113" y="28"/>
                      </a:lnTo>
                      <a:lnTo>
                        <a:pt x="125" y="21"/>
                      </a:lnTo>
                      <a:lnTo>
                        <a:pt x="139" y="17"/>
                      </a:lnTo>
                      <a:lnTo>
                        <a:pt x="156" y="17"/>
                      </a:lnTo>
                      <a:lnTo>
                        <a:pt x="165" y="14"/>
                      </a:lnTo>
                      <a:lnTo>
                        <a:pt x="177" y="12"/>
                      </a:lnTo>
                      <a:lnTo>
                        <a:pt x="196" y="3"/>
                      </a:lnTo>
                      <a:lnTo>
                        <a:pt x="196" y="0"/>
                      </a:lnTo>
                      <a:lnTo>
                        <a:pt x="189" y="0"/>
                      </a:lnTo>
                      <a:lnTo>
                        <a:pt x="186" y="0"/>
                      </a:lnTo>
                      <a:lnTo>
                        <a:pt x="184" y="0"/>
                      </a:lnTo>
                      <a:lnTo>
                        <a:pt x="172" y="7"/>
                      </a:lnTo>
                      <a:lnTo>
                        <a:pt x="156" y="10"/>
                      </a:lnTo>
                      <a:lnTo>
                        <a:pt x="141" y="12"/>
                      </a:lnTo>
                      <a:lnTo>
                        <a:pt x="127" y="14"/>
                      </a:lnTo>
                      <a:lnTo>
                        <a:pt x="113" y="19"/>
                      </a:lnTo>
                      <a:lnTo>
                        <a:pt x="101" y="31"/>
                      </a:lnTo>
                      <a:lnTo>
                        <a:pt x="97" y="40"/>
                      </a:lnTo>
                      <a:lnTo>
                        <a:pt x="94" y="47"/>
                      </a:lnTo>
                      <a:lnTo>
                        <a:pt x="97" y="54"/>
                      </a:lnTo>
                      <a:lnTo>
                        <a:pt x="104" y="57"/>
                      </a:lnTo>
                      <a:lnTo>
                        <a:pt x="111" y="62"/>
                      </a:lnTo>
                      <a:lnTo>
                        <a:pt x="120" y="64"/>
                      </a:lnTo>
                      <a:lnTo>
                        <a:pt x="137" y="66"/>
                      </a:lnTo>
                      <a:lnTo>
                        <a:pt x="151" y="69"/>
                      </a:lnTo>
                      <a:lnTo>
                        <a:pt x="87" y="76"/>
                      </a:lnTo>
                      <a:lnTo>
                        <a:pt x="24" y="85"/>
                      </a:lnTo>
                      <a:lnTo>
                        <a:pt x="7" y="87"/>
                      </a:lnTo>
                      <a:lnTo>
                        <a:pt x="5" y="87"/>
                      </a:lnTo>
                      <a:lnTo>
                        <a:pt x="0" y="90"/>
                      </a:lnTo>
                      <a:lnTo>
                        <a:pt x="0" y="92"/>
                      </a:lnTo>
                      <a:lnTo>
                        <a:pt x="2" y="92"/>
                      </a:lnTo>
                      <a:lnTo>
                        <a:pt x="0" y="95"/>
                      </a:lnTo>
                      <a:lnTo>
                        <a:pt x="2" y="95"/>
                      </a:lnTo>
                      <a:lnTo>
                        <a:pt x="5" y="104"/>
                      </a:lnTo>
                      <a:lnTo>
                        <a:pt x="5" y="118"/>
                      </a:lnTo>
                      <a:lnTo>
                        <a:pt x="7" y="120"/>
                      </a:lnTo>
                      <a:lnTo>
                        <a:pt x="17" y="137"/>
                      </a:lnTo>
                      <a:lnTo>
                        <a:pt x="17" y="142"/>
                      </a:lnTo>
                      <a:lnTo>
                        <a:pt x="19" y="149"/>
                      </a:lnTo>
                      <a:lnTo>
                        <a:pt x="19" y="151"/>
                      </a:lnTo>
                      <a:lnTo>
                        <a:pt x="24" y="151"/>
                      </a:lnTo>
                      <a:lnTo>
                        <a:pt x="28" y="151"/>
                      </a:lnTo>
                      <a:lnTo>
                        <a:pt x="73" y="196"/>
                      </a:lnTo>
                      <a:lnTo>
                        <a:pt x="132" y="253"/>
                      </a:lnTo>
                      <a:lnTo>
                        <a:pt x="139" y="255"/>
                      </a:lnTo>
                      <a:lnTo>
                        <a:pt x="80" y="198"/>
                      </a:lnTo>
                      <a:lnTo>
                        <a:pt x="134" y="253"/>
                      </a:lnTo>
                      <a:lnTo>
                        <a:pt x="144" y="257"/>
                      </a:lnTo>
                      <a:lnTo>
                        <a:pt x="151" y="257"/>
                      </a:lnTo>
                      <a:lnTo>
                        <a:pt x="391" y="189"/>
                      </a:lnTo>
                      <a:lnTo>
                        <a:pt x="639" y="118"/>
                      </a:lnTo>
                      <a:lnTo>
                        <a:pt x="641" y="116"/>
                      </a:lnTo>
                      <a:lnTo>
                        <a:pt x="639" y="111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8" name="Freeform 73"/>
                <p:cNvSpPr>
                  <a:spLocks/>
                </p:cNvSpPr>
                <p:nvPr/>
              </p:nvSpPr>
              <p:spPr bwMode="auto">
                <a:xfrm>
                  <a:off x="5330" y="1398"/>
                  <a:ext cx="118" cy="71"/>
                </a:xfrm>
                <a:custGeom>
                  <a:avLst/>
                  <a:gdLst>
                    <a:gd name="T0" fmla="*/ 0 w 118"/>
                    <a:gd name="T1" fmla="*/ 23 h 71"/>
                    <a:gd name="T2" fmla="*/ 0 w 118"/>
                    <a:gd name="T3" fmla="*/ 23 h 71"/>
                    <a:gd name="T4" fmla="*/ 0 w 118"/>
                    <a:gd name="T5" fmla="*/ 23 h 71"/>
                    <a:gd name="T6" fmla="*/ 0 w 118"/>
                    <a:gd name="T7" fmla="*/ 21 h 71"/>
                    <a:gd name="T8" fmla="*/ 0 w 118"/>
                    <a:gd name="T9" fmla="*/ 21 h 71"/>
                    <a:gd name="T10" fmla="*/ 14 w 118"/>
                    <a:gd name="T11" fmla="*/ 9 h 71"/>
                    <a:gd name="T12" fmla="*/ 14 w 118"/>
                    <a:gd name="T13" fmla="*/ 9 h 71"/>
                    <a:gd name="T14" fmla="*/ 14 w 118"/>
                    <a:gd name="T15" fmla="*/ 9 h 71"/>
                    <a:gd name="T16" fmla="*/ 14 w 118"/>
                    <a:gd name="T17" fmla="*/ 9 h 71"/>
                    <a:gd name="T18" fmla="*/ 14 w 118"/>
                    <a:gd name="T19" fmla="*/ 9 h 71"/>
                    <a:gd name="T20" fmla="*/ 14 w 118"/>
                    <a:gd name="T21" fmla="*/ 9 h 71"/>
                    <a:gd name="T22" fmla="*/ 14 w 118"/>
                    <a:gd name="T23" fmla="*/ 9 h 71"/>
                    <a:gd name="T24" fmla="*/ 14 w 118"/>
                    <a:gd name="T25" fmla="*/ 9 h 71"/>
                    <a:gd name="T26" fmla="*/ 14 w 118"/>
                    <a:gd name="T27" fmla="*/ 9 h 71"/>
                    <a:gd name="T28" fmla="*/ 14 w 118"/>
                    <a:gd name="T29" fmla="*/ 9 h 71"/>
                    <a:gd name="T30" fmla="*/ 14 w 118"/>
                    <a:gd name="T31" fmla="*/ 9 h 71"/>
                    <a:gd name="T32" fmla="*/ 33 w 118"/>
                    <a:gd name="T33" fmla="*/ 2 h 71"/>
                    <a:gd name="T34" fmla="*/ 33 w 118"/>
                    <a:gd name="T35" fmla="*/ 2 h 71"/>
                    <a:gd name="T36" fmla="*/ 33 w 118"/>
                    <a:gd name="T37" fmla="*/ 2 h 71"/>
                    <a:gd name="T38" fmla="*/ 33 w 118"/>
                    <a:gd name="T39" fmla="*/ 2 h 71"/>
                    <a:gd name="T40" fmla="*/ 33 w 118"/>
                    <a:gd name="T41" fmla="*/ 2 h 71"/>
                    <a:gd name="T42" fmla="*/ 35 w 118"/>
                    <a:gd name="T43" fmla="*/ 2 h 71"/>
                    <a:gd name="T44" fmla="*/ 35 w 118"/>
                    <a:gd name="T45" fmla="*/ 2 h 71"/>
                    <a:gd name="T46" fmla="*/ 52 w 118"/>
                    <a:gd name="T47" fmla="*/ 0 h 71"/>
                    <a:gd name="T48" fmla="*/ 83 w 118"/>
                    <a:gd name="T49" fmla="*/ 2 h 71"/>
                    <a:gd name="T50" fmla="*/ 83 w 118"/>
                    <a:gd name="T51" fmla="*/ 2 h 71"/>
                    <a:gd name="T52" fmla="*/ 83 w 118"/>
                    <a:gd name="T53" fmla="*/ 2 h 71"/>
                    <a:gd name="T54" fmla="*/ 87 w 118"/>
                    <a:gd name="T55" fmla="*/ 4 h 71"/>
                    <a:gd name="T56" fmla="*/ 87 w 118"/>
                    <a:gd name="T57" fmla="*/ 4 h 71"/>
                    <a:gd name="T58" fmla="*/ 87 w 118"/>
                    <a:gd name="T59" fmla="*/ 4 h 71"/>
                    <a:gd name="T60" fmla="*/ 99 w 118"/>
                    <a:gd name="T61" fmla="*/ 7 h 71"/>
                    <a:gd name="T62" fmla="*/ 118 w 118"/>
                    <a:gd name="T63" fmla="*/ 14 h 71"/>
                    <a:gd name="T64" fmla="*/ 118 w 118"/>
                    <a:gd name="T65" fmla="*/ 71 h 71"/>
                    <a:gd name="T66" fmla="*/ 118 w 118"/>
                    <a:gd name="T67" fmla="*/ 71 h 71"/>
                    <a:gd name="T68" fmla="*/ 99 w 118"/>
                    <a:gd name="T69" fmla="*/ 71 h 71"/>
                    <a:gd name="T70" fmla="*/ 83 w 118"/>
                    <a:gd name="T71" fmla="*/ 68 h 71"/>
                    <a:gd name="T72" fmla="*/ 83 w 118"/>
                    <a:gd name="T73" fmla="*/ 68 h 71"/>
                    <a:gd name="T74" fmla="*/ 47 w 118"/>
                    <a:gd name="T75" fmla="*/ 59 h 71"/>
                    <a:gd name="T76" fmla="*/ 28 w 118"/>
                    <a:gd name="T77" fmla="*/ 52 h 71"/>
                    <a:gd name="T78" fmla="*/ 19 w 118"/>
                    <a:gd name="T79" fmla="*/ 45 h 71"/>
                    <a:gd name="T80" fmla="*/ 19 w 118"/>
                    <a:gd name="T81" fmla="*/ 45 h 71"/>
                    <a:gd name="T82" fmla="*/ 9 w 118"/>
                    <a:gd name="T83" fmla="*/ 40 h 71"/>
                    <a:gd name="T84" fmla="*/ 0 w 118"/>
                    <a:gd name="T85" fmla="*/ 30 h 71"/>
                    <a:gd name="T86" fmla="*/ 0 w 118"/>
                    <a:gd name="T87" fmla="*/ 30 h 71"/>
                    <a:gd name="T88" fmla="*/ 0 w 118"/>
                    <a:gd name="T89" fmla="*/ 28 h 71"/>
                    <a:gd name="T90" fmla="*/ 0 w 118"/>
                    <a:gd name="T91" fmla="*/ 23 h 71"/>
                    <a:gd name="T92" fmla="*/ 0 w 118"/>
                    <a:gd name="T93" fmla="*/ 23 h 71"/>
                    <a:gd name="T94" fmla="*/ 0 w 118"/>
                    <a:gd name="T95" fmla="*/ 23 h 71"/>
                    <a:gd name="T96" fmla="*/ 0 w 118"/>
                    <a:gd name="T97" fmla="*/ 23 h 71"/>
                    <a:gd name="T98" fmla="*/ 0 w 118"/>
                    <a:gd name="T99" fmla="*/ 23 h 7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18" h="71">
                      <a:moveTo>
                        <a:pt x="0" y="23"/>
                      </a:move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14" y="9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52" y="0"/>
                      </a:lnTo>
                      <a:lnTo>
                        <a:pt x="83" y="2"/>
                      </a:lnTo>
                      <a:lnTo>
                        <a:pt x="87" y="4"/>
                      </a:lnTo>
                      <a:lnTo>
                        <a:pt x="99" y="7"/>
                      </a:lnTo>
                      <a:lnTo>
                        <a:pt x="118" y="14"/>
                      </a:lnTo>
                      <a:lnTo>
                        <a:pt x="118" y="71"/>
                      </a:lnTo>
                      <a:lnTo>
                        <a:pt x="99" y="71"/>
                      </a:lnTo>
                      <a:lnTo>
                        <a:pt x="83" y="68"/>
                      </a:lnTo>
                      <a:lnTo>
                        <a:pt x="47" y="59"/>
                      </a:lnTo>
                      <a:lnTo>
                        <a:pt x="28" y="52"/>
                      </a:lnTo>
                      <a:lnTo>
                        <a:pt x="19" y="45"/>
                      </a:lnTo>
                      <a:lnTo>
                        <a:pt x="9" y="40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735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9" name="Freeform 74"/>
                <p:cNvSpPr>
                  <a:spLocks/>
                </p:cNvSpPr>
                <p:nvPr/>
              </p:nvSpPr>
              <p:spPr bwMode="auto">
                <a:xfrm>
                  <a:off x="4689" y="962"/>
                  <a:ext cx="481" cy="445"/>
                </a:xfrm>
                <a:custGeom>
                  <a:avLst/>
                  <a:gdLst>
                    <a:gd name="T0" fmla="*/ 462 w 481"/>
                    <a:gd name="T1" fmla="*/ 47 h 445"/>
                    <a:gd name="T2" fmla="*/ 471 w 481"/>
                    <a:gd name="T3" fmla="*/ 70 h 445"/>
                    <a:gd name="T4" fmla="*/ 481 w 481"/>
                    <a:gd name="T5" fmla="*/ 162 h 445"/>
                    <a:gd name="T6" fmla="*/ 478 w 481"/>
                    <a:gd name="T7" fmla="*/ 282 h 445"/>
                    <a:gd name="T8" fmla="*/ 469 w 481"/>
                    <a:gd name="T9" fmla="*/ 377 h 445"/>
                    <a:gd name="T10" fmla="*/ 460 w 481"/>
                    <a:gd name="T11" fmla="*/ 398 h 445"/>
                    <a:gd name="T12" fmla="*/ 309 w 481"/>
                    <a:gd name="T13" fmla="*/ 398 h 445"/>
                    <a:gd name="T14" fmla="*/ 285 w 481"/>
                    <a:gd name="T15" fmla="*/ 415 h 445"/>
                    <a:gd name="T16" fmla="*/ 280 w 481"/>
                    <a:gd name="T17" fmla="*/ 415 h 445"/>
                    <a:gd name="T18" fmla="*/ 311 w 481"/>
                    <a:gd name="T19" fmla="*/ 417 h 445"/>
                    <a:gd name="T20" fmla="*/ 349 w 481"/>
                    <a:gd name="T21" fmla="*/ 424 h 445"/>
                    <a:gd name="T22" fmla="*/ 356 w 481"/>
                    <a:gd name="T23" fmla="*/ 429 h 445"/>
                    <a:gd name="T24" fmla="*/ 353 w 481"/>
                    <a:gd name="T25" fmla="*/ 433 h 445"/>
                    <a:gd name="T26" fmla="*/ 318 w 481"/>
                    <a:gd name="T27" fmla="*/ 440 h 445"/>
                    <a:gd name="T28" fmla="*/ 226 w 481"/>
                    <a:gd name="T29" fmla="*/ 445 h 445"/>
                    <a:gd name="T30" fmla="*/ 177 w 481"/>
                    <a:gd name="T31" fmla="*/ 443 h 445"/>
                    <a:gd name="T32" fmla="*/ 108 w 481"/>
                    <a:gd name="T33" fmla="*/ 436 h 445"/>
                    <a:gd name="T34" fmla="*/ 99 w 481"/>
                    <a:gd name="T35" fmla="*/ 429 h 445"/>
                    <a:gd name="T36" fmla="*/ 99 w 481"/>
                    <a:gd name="T37" fmla="*/ 426 h 445"/>
                    <a:gd name="T38" fmla="*/ 118 w 481"/>
                    <a:gd name="T39" fmla="*/ 422 h 445"/>
                    <a:gd name="T40" fmla="*/ 170 w 481"/>
                    <a:gd name="T41" fmla="*/ 415 h 445"/>
                    <a:gd name="T42" fmla="*/ 130 w 481"/>
                    <a:gd name="T43" fmla="*/ 396 h 445"/>
                    <a:gd name="T44" fmla="*/ 120 w 481"/>
                    <a:gd name="T45" fmla="*/ 386 h 445"/>
                    <a:gd name="T46" fmla="*/ 21 w 481"/>
                    <a:gd name="T47" fmla="*/ 367 h 445"/>
                    <a:gd name="T48" fmla="*/ 26 w 481"/>
                    <a:gd name="T49" fmla="*/ 351 h 445"/>
                    <a:gd name="T50" fmla="*/ 28 w 481"/>
                    <a:gd name="T51" fmla="*/ 318 h 445"/>
                    <a:gd name="T52" fmla="*/ 21 w 481"/>
                    <a:gd name="T53" fmla="*/ 280 h 445"/>
                    <a:gd name="T54" fmla="*/ 9 w 481"/>
                    <a:gd name="T55" fmla="*/ 257 h 445"/>
                    <a:gd name="T56" fmla="*/ 2 w 481"/>
                    <a:gd name="T57" fmla="*/ 249 h 445"/>
                    <a:gd name="T58" fmla="*/ 2 w 481"/>
                    <a:gd name="T59" fmla="*/ 200 h 445"/>
                    <a:gd name="T60" fmla="*/ 5 w 481"/>
                    <a:gd name="T61" fmla="*/ 188 h 445"/>
                    <a:gd name="T62" fmla="*/ 64 w 481"/>
                    <a:gd name="T63" fmla="*/ 139 h 445"/>
                    <a:gd name="T64" fmla="*/ 75 w 481"/>
                    <a:gd name="T65" fmla="*/ 61 h 445"/>
                    <a:gd name="T66" fmla="*/ 87 w 481"/>
                    <a:gd name="T67" fmla="*/ 25 h 445"/>
                    <a:gd name="T68" fmla="*/ 101 w 481"/>
                    <a:gd name="T69" fmla="*/ 0 h 445"/>
                    <a:gd name="T70" fmla="*/ 462 w 481"/>
                    <a:gd name="T71" fmla="*/ 47 h 44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81" h="445">
                      <a:moveTo>
                        <a:pt x="462" y="47"/>
                      </a:moveTo>
                      <a:lnTo>
                        <a:pt x="462" y="47"/>
                      </a:lnTo>
                      <a:lnTo>
                        <a:pt x="467" y="56"/>
                      </a:lnTo>
                      <a:lnTo>
                        <a:pt x="471" y="70"/>
                      </a:lnTo>
                      <a:lnTo>
                        <a:pt x="476" y="110"/>
                      </a:lnTo>
                      <a:lnTo>
                        <a:pt x="481" y="162"/>
                      </a:lnTo>
                      <a:lnTo>
                        <a:pt x="481" y="224"/>
                      </a:lnTo>
                      <a:lnTo>
                        <a:pt x="478" y="282"/>
                      </a:lnTo>
                      <a:lnTo>
                        <a:pt x="476" y="334"/>
                      </a:lnTo>
                      <a:lnTo>
                        <a:pt x="469" y="377"/>
                      </a:lnTo>
                      <a:lnTo>
                        <a:pt x="464" y="391"/>
                      </a:lnTo>
                      <a:lnTo>
                        <a:pt x="460" y="398"/>
                      </a:lnTo>
                      <a:lnTo>
                        <a:pt x="309" y="398"/>
                      </a:lnTo>
                      <a:lnTo>
                        <a:pt x="297" y="405"/>
                      </a:lnTo>
                      <a:lnTo>
                        <a:pt x="285" y="415"/>
                      </a:lnTo>
                      <a:lnTo>
                        <a:pt x="280" y="415"/>
                      </a:lnTo>
                      <a:lnTo>
                        <a:pt x="311" y="417"/>
                      </a:lnTo>
                      <a:lnTo>
                        <a:pt x="335" y="422"/>
                      </a:lnTo>
                      <a:lnTo>
                        <a:pt x="349" y="424"/>
                      </a:lnTo>
                      <a:lnTo>
                        <a:pt x="353" y="426"/>
                      </a:lnTo>
                      <a:lnTo>
                        <a:pt x="356" y="429"/>
                      </a:lnTo>
                      <a:lnTo>
                        <a:pt x="353" y="433"/>
                      </a:lnTo>
                      <a:lnTo>
                        <a:pt x="344" y="436"/>
                      </a:lnTo>
                      <a:lnTo>
                        <a:pt x="318" y="440"/>
                      </a:lnTo>
                      <a:lnTo>
                        <a:pt x="276" y="443"/>
                      </a:lnTo>
                      <a:lnTo>
                        <a:pt x="226" y="445"/>
                      </a:lnTo>
                      <a:lnTo>
                        <a:pt x="177" y="443"/>
                      </a:lnTo>
                      <a:lnTo>
                        <a:pt x="137" y="440"/>
                      </a:lnTo>
                      <a:lnTo>
                        <a:pt x="108" y="436"/>
                      </a:lnTo>
                      <a:lnTo>
                        <a:pt x="101" y="433"/>
                      </a:lnTo>
                      <a:lnTo>
                        <a:pt x="99" y="429"/>
                      </a:lnTo>
                      <a:lnTo>
                        <a:pt x="99" y="426"/>
                      </a:lnTo>
                      <a:lnTo>
                        <a:pt x="104" y="424"/>
                      </a:lnTo>
                      <a:lnTo>
                        <a:pt x="118" y="422"/>
                      </a:lnTo>
                      <a:lnTo>
                        <a:pt x="141" y="417"/>
                      </a:lnTo>
                      <a:lnTo>
                        <a:pt x="170" y="415"/>
                      </a:lnTo>
                      <a:lnTo>
                        <a:pt x="130" y="396"/>
                      </a:lnTo>
                      <a:lnTo>
                        <a:pt x="111" y="386"/>
                      </a:lnTo>
                      <a:lnTo>
                        <a:pt x="120" y="386"/>
                      </a:lnTo>
                      <a:lnTo>
                        <a:pt x="21" y="367"/>
                      </a:lnTo>
                      <a:lnTo>
                        <a:pt x="24" y="363"/>
                      </a:lnTo>
                      <a:lnTo>
                        <a:pt x="26" y="351"/>
                      </a:lnTo>
                      <a:lnTo>
                        <a:pt x="28" y="337"/>
                      </a:lnTo>
                      <a:lnTo>
                        <a:pt x="28" y="318"/>
                      </a:lnTo>
                      <a:lnTo>
                        <a:pt x="26" y="299"/>
                      </a:lnTo>
                      <a:lnTo>
                        <a:pt x="21" y="280"/>
                      </a:lnTo>
                      <a:lnTo>
                        <a:pt x="14" y="264"/>
                      </a:lnTo>
                      <a:lnTo>
                        <a:pt x="9" y="257"/>
                      </a:lnTo>
                      <a:lnTo>
                        <a:pt x="2" y="249"/>
                      </a:lnTo>
                      <a:lnTo>
                        <a:pt x="0" y="214"/>
                      </a:lnTo>
                      <a:lnTo>
                        <a:pt x="2" y="200"/>
                      </a:lnTo>
                      <a:lnTo>
                        <a:pt x="5" y="188"/>
                      </a:lnTo>
                      <a:lnTo>
                        <a:pt x="64" y="139"/>
                      </a:lnTo>
                      <a:lnTo>
                        <a:pt x="68" y="101"/>
                      </a:lnTo>
                      <a:lnTo>
                        <a:pt x="75" y="61"/>
                      </a:lnTo>
                      <a:lnTo>
                        <a:pt x="80" y="42"/>
                      </a:lnTo>
                      <a:lnTo>
                        <a:pt x="87" y="25"/>
                      </a:lnTo>
                      <a:lnTo>
                        <a:pt x="94" y="9"/>
                      </a:lnTo>
                      <a:lnTo>
                        <a:pt x="101" y="0"/>
                      </a:lnTo>
                      <a:lnTo>
                        <a:pt x="179" y="0"/>
                      </a:lnTo>
                      <a:lnTo>
                        <a:pt x="462" y="47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0" name="Freeform 75"/>
                <p:cNvSpPr>
                  <a:spLocks/>
                </p:cNvSpPr>
                <p:nvPr/>
              </p:nvSpPr>
              <p:spPr bwMode="auto">
                <a:xfrm>
                  <a:off x="4852" y="1002"/>
                  <a:ext cx="275" cy="304"/>
                </a:xfrm>
                <a:custGeom>
                  <a:avLst/>
                  <a:gdLst>
                    <a:gd name="T0" fmla="*/ 275 w 275"/>
                    <a:gd name="T1" fmla="*/ 37 h 304"/>
                    <a:gd name="T2" fmla="*/ 275 w 275"/>
                    <a:gd name="T3" fmla="*/ 37 h 304"/>
                    <a:gd name="T4" fmla="*/ 275 w 275"/>
                    <a:gd name="T5" fmla="*/ 304 h 304"/>
                    <a:gd name="T6" fmla="*/ 275 w 275"/>
                    <a:gd name="T7" fmla="*/ 304 h 304"/>
                    <a:gd name="T8" fmla="*/ 0 w 275"/>
                    <a:gd name="T9" fmla="*/ 297 h 304"/>
                    <a:gd name="T10" fmla="*/ 0 w 275"/>
                    <a:gd name="T11" fmla="*/ 297 h 304"/>
                    <a:gd name="T12" fmla="*/ 9 w 275"/>
                    <a:gd name="T13" fmla="*/ 0 h 304"/>
                    <a:gd name="T14" fmla="*/ 9 w 275"/>
                    <a:gd name="T15" fmla="*/ 0 h 304"/>
                    <a:gd name="T16" fmla="*/ 275 w 275"/>
                    <a:gd name="T17" fmla="*/ 37 h 304"/>
                    <a:gd name="T18" fmla="*/ 275 w 275"/>
                    <a:gd name="T19" fmla="*/ 37 h 3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5" h="304">
                      <a:moveTo>
                        <a:pt x="275" y="37"/>
                      </a:moveTo>
                      <a:lnTo>
                        <a:pt x="275" y="37"/>
                      </a:lnTo>
                      <a:lnTo>
                        <a:pt x="275" y="304"/>
                      </a:lnTo>
                      <a:lnTo>
                        <a:pt x="0" y="297"/>
                      </a:lnTo>
                      <a:lnTo>
                        <a:pt x="9" y="0"/>
                      </a:lnTo>
                      <a:lnTo>
                        <a:pt x="275" y="37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1" name="Freeform 76"/>
                <p:cNvSpPr>
                  <a:spLocks/>
                </p:cNvSpPr>
                <p:nvPr/>
              </p:nvSpPr>
              <p:spPr bwMode="auto">
                <a:xfrm>
                  <a:off x="4873" y="1551"/>
                  <a:ext cx="575" cy="224"/>
                </a:xfrm>
                <a:custGeom>
                  <a:avLst/>
                  <a:gdLst>
                    <a:gd name="T0" fmla="*/ 575 w 575"/>
                    <a:gd name="T1" fmla="*/ 0 h 224"/>
                    <a:gd name="T2" fmla="*/ 0 w 575"/>
                    <a:gd name="T3" fmla="*/ 224 h 224"/>
                    <a:gd name="T4" fmla="*/ 575 w 575"/>
                    <a:gd name="T5" fmla="*/ 33 h 224"/>
                    <a:gd name="T6" fmla="*/ 575 w 575"/>
                    <a:gd name="T7" fmla="*/ 0 h 2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5" h="224">
                      <a:moveTo>
                        <a:pt x="575" y="0"/>
                      </a:moveTo>
                      <a:lnTo>
                        <a:pt x="0" y="224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2" name="Freeform 77"/>
                <p:cNvSpPr>
                  <a:spLocks/>
                </p:cNvSpPr>
                <p:nvPr/>
              </p:nvSpPr>
              <p:spPr bwMode="auto">
                <a:xfrm>
                  <a:off x="4873" y="1596"/>
                  <a:ext cx="575" cy="226"/>
                </a:xfrm>
                <a:custGeom>
                  <a:avLst/>
                  <a:gdLst>
                    <a:gd name="T0" fmla="*/ 575 w 575"/>
                    <a:gd name="T1" fmla="*/ 0 h 226"/>
                    <a:gd name="T2" fmla="*/ 575 w 575"/>
                    <a:gd name="T3" fmla="*/ 0 h 226"/>
                    <a:gd name="T4" fmla="*/ 0 w 575"/>
                    <a:gd name="T5" fmla="*/ 226 h 226"/>
                    <a:gd name="T6" fmla="*/ 0 w 575"/>
                    <a:gd name="T7" fmla="*/ 226 h 226"/>
                    <a:gd name="T8" fmla="*/ 575 w 575"/>
                    <a:gd name="T9" fmla="*/ 33 h 226"/>
                    <a:gd name="T10" fmla="*/ 575 w 575"/>
                    <a:gd name="T11" fmla="*/ 0 h 2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6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6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3" name="Freeform 78"/>
                <p:cNvSpPr>
                  <a:spLocks/>
                </p:cNvSpPr>
                <p:nvPr/>
              </p:nvSpPr>
              <p:spPr bwMode="auto">
                <a:xfrm>
                  <a:off x="4873" y="1641"/>
                  <a:ext cx="575" cy="226"/>
                </a:xfrm>
                <a:custGeom>
                  <a:avLst/>
                  <a:gdLst>
                    <a:gd name="T0" fmla="*/ 575 w 575"/>
                    <a:gd name="T1" fmla="*/ 0 h 226"/>
                    <a:gd name="T2" fmla="*/ 575 w 575"/>
                    <a:gd name="T3" fmla="*/ 0 h 226"/>
                    <a:gd name="T4" fmla="*/ 0 w 575"/>
                    <a:gd name="T5" fmla="*/ 226 h 226"/>
                    <a:gd name="T6" fmla="*/ 0 w 575"/>
                    <a:gd name="T7" fmla="*/ 226 h 226"/>
                    <a:gd name="T8" fmla="*/ 575 w 575"/>
                    <a:gd name="T9" fmla="*/ 35 h 226"/>
                    <a:gd name="T10" fmla="*/ 575 w 575"/>
                    <a:gd name="T11" fmla="*/ 0 h 2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6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6"/>
                      </a:lnTo>
                      <a:lnTo>
                        <a:pt x="575" y="35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4" name="Freeform 79"/>
                <p:cNvSpPr>
                  <a:spLocks/>
                </p:cNvSpPr>
                <p:nvPr/>
              </p:nvSpPr>
              <p:spPr bwMode="auto">
                <a:xfrm>
                  <a:off x="4873" y="1685"/>
                  <a:ext cx="575" cy="227"/>
                </a:xfrm>
                <a:custGeom>
                  <a:avLst/>
                  <a:gdLst>
                    <a:gd name="T0" fmla="*/ 575 w 575"/>
                    <a:gd name="T1" fmla="*/ 0 h 227"/>
                    <a:gd name="T2" fmla="*/ 575 w 575"/>
                    <a:gd name="T3" fmla="*/ 0 h 227"/>
                    <a:gd name="T4" fmla="*/ 0 w 575"/>
                    <a:gd name="T5" fmla="*/ 227 h 227"/>
                    <a:gd name="T6" fmla="*/ 0 w 575"/>
                    <a:gd name="T7" fmla="*/ 227 h 227"/>
                    <a:gd name="T8" fmla="*/ 575 w 575"/>
                    <a:gd name="T9" fmla="*/ 36 h 227"/>
                    <a:gd name="T10" fmla="*/ 575 w 575"/>
                    <a:gd name="T11" fmla="*/ 0 h 2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7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7"/>
                      </a:lnTo>
                      <a:lnTo>
                        <a:pt x="575" y="36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5" name="Freeform 80"/>
                <p:cNvSpPr>
                  <a:spLocks/>
                </p:cNvSpPr>
                <p:nvPr/>
              </p:nvSpPr>
              <p:spPr bwMode="auto">
                <a:xfrm>
                  <a:off x="4873" y="1733"/>
                  <a:ext cx="575" cy="224"/>
                </a:xfrm>
                <a:custGeom>
                  <a:avLst/>
                  <a:gdLst>
                    <a:gd name="T0" fmla="*/ 575 w 575"/>
                    <a:gd name="T1" fmla="*/ 0 h 224"/>
                    <a:gd name="T2" fmla="*/ 575 w 575"/>
                    <a:gd name="T3" fmla="*/ 0 h 224"/>
                    <a:gd name="T4" fmla="*/ 0 w 575"/>
                    <a:gd name="T5" fmla="*/ 224 h 224"/>
                    <a:gd name="T6" fmla="*/ 0 w 575"/>
                    <a:gd name="T7" fmla="*/ 224 h 224"/>
                    <a:gd name="T8" fmla="*/ 575 w 575"/>
                    <a:gd name="T9" fmla="*/ 33 h 224"/>
                    <a:gd name="T10" fmla="*/ 575 w 575"/>
                    <a:gd name="T11" fmla="*/ 0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4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4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6" name="Freeform 81"/>
                <p:cNvSpPr>
                  <a:spLocks/>
                </p:cNvSpPr>
                <p:nvPr/>
              </p:nvSpPr>
              <p:spPr bwMode="auto">
                <a:xfrm>
                  <a:off x="4941" y="1777"/>
                  <a:ext cx="507" cy="198"/>
                </a:xfrm>
                <a:custGeom>
                  <a:avLst/>
                  <a:gdLst>
                    <a:gd name="T0" fmla="*/ 507 w 507"/>
                    <a:gd name="T1" fmla="*/ 0 h 198"/>
                    <a:gd name="T2" fmla="*/ 507 w 507"/>
                    <a:gd name="T3" fmla="*/ 0 h 198"/>
                    <a:gd name="T4" fmla="*/ 0 w 507"/>
                    <a:gd name="T5" fmla="*/ 198 h 198"/>
                    <a:gd name="T6" fmla="*/ 12 w 507"/>
                    <a:gd name="T7" fmla="*/ 198 h 198"/>
                    <a:gd name="T8" fmla="*/ 12 w 507"/>
                    <a:gd name="T9" fmla="*/ 198 h 198"/>
                    <a:gd name="T10" fmla="*/ 502 w 507"/>
                    <a:gd name="T11" fmla="*/ 36 h 198"/>
                    <a:gd name="T12" fmla="*/ 502 w 507"/>
                    <a:gd name="T13" fmla="*/ 36 h 198"/>
                    <a:gd name="T14" fmla="*/ 505 w 507"/>
                    <a:gd name="T15" fmla="*/ 17 h 198"/>
                    <a:gd name="T16" fmla="*/ 507 w 507"/>
                    <a:gd name="T17" fmla="*/ 0 h 198"/>
                    <a:gd name="T18" fmla="*/ 507 w 507"/>
                    <a:gd name="T19" fmla="*/ 0 h 1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07" h="198">
                      <a:moveTo>
                        <a:pt x="507" y="0"/>
                      </a:moveTo>
                      <a:lnTo>
                        <a:pt x="507" y="0"/>
                      </a:lnTo>
                      <a:lnTo>
                        <a:pt x="0" y="198"/>
                      </a:lnTo>
                      <a:lnTo>
                        <a:pt x="12" y="198"/>
                      </a:lnTo>
                      <a:lnTo>
                        <a:pt x="502" y="36"/>
                      </a:lnTo>
                      <a:lnTo>
                        <a:pt x="505" y="17"/>
                      </a:lnTo>
                      <a:lnTo>
                        <a:pt x="507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7" name="Freeform 82"/>
                <p:cNvSpPr>
                  <a:spLocks/>
                </p:cNvSpPr>
                <p:nvPr/>
              </p:nvSpPr>
              <p:spPr bwMode="auto">
                <a:xfrm>
                  <a:off x="5057" y="1825"/>
                  <a:ext cx="384" cy="150"/>
                </a:xfrm>
                <a:custGeom>
                  <a:avLst/>
                  <a:gdLst>
                    <a:gd name="T0" fmla="*/ 384 w 384"/>
                    <a:gd name="T1" fmla="*/ 0 h 150"/>
                    <a:gd name="T2" fmla="*/ 384 w 384"/>
                    <a:gd name="T3" fmla="*/ 0 h 150"/>
                    <a:gd name="T4" fmla="*/ 0 w 384"/>
                    <a:gd name="T5" fmla="*/ 150 h 150"/>
                    <a:gd name="T6" fmla="*/ 33 w 384"/>
                    <a:gd name="T7" fmla="*/ 150 h 150"/>
                    <a:gd name="T8" fmla="*/ 33 w 384"/>
                    <a:gd name="T9" fmla="*/ 150 h 150"/>
                    <a:gd name="T10" fmla="*/ 370 w 384"/>
                    <a:gd name="T11" fmla="*/ 37 h 150"/>
                    <a:gd name="T12" fmla="*/ 370 w 384"/>
                    <a:gd name="T13" fmla="*/ 37 h 150"/>
                    <a:gd name="T14" fmla="*/ 379 w 384"/>
                    <a:gd name="T15" fmla="*/ 18 h 150"/>
                    <a:gd name="T16" fmla="*/ 384 w 384"/>
                    <a:gd name="T17" fmla="*/ 0 h 150"/>
                    <a:gd name="T18" fmla="*/ 384 w 384"/>
                    <a:gd name="T19" fmla="*/ 0 h 15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84" h="150">
                      <a:moveTo>
                        <a:pt x="384" y="0"/>
                      </a:moveTo>
                      <a:lnTo>
                        <a:pt x="384" y="0"/>
                      </a:lnTo>
                      <a:lnTo>
                        <a:pt x="0" y="150"/>
                      </a:lnTo>
                      <a:lnTo>
                        <a:pt x="33" y="150"/>
                      </a:lnTo>
                      <a:lnTo>
                        <a:pt x="370" y="37"/>
                      </a:lnTo>
                      <a:lnTo>
                        <a:pt x="379" y="18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8" name="Freeform 83"/>
                <p:cNvSpPr>
                  <a:spLocks/>
                </p:cNvSpPr>
                <p:nvPr/>
              </p:nvSpPr>
              <p:spPr bwMode="auto">
                <a:xfrm>
                  <a:off x="5172" y="1879"/>
                  <a:ext cx="245" cy="96"/>
                </a:xfrm>
                <a:custGeom>
                  <a:avLst/>
                  <a:gdLst>
                    <a:gd name="T0" fmla="*/ 245 w 245"/>
                    <a:gd name="T1" fmla="*/ 0 h 96"/>
                    <a:gd name="T2" fmla="*/ 0 w 245"/>
                    <a:gd name="T3" fmla="*/ 96 h 96"/>
                    <a:gd name="T4" fmla="*/ 52 w 245"/>
                    <a:gd name="T5" fmla="*/ 96 h 96"/>
                    <a:gd name="T6" fmla="*/ 210 w 245"/>
                    <a:gd name="T7" fmla="*/ 45 h 96"/>
                    <a:gd name="T8" fmla="*/ 210 w 245"/>
                    <a:gd name="T9" fmla="*/ 45 h 96"/>
                    <a:gd name="T10" fmla="*/ 231 w 245"/>
                    <a:gd name="T11" fmla="*/ 23 h 96"/>
                    <a:gd name="T12" fmla="*/ 245 w 245"/>
                    <a:gd name="T13" fmla="*/ 0 h 96"/>
                    <a:gd name="T14" fmla="*/ 245 w 245"/>
                    <a:gd name="T15" fmla="*/ 0 h 9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5" h="96">
                      <a:moveTo>
                        <a:pt x="245" y="0"/>
                      </a:moveTo>
                      <a:lnTo>
                        <a:pt x="0" y="96"/>
                      </a:lnTo>
                      <a:lnTo>
                        <a:pt x="52" y="96"/>
                      </a:lnTo>
                      <a:lnTo>
                        <a:pt x="210" y="45"/>
                      </a:lnTo>
                      <a:lnTo>
                        <a:pt x="231" y="23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9" name="Freeform 84"/>
                <p:cNvSpPr>
                  <a:spLocks/>
                </p:cNvSpPr>
                <p:nvPr/>
              </p:nvSpPr>
              <p:spPr bwMode="auto">
                <a:xfrm>
                  <a:off x="4175" y="962"/>
                  <a:ext cx="837" cy="1013"/>
                </a:xfrm>
                <a:custGeom>
                  <a:avLst/>
                  <a:gdLst>
                    <a:gd name="T0" fmla="*/ 679 w 837"/>
                    <a:gd name="T1" fmla="*/ 339 h 1013"/>
                    <a:gd name="T2" fmla="*/ 613 w 837"/>
                    <a:gd name="T3" fmla="*/ 285 h 1013"/>
                    <a:gd name="T4" fmla="*/ 538 w 837"/>
                    <a:gd name="T5" fmla="*/ 242 h 1013"/>
                    <a:gd name="T6" fmla="*/ 556 w 837"/>
                    <a:gd name="T7" fmla="*/ 226 h 1013"/>
                    <a:gd name="T8" fmla="*/ 589 w 837"/>
                    <a:gd name="T9" fmla="*/ 188 h 1013"/>
                    <a:gd name="T10" fmla="*/ 615 w 837"/>
                    <a:gd name="T11" fmla="*/ 143 h 1013"/>
                    <a:gd name="T12" fmla="*/ 629 w 837"/>
                    <a:gd name="T13" fmla="*/ 96 h 1013"/>
                    <a:gd name="T14" fmla="*/ 632 w 837"/>
                    <a:gd name="T15" fmla="*/ 70 h 1013"/>
                    <a:gd name="T16" fmla="*/ 625 w 837"/>
                    <a:gd name="T17" fmla="*/ 0 h 1013"/>
                    <a:gd name="T18" fmla="*/ 200 w 837"/>
                    <a:gd name="T19" fmla="*/ 0 h 1013"/>
                    <a:gd name="T20" fmla="*/ 160 w 837"/>
                    <a:gd name="T21" fmla="*/ 2 h 1013"/>
                    <a:gd name="T22" fmla="*/ 123 w 837"/>
                    <a:gd name="T23" fmla="*/ 14 h 1013"/>
                    <a:gd name="T24" fmla="*/ 90 w 837"/>
                    <a:gd name="T25" fmla="*/ 33 h 1013"/>
                    <a:gd name="T26" fmla="*/ 59 w 837"/>
                    <a:gd name="T27" fmla="*/ 56 h 1013"/>
                    <a:gd name="T28" fmla="*/ 35 w 837"/>
                    <a:gd name="T29" fmla="*/ 87 h 1013"/>
                    <a:gd name="T30" fmla="*/ 17 w 837"/>
                    <a:gd name="T31" fmla="*/ 120 h 1013"/>
                    <a:gd name="T32" fmla="*/ 5 w 837"/>
                    <a:gd name="T33" fmla="*/ 158 h 1013"/>
                    <a:gd name="T34" fmla="*/ 0 w 837"/>
                    <a:gd name="T35" fmla="*/ 198 h 1013"/>
                    <a:gd name="T36" fmla="*/ 0 w 837"/>
                    <a:gd name="T37" fmla="*/ 815 h 1013"/>
                    <a:gd name="T38" fmla="*/ 7 w 837"/>
                    <a:gd name="T39" fmla="*/ 860 h 1013"/>
                    <a:gd name="T40" fmla="*/ 21 w 837"/>
                    <a:gd name="T41" fmla="*/ 900 h 1013"/>
                    <a:gd name="T42" fmla="*/ 45 w 837"/>
                    <a:gd name="T43" fmla="*/ 938 h 1013"/>
                    <a:gd name="T44" fmla="*/ 73 w 837"/>
                    <a:gd name="T45" fmla="*/ 969 h 1013"/>
                    <a:gd name="T46" fmla="*/ 85 w 837"/>
                    <a:gd name="T47" fmla="*/ 955 h 1013"/>
                    <a:gd name="T48" fmla="*/ 106 w 837"/>
                    <a:gd name="T49" fmla="*/ 971 h 1013"/>
                    <a:gd name="T50" fmla="*/ 179 w 837"/>
                    <a:gd name="T51" fmla="*/ 1013 h 1013"/>
                    <a:gd name="T52" fmla="*/ 200 w 837"/>
                    <a:gd name="T53" fmla="*/ 1013 h 1013"/>
                    <a:gd name="T54" fmla="*/ 634 w 837"/>
                    <a:gd name="T55" fmla="*/ 1013 h 1013"/>
                    <a:gd name="T56" fmla="*/ 644 w 837"/>
                    <a:gd name="T57" fmla="*/ 1009 h 1013"/>
                    <a:gd name="T58" fmla="*/ 721 w 837"/>
                    <a:gd name="T59" fmla="*/ 950 h 1013"/>
                    <a:gd name="T60" fmla="*/ 778 w 837"/>
                    <a:gd name="T61" fmla="*/ 881 h 1013"/>
                    <a:gd name="T62" fmla="*/ 816 w 837"/>
                    <a:gd name="T63" fmla="*/ 804 h 1013"/>
                    <a:gd name="T64" fmla="*/ 834 w 837"/>
                    <a:gd name="T65" fmla="*/ 723 h 1013"/>
                    <a:gd name="T66" fmla="*/ 834 w 837"/>
                    <a:gd name="T67" fmla="*/ 639 h 1013"/>
                    <a:gd name="T68" fmla="*/ 818 w 837"/>
                    <a:gd name="T69" fmla="*/ 556 h 1013"/>
                    <a:gd name="T70" fmla="*/ 783 w 837"/>
                    <a:gd name="T71" fmla="*/ 473 h 1013"/>
                    <a:gd name="T72" fmla="*/ 731 w 837"/>
                    <a:gd name="T73" fmla="*/ 393 h 1013"/>
                    <a:gd name="T74" fmla="*/ 707 w 837"/>
                    <a:gd name="T75" fmla="*/ 365 h 1013"/>
                    <a:gd name="T76" fmla="*/ 679 w 837"/>
                    <a:gd name="T77" fmla="*/ 339 h 101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837" h="1013">
                      <a:moveTo>
                        <a:pt x="679" y="339"/>
                      </a:moveTo>
                      <a:lnTo>
                        <a:pt x="679" y="339"/>
                      </a:lnTo>
                      <a:lnTo>
                        <a:pt x="648" y="311"/>
                      </a:lnTo>
                      <a:lnTo>
                        <a:pt x="613" y="285"/>
                      </a:lnTo>
                      <a:lnTo>
                        <a:pt x="578" y="261"/>
                      </a:lnTo>
                      <a:lnTo>
                        <a:pt x="538" y="242"/>
                      </a:lnTo>
                      <a:lnTo>
                        <a:pt x="556" y="226"/>
                      </a:lnTo>
                      <a:lnTo>
                        <a:pt x="573" y="207"/>
                      </a:lnTo>
                      <a:lnTo>
                        <a:pt x="589" y="188"/>
                      </a:lnTo>
                      <a:lnTo>
                        <a:pt x="604" y="167"/>
                      </a:lnTo>
                      <a:lnTo>
                        <a:pt x="615" y="143"/>
                      </a:lnTo>
                      <a:lnTo>
                        <a:pt x="625" y="120"/>
                      </a:lnTo>
                      <a:lnTo>
                        <a:pt x="629" y="96"/>
                      </a:lnTo>
                      <a:lnTo>
                        <a:pt x="632" y="70"/>
                      </a:lnTo>
                      <a:lnTo>
                        <a:pt x="629" y="35"/>
                      </a:lnTo>
                      <a:lnTo>
                        <a:pt x="625" y="0"/>
                      </a:lnTo>
                      <a:lnTo>
                        <a:pt x="200" y="0"/>
                      </a:lnTo>
                      <a:lnTo>
                        <a:pt x="179" y="0"/>
                      </a:lnTo>
                      <a:lnTo>
                        <a:pt x="160" y="2"/>
                      </a:lnTo>
                      <a:lnTo>
                        <a:pt x="142" y="7"/>
                      </a:lnTo>
                      <a:lnTo>
                        <a:pt x="123" y="14"/>
                      </a:lnTo>
                      <a:lnTo>
                        <a:pt x="106" y="23"/>
                      </a:lnTo>
                      <a:lnTo>
                        <a:pt x="90" y="33"/>
                      </a:lnTo>
                      <a:lnTo>
                        <a:pt x="73" y="44"/>
                      </a:lnTo>
                      <a:lnTo>
                        <a:pt x="59" y="56"/>
                      </a:lnTo>
                      <a:lnTo>
                        <a:pt x="47" y="70"/>
                      </a:lnTo>
                      <a:lnTo>
                        <a:pt x="35" y="87"/>
                      </a:lnTo>
                      <a:lnTo>
                        <a:pt x="26" y="103"/>
                      </a:lnTo>
                      <a:lnTo>
                        <a:pt x="17" y="120"/>
                      </a:lnTo>
                      <a:lnTo>
                        <a:pt x="10" y="139"/>
                      </a:lnTo>
                      <a:lnTo>
                        <a:pt x="5" y="158"/>
                      </a:lnTo>
                      <a:lnTo>
                        <a:pt x="2" y="179"/>
                      </a:lnTo>
                      <a:lnTo>
                        <a:pt x="0" y="198"/>
                      </a:lnTo>
                      <a:lnTo>
                        <a:pt x="0" y="815"/>
                      </a:lnTo>
                      <a:lnTo>
                        <a:pt x="2" y="837"/>
                      </a:lnTo>
                      <a:lnTo>
                        <a:pt x="7" y="860"/>
                      </a:lnTo>
                      <a:lnTo>
                        <a:pt x="12" y="881"/>
                      </a:lnTo>
                      <a:lnTo>
                        <a:pt x="21" y="900"/>
                      </a:lnTo>
                      <a:lnTo>
                        <a:pt x="31" y="919"/>
                      </a:lnTo>
                      <a:lnTo>
                        <a:pt x="45" y="938"/>
                      </a:lnTo>
                      <a:lnTo>
                        <a:pt x="59" y="955"/>
                      </a:lnTo>
                      <a:lnTo>
                        <a:pt x="73" y="969"/>
                      </a:lnTo>
                      <a:lnTo>
                        <a:pt x="85" y="955"/>
                      </a:lnTo>
                      <a:lnTo>
                        <a:pt x="106" y="971"/>
                      </a:lnTo>
                      <a:lnTo>
                        <a:pt x="130" y="988"/>
                      </a:lnTo>
                      <a:lnTo>
                        <a:pt x="179" y="1013"/>
                      </a:lnTo>
                      <a:lnTo>
                        <a:pt x="200" y="1013"/>
                      </a:lnTo>
                      <a:lnTo>
                        <a:pt x="634" y="1013"/>
                      </a:lnTo>
                      <a:lnTo>
                        <a:pt x="644" y="1009"/>
                      </a:lnTo>
                      <a:lnTo>
                        <a:pt x="684" y="980"/>
                      </a:lnTo>
                      <a:lnTo>
                        <a:pt x="721" y="950"/>
                      </a:lnTo>
                      <a:lnTo>
                        <a:pt x="752" y="917"/>
                      </a:lnTo>
                      <a:lnTo>
                        <a:pt x="778" y="881"/>
                      </a:lnTo>
                      <a:lnTo>
                        <a:pt x="799" y="844"/>
                      </a:lnTo>
                      <a:lnTo>
                        <a:pt x="816" y="804"/>
                      </a:lnTo>
                      <a:lnTo>
                        <a:pt x="827" y="764"/>
                      </a:lnTo>
                      <a:lnTo>
                        <a:pt x="834" y="723"/>
                      </a:lnTo>
                      <a:lnTo>
                        <a:pt x="837" y="681"/>
                      </a:lnTo>
                      <a:lnTo>
                        <a:pt x="834" y="639"/>
                      </a:lnTo>
                      <a:lnTo>
                        <a:pt x="830" y="598"/>
                      </a:lnTo>
                      <a:lnTo>
                        <a:pt x="818" y="556"/>
                      </a:lnTo>
                      <a:lnTo>
                        <a:pt x="801" y="514"/>
                      </a:lnTo>
                      <a:lnTo>
                        <a:pt x="783" y="473"/>
                      </a:lnTo>
                      <a:lnTo>
                        <a:pt x="759" y="433"/>
                      </a:lnTo>
                      <a:lnTo>
                        <a:pt x="731" y="393"/>
                      </a:lnTo>
                      <a:lnTo>
                        <a:pt x="707" y="365"/>
                      </a:lnTo>
                      <a:lnTo>
                        <a:pt x="679" y="339"/>
                      </a:lnTo>
                      <a:close/>
                    </a:path>
                  </a:pathLst>
                </a:custGeom>
                <a:solidFill>
                  <a:srgbClr val="FFF0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0" name="Freeform 85"/>
                <p:cNvSpPr>
                  <a:spLocks/>
                </p:cNvSpPr>
                <p:nvPr/>
              </p:nvSpPr>
              <p:spPr bwMode="auto">
                <a:xfrm>
                  <a:off x="4359" y="962"/>
                  <a:ext cx="424" cy="247"/>
                </a:xfrm>
                <a:custGeom>
                  <a:avLst/>
                  <a:gdLst>
                    <a:gd name="T0" fmla="*/ 415 w 424"/>
                    <a:gd name="T1" fmla="*/ 0 h 247"/>
                    <a:gd name="T2" fmla="*/ 415 w 424"/>
                    <a:gd name="T3" fmla="*/ 0 h 247"/>
                    <a:gd name="T4" fmla="*/ 422 w 424"/>
                    <a:gd name="T5" fmla="*/ 40 h 247"/>
                    <a:gd name="T6" fmla="*/ 424 w 424"/>
                    <a:gd name="T7" fmla="*/ 80 h 247"/>
                    <a:gd name="T8" fmla="*/ 424 w 424"/>
                    <a:gd name="T9" fmla="*/ 80 h 247"/>
                    <a:gd name="T10" fmla="*/ 422 w 424"/>
                    <a:gd name="T11" fmla="*/ 101 h 247"/>
                    <a:gd name="T12" fmla="*/ 415 w 424"/>
                    <a:gd name="T13" fmla="*/ 120 h 247"/>
                    <a:gd name="T14" fmla="*/ 405 w 424"/>
                    <a:gd name="T15" fmla="*/ 139 h 247"/>
                    <a:gd name="T16" fmla="*/ 396 w 424"/>
                    <a:gd name="T17" fmla="*/ 158 h 247"/>
                    <a:gd name="T18" fmla="*/ 382 w 424"/>
                    <a:gd name="T19" fmla="*/ 176 h 247"/>
                    <a:gd name="T20" fmla="*/ 368 w 424"/>
                    <a:gd name="T21" fmla="*/ 193 h 247"/>
                    <a:gd name="T22" fmla="*/ 339 w 424"/>
                    <a:gd name="T23" fmla="*/ 221 h 247"/>
                    <a:gd name="T24" fmla="*/ 339 w 424"/>
                    <a:gd name="T25" fmla="*/ 221 h 247"/>
                    <a:gd name="T26" fmla="*/ 328 w 424"/>
                    <a:gd name="T27" fmla="*/ 231 h 247"/>
                    <a:gd name="T28" fmla="*/ 316 w 424"/>
                    <a:gd name="T29" fmla="*/ 238 h 247"/>
                    <a:gd name="T30" fmla="*/ 304 w 424"/>
                    <a:gd name="T31" fmla="*/ 242 h 247"/>
                    <a:gd name="T32" fmla="*/ 290 w 424"/>
                    <a:gd name="T33" fmla="*/ 245 h 247"/>
                    <a:gd name="T34" fmla="*/ 290 w 424"/>
                    <a:gd name="T35" fmla="*/ 245 h 247"/>
                    <a:gd name="T36" fmla="*/ 255 w 424"/>
                    <a:gd name="T37" fmla="*/ 247 h 247"/>
                    <a:gd name="T38" fmla="*/ 217 w 424"/>
                    <a:gd name="T39" fmla="*/ 245 h 247"/>
                    <a:gd name="T40" fmla="*/ 146 w 424"/>
                    <a:gd name="T41" fmla="*/ 240 h 247"/>
                    <a:gd name="T42" fmla="*/ 0 w 424"/>
                    <a:gd name="T43" fmla="*/ 23 h 247"/>
                    <a:gd name="T44" fmla="*/ 99 w 424"/>
                    <a:gd name="T45" fmla="*/ 0 h 247"/>
                    <a:gd name="T46" fmla="*/ 99 w 424"/>
                    <a:gd name="T47" fmla="*/ 0 h 247"/>
                    <a:gd name="T48" fmla="*/ 101 w 424"/>
                    <a:gd name="T49" fmla="*/ 0 h 247"/>
                    <a:gd name="T50" fmla="*/ 415 w 424"/>
                    <a:gd name="T51" fmla="*/ 0 h 24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424" h="247">
                      <a:moveTo>
                        <a:pt x="415" y="0"/>
                      </a:moveTo>
                      <a:lnTo>
                        <a:pt x="415" y="0"/>
                      </a:lnTo>
                      <a:lnTo>
                        <a:pt x="422" y="40"/>
                      </a:lnTo>
                      <a:lnTo>
                        <a:pt x="424" y="80"/>
                      </a:lnTo>
                      <a:lnTo>
                        <a:pt x="422" y="101"/>
                      </a:lnTo>
                      <a:lnTo>
                        <a:pt x="415" y="120"/>
                      </a:lnTo>
                      <a:lnTo>
                        <a:pt x="405" y="139"/>
                      </a:lnTo>
                      <a:lnTo>
                        <a:pt x="396" y="158"/>
                      </a:lnTo>
                      <a:lnTo>
                        <a:pt x="382" y="176"/>
                      </a:lnTo>
                      <a:lnTo>
                        <a:pt x="368" y="193"/>
                      </a:lnTo>
                      <a:lnTo>
                        <a:pt x="339" y="221"/>
                      </a:lnTo>
                      <a:lnTo>
                        <a:pt x="328" y="231"/>
                      </a:lnTo>
                      <a:lnTo>
                        <a:pt x="316" y="238"/>
                      </a:lnTo>
                      <a:lnTo>
                        <a:pt x="304" y="242"/>
                      </a:lnTo>
                      <a:lnTo>
                        <a:pt x="290" y="245"/>
                      </a:lnTo>
                      <a:lnTo>
                        <a:pt x="255" y="247"/>
                      </a:lnTo>
                      <a:lnTo>
                        <a:pt x="217" y="245"/>
                      </a:lnTo>
                      <a:lnTo>
                        <a:pt x="146" y="240"/>
                      </a:lnTo>
                      <a:lnTo>
                        <a:pt x="0" y="23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4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1" name="Freeform 86"/>
                <p:cNvSpPr>
                  <a:spLocks/>
                </p:cNvSpPr>
                <p:nvPr/>
              </p:nvSpPr>
              <p:spPr bwMode="auto">
                <a:xfrm>
                  <a:off x="4378" y="962"/>
                  <a:ext cx="396" cy="235"/>
                </a:xfrm>
                <a:custGeom>
                  <a:avLst/>
                  <a:gdLst>
                    <a:gd name="T0" fmla="*/ 386 w 396"/>
                    <a:gd name="T1" fmla="*/ 0 h 235"/>
                    <a:gd name="T2" fmla="*/ 386 w 396"/>
                    <a:gd name="T3" fmla="*/ 0 h 235"/>
                    <a:gd name="T4" fmla="*/ 391 w 396"/>
                    <a:gd name="T5" fmla="*/ 25 h 235"/>
                    <a:gd name="T6" fmla="*/ 393 w 396"/>
                    <a:gd name="T7" fmla="*/ 54 h 235"/>
                    <a:gd name="T8" fmla="*/ 396 w 396"/>
                    <a:gd name="T9" fmla="*/ 80 h 235"/>
                    <a:gd name="T10" fmla="*/ 391 w 396"/>
                    <a:gd name="T11" fmla="*/ 101 h 235"/>
                    <a:gd name="T12" fmla="*/ 391 w 396"/>
                    <a:gd name="T13" fmla="*/ 101 h 235"/>
                    <a:gd name="T14" fmla="*/ 386 w 396"/>
                    <a:gd name="T15" fmla="*/ 120 h 235"/>
                    <a:gd name="T16" fmla="*/ 377 w 396"/>
                    <a:gd name="T17" fmla="*/ 139 h 235"/>
                    <a:gd name="T18" fmla="*/ 363 w 396"/>
                    <a:gd name="T19" fmla="*/ 158 h 235"/>
                    <a:gd name="T20" fmla="*/ 349 w 396"/>
                    <a:gd name="T21" fmla="*/ 174 h 235"/>
                    <a:gd name="T22" fmla="*/ 320 w 396"/>
                    <a:gd name="T23" fmla="*/ 207 h 235"/>
                    <a:gd name="T24" fmla="*/ 294 w 396"/>
                    <a:gd name="T25" fmla="*/ 228 h 235"/>
                    <a:gd name="T26" fmla="*/ 294 w 396"/>
                    <a:gd name="T27" fmla="*/ 228 h 235"/>
                    <a:gd name="T28" fmla="*/ 287 w 396"/>
                    <a:gd name="T29" fmla="*/ 231 h 235"/>
                    <a:gd name="T30" fmla="*/ 278 w 396"/>
                    <a:gd name="T31" fmla="*/ 233 h 235"/>
                    <a:gd name="T32" fmla="*/ 257 w 396"/>
                    <a:gd name="T33" fmla="*/ 235 h 235"/>
                    <a:gd name="T34" fmla="*/ 231 w 396"/>
                    <a:gd name="T35" fmla="*/ 235 h 235"/>
                    <a:gd name="T36" fmla="*/ 203 w 396"/>
                    <a:gd name="T37" fmla="*/ 235 h 235"/>
                    <a:gd name="T38" fmla="*/ 155 w 396"/>
                    <a:gd name="T39" fmla="*/ 231 h 235"/>
                    <a:gd name="T40" fmla="*/ 134 w 396"/>
                    <a:gd name="T41" fmla="*/ 228 h 235"/>
                    <a:gd name="T42" fmla="*/ 0 w 396"/>
                    <a:gd name="T43" fmla="*/ 30 h 235"/>
                    <a:gd name="T44" fmla="*/ 82 w 396"/>
                    <a:gd name="T45" fmla="*/ 11 h 235"/>
                    <a:gd name="T46" fmla="*/ 82 w 396"/>
                    <a:gd name="T47" fmla="*/ 11 h 235"/>
                    <a:gd name="T48" fmla="*/ 99 w 396"/>
                    <a:gd name="T49" fmla="*/ 0 h 235"/>
                    <a:gd name="T50" fmla="*/ 386 w 396"/>
                    <a:gd name="T51" fmla="*/ 0 h 23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396" h="235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91" y="25"/>
                      </a:lnTo>
                      <a:lnTo>
                        <a:pt x="393" y="54"/>
                      </a:lnTo>
                      <a:lnTo>
                        <a:pt x="396" y="80"/>
                      </a:lnTo>
                      <a:lnTo>
                        <a:pt x="391" y="101"/>
                      </a:lnTo>
                      <a:lnTo>
                        <a:pt x="386" y="120"/>
                      </a:lnTo>
                      <a:lnTo>
                        <a:pt x="377" y="139"/>
                      </a:lnTo>
                      <a:lnTo>
                        <a:pt x="363" y="158"/>
                      </a:lnTo>
                      <a:lnTo>
                        <a:pt x="349" y="174"/>
                      </a:lnTo>
                      <a:lnTo>
                        <a:pt x="320" y="207"/>
                      </a:lnTo>
                      <a:lnTo>
                        <a:pt x="294" y="228"/>
                      </a:lnTo>
                      <a:lnTo>
                        <a:pt x="287" y="231"/>
                      </a:lnTo>
                      <a:lnTo>
                        <a:pt x="278" y="233"/>
                      </a:lnTo>
                      <a:lnTo>
                        <a:pt x="257" y="235"/>
                      </a:lnTo>
                      <a:lnTo>
                        <a:pt x="231" y="235"/>
                      </a:lnTo>
                      <a:lnTo>
                        <a:pt x="203" y="235"/>
                      </a:lnTo>
                      <a:lnTo>
                        <a:pt x="155" y="231"/>
                      </a:lnTo>
                      <a:lnTo>
                        <a:pt x="134" y="228"/>
                      </a:lnTo>
                      <a:lnTo>
                        <a:pt x="0" y="30"/>
                      </a:lnTo>
                      <a:lnTo>
                        <a:pt x="82" y="11"/>
                      </a:lnTo>
                      <a:lnTo>
                        <a:pt x="99" y="0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2" name="Freeform 87"/>
                <p:cNvSpPr>
                  <a:spLocks/>
                </p:cNvSpPr>
                <p:nvPr/>
              </p:nvSpPr>
              <p:spPr bwMode="auto">
                <a:xfrm>
                  <a:off x="4597" y="962"/>
                  <a:ext cx="170" cy="14"/>
                </a:xfrm>
                <a:custGeom>
                  <a:avLst/>
                  <a:gdLst>
                    <a:gd name="T0" fmla="*/ 170 w 170"/>
                    <a:gd name="T1" fmla="*/ 14 h 14"/>
                    <a:gd name="T2" fmla="*/ 170 w 170"/>
                    <a:gd name="T3" fmla="*/ 14 h 14"/>
                    <a:gd name="T4" fmla="*/ 0 w 170"/>
                    <a:gd name="T5" fmla="*/ 0 h 14"/>
                    <a:gd name="T6" fmla="*/ 0 w 170"/>
                    <a:gd name="T7" fmla="*/ 0 h 14"/>
                    <a:gd name="T8" fmla="*/ 47 w 170"/>
                    <a:gd name="T9" fmla="*/ 0 h 14"/>
                    <a:gd name="T10" fmla="*/ 167 w 170"/>
                    <a:gd name="T11" fmla="*/ 0 h 14"/>
                    <a:gd name="T12" fmla="*/ 167 w 170"/>
                    <a:gd name="T13" fmla="*/ 0 h 14"/>
                    <a:gd name="T14" fmla="*/ 170 w 170"/>
                    <a:gd name="T15" fmla="*/ 14 h 14"/>
                    <a:gd name="T16" fmla="*/ 170 w 170"/>
                    <a:gd name="T17" fmla="*/ 14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0" h="14">
                      <a:moveTo>
                        <a:pt x="170" y="14"/>
                      </a:moveTo>
                      <a:lnTo>
                        <a:pt x="170" y="14"/>
                      </a:lnTo>
                      <a:lnTo>
                        <a:pt x="0" y="0"/>
                      </a:lnTo>
                      <a:lnTo>
                        <a:pt x="47" y="0"/>
                      </a:lnTo>
                      <a:lnTo>
                        <a:pt x="167" y="0"/>
                      </a:lnTo>
                      <a:lnTo>
                        <a:pt x="170" y="14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3" name="Freeform 88"/>
                <p:cNvSpPr>
                  <a:spLocks/>
                </p:cNvSpPr>
                <p:nvPr/>
              </p:nvSpPr>
              <p:spPr bwMode="auto">
                <a:xfrm>
                  <a:off x="4597" y="976"/>
                  <a:ext cx="172" cy="21"/>
                </a:xfrm>
                <a:custGeom>
                  <a:avLst/>
                  <a:gdLst>
                    <a:gd name="T0" fmla="*/ 172 w 172"/>
                    <a:gd name="T1" fmla="*/ 21 h 21"/>
                    <a:gd name="T2" fmla="*/ 172 w 172"/>
                    <a:gd name="T3" fmla="*/ 21 h 21"/>
                    <a:gd name="T4" fmla="*/ 0 w 172"/>
                    <a:gd name="T5" fmla="*/ 7 h 21"/>
                    <a:gd name="T6" fmla="*/ 0 w 172"/>
                    <a:gd name="T7" fmla="*/ 7 h 21"/>
                    <a:gd name="T8" fmla="*/ 170 w 172"/>
                    <a:gd name="T9" fmla="*/ 0 h 21"/>
                    <a:gd name="T10" fmla="*/ 170 w 172"/>
                    <a:gd name="T11" fmla="*/ 0 h 21"/>
                    <a:gd name="T12" fmla="*/ 172 w 172"/>
                    <a:gd name="T13" fmla="*/ 21 h 21"/>
                    <a:gd name="T14" fmla="*/ 172 w 17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72" h="21">
                      <a:moveTo>
                        <a:pt x="172" y="21"/>
                      </a:moveTo>
                      <a:lnTo>
                        <a:pt x="172" y="21"/>
                      </a:lnTo>
                      <a:lnTo>
                        <a:pt x="0" y="7"/>
                      </a:lnTo>
                      <a:lnTo>
                        <a:pt x="170" y="0"/>
                      </a:lnTo>
                      <a:lnTo>
                        <a:pt x="172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4" name="Freeform 89"/>
                <p:cNvSpPr>
                  <a:spLocks/>
                </p:cNvSpPr>
                <p:nvPr/>
              </p:nvSpPr>
              <p:spPr bwMode="auto">
                <a:xfrm>
                  <a:off x="4597" y="995"/>
                  <a:ext cx="174" cy="21"/>
                </a:xfrm>
                <a:custGeom>
                  <a:avLst/>
                  <a:gdLst>
                    <a:gd name="T0" fmla="*/ 174 w 174"/>
                    <a:gd name="T1" fmla="*/ 21 h 21"/>
                    <a:gd name="T2" fmla="*/ 0 w 174"/>
                    <a:gd name="T3" fmla="*/ 7 h 21"/>
                    <a:gd name="T4" fmla="*/ 172 w 174"/>
                    <a:gd name="T5" fmla="*/ 0 h 21"/>
                    <a:gd name="T6" fmla="*/ 172 w 174"/>
                    <a:gd name="T7" fmla="*/ 0 h 21"/>
                    <a:gd name="T8" fmla="*/ 174 w 174"/>
                    <a:gd name="T9" fmla="*/ 21 h 21"/>
                    <a:gd name="T10" fmla="*/ 174 w 174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74" h="21">
                      <a:moveTo>
                        <a:pt x="174" y="21"/>
                      </a:moveTo>
                      <a:lnTo>
                        <a:pt x="0" y="7"/>
                      </a:lnTo>
                      <a:lnTo>
                        <a:pt x="172" y="0"/>
                      </a:lnTo>
                      <a:lnTo>
                        <a:pt x="174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5" name="Freeform 90"/>
                <p:cNvSpPr>
                  <a:spLocks/>
                </p:cNvSpPr>
                <p:nvPr/>
              </p:nvSpPr>
              <p:spPr bwMode="auto">
                <a:xfrm>
                  <a:off x="4474" y="997"/>
                  <a:ext cx="274" cy="153"/>
                </a:xfrm>
                <a:custGeom>
                  <a:avLst/>
                  <a:gdLst>
                    <a:gd name="T0" fmla="*/ 191 w 274"/>
                    <a:gd name="T1" fmla="*/ 19 h 153"/>
                    <a:gd name="T2" fmla="*/ 191 w 274"/>
                    <a:gd name="T3" fmla="*/ 19 h 153"/>
                    <a:gd name="T4" fmla="*/ 196 w 274"/>
                    <a:gd name="T5" fmla="*/ 19 h 153"/>
                    <a:gd name="T6" fmla="*/ 210 w 274"/>
                    <a:gd name="T7" fmla="*/ 16 h 153"/>
                    <a:gd name="T8" fmla="*/ 227 w 274"/>
                    <a:gd name="T9" fmla="*/ 16 h 153"/>
                    <a:gd name="T10" fmla="*/ 239 w 274"/>
                    <a:gd name="T11" fmla="*/ 19 h 153"/>
                    <a:gd name="T12" fmla="*/ 250 w 274"/>
                    <a:gd name="T13" fmla="*/ 21 h 153"/>
                    <a:gd name="T14" fmla="*/ 250 w 274"/>
                    <a:gd name="T15" fmla="*/ 21 h 153"/>
                    <a:gd name="T16" fmla="*/ 260 w 274"/>
                    <a:gd name="T17" fmla="*/ 28 h 153"/>
                    <a:gd name="T18" fmla="*/ 269 w 274"/>
                    <a:gd name="T19" fmla="*/ 38 h 153"/>
                    <a:gd name="T20" fmla="*/ 272 w 274"/>
                    <a:gd name="T21" fmla="*/ 49 h 153"/>
                    <a:gd name="T22" fmla="*/ 274 w 274"/>
                    <a:gd name="T23" fmla="*/ 66 h 153"/>
                    <a:gd name="T24" fmla="*/ 272 w 274"/>
                    <a:gd name="T25" fmla="*/ 80 h 153"/>
                    <a:gd name="T26" fmla="*/ 264 w 274"/>
                    <a:gd name="T27" fmla="*/ 97 h 153"/>
                    <a:gd name="T28" fmla="*/ 253 w 274"/>
                    <a:gd name="T29" fmla="*/ 113 h 153"/>
                    <a:gd name="T30" fmla="*/ 236 w 274"/>
                    <a:gd name="T31" fmla="*/ 130 h 153"/>
                    <a:gd name="T32" fmla="*/ 236 w 274"/>
                    <a:gd name="T33" fmla="*/ 130 h 153"/>
                    <a:gd name="T34" fmla="*/ 227 w 274"/>
                    <a:gd name="T35" fmla="*/ 137 h 153"/>
                    <a:gd name="T36" fmla="*/ 217 w 274"/>
                    <a:gd name="T37" fmla="*/ 141 h 153"/>
                    <a:gd name="T38" fmla="*/ 196 w 274"/>
                    <a:gd name="T39" fmla="*/ 151 h 153"/>
                    <a:gd name="T40" fmla="*/ 175 w 274"/>
                    <a:gd name="T41" fmla="*/ 153 h 153"/>
                    <a:gd name="T42" fmla="*/ 154 w 274"/>
                    <a:gd name="T43" fmla="*/ 153 h 153"/>
                    <a:gd name="T44" fmla="*/ 135 w 274"/>
                    <a:gd name="T45" fmla="*/ 153 h 153"/>
                    <a:gd name="T46" fmla="*/ 121 w 274"/>
                    <a:gd name="T47" fmla="*/ 151 h 153"/>
                    <a:gd name="T48" fmla="*/ 107 w 274"/>
                    <a:gd name="T49" fmla="*/ 148 h 153"/>
                    <a:gd name="T50" fmla="*/ 62 w 274"/>
                    <a:gd name="T51" fmla="*/ 137 h 153"/>
                    <a:gd name="T52" fmla="*/ 0 w 274"/>
                    <a:gd name="T53" fmla="*/ 66 h 153"/>
                    <a:gd name="T54" fmla="*/ 33 w 274"/>
                    <a:gd name="T55" fmla="*/ 0 h 153"/>
                    <a:gd name="T56" fmla="*/ 102 w 274"/>
                    <a:gd name="T57" fmla="*/ 2 h 153"/>
                    <a:gd name="T58" fmla="*/ 109 w 274"/>
                    <a:gd name="T59" fmla="*/ 28 h 153"/>
                    <a:gd name="T60" fmla="*/ 109 w 274"/>
                    <a:gd name="T61" fmla="*/ 28 h 153"/>
                    <a:gd name="T62" fmla="*/ 123 w 274"/>
                    <a:gd name="T63" fmla="*/ 31 h 153"/>
                    <a:gd name="T64" fmla="*/ 135 w 274"/>
                    <a:gd name="T65" fmla="*/ 33 h 153"/>
                    <a:gd name="T66" fmla="*/ 151 w 274"/>
                    <a:gd name="T67" fmla="*/ 33 h 153"/>
                    <a:gd name="T68" fmla="*/ 151 w 274"/>
                    <a:gd name="T69" fmla="*/ 33 h 153"/>
                    <a:gd name="T70" fmla="*/ 165 w 274"/>
                    <a:gd name="T71" fmla="*/ 31 h 153"/>
                    <a:gd name="T72" fmla="*/ 180 w 274"/>
                    <a:gd name="T73" fmla="*/ 26 h 153"/>
                    <a:gd name="T74" fmla="*/ 191 w 274"/>
                    <a:gd name="T75" fmla="*/ 19 h 153"/>
                    <a:gd name="T76" fmla="*/ 191 w 274"/>
                    <a:gd name="T77" fmla="*/ 19 h 15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74" h="153">
                      <a:moveTo>
                        <a:pt x="191" y="19"/>
                      </a:moveTo>
                      <a:lnTo>
                        <a:pt x="191" y="19"/>
                      </a:lnTo>
                      <a:lnTo>
                        <a:pt x="196" y="19"/>
                      </a:lnTo>
                      <a:lnTo>
                        <a:pt x="210" y="16"/>
                      </a:lnTo>
                      <a:lnTo>
                        <a:pt x="227" y="16"/>
                      </a:lnTo>
                      <a:lnTo>
                        <a:pt x="239" y="19"/>
                      </a:lnTo>
                      <a:lnTo>
                        <a:pt x="250" y="21"/>
                      </a:lnTo>
                      <a:lnTo>
                        <a:pt x="260" y="28"/>
                      </a:lnTo>
                      <a:lnTo>
                        <a:pt x="269" y="38"/>
                      </a:lnTo>
                      <a:lnTo>
                        <a:pt x="272" y="49"/>
                      </a:lnTo>
                      <a:lnTo>
                        <a:pt x="274" y="66"/>
                      </a:lnTo>
                      <a:lnTo>
                        <a:pt x="272" y="80"/>
                      </a:lnTo>
                      <a:lnTo>
                        <a:pt x="264" y="97"/>
                      </a:lnTo>
                      <a:lnTo>
                        <a:pt x="253" y="113"/>
                      </a:lnTo>
                      <a:lnTo>
                        <a:pt x="236" y="130"/>
                      </a:lnTo>
                      <a:lnTo>
                        <a:pt x="227" y="137"/>
                      </a:lnTo>
                      <a:lnTo>
                        <a:pt x="217" y="141"/>
                      </a:lnTo>
                      <a:lnTo>
                        <a:pt x="196" y="151"/>
                      </a:lnTo>
                      <a:lnTo>
                        <a:pt x="175" y="153"/>
                      </a:lnTo>
                      <a:lnTo>
                        <a:pt x="154" y="153"/>
                      </a:lnTo>
                      <a:lnTo>
                        <a:pt x="135" y="153"/>
                      </a:lnTo>
                      <a:lnTo>
                        <a:pt x="121" y="151"/>
                      </a:lnTo>
                      <a:lnTo>
                        <a:pt x="107" y="148"/>
                      </a:lnTo>
                      <a:lnTo>
                        <a:pt x="62" y="137"/>
                      </a:lnTo>
                      <a:lnTo>
                        <a:pt x="0" y="66"/>
                      </a:lnTo>
                      <a:lnTo>
                        <a:pt x="33" y="0"/>
                      </a:lnTo>
                      <a:lnTo>
                        <a:pt x="102" y="2"/>
                      </a:lnTo>
                      <a:lnTo>
                        <a:pt x="109" y="28"/>
                      </a:lnTo>
                      <a:lnTo>
                        <a:pt x="123" y="31"/>
                      </a:lnTo>
                      <a:lnTo>
                        <a:pt x="135" y="33"/>
                      </a:lnTo>
                      <a:lnTo>
                        <a:pt x="151" y="33"/>
                      </a:lnTo>
                      <a:lnTo>
                        <a:pt x="165" y="31"/>
                      </a:lnTo>
                      <a:lnTo>
                        <a:pt x="180" y="26"/>
                      </a:lnTo>
                      <a:lnTo>
                        <a:pt x="191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6" name="Freeform 91"/>
                <p:cNvSpPr>
                  <a:spLocks/>
                </p:cNvSpPr>
                <p:nvPr/>
              </p:nvSpPr>
              <p:spPr bwMode="auto">
                <a:xfrm>
                  <a:off x="4371" y="962"/>
                  <a:ext cx="210" cy="150"/>
                </a:xfrm>
                <a:custGeom>
                  <a:avLst/>
                  <a:gdLst>
                    <a:gd name="T0" fmla="*/ 210 w 210"/>
                    <a:gd name="T1" fmla="*/ 0 h 150"/>
                    <a:gd name="T2" fmla="*/ 210 w 210"/>
                    <a:gd name="T3" fmla="*/ 0 h 150"/>
                    <a:gd name="T4" fmla="*/ 202 w 210"/>
                    <a:gd name="T5" fmla="*/ 16 h 150"/>
                    <a:gd name="T6" fmla="*/ 193 w 210"/>
                    <a:gd name="T7" fmla="*/ 33 h 150"/>
                    <a:gd name="T8" fmla="*/ 169 w 210"/>
                    <a:gd name="T9" fmla="*/ 63 h 150"/>
                    <a:gd name="T10" fmla="*/ 169 w 210"/>
                    <a:gd name="T11" fmla="*/ 63 h 150"/>
                    <a:gd name="T12" fmla="*/ 167 w 210"/>
                    <a:gd name="T13" fmla="*/ 68 h 150"/>
                    <a:gd name="T14" fmla="*/ 165 w 210"/>
                    <a:gd name="T15" fmla="*/ 77 h 150"/>
                    <a:gd name="T16" fmla="*/ 165 w 210"/>
                    <a:gd name="T17" fmla="*/ 77 h 150"/>
                    <a:gd name="T18" fmla="*/ 165 w 210"/>
                    <a:gd name="T19" fmla="*/ 84 h 150"/>
                    <a:gd name="T20" fmla="*/ 162 w 210"/>
                    <a:gd name="T21" fmla="*/ 89 h 150"/>
                    <a:gd name="T22" fmla="*/ 160 w 210"/>
                    <a:gd name="T23" fmla="*/ 96 h 150"/>
                    <a:gd name="T24" fmla="*/ 155 w 210"/>
                    <a:gd name="T25" fmla="*/ 99 h 150"/>
                    <a:gd name="T26" fmla="*/ 144 w 210"/>
                    <a:gd name="T27" fmla="*/ 106 h 150"/>
                    <a:gd name="T28" fmla="*/ 129 w 210"/>
                    <a:gd name="T29" fmla="*/ 108 h 150"/>
                    <a:gd name="T30" fmla="*/ 129 w 210"/>
                    <a:gd name="T31" fmla="*/ 108 h 150"/>
                    <a:gd name="T32" fmla="*/ 120 w 210"/>
                    <a:gd name="T33" fmla="*/ 120 h 150"/>
                    <a:gd name="T34" fmla="*/ 118 w 210"/>
                    <a:gd name="T35" fmla="*/ 124 h 150"/>
                    <a:gd name="T36" fmla="*/ 118 w 210"/>
                    <a:gd name="T37" fmla="*/ 132 h 150"/>
                    <a:gd name="T38" fmla="*/ 118 w 210"/>
                    <a:gd name="T39" fmla="*/ 132 h 150"/>
                    <a:gd name="T40" fmla="*/ 115 w 210"/>
                    <a:gd name="T41" fmla="*/ 141 h 150"/>
                    <a:gd name="T42" fmla="*/ 113 w 210"/>
                    <a:gd name="T43" fmla="*/ 146 h 150"/>
                    <a:gd name="T44" fmla="*/ 111 w 210"/>
                    <a:gd name="T45" fmla="*/ 150 h 150"/>
                    <a:gd name="T46" fmla="*/ 103 w 210"/>
                    <a:gd name="T47" fmla="*/ 150 h 150"/>
                    <a:gd name="T48" fmla="*/ 92 w 210"/>
                    <a:gd name="T49" fmla="*/ 150 h 150"/>
                    <a:gd name="T50" fmla="*/ 78 w 210"/>
                    <a:gd name="T51" fmla="*/ 148 h 150"/>
                    <a:gd name="T52" fmla="*/ 0 w 210"/>
                    <a:gd name="T53" fmla="*/ 30 h 150"/>
                    <a:gd name="T54" fmla="*/ 96 w 210"/>
                    <a:gd name="T55" fmla="*/ 7 h 150"/>
                    <a:gd name="T56" fmla="*/ 96 w 210"/>
                    <a:gd name="T57" fmla="*/ 7 h 150"/>
                    <a:gd name="T58" fmla="*/ 108 w 210"/>
                    <a:gd name="T59" fmla="*/ 0 h 150"/>
                    <a:gd name="T60" fmla="*/ 210 w 210"/>
                    <a:gd name="T61" fmla="*/ 0 h 15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210" h="150">
                      <a:moveTo>
                        <a:pt x="210" y="0"/>
                      </a:moveTo>
                      <a:lnTo>
                        <a:pt x="210" y="0"/>
                      </a:lnTo>
                      <a:lnTo>
                        <a:pt x="202" y="16"/>
                      </a:lnTo>
                      <a:lnTo>
                        <a:pt x="193" y="33"/>
                      </a:lnTo>
                      <a:lnTo>
                        <a:pt x="169" y="63"/>
                      </a:lnTo>
                      <a:lnTo>
                        <a:pt x="167" y="68"/>
                      </a:lnTo>
                      <a:lnTo>
                        <a:pt x="165" y="77"/>
                      </a:lnTo>
                      <a:lnTo>
                        <a:pt x="165" y="84"/>
                      </a:lnTo>
                      <a:lnTo>
                        <a:pt x="162" y="89"/>
                      </a:lnTo>
                      <a:lnTo>
                        <a:pt x="160" y="96"/>
                      </a:lnTo>
                      <a:lnTo>
                        <a:pt x="155" y="99"/>
                      </a:lnTo>
                      <a:lnTo>
                        <a:pt x="144" y="106"/>
                      </a:lnTo>
                      <a:lnTo>
                        <a:pt x="129" y="108"/>
                      </a:lnTo>
                      <a:lnTo>
                        <a:pt x="120" y="120"/>
                      </a:lnTo>
                      <a:lnTo>
                        <a:pt x="118" y="124"/>
                      </a:lnTo>
                      <a:lnTo>
                        <a:pt x="118" y="132"/>
                      </a:lnTo>
                      <a:lnTo>
                        <a:pt x="115" y="141"/>
                      </a:lnTo>
                      <a:lnTo>
                        <a:pt x="113" y="146"/>
                      </a:lnTo>
                      <a:lnTo>
                        <a:pt x="111" y="150"/>
                      </a:lnTo>
                      <a:lnTo>
                        <a:pt x="103" y="150"/>
                      </a:lnTo>
                      <a:lnTo>
                        <a:pt x="92" y="150"/>
                      </a:lnTo>
                      <a:lnTo>
                        <a:pt x="78" y="148"/>
                      </a:lnTo>
                      <a:lnTo>
                        <a:pt x="0" y="30"/>
                      </a:lnTo>
                      <a:lnTo>
                        <a:pt x="96" y="7"/>
                      </a:lnTo>
                      <a:lnTo>
                        <a:pt x="108" y="0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7" name="Freeform 92"/>
                <p:cNvSpPr>
                  <a:spLocks/>
                </p:cNvSpPr>
                <p:nvPr/>
              </p:nvSpPr>
              <p:spPr bwMode="auto">
                <a:xfrm>
                  <a:off x="4387" y="962"/>
                  <a:ext cx="182" cy="141"/>
                </a:xfrm>
                <a:custGeom>
                  <a:avLst/>
                  <a:gdLst>
                    <a:gd name="T0" fmla="*/ 182 w 182"/>
                    <a:gd name="T1" fmla="*/ 0 h 141"/>
                    <a:gd name="T2" fmla="*/ 182 w 182"/>
                    <a:gd name="T3" fmla="*/ 0 h 141"/>
                    <a:gd name="T4" fmla="*/ 177 w 182"/>
                    <a:gd name="T5" fmla="*/ 11 h 141"/>
                    <a:gd name="T6" fmla="*/ 170 w 182"/>
                    <a:gd name="T7" fmla="*/ 23 h 141"/>
                    <a:gd name="T8" fmla="*/ 170 w 182"/>
                    <a:gd name="T9" fmla="*/ 23 h 141"/>
                    <a:gd name="T10" fmla="*/ 156 w 182"/>
                    <a:gd name="T11" fmla="*/ 42 h 141"/>
                    <a:gd name="T12" fmla="*/ 146 w 182"/>
                    <a:gd name="T13" fmla="*/ 56 h 141"/>
                    <a:gd name="T14" fmla="*/ 139 w 182"/>
                    <a:gd name="T15" fmla="*/ 68 h 141"/>
                    <a:gd name="T16" fmla="*/ 139 w 182"/>
                    <a:gd name="T17" fmla="*/ 80 h 141"/>
                    <a:gd name="T18" fmla="*/ 139 w 182"/>
                    <a:gd name="T19" fmla="*/ 80 h 141"/>
                    <a:gd name="T20" fmla="*/ 137 w 182"/>
                    <a:gd name="T21" fmla="*/ 84 h 141"/>
                    <a:gd name="T22" fmla="*/ 135 w 182"/>
                    <a:gd name="T23" fmla="*/ 89 h 141"/>
                    <a:gd name="T24" fmla="*/ 130 w 182"/>
                    <a:gd name="T25" fmla="*/ 94 h 141"/>
                    <a:gd name="T26" fmla="*/ 125 w 182"/>
                    <a:gd name="T27" fmla="*/ 96 h 141"/>
                    <a:gd name="T28" fmla="*/ 116 w 182"/>
                    <a:gd name="T29" fmla="*/ 99 h 141"/>
                    <a:gd name="T30" fmla="*/ 111 w 182"/>
                    <a:gd name="T31" fmla="*/ 99 h 141"/>
                    <a:gd name="T32" fmla="*/ 111 w 182"/>
                    <a:gd name="T33" fmla="*/ 99 h 141"/>
                    <a:gd name="T34" fmla="*/ 106 w 182"/>
                    <a:gd name="T35" fmla="*/ 101 h 141"/>
                    <a:gd name="T36" fmla="*/ 99 w 182"/>
                    <a:gd name="T37" fmla="*/ 108 h 141"/>
                    <a:gd name="T38" fmla="*/ 92 w 182"/>
                    <a:gd name="T39" fmla="*/ 120 h 141"/>
                    <a:gd name="T40" fmla="*/ 90 w 182"/>
                    <a:gd name="T41" fmla="*/ 127 h 141"/>
                    <a:gd name="T42" fmla="*/ 90 w 182"/>
                    <a:gd name="T43" fmla="*/ 134 h 141"/>
                    <a:gd name="T44" fmla="*/ 90 w 182"/>
                    <a:gd name="T45" fmla="*/ 134 h 141"/>
                    <a:gd name="T46" fmla="*/ 90 w 182"/>
                    <a:gd name="T47" fmla="*/ 139 h 141"/>
                    <a:gd name="T48" fmla="*/ 85 w 182"/>
                    <a:gd name="T49" fmla="*/ 141 h 141"/>
                    <a:gd name="T50" fmla="*/ 78 w 182"/>
                    <a:gd name="T51" fmla="*/ 141 h 141"/>
                    <a:gd name="T52" fmla="*/ 69 w 182"/>
                    <a:gd name="T53" fmla="*/ 139 h 141"/>
                    <a:gd name="T54" fmla="*/ 0 w 182"/>
                    <a:gd name="T55" fmla="*/ 37 h 141"/>
                    <a:gd name="T56" fmla="*/ 85 w 182"/>
                    <a:gd name="T57" fmla="*/ 16 h 141"/>
                    <a:gd name="T58" fmla="*/ 85 w 182"/>
                    <a:gd name="T59" fmla="*/ 16 h 141"/>
                    <a:gd name="T60" fmla="*/ 92 w 182"/>
                    <a:gd name="T61" fmla="*/ 11 h 141"/>
                    <a:gd name="T62" fmla="*/ 109 w 182"/>
                    <a:gd name="T63" fmla="*/ 0 h 141"/>
                    <a:gd name="T64" fmla="*/ 182 w 182"/>
                    <a:gd name="T65" fmla="*/ 0 h 1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82" h="141">
                      <a:moveTo>
                        <a:pt x="182" y="0"/>
                      </a:moveTo>
                      <a:lnTo>
                        <a:pt x="182" y="0"/>
                      </a:lnTo>
                      <a:lnTo>
                        <a:pt x="177" y="11"/>
                      </a:lnTo>
                      <a:lnTo>
                        <a:pt x="170" y="23"/>
                      </a:lnTo>
                      <a:lnTo>
                        <a:pt x="156" y="42"/>
                      </a:lnTo>
                      <a:lnTo>
                        <a:pt x="146" y="56"/>
                      </a:lnTo>
                      <a:lnTo>
                        <a:pt x="139" y="68"/>
                      </a:lnTo>
                      <a:lnTo>
                        <a:pt x="139" y="80"/>
                      </a:lnTo>
                      <a:lnTo>
                        <a:pt x="137" y="84"/>
                      </a:lnTo>
                      <a:lnTo>
                        <a:pt x="135" y="89"/>
                      </a:lnTo>
                      <a:lnTo>
                        <a:pt x="130" y="94"/>
                      </a:lnTo>
                      <a:lnTo>
                        <a:pt x="125" y="96"/>
                      </a:lnTo>
                      <a:lnTo>
                        <a:pt x="116" y="99"/>
                      </a:lnTo>
                      <a:lnTo>
                        <a:pt x="111" y="99"/>
                      </a:lnTo>
                      <a:lnTo>
                        <a:pt x="106" y="101"/>
                      </a:lnTo>
                      <a:lnTo>
                        <a:pt x="99" y="108"/>
                      </a:lnTo>
                      <a:lnTo>
                        <a:pt x="92" y="120"/>
                      </a:lnTo>
                      <a:lnTo>
                        <a:pt x="90" y="127"/>
                      </a:lnTo>
                      <a:lnTo>
                        <a:pt x="90" y="134"/>
                      </a:lnTo>
                      <a:lnTo>
                        <a:pt x="90" y="139"/>
                      </a:lnTo>
                      <a:lnTo>
                        <a:pt x="85" y="141"/>
                      </a:lnTo>
                      <a:lnTo>
                        <a:pt x="78" y="141"/>
                      </a:lnTo>
                      <a:lnTo>
                        <a:pt x="69" y="139"/>
                      </a:lnTo>
                      <a:lnTo>
                        <a:pt x="0" y="37"/>
                      </a:lnTo>
                      <a:lnTo>
                        <a:pt x="85" y="16"/>
                      </a:lnTo>
                      <a:lnTo>
                        <a:pt x="92" y="11"/>
                      </a:lnTo>
                      <a:lnTo>
                        <a:pt x="109" y="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8" name="Freeform 93"/>
                <p:cNvSpPr>
                  <a:spLocks/>
                </p:cNvSpPr>
                <p:nvPr/>
              </p:nvSpPr>
              <p:spPr bwMode="auto">
                <a:xfrm>
                  <a:off x="4175" y="1178"/>
                  <a:ext cx="813" cy="797"/>
                </a:xfrm>
                <a:custGeom>
                  <a:avLst/>
                  <a:gdLst>
                    <a:gd name="T0" fmla="*/ 264 w 813"/>
                    <a:gd name="T1" fmla="*/ 3 h 797"/>
                    <a:gd name="T2" fmla="*/ 236 w 813"/>
                    <a:gd name="T3" fmla="*/ 8 h 797"/>
                    <a:gd name="T4" fmla="*/ 179 w 813"/>
                    <a:gd name="T5" fmla="*/ 19 h 797"/>
                    <a:gd name="T6" fmla="*/ 127 w 813"/>
                    <a:gd name="T7" fmla="*/ 38 h 797"/>
                    <a:gd name="T8" fmla="*/ 78 w 813"/>
                    <a:gd name="T9" fmla="*/ 66 h 797"/>
                    <a:gd name="T10" fmla="*/ 24 w 813"/>
                    <a:gd name="T11" fmla="*/ 109 h 797"/>
                    <a:gd name="T12" fmla="*/ 0 w 813"/>
                    <a:gd name="T13" fmla="*/ 133 h 797"/>
                    <a:gd name="T14" fmla="*/ 0 w 813"/>
                    <a:gd name="T15" fmla="*/ 599 h 797"/>
                    <a:gd name="T16" fmla="*/ 2 w 813"/>
                    <a:gd name="T17" fmla="*/ 611 h 797"/>
                    <a:gd name="T18" fmla="*/ 40 w 813"/>
                    <a:gd name="T19" fmla="*/ 656 h 797"/>
                    <a:gd name="T20" fmla="*/ 83 w 813"/>
                    <a:gd name="T21" fmla="*/ 696 h 797"/>
                    <a:gd name="T22" fmla="*/ 130 w 813"/>
                    <a:gd name="T23" fmla="*/ 731 h 797"/>
                    <a:gd name="T24" fmla="*/ 222 w 813"/>
                    <a:gd name="T25" fmla="*/ 783 h 797"/>
                    <a:gd name="T26" fmla="*/ 264 w 813"/>
                    <a:gd name="T27" fmla="*/ 797 h 797"/>
                    <a:gd name="T28" fmla="*/ 568 w 813"/>
                    <a:gd name="T29" fmla="*/ 797 h 797"/>
                    <a:gd name="T30" fmla="*/ 613 w 813"/>
                    <a:gd name="T31" fmla="*/ 779 h 797"/>
                    <a:gd name="T32" fmla="*/ 655 w 813"/>
                    <a:gd name="T33" fmla="*/ 755 h 797"/>
                    <a:gd name="T34" fmla="*/ 695 w 813"/>
                    <a:gd name="T35" fmla="*/ 724 h 797"/>
                    <a:gd name="T36" fmla="*/ 731 w 813"/>
                    <a:gd name="T37" fmla="*/ 687 h 797"/>
                    <a:gd name="T38" fmla="*/ 752 w 813"/>
                    <a:gd name="T39" fmla="*/ 661 h 797"/>
                    <a:gd name="T40" fmla="*/ 785 w 813"/>
                    <a:gd name="T41" fmla="*/ 604 h 797"/>
                    <a:gd name="T42" fmla="*/ 809 w 813"/>
                    <a:gd name="T43" fmla="*/ 533 h 797"/>
                    <a:gd name="T44" fmla="*/ 811 w 813"/>
                    <a:gd name="T45" fmla="*/ 505 h 797"/>
                    <a:gd name="T46" fmla="*/ 813 w 813"/>
                    <a:gd name="T47" fmla="*/ 453 h 797"/>
                    <a:gd name="T48" fmla="*/ 809 w 813"/>
                    <a:gd name="T49" fmla="*/ 404 h 797"/>
                    <a:gd name="T50" fmla="*/ 799 w 813"/>
                    <a:gd name="T51" fmla="*/ 354 h 797"/>
                    <a:gd name="T52" fmla="*/ 773 w 813"/>
                    <a:gd name="T53" fmla="*/ 288 h 797"/>
                    <a:gd name="T54" fmla="*/ 757 w 813"/>
                    <a:gd name="T55" fmla="*/ 260 h 797"/>
                    <a:gd name="T56" fmla="*/ 721 w 813"/>
                    <a:gd name="T57" fmla="*/ 206 h 797"/>
                    <a:gd name="T58" fmla="*/ 679 w 813"/>
                    <a:gd name="T59" fmla="*/ 158 h 797"/>
                    <a:gd name="T60" fmla="*/ 632 w 813"/>
                    <a:gd name="T61" fmla="*/ 114 h 797"/>
                    <a:gd name="T62" fmla="*/ 568 w 813"/>
                    <a:gd name="T63" fmla="*/ 71 h 797"/>
                    <a:gd name="T64" fmla="*/ 538 w 813"/>
                    <a:gd name="T65" fmla="*/ 55 h 797"/>
                    <a:gd name="T66" fmla="*/ 474 w 813"/>
                    <a:gd name="T67" fmla="*/ 29 h 797"/>
                    <a:gd name="T68" fmla="*/ 410 w 813"/>
                    <a:gd name="T69" fmla="*/ 12 h 797"/>
                    <a:gd name="T70" fmla="*/ 344 w 813"/>
                    <a:gd name="T71" fmla="*/ 3 h 797"/>
                    <a:gd name="T72" fmla="*/ 309 w 813"/>
                    <a:gd name="T73" fmla="*/ 0 h 79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813" h="797">
                      <a:moveTo>
                        <a:pt x="309" y="0"/>
                      </a:moveTo>
                      <a:lnTo>
                        <a:pt x="264" y="3"/>
                      </a:lnTo>
                      <a:lnTo>
                        <a:pt x="236" y="8"/>
                      </a:lnTo>
                      <a:lnTo>
                        <a:pt x="208" y="12"/>
                      </a:lnTo>
                      <a:lnTo>
                        <a:pt x="179" y="19"/>
                      </a:lnTo>
                      <a:lnTo>
                        <a:pt x="153" y="29"/>
                      </a:lnTo>
                      <a:lnTo>
                        <a:pt x="127" y="38"/>
                      </a:lnTo>
                      <a:lnTo>
                        <a:pt x="104" y="52"/>
                      </a:lnTo>
                      <a:lnTo>
                        <a:pt x="78" y="66"/>
                      </a:lnTo>
                      <a:lnTo>
                        <a:pt x="54" y="83"/>
                      </a:lnTo>
                      <a:lnTo>
                        <a:pt x="24" y="109"/>
                      </a:lnTo>
                      <a:lnTo>
                        <a:pt x="0" y="133"/>
                      </a:lnTo>
                      <a:lnTo>
                        <a:pt x="0" y="599"/>
                      </a:lnTo>
                      <a:lnTo>
                        <a:pt x="2" y="611"/>
                      </a:lnTo>
                      <a:lnTo>
                        <a:pt x="21" y="635"/>
                      </a:lnTo>
                      <a:lnTo>
                        <a:pt x="40" y="656"/>
                      </a:lnTo>
                      <a:lnTo>
                        <a:pt x="61" y="677"/>
                      </a:lnTo>
                      <a:lnTo>
                        <a:pt x="83" y="696"/>
                      </a:lnTo>
                      <a:lnTo>
                        <a:pt x="106" y="715"/>
                      </a:lnTo>
                      <a:lnTo>
                        <a:pt x="130" y="731"/>
                      </a:lnTo>
                      <a:lnTo>
                        <a:pt x="182" y="764"/>
                      </a:lnTo>
                      <a:lnTo>
                        <a:pt x="222" y="783"/>
                      </a:lnTo>
                      <a:lnTo>
                        <a:pt x="264" y="797"/>
                      </a:lnTo>
                      <a:lnTo>
                        <a:pt x="568" y="797"/>
                      </a:lnTo>
                      <a:lnTo>
                        <a:pt x="592" y="790"/>
                      </a:lnTo>
                      <a:lnTo>
                        <a:pt x="613" y="779"/>
                      </a:lnTo>
                      <a:lnTo>
                        <a:pt x="637" y="767"/>
                      </a:lnTo>
                      <a:lnTo>
                        <a:pt x="655" y="755"/>
                      </a:lnTo>
                      <a:lnTo>
                        <a:pt x="677" y="741"/>
                      </a:lnTo>
                      <a:lnTo>
                        <a:pt x="695" y="724"/>
                      </a:lnTo>
                      <a:lnTo>
                        <a:pt x="714" y="708"/>
                      </a:lnTo>
                      <a:lnTo>
                        <a:pt x="731" y="687"/>
                      </a:lnTo>
                      <a:lnTo>
                        <a:pt x="752" y="661"/>
                      </a:lnTo>
                      <a:lnTo>
                        <a:pt x="771" y="632"/>
                      </a:lnTo>
                      <a:lnTo>
                        <a:pt x="785" y="604"/>
                      </a:lnTo>
                      <a:lnTo>
                        <a:pt x="797" y="571"/>
                      </a:lnTo>
                      <a:lnTo>
                        <a:pt x="809" y="533"/>
                      </a:lnTo>
                      <a:lnTo>
                        <a:pt x="811" y="505"/>
                      </a:lnTo>
                      <a:lnTo>
                        <a:pt x="813" y="479"/>
                      </a:lnTo>
                      <a:lnTo>
                        <a:pt x="813" y="453"/>
                      </a:lnTo>
                      <a:lnTo>
                        <a:pt x="813" y="430"/>
                      </a:lnTo>
                      <a:lnTo>
                        <a:pt x="809" y="404"/>
                      </a:lnTo>
                      <a:lnTo>
                        <a:pt x="804" y="378"/>
                      </a:lnTo>
                      <a:lnTo>
                        <a:pt x="799" y="354"/>
                      </a:lnTo>
                      <a:lnTo>
                        <a:pt x="790" y="328"/>
                      </a:lnTo>
                      <a:lnTo>
                        <a:pt x="773" y="288"/>
                      </a:lnTo>
                      <a:lnTo>
                        <a:pt x="757" y="260"/>
                      </a:lnTo>
                      <a:lnTo>
                        <a:pt x="740" y="232"/>
                      </a:lnTo>
                      <a:lnTo>
                        <a:pt x="721" y="206"/>
                      </a:lnTo>
                      <a:lnTo>
                        <a:pt x="702" y="182"/>
                      </a:lnTo>
                      <a:lnTo>
                        <a:pt x="679" y="158"/>
                      </a:lnTo>
                      <a:lnTo>
                        <a:pt x="658" y="135"/>
                      </a:lnTo>
                      <a:lnTo>
                        <a:pt x="632" y="114"/>
                      </a:lnTo>
                      <a:lnTo>
                        <a:pt x="606" y="95"/>
                      </a:lnTo>
                      <a:lnTo>
                        <a:pt x="568" y="71"/>
                      </a:lnTo>
                      <a:lnTo>
                        <a:pt x="538" y="55"/>
                      </a:lnTo>
                      <a:lnTo>
                        <a:pt x="507" y="41"/>
                      </a:lnTo>
                      <a:lnTo>
                        <a:pt x="474" y="29"/>
                      </a:lnTo>
                      <a:lnTo>
                        <a:pt x="443" y="19"/>
                      </a:lnTo>
                      <a:lnTo>
                        <a:pt x="410" y="12"/>
                      </a:lnTo>
                      <a:lnTo>
                        <a:pt x="380" y="5"/>
                      </a:lnTo>
                      <a:lnTo>
                        <a:pt x="344" y="3"/>
                      </a:lnTo>
                      <a:lnTo>
                        <a:pt x="30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9" name="Freeform 94"/>
                <p:cNvSpPr>
                  <a:spLocks/>
                </p:cNvSpPr>
                <p:nvPr/>
              </p:nvSpPr>
              <p:spPr bwMode="auto">
                <a:xfrm>
                  <a:off x="4175" y="1190"/>
                  <a:ext cx="804" cy="785"/>
                </a:xfrm>
                <a:custGeom>
                  <a:avLst/>
                  <a:gdLst>
                    <a:gd name="T0" fmla="*/ 309 w 804"/>
                    <a:gd name="T1" fmla="*/ 0 h 785"/>
                    <a:gd name="T2" fmla="*/ 309 w 804"/>
                    <a:gd name="T3" fmla="*/ 0 h 785"/>
                    <a:gd name="T4" fmla="*/ 262 w 804"/>
                    <a:gd name="T5" fmla="*/ 3 h 785"/>
                    <a:gd name="T6" fmla="*/ 217 w 804"/>
                    <a:gd name="T7" fmla="*/ 10 h 785"/>
                    <a:gd name="T8" fmla="*/ 172 w 804"/>
                    <a:gd name="T9" fmla="*/ 21 h 785"/>
                    <a:gd name="T10" fmla="*/ 132 w 804"/>
                    <a:gd name="T11" fmla="*/ 36 h 785"/>
                    <a:gd name="T12" fmla="*/ 94 w 804"/>
                    <a:gd name="T13" fmla="*/ 57 h 785"/>
                    <a:gd name="T14" fmla="*/ 59 w 804"/>
                    <a:gd name="T15" fmla="*/ 80 h 785"/>
                    <a:gd name="T16" fmla="*/ 28 w 804"/>
                    <a:gd name="T17" fmla="*/ 106 h 785"/>
                    <a:gd name="T18" fmla="*/ 0 w 804"/>
                    <a:gd name="T19" fmla="*/ 137 h 785"/>
                    <a:gd name="T20" fmla="*/ 0 w 804"/>
                    <a:gd name="T21" fmla="*/ 580 h 785"/>
                    <a:gd name="T22" fmla="*/ 0 w 804"/>
                    <a:gd name="T23" fmla="*/ 580 h 785"/>
                    <a:gd name="T24" fmla="*/ 28 w 804"/>
                    <a:gd name="T25" fmla="*/ 618 h 785"/>
                    <a:gd name="T26" fmla="*/ 59 w 804"/>
                    <a:gd name="T27" fmla="*/ 651 h 785"/>
                    <a:gd name="T28" fmla="*/ 94 w 804"/>
                    <a:gd name="T29" fmla="*/ 682 h 785"/>
                    <a:gd name="T30" fmla="*/ 132 w 804"/>
                    <a:gd name="T31" fmla="*/ 710 h 785"/>
                    <a:gd name="T32" fmla="*/ 170 w 804"/>
                    <a:gd name="T33" fmla="*/ 734 h 785"/>
                    <a:gd name="T34" fmla="*/ 212 w 804"/>
                    <a:gd name="T35" fmla="*/ 755 h 785"/>
                    <a:gd name="T36" fmla="*/ 257 w 804"/>
                    <a:gd name="T37" fmla="*/ 774 h 785"/>
                    <a:gd name="T38" fmla="*/ 302 w 804"/>
                    <a:gd name="T39" fmla="*/ 785 h 785"/>
                    <a:gd name="T40" fmla="*/ 535 w 804"/>
                    <a:gd name="T41" fmla="*/ 785 h 785"/>
                    <a:gd name="T42" fmla="*/ 535 w 804"/>
                    <a:gd name="T43" fmla="*/ 785 h 785"/>
                    <a:gd name="T44" fmla="*/ 568 w 804"/>
                    <a:gd name="T45" fmla="*/ 776 h 785"/>
                    <a:gd name="T46" fmla="*/ 599 w 804"/>
                    <a:gd name="T47" fmla="*/ 764 h 785"/>
                    <a:gd name="T48" fmla="*/ 627 w 804"/>
                    <a:gd name="T49" fmla="*/ 748 h 785"/>
                    <a:gd name="T50" fmla="*/ 655 w 804"/>
                    <a:gd name="T51" fmla="*/ 731 h 785"/>
                    <a:gd name="T52" fmla="*/ 679 w 804"/>
                    <a:gd name="T53" fmla="*/ 712 h 785"/>
                    <a:gd name="T54" fmla="*/ 702 w 804"/>
                    <a:gd name="T55" fmla="*/ 691 h 785"/>
                    <a:gd name="T56" fmla="*/ 724 w 804"/>
                    <a:gd name="T57" fmla="*/ 668 h 785"/>
                    <a:gd name="T58" fmla="*/ 743 w 804"/>
                    <a:gd name="T59" fmla="*/ 644 h 785"/>
                    <a:gd name="T60" fmla="*/ 759 w 804"/>
                    <a:gd name="T61" fmla="*/ 618 h 785"/>
                    <a:gd name="T62" fmla="*/ 773 w 804"/>
                    <a:gd name="T63" fmla="*/ 590 h 785"/>
                    <a:gd name="T64" fmla="*/ 785 w 804"/>
                    <a:gd name="T65" fmla="*/ 561 h 785"/>
                    <a:gd name="T66" fmla="*/ 794 w 804"/>
                    <a:gd name="T67" fmla="*/ 531 h 785"/>
                    <a:gd name="T68" fmla="*/ 799 w 804"/>
                    <a:gd name="T69" fmla="*/ 500 h 785"/>
                    <a:gd name="T70" fmla="*/ 804 w 804"/>
                    <a:gd name="T71" fmla="*/ 467 h 785"/>
                    <a:gd name="T72" fmla="*/ 804 w 804"/>
                    <a:gd name="T73" fmla="*/ 434 h 785"/>
                    <a:gd name="T74" fmla="*/ 799 w 804"/>
                    <a:gd name="T75" fmla="*/ 399 h 785"/>
                    <a:gd name="T76" fmla="*/ 799 w 804"/>
                    <a:gd name="T77" fmla="*/ 399 h 785"/>
                    <a:gd name="T78" fmla="*/ 792 w 804"/>
                    <a:gd name="T79" fmla="*/ 359 h 785"/>
                    <a:gd name="T80" fmla="*/ 780 w 804"/>
                    <a:gd name="T81" fmla="*/ 319 h 785"/>
                    <a:gd name="T82" fmla="*/ 764 w 804"/>
                    <a:gd name="T83" fmla="*/ 281 h 785"/>
                    <a:gd name="T84" fmla="*/ 745 w 804"/>
                    <a:gd name="T85" fmla="*/ 243 h 785"/>
                    <a:gd name="T86" fmla="*/ 721 w 804"/>
                    <a:gd name="T87" fmla="*/ 210 h 785"/>
                    <a:gd name="T88" fmla="*/ 695 w 804"/>
                    <a:gd name="T89" fmla="*/ 177 h 785"/>
                    <a:gd name="T90" fmla="*/ 665 w 804"/>
                    <a:gd name="T91" fmla="*/ 146 h 785"/>
                    <a:gd name="T92" fmla="*/ 634 w 804"/>
                    <a:gd name="T93" fmla="*/ 116 h 785"/>
                    <a:gd name="T94" fmla="*/ 599 w 804"/>
                    <a:gd name="T95" fmla="*/ 90 h 785"/>
                    <a:gd name="T96" fmla="*/ 563 w 804"/>
                    <a:gd name="T97" fmla="*/ 69 h 785"/>
                    <a:gd name="T98" fmla="*/ 523 w 804"/>
                    <a:gd name="T99" fmla="*/ 47 h 785"/>
                    <a:gd name="T100" fmla="*/ 483 w 804"/>
                    <a:gd name="T101" fmla="*/ 31 h 785"/>
                    <a:gd name="T102" fmla="*/ 441 w 804"/>
                    <a:gd name="T103" fmla="*/ 17 h 785"/>
                    <a:gd name="T104" fmla="*/ 398 w 804"/>
                    <a:gd name="T105" fmla="*/ 7 h 785"/>
                    <a:gd name="T106" fmla="*/ 354 w 804"/>
                    <a:gd name="T107" fmla="*/ 3 h 785"/>
                    <a:gd name="T108" fmla="*/ 309 w 804"/>
                    <a:gd name="T109" fmla="*/ 0 h 785"/>
                    <a:gd name="T110" fmla="*/ 309 w 804"/>
                    <a:gd name="T111" fmla="*/ 0 h 78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804" h="785">
                      <a:moveTo>
                        <a:pt x="309" y="0"/>
                      </a:moveTo>
                      <a:lnTo>
                        <a:pt x="309" y="0"/>
                      </a:lnTo>
                      <a:lnTo>
                        <a:pt x="262" y="3"/>
                      </a:lnTo>
                      <a:lnTo>
                        <a:pt x="217" y="10"/>
                      </a:lnTo>
                      <a:lnTo>
                        <a:pt x="172" y="21"/>
                      </a:lnTo>
                      <a:lnTo>
                        <a:pt x="132" y="36"/>
                      </a:lnTo>
                      <a:lnTo>
                        <a:pt x="94" y="57"/>
                      </a:lnTo>
                      <a:lnTo>
                        <a:pt x="59" y="80"/>
                      </a:lnTo>
                      <a:lnTo>
                        <a:pt x="28" y="106"/>
                      </a:lnTo>
                      <a:lnTo>
                        <a:pt x="0" y="137"/>
                      </a:lnTo>
                      <a:lnTo>
                        <a:pt x="0" y="580"/>
                      </a:lnTo>
                      <a:lnTo>
                        <a:pt x="28" y="618"/>
                      </a:lnTo>
                      <a:lnTo>
                        <a:pt x="59" y="651"/>
                      </a:lnTo>
                      <a:lnTo>
                        <a:pt x="94" y="682"/>
                      </a:lnTo>
                      <a:lnTo>
                        <a:pt x="132" y="710"/>
                      </a:lnTo>
                      <a:lnTo>
                        <a:pt x="170" y="734"/>
                      </a:lnTo>
                      <a:lnTo>
                        <a:pt x="212" y="755"/>
                      </a:lnTo>
                      <a:lnTo>
                        <a:pt x="257" y="774"/>
                      </a:lnTo>
                      <a:lnTo>
                        <a:pt x="302" y="785"/>
                      </a:lnTo>
                      <a:lnTo>
                        <a:pt x="535" y="785"/>
                      </a:lnTo>
                      <a:lnTo>
                        <a:pt x="568" y="776"/>
                      </a:lnTo>
                      <a:lnTo>
                        <a:pt x="599" y="764"/>
                      </a:lnTo>
                      <a:lnTo>
                        <a:pt x="627" y="748"/>
                      </a:lnTo>
                      <a:lnTo>
                        <a:pt x="655" y="731"/>
                      </a:lnTo>
                      <a:lnTo>
                        <a:pt x="679" y="712"/>
                      </a:lnTo>
                      <a:lnTo>
                        <a:pt x="702" y="691"/>
                      </a:lnTo>
                      <a:lnTo>
                        <a:pt x="724" y="668"/>
                      </a:lnTo>
                      <a:lnTo>
                        <a:pt x="743" y="644"/>
                      </a:lnTo>
                      <a:lnTo>
                        <a:pt x="759" y="618"/>
                      </a:lnTo>
                      <a:lnTo>
                        <a:pt x="773" y="590"/>
                      </a:lnTo>
                      <a:lnTo>
                        <a:pt x="785" y="561"/>
                      </a:lnTo>
                      <a:lnTo>
                        <a:pt x="794" y="531"/>
                      </a:lnTo>
                      <a:lnTo>
                        <a:pt x="799" y="500"/>
                      </a:lnTo>
                      <a:lnTo>
                        <a:pt x="804" y="467"/>
                      </a:lnTo>
                      <a:lnTo>
                        <a:pt x="804" y="434"/>
                      </a:lnTo>
                      <a:lnTo>
                        <a:pt x="799" y="399"/>
                      </a:lnTo>
                      <a:lnTo>
                        <a:pt x="792" y="359"/>
                      </a:lnTo>
                      <a:lnTo>
                        <a:pt x="780" y="319"/>
                      </a:lnTo>
                      <a:lnTo>
                        <a:pt x="764" y="281"/>
                      </a:lnTo>
                      <a:lnTo>
                        <a:pt x="745" y="243"/>
                      </a:lnTo>
                      <a:lnTo>
                        <a:pt x="721" y="210"/>
                      </a:lnTo>
                      <a:lnTo>
                        <a:pt x="695" y="177"/>
                      </a:lnTo>
                      <a:lnTo>
                        <a:pt x="665" y="146"/>
                      </a:lnTo>
                      <a:lnTo>
                        <a:pt x="634" y="116"/>
                      </a:lnTo>
                      <a:lnTo>
                        <a:pt x="599" y="90"/>
                      </a:lnTo>
                      <a:lnTo>
                        <a:pt x="563" y="69"/>
                      </a:lnTo>
                      <a:lnTo>
                        <a:pt x="523" y="47"/>
                      </a:lnTo>
                      <a:lnTo>
                        <a:pt x="483" y="31"/>
                      </a:lnTo>
                      <a:lnTo>
                        <a:pt x="441" y="17"/>
                      </a:lnTo>
                      <a:lnTo>
                        <a:pt x="398" y="7"/>
                      </a:lnTo>
                      <a:lnTo>
                        <a:pt x="354" y="3"/>
                      </a:lnTo>
                      <a:lnTo>
                        <a:pt x="309" y="0"/>
                      </a:lnTo>
                      <a:close/>
                    </a:path>
                  </a:pathLst>
                </a:custGeom>
                <a:solidFill>
                  <a:srgbClr val="FF9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0" name="Freeform 95"/>
                <p:cNvSpPr>
                  <a:spLocks/>
                </p:cNvSpPr>
                <p:nvPr/>
              </p:nvSpPr>
              <p:spPr bwMode="auto">
                <a:xfrm>
                  <a:off x="4342" y="1209"/>
                  <a:ext cx="342" cy="21"/>
                </a:xfrm>
                <a:custGeom>
                  <a:avLst/>
                  <a:gdLst>
                    <a:gd name="T0" fmla="*/ 342 w 342"/>
                    <a:gd name="T1" fmla="*/ 21 h 21"/>
                    <a:gd name="T2" fmla="*/ 0 w 342"/>
                    <a:gd name="T3" fmla="*/ 2 h 21"/>
                    <a:gd name="T4" fmla="*/ 0 w 342"/>
                    <a:gd name="T5" fmla="*/ 2 h 21"/>
                    <a:gd name="T6" fmla="*/ 8 w 342"/>
                    <a:gd name="T7" fmla="*/ 0 h 21"/>
                    <a:gd name="T8" fmla="*/ 293 w 342"/>
                    <a:gd name="T9" fmla="*/ 2 h 21"/>
                    <a:gd name="T10" fmla="*/ 293 w 342"/>
                    <a:gd name="T11" fmla="*/ 2 h 21"/>
                    <a:gd name="T12" fmla="*/ 342 w 342"/>
                    <a:gd name="T13" fmla="*/ 21 h 21"/>
                    <a:gd name="T14" fmla="*/ 342 w 34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42" h="21">
                      <a:moveTo>
                        <a:pt x="342" y="21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293" y="2"/>
                      </a:lnTo>
                      <a:lnTo>
                        <a:pt x="342" y="2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1" name="Freeform 96"/>
                <p:cNvSpPr>
                  <a:spLocks/>
                </p:cNvSpPr>
                <p:nvPr/>
              </p:nvSpPr>
              <p:spPr bwMode="auto">
                <a:xfrm>
                  <a:off x="4281" y="1240"/>
                  <a:ext cx="469" cy="26"/>
                </a:xfrm>
                <a:custGeom>
                  <a:avLst/>
                  <a:gdLst>
                    <a:gd name="T0" fmla="*/ 469 w 469"/>
                    <a:gd name="T1" fmla="*/ 26 h 26"/>
                    <a:gd name="T2" fmla="*/ 469 w 469"/>
                    <a:gd name="T3" fmla="*/ 26 h 26"/>
                    <a:gd name="T4" fmla="*/ 0 w 469"/>
                    <a:gd name="T5" fmla="*/ 0 h 26"/>
                    <a:gd name="T6" fmla="*/ 0 w 469"/>
                    <a:gd name="T7" fmla="*/ 0 h 26"/>
                    <a:gd name="T8" fmla="*/ 0 w 469"/>
                    <a:gd name="T9" fmla="*/ 0 h 26"/>
                    <a:gd name="T10" fmla="*/ 0 w 469"/>
                    <a:gd name="T11" fmla="*/ 0 h 26"/>
                    <a:gd name="T12" fmla="*/ 432 w 469"/>
                    <a:gd name="T13" fmla="*/ 4 h 26"/>
                    <a:gd name="T14" fmla="*/ 432 w 469"/>
                    <a:gd name="T15" fmla="*/ 4 h 26"/>
                    <a:gd name="T16" fmla="*/ 469 w 469"/>
                    <a:gd name="T17" fmla="*/ 26 h 26"/>
                    <a:gd name="T18" fmla="*/ 469 w 469"/>
                    <a:gd name="T19" fmla="*/ 26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69" h="26">
                      <a:moveTo>
                        <a:pt x="469" y="26"/>
                      </a:moveTo>
                      <a:lnTo>
                        <a:pt x="469" y="26"/>
                      </a:lnTo>
                      <a:lnTo>
                        <a:pt x="0" y="0"/>
                      </a:lnTo>
                      <a:lnTo>
                        <a:pt x="432" y="4"/>
                      </a:lnTo>
                      <a:lnTo>
                        <a:pt x="469" y="26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2" name="Freeform 97"/>
                <p:cNvSpPr>
                  <a:spLocks/>
                </p:cNvSpPr>
                <p:nvPr/>
              </p:nvSpPr>
              <p:spPr bwMode="auto">
                <a:xfrm>
                  <a:off x="4276" y="1270"/>
                  <a:ext cx="524" cy="29"/>
                </a:xfrm>
                <a:custGeom>
                  <a:avLst/>
                  <a:gdLst>
                    <a:gd name="T0" fmla="*/ 524 w 524"/>
                    <a:gd name="T1" fmla="*/ 29 h 29"/>
                    <a:gd name="T2" fmla="*/ 524 w 524"/>
                    <a:gd name="T3" fmla="*/ 29 h 29"/>
                    <a:gd name="T4" fmla="*/ 0 w 524"/>
                    <a:gd name="T5" fmla="*/ 0 h 29"/>
                    <a:gd name="T6" fmla="*/ 0 w 524"/>
                    <a:gd name="T7" fmla="*/ 0 h 29"/>
                    <a:gd name="T8" fmla="*/ 491 w 524"/>
                    <a:gd name="T9" fmla="*/ 5 h 29"/>
                    <a:gd name="T10" fmla="*/ 491 w 524"/>
                    <a:gd name="T11" fmla="*/ 5 h 29"/>
                    <a:gd name="T12" fmla="*/ 524 w 524"/>
                    <a:gd name="T13" fmla="*/ 29 h 29"/>
                    <a:gd name="T14" fmla="*/ 524 w 524"/>
                    <a:gd name="T15" fmla="*/ 29 h 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24" h="29">
                      <a:moveTo>
                        <a:pt x="524" y="29"/>
                      </a:moveTo>
                      <a:lnTo>
                        <a:pt x="524" y="29"/>
                      </a:lnTo>
                      <a:lnTo>
                        <a:pt x="0" y="0"/>
                      </a:lnTo>
                      <a:lnTo>
                        <a:pt x="491" y="5"/>
                      </a:lnTo>
                      <a:lnTo>
                        <a:pt x="524" y="29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3" name="Freeform 98"/>
                <p:cNvSpPr>
                  <a:spLocks/>
                </p:cNvSpPr>
                <p:nvPr/>
              </p:nvSpPr>
              <p:spPr bwMode="auto">
                <a:xfrm>
                  <a:off x="4276" y="1301"/>
                  <a:ext cx="561" cy="31"/>
                </a:xfrm>
                <a:custGeom>
                  <a:avLst/>
                  <a:gdLst>
                    <a:gd name="T0" fmla="*/ 561 w 561"/>
                    <a:gd name="T1" fmla="*/ 31 h 31"/>
                    <a:gd name="T2" fmla="*/ 561 w 561"/>
                    <a:gd name="T3" fmla="*/ 31 h 31"/>
                    <a:gd name="T4" fmla="*/ 0 w 561"/>
                    <a:gd name="T5" fmla="*/ 0 h 31"/>
                    <a:gd name="T6" fmla="*/ 0 w 561"/>
                    <a:gd name="T7" fmla="*/ 0 h 31"/>
                    <a:gd name="T8" fmla="*/ 533 w 561"/>
                    <a:gd name="T9" fmla="*/ 5 h 31"/>
                    <a:gd name="T10" fmla="*/ 533 w 561"/>
                    <a:gd name="T11" fmla="*/ 5 h 31"/>
                    <a:gd name="T12" fmla="*/ 561 w 561"/>
                    <a:gd name="T13" fmla="*/ 31 h 31"/>
                    <a:gd name="T14" fmla="*/ 561 w 561"/>
                    <a:gd name="T15" fmla="*/ 31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61" h="31">
                      <a:moveTo>
                        <a:pt x="561" y="31"/>
                      </a:moveTo>
                      <a:lnTo>
                        <a:pt x="561" y="31"/>
                      </a:lnTo>
                      <a:lnTo>
                        <a:pt x="0" y="0"/>
                      </a:lnTo>
                      <a:lnTo>
                        <a:pt x="533" y="5"/>
                      </a:lnTo>
                      <a:lnTo>
                        <a:pt x="561" y="3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4" name="Freeform 99"/>
                <p:cNvSpPr>
                  <a:spLocks/>
                </p:cNvSpPr>
                <p:nvPr/>
              </p:nvSpPr>
              <p:spPr bwMode="auto">
                <a:xfrm>
                  <a:off x="4276" y="1332"/>
                  <a:ext cx="592" cy="33"/>
                </a:xfrm>
                <a:custGeom>
                  <a:avLst/>
                  <a:gdLst>
                    <a:gd name="T0" fmla="*/ 592 w 592"/>
                    <a:gd name="T1" fmla="*/ 33 h 33"/>
                    <a:gd name="T2" fmla="*/ 592 w 592"/>
                    <a:gd name="T3" fmla="*/ 33 h 33"/>
                    <a:gd name="T4" fmla="*/ 0 w 592"/>
                    <a:gd name="T5" fmla="*/ 0 h 33"/>
                    <a:gd name="T6" fmla="*/ 0 w 592"/>
                    <a:gd name="T7" fmla="*/ 0 h 33"/>
                    <a:gd name="T8" fmla="*/ 568 w 592"/>
                    <a:gd name="T9" fmla="*/ 7 h 33"/>
                    <a:gd name="T10" fmla="*/ 568 w 592"/>
                    <a:gd name="T11" fmla="*/ 7 h 33"/>
                    <a:gd name="T12" fmla="*/ 592 w 592"/>
                    <a:gd name="T13" fmla="*/ 33 h 33"/>
                    <a:gd name="T14" fmla="*/ 592 w 592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92" h="33">
                      <a:moveTo>
                        <a:pt x="592" y="33"/>
                      </a:moveTo>
                      <a:lnTo>
                        <a:pt x="592" y="33"/>
                      </a:lnTo>
                      <a:lnTo>
                        <a:pt x="0" y="0"/>
                      </a:lnTo>
                      <a:lnTo>
                        <a:pt x="568" y="7"/>
                      </a:lnTo>
                      <a:lnTo>
                        <a:pt x="592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5" name="Freeform 100"/>
                <p:cNvSpPr>
                  <a:spLocks/>
                </p:cNvSpPr>
                <p:nvPr/>
              </p:nvSpPr>
              <p:spPr bwMode="auto">
                <a:xfrm>
                  <a:off x="4276" y="1362"/>
                  <a:ext cx="618" cy="33"/>
                </a:xfrm>
                <a:custGeom>
                  <a:avLst/>
                  <a:gdLst>
                    <a:gd name="T0" fmla="*/ 618 w 618"/>
                    <a:gd name="T1" fmla="*/ 33 h 33"/>
                    <a:gd name="T2" fmla="*/ 618 w 618"/>
                    <a:gd name="T3" fmla="*/ 33 h 33"/>
                    <a:gd name="T4" fmla="*/ 0 w 618"/>
                    <a:gd name="T5" fmla="*/ 0 h 33"/>
                    <a:gd name="T6" fmla="*/ 0 w 618"/>
                    <a:gd name="T7" fmla="*/ 0 h 33"/>
                    <a:gd name="T8" fmla="*/ 597 w 618"/>
                    <a:gd name="T9" fmla="*/ 7 h 33"/>
                    <a:gd name="T10" fmla="*/ 597 w 618"/>
                    <a:gd name="T11" fmla="*/ 7 h 33"/>
                    <a:gd name="T12" fmla="*/ 618 w 618"/>
                    <a:gd name="T13" fmla="*/ 33 h 33"/>
                    <a:gd name="T14" fmla="*/ 618 w 618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18" h="33">
                      <a:moveTo>
                        <a:pt x="618" y="33"/>
                      </a:moveTo>
                      <a:lnTo>
                        <a:pt x="618" y="33"/>
                      </a:lnTo>
                      <a:lnTo>
                        <a:pt x="0" y="0"/>
                      </a:lnTo>
                      <a:lnTo>
                        <a:pt x="597" y="7"/>
                      </a:lnTo>
                      <a:lnTo>
                        <a:pt x="618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6" name="Freeform 101"/>
                <p:cNvSpPr>
                  <a:spLocks/>
                </p:cNvSpPr>
                <p:nvPr/>
              </p:nvSpPr>
              <p:spPr bwMode="auto">
                <a:xfrm>
                  <a:off x="4276" y="1393"/>
                  <a:ext cx="639" cy="35"/>
                </a:xfrm>
                <a:custGeom>
                  <a:avLst/>
                  <a:gdLst>
                    <a:gd name="T0" fmla="*/ 639 w 639"/>
                    <a:gd name="T1" fmla="*/ 35 h 35"/>
                    <a:gd name="T2" fmla="*/ 639 w 639"/>
                    <a:gd name="T3" fmla="*/ 35 h 35"/>
                    <a:gd name="T4" fmla="*/ 0 w 639"/>
                    <a:gd name="T5" fmla="*/ 0 h 35"/>
                    <a:gd name="T6" fmla="*/ 0 w 639"/>
                    <a:gd name="T7" fmla="*/ 0 h 35"/>
                    <a:gd name="T8" fmla="*/ 620 w 639"/>
                    <a:gd name="T9" fmla="*/ 7 h 35"/>
                    <a:gd name="T10" fmla="*/ 620 w 639"/>
                    <a:gd name="T11" fmla="*/ 7 h 35"/>
                    <a:gd name="T12" fmla="*/ 639 w 639"/>
                    <a:gd name="T13" fmla="*/ 35 h 35"/>
                    <a:gd name="T14" fmla="*/ 639 w 639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39" h="35">
                      <a:moveTo>
                        <a:pt x="639" y="35"/>
                      </a:moveTo>
                      <a:lnTo>
                        <a:pt x="639" y="35"/>
                      </a:lnTo>
                      <a:lnTo>
                        <a:pt x="0" y="0"/>
                      </a:lnTo>
                      <a:lnTo>
                        <a:pt x="620" y="7"/>
                      </a:lnTo>
                      <a:lnTo>
                        <a:pt x="639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7" name="Freeform 102"/>
                <p:cNvSpPr>
                  <a:spLocks/>
                </p:cNvSpPr>
                <p:nvPr/>
              </p:nvSpPr>
              <p:spPr bwMode="auto">
                <a:xfrm>
                  <a:off x="4276" y="1424"/>
                  <a:ext cx="658" cy="35"/>
                </a:xfrm>
                <a:custGeom>
                  <a:avLst/>
                  <a:gdLst>
                    <a:gd name="T0" fmla="*/ 658 w 658"/>
                    <a:gd name="T1" fmla="*/ 35 h 35"/>
                    <a:gd name="T2" fmla="*/ 658 w 658"/>
                    <a:gd name="T3" fmla="*/ 35 h 35"/>
                    <a:gd name="T4" fmla="*/ 0 w 658"/>
                    <a:gd name="T5" fmla="*/ 0 h 35"/>
                    <a:gd name="T6" fmla="*/ 0 w 658"/>
                    <a:gd name="T7" fmla="*/ 0 h 35"/>
                    <a:gd name="T8" fmla="*/ 642 w 658"/>
                    <a:gd name="T9" fmla="*/ 7 h 35"/>
                    <a:gd name="T10" fmla="*/ 642 w 658"/>
                    <a:gd name="T11" fmla="*/ 7 h 35"/>
                    <a:gd name="T12" fmla="*/ 658 w 658"/>
                    <a:gd name="T13" fmla="*/ 35 h 35"/>
                    <a:gd name="T14" fmla="*/ 658 w 658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58" h="35">
                      <a:moveTo>
                        <a:pt x="658" y="35"/>
                      </a:moveTo>
                      <a:lnTo>
                        <a:pt x="658" y="35"/>
                      </a:lnTo>
                      <a:lnTo>
                        <a:pt x="0" y="0"/>
                      </a:lnTo>
                      <a:lnTo>
                        <a:pt x="642" y="7"/>
                      </a:lnTo>
                      <a:lnTo>
                        <a:pt x="658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8" name="Freeform 103"/>
                <p:cNvSpPr>
                  <a:spLocks/>
                </p:cNvSpPr>
                <p:nvPr/>
              </p:nvSpPr>
              <p:spPr bwMode="auto">
                <a:xfrm>
                  <a:off x="4276" y="1454"/>
                  <a:ext cx="672" cy="38"/>
                </a:xfrm>
                <a:custGeom>
                  <a:avLst/>
                  <a:gdLst>
                    <a:gd name="T0" fmla="*/ 672 w 672"/>
                    <a:gd name="T1" fmla="*/ 38 h 38"/>
                    <a:gd name="T2" fmla="*/ 672 w 672"/>
                    <a:gd name="T3" fmla="*/ 38 h 38"/>
                    <a:gd name="T4" fmla="*/ 0 w 672"/>
                    <a:gd name="T5" fmla="*/ 0 h 38"/>
                    <a:gd name="T6" fmla="*/ 0 w 672"/>
                    <a:gd name="T7" fmla="*/ 0 h 38"/>
                    <a:gd name="T8" fmla="*/ 658 w 672"/>
                    <a:gd name="T9" fmla="*/ 7 h 38"/>
                    <a:gd name="T10" fmla="*/ 658 w 672"/>
                    <a:gd name="T11" fmla="*/ 7 h 38"/>
                    <a:gd name="T12" fmla="*/ 672 w 672"/>
                    <a:gd name="T13" fmla="*/ 38 h 38"/>
                    <a:gd name="T14" fmla="*/ 672 w 672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2" h="38">
                      <a:moveTo>
                        <a:pt x="672" y="38"/>
                      </a:moveTo>
                      <a:lnTo>
                        <a:pt x="672" y="38"/>
                      </a:lnTo>
                      <a:lnTo>
                        <a:pt x="0" y="0"/>
                      </a:lnTo>
                      <a:lnTo>
                        <a:pt x="658" y="7"/>
                      </a:lnTo>
                      <a:lnTo>
                        <a:pt x="672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9" name="Freeform 104"/>
                <p:cNvSpPr>
                  <a:spLocks/>
                </p:cNvSpPr>
                <p:nvPr/>
              </p:nvSpPr>
              <p:spPr bwMode="auto">
                <a:xfrm>
                  <a:off x="4276" y="1485"/>
                  <a:ext cx="684" cy="38"/>
                </a:xfrm>
                <a:custGeom>
                  <a:avLst/>
                  <a:gdLst>
                    <a:gd name="T0" fmla="*/ 684 w 684"/>
                    <a:gd name="T1" fmla="*/ 38 h 38"/>
                    <a:gd name="T2" fmla="*/ 684 w 684"/>
                    <a:gd name="T3" fmla="*/ 38 h 38"/>
                    <a:gd name="T4" fmla="*/ 0 w 684"/>
                    <a:gd name="T5" fmla="*/ 0 h 38"/>
                    <a:gd name="T6" fmla="*/ 0 w 684"/>
                    <a:gd name="T7" fmla="*/ 0 h 38"/>
                    <a:gd name="T8" fmla="*/ 672 w 684"/>
                    <a:gd name="T9" fmla="*/ 7 h 38"/>
                    <a:gd name="T10" fmla="*/ 672 w 684"/>
                    <a:gd name="T11" fmla="*/ 7 h 38"/>
                    <a:gd name="T12" fmla="*/ 684 w 684"/>
                    <a:gd name="T13" fmla="*/ 38 h 38"/>
                    <a:gd name="T14" fmla="*/ 684 w 684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4" h="38">
                      <a:moveTo>
                        <a:pt x="684" y="38"/>
                      </a:moveTo>
                      <a:lnTo>
                        <a:pt x="684" y="38"/>
                      </a:lnTo>
                      <a:lnTo>
                        <a:pt x="0" y="0"/>
                      </a:lnTo>
                      <a:lnTo>
                        <a:pt x="672" y="7"/>
                      </a:lnTo>
                      <a:lnTo>
                        <a:pt x="684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0" name="Freeform 105"/>
                <p:cNvSpPr>
                  <a:spLocks/>
                </p:cNvSpPr>
                <p:nvPr/>
              </p:nvSpPr>
              <p:spPr bwMode="auto">
                <a:xfrm>
                  <a:off x="4276" y="1516"/>
                  <a:ext cx="693" cy="37"/>
                </a:xfrm>
                <a:custGeom>
                  <a:avLst/>
                  <a:gdLst>
                    <a:gd name="T0" fmla="*/ 693 w 693"/>
                    <a:gd name="T1" fmla="*/ 37 h 37"/>
                    <a:gd name="T2" fmla="*/ 693 w 693"/>
                    <a:gd name="T3" fmla="*/ 37 h 37"/>
                    <a:gd name="T4" fmla="*/ 0 w 693"/>
                    <a:gd name="T5" fmla="*/ 0 h 37"/>
                    <a:gd name="T6" fmla="*/ 0 w 693"/>
                    <a:gd name="T7" fmla="*/ 0 h 37"/>
                    <a:gd name="T8" fmla="*/ 684 w 693"/>
                    <a:gd name="T9" fmla="*/ 7 h 37"/>
                    <a:gd name="T10" fmla="*/ 684 w 693"/>
                    <a:gd name="T11" fmla="*/ 7 h 37"/>
                    <a:gd name="T12" fmla="*/ 693 w 693"/>
                    <a:gd name="T13" fmla="*/ 37 h 37"/>
                    <a:gd name="T14" fmla="*/ 693 w 693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3" h="37">
                      <a:moveTo>
                        <a:pt x="693" y="37"/>
                      </a:moveTo>
                      <a:lnTo>
                        <a:pt x="693" y="37"/>
                      </a:lnTo>
                      <a:lnTo>
                        <a:pt x="0" y="0"/>
                      </a:lnTo>
                      <a:lnTo>
                        <a:pt x="684" y="7"/>
                      </a:lnTo>
                      <a:lnTo>
                        <a:pt x="693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1" name="Freeform 106"/>
                <p:cNvSpPr>
                  <a:spLocks/>
                </p:cNvSpPr>
                <p:nvPr/>
              </p:nvSpPr>
              <p:spPr bwMode="auto">
                <a:xfrm>
                  <a:off x="4276" y="1546"/>
                  <a:ext cx="698" cy="38"/>
                </a:xfrm>
                <a:custGeom>
                  <a:avLst/>
                  <a:gdLst>
                    <a:gd name="T0" fmla="*/ 698 w 698"/>
                    <a:gd name="T1" fmla="*/ 38 h 38"/>
                    <a:gd name="T2" fmla="*/ 698 w 698"/>
                    <a:gd name="T3" fmla="*/ 38 h 38"/>
                    <a:gd name="T4" fmla="*/ 0 w 698"/>
                    <a:gd name="T5" fmla="*/ 0 h 38"/>
                    <a:gd name="T6" fmla="*/ 0 w 698"/>
                    <a:gd name="T7" fmla="*/ 0 h 38"/>
                    <a:gd name="T8" fmla="*/ 693 w 698"/>
                    <a:gd name="T9" fmla="*/ 7 h 38"/>
                    <a:gd name="T10" fmla="*/ 693 w 698"/>
                    <a:gd name="T11" fmla="*/ 7 h 38"/>
                    <a:gd name="T12" fmla="*/ 698 w 698"/>
                    <a:gd name="T13" fmla="*/ 38 h 38"/>
                    <a:gd name="T14" fmla="*/ 698 w 698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8" h="38">
                      <a:moveTo>
                        <a:pt x="698" y="38"/>
                      </a:moveTo>
                      <a:lnTo>
                        <a:pt x="698" y="38"/>
                      </a:lnTo>
                      <a:lnTo>
                        <a:pt x="0" y="0"/>
                      </a:lnTo>
                      <a:lnTo>
                        <a:pt x="693" y="7"/>
                      </a:lnTo>
                      <a:lnTo>
                        <a:pt x="698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2" name="Freeform 107"/>
                <p:cNvSpPr>
                  <a:spLocks/>
                </p:cNvSpPr>
                <p:nvPr/>
              </p:nvSpPr>
              <p:spPr bwMode="auto">
                <a:xfrm>
                  <a:off x="4276" y="1577"/>
                  <a:ext cx="703" cy="38"/>
                </a:xfrm>
                <a:custGeom>
                  <a:avLst/>
                  <a:gdLst>
                    <a:gd name="T0" fmla="*/ 703 w 703"/>
                    <a:gd name="T1" fmla="*/ 38 h 38"/>
                    <a:gd name="T2" fmla="*/ 703 w 703"/>
                    <a:gd name="T3" fmla="*/ 38 h 38"/>
                    <a:gd name="T4" fmla="*/ 0 w 703"/>
                    <a:gd name="T5" fmla="*/ 0 h 38"/>
                    <a:gd name="T6" fmla="*/ 0 w 703"/>
                    <a:gd name="T7" fmla="*/ 0 h 38"/>
                    <a:gd name="T8" fmla="*/ 698 w 703"/>
                    <a:gd name="T9" fmla="*/ 7 h 38"/>
                    <a:gd name="T10" fmla="*/ 698 w 703"/>
                    <a:gd name="T11" fmla="*/ 7 h 38"/>
                    <a:gd name="T12" fmla="*/ 698 w 703"/>
                    <a:gd name="T13" fmla="*/ 12 h 38"/>
                    <a:gd name="T14" fmla="*/ 698 w 703"/>
                    <a:gd name="T15" fmla="*/ 12 h 38"/>
                    <a:gd name="T16" fmla="*/ 703 w 703"/>
                    <a:gd name="T17" fmla="*/ 38 h 38"/>
                    <a:gd name="T18" fmla="*/ 703 w 703"/>
                    <a:gd name="T19" fmla="*/ 38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03" h="38">
                      <a:moveTo>
                        <a:pt x="703" y="38"/>
                      </a:moveTo>
                      <a:lnTo>
                        <a:pt x="703" y="38"/>
                      </a:lnTo>
                      <a:lnTo>
                        <a:pt x="0" y="0"/>
                      </a:lnTo>
                      <a:lnTo>
                        <a:pt x="698" y="7"/>
                      </a:lnTo>
                      <a:lnTo>
                        <a:pt x="698" y="12"/>
                      </a:lnTo>
                      <a:lnTo>
                        <a:pt x="703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3" name="Freeform 108"/>
                <p:cNvSpPr>
                  <a:spLocks/>
                </p:cNvSpPr>
                <p:nvPr/>
              </p:nvSpPr>
              <p:spPr bwMode="auto">
                <a:xfrm>
                  <a:off x="4276" y="1608"/>
                  <a:ext cx="703" cy="37"/>
                </a:xfrm>
                <a:custGeom>
                  <a:avLst/>
                  <a:gdLst>
                    <a:gd name="T0" fmla="*/ 703 w 703"/>
                    <a:gd name="T1" fmla="*/ 37 h 37"/>
                    <a:gd name="T2" fmla="*/ 703 w 703"/>
                    <a:gd name="T3" fmla="*/ 37 h 37"/>
                    <a:gd name="T4" fmla="*/ 0 w 703"/>
                    <a:gd name="T5" fmla="*/ 0 h 37"/>
                    <a:gd name="T6" fmla="*/ 0 w 703"/>
                    <a:gd name="T7" fmla="*/ 0 h 37"/>
                    <a:gd name="T8" fmla="*/ 703 w 703"/>
                    <a:gd name="T9" fmla="*/ 7 h 37"/>
                    <a:gd name="T10" fmla="*/ 703 w 703"/>
                    <a:gd name="T11" fmla="*/ 7 h 37"/>
                    <a:gd name="T12" fmla="*/ 703 w 703"/>
                    <a:gd name="T13" fmla="*/ 37 h 37"/>
                    <a:gd name="T14" fmla="*/ 703 w 703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3" h="37">
                      <a:moveTo>
                        <a:pt x="703" y="37"/>
                      </a:moveTo>
                      <a:lnTo>
                        <a:pt x="703" y="37"/>
                      </a:lnTo>
                      <a:lnTo>
                        <a:pt x="0" y="0"/>
                      </a:lnTo>
                      <a:lnTo>
                        <a:pt x="703" y="7"/>
                      </a:lnTo>
                      <a:lnTo>
                        <a:pt x="703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4" name="Freeform 109"/>
                <p:cNvSpPr>
                  <a:spLocks/>
                </p:cNvSpPr>
                <p:nvPr/>
              </p:nvSpPr>
              <p:spPr bwMode="auto">
                <a:xfrm>
                  <a:off x="4276" y="1638"/>
                  <a:ext cx="703" cy="38"/>
                </a:xfrm>
                <a:custGeom>
                  <a:avLst/>
                  <a:gdLst>
                    <a:gd name="T0" fmla="*/ 700 w 703"/>
                    <a:gd name="T1" fmla="*/ 38 h 38"/>
                    <a:gd name="T2" fmla="*/ 700 w 703"/>
                    <a:gd name="T3" fmla="*/ 38 h 38"/>
                    <a:gd name="T4" fmla="*/ 0 w 703"/>
                    <a:gd name="T5" fmla="*/ 0 h 38"/>
                    <a:gd name="T6" fmla="*/ 0 w 703"/>
                    <a:gd name="T7" fmla="*/ 0 h 38"/>
                    <a:gd name="T8" fmla="*/ 703 w 703"/>
                    <a:gd name="T9" fmla="*/ 7 h 38"/>
                    <a:gd name="T10" fmla="*/ 703 w 703"/>
                    <a:gd name="T11" fmla="*/ 7 h 38"/>
                    <a:gd name="T12" fmla="*/ 700 w 703"/>
                    <a:gd name="T13" fmla="*/ 38 h 38"/>
                    <a:gd name="T14" fmla="*/ 700 w 703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3" h="38">
                      <a:moveTo>
                        <a:pt x="700" y="38"/>
                      </a:moveTo>
                      <a:lnTo>
                        <a:pt x="700" y="38"/>
                      </a:lnTo>
                      <a:lnTo>
                        <a:pt x="0" y="0"/>
                      </a:lnTo>
                      <a:lnTo>
                        <a:pt x="703" y="7"/>
                      </a:lnTo>
                      <a:lnTo>
                        <a:pt x="700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5" name="Freeform 110"/>
                <p:cNvSpPr>
                  <a:spLocks/>
                </p:cNvSpPr>
                <p:nvPr/>
              </p:nvSpPr>
              <p:spPr bwMode="auto">
                <a:xfrm>
                  <a:off x="4276" y="1669"/>
                  <a:ext cx="700" cy="38"/>
                </a:xfrm>
                <a:custGeom>
                  <a:avLst/>
                  <a:gdLst>
                    <a:gd name="T0" fmla="*/ 696 w 700"/>
                    <a:gd name="T1" fmla="*/ 38 h 38"/>
                    <a:gd name="T2" fmla="*/ 696 w 700"/>
                    <a:gd name="T3" fmla="*/ 38 h 38"/>
                    <a:gd name="T4" fmla="*/ 0 w 700"/>
                    <a:gd name="T5" fmla="*/ 0 h 38"/>
                    <a:gd name="T6" fmla="*/ 0 w 700"/>
                    <a:gd name="T7" fmla="*/ 0 h 38"/>
                    <a:gd name="T8" fmla="*/ 700 w 700"/>
                    <a:gd name="T9" fmla="*/ 7 h 38"/>
                    <a:gd name="T10" fmla="*/ 700 w 700"/>
                    <a:gd name="T11" fmla="*/ 7 h 38"/>
                    <a:gd name="T12" fmla="*/ 696 w 700"/>
                    <a:gd name="T13" fmla="*/ 38 h 38"/>
                    <a:gd name="T14" fmla="*/ 696 w 700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0" h="38">
                      <a:moveTo>
                        <a:pt x="696" y="38"/>
                      </a:moveTo>
                      <a:lnTo>
                        <a:pt x="696" y="38"/>
                      </a:lnTo>
                      <a:lnTo>
                        <a:pt x="0" y="0"/>
                      </a:lnTo>
                      <a:lnTo>
                        <a:pt x="700" y="7"/>
                      </a:lnTo>
                      <a:lnTo>
                        <a:pt x="696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6" name="Freeform 111"/>
                <p:cNvSpPr>
                  <a:spLocks/>
                </p:cNvSpPr>
                <p:nvPr/>
              </p:nvSpPr>
              <p:spPr bwMode="auto">
                <a:xfrm>
                  <a:off x="4276" y="1700"/>
                  <a:ext cx="696" cy="37"/>
                </a:xfrm>
                <a:custGeom>
                  <a:avLst/>
                  <a:gdLst>
                    <a:gd name="T0" fmla="*/ 689 w 696"/>
                    <a:gd name="T1" fmla="*/ 37 h 37"/>
                    <a:gd name="T2" fmla="*/ 689 w 696"/>
                    <a:gd name="T3" fmla="*/ 37 h 37"/>
                    <a:gd name="T4" fmla="*/ 0 w 696"/>
                    <a:gd name="T5" fmla="*/ 0 h 37"/>
                    <a:gd name="T6" fmla="*/ 0 w 696"/>
                    <a:gd name="T7" fmla="*/ 0 h 37"/>
                    <a:gd name="T8" fmla="*/ 696 w 696"/>
                    <a:gd name="T9" fmla="*/ 7 h 37"/>
                    <a:gd name="T10" fmla="*/ 696 w 696"/>
                    <a:gd name="T11" fmla="*/ 7 h 37"/>
                    <a:gd name="T12" fmla="*/ 689 w 696"/>
                    <a:gd name="T13" fmla="*/ 37 h 37"/>
                    <a:gd name="T14" fmla="*/ 689 w 696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6" h="37">
                      <a:moveTo>
                        <a:pt x="689" y="37"/>
                      </a:moveTo>
                      <a:lnTo>
                        <a:pt x="689" y="37"/>
                      </a:lnTo>
                      <a:lnTo>
                        <a:pt x="0" y="0"/>
                      </a:lnTo>
                      <a:lnTo>
                        <a:pt x="696" y="7"/>
                      </a:lnTo>
                      <a:lnTo>
                        <a:pt x="689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7" name="Freeform 112"/>
                <p:cNvSpPr>
                  <a:spLocks/>
                </p:cNvSpPr>
                <p:nvPr/>
              </p:nvSpPr>
              <p:spPr bwMode="auto">
                <a:xfrm>
                  <a:off x="4276" y="1730"/>
                  <a:ext cx="689" cy="38"/>
                </a:xfrm>
                <a:custGeom>
                  <a:avLst/>
                  <a:gdLst>
                    <a:gd name="T0" fmla="*/ 679 w 689"/>
                    <a:gd name="T1" fmla="*/ 38 h 38"/>
                    <a:gd name="T2" fmla="*/ 679 w 689"/>
                    <a:gd name="T3" fmla="*/ 38 h 38"/>
                    <a:gd name="T4" fmla="*/ 0 w 689"/>
                    <a:gd name="T5" fmla="*/ 0 h 38"/>
                    <a:gd name="T6" fmla="*/ 0 w 689"/>
                    <a:gd name="T7" fmla="*/ 0 h 38"/>
                    <a:gd name="T8" fmla="*/ 689 w 689"/>
                    <a:gd name="T9" fmla="*/ 7 h 38"/>
                    <a:gd name="T10" fmla="*/ 689 w 689"/>
                    <a:gd name="T11" fmla="*/ 7 h 38"/>
                    <a:gd name="T12" fmla="*/ 679 w 689"/>
                    <a:gd name="T13" fmla="*/ 38 h 38"/>
                    <a:gd name="T14" fmla="*/ 679 w 689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9" h="38">
                      <a:moveTo>
                        <a:pt x="679" y="38"/>
                      </a:moveTo>
                      <a:lnTo>
                        <a:pt x="679" y="38"/>
                      </a:lnTo>
                      <a:lnTo>
                        <a:pt x="0" y="0"/>
                      </a:lnTo>
                      <a:lnTo>
                        <a:pt x="689" y="7"/>
                      </a:lnTo>
                      <a:lnTo>
                        <a:pt x="679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8" name="Freeform 113"/>
                <p:cNvSpPr>
                  <a:spLocks/>
                </p:cNvSpPr>
                <p:nvPr/>
              </p:nvSpPr>
              <p:spPr bwMode="auto">
                <a:xfrm>
                  <a:off x="4276" y="1761"/>
                  <a:ext cx="677" cy="38"/>
                </a:xfrm>
                <a:custGeom>
                  <a:avLst/>
                  <a:gdLst>
                    <a:gd name="T0" fmla="*/ 665 w 677"/>
                    <a:gd name="T1" fmla="*/ 38 h 38"/>
                    <a:gd name="T2" fmla="*/ 665 w 677"/>
                    <a:gd name="T3" fmla="*/ 38 h 38"/>
                    <a:gd name="T4" fmla="*/ 0 w 677"/>
                    <a:gd name="T5" fmla="*/ 0 h 38"/>
                    <a:gd name="T6" fmla="*/ 0 w 677"/>
                    <a:gd name="T7" fmla="*/ 0 h 38"/>
                    <a:gd name="T8" fmla="*/ 677 w 677"/>
                    <a:gd name="T9" fmla="*/ 9 h 38"/>
                    <a:gd name="T10" fmla="*/ 677 w 677"/>
                    <a:gd name="T11" fmla="*/ 9 h 38"/>
                    <a:gd name="T12" fmla="*/ 665 w 677"/>
                    <a:gd name="T13" fmla="*/ 38 h 38"/>
                    <a:gd name="T14" fmla="*/ 665 w 677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7" h="38">
                      <a:moveTo>
                        <a:pt x="665" y="38"/>
                      </a:moveTo>
                      <a:lnTo>
                        <a:pt x="665" y="38"/>
                      </a:lnTo>
                      <a:lnTo>
                        <a:pt x="0" y="0"/>
                      </a:lnTo>
                      <a:lnTo>
                        <a:pt x="677" y="9"/>
                      </a:lnTo>
                      <a:lnTo>
                        <a:pt x="665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9" name="Freeform 114"/>
                <p:cNvSpPr>
                  <a:spLocks/>
                </p:cNvSpPr>
                <p:nvPr/>
              </p:nvSpPr>
              <p:spPr bwMode="auto">
                <a:xfrm>
                  <a:off x="4276" y="1792"/>
                  <a:ext cx="663" cy="35"/>
                </a:xfrm>
                <a:custGeom>
                  <a:avLst/>
                  <a:gdLst>
                    <a:gd name="T0" fmla="*/ 646 w 663"/>
                    <a:gd name="T1" fmla="*/ 35 h 35"/>
                    <a:gd name="T2" fmla="*/ 646 w 663"/>
                    <a:gd name="T3" fmla="*/ 35 h 35"/>
                    <a:gd name="T4" fmla="*/ 0 w 663"/>
                    <a:gd name="T5" fmla="*/ 0 h 35"/>
                    <a:gd name="T6" fmla="*/ 0 w 663"/>
                    <a:gd name="T7" fmla="*/ 0 h 35"/>
                    <a:gd name="T8" fmla="*/ 663 w 663"/>
                    <a:gd name="T9" fmla="*/ 9 h 35"/>
                    <a:gd name="T10" fmla="*/ 663 w 663"/>
                    <a:gd name="T11" fmla="*/ 9 h 35"/>
                    <a:gd name="T12" fmla="*/ 646 w 663"/>
                    <a:gd name="T13" fmla="*/ 35 h 35"/>
                    <a:gd name="T14" fmla="*/ 646 w 663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63" h="35">
                      <a:moveTo>
                        <a:pt x="646" y="35"/>
                      </a:moveTo>
                      <a:lnTo>
                        <a:pt x="646" y="35"/>
                      </a:lnTo>
                      <a:lnTo>
                        <a:pt x="0" y="0"/>
                      </a:lnTo>
                      <a:lnTo>
                        <a:pt x="663" y="9"/>
                      </a:lnTo>
                      <a:lnTo>
                        <a:pt x="646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0" name="Freeform 115"/>
                <p:cNvSpPr>
                  <a:spLocks/>
                </p:cNvSpPr>
                <p:nvPr/>
              </p:nvSpPr>
              <p:spPr bwMode="auto">
                <a:xfrm>
                  <a:off x="4276" y="1822"/>
                  <a:ext cx="644" cy="36"/>
                </a:xfrm>
                <a:custGeom>
                  <a:avLst/>
                  <a:gdLst>
                    <a:gd name="T0" fmla="*/ 625 w 644"/>
                    <a:gd name="T1" fmla="*/ 36 h 36"/>
                    <a:gd name="T2" fmla="*/ 625 w 644"/>
                    <a:gd name="T3" fmla="*/ 36 h 36"/>
                    <a:gd name="T4" fmla="*/ 0 w 644"/>
                    <a:gd name="T5" fmla="*/ 0 h 36"/>
                    <a:gd name="T6" fmla="*/ 0 w 644"/>
                    <a:gd name="T7" fmla="*/ 0 h 36"/>
                    <a:gd name="T8" fmla="*/ 644 w 644"/>
                    <a:gd name="T9" fmla="*/ 7 h 36"/>
                    <a:gd name="T10" fmla="*/ 644 w 644"/>
                    <a:gd name="T11" fmla="*/ 7 h 36"/>
                    <a:gd name="T12" fmla="*/ 625 w 644"/>
                    <a:gd name="T13" fmla="*/ 36 h 36"/>
                    <a:gd name="T14" fmla="*/ 625 w 644"/>
                    <a:gd name="T15" fmla="*/ 36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44" h="36">
                      <a:moveTo>
                        <a:pt x="625" y="36"/>
                      </a:moveTo>
                      <a:lnTo>
                        <a:pt x="625" y="36"/>
                      </a:lnTo>
                      <a:lnTo>
                        <a:pt x="0" y="0"/>
                      </a:lnTo>
                      <a:lnTo>
                        <a:pt x="644" y="7"/>
                      </a:lnTo>
                      <a:lnTo>
                        <a:pt x="625" y="36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1" name="Freeform 116"/>
                <p:cNvSpPr>
                  <a:spLocks/>
                </p:cNvSpPr>
                <p:nvPr/>
              </p:nvSpPr>
              <p:spPr bwMode="auto">
                <a:xfrm>
                  <a:off x="4276" y="1853"/>
                  <a:ext cx="623" cy="33"/>
                </a:xfrm>
                <a:custGeom>
                  <a:avLst/>
                  <a:gdLst>
                    <a:gd name="T0" fmla="*/ 597 w 623"/>
                    <a:gd name="T1" fmla="*/ 33 h 33"/>
                    <a:gd name="T2" fmla="*/ 0 w 623"/>
                    <a:gd name="T3" fmla="*/ 0 h 33"/>
                    <a:gd name="T4" fmla="*/ 623 w 623"/>
                    <a:gd name="T5" fmla="*/ 7 h 33"/>
                    <a:gd name="T6" fmla="*/ 623 w 623"/>
                    <a:gd name="T7" fmla="*/ 7 h 33"/>
                    <a:gd name="T8" fmla="*/ 597 w 623"/>
                    <a:gd name="T9" fmla="*/ 33 h 33"/>
                    <a:gd name="T10" fmla="*/ 597 w 623"/>
                    <a:gd name="T11" fmla="*/ 33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3" h="33">
                      <a:moveTo>
                        <a:pt x="597" y="33"/>
                      </a:moveTo>
                      <a:lnTo>
                        <a:pt x="0" y="0"/>
                      </a:lnTo>
                      <a:lnTo>
                        <a:pt x="623" y="7"/>
                      </a:lnTo>
                      <a:lnTo>
                        <a:pt x="597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2" name="Freeform 117"/>
                <p:cNvSpPr>
                  <a:spLocks/>
                </p:cNvSpPr>
                <p:nvPr/>
              </p:nvSpPr>
              <p:spPr bwMode="auto">
                <a:xfrm>
                  <a:off x="4399" y="1414"/>
                  <a:ext cx="330" cy="300"/>
                </a:xfrm>
                <a:custGeom>
                  <a:avLst/>
                  <a:gdLst>
                    <a:gd name="T0" fmla="*/ 146 w 330"/>
                    <a:gd name="T1" fmla="*/ 0 h 300"/>
                    <a:gd name="T2" fmla="*/ 146 w 330"/>
                    <a:gd name="T3" fmla="*/ 0 h 300"/>
                    <a:gd name="T4" fmla="*/ 120 w 330"/>
                    <a:gd name="T5" fmla="*/ 3 h 300"/>
                    <a:gd name="T6" fmla="*/ 94 w 330"/>
                    <a:gd name="T7" fmla="*/ 7 h 300"/>
                    <a:gd name="T8" fmla="*/ 73 w 330"/>
                    <a:gd name="T9" fmla="*/ 17 h 300"/>
                    <a:gd name="T10" fmla="*/ 52 w 330"/>
                    <a:gd name="T11" fmla="*/ 29 h 300"/>
                    <a:gd name="T12" fmla="*/ 35 w 330"/>
                    <a:gd name="T13" fmla="*/ 45 h 300"/>
                    <a:gd name="T14" fmla="*/ 19 w 330"/>
                    <a:gd name="T15" fmla="*/ 64 h 300"/>
                    <a:gd name="T16" fmla="*/ 9 w 330"/>
                    <a:gd name="T17" fmla="*/ 88 h 300"/>
                    <a:gd name="T18" fmla="*/ 2 w 330"/>
                    <a:gd name="T19" fmla="*/ 113 h 300"/>
                    <a:gd name="T20" fmla="*/ 2 w 330"/>
                    <a:gd name="T21" fmla="*/ 113 h 300"/>
                    <a:gd name="T22" fmla="*/ 0 w 330"/>
                    <a:gd name="T23" fmla="*/ 139 h 300"/>
                    <a:gd name="T24" fmla="*/ 5 w 330"/>
                    <a:gd name="T25" fmla="*/ 165 h 300"/>
                    <a:gd name="T26" fmla="*/ 12 w 330"/>
                    <a:gd name="T27" fmla="*/ 189 h 300"/>
                    <a:gd name="T28" fmla="*/ 24 w 330"/>
                    <a:gd name="T29" fmla="*/ 212 h 300"/>
                    <a:gd name="T30" fmla="*/ 38 w 330"/>
                    <a:gd name="T31" fmla="*/ 231 h 300"/>
                    <a:gd name="T32" fmla="*/ 57 w 330"/>
                    <a:gd name="T33" fmla="*/ 250 h 300"/>
                    <a:gd name="T34" fmla="*/ 75 w 330"/>
                    <a:gd name="T35" fmla="*/ 267 h 300"/>
                    <a:gd name="T36" fmla="*/ 97 w 330"/>
                    <a:gd name="T37" fmla="*/ 279 h 300"/>
                    <a:gd name="T38" fmla="*/ 120 w 330"/>
                    <a:gd name="T39" fmla="*/ 288 h 300"/>
                    <a:gd name="T40" fmla="*/ 146 w 330"/>
                    <a:gd name="T41" fmla="*/ 295 h 300"/>
                    <a:gd name="T42" fmla="*/ 170 w 330"/>
                    <a:gd name="T43" fmla="*/ 300 h 300"/>
                    <a:gd name="T44" fmla="*/ 196 w 330"/>
                    <a:gd name="T45" fmla="*/ 300 h 300"/>
                    <a:gd name="T46" fmla="*/ 219 w 330"/>
                    <a:gd name="T47" fmla="*/ 297 h 300"/>
                    <a:gd name="T48" fmla="*/ 245 w 330"/>
                    <a:gd name="T49" fmla="*/ 288 h 300"/>
                    <a:gd name="T50" fmla="*/ 266 w 330"/>
                    <a:gd name="T51" fmla="*/ 276 h 300"/>
                    <a:gd name="T52" fmla="*/ 290 w 330"/>
                    <a:gd name="T53" fmla="*/ 262 h 300"/>
                    <a:gd name="T54" fmla="*/ 290 w 330"/>
                    <a:gd name="T55" fmla="*/ 262 h 300"/>
                    <a:gd name="T56" fmla="*/ 306 w 330"/>
                    <a:gd name="T57" fmla="*/ 241 h 300"/>
                    <a:gd name="T58" fmla="*/ 318 w 330"/>
                    <a:gd name="T59" fmla="*/ 220 h 300"/>
                    <a:gd name="T60" fmla="*/ 325 w 330"/>
                    <a:gd name="T61" fmla="*/ 196 h 300"/>
                    <a:gd name="T62" fmla="*/ 330 w 330"/>
                    <a:gd name="T63" fmla="*/ 172 h 300"/>
                    <a:gd name="T64" fmla="*/ 330 w 330"/>
                    <a:gd name="T65" fmla="*/ 172 h 300"/>
                    <a:gd name="T66" fmla="*/ 328 w 330"/>
                    <a:gd name="T67" fmla="*/ 154 h 300"/>
                    <a:gd name="T68" fmla="*/ 325 w 330"/>
                    <a:gd name="T69" fmla="*/ 135 h 300"/>
                    <a:gd name="T70" fmla="*/ 321 w 330"/>
                    <a:gd name="T71" fmla="*/ 118 h 300"/>
                    <a:gd name="T72" fmla="*/ 314 w 330"/>
                    <a:gd name="T73" fmla="*/ 102 h 300"/>
                    <a:gd name="T74" fmla="*/ 306 w 330"/>
                    <a:gd name="T75" fmla="*/ 88 h 300"/>
                    <a:gd name="T76" fmla="*/ 297 w 330"/>
                    <a:gd name="T77" fmla="*/ 73 h 300"/>
                    <a:gd name="T78" fmla="*/ 285 w 330"/>
                    <a:gd name="T79" fmla="*/ 62 h 300"/>
                    <a:gd name="T80" fmla="*/ 273 w 330"/>
                    <a:gd name="T81" fmla="*/ 50 h 300"/>
                    <a:gd name="T82" fmla="*/ 259 w 330"/>
                    <a:gd name="T83" fmla="*/ 38 h 300"/>
                    <a:gd name="T84" fmla="*/ 245 w 330"/>
                    <a:gd name="T85" fmla="*/ 29 h 300"/>
                    <a:gd name="T86" fmla="*/ 231 w 330"/>
                    <a:gd name="T87" fmla="*/ 19 h 300"/>
                    <a:gd name="T88" fmla="*/ 215 w 330"/>
                    <a:gd name="T89" fmla="*/ 12 h 300"/>
                    <a:gd name="T90" fmla="*/ 198 w 330"/>
                    <a:gd name="T91" fmla="*/ 7 h 300"/>
                    <a:gd name="T92" fmla="*/ 182 w 330"/>
                    <a:gd name="T93" fmla="*/ 3 h 300"/>
                    <a:gd name="T94" fmla="*/ 163 w 330"/>
                    <a:gd name="T95" fmla="*/ 0 h 300"/>
                    <a:gd name="T96" fmla="*/ 146 w 330"/>
                    <a:gd name="T97" fmla="*/ 0 h 300"/>
                    <a:gd name="T98" fmla="*/ 146 w 330"/>
                    <a:gd name="T99" fmla="*/ 0 h 30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330" h="300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120" y="3"/>
                      </a:lnTo>
                      <a:lnTo>
                        <a:pt x="94" y="7"/>
                      </a:lnTo>
                      <a:lnTo>
                        <a:pt x="73" y="17"/>
                      </a:lnTo>
                      <a:lnTo>
                        <a:pt x="52" y="29"/>
                      </a:lnTo>
                      <a:lnTo>
                        <a:pt x="35" y="45"/>
                      </a:lnTo>
                      <a:lnTo>
                        <a:pt x="19" y="64"/>
                      </a:lnTo>
                      <a:lnTo>
                        <a:pt x="9" y="88"/>
                      </a:lnTo>
                      <a:lnTo>
                        <a:pt x="2" y="113"/>
                      </a:lnTo>
                      <a:lnTo>
                        <a:pt x="0" y="139"/>
                      </a:lnTo>
                      <a:lnTo>
                        <a:pt x="5" y="165"/>
                      </a:lnTo>
                      <a:lnTo>
                        <a:pt x="12" y="189"/>
                      </a:lnTo>
                      <a:lnTo>
                        <a:pt x="24" y="212"/>
                      </a:lnTo>
                      <a:lnTo>
                        <a:pt x="38" y="231"/>
                      </a:lnTo>
                      <a:lnTo>
                        <a:pt x="57" y="250"/>
                      </a:lnTo>
                      <a:lnTo>
                        <a:pt x="75" y="267"/>
                      </a:lnTo>
                      <a:lnTo>
                        <a:pt x="97" y="279"/>
                      </a:lnTo>
                      <a:lnTo>
                        <a:pt x="120" y="288"/>
                      </a:lnTo>
                      <a:lnTo>
                        <a:pt x="146" y="295"/>
                      </a:lnTo>
                      <a:lnTo>
                        <a:pt x="170" y="300"/>
                      </a:lnTo>
                      <a:lnTo>
                        <a:pt x="196" y="300"/>
                      </a:lnTo>
                      <a:lnTo>
                        <a:pt x="219" y="297"/>
                      </a:lnTo>
                      <a:lnTo>
                        <a:pt x="245" y="288"/>
                      </a:lnTo>
                      <a:lnTo>
                        <a:pt x="266" y="276"/>
                      </a:lnTo>
                      <a:lnTo>
                        <a:pt x="290" y="262"/>
                      </a:lnTo>
                      <a:lnTo>
                        <a:pt x="306" y="241"/>
                      </a:lnTo>
                      <a:lnTo>
                        <a:pt x="318" y="220"/>
                      </a:lnTo>
                      <a:lnTo>
                        <a:pt x="325" y="196"/>
                      </a:lnTo>
                      <a:lnTo>
                        <a:pt x="330" y="172"/>
                      </a:lnTo>
                      <a:lnTo>
                        <a:pt x="328" y="154"/>
                      </a:lnTo>
                      <a:lnTo>
                        <a:pt x="325" y="135"/>
                      </a:lnTo>
                      <a:lnTo>
                        <a:pt x="321" y="118"/>
                      </a:lnTo>
                      <a:lnTo>
                        <a:pt x="314" y="102"/>
                      </a:lnTo>
                      <a:lnTo>
                        <a:pt x="306" y="88"/>
                      </a:lnTo>
                      <a:lnTo>
                        <a:pt x="297" y="73"/>
                      </a:lnTo>
                      <a:lnTo>
                        <a:pt x="285" y="62"/>
                      </a:lnTo>
                      <a:lnTo>
                        <a:pt x="273" y="50"/>
                      </a:lnTo>
                      <a:lnTo>
                        <a:pt x="259" y="38"/>
                      </a:lnTo>
                      <a:lnTo>
                        <a:pt x="245" y="29"/>
                      </a:lnTo>
                      <a:lnTo>
                        <a:pt x="231" y="19"/>
                      </a:lnTo>
                      <a:lnTo>
                        <a:pt x="215" y="12"/>
                      </a:lnTo>
                      <a:lnTo>
                        <a:pt x="198" y="7"/>
                      </a:lnTo>
                      <a:lnTo>
                        <a:pt x="182" y="3"/>
                      </a:lnTo>
                      <a:lnTo>
                        <a:pt x="163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3" name="Freeform 118"/>
                <p:cNvSpPr>
                  <a:spLocks/>
                </p:cNvSpPr>
                <p:nvPr/>
              </p:nvSpPr>
              <p:spPr bwMode="auto">
                <a:xfrm>
                  <a:off x="4411" y="1424"/>
                  <a:ext cx="306" cy="280"/>
                </a:xfrm>
                <a:custGeom>
                  <a:avLst/>
                  <a:gdLst>
                    <a:gd name="T0" fmla="*/ 134 w 306"/>
                    <a:gd name="T1" fmla="*/ 0 h 280"/>
                    <a:gd name="T2" fmla="*/ 134 w 306"/>
                    <a:gd name="T3" fmla="*/ 0 h 280"/>
                    <a:gd name="T4" fmla="*/ 118 w 306"/>
                    <a:gd name="T5" fmla="*/ 0 h 280"/>
                    <a:gd name="T6" fmla="*/ 104 w 306"/>
                    <a:gd name="T7" fmla="*/ 2 h 280"/>
                    <a:gd name="T8" fmla="*/ 89 w 306"/>
                    <a:gd name="T9" fmla="*/ 7 h 280"/>
                    <a:gd name="T10" fmla="*/ 75 w 306"/>
                    <a:gd name="T11" fmla="*/ 11 h 280"/>
                    <a:gd name="T12" fmla="*/ 63 w 306"/>
                    <a:gd name="T13" fmla="*/ 16 h 280"/>
                    <a:gd name="T14" fmla="*/ 52 w 306"/>
                    <a:gd name="T15" fmla="*/ 23 h 280"/>
                    <a:gd name="T16" fmla="*/ 42 w 306"/>
                    <a:gd name="T17" fmla="*/ 33 h 280"/>
                    <a:gd name="T18" fmla="*/ 30 w 306"/>
                    <a:gd name="T19" fmla="*/ 40 h 280"/>
                    <a:gd name="T20" fmla="*/ 23 w 306"/>
                    <a:gd name="T21" fmla="*/ 52 h 280"/>
                    <a:gd name="T22" fmla="*/ 16 w 306"/>
                    <a:gd name="T23" fmla="*/ 61 h 280"/>
                    <a:gd name="T24" fmla="*/ 9 w 306"/>
                    <a:gd name="T25" fmla="*/ 73 h 280"/>
                    <a:gd name="T26" fmla="*/ 5 w 306"/>
                    <a:gd name="T27" fmla="*/ 85 h 280"/>
                    <a:gd name="T28" fmla="*/ 2 w 306"/>
                    <a:gd name="T29" fmla="*/ 99 h 280"/>
                    <a:gd name="T30" fmla="*/ 0 w 306"/>
                    <a:gd name="T31" fmla="*/ 111 h 280"/>
                    <a:gd name="T32" fmla="*/ 0 w 306"/>
                    <a:gd name="T33" fmla="*/ 125 h 280"/>
                    <a:gd name="T34" fmla="*/ 0 w 306"/>
                    <a:gd name="T35" fmla="*/ 139 h 280"/>
                    <a:gd name="T36" fmla="*/ 0 w 306"/>
                    <a:gd name="T37" fmla="*/ 139 h 280"/>
                    <a:gd name="T38" fmla="*/ 2 w 306"/>
                    <a:gd name="T39" fmla="*/ 153 h 280"/>
                    <a:gd name="T40" fmla="*/ 7 w 306"/>
                    <a:gd name="T41" fmla="*/ 167 h 280"/>
                    <a:gd name="T42" fmla="*/ 12 w 306"/>
                    <a:gd name="T43" fmla="*/ 181 h 280"/>
                    <a:gd name="T44" fmla="*/ 19 w 306"/>
                    <a:gd name="T45" fmla="*/ 193 h 280"/>
                    <a:gd name="T46" fmla="*/ 38 w 306"/>
                    <a:gd name="T47" fmla="*/ 219 h 280"/>
                    <a:gd name="T48" fmla="*/ 59 w 306"/>
                    <a:gd name="T49" fmla="*/ 238 h 280"/>
                    <a:gd name="T50" fmla="*/ 85 w 306"/>
                    <a:gd name="T51" fmla="*/ 257 h 280"/>
                    <a:gd name="T52" fmla="*/ 111 w 306"/>
                    <a:gd name="T53" fmla="*/ 269 h 280"/>
                    <a:gd name="T54" fmla="*/ 141 w 306"/>
                    <a:gd name="T55" fmla="*/ 278 h 280"/>
                    <a:gd name="T56" fmla="*/ 158 w 306"/>
                    <a:gd name="T57" fmla="*/ 280 h 280"/>
                    <a:gd name="T58" fmla="*/ 172 w 306"/>
                    <a:gd name="T59" fmla="*/ 280 h 280"/>
                    <a:gd name="T60" fmla="*/ 172 w 306"/>
                    <a:gd name="T61" fmla="*/ 280 h 280"/>
                    <a:gd name="T62" fmla="*/ 188 w 306"/>
                    <a:gd name="T63" fmla="*/ 280 h 280"/>
                    <a:gd name="T64" fmla="*/ 203 w 306"/>
                    <a:gd name="T65" fmla="*/ 278 h 280"/>
                    <a:gd name="T66" fmla="*/ 217 w 306"/>
                    <a:gd name="T67" fmla="*/ 273 h 280"/>
                    <a:gd name="T68" fmla="*/ 231 w 306"/>
                    <a:gd name="T69" fmla="*/ 269 h 280"/>
                    <a:gd name="T70" fmla="*/ 243 w 306"/>
                    <a:gd name="T71" fmla="*/ 264 h 280"/>
                    <a:gd name="T72" fmla="*/ 254 w 306"/>
                    <a:gd name="T73" fmla="*/ 257 h 280"/>
                    <a:gd name="T74" fmla="*/ 266 w 306"/>
                    <a:gd name="T75" fmla="*/ 247 h 280"/>
                    <a:gd name="T76" fmla="*/ 276 w 306"/>
                    <a:gd name="T77" fmla="*/ 238 h 280"/>
                    <a:gd name="T78" fmla="*/ 283 w 306"/>
                    <a:gd name="T79" fmla="*/ 228 h 280"/>
                    <a:gd name="T80" fmla="*/ 290 w 306"/>
                    <a:gd name="T81" fmla="*/ 219 h 280"/>
                    <a:gd name="T82" fmla="*/ 297 w 306"/>
                    <a:gd name="T83" fmla="*/ 207 h 280"/>
                    <a:gd name="T84" fmla="*/ 302 w 306"/>
                    <a:gd name="T85" fmla="*/ 193 h 280"/>
                    <a:gd name="T86" fmla="*/ 304 w 306"/>
                    <a:gd name="T87" fmla="*/ 181 h 280"/>
                    <a:gd name="T88" fmla="*/ 306 w 306"/>
                    <a:gd name="T89" fmla="*/ 167 h 280"/>
                    <a:gd name="T90" fmla="*/ 306 w 306"/>
                    <a:gd name="T91" fmla="*/ 153 h 280"/>
                    <a:gd name="T92" fmla="*/ 306 w 306"/>
                    <a:gd name="T93" fmla="*/ 139 h 280"/>
                    <a:gd name="T94" fmla="*/ 306 w 306"/>
                    <a:gd name="T95" fmla="*/ 139 h 280"/>
                    <a:gd name="T96" fmla="*/ 304 w 306"/>
                    <a:gd name="T97" fmla="*/ 125 h 280"/>
                    <a:gd name="T98" fmla="*/ 299 w 306"/>
                    <a:gd name="T99" fmla="*/ 111 h 280"/>
                    <a:gd name="T100" fmla="*/ 292 w 306"/>
                    <a:gd name="T101" fmla="*/ 99 h 280"/>
                    <a:gd name="T102" fmla="*/ 285 w 306"/>
                    <a:gd name="T103" fmla="*/ 85 h 280"/>
                    <a:gd name="T104" fmla="*/ 269 w 306"/>
                    <a:gd name="T105" fmla="*/ 61 h 280"/>
                    <a:gd name="T106" fmla="*/ 247 w 306"/>
                    <a:gd name="T107" fmla="*/ 40 h 280"/>
                    <a:gd name="T108" fmla="*/ 221 w 306"/>
                    <a:gd name="T109" fmla="*/ 23 h 280"/>
                    <a:gd name="T110" fmla="*/ 195 w 306"/>
                    <a:gd name="T111" fmla="*/ 11 h 280"/>
                    <a:gd name="T112" fmla="*/ 165 w 306"/>
                    <a:gd name="T113" fmla="*/ 2 h 280"/>
                    <a:gd name="T114" fmla="*/ 148 w 306"/>
                    <a:gd name="T115" fmla="*/ 0 h 280"/>
                    <a:gd name="T116" fmla="*/ 134 w 306"/>
                    <a:gd name="T117" fmla="*/ 0 h 280"/>
                    <a:gd name="T118" fmla="*/ 134 w 306"/>
                    <a:gd name="T119" fmla="*/ 0 h 28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306" h="280">
                      <a:moveTo>
                        <a:pt x="134" y="0"/>
                      </a:moveTo>
                      <a:lnTo>
                        <a:pt x="134" y="0"/>
                      </a:lnTo>
                      <a:lnTo>
                        <a:pt x="118" y="0"/>
                      </a:lnTo>
                      <a:lnTo>
                        <a:pt x="104" y="2"/>
                      </a:lnTo>
                      <a:lnTo>
                        <a:pt x="89" y="7"/>
                      </a:lnTo>
                      <a:lnTo>
                        <a:pt x="75" y="11"/>
                      </a:lnTo>
                      <a:lnTo>
                        <a:pt x="63" y="16"/>
                      </a:lnTo>
                      <a:lnTo>
                        <a:pt x="52" y="23"/>
                      </a:lnTo>
                      <a:lnTo>
                        <a:pt x="42" y="33"/>
                      </a:lnTo>
                      <a:lnTo>
                        <a:pt x="30" y="40"/>
                      </a:lnTo>
                      <a:lnTo>
                        <a:pt x="23" y="52"/>
                      </a:lnTo>
                      <a:lnTo>
                        <a:pt x="16" y="61"/>
                      </a:lnTo>
                      <a:lnTo>
                        <a:pt x="9" y="73"/>
                      </a:lnTo>
                      <a:lnTo>
                        <a:pt x="5" y="85"/>
                      </a:lnTo>
                      <a:lnTo>
                        <a:pt x="2" y="99"/>
                      </a:lnTo>
                      <a:lnTo>
                        <a:pt x="0" y="111"/>
                      </a:lnTo>
                      <a:lnTo>
                        <a:pt x="0" y="125"/>
                      </a:lnTo>
                      <a:lnTo>
                        <a:pt x="0" y="139"/>
                      </a:lnTo>
                      <a:lnTo>
                        <a:pt x="2" y="153"/>
                      </a:lnTo>
                      <a:lnTo>
                        <a:pt x="7" y="167"/>
                      </a:lnTo>
                      <a:lnTo>
                        <a:pt x="12" y="181"/>
                      </a:lnTo>
                      <a:lnTo>
                        <a:pt x="19" y="193"/>
                      </a:lnTo>
                      <a:lnTo>
                        <a:pt x="38" y="219"/>
                      </a:lnTo>
                      <a:lnTo>
                        <a:pt x="59" y="238"/>
                      </a:lnTo>
                      <a:lnTo>
                        <a:pt x="85" y="257"/>
                      </a:lnTo>
                      <a:lnTo>
                        <a:pt x="111" y="269"/>
                      </a:lnTo>
                      <a:lnTo>
                        <a:pt x="141" y="278"/>
                      </a:lnTo>
                      <a:lnTo>
                        <a:pt x="158" y="280"/>
                      </a:lnTo>
                      <a:lnTo>
                        <a:pt x="172" y="280"/>
                      </a:lnTo>
                      <a:lnTo>
                        <a:pt x="188" y="280"/>
                      </a:lnTo>
                      <a:lnTo>
                        <a:pt x="203" y="278"/>
                      </a:lnTo>
                      <a:lnTo>
                        <a:pt x="217" y="273"/>
                      </a:lnTo>
                      <a:lnTo>
                        <a:pt x="231" y="269"/>
                      </a:lnTo>
                      <a:lnTo>
                        <a:pt x="243" y="264"/>
                      </a:lnTo>
                      <a:lnTo>
                        <a:pt x="254" y="257"/>
                      </a:lnTo>
                      <a:lnTo>
                        <a:pt x="266" y="247"/>
                      </a:lnTo>
                      <a:lnTo>
                        <a:pt x="276" y="238"/>
                      </a:lnTo>
                      <a:lnTo>
                        <a:pt x="283" y="228"/>
                      </a:lnTo>
                      <a:lnTo>
                        <a:pt x="290" y="219"/>
                      </a:lnTo>
                      <a:lnTo>
                        <a:pt x="297" y="207"/>
                      </a:lnTo>
                      <a:lnTo>
                        <a:pt x="302" y="193"/>
                      </a:lnTo>
                      <a:lnTo>
                        <a:pt x="304" y="181"/>
                      </a:lnTo>
                      <a:lnTo>
                        <a:pt x="306" y="167"/>
                      </a:lnTo>
                      <a:lnTo>
                        <a:pt x="306" y="153"/>
                      </a:lnTo>
                      <a:lnTo>
                        <a:pt x="306" y="139"/>
                      </a:lnTo>
                      <a:lnTo>
                        <a:pt x="304" y="125"/>
                      </a:lnTo>
                      <a:lnTo>
                        <a:pt x="299" y="111"/>
                      </a:lnTo>
                      <a:lnTo>
                        <a:pt x="292" y="99"/>
                      </a:lnTo>
                      <a:lnTo>
                        <a:pt x="285" y="85"/>
                      </a:lnTo>
                      <a:lnTo>
                        <a:pt x="269" y="61"/>
                      </a:lnTo>
                      <a:lnTo>
                        <a:pt x="247" y="40"/>
                      </a:lnTo>
                      <a:lnTo>
                        <a:pt x="221" y="23"/>
                      </a:lnTo>
                      <a:lnTo>
                        <a:pt x="195" y="11"/>
                      </a:lnTo>
                      <a:lnTo>
                        <a:pt x="165" y="2"/>
                      </a:lnTo>
                      <a:lnTo>
                        <a:pt x="148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D2D8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4" name="Freeform 119"/>
                <p:cNvSpPr>
                  <a:spLocks/>
                </p:cNvSpPr>
                <p:nvPr/>
              </p:nvSpPr>
              <p:spPr bwMode="auto">
                <a:xfrm>
                  <a:off x="4503" y="1490"/>
                  <a:ext cx="134" cy="122"/>
                </a:xfrm>
                <a:custGeom>
                  <a:avLst/>
                  <a:gdLst>
                    <a:gd name="T0" fmla="*/ 61 w 134"/>
                    <a:gd name="T1" fmla="*/ 0 h 122"/>
                    <a:gd name="T2" fmla="*/ 61 w 134"/>
                    <a:gd name="T3" fmla="*/ 0 h 122"/>
                    <a:gd name="T4" fmla="*/ 49 w 134"/>
                    <a:gd name="T5" fmla="*/ 0 h 122"/>
                    <a:gd name="T6" fmla="*/ 40 w 134"/>
                    <a:gd name="T7" fmla="*/ 2 h 122"/>
                    <a:gd name="T8" fmla="*/ 23 w 134"/>
                    <a:gd name="T9" fmla="*/ 12 h 122"/>
                    <a:gd name="T10" fmla="*/ 12 w 134"/>
                    <a:gd name="T11" fmla="*/ 21 h 122"/>
                    <a:gd name="T12" fmla="*/ 4 w 134"/>
                    <a:gd name="T13" fmla="*/ 35 h 122"/>
                    <a:gd name="T14" fmla="*/ 0 w 134"/>
                    <a:gd name="T15" fmla="*/ 52 h 122"/>
                    <a:gd name="T16" fmla="*/ 2 w 134"/>
                    <a:gd name="T17" fmla="*/ 68 h 122"/>
                    <a:gd name="T18" fmla="*/ 9 w 134"/>
                    <a:gd name="T19" fmla="*/ 87 h 122"/>
                    <a:gd name="T20" fmla="*/ 21 w 134"/>
                    <a:gd name="T21" fmla="*/ 101 h 122"/>
                    <a:gd name="T22" fmla="*/ 21 w 134"/>
                    <a:gd name="T23" fmla="*/ 101 h 122"/>
                    <a:gd name="T24" fmla="*/ 35 w 134"/>
                    <a:gd name="T25" fmla="*/ 113 h 122"/>
                    <a:gd name="T26" fmla="*/ 49 w 134"/>
                    <a:gd name="T27" fmla="*/ 120 h 122"/>
                    <a:gd name="T28" fmla="*/ 66 w 134"/>
                    <a:gd name="T29" fmla="*/ 122 h 122"/>
                    <a:gd name="T30" fmla="*/ 80 w 134"/>
                    <a:gd name="T31" fmla="*/ 122 h 122"/>
                    <a:gd name="T32" fmla="*/ 96 w 134"/>
                    <a:gd name="T33" fmla="*/ 120 h 122"/>
                    <a:gd name="T34" fmla="*/ 111 w 134"/>
                    <a:gd name="T35" fmla="*/ 113 h 122"/>
                    <a:gd name="T36" fmla="*/ 122 w 134"/>
                    <a:gd name="T37" fmla="*/ 103 h 122"/>
                    <a:gd name="T38" fmla="*/ 132 w 134"/>
                    <a:gd name="T39" fmla="*/ 87 h 122"/>
                    <a:gd name="T40" fmla="*/ 132 w 134"/>
                    <a:gd name="T41" fmla="*/ 87 h 122"/>
                    <a:gd name="T42" fmla="*/ 134 w 134"/>
                    <a:gd name="T43" fmla="*/ 70 h 122"/>
                    <a:gd name="T44" fmla="*/ 132 w 134"/>
                    <a:gd name="T45" fmla="*/ 54 h 122"/>
                    <a:gd name="T46" fmla="*/ 127 w 134"/>
                    <a:gd name="T47" fmla="*/ 40 h 122"/>
                    <a:gd name="T48" fmla="*/ 118 w 134"/>
                    <a:gd name="T49" fmla="*/ 26 h 122"/>
                    <a:gd name="T50" fmla="*/ 106 w 134"/>
                    <a:gd name="T51" fmla="*/ 16 h 122"/>
                    <a:gd name="T52" fmla="*/ 92 w 134"/>
                    <a:gd name="T53" fmla="*/ 7 h 122"/>
                    <a:gd name="T54" fmla="*/ 78 w 134"/>
                    <a:gd name="T55" fmla="*/ 2 h 122"/>
                    <a:gd name="T56" fmla="*/ 61 w 134"/>
                    <a:gd name="T57" fmla="*/ 0 h 122"/>
                    <a:gd name="T58" fmla="*/ 61 w 134"/>
                    <a:gd name="T59" fmla="*/ 0 h 12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4" h="122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49" y="0"/>
                      </a:lnTo>
                      <a:lnTo>
                        <a:pt x="40" y="2"/>
                      </a:lnTo>
                      <a:lnTo>
                        <a:pt x="23" y="12"/>
                      </a:lnTo>
                      <a:lnTo>
                        <a:pt x="12" y="21"/>
                      </a:lnTo>
                      <a:lnTo>
                        <a:pt x="4" y="35"/>
                      </a:lnTo>
                      <a:lnTo>
                        <a:pt x="0" y="52"/>
                      </a:lnTo>
                      <a:lnTo>
                        <a:pt x="2" y="68"/>
                      </a:lnTo>
                      <a:lnTo>
                        <a:pt x="9" y="87"/>
                      </a:lnTo>
                      <a:lnTo>
                        <a:pt x="21" y="101"/>
                      </a:lnTo>
                      <a:lnTo>
                        <a:pt x="35" y="113"/>
                      </a:lnTo>
                      <a:lnTo>
                        <a:pt x="49" y="120"/>
                      </a:lnTo>
                      <a:lnTo>
                        <a:pt x="66" y="122"/>
                      </a:lnTo>
                      <a:lnTo>
                        <a:pt x="80" y="122"/>
                      </a:lnTo>
                      <a:lnTo>
                        <a:pt x="96" y="120"/>
                      </a:lnTo>
                      <a:lnTo>
                        <a:pt x="111" y="113"/>
                      </a:lnTo>
                      <a:lnTo>
                        <a:pt x="122" y="103"/>
                      </a:lnTo>
                      <a:lnTo>
                        <a:pt x="132" y="87"/>
                      </a:lnTo>
                      <a:lnTo>
                        <a:pt x="134" y="70"/>
                      </a:lnTo>
                      <a:lnTo>
                        <a:pt x="132" y="54"/>
                      </a:lnTo>
                      <a:lnTo>
                        <a:pt x="127" y="40"/>
                      </a:lnTo>
                      <a:lnTo>
                        <a:pt x="118" y="26"/>
                      </a:lnTo>
                      <a:lnTo>
                        <a:pt x="106" y="16"/>
                      </a:lnTo>
                      <a:lnTo>
                        <a:pt x="92" y="7"/>
                      </a:lnTo>
                      <a:lnTo>
                        <a:pt x="78" y="2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5" name="Freeform 120"/>
                <p:cNvSpPr>
                  <a:spLocks/>
                </p:cNvSpPr>
                <p:nvPr/>
              </p:nvSpPr>
              <p:spPr bwMode="auto">
                <a:xfrm>
                  <a:off x="4515" y="1499"/>
                  <a:ext cx="113" cy="104"/>
                </a:xfrm>
                <a:custGeom>
                  <a:avLst/>
                  <a:gdLst>
                    <a:gd name="T0" fmla="*/ 49 w 113"/>
                    <a:gd name="T1" fmla="*/ 0 h 104"/>
                    <a:gd name="T2" fmla="*/ 49 w 113"/>
                    <a:gd name="T3" fmla="*/ 0 h 104"/>
                    <a:gd name="T4" fmla="*/ 37 w 113"/>
                    <a:gd name="T5" fmla="*/ 3 h 104"/>
                    <a:gd name="T6" fmla="*/ 28 w 113"/>
                    <a:gd name="T7" fmla="*/ 5 h 104"/>
                    <a:gd name="T8" fmla="*/ 18 w 113"/>
                    <a:gd name="T9" fmla="*/ 10 h 104"/>
                    <a:gd name="T10" fmla="*/ 11 w 113"/>
                    <a:gd name="T11" fmla="*/ 17 h 104"/>
                    <a:gd name="T12" fmla="*/ 4 w 113"/>
                    <a:gd name="T13" fmla="*/ 24 h 104"/>
                    <a:gd name="T14" fmla="*/ 0 w 113"/>
                    <a:gd name="T15" fmla="*/ 33 h 104"/>
                    <a:gd name="T16" fmla="*/ 0 w 113"/>
                    <a:gd name="T17" fmla="*/ 43 h 104"/>
                    <a:gd name="T18" fmla="*/ 0 w 113"/>
                    <a:gd name="T19" fmla="*/ 52 h 104"/>
                    <a:gd name="T20" fmla="*/ 0 w 113"/>
                    <a:gd name="T21" fmla="*/ 52 h 104"/>
                    <a:gd name="T22" fmla="*/ 2 w 113"/>
                    <a:gd name="T23" fmla="*/ 64 h 104"/>
                    <a:gd name="T24" fmla="*/ 7 w 113"/>
                    <a:gd name="T25" fmla="*/ 73 h 104"/>
                    <a:gd name="T26" fmla="*/ 11 w 113"/>
                    <a:gd name="T27" fmla="*/ 80 h 104"/>
                    <a:gd name="T28" fmla="*/ 21 w 113"/>
                    <a:gd name="T29" fmla="*/ 90 h 104"/>
                    <a:gd name="T30" fmla="*/ 30 w 113"/>
                    <a:gd name="T31" fmla="*/ 94 h 104"/>
                    <a:gd name="T32" fmla="*/ 40 w 113"/>
                    <a:gd name="T33" fmla="*/ 99 h 104"/>
                    <a:gd name="T34" fmla="*/ 51 w 113"/>
                    <a:gd name="T35" fmla="*/ 104 h 104"/>
                    <a:gd name="T36" fmla="*/ 63 w 113"/>
                    <a:gd name="T37" fmla="*/ 104 h 104"/>
                    <a:gd name="T38" fmla="*/ 63 w 113"/>
                    <a:gd name="T39" fmla="*/ 104 h 104"/>
                    <a:gd name="T40" fmla="*/ 73 w 113"/>
                    <a:gd name="T41" fmla="*/ 104 h 104"/>
                    <a:gd name="T42" fmla="*/ 84 w 113"/>
                    <a:gd name="T43" fmla="*/ 99 h 104"/>
                    <a:gd name="T44" fmla="*/ 91 w 113"/>
                    <a:gd name="T45" fmla="*/ 94 h 104"/>
                    <a:gd name="T46" fmla="*/ 101 w 113"/>
                    <a:gd name="T47" fmla="*/ 90 h 104"/>
                    <a:gd name="T48" fmla="*/ 106 w 113"/>
                    <a:gd name="T49" fmla="*/ 80 h 104"/>
                    <a:gd name="T50" fmla="*/ 110 w 113"/>
                    <a:gd name="T51" fmla="*/ 73 h 104"/>
                    <a:gd name="T52" fmla="*/ 113 w 113"/>
                    <a:gd name="T53" fmla="*/ 64 h 104"/>
                    <a:gd name="T54" fmla="*/ 110 w 113"/>
                    <a:gd name="T55" fmla="*/ 52 h 104"/>
                    <a:gd name="T56" fmla="*/ 110 w 113"/>
                    <a:gd name="T57" fmla="*/ 52 h 104"/>
                    <a:gd name="T58" fmla="*/ 108 w 113"/>
                    <a:gd name="T59" fmla="*/ 43 h 104"/>
                    <a:gd name="T60" fmla="*/ 103 w 113"/>
                    <a:gd name="T61" fmla="*/ 33 h 104"/>
                    <a:gd name="T62" fmla="*/ 99 w 113"/>
                    <a:gd name="T63" fmla="*/ 24 h 104"/>
                    <a:gd name="T64" fmla="*/ 89 w 113"/>
                    <a:gd name="T65" fmla="*/ 17 h 104"/>
                    <a:gd name="T66" fmla="*/ 80 w 113"/>
                    <a:gd name="T67" fmla="*/ 10 h 104"/>
                    <a:gd name="T68" fmla="*/ 70 w 113"/>
                    <a:gd name="T69" fmla="*/ 5 h 104"/>
                    <a:gd name="T70" fmla="*/ 58 w 113"/>
                    <a:gd name="T71" fmla="*/ 3 h 104"/>
                    <a:gd name="T72" fmla="*/ 49 w 113"/>
                    <a:gd name="T73" fmla="*/ 0 h 104"/>
                    <a:gd name="T74" fmla="*/ 49 w 113"/>
                    <a:gd name="T75" fmla="*/ 0 h 10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3" h="104">
                      <a:moveTo>
                        <a:pt x="49" y="0"/>
                      </a:moveTo>
                      <a:lnTo>
                        <a:pt x="49" y="0"/>
                      </a:lnTo>
                      <a:lnTo>
                        <a:pt x="37" y="3"/>
                      </a:lnTo>
                      <a:lnTo>
                        <a:pt x="28" y="5"/>
                      </a:lnTo>
                      <a:lnTo>
                        <a:pt x="18" y="10"/>
                      </a:lnTo>
                      <a:lnTo>
                        <a:pt x="11" y="17"/>
                      </a:lnTo>
                      <a:lnTo>
                        <a:pt x="4" y="24"/>
                      </a:lnTo>
                      <a:lnTo>
                        <a:pt x="0" y="33"/>
                      </a:lnTo>
                      <a:lnTo>
                        <a:pt x="0" y="43"/>
                      </a:lnTo>
                      <a:lnTo>
                        <a:pt x="0" y="52"/>
                      </a:lnTo>
                      <a:lnTo>
                        <a:pt x="2" y="64"/>
                      </a:lnTo>
                      <a:lnTo>
                        <a:pt x="7" y="73"/>
                      </a:lnTo>
                      <a:lnTo>
                        <a:pt x="11" y="80"/>
                      </a:lnTo>
                      <a:lnTo>
                        <a:pt x="21" y="90"/>
                      </a:lnTo>
                      <a:lnTo>
                        <a:pt x="30" y="94"/>
                      </a:lnTo>
                      <a:lnTo>
                        <a:pt x="40" y="99"/>
                      </a:lnTo>
                      <a:lnTo>
                        <a:pt x="51" y="104"/>
                      </a:lnTo>
                      <a:lnTo>
                        <a:pt x="63" y="104"/>
                      </a:lnTo>
                      <a:lnTo>
                        <a:pt x="73" y="104"/>
                      </a:lnTo>
                      <a:lnTo>
                        <a:pt x="84" y="99"/>
                      </a:lnTo>
                      <a:lnTo>
                        <a:pt x="91" y="94"/>
                      </a:lnTo>
                      <a:lnTo>
                        <a:pt x="101" y="90"/>
                      </a:lnTo>
                      <a:lnTo>
                        <a:pt x="106" y="80"/>
                      </a:lnTo>
                      <a:lnTo>
                        <a:pt x="110" y="73"/>
                      </a:lnTo>
                      <a:lnTo>
                        <a:pt x="113" y="64"/>
                      </a:lnTo>
                      <a:lnTo>
                        <a:pt x="110" y="52"/>
                      </a:lnTo>
                      <a:lnTo>
                        <a:pt x="108" y="43"/>
                      </a:lnTo>
                      <a:lnTo>
                        <a:pt x="103" y="33"/>
                      </a:lnTo>
                      <a:lnTo>
                        <a:pt x="99" y="24"/>
                      </a:lnTo>
                      <a:lnTo>
                        <a:pt x="89" y="17"/>
                      </a:lnTo>
                      <a:lnTo>
                        <a:pt x="80" y="10"/>
                      </a:lnTo>
                      <a:lnTo>
                        <a:pt x="70" y="5"/>
                      </a:lnTo>
                      <a:lnTo>
                        <a:pt x="58" y="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6" name="Freeform 121"/>
                <p:cNvSpPr>
                  <a:spLocks/>
                </p:cNvSpPr>
                <p:nvPr/>
              </p:nvSpPr>
              <p:spPr bwMode="auto">
                <a:xfrm>
                  <a:off x="4545" y="1530"/>
                  <a:ext cx="50" cy="45"/>
                </a:xfrm>
                <a:custGeom>
                  <a:avLst/>
                  <a:gdLst>
                    <a:gd name="T0" fmla="*/ 21 w 50"/>
                    <a:gd name="T1" fmla="*/ 0 h 45"/>
                    <a:gd name="T2" fmla="*/ 21 w 50"/>
                    <a:gd name="T3" fmla="*/ 0 h 45"/>
                    <a:gd name="T4" fmla="*/ 12 w 50"/>
                    <a:gd name="T5" fmla="*/ 0 h 45"/>
                    <a:gd name="T6" fmla="*/ 5 w 50"/>
                    <a:gd name="T7" fmla="*/ 5 h 45"/>
                    <a:gd name="T8" fmla="*/ 0 w 50"/>
                    <a:gd name="T9" fmla="*/ 12 h 45"/>
                    <a:gd name="T10" fmla="*/ 0 w 50"/>
                    <a:gd name="T11" fmla="*/ 21 h 45"/>
                    <a:gd name="T12" fmla="*/ 0 w 50"/>
                    <a:gd name="T13" fmla="*/ 21 h 45"/>
                    <a:gd name="T14" fmla="*/ 5 w 50"/>
                    <a:gd name="T15" fmla="*/ 30 h 45"/>
                    <a:gd name="T16" fmla="*/ 10 w 50"/>
                    <a:gd name="T17" fmla="*/ 38 h 45"/>
                    <a:gd name="T18" fmla="*/ 19 w 50"/>
                    <a:gd name="T19" fmla="*/ 42 h 45"/>
                    <a:gd name="T20" fmla="*/ 28 w 50"/>
                    <a:gd name="T21" fmla="*/ 45 h 45"/>
                    <a:gd name="T22" fmla="*/ 28 w 50"/>
                    <a:gd name="T23" fmla="*/ 45 h 45"/>
                    <a:gd name="T24" fmla="*/ 38 w 50"/>
                    <a:gd name="T25" fmla="*/ 42 h 45"/>
                    <a:gd name="T26" fmla="*/ 45 w 50"/>
                    <a:gd name="T27" fmla="*/ 38 h 45"/>
                    <a:gd name="T28" fmla="*/ 50 w 50"/>
                    <a:gd name="T29" fmla="*/ 30 h 45"/>
                    <a:gd name="T30" fmla="*/ 50 w 50"/>
                    <a:gd name="T31" fmla="*/ 21 h 45"/>
                    <a:gd name="T32" fmla="*/ 50 w 50"/>
                    <a:gd name="T33" fmla="*/ 21 h 45"/>
                    <a:gd name="T34" fmla="*/ 47 w 50"/>
                    <a:gd name="T35" fmla="*/ 12 h 45"/>
                    <a:gd name="T36" fmla="*/ 40 w 50"/>
                    <a:gd name="T37" fmla="*/ 5 h 45"/>
                    <a:gd name="T38" fmla="*/ 31 w 50"/>
                    <a:gd name="T39" fmla="*/ 0 h 45"/>
                    <a:gd name="T40" fmla="*/ 21 w 50"/>
                    <a:gd name="T41" fmla="*/ 0 h 45"/>
                    <a:gd name="T42" fmla="*/ 21 w 50"/>
                    <a:gd name="T43" fmla="*/ 0 h 4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0" h="45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5" y="30"/>
                      </a:lnTo>
                      <a:lnTo>
                        <a:pt x="10" y="38"/>
                      </a:lnTo>
                      <a:lnTo>
                        <a:pt x="19" y="42"/>
                      </a:lnTo>
                      <a:lnTo>
                        <a:pt x="28" y="45"/>
                      </a:lnTo>
                      <a:lnTo>
                        <a:pt x="38" y="42"/>
                      </a:lnTo>
                      <a:lnTo>
                        <a:pt x="45" y="38"/>
                      </a:lnTo>
                      <a:lnTo>
                        <a:pt x="50" y="30"/>
                      </a:lnTo>
                      <a:lnTo>
                        <a:pt x="50" y="21"/>
                      </a:lnTo>
                      <a:lnTo>
                        <a:pt x="47" y="12"/>
                      </a:lnTo>
                      <a:lnTo>
                        <a:pt x="40" y="5"/>
                      </a:lnTo>
                      <a:lnTo>
                        <a:pt x="3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7" name="Freeform 122"/>
                <p:cNvSpPr>
                  <a:spLocks/>
                </p:cNvSpPr>
                <p:nvPr/>
              </p:nvSpPr>
              <p:spPr bwMode="auto">
                <a:xfrm>
                  <a:off x="4185" y="1832"/>
                  <a:ext cx="61" cy="80"/>
                </a:xfrm>
                <a:custGeom>
                  <a:avLst/>
                  <a:gdLst>
                    <a:gd name="T0" fmla="*/ 9 w 61"/>
                    <a:gd name="T1" fmla="*/ 0 h 80"/>
                    <a:gd name="T2" fmla="*/ 9 w 61"/>
                    <a:gd name="T3" fmla="*/ 0 h 80"/>
                    <a:gd name="T4" fmla="*/ 0 w 61"/>
                    <a:gd name="T5" fmla="*/ 0 h 80"/>
                    <a:gd name="T6" fmla="*/ 0 w 61"/>
                    <a:gd name="T7" fmla="*/ 0 h 80"/>
                    <a:gd name="T8" fmla="*/ 7 w 61"/>
                    <a:gd name="T9" fmla="*/ 23 h 80"/>
                    <a:gd name="T10" fmla="*/ 18 w 61"/>
                    <a:gd name="T11" fmla="*/ 44 h 80"/>
                    <a:gd name="T12" fmla="*/ 30 w 61"/>
                    <a:gd name="T13" fmla="*/ 63 h 80"/>
                    <a:gd name="T14" fmla="*/ 44 w 61"/>
                    <a:gd name="T15" fmla="*/ 80 h 80"/>
                    <a:gd name="T16" fmla="*/ 44 w 61"/>
                    <a:gd name="T17" fmla="*/ 80 h 80"/>
                    <a:gd name="T18" fmla="*/ 51 w 61"/>
                    <a:gd name="T19" fmla="*/ 75 h 80"/>
                    <a:gd name="T20" fmla="*/ 56 w 61"/>
                    <a:gd name="T21" fmla="*/ 66 h 80"/>
                    <a:gd name="T22" fmla="*/ 61 w 61"/>
                    <a:gd name="T23" fmla="*/ 56 h 80"/>
                    <a:gd name="T24" fmla="*/ 61 w 61"/>
                    <a:gd name="T25" fmla="*/ 44 h 80"/>
                    <a:gd name="T26" fmla="*/ 61 w 61"/>
                    <a:gd name="T27" fmla="*/ 44 h 80"/>
                    <a:gd name="T28" fmla="*/ 58 w 61"/>
                    <a:gd name="T29" fmla="*/ 35 h 80"/>
                    <a:gd name="T30" fmla="*/ 54 w 61"/>
                    <a:gd name="T31" fmla="*/ 28 h 80"/>
                    <a:gd name="T32" fmla="*/ 49 w 61"/>
                    <a:gd name="T33" fmla="*/ 19 h 80"/>
                    <a:gd name="T34" fmla="*/ 44 w 61"/>
                    <a:gd name="T35" fmla="*/ 14 h 80"/>
                    <a:gd name="T36" fmla="*/ 35 w 61"/>
                    <a:gd name="T37" fmla="*/ 7 h 80"/>
                    <a:gd name="T38" fmla="*/ 28 w 61"/>
                    <a:gd name="T39" fmla="*/ 4 h 80"/>
                    <a:gd name="T40" fmla="*/ 18 w 61"/>
                    <a:gd name="T41" fmla="*/ 2 h 80"/>
                    <a:gd name="T42" fmla="*/ 9 w 61"/>
                    <a:gd name="T43" fmla="*/ 0 h 80"/>
                    <a:gd name="T44" fmla="*/ 9 w 61"/>
                    <a:gd name="T45" fmla="*/ 0 h 8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1" h="80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7" y="23"/>
                      </a:lnTo>
                      <a:lnTo>
                        <a:pt x="18" y="44"/>
                      </a:lnTo>
                      <a:lnTo>
                        <a:pt x="30" y="63"/>
                      </a:lnTo>
                      <a:lnTo>
                        <a:pt x="44" y="80"/>
                      </a:lnTo>
                      <a:lnTo>
                        <a:pt x="51" y="75"/>
                      </a:lnTo>
                      <a:lnTo>
                        <a:pt x="56" y="66"/>
                      </a:lnTo>
                      <a:lnTo>
                        <a:pt x="61" y="56"/>
                      </a:lnTo>
                      <a:lnTo>
                        <a:pt x="61" y="44"/>
                      </a:lnTo>
                      <a:lnTo>
                        <a:pt x="58" y="35"/>
                      </a:lnTo>
                      <a:lnTo>
                        <a:pt x="54" y="28"/>
                      </a:lnTo>
                      <a:lnTo>
                        <a:pt x="49" y="19"/>
                      </a:lnTo>
                      <a:lnTo>
                        <a:pt x="44" y="14"/>
                      </a:lnTo>
                      <a:lnTo>
                        <a:pt x="35" y="7"/>
                      </a:lnTo>
                      <a:lnTo>
                        <a:pt x="28" y="4"/>
                      </a:lnTo>
                      <a:lnTo>
                        <a:pt x="18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8" name="Freeform 123"/>
                <p:cNvSpPr>
                  <a:spLocks/>
                </p:cNvSpPr>
                <p:nvPr/>
              </p:nvSpPr>
              <p:spPr bwMode="auto">
                <a:xfrm>
                  <a:off x="4187" y="1841"/>
                  <a:ext cx="47" cy="64"/>
                </a:xfrm>
                <a:custGeom>
                  <a:avLst/>
                  <a:gdLst>
                    <a:gd name="T0" fmla="*/ 7 w 47"/>
                    <a:gd name="T1" fmla="*/ 0 h 64"/>
                    <a:gd name="T2" fmla="*/ 7 w 47"/>
                    <a:gd name="T3" fmla="*/ 0 h 64"/>
                    <a:gd name="T4" fmla="*/ 0 w 47"/>
                    <a:gd name="T5" fmla="*/ 2 h 64"/>
                    <a:gd name="T6" fmla="*/ 0 w 47"/>
                    <a:gd name="T7" fmla="*/ 2 h 64"/>
                    <a:gd name="T8" fmla="*/ 7 w 47"/>
                    <a:gd name="T9" fmla="*/ 19 h 64"/>
                    <a:gd name="T10" fmla="*/ 16 w 47"/>
                    <a:gd name="T11" fmla="*/ 33 h 64"/>
                    <a:gd name="T12" fmla="*/ 26 w 47"/>
                    <a:gd name="T13" fmla="*/ 50 h 64"/>
                    <a:gd name="T14" fmla="*/ 35 w 47"/>
                    <a:gd name="T15" fmla="*/ 64 h 64"/>
                    <a:gd name="T16" fmla="*/ 35 w 47"/>
                    <a:gd name="T17" fmla="*/ 64 h 64"/>
                    <a:gd name="T18" fmla="*/ 42 w 47"/>
                    <a:gd name="T19" fmla="*/ 59 h 64"/>
                    <a:gd name="T20" fmla="*/ 47 w 47"/>
                    <a:gd name="T21" fmla="*/ 52 h 64"/>
                    <a:gd name="T22" fmla="*/ 47 w 47"/>
                    <a:gd name="T23" fmla="*/ 45 h 64"/>
                    <a:gd name="T24" fmla="*/ 47 w 47"/>
                    <a:gd name="T25" fmla="*/ 35 h 64"/>
                    <a:gd name="T26" fmla="*/ 47 w 47"/>
                    <a:gd name="T27" fmla="*/ 35 h 64"/>
                    <a:gd name="T28" fmla="*/ 47 w 47"/>
                    <a:gd name="T29" fmla="*/ 28 h 64"/>
                    <a:gd name="T30" fmla="*/ 42 w 47"/>
                    <a:gd name="T31" fmla="*/ 21 h 64"/>
                    <a:gd name="T32" fmla="*/ 33 w 47"/>
                    <a:gd name="T33" fmla="*/ 12 h 64"/>
                    <a:gd name="T34" fmla="*/ 21 w 47"/>
                    <a:gd name="T35" fmla="*/ 5 h 64"/>
                    <a:gd name="T36" fmla="*/ 7 w 47"/>
                    <a:gd name="T37" fmla="*/ 0 h 64"/>
                    <a:gd name="T38" fmla="*/ 7 w 47"/>
                    <a:gd name="T39" fmla="*/ 0 h 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47" h="6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2"/>
                      </a:lnTo>
                      <a:lnTo>
                        <a:pt x="7" y="19"/>
                      </a:lnTo>
                      <a:lnTo>
                        <a:pt x="16" y="33"/>
                      </a:lnTo>
                      <a:lnTo>
                        <a:pt x="26" y="50"/>
                      </a:lnTo>
                      <a:lnTo>
                        <a:pt x="35" y="64"/>
                      </a:lnTo>
                      <a:lnTo>
                        <a:pt x="42" y="59"/>
                      </a:lnTo>
                      <a:lnTo>
                        <a:pt x="47" y="52"/>
                      </a:lnTo>
                      <a:lnTo>
                        <a:pt x="47" y="45"/>
                      </a:lnTo>
                      <a:lnTo>
                        <a:pt x="47" y="35"/>
                      </a:lnTo>
                      <a:lnTo>
                        <a:pt x="47" y="28"/>
                      </a:lnTo>
                      <a:lnTo>
                        <a:pt x="42" y="21"/>
                      </a:lnTo>
                      <a:lnTo>
                        <a:pt x="33" y="12"/>
                      </a:lnTo>
                      <a:lnTo>
                        <a:pt x="21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9" name="Freeform 124"/>
                <p:cNvSpPr>
                  <a:spLocks/>
                </p:cNvSpPr>
                <p:nvPr/>
              </p:nvSpPr>
              <p:spPr bwMode="auto">
                <a:xfrm>
                  <a:off x="4196" y="1865"/>
                  <a:ext cx="14" cy="21"/>
                </a:xfrm>
                <a:custGeom>
                  <a:avLst/>
                  <a:gdLst>
                    <a:gd name="T0" fmla="*/ 12 w 14"/>
                    <a:gd name="T1" fmla="*/ 21 h 21"/>
                    <a:gd name="T2" fmla="*/ 12 w 14"/>
                    <a:gd name="T3" fmla="*/ 21 h 21"/>
                    <a:gd name="T4" fmla="*/ 14 w 14"/>
                    <a:gd name="T5" fmla="*/ 16 h 21"/>
                    <a:gd name="T6" fmla="*/ 14 w 14"/>
                    <a:gd name="T7" fmla="*/ 11 h 21"/>
                    <a:gd name="T8" fmla="*/ 14 w 14"/>
                    <a:gd name="T9" fmla="*/ 11 h 21"/>
                    <a:gd name="T10" fmla="*/ 12 w 14"/>
                    <a:gd name="T11" fmla="*/ 7 h 21"/>
                    <a:gd name="T12" fmla="*/ 10 w 14"/>
                    <a:gd name="T13" fmla="*/ 2 h 21"/>
                    <a:gd name="T14" fmla="*/ 5 w 14"/>
                    <a:gd name="T15" fmla="*/ 0 h 21"/>
                    <a:gd name="T16" fmla="*/ 0 w 14"/>
                    <a:gd name="T17" fmla="*/ 0 h 21"/>
                    <a:gd name="T18" fmla="*/ 0 w 14"/>
                    <a:gd name="T19" fmla="*/ 0 h 21"/>
                    <a:gd name="T20" fmla="*/ 12 w 14"/>
                    <a:gd name="T21" fmla="*/ 21 h 21"/>
                    <a:gd name="T22" fmla="*/ 12 w 14"/>
                    <a:gd name="T23" fmla="*/ 21 h 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" h="21">
                      <a:moveTo>
                        <a:pt x="12" y="21"/>
                      </a:moveTo>
                      <a:lnTo>
                        <a:pt x="12" y="21"/>
                      </a:lnTo>
                      <a:lnTo>
                        <a:pt x="14" y="16"/>
                      </a:lnTo>
                      <a:lnTo>
                        <a:pt x="14" y="11"/>
                      </a:lnTo>
                      <a:lnTo>
                        <a:pt x="12" y="7"/>
                      </a:lnTo>
                      <a:lnTo>
                        <a:pt x="10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1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0" name="Freeform 125"/>
                <p:cNvSpPr>
                  <a:spLocks/>
                </p:cNvSpPr>
                <p:nvPr/>
              </p:nvSpPr>
              <p:spPr bwMode="auto">
                <a:xfrm>
                  <a:off x="4529" y="1457"/>
                  <a:ext cx="26" cy="21"/>
                </a:xfrm>
                <a:custGeom>
                  <a:avLst/>
                  <a:gdLst>
                    <a:gd name="T0" fmla="*/ 11 w 26"/>
                    <a:gd name="T1" fmla="*/ 0 h 21"/>
                    <a:gd name="T2" fmla="*/ 11 w 26"/>
                    <a:gd name="T3" fmla="*/ 0 h 21"/>
                    <a:gd name="T4" fmla="*/ 7 w 26"/>
                    <a:gd name="T5" fmla="*/ 0 h 21"/>
                    <a:gd name="T6" fmla="*/ 2 w 26"/>
                    <a:gd name="T7" fmla="*/ 2 h 21"/>
                    <a:gd name="T8" fmla="*/ 2 w 26"/>
                    <a:gd name="T9" fmla="*/ 7 h 21"/>
                    <a:gd name="T10" fmla="*/ 0 w 26"/>
                    <a:gd name="T11" fmla="*/ 12 h 21"/>
                    <a:gd name="T12" fmla="*/ 0 w 26"/>
                    <a:gd name="T13" fmla="*/ 12 h 21"/>
                    <a:gd name="T14" fmla="*/ 2 w 26"/>
                    <a:gd name="T15" fmla="*/ 14 h 21"/>
                    <a:gd name="T16" fmla="*/ 4 w 26"/>
                    <a:gd name="T17" fmla="*/ 19 h 21"/>
                    <a:gd name="T18" fmla="*/ 9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3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2 h 21"/>
                    <a:gd name="T32" fmla="*/ 26 w 26"/>
                    <a:gd name="T33" fmla="*/ 12 h 21"/>
                    <a:gd name="T34" fmla="*/ 23 w 26"/>
                    <a:gd name="T35" fmla="*/ 7 h 21"/>
                    <a:gd name="T36" fmla="*/ 21 w 26"/>
                    <a:gd name="T37" fmla="*/ 2 h 21"/>
                    <a:gd name="T38" fmla="*/ 16 w 26"/>
                    <a:gd name="T39" fmla="*/ 0 h 21"/>
                    <a:gd name="T40" fmla="*/ 11 w 26"/>
                    <a:gd name="T41" fmla="*/ 0 h 21"/>
                    <a:gd name="T42" fmla="*/ 11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6" y="14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2"/>
                      </a:lnTo>
                      <a:lnTo>
                        <a:pt x="16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1" name="Freeform 126"/>
                <p:cNvSpPr>
                  <a:spLocks/>
                </p:cNvSpPr>
                <p:nvPr/>
              </p:nvSpPr>
              <p:spPr bwMode="auto">
                <a:xfrm>
                  <a:off x="4472" y="1494"/>
                  <a:ext cx="24" cy="22"/>
                </a:xfrm>
                <a:custGeom>
                  <a:avLst/>
                  <a:gdLst>
                    <a:gd name="T0" fmla="*/ 10 w 24"/>
                    <a:gd name="T1" fmla="*/ 0 h 22"/>
                    <a:gd name="T2" fmla="*/ 10 w 24"/>
                    <a:gd name="T3" fmla="*/ 0 h 22"/>
                    <a:gd name="T4" fmla="*/ 5 w 24"/>
                    <a:gd name="T5" fmla="*/ 0 h 22"/>
                    <a:gd name="T6" fmla="*/ 2 w 24"/>
                    <a:gd name="T7" fmla="*/ 3 h 22"/>
                    <a:gd name="T8" fmla="*/ 0 w 24"/>
                    <a:gd name="T9" fmla="*/ 8 h 22"/>
                    <a:gd name="T10" fmla="*/ 0 w 24"/>
                    <a:gd name="T11" fmla="*/ 12 h 22"/>
                    <a:gd name="T12" fmla="*/ 0 w 24"/>
                    <a:gd name="T13" fmla="*/ 12 h 22"/>
                    <a:gd name="T14" fmla="*/ 0 w 24"/>
                    <a:gd name="T15" fmla="*/ 17 h 22"/>
                    <a:gd name="T16" fmla="*/ 5 w 24"/>
                    <a:gd name="T17" fmla="*/ 19 h 22"/>
                    <a:gd name="T18" fmla="*/ 7 w 24"/>
                    <a:gd name="T19" fmla="*/ 22 h 22"/>
                    <a:gd name="T20" fmla="*/ 12 w 24"/>
                    <a:gd name="T21" fmla="*/ 22 h 22"/>
                    <a:gd name="T22" fmla="*/ 12 w 24"/>
                    <a:gd name="T23" fmla="*/ 22 h 22"/>
                    <a:gd name="T24" fmla="*/ 17 w 24"/>
                    <a:gd name="T25" fmla="*/ 22 h 22"/>
                    <a:gd name="T26" fmla="*/ 21 w 24"/>
                    <a:gd name="T27" fmla="*/ 19 h 22"/>
                    <a:gd name="T28" fmla="*/ 24 w 24"/>
                    <a:gd name="T29" fmla="*/ 17 h 22"/>
                    <a:gd name="T30" fmla="*/ 24 w 24"/>
                    <a:gd name="T31" fmla="*/ 12 h 22"/>
                    <a:gd name="T32" fmla="*/ 24 w 24"/>
                    <a:gd name="T33" fmla="*/ 12 h 22"/>
                    <a:gd name="T34" fmla="*/ 21 w 24"/>
                    <a:gd name="T35" fmla="*/ 8 h 22"/>
                    <a:gd name="T36" fmla="*/ 19 w 24"/>
                    <a:gd name="T37" fmla="*/ 3 h 22"/>
                    <a:gd name="T38" fmla="*/ 14 w 24"/>
                    <a:gd name="T39" fmla="*/ 0 h 22"/>
                    <a:gd name="T40" fmla="*/ 10 w 24"/>
                    <a:gd name="T41" fmla="*/ 0 h 22"/>
                    <a:gd name="T42" fmla="*/ 10 w 24"/>
                    <a:gd name="T43" fmla="*/ 0 h 2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22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5" y="19"/>
                      </a:lnTo>
                      <a:lnTo>
                        <a:pt x="7" y="22"/>
                      </a:lnTo>
                      <a:lnTo>
                        <a:pt x="12" y="22"/>
                      </a:lnTo>
                      <a:lnTo>
                        <a:pt x="17" y="22"/>
                      </a:lnTo>
                      <a:lnTo>
                        <a:pt x="21" y="19"/>
                      </a:lnTo>
                      <a:lnTo>
                        <a:pt x="24" y="17"/>
                      </a:lnTo>
                      <a:lnTo>
                        <a:pt x="24" y="12"/>
                      </a:lnTo>
                      <a:lnTo>
                        <a:pt x="21" y="8"/>
                      </a:lnTo>
                      <a:lnTo>
                        <a:pt x="19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2" name="Freeform 127"/>
                <p:cNvSpPr>
                  <a:spLocks/>
                </p:cNvSpPr>
                <p:nvPr/>
              </p:nvSpPr>
              <p:spPr bwMode="auto">
                <a:xfrm>
                  <a:off x="4463" y="1556"/>
                  <a:ext cx="26" cy="23"/>
                </a:xfrm>
                <a:custGeom>
                  <a:avLst/>
                  <a:gdLst>
                    <a:gd name="T0" fmla="*/ 11 w 26"/>
                    <a:gd name="T1" fmla="*/ 0 h 23"/>
                    <a:gd name="T2" fmla="*/ 11 w 26"/>
                    <a:gd name="T3" fmla="*/ 0 h 23"/>
                    <a:gd name="T4" fmla="*/ 7 w 26"/>
                    <a:gd name="T5" fmla="*/ 2 h 23"/>
                    <a:gd name="T6" fmla="*/ 2 w 26"/>
                    <a:gd name="T7" fmla="*/ 4 h 23"/>
                    <a:gd name="T8" fmla="*/ 0 w 26"/>
                    <a:gd name="T9" fmla="*/ 7 h 23"/>
                    <a:gd name="T10" fmla="*/ 0 w 26"/>
                    <a:gd name="T11" fmla="*/ 12 h 23"/>
                    <a:gd name="T12" fmla="*/ 0 w 26"/>
                    <a:gd name="T13" fmla="*/ 12 h 23"/>
                    <a:gd name="T14" fmla="*/ 2 w 26"/>
                    <a:gd name="T15" fmla="*/ 16 h 23"/>
                    <a:gd name="T16" fmla="*/ 4 w 26"/>
                    <a:gd name="T17" fmla="*/ 19 h 23"/>
                    <a:gd name="T18" fmla="*/ 9 w 26"/>
                    <a:gd name="T19" fmla="*/ 23 h 23"/>
                    <a:gd name="T20" fmla="*/ 14 w 26"/>
                    <a:gd name="T21" fmla="*/ 23 h 23"/>
                    <a:gd name="T22" fmla="*/ 14 w 26"/>
                    <a:gd name="T23" fmla="*/ 23 h 23"/>
                    <a:gd name="T24" fmla="*/ 19 w 26"/>
                    <a:gd name="T25" fmla="*/ 23 h 23"/>
                    <a:gd name="T26" fmla="*/ 23 w 26"/>
                    <a:gd name="T27" fmla="*/ 19 h 23"/>
                    <a:gd name="T28" fmla="*/ 26 w 26"/>
                    <a:gd name="T29" fmla="*/ 16 h 23"/>
                    <a:gd name="T30" fmla="*/ 26 w 26"/>
                    <a:gd name="T31" fmla="*/ 12 h 23"/>
                    <a:gd name="T32" fmla="*/ 26 w 26"/>
                    <a:gd name="T33" fmla="*/ 12 h 23"/>
                    <a:gd name="T34" fmla="*/ 23 w 26"/>
                    <a:gd name="T35" fmla="*/ 7 h 23"/>
                    <a:gd name="T36" fmla="*/ 21 w 26"/>
                    <a:gd name="T37" fmla="*/ 4 h 23"/>
                    <a:gd name="T38" fmla="*/ 16 w 26"/>
                    <a:gd name="T39" fmla="*/ 2 h 23"/>
                    <a:gd name="T40" fmla="*/ 11 w 26"/>
                    <a:gd name="T41" fmla="*/ 0 h 23"/>
                    <a:gd name="T42" fmla="*/ 11 w 26"/>
                    <a:gd name="T43" fmla="*/ 0 h 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2"/>
                      </a:lnTo>
                      <a:lnTo>
                        <a:pt x="2" y="4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3"/>
                      </a:lnTo>
                      <a:lnTo>
                        <a:pt x="14" y="23"/>
                      </a:lnTo>
                      <a:lnTo>
                        <a:pt x="19" y="23"/>
                      </a:lnTo>
                      <a:lnTo>
                        <a:pt x="23" y="19"/>
                      </a:lnTo>
                      <a:lnTo>
                        <a:pt x="26" y="16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4"/>
                      </a:lnTo>
                      <a:lnTo>
                        <a:pt x="16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3" name="Freeform 128"/>
                <p:cNvSpPr>
                  <a:spLocks/>
                </p:cNvSpPr>
                <p:nvPr/>
              </p:nvSpPr>
              <p:spPr bwMode="auto">
                <a:xfrm>
                  <a:off x="4500" y="161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3 w 26"/>
                    <a:gd name="T7" fmla="*/ 2 h 21"/>
                    <a:gd name="T8" fmla="*/ 3 w 26"/>
                    <a:gd name="T9" fmla="*/ 7 h 21"/>
                    <a:gd name="T10" fmla="*/ 0 w 26"/>
                    <a:gd name="T11" fmla="*/ 11 h 21"/>
                    <a:gd name="T12" fmla="*/ 0 w 26"/>
                    <a:gd name="T13" fmla="*/ 11 h 21"/>
                    <a:gd name="T14" fmla="*/ 3 w 26"/>
                    <a:gd name="T15" fmla="*/ 16 h 21"/>
                    <a:gd name="T16" fmla="*/ 7 w 26"/>
                    <a:gd name="T17" fmla="*/ 19 h 21"/>
                    <a:gd name="T18" fmla="*/ 10 w 26"/>
                    <a:gd name="T19" fmla="*/ 21 h 21"/>
                    <a:gd name="T20" fmla="*/ 15 w 26"/>
                    <a:gd name="T21" fmla="*/ 21 h 21"/>
                    <a:gd name="T22" fmla="*/ 15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6 h 21"/>
                    <a:gd name="T30" fmla="*/ 26 w 26"/>
                    <a:gd name="T31" fmla="*/ 11 h 21"/>
                    <a:gd name="T32" fmla="*/ 26 w 26"/>
                    <a:gd name="T33" fmla="*/ 11 h 21"/>
                    <a:gd name="T34" fmla="*/ 24 w 26"/>
                    <a:gd name="T35" fmla="*/ 7 h 21"/>
                    <a:gd name="T36" fmla="*/ 22 w 26"/>
                    <a:gd name="T37" fmla="*/ 2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3" y="7"/>
                      </a:lnTo>
                      <a:lnTo>
                        <a:pt x="0" y="11"/>
                      </a:lnTo>
                      <a:lnTo>
                        <a:pt x="3" y="16"/>
                      </a:lnTo>
                      <a:lnTo>
                        <a:pt x="7" y="19"/>
                      </a:lnTo>
                      <a:lnTo>
                        <a:pt x="10" y="21"/>
                      </a:lnTo>
                      <a:lnTo>
                        <a:pt x="15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6"/>
                      </a:lnTo>
                      <a:lnTo>
                        <a:pt x="26" y="11"/>
                      </a:lnTo>
                      <a:lnTo>
                        <a:pt x="24" y="7"/>
                      </a:lnTo>
                      <a:lnTo>
                        <a:pt x="22" y="2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4" name="Freeform 129"/>
                <p:cNvSpPr>
                  <a:spLocks/>
                </p:cNvSpPr>
                <p:nvPr/>
              </p:nvSpPr>
              <p:spPr bwMode="auto">
                <a:xfrm>
                  <a:off x="4581" y="1636"/>
                  <a:ext cx="23" cy="24"/>
                </a:xfrm>
                <a:custGeom>
                  <a:avLst/>
                  <a:gdLst>
                    <a:gd name="T0" fmla="*/ 9 w 23"/>
                    <a:gd name="T1" fmla="*/ 0 h 24"/>
                    <a:gd name="T2" fmla="*/ 9 w 23"/>
                    <a:gd name="T3" fmla="*/ 0 h 24"/>
                    <a:gd name="T4" fmla="*/ 4 w 23"/>
                    <a:gd name="T5" fmla="*/ 2 h 24"/>
                    <a:gd name="T6" fmla="*/ 2 w 23"/>
                    <a:gd name="T7" fmla="*/ 5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0 w 23"/>
                    <a:gd name="T15" fmla="*/ 16 h 24"/>
                    <a:gd name="T16" fmla="*/ 4 w 23"/>
                    <a:gd name="T17" fmla="*/ 19 h 24"/>
                    <a:gd name="T18" fmla="*/ 7 w 23"/>
                    <a:gd name="T19" fmla="*/ 24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8 w 23"/>
                    <a:gd name="T25" fmla="*/ 24 h 24"/>
                    <a:gd name="T26" fmla="*/ 21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1 w 23"/>
                    <a:gd name="T35" fmla="*/ 7 h 24"/>
                    <a:gd name="T36" fmla="*/ 18 w 23"/>
                    <a:gd name="T37" fmla="*/ 5 h 24"/>
                    <a:gd name="T38" fmla="*/ 14 w 23"/>
                    <a:gd name="T39" fmla="*/ 2 h 24"/>
                    <a:gd name="T40" fmla="*/ 9 w 23"/>
                    <a:gd name="T41" fmla="*/ 0 h 24"/>
                    <a:gd name="T42" fmla="*/ 9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4" y="19"/>
                      </a:lnTo>
                      <a:lnTo>
                        <a:pt x="7" y="24"/>
                      </a:lnTo>
                      <a:lnTo>
                        <a:pt x="14" y="24"/>
                      </a:lnTo>
                      <a:lnTo>
                        <a:pt x="18" y="24"/>
                      </a:lnTo>
                      <a:lnTo>
                        <a:pt x="21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1" y="7"/>
                      </a:lnTo>
                      <a:lnTo>
                        <a:pt x="18" y="5"/>
                      </a:lnTo>
                      <a:lnTo>
                        <a:pt x="14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5" name="Freeform 130"/>
                <p:cNvSpPr>
                  <a:spLocks/>
                </p:cNvSpPr>
                <p:nvPr/>
              </p:nvSpPr>
              <p:spPr bwMode="auto">
                <a:xfrm>
                  <a:off x="4637" y="160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2 w 26"/>
                    <a:gd name="T7" fmla="*/ 3 h 21"/>
                    <a:gd name="T8" fmla="*/ 0 w 26"/>
                    <a:gd name="T9" fmla="*/ 7 h 21"/>
                    <a:gd name="T10" fmla="*/ 0 w 26"/>
                    <a:gd name="T11" fmla="*/ 10 h 21"/>
                    <a:gd name="T12" fmla="*/ 0 w 26"/>
                    <a:gd name="T13" fmla="*/ 10 h 21"/>
                    <a:gd name="T14" fmla="*/ 2 w 26"/>
                    <a:gd name="T15" fmla="*/ 14 h 21"/>
                    <a:gd name="T16" fmla="*/ 5 w 26"/>
                    <a:gd name="T17" fmla="*/ 19 h 21"/>
                    <a:gd name="T18" fmla="*/ 10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0 h 21"/>
                    <a:gd name="T32" fmla="*/ 26 w 26"/>
                    <a:gd name="T33" fmla="*/ 10 h 21"/>
                    <a:gd name="T34" fmla="*/ 24 w 26"/>
                    <a:gd name="T35" fmla="*/ 7 h 21"/>
                    <a:gd name="T36" fmla="*/ 21 w 26"/>
                    <a:gd name="T37" fmla="*/ 3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9"/>
                      </a:lnTo>
                      <a:lnTo>
                        <a:pt x="10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4"/>
                      </a:lnTo>
                      <a:lnTo>
                        <a:pt x="26" y="10"/>
                      </a:lnTo>
                      <a:lnTo>
                        <a:pt x="24" y="7"/>
                      </a:lnTo>
                      <a:lnTo>
                        <a:pt x="21" y="3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6" name="Freeform 131"/>
                <p:cNvSpPr>
                  <a:spLocks/>
                </p:cNvSpPr>
                <p:nvPr/>
              </p:nvSpPr>
              <p:spPr bwMode="auto">
                <a:xfrm>
                  <a:off x="4649" y="1537"/>
                  <a:ext cx="23" cy="21"/>
                </a:xfrm>
                <a:custGeom>
                  <a:avLst/>
                  <a:gdLst>
                    <a:gd name="T0" fmla="*/ 9 w 23"/>
                    <a:gd name="T1" fmla="*/ 0 h 21"/>
                    <a:gd name="T2" fmla="*/ 9 w 23"/>
                    <a:gd name="T3" fmla="*/ 0 h 21"/>
                    <a:gd name="T4" fmla="*/ 5 w 23"/>
                    <a:gd name="T5" fmla="*/ 0 h 21"/>
                    <a:gd name="T6" fmla="*/ 2 w 23"/>
                    <a:gd name="T7" fmla="*/ 2 h 21"/>
                    <a:gd name="T8" fmla="*/ 0 w 23"/>
                    <a:gd name="T9" fmla="*/ 7 h 21"/>
                    <a:gd name="T10" fmla="*/ 0 w 23"/>
                    <a:gd name="T11" fmla="*/ 9 h 21"/>
                    <a:gd name="T12" fmla="*/ 0 w 23"/>
                    <a:gd name="T13" fmla="*/ 9 h 21"/>
                    <a:gd name="T14" fmla="*/ 0 w 23"/>
                    <a:gd name="T15" fmla="*/ 14 h 21"/>
                    <a:gd name="T16" fmla="*/ 5 w 23"/>
                    <a:gd name="T17" fmla="*/ 19 h 21"/>
                    <a:gd name="T18" fmla="*/ 9 w 23"/>
                    <a:gd name="T19" fmla="*/ 21 h 21"/>
                    <a:gd name="T20" fmla="*/ 14 w 23"/>
                    <a:gd name="T21" fmla="*/ 21 h 21"/>
                    <a:gd name="T22" fmla="*/ 14 w 23"/>
                    <a:gd name="T23" fmla="*/ 21 h 21"/>
                    <a:gd name="T24" fmla="*/ 19 w 23"/>
                    <a:gd name="T25" fmla="*/ 21 h 21"/>
                    <a:gd name="T26" fmla="*/ 21 w 23"/>
                    <a:gd name="T27" fmla="*/ 19 h 21"/>
                    <a:gd name="T28" fmla="*/ 23 w 23"/>
                    <a:gd name="T29" fmla="*/ 14 h 21"/>
                    <a:gd name="T30" fmla="*/ 23 w 23"/>
                    <a:gd name="T31" fmla="*/ 9 h 21"/>
                    <a:gd name="T32" fmla="*/ 23 w 23"/>
                    <a:gd name="T33" fmla="*/ 9 h 21"/>
                    <a:gd name="T34" fmla="*/ 21 w 23"/>
                    <a:gd name="T35" fmla="*/ 7 h 21"/>
                    <a:gd name="T36" fmla="*/ 19 w 23"/>
                    <a:gd name="T37" fmla="*/ 2 h 21"/>
                    <a:gd name="T38" fmla="*/ 14 w 23"/>
                    <a:gd name="T39" fmla="*/ 0 h 21"/>
                    <a:gd name="T40" fmla="*/ 9 w 23"/>
                    <a:gd name="T41" fmla="*/ 0 h 21"/>
                    <a:gd name="T42" fmla="*/ 9 w 23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5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1" y="19"/>
                      </a:lnTo>
                      <a:lnTo>
                        <a:pt x="23" y="14"/>
                      </a:lnTo>
                      <a:lnTo>
                        <a:pt x="23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7" name="Freeform 132"/>
                <p:cNvSpPr>
                  <a:spLocks/>
                </p:cNvSpPr>
                <p:nvPr/>
              </p:nvSpPr>
              <p:spPr bwMode="auto">
                <a:xfrm>
                  <a:off x="4602" y="1478"/>
                  <a:ext cx="23" cy="24"/>
                </a:xfrm>
                <a:custGeom>
                  <a:avLst/>
                  <a:gdLst>
                    <a:gd name="T0" fmla="*/ 12 w 23"/>
                    <a:gd name="T1" fmla="*/ 0 h 24"/>
                    <a:gd name="T2" fmla="*/ 12 w 23"/>
                    <a:gd name="T3" fmla="*/ 0 h 24"/>
                    <a:gd name="T4" fmla="*/ 7 w 23"/>
                    <a:gd name="T5" fmla="*/ 0 h 24"/>
                    <a:gd name="T6" fmla="*/ 2 w 23"/>
                    <a:gd name="T7" fmla="*/ 2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2 w 23"/>
                    <a:gd name="T15" fmla="*/ 16 h 24"/>
                    <a:gd name="T16" fmla="*/ 4 w 23"/>
                    <a:gd name="T17" fmla="*/ 19 h 24"/>
                    <a:gd name="T18" fmla="*/ 9 w 23"/>
                    <a:gd name="T19" fmla="*/ 21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9 w 23"/>
                    <a:gd name="T25" fmla="*/ 21 h 24"/>
                    <a:gd name="T26" fmla="*/ 23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3 w 23"/>
                    <a:gd name="T35" fmla="*/ 7 h 24"/>
                    <a:gd name="T36" fmla="*/ 19 w 23"/>
                    <a:gd name="T37" fmla="*/ 2 h 24"/>
                    <a:gd name="T38" fmla="*/ 16 w 23"/>
                    <a:gd name="T39" fmla="*/ 0 h 24"/>
                    <a:gd name="T40" fmla="*/ 12 w 23"/>
                    <a:gd name="T41" fmla="*/ 0 h 24"/>
                    <a:gd name="T42" fmla="*/ 12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4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3" y="7"/>
                      </a:lnTo>
                      <a:lnTo>
                        <a:pt x="19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8" name="Freeform 133"/>
                <p:cNvSpPr>
                  <a:spLocks/>
                </p:cNvSpPr>
                <p:nvPr/>
              </p:nvSpPr>
              <p:spPr bwMode="auto">
                <a:xfrm>
                  <a:off x="4312" y="1044"/>
                  <a:ext cx="382" cy="432"/>
                </a:xfrm>
                <a:custGeom>
                  <a:avLst/>
                  <a:gdLst>
                    <a:gd name="T0" fmla="*/ 198 w 382"/>
                    <a:gd name="T1" fmla="*/ 99 h 432"/>
                    <a:gd name="T2" fmla="*/ 217 w 382"/>
                    <a:gd name="T3" fmla="*/ 142 h 432"/>
                    <a:gd name="T4" fmla="*/ 228 w 382"/>
                    <a:gd name="T5" fmla="*/ 144 h 432"/>
                    <a:gd name="T6" fmla="*/ 243 w 382"/>
                    <a:gd name="T7" fmla="*/ 170 h 432"/>
                    <a:gd name="T8" fmla="*/ 238 w 382"/>
                    <a:gd name="T9" fmla="*/ 177 h 432"/>
                    <a:gd name="T10" fmla="*/ 247 w 382"/>
                    <a:gd name="T11" fmla="*/ 196 h 432"/>
                    <a:gd name="T12" fmla="*/ 257 w 382"/>
                    <a:gd name="T13" fmla="*/ 200 h 432"/>
                    <a:gd name="T14" fmla="*/ 271 w 382"/>
                    <a:gd name="T15" fmla="*/ 222 h 432"/>
                    <a:gd name="T16" fmla="*/ 266 w 382"/>
                    <a:gd name="T17" fmla="*/ 231 h 432"/>
                    <a:gd name="T18" fmla="*/ 283 w 382"/>
                    <a:gd name="T19" fmla="*/ 262 h 432"/>
                    <a:gd name="T20" fmla="*/ 304 w 382"/>
                    <a:gd name="T21" fmla="*/ 281 h 432"/>
                    <a:gd name="T22" fmla="*/ 304 w 382"/>
                    <a:gd name="T23" fmla="*/ 285 h 432"/>
                    <a:gd name="T24" fmla="*/ 318 w 382"/>
                    <a:gd name="T25" fmla="*/ 304 h 432"/>
                    <a:gd name="T26" fmla="*/ 382 w 382"/>
                    <a:gd name="T27" fmla="*/ 417 h 432"/>
                    <a:gd name="T28" fmla="*/ 358 w 382"/>
                    <a:gd name="T29" fmla="*/ 432 h 432"/>
                    <a:gd name="T30" fmla="*/ 264 w 382"/>
                    <a:gd name="T31" fmla="*/ 356 h 432"/>
                    <a:gd name="T32" fmla="*/ 212 w 382"/>
                    <a:gd name="T33" fmla="*/ 295 h 432"/>
                    <a:gd name="T34" fmla="*/ 198 w 382"/>
                    <a:gd name="T35" fmla="*/ 288 h 432"/>
                    <a:gd name="T36" fmla="*/ 0 w 382"/>
                    <a:gd name="T37" fmla="*/ 113 h 432"/>
                    <a:gd name="T38" fmla="*/ 5 w 382"/>
                    <a:gd name="T39" fmla="*/ 80 h 432"/>
                    <a:gd name="T40" fmla="*/ 5 w 382"/>
                    <a:gd name="T41" fmla="*/ 80 h 432"/>
                    <a:gd name="T42" fmla="*/ 9 w 382"/>
                    <a:gd name="T43" fmla="*/ 76 h 432"/>
                    <a:gd name="T44" fmla="*/ 12 w 382"/>
                    <a:gd name="T45" fmla="*/ 71 h 432"/>
                    <a:gd name="T46" fmla="*/ 12 w 382"/>
                    <a:gd name="T47" fmla="*/ 59 h 432"/>
                    <a:gd name="T48" fmla="*/ 12 w 382"/>
                    <a:gd name="T49" fmla="*/ 47 h 432"/>
                    <a:gd name="T50" fmla="*/ 14 w 382"/>
                    <a:gd name="T51" fmla="*/ 42 h 432"/>
                    <a:gd name="T52" fmla="*/ 16 w 382"/>
                    <a:gd name="T53" fmla="*/ 38 h 432"/>
                    <a:gd name="T54" fmla="*/ 16 w 382"/>
                    <a:gd name="T55" fmla="*/ 38 h 432"/>
                    <a:gd name="T56" fmla="*/ 33 w 382"/>
                    <a:gd name="T57" fmla="*/ 19 h 432"/>
                    <a:gd name="T58" fmla="*/ 40 w 382"/>
                    <a:gd name="T59" fmla="*/ 12 h 432"/>
                    <a:gd name="T60" fmla="*/ 49 w 382"/>
                    <a:gd name="T61" fmla="*/ 7 h 432"/>
                    <a:gd name="T62" fmla="*/ 59 w 382"/>
                    <a:gd name="T63" fmla="*/ 2 h 432"/>
                    <a:gd name="T64" fmla="*/ 68 w 382"/>
                    <a:gd name="T65" fmla="*/ 0 h 432"/>
                    <a:gd name="T66" fmla="*/ 92 w 382"/>
                    <a:gd name="T67" fmla="*/ 0 h 432"/>
                    <a:gd name="T68" fmla="*/ 92 w 382"/>
                    <a:gd name="T69" fmla="*/ 0 h 432"/>
                    <a:gd name="T70" fmla="*/ 106 w 382"/>
                    <a:gd name="T71" fmla="*/ 2 h 432"/>
                    <a:gd name="T72" fmla="*/ 115 w 382"/>
                    <a:gd name="T73" fmla="*/ 7 h 432"/>
                    <a:gd name="T74" fmla="*/ 139 w 382"/>
                    <a:gd name="T75" fmla="*/ 14 h 432"/>
                    <a:gd name="T76" fmla="*/ 186 w 382"/>
                    <a:gd name="T77" fmla="*/ 99 h 432"/>
                    <a:gd name="T78" fmla="*/ 198 w 382"/>
                    <a:gd name="T79" fmla="*/ 99 h 43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82" h="432">
                      <a:moveTo>
                        <a:pt x="198" y="99"/>
                      </a:moveTo>
                      <a:lnTo>
                        <a:pt x="217" y="142"/>
                      </a:lnTo>
                      <a:lnTo>
                        <a:pt x="228" y="144"/>
                      </a:lnTo>
                      <a:lnTo>
                        <a:pt x="243" y="170"/>
                      </a:lnTo>
                      <a:lnTo>
                        <a:pt x="238" y="177"/>
                      </a:lnTo>
                      <a:lnTo>
                        <a:pt x="247" y="196"/>
                      </a:lnTo>
                      <a:lnTo>
                        <a:pt x="257" y="200"/>
                      </a:lnTo>
                      <a:lnTo>
                        <a:pt x="271" y="222"/>
                      </a:lnTo>
                      <a:lnTo>
                        <a:pt x="266" y="231"/>
                      </a:lnTo>
                      <a:lnTo>
                        <a:pt x="283" y="262"/>
                      </a:lnTo>
                      <a:lnTo>
                        <a:pt x="304" y="281"/>
                      </a:lnTo>
                      <a:lnTo>
                        <a:pt x="304" y="285"/>
                      </a:lnTo>
                      <a:lnTo>
                        <a:pt x="318" y="304"/>
                      </a:lnTo>
                      <a:lnTo>
                        <a:pt x="382" y="417"/>
                      </a:lnTo>
                      <a:lnTo>
                        <a:pt x="358" y="432"/>
                      </a:lnTo>
                      <a:lnTo>
                        <a:pt x="264" y="356"/>
                      </a:lnTo>
                      <a:lnTo>
                        <a:pt x="212" y="295"/>
                      </a:lnTo>
                      <a:lnTo>
                        <a:pt x="198" y="288"/>
                      </a:lnTo>
                      <a:lnTo>
                        <a:pt x="0" y="113"/>
                      </a:lnTo>
                      <a:lnTo>
                        <a:pt x="5" y="80"/>
                      </a:lnTo>
                      <a:lnTo>
                        <a:pt x="9" y="76"/>
                      </a:lnTo>
                      <a:lnTo>
                        <a:pt x="12" y="71"/>
                      </a:lnTo>
                      <a:lnTo>
                        <a:pt x="12" y="59"/>
                      </a:lnTo>
                      <a:lnTo>
                        <a:pt x="12" y="47"/>
                      </a:lnTo>
                      <a:lnTo>
                        <a:pt x="14" y="42"/>
                      </a:lnTo>
                      <a:lnTo>
                        <a:pt x="16" y="38"/>
                      </a:lnTo>
                      <a:lnTo>
                        <a:pt x="33" y="19"/>
                      </a:lnTo>
                      <a:lnTo>
                        <a:pt x="40" y="12"/>
                      </a:lnTo>
                      <a:lnTo>
                        <a:pt x="49" y="7"/>
                      </a:lnTo>
                      <a:lnTo>
                        <a:pt x="59" y="2"/>
                      </a:lnTo>
                      <a:lnTo>
                        <a:pt x="68" y="0"/>
                      </a:lnTo>
                      <a:lnTo>
                        <a:pt x="92" y="0"/>
                      </a:lnTo>
                      <a:lnTo>
                        <a:pt x="106" y="2"/>
                      </a:lnTo>
                      <a:lnTo>
                        <a:pt x="115" y="7"/>
                      </a:lnTo>
                      <a:lnTo>
                        <a:pt x="139" y="14"/>
                      </a:lnTo>
                      <a:lnTo>
                        <a:pt x="186" y="99"/>
                      </a:lnTo>
                      <a:lnTo>
                        <a:pt x="198" y="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9" name="Freeform 134"/>
                <p:cNvSpPr>
                  <a:spLocks/>
                </p:cNvSpPr>
                <p:nvPr/>
              </p:nvSpPr>
              <p:spPr bwMode="auto">
                <a:xfrm>
                  <a:off x="4324" y="1056"/>
                  <a:ext cx="356" cy="408"/>
                </a:xfrm>
                <a:custGeom>
                  <a:avLst/>
                  <a:gdLst>
                    <a:gd name="T0" fmla="*/ 120 w 356"/>
                    <a:gd name="T1" fmla="*/ 12 h 408"/>
                    <a:gd name="T2" fmla="*/ 169 w 356"/>
                    <a:gd name="T3" fmla="*/ 99 h 408"/>
                    <a:gd name="T4" fmla="*/ 181 w 356"/>
                    <a:gd name="T5" fmla="*/ 99 h 408"/>
                    <a:gd name="T6" fmla="*/ 198 w 356"/>
                    <a:gd name="T7" fmla="*/ 137 h 408"/>
                    <a:gd name="T8" fmla="*/ 209 w 356"/>
                    <a:gd name="T9" fmla="*/ 141 h 408"/>
                    <a:gd name="T10" fmla="*/ 216 w 356"/>
                    <a:gd name="T11" fmla="*/ 158 h 408"/>
                    <a:gd name="T12" fmla="*/ 212 w 356"/>
                    <a:gd name="T13" fmla="*/ 163 h 408"/>
                    <a:gd name="T14" fmla="*/ 228 w 356"/>
                    <a:gd name="T15" fmla="*/ 193 h 408"/>
                    <a:gd name="T16" fmla="*/ 238 w 356"/>
                    <a:gd name="T17" fmla="*/ 196 h 408"/>
                    <a:gd name="T18" fmla="*/ 247 w 356"/>
                    <a:gd name="T19" fmla="*/ 210 h 408"/>
                    <a:gd name="T20" fmla="*/ 245 w 356"/>
                    <a:gd name="T21" fmla="*/ 219 h 408"/>
                    <a:gd name="T22" fmla="*/ 261 w 356"/>
                    <a:gd name="T23" fmla="*/ 255 h 408"/>
                    <a:gd name="T24" fmla="*/ 282 w 356"/>
                    <a:gd name="T25" fmla="*/ 273 h 408"/>
                    <a:gd name="T26" fmla="*/ 282 w 356"/>
                    <a:gd name="T27" fmla="*/ 278 h 408"/>
                    <a:gd name="T28" fmla="*/ 297 w 356"/>
                    <a:gd name="T29" fmla="*/ 297 h 408"/>
                    <a:gd name="T30" fmla="*/ 356 w 356"/>
                    <a:gd name="T31" fmla="*/ 403 h 408"/>
                    <a:gd name="T32" fmla="*/ 348 w 356"/>
                    <a:gd name="T33" fmla="*/ 408 h 408"/>
                    <a:gd name="T34" fmla="*/ 259 w 356"/>
                    <a:gd name="T35" fmla="*/ 335 h 408"/>
                    <a:gd name="T36" fmla="*/ 238 w 356"/>
                    <a:gd name="T37" fmla="*/ 311 h 408"/>
                    <a:gd name="T38" fmla="*/ 207 w 356"/>
                    <a:gd name="T39" fmla="*/ 273 h 408"/>
                    <a:gd name="T40" fmla="*/ 193 w 356"/>
                    <a:gd name="T41" fmla="*/ 269 h 408"/>
                    <a:gd name="T42" fmla="*/ 160 w 356"/>
                    <a:gd name="T43" fmla="*/ 236 h 408"/>
                    <a:gd name="T44" fmla="*/ 0 w 356"/>
                    <a:gd name="T45" fmla="*/ 97 h 408"/>
                    <a:gd name="T46" fmla="*/ 2 w 356"/>
                    <a:gd name="T47" fmla="*/ 73 h 408"/>
                    <a:gd name="T48" fmla="*/ 9 w 356"/>
                    <a:gd name="T49" fmla="*/ 66 h 408"/>
                    <a:gd name="T50" fmla="*/ 11 w 356"/>
                    <a:gd name="T51" fmla="*/ 35 h 408"/>
                    <a:gd name="T52" fmla="*/ 11 w 356"/>
                    <a:gd name="T53" fmla="*/ 35 h 408"/>
                    <a:gd name="T54" fmla="*/ 23 w 356"/>
                    <a:gd name="T55" fmla="*/ 19 h 408"/>
                    <a:gd name="T56" fmla="*/ 35 w 356"/>
                    <a:gd name="T57" fmla="*/ 7 h 408"/>
                    <a:gd name="T58" fmla="*/ 42 w 356"/>
                    <a:gd name="T59" fmla="*/ 5 h 408"/>
                    <a:gd name="T60" fmla="*/ 49 w 356"/>
                    <a:gd name="T61" fmla="*/ 0 h 408"/>
                    <a:gd name="T62" fmla="*/ 49 w 356"/>
                    <a:gd name="T63" fmla="*/ 0 h 408"/>
                    <a:gd name="T64" fmla="*/ 63 w 356"/>
                    <a:gd name="T65" fmla="*/ 0 h 408"/>
                    <a:gd name="T66" fmla="*/ 75 w 356"/>
                    <a:gd name="T67" fmla="*/ 0 h 408"/>
                    <a:gd name="T68" fmla="*/ 87 w 356"/>
                    <a:gd name="T69" fmla="*/ 0 h 408"/>
                    <a:gd name="T70" fmla="*/ 110 w 356"/>
                    <a:gd name="T71" fmla="*/ 9 h 408"/>
                    <a:gd name="T72" fmla="*/ 120 w 356"/>
                    <a:gd name="T73" fmla="*/ 12 h 40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56" h="408">
                      <a:moveTo>
                        <a:pt x="120" y="12"/>
                      </a:moveTo>
                      <a:lnTo>
                        <a:pt x="169" y="99"/>
                      </a:lnTo>
                      <a:lnTo>
                        <a:pt x="181" y="99"/>
                      </a:lnTo>
                      <a:lnTo>
                        <a:pt x="198" y="137"/>
                      </a:lnTo>
                      <a:lnTo>
                        <a:pt x="209" y="141"/>
                      </a:lnTo>
                      <a:lnTo>
                        <a:pt x="216" y="158"/>
                      </a:lnTo>
                      <a:lnTo>
                        <a:pt x="212" y="163"/>
                      </a:lnTo>
                      <a:lnTo>
                        <a:pt x="228" y="193"/>
                      </a:lnTo>
                      <a:lnTo>
                        <a:pt x="238" y="196"/>
                      </a:lnTo>
                      <a:lnTo>
                        <a:pt x="247" y="210"/>
                      </a:lnTo>
                      <a:lnTo>
                        <a:pt x="245" y="219"/>
                      </a:lnTo>
                      <a:lnTo>
                        <a:pt x="261" y="255"/>
                      </a:lnTo>
                      <a:lnTo>
                        <a:pt x="282" y="273"/>
                      </a:lnTo>
                      <a:lnTo>
                        <a:pt x="282" y="278"/>
                      </a:lnTo>
                      <a:lnTo>
                        <a:pt x="297" y="297"/>
                      </a:lnTo>
                      <a:lnTo>
                        <a:pt x="356" y="403"/>
                      </a:lnTo>
                      <a:lnTo>
                        <a:pt x="348" y="408"/>
                      </a:lnTo>
                      <a:lnTo>
                        <a:pt x="259" y="335"/>
                      </a:lnTo>
                      <a:lnTo>
                        <a:pt x="238" y="311"/>
                      </a:lnTo>
                      <a:lnTo>
                        <a:pt x="207" y="273"/>
                      </a:lnTo>
                      <a:lnTo>
                        <a:pt x="193" y="269"/>
                      </a:lnTo>
                      <a:lnTo>
                        <a:pt x="160" y="236"/>
                      </a:lnTo>
                      <a:lnTo>
                        <a:pt x="0" y="97"/>
                      </a:lnTo>
                      <a:lnTo>
                        <a:pt x="2" y="73"/>
                      </a:lnTo>
                      <a:lnTo>
                        <a:pt x="9" y="66"/>
                      </a:lnTo>
                      <a:lnTo>
                        <a:pt x="11" y="35"/>
                      </a:lnTo>
                      <a:lnTo>
                        <a:pt x="23" y="19"/>
                      </a:lnTo>
                      <a:lnTo>
                        <a:pt x="35" y="7"/>
                      </a:lnTo>
                      <a:lnTo>
                        <a:pt x="42" y="5"/>
                      </a:lnTo>
                      <a:lnTo>
                        <a:pt x="49" y="0"/>
                      </a:lnTo>
                      <a:lnTo>
                        <a:pt x="63" y="0"/>
                      </a:lnTo>
                      <a:lnTo>
                        <a:pt x="75" y="0"/>
                      </a:lnTo>
                      <a:lnTo>
                        <a:pt x="87" y="0"/>
                      </a:lnTo>
                      <a:lnTo>
                        <a:pt x="110" y="9"/>
                      </a:lnTo>
                      <a:lnTo>
                        <a:pt x="120" y="1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0" name="Freeform 135"/>
                <p:cNvSpPr>
                  <a:spLocks/>
                </p:cNvSpPr>
                <p:nvPr/>
              </p:nvSpPr>
              <p:spPr bwMode="auto">
                <a:xfrm>
                  <a:off x="4463" y="1181"/>
                  <a:ext cx="80" cy="92"/>
                </a:xfrm>
                <a:custGeom>
                  <a:avLst/>
                  <a:gdLst>
                    <a:gd name="T0" fmla="*/ 30 w 80"/>
                    <a:gd name="T1" fmla="*/ 0 h 92"/>
                    <a:gd name="T2" fmla="*/ 30 w 80"/>
                    <a:gd name="T3" fmla="*/ 0 h 92"/>
                    <a:gd name="T4" fmla="*/ 23 w 80"/>
                    <a:gd name="T5" fmla="*/ 0 h 92"/>
                    <a:gd name="T6" fmla="*/ 23 w 80"/>
                    <a:gd name="T7" fmla="*/ 0 h 92"/>
                    <a:gd name="T8" fmla="*/ 14 w 80"/>
                    <a:gd name="T9" fmla="*/ 2 h 92"/>
                    <a:gd name="T10" fmla="*/ 7 w 80"/>
                    <a:gd name="T11" fmla="*/ 7 h 92"/>
                    <a:gd name="T12" fmla="*/ 2 w 80"/>
                    <a:gd name="T13" fmla="*/ 12 h 92"/>
                    <a:gd name="T14" fmla="*/ 0 w 80"/>
                    <a:gd name="T15" fmla="*/ 21 h 92"/>
                    <a:gd name="T16" fmla="*/ 0 w 80"/>
                    <a:gd name="T17" fmla="*/ 38 h 92"/>
                    <a:gd name="T18" fmla="*/ 0 w 80"/>
                    <a:gd name="T19" fmla="*/ 56 h 92"/>
                    <a:gd name="T20" fmla="*/ 28 w 80"/>
                    <a:gd name="T21" fmla="*/ 85 h 92"/>
                    <a:gd name="T22" fmla="*/ 28 w 80"/>
                    <a:gd name="T23" fmla="*/ 85 h 92"/>
                    <a:gd name="T24" fmla="*/ 42 w 80"/>
                    <a:gd name="T25" fmla="*/ 89 h 92"/>
                    <a:gd name="T26" fmla="*/ 61 w 80"/>
                    <a:gd name="T27" fmla="*/ 92 h 92"/>
                    <a:gd name="T28" fmla="*/ 68 w 80"/>
                    <a:gd name="T29" fmla="*/ 92 h 92"/>
                    <a:gd name="T30" fmla="*/ 75 w 80"/>
                    <a:gd name="T31" fmla="*/ 89 h 92"/>
                    <a:gd name="T32" fmla="*/ 80 w 80"/>
                    <a:gd name="T33" fmla="*/ 82 h 92"/>
                    <a:gd name="T34" fmla="*/ 80 w 80"/>
                    <a:gd name="T35" fmla="*/ 75 h 92"/>
                    <a:gd name="T36" fmla="*/ 80 w 80"/>
                    <a:gd name="T37" fmla="*/ 75 h 92"/>
                    <a:gd name="T38" fmla="*/ 80 w 80"/>
                    <a:gd name="T39" fmla="*/ 66 h 92"/>
                    <a:gd name="T40" fmla="*/ 75 w 80"/>
                    <a:gd name="T41" fmla="*/ 56 h 92"/>
                    <a:gd name="T42" fmla="*/ 66 w 80"/>
                    <a:gd name="T43" fmla="*/ 40 h 92"/>
                    <a:gd name="T44" fmla="*/ 56 w 80"/>
                    <a:gd name="T45" fmla="*/ 26 h 92"/>
                    <a:gd name="T46" fmla="*/ 47 w 80"/>
                    <a:gd name="T47" fmla="*/ 9 h 92"/>
                    <a:gd name="T48" fmla="*/ 47 w 80"/>
                    <a:gd name="T49" fmla="*/ 9 h 92"/>
                    <a:gd name="T50" fmla="*/ 44 w 80"/>
                    <a:gd name="T51" fmla="*/ 5 h 92"/>
                    <a:gd name="T52" fmla="*/ 40 w 80"/>
                    <a:gd name="T53" fmla="*/ 0 h 92"/>
                    <a:gd name="T54" fmla="*/ 37 w 80"/>
                    <a:gd name="T55" fmla="*/ 0 h 92"/>
                    <a:gd name="T56" fmla="*/ 30 w 80"/>
                    <a:gd name="T57" fmla="*/ 0 h 92"/>
                    <a:gd name="T58" fmla="*/ 30 w 80"/>
                    <a:gd name="T59" fmla="*/ 0 h 9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0" h="92">
                      <a:moveTo>
                        <a:pt x="30" y="0"/>
                      </a:move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4" y="2"/>
                      </a:lnTo>
                      <a:lnTo>
                        <a:pt x="7" y="7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0" y="38"/>
                      </a:lnTo>
                      <a:lnTo>
                        <a:pt x="0" y="56"/>
                      </a:lnTo>
                      <a:lnTo>
                        <a:pt x="28" y="85"/>
                      </a:lnTo>
                      <a:lnTo>
                        <a:pt x="42" y="89"/>
                      </a:lnTo>
                      <a:lnTo>
                        <a:pt x="61" y="92"/>
                      </a:lnTo>
                      <a:lnTo>
                        <a:pt x="68" y="92"/>
                      </a:lnTo>
                      <a:lnTo>
                        <a:pt x="75" y="89"/>
                      </a:lnTo>
                      <a:lnTo>
                        <a:pt x="80" y="82"/>
                      </a:lnTo>
                      <a:lnTo>
                        <a:pt x="80" y="75"/>
                      </a:lnTo>
                      <a:lnTo>
                        <a:pt x="80" y="66"/>
                      </a:lnTo>
                      <a:lnTo>
                        <a:pt x="75" y="56"/>
                      </a:lnTo>
                      <a:lnTo>
                        <a:pt x="66" y="40"/>
                      </a:lnTo>
                      <a:lnTo>
                        <a:pt x="56" y="26"/>
                      </a:lnTo>
                      <a:lnTo>
                        <a:pt x="47" y="9"/>
                      </a:lnTo>
                      <a:lnTo>
                        <a:pt x="44" y="5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1" name="Freeform 136"/>
                <p:cNvSpPr>
                  <a:spLocks/>
                </p:cNvSpPr>
                <p:nvPr/>
              </p:nvSpPr>
              <p:spPr bwMode="auto">
                <a:xfrm>
                  <a:off x="4470" y="1188"/>
                  <a:ext cx="66" cy="78"/>
                </a:xfrm>
                <a:custGeom>
                  <a:avLst/>
                  <a:gdLst>
                    <a:gd name="T0" fmla="*/ 26 w 66"/>
                    <a:gd name="T1" fmla="*/ 0 h 78"/>
                    <a:gd name="T2" fmla="*/ 26 w 66"/>
                    <a:gd name="T3" fmla="*/ 0 h 78"/>
                    <a:gd name="T4" fmla="*/ 14 w 66"/>
                    <a:gd name="T5" fmla="*/ 0 h 78"/>
                    <a:gd name="T6" fmla="*/ 9 w 66"/>
                    <a:gd name="T7" fmla="*/ 0 h 78"/>
                    <a:gd name="T8" fmla="*/ 4 w 66"/>
                    <a:gd name="T9" fmla="*/ 7 h 78"/>
                    <a:gd name="T10" fmla="*/ 4 w 66"/>
                    <a:gd name="T11" fmla="*/ 7 h 78"/>
                    <a:gd name="T12" fmla="*/ 0 w 66"/>
                    <a:gd name="T13" fmla="*/ 16 h 78"/>
                    <a:gd name="T14" fmla="*/ 0 w 66"/>
                    <a:gd name="T15" fmla="*/ 31 h 78"/>
                    <a:gd name="T16" fmla="*/ 0 w 66"/>
                    <a:gd name="T17" fmla="*/ 45 h 78"/>
                    <a:gd name="T18" fmla="*/ 23 w 66"/>
                    <a:gd name="T19" fmla="*/ 73 h 78"/>
                    <a:gd name="T20" fmla="*/ 23 w 66"/>
                    <a:gd name="T21" fmla="*/ 73 h 78"/>
                    <a:gd name="T22" fmla="*/ 37 w 66"/>
                    <a:gd name="T23" fmla="*/ 78 h 78"/>
                    <a:gd name="T24" fmla="*/ 49 w 66"/>
                    <a:gd name="T25" fmla="*/ 78 h 78"/>
                    <a:gd name="T26" fmla="*/ 59 w 66"/>
                    <a:gd name="T27" fmla="*/ 78 h 78"/>
                    <a:gd name="T28" fmla="*/ 59 w 66"/>
                    <a:gd name="T29" fmla="*/ 78 h 78"/>
                    <a:gd name="T30" fmla="*/ 66 w 66"/>
                    <a:gd name="T31" fmla="*/ 73 h 78"/>
                    <a:gd name="T32" fmla="*/ 66 w 66"/>
                    <a:gd name="T33" fmla="*/ 68 h 78"/>
                    <a:gd name="T34" fmla="*/ 66 w 66"/>
                    <a:gd name="T35" fmla="*/ 64 h 78"/>
                    <a:gd name="T36" fmla="*/ 35 w 66"/>
                    <a:gd name="T37" fmla="*/ 7 h 78"/>
                    <a:gd name="T38" fmla="*/ 35 w 66"/>
                    <a:gd name="T39" fmla="*/ 7 h 78"/>
                    <a:gd name="T40" fmla="*/ 33 w 66"/>
                    <a:gd name="T41" fmla="*/ 2 h 78"/>
                    <a:gd name="T42" fmla="*/ 30 w 66"/>
                    <a:gd name="T43" fmla="*/ 0 h 78"/>
                    <a:gd name="T44" fmla="*/ 26 w 66"/>
                    <a:gd name="T45" fmla="*/ 0 h 78"/>
                    <a:gd name="T46" fmla="*/ 26 w 66"/>
                    <a:gd name="T47" fmla="*/ 0 h 7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66" h="78">
                      <a:moveTo>
                        <a:pt x="26" y="0"/>
                      </a:move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4" y="7"/>
                      </a:lnTo>
                      <a:lnTo>
                        <a:pt x="0" y="16"/>
                      </a:lnTo>
                      <a:lnTo>
                        <a:pt x="0" y="31"/>
                      </a:lnTo>
                      <a:lnTo>
                        <a:pt x="0" y="45"/>
                      </a:lnTo>
                      <a:lnTo>
                        <a:pt x="23" y="73"/>
                      </a:lnTo>
                      <a:lnTo>
                        <a:pt x="37" y="78"/>
                      </a:lnTo>
                      <a:lnTo>
                        <a:pt x="49" y="78"/>
                      </a:lnTo>
                      <a:lnTo>
                        <a:pt x="59" y="78"/>
                      </a:lnTo>
                      <a:lnTo>
                        <a:pt x="66" y="73"/>
                      </a:lnTo>
                      <a:lnTo>
                        <a:pt x="66" y="68"/>
                      </a:lnTo>
                      <a:lnTo>
                        <a:pt x="66" y="64"/>
                      </a:lnTo>
                      <a:lnTo>
                        <a:pt x="35" y="7"/>
                      </a:lnTo>
                      <a:lnTo>
                        <a:pt x="33" y="2"/>
                      </a:lnTo>
                      <a:lnTo>
                        <a:pt x="30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2" name="Freeform 137"/>
                <p:cNvSpPr>
                  <a:spLocks/>
                </p:cNvSpPr>
                <p:nvPr/>
              </p:nvSpPr>
              <p:spPr bwMode="auto">
                <a:xfrm>
                  <a:off x="4470" y="1202"/>
                  <a:ext cx="59" cy="64"/>
                </a:xfrm>
                <a:custGeom>
                  <a:avLst/>
                  <a:gdLst>
                    <a:gd name="T0" fmla="*/ 21 w 59"/>
                    <a:gd name="T1" fmla="*/ 0 h 64"/>
                    <a:gd name="T2" fmla="*/ 21 w 59"/>
                    <a:gd name="T3" fmla="*/ 0 h 64"/>
                    <a:gd name="T4" fmla="*/ 12 w 59"/>
                    <a:gd name="T5" fmla="*/ 0 h 64"/>
                    <a:gd name="T6" fmla="*/ 4 w 59"/>
                    <a:gd name="T7" fmla="*/ 2 h 64"/>
                    <a:gd name="T8" fmla="*/ 0 w 59"/>
                    <a:gd name="T9" fmla="*/ 5 h 64"/>
                    <a:gd name="T10" fmla="*/ 0 w 59"/>
                    <a:gd name="T11" fmla="*/ 5 h 64"/>
                    <a:gd name="T12" fmla="*/ 0 w 59"/>
                    <a:gd name="T13" fmla="*/ 24 h 64"/>
                    <a:gd name="T14" fmla="*/ 0 w 59"/>
                    <a:gd name="T15" fmla="*/ 31 h 64"/>
                    <a:gd name="T16" fmla="*/ 23 w 59"/>
                    <a:gd name="T17" fmla="*/ 59 h 64"/>
                    <a:gd name="T18" fmla="*/ 23 w 59"/>
                    <a:gd name="T19" fmla="*/ 59 h 64"/>
                    <a:gd name="T20" fmla="*/ 37 w 59"/>
                    <a:gd name="T21" fmla="*/ 64 h 64"/>
                    <a:gd name="T22" fmla="*/ 49 w 59"/>
                    <a:gd name="T23" fmla="*/ 64 h 64"/>
                    <a:gd name="T24" fmla="*/ 59 w 59"/>
                    <a:gd name="T25" fmla="*/ 64 h 64"/>
                    <a:gd name="T26" fmla="*/ 59 w 59"/>
                    <a:gd name="T27" fmla="*/ 64 h 64"/>
                    <a:gd name="T28" fmla="*/ 30 w 59"/>
                    <a:gd name="T29" fmla="*/ 7 h 64"/>
                    <a:gd name="T30" fmla="*/ 30 w 59"/>
                    <a:gd name="T31" fmla="*/ 7 h 64"/>
                    <a:gd name="T32" fmla="*/ 28 w 59"/>
                    <a:gd name="T33" fmla="*/ 2 h 64"/>
                    <a:gd name="T34" fmla="*/ 26 w 59"/>
                    <a:gd name="T35" fmla="*/ 0 h 64"/>
                    <a:gd name="T36" fmla="*/ 21 w 59"/>
                    <a:gd name="T37" fmla="*/ 0 h 64"/>
                    <a:gd name="T38" fmla="*/ 21 w 59"/>
                    <a:gd name="T39" fmla="*/ 0 h 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59" h="64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23" y="59"/>
                      </a:lnTo>
                      <a:lnTo>
                        <a:pt x="37" y="64"/>
                      </a:lnTo>
                      <a:lnTo>
                        <a:pt x="49" y="64"/>
                      </a:lnTo>
                      <a:lnTo>
                        <a:pt x="59" y="64"/>
                      </a:lnTo>
                      <a:lnTo>
                        <a:pt x="30" y="7"/>
                      </a:lnTo>
                      <a:lnTo>
                        <a:pt x="28" y="2"/>
                      </a:lnTo>
                      <a:lnTo>
                        <a:pt x="26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9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3" name="Freeform 138"/>
                <p:cNvSpPr>
                  <a:spLocks/>
                </p:cNvSpPr>
                <p:nvPr/>
              </p:nvSpPr>
              <p:spPr bwMode="auto">
                <a:xfrm>
                  <a:off x="4463" y="1148"/>
                  <a:ext cx="21" cy="21"/>
                </a:xfrm>
                <a:custGeom>
                  <a:avLst/>
                  <a:gdLst>
                    <a:gd name="T0" fmla="*/ 9 w 21"/>
                    <a:gd name="T1" fmla="*/ 0 h 21"/>
                    <a:gd name="T2" fmla="*/ 9 w 21"/>
                    <a:gd name="T3" fmla="*/ 0 h 21"/>
                    <a:gd name="T4" fmla="*/ 4 w 21"/>
                    <a:gd name="T5" fmla="*/ 0 h 21"/>
                    <a:gd name="T6" fmla="*/ 2 w 21"/>
                    <a:gd name="T7" fmla="*/ 2 h 21"/>
                    <a:gd name="T8" fmla="*/ 0 w 21"/>
                    <a:gd name="T9" fmla="*/ 7 h 21"/>
                    <a:gd name="T10" fmla="*/ 0 w 21"/>
                    <a:gd name="T11" fmla="*/ 9 h 21"/>
                    <a:gd name="T12" fmla="*/ 0 w 21"/>
                    <a:gd name="T13" fmla="*/ 9 h 21"/>
                    <a:gd name="T14" fmla="*/ 4 w 21"/>
                    <a:gd name="T15" fmla="*/ 16 h 21"/>
                    <a:gd name="T16" fmla="*/ 7 w 21"/>
                    <a:gd name="T17" fmla="*/ 19 h 21"/>
                    <a:gd name="T18" fmla="*/ 11 w 21"/>
                    <a:gd name="T19" fmla="*/ 21 h 21"/>
                    <a:gd name="T20" fmla="*/ 11 w 21"/>
                    <a:gd name="T21" fmla="*/ 21 h 21"/>
                    <a:gd name="T22" fmla="*/ 14 w 21"/>
                    <a:gd name="T23" fmla="*/ 19 h 21"/>
                    <a:gd name="T24" fmla="*/ 19 w 21"/>
                    <a:gd name="T25" fmla="*/ 16 h 21"/>
                    <a:gd name="T26" fmla="*/ 19 w 21"/>
                    <a:gd name="T27" fmla="*/ 14 h 21"/>
                    <a:gd name="T28" fmla="*/ 21 w 21"/>
                    <a:gd name="T29" fmla="*/ 9 h 21"/>
                    <a:gd name="T30" fmla="*/ 21 w 21"/>
                    <a:gd name="T31" fmla="*/ 9 h 21"/>
                    <a:gd name="T32" fmla="*/ 19 w 21"/>
                    <a:gd name="T33" fmla="*/ 7 h 21"/>
                    <a:gd name="T34" fmla="*/ 16 w 21"/>
                    <a:gd name="T35" fmla="*/ 2 h 21"/>
                    <a:gd name="T36" fmla="*/ 11 w 21"/>
                    <a:gd name="T37" fmla="*/ 0 h 21"/>
                    <a:gd name="T38" fmla="*/ 9 w 21"/>
                    <a:gd name="T39" fmla="*/ 0 h 21"/>
                    <a:gd name="T40" fmla="*/ 9 w 21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4" y="16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4" y="19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7"/>
                      </a:lnTo>
                      <a:lnTo>
                        <a:pt x="16" y="2"/>
                      </a:lnTo>
                      <a:lnTo>
                        <a:pt x="11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4" name="Freeform 139"/>
                <p:cNvSpPr>
                  <a:spLocks/>
                </p:cNvSpPr>
                <p:nvPr/>
              </p:nvSpPr>
              <p:spPr bwMode="auto">
                <a:xfrm>
                  <a:off x="4484" y="102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3 h 19"/>
                    <a:gd name="T6" fmla="*/ 2 w 21"/>
                    <a:gd name="T7" fmla="*/ 5 h 19"/>
                    <a:gd name="T8" fmla="*/ 0 w 21"/>
                    <a:gd name="T9" fmla="*/ 7 h 19"/>
                    <a:gd name="T10" fmla="*/ 0 w 21"/>
                    <a:gd name="T11" fmla="*/ 12 h 19"/>
                    <a:gd name="T12" fmla="*/ 0 w 21"/>
                    <a:gd name="T13" fmla="*/ 12 h 19"/>
                    <a:gd name="T14" fmla="*/ 2 w 21"/>
                    <a:gd name="T15" fmla="*/ 17 h 19"/>
                    <a:gd name="T16" fmla="*/ 5 w 21"/>
                    <a:gd name="T17" fmla="*/ 19 h 19"/>
                    <a:gd name="T18" fmla="*/ 7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9 h 19"/>
                    <a:gd name="T26" fmla="*/ 19 w 21"/>
                    <a:gd name="T27" fmla="*/ 14 h 19"/>
                    <a:gd name="T28" fmla="*/ 21 w 21"/>
                    <a:gd name="T29" fmla="*/ 12 h 19"/>
                    <a:gd name="T30" fmla="*/ 21 w 21"/>
                    <a:gd name="T31" fmla="*/ 7 h 19"/>
                    <a:gd name="T32" fmla="*/ 21 w 21"/>
                    <a:gd name="T33" fmla="*/ 7 h 19"/>
                    <a:gd name="T34" fmla="*/ 16 w 21"/>
                    <a:gd name="T35" fmla="*/ 3 h 19"/>
                    <a:gd name="T36" fmla="*/ 14 w 21"/>
                    <a:gd name="T37" fmla="*/ 0 h 19"/>
                    <a:gd name="T38" fmla="*/ 9 w 21"/>
                    <a:gd name="T39" fmla="*/ 0 h 19"/>
                    <a:gd name="T40" fmla="*/ 9 w 21"/>
                    <a:gd name="T41" fmla="*/ 0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12" y="19"/>
                      </a:lnTo>
                      <a:lnTo>
                        <a:pt x="16" y="19"/>
                      </a:lnTo>
                      <a:lnTo>
                        <a:pt x="19" y="14"/>
                      </a:lnTo>
                      <a:lnTo>
                        <a:pt x="21" y="12"/>
                      </a:lnTo>
                      <a:lnTo>
                        <a:pt x="21" y="7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5" name="Freeform 140"/>
                <p:cNvSpPr>
                  <a:spLocks/>
                </p:cNvSpPr>
                <p:nvPr/>
              </p:nvSpPr>
              <p:spPr bwMode="auto">
                <a:xfrm>
                  <a:off x="4185" y="1124"/>
                  <a:ext cx="28" cy="21"/>
                </a:xfrm>
                <a:custGeom>
                  <a:avLst/>
                  <a:gdLst>
                    <a:gd name="T0" fmla="*/ 11 w 28"/>
                    <a:gd name="T1" fmla="*/ 0 h 21"/>
                    <a:gd name="T2" fmla="*/ 11 w 28"/>
                    <a:gd name="T3" fmla="*/ 0 h 21"/>
                    <a:gd name="T4" fmla="*/ 7 w 28"/>
                    <a:gd name="T5" fmla="*/ 0 h 21"/>
                    <a:gd name="T6" fmla="*/ 4 w 28"/>
                    <a:gd name="T7" fmla="*/ 3 h 21"/>
                    <a:gd name="T8" fmla="*/ 2 w 28"/>
                    <a:gd name="T9" fmla="*/ 7 h 21"/>
                    <a:gd name="T10" fmla="*/ 0 w 28"/>
                    <a:gd name="T11" fmla="*/ 12 h 21"/>
                    <a:gd name="T12" fmla="*/ 0 w 28"/>
                    <a:gd name="T13" fmla="*/ 12 h 21"/>
                    <a:gd name="T14" fmla="*/ 2 w 28"/>
                    <a:gd name="T15" fmla="*/ 14 h 21"/>
                    <a:gd name="T16" fmla="*/ 7 w 28"/>
                    <a:gd name="T17" fmla="*/ 19 h 21"/>
                    <a:gd name="T18" fmla="*/ 11 w 28"/>
                    <a:gd name="T19" fmla="*/ 21 h 21"/>
                    <a:gd name="T20" fmla="*/ 16 w 28"/>
                    <a:gd name="T21" fmla="*/ 21 h 21"/>
                    <a:gd name="T22" fmla="*/ 16 w 28"/>
                    <a:gd name="T23" fmla="*/ 21 h 21"/>
                    <a:gd name="T24" fmla="*/ 21 w 28"/>
                    <a:gd name="T25" fmla="*/ 21 h 21"/>
                    <a:gd name="T26" fmla="*/ 25 w 28"/>
                    <a:gd name="T27" fmla="*/ 19 h 21"/>
                    <a:gd name="T28" fmla="*/ 28 w 28"/>
                    <a:gd name="T29" fmla="*/ 14 h 21"/>
                    <a:gd name="T30" fmla="*/ 28 w 28"/>
                    <a:gd name="T31" fmla="*/ 12 h 21"/>
                    <a:gd name="T32" fmla="*/ 28 w 28"/>
                    <a:gd name="T33" fmla="*/ 12 h 21"/>
                    <a:gd name="T34" fmla="*/ 25 w 28"/>
                    <a:gd name="T35" fmla="*/ 7 h 21"/>
                    <a:gd name="T36" fmla="*/ 23 w 28"/>
                    <a:gd name="T37" fmla="*/ 3 h 21"/>
                    <a:gd name="T38" fmla="*/ 18 w 28"/>
                    <a:gd name="T39" fmla="*/ 0 h 21"/>
                    <a:gd name="T40" fmla="*/ 11 w 28"/>
                    <a:gd name="T41" fmla="*/ 0 h 21"/>
                    <a:gd name="T42" fmla="*/ 11 w 28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8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6" y="21"/>
                      </a:lnTo>
                      <a:lnTo>
                        <a:pt x="21" y="21"/>
                      </a:lnTo>
                      <a:lnTo>
                        <a:pt x="25" y="19"/>
                      </a:lnTo>
                      <a:lnTo>
                        <a:pt x="28" y="14"/>
                      </a:lnTo>
                      <a:lnTo>
                        <a:pt x="28" y="12"/>
                      </a:lnTo>
                      <a:lnTo>
                        <a:pt x="25" y="7"/>
                      </a:lnTo>
                      <a:lnTo>
                        <a:pt x="23" y="3"/>
                      </a:lnTo>
                      <a:lnTo>
                        <a:pt x="18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6" name="Freeform 141"/>
                <p:cNvSpPr>
                  <a:spLocks/>
                </p:cNvSpPr>
                <p:nvPr/>
              </p:nvSpPr>
              <p:spPr bwMode="auto">
                <a:xfrm>
                  <a:off x="4175" y="1223"/>
                  <a:ext cx="24" cy="29"/>
                </a:xfrm>
                <a:custGeom>
                  <a:avLst/>
                  <a:gdLst>
                    <a:gd name="T0" fmla="*/ 7 w 24"/>
                    <a:gd name="T1" fmla="*/ 0 h 29"/>
                    <a:gd name="T2" fmla="*/ 7 w 24"/>
                    <a:gd name="T3" fmla="*/ 0 h 29"/>
                    <a:gd name="T4" fmla="*/ 0 w 24"/>
                    <a:gd name="T5" fmla="*/ 3 h 29"/>
                    <a:gd name="T6" fmla="*/ 0 w 24"/>
                    <a:gd name="T7" fmla="*/ 24 h 29"/>
                    <a:gd name="T8" fmla="*/ 0 w 24"/>
                    <a:gd name="T9" fmla="*/ 24 h 29"/>
                    <a:gd name="T10" fmla="*/ 5 w 24"/>
                    <a:gd name="T11" fmla="*/ 26 h 29"/>
                    <a:gd name="T12" fmla="*/ 12 w 24"/>
                    <a:gd name="T13" fmla="*/ 29 h 29"/>
                    <a:gd name="T14" fmla="*/ 12 w 24"/>
                    <a:gd name="T15" fmla="*/ 29 h 29"/>
                    <a:gd name="T16" fmla="*/ 17 w 24"/>
                    <a:gd name="T17" fmla="*/ 26 h 29"/>
                    <a:gd name="T18" fmla="*/ 21 w 24"/>
                    <a:gd name="T19" fmla="*/ 24 h 29"/>
                    <a:gd name="T20" fmla="*/ 24 w 24"/>
                    <a:gd name="T21" fmla="*/ 19 h 29"/>
                    <a:gd name="T22" fmla="*/ 24 w 24"/>
                    <a:gd name="T23" fmla="*/ 14 h 29"/>
                    <a:gd name="T24" fmla="*/ 24 w 24"/>
                    <a:gd name="T25" fmla="*/ 14 h 29"/>
                    <a:gd name="T26" fmla="*/ 21 w 24"/>
                    <a:gd name="T27" fmla="*/ 10 h 29"/>
                    <a:gd name="T28" fmla="*/ 17 w 24"/>
                    <a:gd name="T29" fmla="*/ 5 h 29"/>
                    <a:gd name="T30" fmla="*/ 12 w 24"/>
                    <a:gd name="T31" fmla="*/ 3 h 29"/>
                    <a:gd name="T32" fmla="*/ 7 w 24"/>
                    <a:gd name="T33" fmla="*/ 0 h 29"/>
                    <a:gd name="T34" fmla="*/ 7 w 24"/>
                    <a:gd name="T35" fmla="*/ 0 h 2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4" h="29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3"/>
                      </a:lnTo>
                      <a:lnTo>
                        <a:pt x="0" y="24"/>
                      </a:lnTo>
                      <a:lnTo>
                        <a:pt x="5" y="26"/>
                      </a:lnTo>
                      <a:lnTo>
                        <a:pt x="12" y="29"/>
                      </a:lnTo>
                      <a:lnTo>
                        <a:pt x="17" y="26"/>
                      </a:lnTo>
                      <a:lnTo>
                        <a:pt x="21" y="24"/>
                      </a:lnTo>
                      <a:lnTo>
                        <a:pt x="24" y="19"/>
                      </a:lnTo>
                      <a:lnTo>
                        <a:pt x="24" y="14"/>
                      </a:lnTo>
                      <a:lnTo>
                        <a:pt x="21" y="10"/>
                      </a:lnTo>
                      <a:lnTo>
                        <a:pt x="17" y="5"/>
                      </a:lnTo>
                      <a:lnTo>
                        <a:pt x="12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7" name="Freeform 142"/>
                <p:cNvSpPr>
                  <a:spLocks/>
                </p:cNvSpPr>
                <p:nvPr/>
              </p:nvSpPr>
              <p:spPr bwMode="auto">
                <a:xfrm>
                  <a:off x="4189" y="1127"/>
                  <a:ext cx="24" cy="18"/>
                </a:xfrm>
                <a:custGeom>
                  <a:avLst/>
                  <a:gdLst>
                    <a:gd name="T0" fmla="*/ 10 w 24"/>
                    <a:gd name="T1" fmla="*/ 0 h 18"/>
                    <a:gd name="T2" fmla="*/ 10 w 24"/>
                    <a:gd name="T3" fmla="*/ 0 h 18"/>
                    <a:gd name="T4" fmla="*/ 5 w 24"/>
                    <a:gd name="T5" fmla="*/ 0 h 18"/>
                    <a:gd name="T6" fmla="*/ 3 w 24"/>
                    <a:gd name="T7" fmla="*/ 2 h 18"/>
                    <a:gd name="T8" fmla="*/ 0 w 24"/>
                    <a:gd name="T9" fmla="*/ 7 h 18"/>
                    <a:gd name="T10" fmla="*/ 0 w 24"/>
                    <a:gd name="T11" fmla="*/ 9 h 18"/>
                    <a:gd name="T12" fmla="*/ 0 w 24"/>
                    <a:gd name="T13" fmla="*/ 9 h 18"/>
                    <a:gd name="T14" fmla="*/ 3 w 24"/>
                    <a:gd name="T15" fmla="*/ 14 h 18"/>
                    <a:gd name="T16" fmla="*/ 5 w 24"/>
                    <a:gd name="T17" fmla="*/ 16 h 18"/>
                    <a:gd name="T18" fmla="*/ 10 w 24"/>
                    <a:gd name="T19" fmla="*/ 18 h 18"/>
                    <a:gd name="T20" fmla="*/ 14 w 24"/>
                    <a:gd name="T21" fmla="*/ 18 h 18"/>
                    <a:gd name="T22" fmla="*/ 14 w 24"/>
                    <a:gd name="T23" fmla="*/ 18 h 18"/>
                    <a:gd name="T24" fmla="*/ 19 w 24"/>
                    <a:gd name="T25" fmla="*/ 18 h 18"/>
                    <a:gd name="T26" fmla="*/ 21 w 24"/>
                    <a:gd name="T27" fmla="*/ 16 h 18"/>
                    <a:gd name="T28" fmla="*/ 24 w 24"/>
                    <a:gd name="T29" fmla="*/ 14 h 18"/>
                    <a:gd name="T30" fmla="*/ 24 w 24"/>
                    <a:gd name="T31" fmla="*/ 9 h 18"/>
                    <a:gd name="T32" fmla="*/ 24 w 24"/>
                    <a:gd name="T33" fmla="*/ 9 h 18"/>
                    <a:gd name="T34" fmla="*/ 21 w 24"/>
                    <a:gd name="T35" fmla="*/ 7 h 18"/>
                    <a:gd name="T36" fmla="*/ 19 w 24"/>
                    <a:gd name="T37" fmla="*/ 2 h 18"/>
                    <a:gd name="T38" fmla="*/ 14 w 24"/>
                    <a:gd name="T39" fmla="*/ 0 h 18"/>
                    <a:gd name="T40" fmla="*/ 10 w 24"/>
                    <a:gd name="T41" fmla="*/ 0 h 18"/>
                    <a:gd name="T42" fmla="*/ 10 w 24"/>
                    <a:gd name="T43" fmla="*/ 0 h 1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18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10" y="18"/>
                      </a:lnTo>
                      <a:lnTo>
                        <a:pt x="14" y="18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4" y="14"/>
                      </a:lnTo>
                      <a:lnTo>
                        <a:pt x="24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8" name="Freeform 143"/>
                <p:cNvSpPr>
                  <a:spLocks/>
                </p:cNvSpPr>
                <p:nvPr/>
              </p:nvSpPr>
              <p:spPr bwMode="auto">
                <a:xfrm>
                  <a:off x="4175" y="1228"/>
                  <a:ext cx="24" cy="24"/>
                </a:xfrm>
                <a:custGeom>
                  <a:avLst/>
                  <a:gdLst>
                    <a:gd name="T0" fmla="*/ 10 w 24"/>
                    <a:gd name="T1" fmla="*/ 0 h 24"/>
                    <a:gd name="T2" fmla="*/ 10 w 24"/>
                    <a:gd name="T3" fmla="*/ 0 h 24"/>
                    <a:gd name="T4" fmla="*/ 5 w 24"/>
                    <a:gd name="T5" fmla="*/ 0 h 24"/>
                    <a:gd name="T6" fmla="*/ 0 w 24"/>
                    <a:gd name="T7" fmla="*/ 5 h 24"/>
                    <a:gd name="T8" fmla="*/ 0 w 24"/>
                    <a:gd name="T9" fmla="*/ 16 h 24"/>
                    <a:gd name="T10" fmla="*/ 0 w 24"/>
                    <a:gd name="T11" fmla="*/ 16 h 24"/>
                    <a:gd name="T12" fmla="*/ 7 w 24"/>
                    <a:gd name="T13" fmla="*/ 21 h 24"/>
                    <a:gd name="T14" fmla="*/ 12 w 24"/>
                    <a:gd name="T15" fmla="*/ 24 h 24"/>
                    <a:gd name="T16" fmla="*/ 12 w 24"/>
                    <a:gd name="T17" fmla="*/ 24 h 24"/>
                    <a:gd name="T18" fmla="*/ 17 w 24"/>
                    <a:gd name="T19" fmla="*/ 21 h 24"/>
                    <a:gd name="T20" fmla="*/ 21 w 24"/>
                    <a:gd name="T21" fmla="*/ 19 h 24"/>
                    <a:gd name="T22" fmla="*/ 24 w 24"/>
                    <a:gd name="T23" fmla="*/ 16 h 24"/>
                    <a:gd name="T24" fmla="*/ 24 w 24"/>
                    <a:gd name="T25" fmla="*/ 12 h 24"/>
                    <a:gd name="T26" fmla="*/ 24 w 24"/>
                    <a:gd name="T27" fmla="*/ 12 h 24"/>
                    <a:gd name="T28" fmla="*/ 21 w 24"/>
                    <a:gd name="T29" fmla="*/ 7 h 24"/>
                    <a:gd name="T30" fmla="*/ 19 w 24"/>
                    <a:gd name="T31" fmla="*/ 5 h 24"/>
                    <a:gd name="T32" fmla="*/ 14 w 24"/>
                    <a:gd name="T33" fmla="*/ 0 h 24"/>
                    <a:gd name="T34" fmla="*/ 10 w 24"/>
                    <a:gd name="T35" fmla="*/ 0 h 24"/>
                    <a:gd name="T36" fmla="*/ 10 w 24"/>
                    <a:gd name="T37" fmla="*/ 0 h 2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4" h="24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5"/>
                      </a:lnTo>
                      <a:lnTo>
                        <a:pt x="0" y="16"/>
                      </a:lnTo>
                      <a:lnTo>
                        <a:pt x="7" y="21"/>
                      </a:lnTo>
                      <a:lnTo>
                        <a:pt x="12" y="24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24" y="16"/>
                      </a:lnTo>
                      <a:lnTo>
                        <a:pt x="24" y="12"/>
                      </a:lnTo>
                      <a:lnTo>
                        <a:pt x="21" y="7"/>
                      </a:lnTo>
                      <a:lnTo>
                        <a:pt x="19" y="5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9" name="Freeform 144"/>
                <p:cNvSpPr>
                  <a:spLocks/>
                </p:cNvSpPr>
                <p:nvPr/>
              </p:nvSpPr>
              <p:spPr bwMode="auto">
                <a:xfrm>
                  <a:off x="4531" y="127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2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2 w 21"/>
                    <a:gd name="T15" fmla="*/ 14 h 19"/>
                    <a:gd name="T16" fmla="*/ 5 w 21"/>
                    <a:gd name="T17" fmla="*/ 17 h 19"/>
                    <a:gd name="T18" fmla="*/ 9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7 w 21"/>
                    <a:gd name="T25" fmla="*/ 19 h 19"/>
                    <a:gd name="T26" fmla="*/ 19 w 21"/>
                    <a:gd name="T27" fmla="*/ 17 h 19"/>
                    <a:gd name="T28" fmla="*/ 21 w 21"/>
                    <a:gd name="T29" fmla="*/ 14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7 w 21"/>
                    <a:gd name="T37" fmla="*/ 2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7"/>
                      </a:lnTo>
                      <a:lnTo>
                        <a:pt x="9" y="19"/>
                      </a:lnTo>
                      <a:lnTo>
                        <a:pt x="12" y="19"/>
                      </a:lnTo>
                      <a:lnTo>
                        <a:pt x="17" y="19"/>
                      </a:lnTo>
                      <a:lnTo>
                        <a:pt x="19" y="17"/>
                      </a:lnTo>
                      <a:lnTo>
                        <a:pt x="21" y="14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7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0" name="Freeform 145"/>
                <p:cNvSpPr>
                  <a:spLocks/>
                </p:cNvSpPr>
                <p:nvPr/>
              </p:nvSpPr>
              <p:spPr bwMode="auto">
                <a:xfrm>
                  <a:off x="4564" y="1318"/>
                  <a:ext cx="21" cy="18"/>
                </a:xfrm>
                <a:custGeom>
                  <a:avLst/>
                  <a:gdLst>
                    <a:gd name="T0" fmla="*/ 9 w 21"/>
                    <a:gd name="T1" fmla="*/ 0 h 18"/>
                    <a:gd name="T2" fmla="*/ 9 w 21"/>
                    <a:gd name="T3" fmla="*/ 0 h 18"/>
                    <a:gd name="T4" fmla="*/ 5 w 21"/>
                    <a:gd name="T5" fmla="*/ 0 h 18"/>
                    <a:gd name="T6" fmla="*/ 2 w 21"/>
                    <a:gd name="T7" fmla="*/ 2 h 18"/>
                    <a:gd name="T8" fmla="*/ 0 w 21"/>
                    <a:gd name="T9" fmla="*/ 4 h 18"/>
                    <a:gd name="T10" fmla="*/ 0 w 21"/>
                    <a:gd name="T11" fmla="*/ 9 h 18"/>
                    <a:gd name="T12" fmla="*/ 0 w 21"/>
                    <a:gd name="T13" fmla="*/ 9 h 18"/>
                    <a:gd name="T14" fmla="*/ 2 w 21"/>
                    <a:gd name="T15" fmla="*/ 14 h 18"/>
                    <a:gd name="T16" fmla="*/ 5 w 21"/>
                    <a:gd name="T17" fmla="*/ 16 h 18"/>
                    <a:gd name="T18" fmla="*/ 7 w 21"/>
                    <a:gd name="T19" fmla="*/ 18 h 18"/>
                    <a:gd name="T20" fmla="*/ 12 w 21"/>
                    <a:gd name="T21" fmla="*/ 18 h 18"/>
                    <a:gd name="T22" fmla="*/ 12 w 21"/>
                    <a:gd name="T23" fmla="*/ 18 h 18"/>
                    <a:gd name="T24" fmla="*/ 17 w 21"/>
                    <a:gd name="T25" fmla="*/ 18 h 18"/>
                    <a:gd name="T26" fmla="*/ 19 w 21"/>
                    <a:gd name="T27" fmla="*/ 16 h 18"/>
                    <a:gd name="T28" fmla="*/ 19 w 21"/>
                    <a:gd name="T29" fmla="*/ 14 h 18"/>
                    <a:gd name="T30" fmla="*/ 21 w 21"/>
                    <a:gd name="T31" fmla="*/ 9 h 18"/>
                    <a:gd name="T32" fmla="*/ 21 w 21"/>
                    <a:gd name="T33" fmla="*/ 9 h 18"/>
                    <a:gd name="T34" fmla="*/ 19 w 21"/>
                    <a:gd name="T35" fmla="*/ 4 h 18"/>
                    <a:gd name="T36" fmla="*/ 17 w 21"/>
                    <a:gd name="T37" fmla="*/ 2 h 18"/>
                    <a:gd name="T38" fmla="*/ 9 w 21"/>
                    <a:gd name="T39" fmla="*/ 0 h 18"/>
                    <a:gd name="T40" fmla="*/ 9 w 21"/>
                    <a:gd name="T41" fmla="*/ 0 h 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8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9"/>
                      </a:lnTo>
                      <a:lnTo>
                        <a:pt x="2" y="14"/>
                      </a:lnTo>
                      <a:lnTo>
                        <a:pt x="5" y="16"/>
                      </a:lnTo>
                      <a:lnTo>
                        <a:pt x="7" y="18"/>
                      </a:lnTo>
                      <a:lnTo>
                        <a:pt x="12" y="18"/>
                      </a:lnTo>
                      <a:lnTo>
                        <a:pt x="17" y="18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1" name="Freeform 146"/>
                <p:cNvSpPr>
                  <a:spLocks/>
                </p:cNvSpPr>
                <p:nvPr/>
              </p:nvSpPr>
              <p:spPr bwMode="auto">
                <a:xfrm>
                  <a:off x="4340" y="1061"/>
                  <a:ext cx="125" cy="106"/>
                </a:xfrm>
                <a:custGeom>
                  <a:avLst/>
                  <a:gdLst>
                    <a:gd name="T0" fmla="*/ 54 w 125"/>
                    <a:gd name="T1" fmla="*/ 0 h 106"/>
                    <a:gd name="T2" fmla="*/ 54 w 125"/>
                    <a:gd name="T3" fmla="*/ 0 h 106"/>
                    <a:gd name="T4" fmla="*/ 38 w 125"/>
                    <a:gd name="T5" fmla="*/ 2 h 106"/>
                    <a:gd name="T6" fmla="*/ 24 w 125"/>
                    <a:gd name="T7" fmla="*/ 9 h 106"/>
                    <a:gd name="T8" fmla="*/ 14 w 125"/>
                    <a:gd name="T9" fmla="*/ 16 h 106"/>
                    <a:gd name="T10" fmla="*/ 5 w 125"/>
                    <a:gd name="T11" fmla="*/ 25 h 106"/>
                    <a:gd name="T12" fmla="*/ 0 w 125"/>
                    <a:gd name="T13" fmla="*/ 37 h 106"/>
                    <a:gd name="T14" fmla="*/ 0 w 125"/>
                    <a:gd name="T15" fmla="*/ 51 h 106"/>
                    <a:gd name="T16" fmla="*/ 5 w 125"/>
                    <a:gd name="T17" fmla="*/ 66 h 106"/>
                    <a:gd name="T18" fmla="*/ 12 w 125"/>
                    <a:gd name="T19" fmla="*/ 80 h 106"/>
                    <a:gd name="T20" fmla="*/ 12 w 125"/>
                    <a:gd name="T21" fmla="*/ 80 h 106"/>
                    <a:gd name="T22" fmla="*/ 24 w 125"/>
                    <a:gd name="T23" fmla="*/ 89 h 106"/>
                    <a:gd name="T24" fmla="*/ 38 w 125"/>
                    <a:gd name="T25" fmla="*/ 96 h 106"/>
                    <a:gd name="T26" fmla="*/ 52 w 125"/>
                    <a:gd name="T27" fmla="*/ 103 h 106"/>
                    <a:gd name="T28" fmla="*/ 68 w 125"/>
                    <a:gd name="T29" fmla="*/ 106 h 106"/>
                    <a:gd name="T30" fmla="*/ 83 w 125"/>
                    <a:gd name="T31" fmla="*/ 103 h 106"/>
                    <a:gd name="T32" fmla="*/ 97 w 125"/>
                    <a:gd name="T33" fmla="*/ 101 h 106"/>
                    <a:gd name="T34" fmla="*/ 109 w 125"/>
                    <a:gd name="T35" fmla="*/ 92 h 106"/>
                    <a:gd name="T36" fmla="*/ 120 w 125"/>
                    <a:gd name="T37" fmla="*/ 80 h 106"/>
                    <a:gd name="T38" fmla="*/ 120 w 125"/>
                    <a:gd name="T39" fmla="*/ 80 h 106"/>
                    <a:gd name="T40" fmla="*/ 125 w 125"/>
                    <a:gd name="T41" fmla="*/ 66 h 106"/>
                    <a:gd name="T42" fmla="*/ 125 w 125"/>
                    <a:gd name="T43" fmla="*/ 51 h 106"/>
                    <a:gd name="T44" fmla="*/ 120 w 125"/>
                    <a:gd name="T45" fmla="*/ 37 h 106"/>
                    <a:gd name="T46" fmla="*/ 111 w 125"/>
                    <a:gd name="T47" fmla="*/ 28 h 106"/>
                    <a:gd name="T48" fmla="*/ 101 w 125"/>
                    <a:gd name="T49" fmla="*/ 16 h 106"/>
                    <a:gd name="T50" fmla="*/ 87 w 125"/>
                    <a:gd name="T51" fmla="*/ 9 h 106"/>
                    <a:gd name="T52" fmla="*/ 73 w 125"/>
                    <a:gd name="T53" fmla="*/ 4 h 106"/>
                    <a:gd name="T54" fmla="*/ 59 w 125"/>
                    <a:gd name="T55" fmla="*/ 2 h 106"/>
                    <a:gd name="T56" fmla="*/ 54 w 125"/>
                    <a:gd name="T57" fmla="*/ 0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125" h="106">
                      <a:moveTo>
                        <a:pt x="54" y="0"/>
                      </a:moveTo>
                      <a:lnTo>
                        <a:pt x="54" y="0"/>
                      </a:lnTo>
                      <a:lnTo>
                        <a:pt x="38" y="2"/>
                      </a:lnTo>
                      <a:lnTo>
                        <a:pt x="24" y="9"/>
                      </a:lnTo>
                      <a:lnTo>
                        <a:pt x="14" y="16"/>
                      </a:lnTo>
                      <a:lnTo>
                        <a:pt x="5" y="25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5" y="66"/>
                      </a:lnTo>
                      <a:lnTo>
                        <a:pt x="12" y="80"/>
                      </a:lnTo>
                      <a:lnTo>
                        <a:pt x="24" y="89"/>
                      </a:lnTo>
                      <a:lnTo>
                        <a:pt x="38" y="96"/>
                      </a:lnTo>
                      <a:lnTo>
                        <a:pt x="52" y="103"/>
                      </a:lnTo>
                      <a:lnTo>
                        <a:pt x="68" y="106"/>
                      </a:lnTo>
                      <a:lnTo>
                        <a:pt x="83" y="103"/>
                      </a:lnTo>
                      <a:lnTo>
                        <a:pt x="97" y="101"/>
                      </a:lnTo>
                      <a:lnTo>
                        <a:pt x="109" y="92"/>
                      </a:lnTo>
                      <a:lnTo>
                        <a:pt x="120" y="80"/>
                      </a:lnTo>
                      <a:lnTo>
                        <a:pt x="125" y="66"/>
                      </a:lnTo>
                      <a:lnTo>
                        <a:pt x="125" y="51"/>
                      </a:lnTo>
                      <a:lnTo>
                        <a:pt x="120" y="37"/>
                      </a:lnTo>
                      <a:lnTo>
                        <a:pt x="111" y="28"/>
                      </a:lnTo>
                      <a:lnTo>
                        <a:pt x="101" y="16"/>
                      </a:lnTo>
                      <a:lnTo>
                        <a:pt x="87" y="9"/>
                      </a:lnTo>
                      <a:lnTo>
                        <a:pt x="73" y="4"/>
                      </a:lnTo>
                      <a:lnTo>
                        <a:pt x="59" y="2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2" name="Freeform 147"/>
                <p:cNvSpPr>
                  <a:spLocks/>
                </p:cNvSpPr>
                <p:nvPr/>
              </p:nvSpPr>
              <p:spPr bwMode="auto">
                <a:xfrm>
                  <a:off x="4347" y="1070"/>
                  <a:ext cx="111" cy="90"/>
                </a:xfrm>
                <a:custGeom>
                  <a:avLst/>
                  <a:gdLst>
                    <a:gd name="T0" fmla="*/ 47 w 111"/>
                    <a:gd name="T1" fmla="*/ 0 h 90"/>
                    <a:gd name="T2" fmla="*/ 47 w 111"/>
                    <a:gd name="T3" fmla="*/ 0 h 90"/>
                    <a:gd name="T4" fmla="*/ 36 w 111"/>
                    <a:gd name="T5" fmla="*/ 0 h 90"/>
                    <a:gd name="T6" fmla="*/ 26 w 111"/>
                    <a:gd name="T7" fmla="*/ 2 h 90"/>
                    <a:gd name="T8" fmla="*/ 19 w 111"/>
                    <a:gd name="T9" fmla="*/ 7 h 90"/>
                    <a:gd name="T10" fmla="*/ 12 w 111"/>
                    <a:gd name="T11" fmla="*/ 12 h 90"/>
                    <a:gd name="T12" fmla="*/ 5 w 111"/>
                    <a:gd name="T13" fmla="*/ 19 h 90"/>
                    <a:gd name="T14" fmla="*/ 3 w 111"/>
                    <a:gd name="T15" fmla="*/ 26 h 90"/>
                    <a:gd name="T16" fmla="*/ 0 w 111"/>
                    <a:gd name="T17" fmla="*/ 35 h 90"/>
                    <a:gd name="T18" fmla="*/ 0 w 111"/>
                    <a:gd name="T19" fmla="*/ 45 h 90"/>
                    <a:gd name="T20" fmla="*/ 0 w 111"/>
                    <a:gd name="T21" fmla="*/ 45 h 90"/>
                    <a:gd name="T22" fmla="*/ 3 w 111"/>
                    <a:gd name="T23" fmla="*/ 54 h 90"/>
                    <a:gd name="T24" fmla="*/ 7 w 111"/>
                    <a:gd name="T25" fmla="*/ 61 h 90"/>
                    <a:gd name="T26" fmla="*/ 14 w 111"/>
                    <a:gd name="T27" fmla="*/ 68 h 90"/>
                    <a:gd name="T28" fmla="*/ 21 w 111"/>
                    <a:gd name="T29" fmla="*/ 75 h 90"/>
                    <a:gd name="T30" fmla="*/ 31 w 111"/>
                    <a:gd name="T31" fmla="*/ 80 h 90"/>
                    <a:gd name="T32" fmla="*/ 43 w 111"/>
                    <a:gd name="T33" fmla="*/ 85 h 90"/>
                    <a:gd name="T34" fmla="*/ 52 w 111"/>
                    <a:gd name="T35" fmla="*/ 87 h 90"/>
                    <a:gd name="T36" fmla="*/ 64 w 111"/>
                    <a:gd name="T37" fmla="*/ 90 h 90"/>
                    <a:gd name="T38" fmla="*/ 64 w 111"/>
                    <a:gd name="T39" fmla="*/ 90 h 90"/>
                    <a:gd name="T40" fmla="*/ 73 w 111"/>
                    <a:gd name="T41" fmla="*/ 87 h 90"/>
                    <a:gd name="T42" fmla="*/ 85 w 111"/>
                    <a:gd name="T43" fmla="*/ 85 h 90"/>
                    <a:gd name="T44" fmla="*/ 92 w 111"/>
                    <a:gd name="T45" fmla="*/ 80 h 90"/>
                    <a:gd name="T46" fmla="*/ 99 w 111"/>
                    <a:gd name="T47" fmla="*/ 75 h 90"/>
                    <a:gd name="T48" fmla="*/ 106 w 111"/>
                    <a:gd name="T49" fmla="*/ 68 h 90"/>
                    <a:gd name="T50" fmla="*/ 109 w 111"/>
                    <a:gd name="T51" fmla="*/ 61 h 90"/>
                    <a:gd name="T52" fmla="*/ 111 w 111"/>
                    <a:gd name="T53" fmla="*/ 54 h 90"/>
                    <a:gd name="T54" fmla="*/ 111 w 111"/>
                    <a:gd name="T55" fmla="*/ 45 h 90"/>
                    <a:gd name="T56" fmla="*/ 111 w 111"/>
                    <a:gd name="T57" fmla="*/ 45 h 90"/>
                    <a:gd name="T58" fmla="*/ 106 w 111"/>
                    <a:gd name="T59" fmla="*/ 35 h 90"/>
                    <a:gd name="T60" fmla="*/ 102 w 111"/>
                    <a:gd name="T61" fmla="*/ 26 h 90"/>
                    <a:gd name="T62" fmla="*/ 97 w 111"/>
                    <a:gd name="T63" fmla="*/ 19 h 90"/>
                    <a:gd name="T64" fmla="*/ 87 w 111"/>
                    <a:gd name="T65" fmla="*/ 12 h 90"/>
                    <a:gd name="T66" fmla="*/ 80 w 111"/>
                    <a:gd name="T67" fmla="*/ 7 h 90"/>
                    <a:gd name="T68" fmla="*/ 69 w 111"/>
                    <a:gd name="T69" fmla="*/ 2 h 90"/>
                    <a:gd name="T70" fmla="*/ 59 w 111"/>
                    <a:gd name="T71" fmla="*/ 0 h 90"/>
                    <a:gd name="T72" fmla="*/ 47 w 111"/>
                    <a:gd name="T73" fmla="*/ 0 h 90"/>
                    <a:gd name="T74" fmla="*/ 47 w 111"/>
                    <a:gd name="T75" fmla="*/ 0 h 9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1" h="90">
                      <a:moveTo>
                        <a:pt x="47" y="0"/>
                      </a:moveTo>
                      <a:lnTo>
                        <a:pt x="47" y="0"/>
                      </a:lnTo>
                      <a:lnTo>
                        <a:pt x="36" y="0"/>
                      </a:lnTo>
                      <a:lnTo>
                        <a:pt x="26" y="2"/>
                      </a:lnTo>
                      <a:lnTo>
                        <a:pt x="19" y="7"/>
                      </a:lnTo>
                      <a:lnTo>
                        <a:pt x="12" y="12"/>
                      </a:lnTo>
                      <a:lnTo>
                        <a:pt x="5" y="19"/>
                      </a:lnTo>
                      <a:lnTo>
                        <a:pt x="3" y="26"/>
                      </a:lnTo>
                      <a:lnTo>
                        <a:pt x="0" y="35"/>
                      </a:lnTo>
                      <a:lnTo>
                        <a:pt x="0" y="45"/>
                      </a:lnTo>
                      <a:lnTo>
                        <a:pt x="3" y="54"/>
                      </a:lnTo>
                      <a:lnTo>
                        <a:pt x="7" y="61"/>
                      </a:lnTo>
                      <a:lnTo>
                        <a:pt x="14" y="68"/>
                      </a:lnTo>
                      <a:lnTo>
                        <a:pt x="21" y="75"/>
                      </a:lnTo>
                      <a:lnTo>
                        <a:pt x="31" y="80"/>
                      </a:lnTo>
                      <a:lnTo>
                        <a:pt x="43" y="85"/>
                      </a:lnTo>
                      <a:lnTo>
                        <a:pt x="52" y="87"/>
                      </a:lnTo>
                      <a:lnTo>
                        <a:pt x="64" y="90"/>
                      </a:lnTo>
                      <a:lnTo>
                        <a:pt x="73" y="87"/>
                      </a:lnTo>
                      <a:lnTo>
                        <a:pt x="85" y="85"/>
                      </a:lnTo>
                      <a:lnTo>
                        <a:pt x="92" y="80"/>
                      </a:lnTo>
                      <a:lnTo>
                        <a:pt x="99" y="75"/>
                      </a:lnTo>
                      <a:lnTo>
                        <a:pt x="106" y="68"/>
                      </a:lnTo>
                      <a:lnTo>
                        <a:pt x="109" y="61"/>
                      </a:lnTo>
                      <a:lnTo>
                        <a:pt x="111" y="54"/>
                      </a:lnTo>
                      <a:lnTo>
                        <a:pt x="111" y="45"/>
                      </a:lnTo>
                      <a:lnTo>
                        <a:pt x="106" y="35"/>
                      </a:lnTo>
                      <a:lnTo>
                        <a:pt x="102" y="26"/>
                      </a:lnTo>
                      <a:lnTo>
                        <a:pt x="97" y="19"/>
                      </a:lnTo>
                      <a:lnTo>
                        <a:pt x="87" y="12"/>
                      </a:lnTo>
                      <a:lnTo>
                        <a:pt x="80" y="7"/>
                      </a:lnTo>
                      <a:lnTo>
                        <a:pt x="69" y="2"/>
                      </a:lnTo>
                      <a:lnTo>
                        <a:pt x="59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3" name="Freeform 148"/>
                <p:cNvSpPr>
                  <a:spLocks/>
                </p:cNvSpPr>
                <p:nvPr/>
              </p:nvSpPr>
              <p:spPr bwMode="auto">
                <a:xfrm>
                  <a:off x="4359" y="1079"/>
                  <a:ext cx="85" cy="71"/>
                </a:xfrm>
                <a:custGeom>
                  <a:avLst/>
                  <a:gdLst>
                    <a:gd name="T0" fmla="*/ 38 w 85"/>
                    <a:gd name="T1" fmla="*/ 0 h 71"/>
                    <a:gd name="T2" fmla="*/ 38 w 85"/>
                    <a:gd name="T3" fmla="*/ 0 h 71"/>
                    <a:gd name="T4" fmla="*/ 26 w 85"/>
                    <a:gd name="T5" fmla="*/ 0 h 71"/>
                    <a:gd name="T6" fmla="*/ 16 w 85"/>
                    <a:gd name="T7" fmla="*/ 5 h 71"/>
                    <a:gd name="T8" fmla="*/ 9 w 85"/>
                    <a:gd name="T9" fmla="*/ 10 h 71"/>
                    <a:gd name="T10" fmla="*/ 5 w 85"/>
                    <a:gd name="T11" fmla="*/ 17 h 71"/>
                    <a:gd name="T12" fmla="*/ 2 w 85"/>
                    <a:gd name="T13" fmla="*/ 24 h 71"/>
                    <a:gd name="T14" fmla="*/ 0 w 85"/>
                    <a:gd name="T15" fmla="*/ 33 h 71"/>
                    <a:gd name="T16" fmla="*/ 2 w 85"/>
                    <a:gd name="T17" fmla="*/ 43 h 71"/>
                    <a:gd name="T18" fmla="*/ 9 w 85"/>
                    <a:gd name="T19" fmla="*/ 52 h 71"/>
                    <a:gd name="T20" fmla="*/ 9 w 85"/>
                    <a:gd name="T21" fmla="*/ 52 h 71"/>
                    <a:gd name="T22" fmla="*/ 16 w 85"/>
                    <a:gd name="T23" fmla="*/ 59 h 71"/>
                    <a:gd name="T24" fmla="*/ 26 w 85"/>
                    <a:gd name="T25" fmla="*/ 64 h 71"/>
                    <a:gd name="T26" fmla="*/ 35 w 85"/>
                    <a:gd name="T27" fmla="*/ 69 h 71"/>
                    <a:gd name="T28" fmla="*/ 47 w 85"/>
                    <a:gd name="T29" fmla="*/ 71 h 71"/>
                    <a:gd name="T30" fmla="*/ 57 w 85"/>
                    <a:gd name="T31" fmla="*/ 71 h 71"/>
                    <a:gd name="T32" fmla="*/ 66 w 85"/>
                    <a:gd name="T33" fmla="*/ 66 h 71"/>
                    <a:gd name="T34" fmla="*/ 75 w 85"/>
                    <a:gd name="T35" fmla="*/ 62 h 71"/>
                    <a:gd name="T36" fmla="*/ 82 w 85"/>
                    <a:gd name="T37" fmla="*/ 52 h 71"/>
                    <a:gd name="T38" fmla="*/ 82 w 85"/>
                    <a:gd name="T39" fmla="*/ 52 h 71"/>
                    <a:gd name="T40" fmla="*/ 85 w 85"/>
                    <a:gd name="T41" fmla="*/ 43 h 71"/>
                    <a:gd name="T42" fmla="*/ 85 w 85"/>
                    <a:gd name="T43" fmla="*/ 33 h 71"/>
                    <a:gd name="T44" fmla="*/ 82 w 85"/>
                    <a:gd name="T45" fmla="*/ 24 h 71"/>
                    <a:gd name="T46" fmla="*/ 78 w 85"/>
                    <a:gd name="T47" fmla="*/ 17 h 71"/>
                    <a:gd name="T48" fmla="*/ 71 w 85"/>
                    <a:gd name="T49" fmla="*/ 10 h 71"/>
                    <a:gd name="T50" fmla="*/ 61 w 85"/>
                    <a:gd name="T51" fmla="*/ 5 h 71"/>
                    <a:gd name="T52" fmla="*/ 52 w 85"/>
                    <a:gd name="T53" fmla="*/ 3 h 71"/>
                    <a:gd name="T54" fmla="*/ 42 w 85"/>
                    <a:gd name="T55" fmla="*/ 0 h 71"/>
                    <a:gd name="T56" fmla="*/ 38 w 85"/>
                    <a:gd name="T57" fmla="*/ 0 h 7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85" h="71">
                      <a:moveTo>
                        <a:pt x="38" y="0"/>
                      </a:moveTo>
                      <a:lnTo>
                        <a:pt x="38" y="0"/>
                      </a:lnTo>
                      <a:lnTo>
                        <a:pt x="26" y="0"/>
                      </a:lnTo>
                      <a:lnTo>
                        <a:pt x="16" y="5"/>
                      </a:lnTo>
                      <a:lnTo>
                        <a:pt x="9" y="10"/>
                      </a:lnTo>
                      <a:lnTo>
                        <a:pt x="5" y="17"/>
                      </a:lnTo>
                      <a:lnTo>
                        <a:pt x="2" y="24"/>
                      </a:lnTo>
                      <a:lnTo>
                        <a:pt x="0" y="33"/>
                      </a:lnTo>
                      <a:lnTo>
                        <a:pt x="2" y="43"/>
                      </a:lnTo>
                      <a:lnTo>
                        <a:pt x="9" y="52"/>
                      </a:lnTo>
                      <a:lnTo>
                        <a:pt x="16" y="59"/>
                      </a:lnTo>
                      <a:lnTo>
                        <a:pt x="26" y="64"/>
                      </a:lnTo>
                      <a:lnTo>
                        <a:pt x="35" y="69"/>
                      </a:lnTo>
                      <a:lnTo>
                        <a:pt x="47" y="71"/>
                      </a:lnTo>
                      <a:lnTo>
                        <a:pt x="57" y="71"/>
                      </a:lnTo>
                      <a:lnTo>
                        <a:pt x="66" y="66"/>
                      </a:lnTo>
                      <a:lnTo>
                        <a:pt x="75" y="62"/>
                      </a:lnTo>
                      <a:lnTo>
                        <a:pt x="82" y="52"/>
                      </a:lnTo>
                      <a:lnTo>
                        <a:pt x="85" y="43"/>
                      </a:lnTo>
                      <a:lnTo>
                        <a:pt x="85" y="33"/>
                      </a:lnTo>
                      <a:lnTo>
                        <a:pt x="82" y="24"/>
                      </a:lnTo>
                      <a:lnTo>
                        <a:pt x="78" y="17"/>
                      </a:lnTo>
                      <a:lnTo>
                        <a:pt x="71" y="10"/>
                      </a:lnTo>
                      <a:lnTo>
                        <a:pt x="61" y="5"/>
                      </a:lnTo>
                      <a:lnTo>
                        <a:pt x="52" y="3"/>
                      </a:lnTo>
                      <a:lnTo>
                        <a:pt x="42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4" name="Freeform 149"/>
                <p:cNvSpPr>
                  <a:spLocks/>
                </p:cNvSpPr>
                <p:nvPr/>
              </p:nvSpPr>
              <p:spPr bwMode="auto">
                <a:xfrm>
                  <a:off x="4364" y="1084"/>
                  <a:ext cx="75" cy="61"/>
                </a:xfrm>
                <a:custGeom>
                  <a:avLst/>
                  <a:gdLst>
                    <a:gd name="T0" fmla="*/ 33 w 75"/>
                    <a:gd name="T1" fmla="*/ 0 h 61"/>
                    <a:gd name="T2" fmla="*/ 33 w 75"/>
                    <a:gd name="T3" fmla="*/ 0 h 61"/>
                    <a:gd name="T4" fmla="*/ 19 w 75"/>
                    <a:gd name="T5" fmla="*/ 2 h 61"/>
                    <a:gd name="T6" fmla="*/ 9 w 75"/>
                    <a:gd name="T7" fmla="*/ 7 h 61"/>
                    <a:gd name="T8" fmla="*/ 2 w 75"/>
                    <a:gd name="T9" fmla="*/ 19 h 61"/>
                    <a:gd name="T10" fmla="*/ 0 w 75"/>
                    <a:gd name="T11" fmla="*/ 24 h 61"/>
                    <a:gd name="T12" fmla="*/ 0 w 75"/>
                    <a:gd name="T13" fmla="*/ 31 h 61"/>
                    <a:gd name="T14" fmla="*/ 0 w 75"/>
                    <a:gd name="T15" fmla="*/ 31 h 61"/>
                    <a:gd name="T16" fmla="*/ 7 w 75"/>
                    <a:gd name="T17" fmla="*/ 43 h 61"/>
                    <a:gd name="T18" fmla="*/ 16 w 75"/>
                    <a:gd name="T19" fmla="*/ 52 h 61"/>
                    <a:gd name="T20" fmla="*/ 28 w 75"/>
                    <a:gd name="T21" fmla="*/ 59 h 61"/>
                    <a:gd name="T22" fmla="*/ 44 w 75"/>
                    <a:gd name="T23" fmla="*/ 61 h 61"/>
                    <a:gd name="T24" fmla="*/ 44 w 75"/>
                    <a:gd name="T25" fmla="*/ 61 h 61"/>
                    <a:gd name="T26" fmla="*/ 59 w 75"/>
                    <a:gd name="T27" fmla="*/ 59 h 61"/>
                    <a:gd name="T28" fmla="*/ 68 w 75"/>
                    <a:gd name="T29" fmla="*/ 52 h 61"/>
                    <a:gd name="T30" fmla="*/ 73 w 75"/>
                    <a:gd name="T31" fmla="*/ 47 h 61"/>
                    <a:gd name="T32" fmla="*/ 75 w 75"/>
                    <a:gd name="T33" fmla="*/ 43 h 61"/>
                    <a:gd name="T34" fmla="*/ 75 w 75"/>
                    <a:gd name="T35" fmla="*/ 36 h 61"/>
                    <a:gd name="T36" fmla="*/ 75 w 75"/>
                    <a:gd name="T37" fmla="*/ 31 h 61"/>
                    <a:gd name="T38" fmla="*/ 75 w 75"/>
                    <a:gd name="T39" fmla="*/ 31 h 61"/>
                    <a:gd name="T40" fmla="*/ 73 w 75"/>
                    <a:gd name="T41" fmla="*/ 24 h 61"/>
                    <a:gd name="T42" fmla="*/ 70 w 75"/>
                    <a:gd name="T43" fmla="*/ 19 h 61"/>
                    <a:gd name="T44" fmla="*/ 61 w 75"/>
                    <a:gd name="T45" fmla="*/ 7 h 61"/>
                    <a:gd name="T46" fmla="*/ 47 w 75"/>
                    <a:gd name="T47" fmla="*/ 2 h 61"/>
                    <a:gd name="T48" fmla="*/ 33 w 75"/>
                    <a:gd name="T49" fmla="*/ 0 h 61"/>
                    <a:gd name="T50" fmla="*/ 33 w 75"/>
                    <a:gd name="T51" fmla="*/ 0 h 6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5" h="61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19" y="2"/>
                      </a:lnTo>
                      <a:lnTo>
                        <a:pt x="9" y="7"/>
                      </a:lnTo>
                      <a:lnTo>
                        <a:pt x="2" y="19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7" y="43"/>
                      </a:lnTo>
                      <a:lnTo>
                        <a:pt x="16" y="52"/>
                      </a:lnTo>
                      <a:lnTo>
                        <a:pt x="28" y="59"/>
                      </a:lnTo>
                      <a:lnTo>
                        <a:pt x="44" y="61"/>
                      </a:lnTo>
                      <a:lnTo>
                        <a:pt x="59" y="59"/>
                      </a:lnTo>
                      <a:lnTo>
                        <a:pt x="68" y="52"/>
                      </a:lnTo>
                      <a:lnTo>
                        <a:pt x="73" y="47"/>
                      </a:lnTo>
                      <a:lnTo>
                        <a:pt x="75" y="43"/>
                      </a:lnTo>
                      <a:lnTo>
                        <a:pt x="75" y="36"/>
                      </a:lnTo>
                      <a:lnTo>
                        <a:pt x="75" y="31"/>
                      </a:lnTo>
                      <a:lnTo>
                        <a:pt x="73" y="24"/>
                      </a:lnTo>
                      <a:lnTo>
                        <a:pt x="70" y="19"/>
                      </a:lnTo>
                      <a:lnTo>
                        <a:pt x="61" y="7"/>
                      </a:lnTo>
                      <a:lnTo>
                        <a:pt x="47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5" name="Freeform 150"/>
                <p:cNvSpPr>
                  <a:spLocks/>
                </p:cNvSpPr>
                <p:nvPr/>
              </p:nvSpPr>
              <p:spPr bwMode="auto">
                <a:xfrm>
                  <a:off x="4378" y="1094"/>
                  <a:ext cx="49" cy="42"/>
                </a:xfrm>
                <a:custGeom>
                  <a:avLst/>
                  <a:gdLst>
                    <a:gd name="T0" fmla="*/ 21 w 49"/>
                    <a:gd name="T1" fmla="*/ 0 h 42"/>
                    <a:gd name="T2" fmla="*/ 21 w 49"/>
                    <a:gd name="T3" fmla="*/ 0 h 42"/>
                    <a:gd name="T4" fmla="*/ 14 w 49"/>
                    <a:gd name="T5" fmla="*/ 0 h 42"/>
                    <a:gd name="T6" fmla="*/ 9 w 49"/>
                    <a:gd name="T7" fmla="*/ 2 h 42"/>
                    <a:gd name="T8" fmla="*/ 5 w 49"/>
                    <a:gd name="T9" fmla="*/ 4 h 42"/>
                    <a:gd name="T10" fmla="*/ 2 w 49"/>
                    <a:gd name="T11" fmla="*/ 9 h 42"/>
                    <a:gd name="T12" fmla="*/ 0 w 49"/>
                    <a:gd name="T13" fmla="*/ 14 h 42"/>
                    <a:gd name="T14" fmla="*/ 0 w 49"/>
                    <a:gd name="T15" fmla="*/ 18 h 42"/>
                    <a:gd name="T16" fmla="*/ 0 w 49"/>
                    <a:gd name="T17" fmla="*/ 26 h 42"/>
                    <a:gd name="T18" fmla="*/ 5 w 49"/>
                    <a:gd name="T19" fmla="*/ 30 h 42"/>
                    <a:gd name="T20" fmla="*/ 5 w 49"/>
                    <a:gd name="T21" fmla="*/ 30 h 42"/>
                    <a:gd name="T22" fmla="*/ 14 w 49"/>
                    <a:gd name="T23" fmla="*/ 37 h 42"/>
                    <a:gd name="T24" fmla="*/ 26 w 49"/>
                    <a:gd name="T25" fmla="*/ 42 h 42"/>
                    <a:gd name="T26" fmla="*/ 33 w 49"/>
                    <a:gd name="T27" fmla="*/ 40 h 42"/>
                    <a:gd name="T28" fmla="*/ 38 w 49"/>
                    <a:gd name="T29" fmla="*/ 40 h 42"/>
                    <a:gd name="T30" fmla="*/ 42 w 49"/>
                    <a:gd name="T31" fmla="*/ 35 h 42"/>
                    <a:gd name="T32" fmla="*/ 47 w 49"/>
                    <a:gd name="T33" fmla="*/ 30 h 42"/>
                    <a:gd name="T34" fmla="*/ 47 w 49"/>
                    <a:gd name="T35" fmla="*/ 30 h 42"/>
                    <a:gd name="T36" fmla="*/ 49 w 49"/>
                    <a:gd name="T37" fmla="*/ 26 h 42"/>
                    <a:gd name="T38" fmla="*/ 49 w 49"/>
                    <a:gd name="T39" fmla="*/ 18 h 42"/>
                    <a:gd name="T40" fmla="*/ 47 w 49"/>
                    <a:gd name="T41" fmla="*/ 14 h 42"/>
                    <a:gd name="T42" fmla="*/ 45 w 49"/>
                    <a:gd name="T43" fmla="*/ 9 h 42"/>
                    <a:gd name="T44" fmla="*/ 35 w 49"/>
                    <a:gd name="T45" fmla="*/ 2 h 42"/>
                    <a:gd name="T46" fmla="*/ 23 w 49"/>
                    <a:gd name="T47" fmla="*/ 0 h 42"/>
                    <a:gd name="T48" fmla="*/ 21 w 49"/>
                    <a:gd name="T49" fmla="*/ 0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9" h="42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4" y="0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6"/>
                      </a:lnTo>
                      <a:lnTo>
                        <a:pt x="5" y="30"/>
                      </a:lnTo>
                      <a:lnTo>
                        <a:pt x="14" y="37"/>
                      </a:lnTo>
                      <a:lnTo>
                        <a:pt x="26" y="42"/>
                      </a:lnTo>
                      <a:lnTo>
                        <a:pt x="33" y="40"/>
                      </a:lnTo>
                      <a:lnTo>
                        <a:pt x="38" y="40"/>
                      </a:lnTo>
                      <a:lnTo>
                        <a:pt x="42" y="35"/>
                      </a:lnTo>
                      <a:lnTo>
                        <a:pt x="47" y="30"/>
                      </a:lnTo>
                      <a:lnTo>
                        <a:pt x="49" y="26"/>
                      </a:lnTo>
                      <a:lnTo>
                        <a:pt x="49" y="18"/>
                      </a:lnTo>
                      <a:lnTo>
                        <a:pt x="47" y="14"/>
                      </a:lnTo>
                      <a:lnTo>
                        <a:pt x="45" y="9"/>
                      </a:lnTo>
                      <a:lnTo>
                        <a:pt x="35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6" name="Freeform 151"/>
                <p:cNvSpPr>
                  <a:spLocks/>
                </p:cNvSpPr>
                <p:nvPr/>
              </p:nvSpPr>
              <p:spPr bwMode="auto">
                <a:xfrm>
                  <a:off x="4383" y="1098"/>
                  <a:ext cx="40" cy="33"/>
                </a:xfrm>
                <a:custGeom>
                  <a:avLst/>
                  <a:gdLst>
                    <a:gd name="T0" fmla="*/ 16 w 40"/>
                    <a:gd name="T1" fmla="*/ 0 h 33"/>
                    <a:gd name="T2" fmla="*/ 16 w 40"/>
                    <a:gd name="T3" fmla="*/ 0 h 33"/>
                    <a:gd name="T4" fmla="*/ 9 w 40"/>
                    <a:gd name="T5" fmla="*/ 0 h 33"/>
                    <a:gd name="T6" fmla="*/ 4 w 40"/>
                    <a:gd name="T7" fmla="*/ 5 h 33"/>
                    <a:gd name="T8" fmla="*/ 0 w 40"/>
                    <a:gd name="T9" fmla="*/ 10 h 33"/>
                    <a:gd name="T10" fmla="*/ 0 w 40"/>
                    <a:gd name="T11" fmla="*/ 17 h 33"/>
                    <a:gd name="T12" fmla="*/ 0 w 40"/>
                    <a:gd name="T13" fmla="*/ 17 h 33"/>
                    <a:gd name="T14" fmla="*/ 2 w 40"/>
                    <a:gd name="T15" fmla="*/ 22 h 33"/>
                    <a:gd name="T16" fmla="*/ 7 w 40"/>
                    <a:gd name="T17" fmla="*/ 29 h 33"/>
                    <a:gd name="T18" fmla="*/ 14 w 40"/>
                    <a:gd name="T19" fmla="*/ 31 h 33"/>
                    <a:gd name="T20" fmla="*/ 23 w 40"/>
                    <a:gd name="T21" fmla="*/ 33 h 33"/>
                    <a:gd name="T22" fmla="*/ 23 w 40"/>
                    <a:gd name="T23" fmla="*/ 33 h 33"/>
                    <a:gd name="T24" fmla="*/ 30 w 40"/>
                    <a:gd name="T25" fmla="*/ 31 h 33"/>
                    <a:gd name="T26" fmla="*/ 35 w 40"/>
                    <a:gd name="T27" fmla="*/ 29 h 33"/>
                    <a:gd name="T28" fmla="*/ 40 w 40"/>
                    <a:gd name="T29" fmla="*/ 22 h 33"/>
                    <a:gd name="T30" fmla="*/ 40 w 40"/>
                    <a:gd name="T31" fmla="*/ 17 h 33"/>
                    <a:gd name="T32" fmla="*/ 40 w 40"/>
                    <a:gd name="T33" fmla="*/ 17 h 33"/>
                    <a:gd name="T34" fmla="*/ 37 w 40"/>
                    <a:gd name="T35" fmla="*/ 10 h 33"/>
                    <a:gd name="T36" fmla="*/ 30 w 40"/>
                    <a:gd name="T37" fmla="*/ 5 h 33"/>
                    <a:gd name="T38" fmla="*/ 25 w 40"/>
                    <a:gd name="T39" fmla="*/ 0 h 33"/>
                    <a:gd name="T40" fmla="*/ 16 w 40"/>
                    <a:gd name="T41" fmla="*/ 0 h 33"/>
                    <a:gd name="T42" fmla="*/ 16 w 40"/>
                    <a:gd name="T43" fmla="*/ 0 h 3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" h="3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9" y="0"/>
                      </a:lnTo>
                      <a:lnTo>
                        <a:pt x="4" y="5"/>
                      </a:lnTo>
                      <a:lnTo>
                        <a:pt x="0" y="10"/>
                      </a:lnTo>
                      <a:lnTo>
                        <a:pt x="0" y="17"/>
                      </a:lnTo>
                      <a:lnTo>
                        <a:pt x="2" y="22"/>
                      </a:lnTo>
                      <a:lnTo>
                        <a:pt x="7" y="29"/>
                      </a:lnTo>
                      <a:lnTo>
                        <a:pt x="14" y="31"/>
                      </a:lnTo>
                      <a:lnTo>
                        <a:pt x="23" y="33"/>
                      </a:lnTo>
                      <a:lnTo>
                        <a:pt x="30" y="31"/>
                      </a:lnTo>
                      <a:lnTo>
                        <a:pt x="35" y="29"/>
                      </a:lnTo>
                      <a:lnTo>
                        <a:pt x="40" y="22"/>
                      </a:lnTo>
                      <a:lnTo>
                        <a:pt x="40" y="17"/>
                      </a:lnTo>
                      <a:lnTo>
                        <a:pt x="37" y="10"/>
                      </a:lnTo>
                      <a:lnTo>
                        <a:pt x="30" y="5"/>
                      </a:lnTo>
                      <a:lnTo>
                        <a:pt x="2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7" name="Freeform 152"/>
                <p:cNvSpPr>
                  <a:spLocks/>
                </p:cNvSpPr>
                <p:nvPr/>
              </p:nvSpPr>
              <p:spPr bwMode="auto">
                <a:xfrm>
                  <a:off x="4392" y="110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3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0 w 21"/>
                    <a:gd name="T15" fmla="*/ 12 h 19"/>
                    <a:gd name="T16" fmla="*/ 5 w 21"/>
                    <a:gd name="T17" fmla="*/ 15 h 19"/>
                    <a:gd name="T18" fmla="*/ 7 w 21"/>
                    <a:gd name="T19" fmla="*/ 17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7 h 19"/>
                    <a:gd name="T26" fmla="*/ 19 w 21"/>
                    <a:gd name="T27" fmla="*/ 15 h 19"/>
                    <a:gd name="T28" fmla="*/ 21 w 21"/>
                    <a:gd name="T29" fmla="*/ 12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6 w 21"/>
                    <a:gd name="T37" fmla="*/ 3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5" y="15"/>
                      </a:lnTo>
                      <a:lnTo>
                        <a:pt x="7" y="17"/>
                      </a:lnTo>
                      <a:lnTo>
                        <a:pt x="12" y="19"/>
                      </a:lnTo>
                      <a:lnTo>
                        <a:pt x="16" y="17"/>
                      </a:lnTo>
                      <a:lnTo>
                        <a:pt x="19" y="15"/>
                      </a:lnTo>
                      <a:lnTo>
                        <a:pt x="21" y="12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8" name="Freeform 153"/>
                <p:cNvSpPr>
                  <a:spLocks/>
                </p:cNvSpPr>
                <p:nvPr/>
              </p:nvSpPr>
              <p:spPr bwMode="auto">
                <a:xfrm>
                  <a:off x="4210" y="971"/>
                  <a:ext cx="243" cy="200"/>
                </a:xfrm>
                <a:custGeom>
                  <a:avLst/>
                  <a:gdLst>
                    <a:gd name="T0" fmla="*/ 229 w 243"/>
                    <a:gd name="T1" fmla="*/ 75 h 200"/>
                    <a:gd name="T2" fmla="*/ 229 w 243"/>
                    <a:gd name="T3" fmla="*/ 75 h 200"/>
                    <a:gd name="T4" fmla="*/ 220 w 243"/>
                    <a:gd name="T5" fmla="*/ 80 h 200"/>
                    <a:gd name="T6" fmla="*/ 208 w 243"/>
                    <a:gd name="T7" fmla="*/ 80 h 200"/>
                    <a:gd name="T8" fmla="*/ 184 w 243"/>
                    <a:gd name="T9" fmla="*/ 78 h 200"/>
                    <a:gd name="T10" fmla="*/ 184 w 243"/>
                    <a:gd name="T11" fmla="*/ 78 h 200"/>
                    <a:gd name="T12" fmla="*/ 170 w 243"/>
                    <a:gd name="T13" fmla="*/ 78 h 200"/>
                    <a:gd name="T14" fmla="*/ 154 w 243"/>
                    <a:gd name="T15" fmla="*/ 80 h 200"/>
                    <a:gd name="T16" fmla="*/ 140 w 243"/>
                    <a:gd name="T17" fmla="*/ 85 h 200"/>
                    <a:gd name="T18" fmla="*/ 125 w 243"/>
                    <a:gd name="T19" fmla="*/ 90 h 200"/>
                    <a:gd name="T20" fmla="*/ 111 w 243"/>
                    <a:gd name="T21" fmla="*/ 99 h 200"/>
                    <a:gd name="T22" fmla="*/ 102 w 243"/>
                    <a:gd name="T23" fmla="*/ 108 h 200"/>
                    <a:gd name="T24" fmla="*/ 95 w 243"/>
                    <a:gd name="T25" fmla="*/ 123 h 200"/>
                    <a:gd name="T26" fmla="*/ 90 w 243"/>
                    <a:gd name="T27" fmla="*/ 139 h 200"/>
                    <a:gd name="T28" fmla="*/ 90 w 243"/>
                    <a:gd name="T29" fmla="*/ 139 h 200"/>
                    <a:gd name="T30" fmla="*/ 88 w 243"/>
                    <a:gd name="T31" fmla="*/ 149 h 200"/>
                    <a:gd name="T32" fmla="*/ 90 w 243"/>
                    <a:gd name="T33" fmla="*/ 160 h 200"/>
                    <a:gd name="T34" fmla="*/ 90 w 243"/>
                    <a:gd name="T35" fmla="*/ 160 h 200"/>
                    <a:gd name="T36" fmla="*/ 90 w 243"/>
                    <a:gd name="T37" fmla="*/ 172 h 200"/>
                    <a:gd name="T38" fmla="*/ 90 w 243"/>
                    <a:gd name="T39" fmla="*/ 182 h 200"/>
                    <a:gd name="T40" fmla="*/ 88 w 243"/>
                    <a:gd name="T41" fmla="*/ 191 h 200"/>
                    <a:gd name="T42" fmla="*/ 81 w 243"/>
                    <a:gd name="T43" fmla="*/ 200 h 200"/>
                    <a:gd name="T44" fmla="*/ 81 w 243"/>
                    <a:gd name="T45" fmla="*/ 200 h 200"/>
                    <a:gd name="T46" fmla="*/ 69 w 243"/>
                    <a:gd name="T47" fmla="*/ 193 h 200"/>
                    <a:gd name="T48" fmla="*/ 62 w 243"/>
                    <a:gd name="T49" fmla="*/ 182 h 200"/>
                    <a:gd name="T50" fmla="*/ 62 w 243"/>
                    <a:gd name="T51" fmla="*/ 182 h 200"/>
                    <a:gd name="T52" fmla="*/ 31 w 243"/>
                    <a:gd name="T53" fmla="*/ 130 h 200"/>
                    <a:gd name="T54" fmla="*/ 0 w 243"/>
                    <a:gd name="T55" fmla="*/ 78 h 200"/>
                    <a:gd name="T56" fmla="*/ 0 w 243"/>
                    <a:gd name="T57" fmla="*/ 78 h 200"/>
                    <a:gd name="T58" fmla="*/ 22 w 243"/>
                    <a:gd name="T59" fmla="*/ 52 h 200"/>
                    <a:gd name="T60" fmla="*/ 45 w 243"/>
                    <a:gd name="T61" fmla="*/ 31 h 200"/>
                    <a:gd name="T62" fmla="*/ 74 w 243"/>
                    <a:gd name="T63" fmla="*/ 12 h 200"/>
                    <a:gd name="T64" fmla="*/ 104 w 243"/>
                    <a:gd name="T65" fmla="*/ 0 h 200"/>
                    <a:gd name="T66" fmla="*/ 243 w 243"/>
                    <a:gd name="T67" fmla="*/ 31 h 200"/>
                    <a:gd name="T68" fmla="*/ 243 w 243"/>
                    <a:gd name="T69" fmla="*/ 31 h 200"/>
                    <a:gd name="T70" fmla="*/ 239 w 243"/>
                    <a:gd name="T71" fmla="*/ 54 h 200"/>
                    <a:gd name="T72" fmla="*/ 236 w 243"/>
                    <a:gd name="T73" fmla="*/ 66 h 200"/>
                    <a:gd name="T74" fmla="*/ 229 w 243"/>
                    <a:gd name="T75" fmla="*/ 75 h 200"/>
                    <a:gd name="T76" fmla="*/ 229 w 243"/>
                    <a:gd name="T77" fmla="*/ 75 h 20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43" h="200">
                      <a:moveTo>
                        <a:pt x="229" y="75"/>
                      </a:moveTo>
                      <a:lnTo>
                        <a:pt x="229" y="75"/>
                      </a:lnTo>
                      <a:lnTo>
                        <a:pt x="220" y="80"/>
                      </a:lnTo>
                      <a:lnTo>
                        <a:pt x="208" y="80"/>
                      </a:lnTo>
                      <a:lnTo>
                        <a:pt x="184" y="78"/>
                      </a:lnTo>
                      <a:lnTo>
                        <a:pt x="170" y="78"/>
                      </a:lnTo>
                      <a:lnTo>
                        <a:pt x="154" y="80"/>
                      </a:lnTo>
                      <a:lnTo>
                        <a:pt x="140" y="85"/>
                      </a:lnTo>
                      <a:lnTo>
                        <a:pt x="125" y="90"/>
                      </a:lnTo>
                      <a:lnTo>
                        <a:pt x="111" y="99"/>
                      </a:lnTo>
                      <a:lnTo>
                        <a:pt x="102" y="108"/>
                      </a:lnTo>
                      <a:lnTo>
                        <a:pt x="95" y="123"/>
                      </a:lnTo>
                      <a:lnTo>
                        <a:pt x="90" y="139"/>
                      </a:lnTo>
                      <a:lnTo>
                        <a:pt x="88" y="149"/>
                      </a:lnTo>
                      <a:lnTo>
                        <a:pt x="90" y="160"/>
                      </a:lnTo>
                      <a:lnTo>
                        <a:pt x="90" y="172"/>
                      </a:lnTo>
                      <a:lnTo>
                        <a:pt x="90" y="182"/>
                      </a:lnTo>
                      <a:lnTo>
                        <a:pt x="88" y="191"/>
                      </a:lnTo>
                      <a:lnTo>
                        <a:pt x="81" y="200"/>
                      </a:lnTo>
                      <a:lnTo>
                        <a:pt x="69" y="193"/>
                      </a:lnTo>
                      <a:lnTo>
                        <a:pt x="62" y="182"/>
                      </a:lnTo>
                      <a:lnTo>
                        <a:pt x="31" y="130"/>
                      </a:lnTo>
                      <a:lnTo>
                        <a:pt x="0" y="78"/>
                      </a:lnTo>
                      <a:lnTo>
                        <a:pt x="22" y="52"/>
                      </a:lnTo>
                      <a:lnTo>
                        <a:pt x="45" y="31"/>
                      </a:lnTo>
                      <a:lnTo>
                        <a:pt x="74" y="12"/>
                      </a:lnTo>
                      <a:lnTo>
                        <a:pt x="104" y="0"/>
                      </a:lnTo>
                      <a:lnTo>
                        <a:pt x="243" y="31"/>
                      </a:lnTo>
                      <a:lnTo>
                        <a:pt x="239" y="54"/>
                      </a:lnTo>
                      <a:lnTo>
                        <a:pt x="236" y="66"/>
                      </a:lnTo>
                      <a:lnTo>
                        <a:pt x="229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9" name="Freeform 154"/>
                <p:cNvSpPr>
                  <a:spLocks/>
                </p:cNvSpPr>
                <p:nvPr/>
              </p:nvSpPr>
              <p:spPr bwMode="auto">
                <a:xfrm>
                  <a:off x="4220" y="978"/>
                  <a:ext cx="219" cy="182"/>
                </a:xfrm>
                <a:custGeom>
                  <a:avLst/>
                  <a:gdLst>
                    <a:gd name="T0" fmla="*/ 75 w 219"/>
                    <a:gd name="T1" fmla="*/ 0 h 182"/>
                    <a:gd name="T2" fmla="*/ 219 w 219"/>
                    <a:gd name="T3" fmla="*/ 31 h 182"/>
                    <a:gd name="T4" fmla="*/ 214 w 219"/>
                    <a:gd name="T5" fmla="*/ 57 h 182"/>
                    <a:gd name="T6" fmla="*/ 214 w 219"/>
                    <a:gd name="T7" fmla="*/ 57 h 182"/>
                    <a:gd name="T8" fmla="*/ 212 w 219"/>
                    <a:gd name="T9" fmla="*/ 59 h 182"/>
                    <a:gd name="T10" fmla="*/ 207 w 219"/>
                    <a:gd name="T11" fmla="*/ 61 h 182"/>
                    <a:gd name="T12" fmla="*/ 200 w 219"/>
                    <a:gd name="T13" fmla="*/ 64 h 182"/>
                    <a:gd name="T14" fmla="*/ 200 w 219"/>
                    <a:gd name="T15" fmla="*/ 64 h 182"/>
                    <a:gd name="T16" fmla="*/ 186 w 219"/>
                    <a:gd name="T17" fmla="*/ 61 h 182"/>
                    <a:gd name="T18" fmla="*/ 163 w 219"/>
                    <a:gd name="T19" fmla="*/ 59 h 182"/>
                    <a:gd name="T20" fmla="*/ 151 w 219"/>
                    <a:gd name="T21" fmla="*/ 61 h 182"/>
                    <a:gd name="T22" fmla="*/ 137 w 219"/>
                    <a:gd name="T23" fmla="*/ 64 h 182"/>
                    <a:gd name="T24" fmla="*/ 120 w 219"/>
                    <a:gd name="T25" fmla="*/ 68 h 182"/>
                    <a:gd name="T26" fmla="*/ 106 w 219"/>
                    <a:gd name="T27" fmla="*/ 75 h 182"/>
                    <a:gd name="T28" fmla="*/ 106 w 219"/>
                    <a:gd name="T29" fmla="*/ 75 h 182"/>
                    <a:gd name="T30" fmla="*/ 94 w 219"/>
                    <a:gd name="T31" fmla="*/ 85 h 182"/>
                    <a:gd name="T32" fmla="*/ 85 w 219"/>
                    <a:gd name="T33" fmla="*/ 94 h 182"/>
                    <a:gd name="T34" fmla="*/ 78 w 219"/>
                    <a:gd name="T35" fmla="*/ 106 h 182"/>
                    <a:gd name="T36" fmla="*/ 73 w 219"/>
                    <a:gd name="T37" fmla="*/ 116 h 182"/>
                    <a:gd name="T38" fmla="*/ 68 w 219"/>
                    <a:gd name="T39" fmla="*/ 130 h 182"/>
                    <a:gd name="T40" fmla="*/ 68 w 219"/>
                    <a:gd name="T41" fmla="*/ 134 h 182"/>
                    <a:gd name="T42" fmla="*/ 68 w 219"/>
                    <a:gd name="T43" fmla="*/ 134 h 182"/>
                    <a:gd name="T44" fmla="*/ 68 w 219"/>
                    <a:gd name="T45" fmla="*/ 156 h 182"/>
                    <a:gd name="T46" fmla="*/ 71 w 219"/>
                    <a:gd name="T47" fmla="*/ 170 h 182"/>
                    <a:gd name="T48" fmla="*/ 71 w 219"/>
                    <a:gd name="T49" fmla="*/ 182 h 182"/>
                    <a:gd name="T50" fmla="*/ 71 w 219"/>
                    <a:gd name="T51" fmla="*/ 182 h 182"/>
                    <a:gd name="T52" fmla="*/ 66 w 219"/>
                    <a:gd name="T53" fmla="*/ 177 h 182"/>
                    <a:gd name="T54" fmla="*/ 59 w 219"/>
                    <a:gd name="T55" fmla="*/ 165 h 182"/>
                    <a:gd name="T56" fmla="*/ 33 w 219"/>
                    <a:gd name="T57" fmla="*/ 125 h 182"/>
                    <a:gd name="T58" fmla="*/ 0 w 219"/>
                    <a:gd name="T59" fmla="*/ 64 h 182"/>
                    <a:gd name="T60" fmla="*/ 66 w 219"/>
                    <a:gd name="T61" fmla="*/ 5 h 182"/>
                    <a:gd name="T62" fmla="*/ 66 w 219"/>
                    <a:gd name="T63" fmla="*/ 5 h 182"/>
                    <a:gd name="T64" fmla="*/ 75 w 219"/>
                    <a:gd name="T65" fmla="*/ 0 h 182"/>
                    <a:gd name="T66" fmla="*/ 75 w 219"/>
                    <a:gd name="T67" fmla="*/ 0 h 18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219" h="182">
                      <a:moveTo>
                        <a:pt x="75" y="0"/>
                      </a:moveTo>
                      <a:lnTo>
                        <a:pt x="219" y="31"/>
                      </a:lnTo>
                      <a:lnTo>
                        <a:pt x="214" y="57"/>
                      </a:lnTo>
                      <a:lnTo>
                        <a:pt x="212" y="59"/>
                      </a:lnTo>
                      <a:lnTo>
                        <a:pt x="207" y="61"/>
                      </a:lnTo>
                      <a:lnTo>
                        <a:pt x="200" y="64"/>
                      </a:lnTo>
                      <a:lnTo>
                        <a:pt x="186" y="61"/>
                      </a:lnTo>
                      <a:lnTo>
                        <a:pt x="163" y="59"/>
                      </a:lnTo>
                      <a:lnTo>
                        <a:pt x="151" y="61"/>
                      </a:lnTo>
                      <a:lnTo>
                        <a:pt x="137" y="64"/>
                      </a:lnTo>
                      <a:lnTo>
                        <a:pt x="120" y="68"/>
                      </a:lnTo>
                      <a:lnTo>
                        <a:pt x="106" y="75"/>
                      </a:lnTo>
                      <a:lnTo>
                        <a:pt x="94" y="85"/>
                      </a:lnTo>
                      <a:lnTo>
                        <a:pt x="85" y="94"/>
                      </a:lnTo>
                      <a:lnTo>
                        <a:pt x="78" y="106"/>
                      </a:lnTo>
                      <a:lnTo>
                        <a:pt x="73" y="116"/>
                      </a:lnTo>
                      <a:lnTo>
                        <a:pt x="68" y="130"/>
                      </a:lnTo>
                      <a:lnTo>
                        <a:pt x="68" y="134"/>
                      </a:lnTo>
                      <a:lnTo>
                        <a:pt x="68" y="156"/>
                      </a:lnTo>
                      <a:lnTo>
                        <a:pt x="71" y="170"/>
                      </a:lnTo>
                      <a:lnTo>
                        <a:pt x="71" y="182"/>
                      </a:lnTo>
                      <a:lnTo>
                        <a:pt x="66" y="177"/>
                      </a:lnTo>
                      <a:lnTo>
                        <a:pt x="59" y="165"/>
                      </a:lnTo>
                      <a:lnTo>
                        <a:pt x="33" y="125"/>
                      </a:lnTo>
                      <a:lnTo>
                        <a:pt x="0" y="64"/>
                      </a:lnTo>
                      <a:lnTo>
                        <a:pt x="66" y="5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0" name="Freeform 155"/>
                <p:cNvSpPr>
                  <a:spLocks/>
                </p:cNvSpPr>
                <p:nvPr/>
              </p:nvSpPr>
              <p:spPr bwMode="auto">
                <a:xfrm>
                  <a:off x="4175" y="962"/>
                  <a:ext cx="276" cy="325"/>
                </a:xfrm>
                <a:custGeom>
                  <a:avLst/>
                  <a:gdLst>
                    <a:gd name="T0" fmla="*/ 259 w 276"/>
                    <a:gd name="T1" fmla="*/ 0 h 325"/>
                    <a:gd name="T2" fmla="*/ 259 w 276"/>
                    <a:gd name="T3" fmla="*/ 0 h 325"/>
                    <a:gd name="T4" fmla="*/ 274 w 276"/>
                    <a:gd name="T5" fmla="*/ 21 h 325"/>
                    <a:gd name="T6" fmla="*/ 276 w 276"/>
                    <a:gd name="T7" fmla="*/ 33 h 325"/>
                    <a:gd name="T8" fmla="*/ 276 w 276"/>
                    <a:gd name="T9" fmla="*/ 47 h 325"/>
                    <a:gd name="T10" fmla="*/ 276 w 276"/>
                    <a:gd name="T11" fmla="*/ 47 h 325"/>
                    <a:gd name="T12" fmla="*/ 274 w 276"/>
                    <a:gd name="T13" fmla="*/ 56 h 325"/>
                    <a:gd name="T14" fmla="*/ 269 w 276"/>
                    <a:gd name="T15" fmla="*/ 61 h 325"/>
                    <a:gd name="T16" fmla="*/ 264 w 276"/>
                    <a:gd name="T17" fmla="*/ 63 h 325"/>
                    <a:gd name="T18" fmla="*/ 257 w 276"/>
                    <a:gd name="T19" fmla="*/ 63 h 325"/>
                    <a:gd name="T20" fmla="*/ 243 w 276"/>
                    <a:gd name="T21" fmla="*/ 61 h 325"/>
                    <a:gd name="T22" fmla="*/ 229 w 276"/>
                    <a:gd name="T23" fmla="*/ 58 h 325"/>
                    <a:gd name="T24" fmla="*/ 229 w 276"/>
                    <a:gd name="T25" fmla="*/ 58 h 325"/>
                    <a:gd name="T26" fmla="*/ 208 w 276"/>
                    <a:gd name="T27" fmla="*/ 56 h 325"/>
                    <a:gd name="T28" fmla="*/ 184 w 276"/>
                    <a:gd name="T29" fmla="*/ 56 h 325"/>
                    <a:gd name="T30" fmla="*/ 184 w 276"/>
                    <a:gd name="T31" fmla="*/ 56 h 325"/>
                    <a:gd name="T32" fmla="*/ 170 w 276"/>
                    <a:gd name="T33" fmla="*/ 61 h 325"/>
                    <a:gd name="T34" fmla="*/ 153 w 276"/>
                    <a:gd name="T35" fmla="*/ 68 h 325"/>
                    <a:gd name="T36" fmla="*/ 142 w 276"/>
                    <a:gd name="T37" fmla="*/ 77 h 325"/>
                    <a:gd name="T38" fmla="*/ 130 w 276"/>
                    <a:gd name="T39" fmla="*/ 87 h 325"/>
                    <a:gd name="T40" fmla="*/ 120 w 276"/>
                    <a:gd name="T41" fmla="*/ 101 h 325"/>
                    <a:gd name="T42" fmla="*/ 116 w 276"/>
                    <a:gd name="T43" fmla="*/ 115 h 325"/>
                    <a:gd name="T44" fmla="*/ 111 w 276"/>
                    <a:gd name="T45" fmla="*/ 129 h 325"/>
                    <a:gd name="T46" fmla="*/ 113 w 276"/>
                    <a:gd name="T47" fmla="*/ 146 h 325"/>
                    <a:gd name="T48" fmla="*/ 113 w 276"/>
                    <a:gd name="T49" fmla="*/ 146 h 325"/>
                    <a:gd name="T50" fmla="*/ 118 w 276"/>
                    <a:gd name="T51" fmla="*/ 165 h 325"/>
                    <a:gd name="T52" fmla="*/ 118 w 276"/>
                    <a:gd name="T53" fmla="*/ 165 h 325"/>
                    <a:gd name="T54" fmla="*/ 123 w 276"/>
                    <a:gd name="T55" fmla="*/ 179 h 325"/>
                    <a:gd name="T56" fmla="*/ 123 w 276"/>
                    <a:gd name="T57" fmla="*/ 195 h 325"/>
                    <a:gd name="T58" fmla="*/ 123 w 276"/>
                    <a:gd name="T59" fmla="*/ 209 h 325"/>
                    <a:gd name="T60" fmla="*/ 118 w 276"/>
                    <a:gd name="T61" fmla="*/ 224 h 325"/>
                    <a:gd name="T62" fmla="*/ 118 w 276"/>
                    <a:gd name="T63" fmla="*/ 224 h 325"/>
                    <a:gd name="T64" fmla="*/ 111 w 276"/>
                    <a:gd name="T65" fmla="*/ 247 h 325"/>
                    <a:gd name="T66" fmla="*/ 104 w 276"/>
                    <a:gd name="T67" fmla="*/ 259 h 325"/>
                    <a:gd name="T68" fmla="*/ 97 w 276"/>
                    <a:gd name="T69" fmla="*/ 266 h 325"/>
                    <a:gd name="T70" fmla="*/ 97 w 276"/>
                    <a:gd name="T71" fmla="*/ 266 h 325"/>
                    <a:gd name="T72" fmla="*/ 66 w 276"/>
                    <a:gd name="T73" fmla="*/ 292 h 325"/>
                    <a:gd name="T74" fmla="*/ 35 w 276"/>
                    <a:gd name="T75" fmla="*/ 315 h 325"/>
                    <a:gd name="T76" fmla="*/ 35 w 276"/>
                    <a:gd name="T77" fmla="*/ 315 h 325"/>
                    <a:gd name="T78" fmla="*/ 19 w 276"/>
                    <a:gd name="T79" fmla="*/ 323 h 325"/>
                    <a:gd name="T80" fmla="*/ 0 w 276"/>
                    <a:gd name="T81" fmla="*/ 325 h 325"/>
                    <a:gd name="T82" fmla="*/ 0 w 276"/>
                    <a:gd name="T83" fmla="*/ 198 h 325"/>
                    <a:gd name="T84" fmla="*/ 0 w 276"/>
                    <a:gd name="T85" fmla="*/ 198 h 325"/>
                    <a:gd name="T86" fmla="*/ 2 w 276"/>
                    <a:gd name="T87" fmla="*/ 179 h 325"/>
                    <a:gd name="T88" fmla="*/ 5 w 276"/>
                    <a:gd name="T89" fmla="*/ 158 h 325"/>
                    <a:gd name="T90" fmla="*/ 10 w 276"/>
                    <a:gd name="T91" fmla="*/ 139 h 325"/>
                    <a:gd name="T92" fmla="*/ 17 w 276"/>
                    <a:gd name="T93" fmla="*/ 120 h 325"/>
                    <a:gd name="T94" fmla="*/ 26 w 276"/>
                    <a:gd name="T95" fmla="*/ 103 h 325"/>
                    <a:gd name="T96" fmla="*/ 35 w 276"/>
                    <a:gd name="T97" fmla="*/ 87 h 325"/>
                    <a:gd name="T98" fmla="*/ 47 w 276"/>
                    <a:gd name="T99" fmla="*/ 70 h 325"/>
                    <a:gd name="T100" fmla="*/ 59 w 276"/>
                    <a:gd name="T101" fmla="*/ 56 h 325"/>
                    <a:gd name="T102" fmla="*/ 73 w 276"/>
                    <a:gd name="T103" fmla="*/ 44 h 325"/>
                    <a:gd name="T104" fmla="*/ 90 w 276"/>
                    <a:gd name="T105" fmla="*/ 33 h 325"/>
                    <a:gd name="T106" fmla="*/ 106 w 276"/>
                    <a:gd name="T107" fmla="*/ 23 h 325"/>
                    <a:gd name="T108" fmla="*/ 123 w 276"/>
                    <a:gd name="T109" fmla="*/ 14 h 325"/>
                    <a:gd name="T110" fmla="*/ 142 w 276"/>
                    <a:gd name="T111" fmla="*/ 7 h 325"/>
                    <a:gd name="T112" fmla="*/ 160 w 276"/>
                    <a:gd name="T113" fmla="*/ 2 h 325"/>
                    <a:gd name="T114" fmla="*/ 179 w 276"/>
                    <a:gd name="T115" fmla="*/ 0 h 325"/>
                    <a:gd name="T116" fmla="*/ 200 w 276"/>
                    <a:gd name="T117" fmla="*/ 0 h 325"/>
                    <a:gd name="T118" fmla="*/ 259 w 276"/>
                    <a:gd name="T119" fmla="*/ 0 h 3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276" h="325">
                      <a:moveTo>
                        <a:pt x="259" y="0"/>
                      </a:moveTo>
                      <a:lnTo>
                        <a:pt x="259" y="0"/>
                      </a:lnTo>
                      <a:lnTo>
                        <a:pt x="274" y="21"/>
                      </a:lnTo>
                      <a:lnTo>
                        <a:pt x="276" y="33"/>
                      </a:lnTo>
                      <a:lnTo>
                        <a:pt x="276" y="47"/>
                      </a:lnTo>
                      <a:lnTo>
                        <a:pt x="274" y="56"/>
                      </a:lnTo>
                      <a:lnTo>
                        <a:pt x="269" y="61"/>
                      </a:lnTo>
                      <a:lnTo>
                        <a:pt x="264" y="63"/>
                      </a:lnTo>
                      <a:lnTo>
                        <a:pt x="257" y="63"/>
                      </a:lnTo>
                      <a:lnTo>
                        <a:pt x="243" y="61"/>
                      </a:lnTo>
                      <a:lnTo>
                        <a:pt x="229" y="58"/>
                      </a:lnTo>
                      <a:lnTo>
                        <a:pt x="208" y="56"/>
                      </a:lnTo>
                      <a:lnTo>
                        <a:pt x="184" y="56"/>
                      </a:lnTo>
                      <a:lnTo>
                        <a:pt x="170" y="61"/>
                      </a:lnTo>
                      <a:lnTo>
                        <a:pt x="153" y="68"/>
                      </a:lnTo>
                      <a:lnTo>
                        <a:pt x="142" y="77"/>
                      </a:lnTo>
                      <a:lnTo>
                        <a:pt x="130" y="87"/>
                      </a:lnTo>
                      <a:lnTo>
                        <a:pt x="120" y="101"/>
                      </a:lnTo>
                      <a:lnTo>
                        <a:pt x="116" y="115"/>
                      </a:lnTo>
                      <a:lnTo>
                        <a:pt x="111" y="129"/>
                      </a:lnTo>
                      <a:lnTo>
                        <a:pt x="113" y="146"/>
                      </a:lnTo>
                      <a:lnTo>
                        <a:pt x="118" y="165"/>
                      </a:lnTo>
                      <a:lnTo>
                        <a:pt x="123" y="179"/>
                      </a:lnTo>
                      <a:lnTo>
                        <a:pt x="123" y="195"/>
                      </a:lnTo>
                      <a:lnTo>
                        <a:pt x="123" y="209"/>
                      </a:lnTo>
                      <a:lnTo>
                        <a:pt x="118" y="224"/>
                      </a:lnTo>
                      <a:lnTo>
                        <a:pt x="111" y="247"/>
                      </a:lnTo>
                      <a:lnTo>
                        <a:pt x="104" y="259"/>
                      </a:lnTo>
                      <a:lnTo>
                        <a:pt x="97" y="266"/>
                      </a:lnTo>
                      <a:lnTo>
                        <a:pt x="66" y="292"/>
                      </a:lnTo>
                      <a:lnTo>
                        <a:pt x="35" y="315"/>
                      </a:lnTo>
                      <a:lnTo>
                        <a:pt x="19" y="323"/>
                      </a:lnTo>
                      <a:lnTo>
                        <a:pt x="0" y="325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lnTo>
                        <a:pt x="2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1" name="Freeform 156"/>
                <p:cNvSpPr>
                  <a:spLocks/>
                </p:cNvSpPr>
                <p:nvPr/>
              </p:nvSpPr>
              <p:spPr bwMode="auto">
                <a:xfrm>
                  <a:off x="4175" y="962"/>
                  <a:ext cx="266" cy="313"/>
                </a:xfrm>
                <a:custGeom>
                  <a:avLst/>
                  <a:gdLst>
                    <a:gd name="T0" fmla="*/ 248 w 266"/>
                    <a:gd name="T1" fmla="*/ 0 h 313"/>
                    <a:gd name="T2" fmla="*/ 248 w 266"/>
                    <a:gd name="T3" fmla="*/ 0 h 313"/>
                    <a:gd name="T4" fmla="*/ 264 w 266"/>
                    <a:gd name="T5" fmla="*/ 23 h 313"/>
                    <a:gd name="T6" fmla="*/ 264 w 266"/>
                    <a:gd name="T7" fmla="*/ 23 h 313"/>
                    <a:gd name="T8" fmla="*/ 266 w 266"/>
                    <a:gd name="T9" fmla="*/ 35 h 313"/>
                    <a:gd name="T10" fmla="*/ 266 w 266"/>
                    <a:gd name="T11" fmla="*/ 44 h 313"/>
                    <a:gd name="T12" fmla="*/ 264 w 266"/>
                    <a:gd name="T13" fmla="*/ 49 h 313"/>
                    <a:gd name="T14" fmla="*/ 262 w 266"/>
                    <a:gd name="T15" fmla="*/ 51 h 313"/>
                    <a:gd name="T16" fmla="*/ 262 w 266"/>
                    <a:gd name="T17" fmla="*/ 51 h 313"/>
                    <a:gd name="T18" fmla="*/ 259 w 266"/>
                    <a:gd name="T19" fmla="*/ 54 h 313"/>
                    <a:gd name="T20" fmla="*/ 255 w 266"/>
                    <a:gd name="T21" fmla="*/ 54 h 313"/>
                    <a:gd name="T22" fmla="*/ 245 w 266"/>
                    <a:gd name="T23" fmla="*/ 51 h 313"/>
                    <a:gd name="T24" fmla="*/ 224 w 266"/>
                    <a:gd name="T25" fmla="*/ 47 h 313"/>
                    <a:gd name="T26" fmla="*/ 210 w 266"/>
                    <a:gd name="T27" fmla="*/ 44 h 313"/>
                    <a:gd name="T28" fmla="*/ 189 w 266"/>
                    <a:gd name="T29" fmla="*/ 44 h 313"/>
                    <a:gd name="T30" fmla="*/ 189 w 266"/>
                    <a:gd name="T31" fmla="*/ 44 h 313"/>
                    <a:gd name="T32" fmla="*/ 167 w 266"/>
                    <a:gd name="T33" fmla="*/ 49 h 313"/>
                    <a:gd name="T34" fmla="*/ 151 w 266"/>
                    <a:gd name="T35" fmla="*/ 56 h 313"/>
                    <a:gd name="T36" fmla="*/ 137 w 266"/>
                    <a:gd name="T37" fmla="*/ 66 h 313"/>
                    <a:gd name="T38" fmla="*/ 125 w 266"/>
                    <a:gd name="T39" fmla="*/ 77 h 313"/>
                    <a:gd name="T40" fmla="*/ 116 w 266"/>
                    <a:gd name="T41" fmla="*/ 89 h 313"/>
                    <a:gd name="T42" fmla="*/ 111 w 266"/>
                    <a:gd name="T43" fmla="*/ 99 h 313"/>
                    <a:gd name="T44" fmla="*/ 106 w 266"/>
                    <a:gd name="T45" fmla="*/ 108 h 313"/>
                    <a:gd name="T46" fmla="*/ 106 w 266"/>
                    <a:gd name="T47" fmla="*/ 108 h 313"/>
                    <a:gd name="T48" fmla="*/ 101 w 266"/>
                    <a:gd name="T49" fmla="*/ 127 h 313"/>
                    <a:gd name="T50" fmla="*/ 101 w 266"/>
                    <a:gd name="T51" fmla="*/ 143 h 313"/>
                    <a:gd name="T52" fmla="*/ 104 w 266"/>
                    <a:gd name="T53" fmla="*/ 150 h 313"/>
                    <a:gd name="T54" fmla="*/ 104 w 266"/>
                    <a:gd name="T55" fmla="*/ 158 h 313"/>
                    <a:gd name="T56" fmla="*/ 104 w 266"/>
                    <a:gd name="T57" fmla="*/ 158 h 313"/>
                    <a:gd name="T58" fmla="*/ 109 w 266"/>
                    <a:gd name="T59" fmla="*/ 172 h 313"/>
                    <a:gd name="T60" fmla="*/ 111 w 266"/>
                    <a:gd name="T61" fmla="*/ 183 h 313"/>
                    <a:gd name="T62" fmla="*/ 113 w 266"/>
                    <a:gd name="T63" fmla="*/ 202 h 313"/>
                    <a:gd name="T64" fmla="*/ 113 w 266"/>
                    <a:gd name="T65" fmla="*/ 202 h 313"/>
                    <a:gd name="T66" fmla="*/ 111 w 266"/>
                    <a:gd name="T67" fmla="*/ 216 h 313"/>
                    <a:gd name="T68" fmla="*/ 109 w 266"/>
                    <a:gd name="T69" fmla="*/ 219 h 313"/>
                    <a:gd name="T70" fmla="*/ 109 w 266"/>
                    <a:gd name="T71" fmla="*/ 219 h 313"/>
                    <a:gd name="T72" fmla="*/ 104 w 266"/>
                    <a:gd name="T73" fmla="*/ 235 h 313"/>
                    <a:gd name="T74" fmla="*/ 97 w 266"/>
                    <a:gd name="T75" fmla="*/ 249 h 313"/>
                    <a:gd name="T76" fmla="*/ 90 w 266"/>
                    <a:gd name="T77" fmla="*/ 259 h 313"/>
                    <a:gd name="T78" fmla="*/ 90 w 266"/>
                    <a:gd name="T79" fmla="*/ 259 h 313"/>
                    <a:gd name="T80" fmla="*/ 31 w 266"/>
                    <a:gd name="T81" fmla="*/ 308 h 313"/>
                    <a:gd name="T82" fmla="*/ 31 w 266"/>
                    <a:gd name="T83" fmla="*/ 308 h 313"/>
                    <a:gd name="T84" fmla="*/ 19 w 266"/>
                    <a:gd name="T85" fmla="*/ 311 h 313"/>
                    <a:gd name="T86" fmla="*/ 0 w 266"/>
                    <a:gd name="T87" fmla="*/ 313 h 313"/>
                    <a:gd name="T88" fmla="*/ 0 w 266"/>
                    <a:gd name="T89" fmla="*/ 198 h 313"/>
                    <a:gd name="T90" fmla="*/ 0 w 266"/>
                    <a:gd name="T91" fmla="*/ 198 h 313"/>
                    <a:gd name="T92" fmla="*/ 2 w 266"/>
                    <a:gd name="T93" fmla="*/ 179 h 313"/>
                    <a:gd name="T94" fmla="*/ 5 w 266"/>
                    <a:gd name="T95" fmla="*/ 158 h 313"/>
                    <a:gd name="T96" fmla="*/ 10 w 266"/>
                    <a:gd name="T97" fmla="*/ 139 h 313"/>
                    <a:gd name="T98" fmla="*/ 17 w 266"/>
                    <a:gd name="T99" fmla="*/ 120 h 313"/>
                    <a:gd name="T100" fmla="*/ 26 w 266"/>
                    <a:gd name="T101" fmla="*/ 103 h 313"/>
                    <a:gd name="T102" fmla="*/ 35 w 266"/>
                    <a:gd name="T103" fmla="*/ 87 h 313"/>
                    <a:gd name="T104" fmla="*/ 47 w 266"/>
                    <a:gd name="T105" fmla="*/ 70 h 313"/>
                    <a:gd name="T106" fmla="*/ 59 w 266"/>
                    <a:gd name="T107" fmla="*/ 56 h 313"/>
                    <a:gd name="T108" fmla="*/ 73 w 266"/>
                    <a:gd name="T109" fmla="*/ 44 h 313"/>
                    <a:gd name="T110" fmla="*/ 90 w 266"/>
                    <a:gd name="T111" fmla="*/ 33 h 313"/>
                    <a:gd name="T112" fmla="*/ 106 w 266"/>
                    <a:gd name="T113" fmla="*/ 23 h 313"/>
                    <a:gd name="T114" fmla="*/ 123 w 266"/>
                    <a:gd name="T115" fmla="*/ 14 h 313"/>
                    <a:gd name="T116" fmla="*/ 142 w 266"/>
                    <a:gd name="T117" fmla="*/ 7 h 313"/>
                    <a:gd name="T118" fmla="*/ 160 w 266"/>
                    <a:gd name="T119" fmla="*/ 2 h 313"/>
                    <a:gd name="T120" fmla="*/ 179 w 266"/>
                    <a:gd name="T121" fmla="*/ 0 h 313"/>
                    <a:gd name="T122" fmla="*/ 200 w 266"/>
                    <a:gd name="T123" fmla="*/ 0 h 313"/>
                    <a:gd name="T124" fmla="*/ 248 w 266"/>
                    <a:gd name="T125" fmla="*/ 0 h 31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66" h="313">
                      <a:moveTo>
                        <a:pt x="248" y="0"/>
                      </a:moveTo>
                      <a:lnTo>
                        <a:pt x="248" y="0"/>
                      </a:lnTo>
                      <a:lnTo>
                        <a:pt x="264" y="23"/>
                      </a:lnTo>
                      <a:lnTo>
                        <a:pt x="266" y="35"/>
                      </a:lnTo>
                      <a:lnTo>
                        <a:pt x="266" y="44"/>
                      </a:lnTo>
                      <a:lnTo>
                        <a:pt x="264" y="49"/>
                      </a:lnTo>
                      <a:lnTo>
                        <a:pt x="262" y="51"/>
                      </a:lnTo>
                      <a:lnTo>
                        <a:pt x="259" y="54"/>
                      </a:lnTo>
                      <a:lnTo>
                        <a:pt x="255" y="54"/>
                      </a:lnTo>
                      <a:lnTo>
                        <a:pt x="245" y="51"/>
                      </a:lnTo>
                      <a:lnTo>
                        <a:pt x="224" y="47"/>
                      </a:lnTo>
                      <a:lnTo>
                        <a:pt x="210" y="44"/>
                      </a:lnTo>
                      <a:lnTo>
                        <a:pt x="189" y="44"/>
                      </a:lnTo>
                      <a:lnTo>
                        <a:pt x="167" y="49"/>
                      </a:lnTo>
                      <a:lnTo>
                        <a:pt x="151" y="56"/>
                      </a:lnTo>
                      <a:lnTo>
                        <a:pt x="137" y="66"/>
                      </a:lnTo>
                      <a:lnTo>
                        <a:pt x="125" y="77"/>
                      </a:lnTo>
                      <a:lnTo>
                        <a:pt x="116" y="89"/>
                      </a:lnTo>
                      <a:lnTo>
                        <a:pt x="111" y="99"/>
                      </a:lnTo>
                      <a:lnTo>
                        <a:pt x="106" y="108"/>
                      </a:lnTo>
                      <a:lnTo>
                        <a:pt x="101" y="127"/>
                      </a:lnTo>
                      <a:lnTo>
                        <a:pt x="101" y="143"/>
                      </a:lnTo>
                      <a:lnTo>
                        <a:pt x="104" y="150"/>
                      </a:lnTo>
                      <a:lnTo>
                        <a:pt x="104" y="158"/>
                      </a:lnTo>
                      <a:lnTo>
                        <a:pt x="109" y="172"/>
                      </a:lnTo>
                      <a:lnTo>
                        <a:pt x="111" y="183"/>
                      </a:lnTo>
                      <a:lnTo>
                        <a:pt x="113" y="202"/>
                      </a:lnTo>
                      <a:lnTo>
                        <a:pt x="111" y="216"/>
                      </a:lnTo>
                      <a:lnTo>
                        <a:pt x="109" y="219"/>
                      </a:lnTo>
                      <a:lnTo>
                        <a:pt x="104" y="235"/>
                      </a:lnTo>
                      <a:lnTo>
                        <a:pt x="97" y="249"/>
                      </a:lnTo>
                      <a:lnTo>
                        <a:pt x="90" y="259"/>
                      </a:lnTo>
                      <a:lnTo>
                        <a:pt x="31" y="308"/>
                      </a:lnTo>
                      <a:lnTo>
                        <a:pt x="19" y="311"/>
                      </a:lnTo>
                      <a:lnTo>
                        <a:pt x="0" y="313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lnTo>
                        <a:pt x="248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2" name="Freeform 157"/>
                <p:cNvSpPr>
                  <a:spLocks/>
                </p:cNvSpPr>
                <p:nvPr/>
              </p:nvSpPr>
              <p:spPr bwMode="auto">
                <a:xfrm>
                  <a:off x="4312" y="962"/>
                  <a:ext cx="120" cy="14"/>
                </a:xfrm>
                <a:custGeom>
                  <a:avLst/>
                  <a:gdLst>
                    <a:gd name="T0" fmla="*/ 120 w 120"/>
                    <a:gd name="T1" fmla="*/ 14 h 14"/>
                    <a:gd name="T2" fmla="*/ 120 w 120"/>
                    <a:gd name="T3" fmla="*/ 14 h 14"/>
                    <a:gd name="T4" fmla="*/ 0 w 120"/>
                    <a:gd name="T5" fmla="*/ 9 h 14"/>
                    <a:gd name="T6" fmla="*/ 0 w 120"/>
                    <a:gd name="T7" fmla="*/ 9 h 14"/>
                    <a:gd name="T8" fmla="*/ 21 w 120"/>
                    <a:gd name="T9" fmla="*/ 4 h 14"/>
                    <a:gd name="T10" fmla="*/ 42 w 120"/>
                    <a:gd name="T11" fmla="*/ 0 h 14"/>
                    <a:gd name="T12" fmla="*/ 42 w 120"/>
                    <a:gd name="T13" fmla="*/ 0 h 14"/>
                    <a:gd name="T14" fmla="*/ 92 w 120"/>
                    <a:gd name="T15" fmla="*/ 0 h 14"/>
                    <a:gd name="T16" fmla="*/ 111 w 120"/>
                    <a:gd name="T17" fmla="*/ 0 h 14"/>
                    <a:gd name="T18" fmla="*/ 111 w 120"/>
                    <a:gd name="T19" fmla="*/ 0 h 14"/>
                    <a:gd name="T20" fmla="*/ 120 w 120"/>
                    <a:gd name="T21" fmla="*/ 14 h 14"/>
                    <a:gd name="T22" fmla="*/ 120 w 120"/>
                    <a:gd name="T23" fmla="*/ 14 h 1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20" h="14">
                      <a:moveTo>
                        <a:pt x="120" y="14"/>
                      </a:moveTo>
                      <a:lnTo>
                        <a:pt x="120" y="14"/>
                      </a:lnTo>
                      <a:lnTo>
                        <a:pt x="0" y="9"/>
                      </a:lnTo>
                      <a:lnTo>
                        <a:pt x="21" y="4"/>
                      </a:lnTo>
                      <a:lnTo>
                        <a:pt x="42" y="0"/>
                      </a:lnTo>
                      <a:lnTo>
                        <a:pt x="92" y="0"/>
                      </a:lnTo>
                      <a:lnTo>
                        <a:pt x="111" y="0"/>
                      </a:lnTo>
                      <a:lnTo>
                        <a:pt x="120" y="14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3" name="Freeform 158"/>
                <p:cNvSpPr>
                  <a:spLocks/>
                </p:cNvSpPr>
                <p:nvPr/>
              </p:nvSpPr>
              <p:spPr bwMode="auto">
                <a:xfrm>
                  <a:off x="4279" y="976"/>
                  <a:ext cx="160" cy="16"/>
                </a:xfrm>
                <a:custGeom>
                  <a:avLst/>
                  <a:gdLst>
                    <a:gd name="T0" fmla="*/ 160 w 160"/>
                    <a:gd name="T1" fmla="*/ 16 h 16"/>
                    <a:gd name="T2" fmla="*/ 160 w 160"/>
                    <a:gd name="T3" fmla="*/ 16 h 16"/>
                    <a:gd name="T4" fmla="*/ 0 w 160"/>
                    <a:gd name="T5" fmla="*/ 9 h 16"/>
                    <a:gd name="T6" fmla="*/ 0 w 160"/>
                    <a:gd name="T7" fmla="*/ 9 h 16"/>
                    <a:gd name="T8" fmla="*/ 12 w 160"/>
                    <a:gd name="T9" fmla="*/ 4 h 16"/>
                    <a:gd name="T10" fmla="*/ 12 w 160"/>
                    <a:gd name="T11" fmla="*/ 4 h 16"/>
                    <a:gd name="T12" fmla="*/ 153 w 160"/>
                    <a:gd name="T13" fmla="*/ 0 h 16"/>
                    <a:gd name="T14" fmla="*/ 153 w 160"/>
                    <a:gd name="T15" fmla="*/ 0 h 16"/>
                    <a:gd name="T16" fmla="*/ 160 w 160"/>
                    <a:gd name="T17" fmla="*/ 9 h 16"/>
                    <a:gd name="T18" fmla="*/ 160 w 160"/>
                    <a:gd name="T19" fmla="*/ 9 h 16"/>
                    <a:gd name="T20" fmla="*/ 160 w 160"/>
                    <a:gd name="T21" fmla="*/ 16 h 16"/>
                    <a:gd name="T22" fmla="*/ 160 w 160"/>
                    <a:gd name="T23" fmla="*/ 16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0" h="16">
                      <a:moveTo>
                        <a:pt x="160" y="16"/>
                      </a:moveTo>
                      <a:lnTo>
                        <a:pt x="160" y="16"/>
                      </a:lnTo>
                      <a:lnTo>
                        <a:pt x="0" y="9"/>
                      </a:lnTo>
                      <a:lnTo>
                        <a:pt x="12" y="4"/>
                      </a:lnTo>
                      <a:lnTo>
                        <a:pt x="153" y="0"/>
                      </a:lnTo>
                      <a:lnTo>
                        <a:pt x="160" y="9"/>
                      </a:lnTo>
                      <a:lnTo>
                        <a:pt x="160" y="16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4" name="Freeform 159"/>
                <p:cNvSpPr>
                  <a:spLocks/>
                </p:cNvSpPr>
                <p:nvPr/>
              </p:nvSpPr>
              <p:spPr bwMode="auto">
                <a:xfrm>
                  <a:off x="4255" y="992"/>
                  <a:ext cx="186" cy="17"/>
                </a:xfrm>
                <a:custGeom>
                  <a:avLst/>
                  <a:gdLst>
                    <a:gd name="T0" fmla="*/ 186 w 186"/>
                    <a:gd name="T1" fmla="*/ 17 h 17"/>
                    <a:gd name="T2" fmla="*/ 186 w 186"/>
                    <a:gd name="T3" fmla="*/ 17 h 17"/>
                    <a:gd name="T4" fmla="*/ 0 w 186"/>
                    <a:gd name="T5" fmla="*/ 10 h 17"/>
                    <a:gd name="T6" fmla="*/ 0 w 186"/>
                    <a:gd name="T7" fmla="*/ 10 h 17"/>
                    <a:gd name="T8" fmla="*/ 7 w 186"/>
                    <a:gd name="T9" fmla="*/ 5 h 17"/>
                    <a:gd name="T10" fmla="*/ 7 w 186"/>
                    <a:gd name="T11" fmla="*/ 5 h 17"/>
                    <a:gd name="T12" fmla="*/ 184 w 186"/>
                    <a:gd name="T13" fmla="*/ 0 h 17"/>
                    <a:gd name="T14" fmla="*/ 184 w 186"/>
                    <a:gd name="T15" fmla="*/ 0 h 17"/>
                    <a:gd name="T16" fmla="*/ 186 w 186"/>
                    <a:gd name="T17" fmla="*/ 7 h 17"/>
                    <a:gd name="T18" fmla="*/ 186 w 186"/>
                    <a:gd name="T19" fmla="*/ 17 h 17"/>
                    <a:gd name="T20" fmla="*/ 186 w 186"/>
                    <a:gd name="T21" fmla="*/ 17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17">
                      <a:moveTo>
                        <a:pt x="186" y="17"/>
                      </a:moveTo>
                      <a:lnTo>
                        <a:pt x="186" y="17"/>
                      </a:lnTo>
                      <a:lnTo>
                        <a:pt x="0" y="10"/>
                      </a:lnTo>
                      <a:lnTo>
                        <a:pt x="7" y="5"/>
                      </a:lnTo>
                      <a:lnTo>
                        <a:pt x="184" y="0"/>
                      </a:lnTo>
                      <a:lnTo>
                        <a:pt x="186" y="7"/>
                      </a:lnTo>
                      <a:lnTo>
                        <a:pt x="186" y="1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5" name="Freeform 160"/>
                <p:cNvSpPr>
                  <a:spLocks noEditPoints="1"/>
                </p:cNvSpPr>
                <p:nvPr/>
              </p:nvSpPr>
              <p:spPr bwMode="auto">
                <a:xfrm>
                  <a:off x="4236" y="1009"/>
                  <a:ext cx="205" cy="11"/>
                </a:xfrm>
                <a:custGeom>
                  <a:avLst/>
                  <a:gdLst>
                    <a:gd name="T0" fmla="*/ 88 w 205"/>
                    <a:gd name="T1" fmla="*/ 11 h 11"/>
                    <a:gd name="T2" fmla="*/ 88 w 205"/>
                    <a:gd name="T3" fmla="*/ 11 h 11"/>
                    <a:gd name="T4" fmla="*/ 0 w 205"/>
                    <a:gd name="T5" fmla="*/ 7 h 11"/>
                    <a:gd name="T6" fmla="*/ 0 w 205"/>
                    <a:gd name="T7" fmla="*/ 7 h 11"/>
                    <a:gd name="T8" fmla="*/ 5 w 205"/>
                    <a:gd name="T9" fmla="*/ 4 h 11"/>
                    <a:gd name="T10" fmla="*/ 5 w 205"/>
                    <a:gd name="T11" fmla="*/ 4 h 11"/>
                    <a:gd name="T12" fmla="*/ 111 w 205"/>
                    <a:gd name="T13" fmla="*/ 2 h 11"/>
                    <a:gd name="T14" fmla="*/ 111 w 205"/>
                    <a:gd name="T15" fmla="*/ 2 h 11"/>
                    <a:gd name="T16" fmla="*/ 99 w 205"/>
                    <a:gd name="T17" fmla="*/ 4 h 11"/>
                    <a:gd name="T18" fmla="*/ 88 w 205"/>
                    <a:gd name="T19" fmla="*/ 11 h 11"/>
                    <a:gd name="T20" fmla="*/ 88 w 205"/>
                    <a:gd name="T21" fmla="*/ 11 h 11"/>
                    <a:gd name="T22" fmla="*/ 168 w 205"/>
                    <a:gd name="T23" fmla="*/ 0 h 11"/>
                    <a:gd name="T24" fmla="*/ 168 w 205"/>
                    <a:gd name="T25" fmla="*/ 0 h 11"/>
                    <a:gd name="T26" fmla="*/ 205 w 205"/>
                    <a:gd name="T27" fmla="*/ 0 h 11"/>
                    <a:gd name="T28" fmla="*/ 205 w 205"/>
                    <a:gd name="T29" fmla="*/ 0 h 11"/>
                    <a:gd name="T30" fmla="*/ 201 w 205"/>
                    <a:gd name="T31" fmla="*/ 4 h 11"/>
                    <a:gd name="T32" fmla="*/ 201 w 205"/>
                    <a:gd name="T33" fmla="*/ 4 h 11"/>
                    <a:gd name="T34" fmla="*/ 196 w 205"/>
                    <a:gd name="T35" fmla="*/ 7 h 11"/>
                    <a:gd name="T36" fmla="*/ 191 w 205"/>
                    <a:gd name="T37" fmla="*/ 7 h 11"/>
                    <a:gd name="T38" fmla="*/ 182 w 205"/>
                    <a:gd name="T39" fmla="*/ 2 h 11"/>
                    <a:gd name="T40" fmla="*/ 168 w 205"/>
                    <a:gd name="T41" fmla="*/ 0 h 11"/>
                    <a:gd name="T42" fmla="*/ 168 w 205"/>
                    <a:gd name="T43" fmla="*/ 0 h 1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5" h="11">
                      <a:moveTo>
                        <a:pt x="88" y="11"/>
                      </a:moveTo>
                      <a:lnTo>
                        <a:pt x="88" y="11"/>
                      </a:lnTo>
                      <a:lnTo>
                        <a:pt x="0" y="7"/>
                      </a:lnTo>
                      <a:lnTo>
                        <a:pt x="5" y="4"/>
                      </a:lnTo>
                      <a:lnTo>
                        <a:pt x="111" y="2"/>
                      </a:lnTo>
                      <a:lnTo>
                        <a:pt x="99" y="4"/>
                      </a:lnTo>
                      <a:lnTo>
                        <a:pt x="88" y="11"/>
                      </a:lnTo>
                      <a:close/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205" y="0"/>
                      </a:lnTo>
                      <a:lnTo>
                        <a:pt x="201" y="4"/>
                      </a:lnTo>
                      <a:lnTo>
                        <a:pt x="196" y="7"/>
                      </a:lnTo>
                      <a:lnTo>
                        <a:pt x="191" y="7"/>
                      </a:lnTo>
                      <a:lnTo>
                        <a:pt x="182" y="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6" name="Freeform 161"/>
                <p:cNvSpPr>
                  <a:spLocks/>
                </p:cNvSpPr>
                <p:nvPr/>
              </p:nvSpPr>
              <p:spPr bwMode="auto">
                <a:xfrm>
                  <a:off x="4222" y="1028"/>
                  <a:ext cx="92" cy="7"/>
                </a:xfrm>
                <a:custGeom>
                  <a:avLst/>
                  <a:gdLst>
                    <a:gd name="T0" fmla="*/ 83 w 92"/>
                    <a:gd name="T1" fmla="*/ 7 h 7"/>
                    <a:gd name="T2" fmla="*/ 83 w 92"/>
                    <a:gd name="T3" fmla="*/ 7 h 7"/>
                    <a:gd name="T4" fmla="*/ 0 w 92"/>
                    <a:gd name="T5" fmla="*/ 4 h 7"/>
                    <a:gd name="T6" fmla="*/ 0 w 92"/>
                    <a:gd name="T7" fmla="*/ 4 h 7"/>
                    <a:gd name="T8" fmla="*/ 3 w 92"/>
                    <a:gd name="T9" fmla="*/ 2 h 7"/>
                    <a:gd name="T10" fmla="*/ 3 w 92"/>
                    <a:gd name="T11" fmla="*/ 2 h 7"/>
                    <a:gd name="T12" fmla="*/ 92 w 92"/>
                    <a:gd name="T13" fmla="*/ 0 h 7"/>
                    <a:gd name="T14" fmla="*/ 92 w 92"/>
                    <a:gd name="T15" fmla="*/ 0 h 7"/>
                    <a:gd name="T16" fmla="*/ 83 w 92"/>
                    <a:gd name="T17" fmla="*/ 7 h 7"/>
                    <a:gd name="T18" fmla="*/ 83 w 92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2" h="7">
                      <a:moveTo>
                        <a:pt x="83" y="7"/>
                      </a:moveTo>
                      <a:lnTo>
                        <a:pt x="83" y="7"/>
                      </a:ln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2" y="0"/>
                      </a:lnTo>
                      <a:lnTo>
                        <a:pt x="83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7" name="Freeform 162"/>
                <p:cNvSpPr>
                  <a:spLocks/>
                </p:cNvSpPr>
                <p:nvPr/>
              </p:nvSpPr>
              <p:spPr bwMode="auto">
                <a:xfrm>
                  <a:off x="4210" y="1044"/>
                  <a:ext cx="88" cy="7"/>
                </a:xfrm>
                <a:custGeom>
                  <a:avLst/>
                  <a:gdLst>
                    <a:gd name="T0" fmla="*/ 81 w 88"/>
                    <a:gd name="T1" fmla="*/ 7 h 7"/>
                    <a:gd name="T2" fmla="*/ 81 w 88"/>
                    <a:gd name="T3" fmla="*/ 7 h 7"/>
                    <a:gd name="T4" fmla="*/ 0 w 88"/>
                    <a:gd name="T5" fmla="*/ 5 h 7"/>
                    <a:gd name="T6" fmla="*/ 0 w 88"/>
                    <a:gd name="T7" fmla="*/ 5 h 7"/>
                    <a:gd name="T8" fmla="*/ 3 w 88"/>
                    <a:gd name="T9" fmla="*/ 2 h 7"/>
                    <a:gd name="T10" fmla="*/ 3 w 88"/>
                    <a:gd name="T11" fmla="*/ 2 h 7"/>
                    <a:gd name="T12" fmla="*/ 88 w 88"/>
                    <a:gd name="T13" fmla="*/ 0 h 7"/>
                    <a:gd name="T14" fmla="*/ 88 w 88"/>
                    <a:gd name="T15" fmla="*/ 0 h 7"/>
                    <a:gd name="T16" fmla="*/ 81 w 88"/>
                    <a:gd name="T17" fmla="*/ 7 h 7"/>
                    <a:gd name="T18" fmla="*/ 81 w 88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8" h="7">
                      <a:moveTo>
                        <a:pt x="81" y="7"/>
                      </a:moveTo>
                      <a:lnTo>
                        <a:pt x="81" y="7"/>
                      </a:lnTo>
                      <a:lnTo>
                        <a:pt x="0" y="5"/>
                      </a:lnTo>
                      <a:lnTo>
                        <a:pt x="3" y="2"/>
                      </a:lnTo>
                      <a:lnTo>
                        <a:pt x="88" y="0"/>
                      </a:lnTo>
                      <a:lnTo>
                        <a:pt x="81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8" name="Freeform 163"/>
                <p:cNvSpPr>
                  <a:spLocks/>
                </p:cNvSpPr>
                <p:nvPr/>
              </p:nvSpPr>
              <p:spPr bwMode="auto">
                <a:xfrm>
                  <a:off x="4201" y="1061"/>
                  <a:ext cx="85" cy="7"/>
                </a:xfrm>
                <a:custGeom>
                  <a:avLst/>
                  <a:gdLst>
                    <a:gd name="T0" fmla="*/ 80 w 85"/>
                    <a:gd name="T1" fmla="*/ 7 h 7"/>
                    <a:gd name="T2" fmla="*/ 80 w 85"/>
                    <a:gd name="T3" fmla="*/ 7 h 7"/>
                    <a:gd name="T4" fmla="*/ 0 w 85"/>
                    <a:gd name="T5" fmla="*/ 2 h 7"/>
                    <a:gd name="T6" fmla="*/ 0 w 85"/>
                    <a:gd name="T7" fmla="*/ 2 h 7"/>
                    <a:gd name="T8" fmla="*/ 0 w 85"/>
                    <a:gd name="T9" fmla="*/ 2 h 7"/>
                    <a:gd name="T10" fmla="*/ 0 w 85"/>
                    <a:gd name="T11" fmla="*/ 2 h 7"/>
                    <a:gd name="T12" fmla="*/ 85 w 85"/>
                    <a:gd name="T13" fmla="*/ 0 h 7"/>
                    <a:gd name="T14" fmla="*/ 85 w 85"/>
                    <a:gd name="T15" fmla="*/ 0 h 7"/>
                    <a:gd name="T16" fmla="*/ 80 w 85"/>
                    <a:gd name="T17" fmla="*/ 7 h 7"/>
                    <a:gd name="T18" fmla="*/ 80 w 85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7">
                      <a:moveTo>
                        <a:pt x="80" y="7"/>
                      </a:moveTo>
                      <a:lnTo>
                        <a:pt x="80" y="7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0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9" name="Freeform 164"/>
                <p:cNvSpPr>
                  <a:spLocks/>
                </p:cNvSpPr>
                <p:nvPr/>
              </p:nvSpPr>
              <p:spPr bwMode="auto">
                <a:xfrm>
                  <a:off x="4194" y="1077"/>
                  <a:ext cx="85" cy="5"/>
                </a:xfrm>
                <a:custGeom>
                  <a:avLst/>
                  <a:gdLst>
                    <a:gd name="T0" fmla="*/ 85 w 85"/>
                    <a:gd name="T1" fmla="*/ 5 h 5"/>
                    <a:gd name="T2" fmla="*/ 85 w 85"/>
                    <a:gd name="T3" fmla="*/ 5 h 5"/>
                    <a:gd name="T4" fmla="*/ 0 w 85"/>
                    <a:gd name="T5" fmla="*/ 2 h 5"/>
                    <a:gd name="T6" fmla="*/ 0 w 85"/>
                    <a:gd name="T7" fmla="*/ 2 h 5"/>
                    <a:gd name="T8" fmla="*/ 0 w 85"/>
                    <a:gd name="T9" fmla="*/ 2 h 5"/>
                    <a:gd name="T10" fmla="*/ 0 w 85"/>
                    <a:gd name="T11" fmla="*/ 2 h 5"/>
                    <a:gd name="T12" fmla="*/ 85 w 85"/>
                    <a:gd name="T13" fmla="*/ 0 h 5"/>
                    <a:gd name="T14" fmla="*/ 85 w 85"/>
                    <a:gd name="T15" fmla="*/ 0 h 5"/>
                    <a:gd name="T16" fmla="*/ 85 w 85"/>
                    <a:gd name="T17" fmla="*/ 5 h 5"/>
                    <a:gd name="T18" fmla="*/ 85 w 85"/>
                    <a:gd name="T19" fmla="*/ 5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5">
                      <a:moveTo>
                        <a:pt x="85" y="5"/>
                      </a:moveTo>
                      <a:lnTo>
                        <a:pt x="85" y="5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5" y="5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0" name="Freeform 165"/>
                <p:cNvSpPr>
                  <a:spLocks/>
                </p:cNvSpPr>
                <p:nvPr/>
              </p:nvSpPr>
              <p:spPr bwMode="auto">
                <a:xfrm>
                  <a:off x="4187" y="1091"/>
                  <a:ext cx="89" cy="7"/>
                </a:xfrm>
                <a:custGeom>
                  <a:avLst/>
                  <a:gdLst>
                    <a:gd name="T0" fmla="*/ 89 w 89"/>
                    <a:gd name="T1" fmla="*/ 7 h 7"/>
                    <a:gd name="T2" fmla="*/ 89 w 89"/>
                    <a:gd name="T3" fmla="*/ 7 h 7"/>
                    <a:gd name="T4" fmla="*/ 0 w 89"/>
                    <a:gd name="T5" fmla="*/ 5 h 7"/>
                    <a:gd name="T6" fmla="*/ 0 w 89"/>
                    <a:gd name="T7" fmla="*/ 5 h 7"/>
                    <a:gd name="T8" fmla="*/ 0 w 89"/>
                    <a:gd name="T9" fmla="*/ 5 h 7"/>
                    <a:gd name="T10" fmla="*/ 0 w 89"/>
                    <a:gd name="T11" fmla="*/ 5 h 7"/>
                    <a:gd name="T12" fmla="*/ 89 w 89"/>
                    <a:gd name="T13" fmla="*/ 0 h 7"/>
                    <a:gd name="T14" fmla="*/ 89 w 89"/>
                    <a:gd name="T15" fmla="*/ 0 h 7"/>
                    <a:gd name="T16" fmla="*/ 89 w 89"/>
                    <a:gd name="T17" fmla="*/ 7 h 7"/>
                    <a:gd name="T18" fmla="*/ 89 w 89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9" h="7">
                      <a:moveTo>
                        <a:pt x="89" y="7"/>
                      </a:moveTo>
                      <a:lnTo>
                        <a:pt x="89" y="7"/>
                      </a:lnTo>
                      <a:lnTo>
                        <a:pt x="0" y="5"/>
                      </a:lnTo>
                      <a:lnTo>
                        <a:pt x="89" y="0"/>
                      </a:lnTo>
                      <a:lnTo>
                        <a:pt x="89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1" name="Freeform 166"/>
                <p:cNvSpPr>
                  <a:spLocks/>
                </p:cNvSpPr>
                <p:nvPr/>
              </p:nvSpPr>
              <p:spPr bwMode="auto">
                <a:xfrm>
                  <a:off x="4182" y="1108"/>
                  <a:ext cx="97" cy="7"/>
                </a:xfrm>
                <a:custGeom>
                  <a:avLst/>
                  <a:gdLst>
                    <a:gd name="T0" fmla="*/ 97 w 97"/>
                    <a:gd name="T1" fmla="*/ 7 h 7"/>
                    <a:gd name="T2" fmla="*/ 97 w 97"/>
                    <a:gd name="T3" fmla="*/ 7 h 7"/>
                    <a:gd name="T4" fmla="*/ 0 w 97"/>
                    <a:gd name="T5" fmla="*/ 4 h 7"/>
                    <a:gd name="T6" fmla="*/ 0 w 97"/>
                    <a:gd name="T7" fmla="*/ 4 h 7"/>
                    <a:gd name="T8" fmla="*/ 0 w 97"/>
                    <a:gd name="T9" fmla="*/ 2 h 7"/>
                    <a:gd name="T10" fmla="*/ 0 w 97"/>
                    <a:gd name="T11" fmla="*/ 2 h 7"/>
                    <a:gd name="T12" fmla="*/ 94 w 97"/>
                    <a:gd name="T13" fmla="*/ 0 h 7"/>
                    <a:gd name="T14" fmla="*/ 94 w 97"/>
                    <a:gd name="T15" fmla="*/ 0 h 7"/>
                    <a:gd name="T16" fmla="*/ 97 w 97"/>
                    <a:gd name="T17" fmla="*/ 7 h 7"/>
                    <a:gd name="T18" fmla="*/ 97 w 97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7" h="7">
                      <a:moveTo>
                        <a:pt x="97" y="7"/>
                      </a:moveTo>
                      <a:lnTo>
                        <a:pt x="97" y="7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94" y="0"/>
                      </a:lnTo>
                      <a:lnTo>
                        <a:pt x="97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2" name="Freeform 167"/>
                <p:cNvSpPr>
                  <a:spLocks/>
                </p:cNvSpPr>
                <p:nvPr/>
              </p:nvSpPr>
              <p:spPr bwMode="auto">
                <a:xfrm>
                  <a:off x="4180" y="1124"/>
                  <a:ext cx="104" cy="7"/>
                </a:xfrm>
                <a:custGeom>
                  <a:avLst/>
                  <a:gdLst>
                    <a:gd name="T0" fmla="*/ 104 w 104"/>
                    <a:gd name="T1" fmla="*/ 7 h 7"/>
                    <a:gd name="T2" fmla="*/ 0 w 104"/>
                    <a:gd name="T3" fmla="*/ 3 h 7"/>
                    <a:gd name="T4" fmla="*/ 0 w 104"/>
                    <a:gd name="T5" fmla="*/ 3 h 7"/>
                    <a:gd name="T6" fmla="*/ 0 w 104"/>
                    <a:gd name="T7" fmla="*/ 3 h 7"/>
                    <a:gd name="T8" fmla="*/ 101 w 104"/>
                    <a:gd name="T9" fmla="*/ 0 h 7"/>
                    <a:gd name="T10" fmla="*/ 101 w 104"/>
                    <a:gd name="T11" fmla="*/ 0 h 7"/>
                    <a:gd name="T12" fmla="*/ 104 w 104"/>
                    <a:gd name="T13" fmla="*/ 7 h 7"/>
                    <a:gd name="T14" fmla="*/ 104 w 104"/>
                    <a:gd name="T15" fmla="*/ 7 h 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4" h="7">
                      <a:moveTo>
                        <a:pt x="104" y="7"/>
                      </a:moveTo>
                      <a:lnTo>
                        <a:pt x="0" y="3"/>
                      </a:lnTo>
                      <a:lnTo>
                        <a:pt x="101" y="0"/>
                      </a:lnTo>
                      <a:lnTo>
                        <a:pt x="104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3" name="Freeform 168"/>
                <p:cNvSpPr>
                  <a:spLocks/>
                </p:cNvSpPr>
                <p:nvPr/>
              </p:nvSpPr>
              <p:spPr bwMode="auto">
                <a:xfrm>
                  <a:off x="4175" y="1148"/>
                  <a:ext cx="111" cy="75"/>
                </a:xfrm>
                <a:custGeom>
                  <a:avLst/>
                  <a:gdLst>
                    <a:gd name="T0" fmla="*/ 111 w 111"/>
                    <a:gd name="T1" fmla="*/ 16 h 75"/>
                    <a:gd name="T2" fmla="*/ 2 w 111"/>
                    <a:gd name="T3" fmla="*/ 0 h 75"/>
                    <a:gd name="T4" fmla="*/ 2 w 111"/>
                    <a:gd name="T5" fmla="*/ 0 h 75"/>
                    <a:gd name="T6" fmla="*/ 0 w 111"/>
                    <a:gd name="T7" fmla="*/ 12 h 75"/>
                    <a:gd name="T8" fmla="*/ 0 w 111"/>
                    <a:gd name="T9" fmla="*/ 56 h 75"/>
                    <a:gd name="T10" fmla="*/ 85 w 111"/>
                    <a:gd name="T11" fmla="*/ 75 h 75"/>
                    <a:gd name="T12" fmla="*/ 85 w 111"/>
                    <a:gd name="T13" fmla="*/ 75 h 75"/>
                    <a:gd name="T14" fmla="*/ 87 w 111"/>
                    <a:gd name="T15" fmla="*/ 71 h 75"/>
                    <a:gd name="T16" fmla="*/ 97 w 111"/>
                    <a:gd name="T17" fmla="*/ 59 h 75"/>
                    <a:gd name="T18" fmla="*/ 106 w 111"/>
                    <a:gd name="T19" fmla="*/ 40 h 75"/>
                    <a:gd name="T20" fmla="*/ 109 w 111"/>
                    <a:gd name="T21" fmla="*/ 28 h 75"/>
                    <a:gd name="T22" fmla="*/ 111 w 111"/>
                    <a:gd name="T23" fmla="*/ 16 h 75"/>
                    <a:gd name="T24" fmla="*/ 111 w 111"/>
                    <a:gd name="T25" fmla="*/ 16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1" h="75">
                      <a:moveTo>
                        <a:pt x="111" y="16"/>
                      </a:moveTo>
                      <a:lnTo>
                        <a:pt x="2" y="0"/>
                      </a:lnTo>
                      <a:lnTo>
                        <a:pt x="0" y="12"/>
                      </a:lnTo>
                      <a:lnTo>
                        <a:pt x="0" y="56"/>
                      </a:lnTo>
                      <a:lnTo>
                        <a:pt x="85" y="75"/>
                      </a:lnTo>
                      <a:lnTo>
                        <a:pt x="87" y="71"/>
                      </a:lnTo>
                      <a:lnTo>
                        <a:pt x="97" y="59"/>
                      </a:lnTo>
                      <a:lnTo>
                        <a:pt x="106" y="40"/>
                      </a:lnTo>
                      <a:lnTo>
                        <a:pt x="109" y="28"/>
                      </a:lnTo>
                      <a:lnTo>
                        <a:pt x="111" y="16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4" name="Freeform 169"/>
                <p:cNvSpPr>
                  <a:spLocks/>
                </p:cNvSpPr>
                <p:nvPr/>
              </p:nvSpPr>
              <p:spPr bwMode="auto">
                <a:xfrm>
                  <a:off x="4522" y="962"/>
                  <a:ext cx="37" cy="54"/>
                </a:xfrm>
                <a:custGeom>
                  <a:avLst/>
                  <a:gdLst>
                    <a:gd name="T0" fmla="*/ 37 w 37"/>
                    <a:gd name="T1" fmla="*/ 0 h 54"/>
                    <a:gd name="T2" fmla="*/ 37 w 37"/>
                    <a:gd name="T3" fmla="*/ 0 h 54"/>
                    <a:gd name="T4" fmla="*/ 26 w 37"/>
                    <a:gd name="T5" fmla="*/ 21 h 54"/>
                    <a:gd name="T6" fmla="*/ 26 w 37"/>
                    <a:gd name="T7" fmla="*/ 21 h 54"/>
                    <a:gd name="T8" fmla="*/ 4 w 37"/>
                    <a:gd name="T9" fmla="*/ 49 h 54"/>
                    <a:gd name="T10" fmla="*/ 0 w 37"/>
                    <a:gd name="T11" fmla="*/ 54 h 54"/>
                    <a:gd name="T12" fmla="*/ 0 w 37"/>
                    <a:gd name="T13" fmla="*/ 54 h 54"/>
                    <a:gd name="T14" fmla="*/ 11 w 37"/>
                    <a:gd name="T15" fmla="*/ 37 h 54"/>
                    <a:gd name="T16" fmla="*/ 21 w 37"/>
                    <a:gd name="T17" fmla="*/ 21 h 54"/>
                    <a:gd name="T18" fmla="*/ 30 w 37"/>
                    <a:gd name="T19" fmla="*/ 0 h 54"/>
                    <a:gd name="T20" fmla="*/ 37 w 37"/>
                    <a:gd name="T21" fmla="*/ 0 h 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54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26" y="21"/>
                      </a:lnTo>
                      <a:lnTo>
                        <a:pt x="4" y="49"/>
                      </a:lnTo>
                      <a:lnTo>
                        <a:pt x="0" y="54"/>
                      </a:lnTo>
                      <a:lnTo>
                        <a:pt x="11" y="37"/>
                      </a:lnTo>
                      <a:lnTo>
                        <a:pt x="21" y="21"/>
                      </a:lnTo>
                      <a:lnTo>
                        <a:pt x="30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5" name="Freeform 170"/>
                <p:cNvSpPr>
                  <a:spLocks/>
                </p:cNvSpPr>
                <p:nvPr/>
              </p:nvSpPr>
              <p:spPr bwMode="auto">
                <a:xfrm>
                  <a:off x="4331" y="1153"/>
                  <a:ext cx="341" cy="301"/>
                </a:xfrm>
                <a:custGeom>
                  <a:avLst/>
                  <a:gdLst>
                    <a:gd name="T0" fmla="*/ 186 w 341"/>
                    <a:gd name="T1" fmla="*/ 153 h 301"/>
                    <a:gd name="T2" fmla="*/ 0 w 341"/>
                    <a:gd name="T3" fmla="*/ 0 h 301"/>
                    <a:gd name="T4" fmla="*/ 184 w 341"/>
                    <a:gd name="T5" fmla="*/ 160 h 301"/>
                    <a:gd name="T6" fmla="*/ 202 w 341"/>
                    <a:gd name="T7" fmla="*/ 165 h 301"/>
                    <a:gd name="T8" fmla="*/ 257 w 341"/>
                    <a:gd name="T9" fmla="*/ 233 h 301"/>
                    <a:gd name="T10" fmla="*/ 341 w 341"/>
                    <a:gd name="T11" fmla="*/ 301 h 301"/>
                    <a:gd name="T12" fmla="*/ 332 w 341"/>
                    <a:gd name="T13" fmla="*/ 282 h 301"/>
                    <a:gd name="T14" fmla="*/ 261 w 341"/>
                    <a:gd name="T15" fmla="*/ 228 h 301"/>
                    <a:gd name="T16" fmla="*/ 207 w 341"/>
                    <a:gd name="T17" fmla="*/ 160 h 301"/>
                    <a:gd name="T18" fmla="*/ 186 w 341"/>
                    <a:gd name="T19" fmla="*/ 153 h 30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41" h="301">
                      <a:moveTo>
                        <a:pt x="186" y="153"/>
                      </a:moveTo>
                      <a:lnTo>
                        <a:pt x="0" y="0"/>
                      </a:lnTo>
                      <a:lnTo>
                        <a:pt x="184" y="160"/>
                      </a:lnTo>
                      <a:lnTo>
                        <a:pt x="202" y="165"/>
                      </a:lnTo>
                      <a:lnTo>
                        <a:pt x="257" y="233"/>
                      </a:lnTo>
                      <a:lnTo>
                        <a:pt x="341" y="301"/>
                      </a:lnTo>
                      <a:lnTo>
                        <a:pt x="332" y="282"/>
                      </a:lnTo>
                      <a:lnTo>
                        <a:pt x="261" y="228"/>
                      </a:lnTo>
                      <a:lnTo>
                        <a:pt x="207" y="160"/>
                      </a:lnTo>
                      <a:lnTo>
                        <a:pt x="186" y="153"/>
                      </a:lnTo>
                      <a:close/>
                    </a:path>
                  </a:pathLst>
                </a:custGeom>
                <a:solidFill>
                  <a:srgbClr val="D2D8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3581" name="Line 188"/>
              <p:cNvSpPr>
                <a:spLocks noChangeShapeType="1"/>
              </p:cNvSpPr>
              <p:nvPr/>
            </p:nvSpPr>
            <p:spPr bwMode="auto">
              <a:xfrm>
                <a:off x="2096" y="661"/>
                <a:ext cx="788" cy="5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Line 189"/>
              <p:cNvSpPr>
                <a:spLocks noChangeShapeType="1"/>
              </p:cNvSpPr>
              <p:nvPr/>
            </p:nvSpPr>
            <p:spPr bwMode="auto">
              <a:xfrm>
                <a:off x="2052" y="836"/>
                <a:ext cx="175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Line 190"/>
              <p:cNvSpPr>
                <a:spLocks noChangeShapeType="1"/>
              </p:cNvSpPr>
              <p:nvPr/>
            </p:nvSpPr>
            <p:spPr bwMode="auto">
              <a:xfrm>
                <a:off x="2052" y="967"/>
                <a:ext cx="83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4" name="Line 191"/>
              <p:cNvSpPr>
                <a:spLocks noChangeShapeType="1"/>
              </p:cNvSpPr>
              <p:nvPr/>
            </p:nvSpPr>
            <p:spPr bwMode="auto">
              <a:xfrm flipV="1">
                <a:off x="2052" y="748"/>
                <a:ext cx="1752" cy="3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9" name="Text Box 206"/>
            <p:cNvSpPr txBox="1">
              <a:spLocks noChangeArrowheads="1"/>
            </p:cNvSpPr>
            <p:nvPr/>
          </p:nvSpPr>
          <p:spPr bwMode="auto">
            <a:xfrm>
              <a:off x="3872" y="1449"/>
              <a:ext cx="567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Disk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500GB</a:t>
              </a:r>
            </a:p>
          </p:txBody>
        </p:sp>
      </p:grpSp>
      <p:grpSp>
        <p:nvGrpSpPr>
          <p:cNvPr id="765177" name="Group 249"/>
          <p:cNvGrpSpPr>
            <a:grpSpLocks/>
          </p:cNvGrpSpPr>
          <p:nvPr/>
        </p:nvGrpSpPr>
        <p:grpSpPr bwMode="auto">
          <a:xfrm>
            <a:off x="990600" y="828675"/>
            <a:ext cx="1092200" cy="3514725"/>
            <a:chOff x="576" y="48"/>
            <a:chExt cx="688" cy="2214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607" y="48"/>
              <a:ext cx="657" cy="1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6000" b="0" smtClean="0">
                  <a:latin typeface="Gill Sans" charset="0"/>
                  <a:ea typeface="Gill Sans" charset="0"/>
                  <a:cs typeface="Gill Sans" charset="0"/>
                  <a:sym typeface="Symbol" panose="05050102010706020507" pitchFamily="18" charset="2"/>
                </a:rPr>
                <a:t>∞</a:t>
              </a:r>
              <a:endParaRPr lang="en-US" altLang="ko-KR" sz="6000" b="0" dirty="0">
                <a:latin typeface="Gill Sans" charset="0"/>
                <a:ea typeface="Gill Sans" charset="0"/>
                <a:cs typeface="Gill Sans" charset="0"/>
                <a:sym typeface="Symbol" panose="05050102010706020507" pitchFamily="18" charset="2"/>
              </a:endParaRPr>
            </a:p>
          </p:txBody>
        </p:sp>
        <p:sp>
          <p:nvSpPr>
            <p:cNvPr id="23561" name="Text Box 205"/>
            <p:cNvSpPr txBox="1">
              <a:spLocks noChangeArrowheads="1"/>
            </p:cNvSpPr>
            <p:nvPr/>
          </p:nvSpPr>
          <p:spPr bwMode="auto">
            <a:xfrm>
              <a:off x="576" y="1624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4 GB</a:t>
              </a:r>
            </a:p>
          </p:txBody>
        </p:sp>
        <p:sp>
          <p:nvSpPr>
            <p:cNvPr id="23562" name="Rectangle 224"/>
            <p:cNvSpPr>
              <a:spLocks noChangeArrowheads="1"/>
            </p:cNvSpPr>
            <p:nvPr/>
          </p:nvSpPr>
          <p:spPr bwMode="auto">
            <a:xfrm>
              <a:off x="607" y="127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3" name="Rectangle 225"/>
            <p:cNvSpPr>
              <a:spLocks noChangeArrowheads="1"/>
            </p:cNvSpPr>
            <p:nvPr/>
          </p:nvSpPr>
          <p:spPr bwMode="auto">
            <a:xfrm>
              <a:off x="607" y="118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226"/>
            <p:cNvSpPr>
              <a:spLocks noChangeArrowheads="1"/>
            </p:cNvSpPr>
            <p:nvPr/>
          </p:nvSpPr>
          <p:spPr bwMode="auto">
            <a:xfrm>
              <a:off x="607" y="109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227"/>
            <p:cNvSpPr>
              <a:spLocks noChangeArrowheads="1"/>
            </p:cNvSpPr>
            <p:nvPr/>
          </p:nvSpPr>
          <p:spPr bwMode="auto">
            <a:xfrm>
              <a:off x="607" y="101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228"/>
            <p:cNvSpPr>
              <a:spLocks noChangeArrowheads="1"/>
            </p:cNvSpPr>
            <p:nvPr/>
          </p:nvSpPr>
          <p:spPr bwMode="auto">
            <a:xfrm>
              <a:off x="607" y="92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Rectangle 229"/>
            <p:cNvSpPr>
              <a:spLocks noChangeArrowheads="1"/>
            </p:cNvSpPr>
            <p:nvPr/>
          </p:nvSpPr>
          <p:spPr bwMode="auto">
            <a:xfrm>
              <a:off x="607" y="83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230"/>
            <p:cNvSpPr>
              <a:spLocks noChangeArrowheads="1"/>
            </p:cNvSpPr>
            <p:nvPr/>
          </p:nvSpPr>
          <p:spPr bwMode="auto">
            <a:xfrm>
              <a:off x="607" y="74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Rectangle 231"/>
            <p:cNvSpPr>
              <a:spLocks noChangeArrowheads="1"/>
            </p:cNvSpPr>
            <p:nvPr/>
          </p:nvSpPr>
          <p:spPr bwMode="auto">
            <a:xfrm>
              <a:off x="607" y="66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Rectangle 232"/>
            <p:cNvSpPr>
              <a:spLocks noChangeArrowheads="1"/>
            </p:cNvSpPr>
            <p:nvPr/>
          </p:nvSpPr>
          <p:spPr bwMode="auto">
            <a:xfrm>
              <a:off x="607" y="57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233"/>
            <p:cNvSpPr>
              <a:spLocks noChangeArrowheads="1"/>
            </p:cNvSpPr>
            <p:nvPr/>
          </p:nvSpPr>
          <p:spPr bwMode="auto">
            <a:xfrm>
              <a:off x="607" y="48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234"/>
            <p:cNvSpPr>
              <a:spLocks noChangeArrowheads="1"/>
            </p:cNvSpPr>
            <p:nvPr/>
          </p:nvSpPr>
          <p:spPr bwMode="auto">
            <a:xfrm>
              <a:off x="607" y="39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235"/>
            <p:cNvSpPr>
              <a:spLocks noChangeArrowheads="1"/>
            </p:cNvSpPr>
            <p:nvPr/>
          </p:nvSpPr>
          <p:spPr bwMode="auto">
            <a:xfrm>
              <a:off x="607" y="31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4" name="Rectangle 236"/>
            <p:cNvSpPr>
              <a:spLocks noChangeArrowheads="1"/>
            </p:cNvSpPr>
            <p:nvPr/>
          </p:nvSpPr>
          <p:spPr bwMode="auto">
            <a:xfrm>
              <a:off x="607" y="22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5" name="Rectangle 237"/>
            <p:cNvSpPr>
              <a:spLocks noChangeArrowheads="1"/>
            </p:cNvSpPr>
            <p:nvPr/>
          </p:nvSpPr>
          <p:spPr bwMode="auto">
            <a:xfrm>
              <a:off x="607" y="13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6" name="Rectangle 243"/>
            <p:cNvSpPr>
              <a:spLocks noChangeArrowheads="1"/>
            </p:cNvSpPr>
            <p:nvPr/>
          </p:nvSpPr>
          <p:spPr bwMode="auto">
            <a:xfrm>
              <a:off x="607" y="136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7" name="Rectangle 244"/>
            <p:cNvSpPr>
              <a:spLocks noChangeArrowheads="1"/>
            </p:cNvSpPr>
            <p:nvPr/>
          </p:nvSpPr>
          <p:spPr bwMode="auto">
            <a:xfrm>
              <a:off x="607" y="144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701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Caching Applied to Address Translation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733800"/>
            <a:ext cx="8534400" cy="2971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Question is one of page locality: does it exist?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Instruction accesses spend a lot of time on the same page (since accesses sequential)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Stack accesses have definite locality of reference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Data accesses have less page locality, but still some…</a:t>
            </a:r>
          </a:p>
          <a:p>
            <a:pPr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Can we have a TLB hierarchy?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Sure: multiple levels at different sizes/speeds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738340" name="Group 36"/>
          <p:cNvGrpSpPr>
            <a:grpSpLocks/>
          </p:cNvGrpSpPr>
          <p:nvPr/>
        </p:nvGrpSpPr>
        <p:grpSpPr bwMode="auto">
          <a:xfrm>
            <a:off x="1752600" y="2012950"/>
            <a:ext cx="5029200" cy="1797050"/>
            <a:chOff x="1104" y="1230"/>
            <a:chExt cx="3168" cy="1132"/>
          </a:xfrm>
        </p:grpSpPr>
        <p:sp>
          <p:nvSpPr>
            <p:cNvPr id="32794" name="Text Box 20"/>
            <p:cNvSpPr txBox="1">
              <a:spLocks noChangeArrowheads="1"/>
            </p:cNvSpPr>
            <p:nvPr/>
          </p:nvSpPr>
          <p:spPr bwMode="auto">
            <a:xfrm>
              <a:off x="1488" y="2112"/>
              <a:ext cx="25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</a:t>
              </a:r>
              <a:r>
                <a:rPr lang="en-US" altLang="ko-KR" b="0" dirty="0" smtClean="0">
                  <a:latin typeface="Gill Sans" charset="0"/>
                  <a:ea typeface="Gill Sans" charset="0"/>
                  <a:cs typeface="Gill Sans" charset="0"/>
                </a:rPr>
                <a:t>Write 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>
              <a:off x="1104" y="1230"/>
              <a:ext cx="1008" cy="9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 flipV="1">
              <a:off x="2688" y="1326"/>
              <a:ext cx="1584" cy="8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685800" y="869950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6934200" y="793750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2743200" y="565150"/>
            <a:ext cx="2971800" cy="2847975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962400" y="717550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3276600" y="2498725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3505203" y="1708150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1905000" y="793750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5334000" y="917575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3657600" y="1403350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3518846" y="1127125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3962402" y="1631950"/>
            <a:ext cx="1258888" cy="1054100"/>
            <a:chOff x="2496" y="990"/>
            <a:chExt cx="793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469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5178" name="Group 250"/>
          <p:cNvGrpSpPr>
            <a:grpSpLocks/>
          </p:cNvGrpSpPr>
          <p:nvPr/>
        </p:nvGrpSpPr>
        <p:grpSpPr bwMode="auto">
          <a:xfrm>
            <a:off x="2082801" y="828675"/>
            <a:ext cx="1668463" cy="2511425"/>
            <a:chOff x="1264" y="48"/>
            <a:chExt cx="1051" cy="1582"/>
          </a:xfrm>
        </p:grpSpPr>
        <p:sp>
          <p:nvSpPr>
            <p:cNvPr id="23760" name="Freeform 247"/>
            <p:cNvSpPr>
              <a:spLocks/>
            </p:cNvSpPr>
            <p:nvPr/>
          </p:nvSpPr>
          <p:spPr bwMode="auto">
            <a:xfrm>
              <a:off x="1264" y="48"/>
              <a:ext cx="613" cy="1576"/>
            </a:xfrm>
            <a:custGeom>
              <a:avLst/>
              <a:gdLst>
                <a:gd name="T0" fmla="*/ 0 w 672"/>
                <a:gd name="T1" fmla="*/ 0 h 1728"/>
                <a:gd name="T2" fmla="*/ 613 w 672"/>
                <a:gd name="T3" fmla="*/ 525 h 1728"/>
                <a:gd name="T4" fmla="*/ 613 w 672"/>
                <a:gd name="T5" fmla="*/ 1138 h 1728"/>
                <a:gd name="T6" fmla="*/ 0 w 672"/>
                <a:gd name="T7" fmla="*/ 1576 h 1728"/>
                <a:gd name="T8" fmla="*/ 0 w 672"/>
                <a:gd name="T9" fmla="*/ 0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2" h="1728">
                  <a:moveTo>
                    <a:pt x="0" y="0"/>
                  </a:moveTo>
                  <a:lnTo>
                    <a:pt x="672" y="576"/>
                  </a:lnTo>
                  <a:lnTo>
                    <a:pt x="672" y="1248"/>
                  </a:lnTo>
                  <a:lnTo>
                    <a:pt x="0" y="1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>
                <a:alpha val="36078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761" name="Rectangle 6"/>
            <p:cNvSpPr>
              <a:spLocks noChangeArrowheads="1"/>
            </p:cNvSpPr>
            <p:nvPr/>
          </p:nvSpPr>
          <p:spPr bwMode="auto">
            <a:xfrm>
              <a:off x="1877" y="573"/>
              <a:ext cx="438" cy="613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762" name="Text Box 204"/>
            <p:cNvSpPr txBox="1">
              <a:spLocks noChangeArrowheads="1"/>
            </p:cNvSpPr>
            <p:nvPr/>
          </p:nvSpPr>
          <p:spPr bwMode="auto">
            <a:xfrm>
              <a:off x="1810" y="1186"/>
              <a:ext cx="455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Page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Table</a:t>
              </a:r>
            </a:p>
          </p:txBody>
        </p:sp>
        <p:sp>
          <p:nvSpPr>
            <p:cNvPr id="23763" name="Rectangle 245"/>
            <p:cNvSpPr>
              <a:spLocks noChangeArrowheads="1"/>
            </p:cNvSpPr>
            <p:nvPr/>
          </p:nvSpPr>
          <p:spPr bwMode="auto">
            <a:xfrm>
              <a:off x="1658" y="661"/>
              <a:ext cx="175" cy="43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ym typeface="Symbol" panose="05050102010706020507" pitchFamily="18" charset="2"/>
              </a:rPr>
              <a:t>Illusion of Infinite </a:t>
            </a:r>
            <a:r>
              <a:rPr lang="en-US" altLang="ko-KR" dirty="0" smtClean="0">
                <a:sym typeface="Symbol" panose="05050102010706020507" pitchFamily="18" charset="2"/>
              </a:rPr>
              <a:t>Memory (2/2)</a:t>
            </a:r>
            <a:endParaRPr lang="en-US" altLang="ko-KR" dirty="0" smtClean="0">
              <a:sym typeface="Symbol" panose="05050102010706020507" pitchFamily="18" charset="2"/>
            </a:endParaRP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343400"/>
            <a:ext cx="8915400" cy="220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Principle: </a:t>
            </a:r>
            <a:r>
              <a:rPr lang="en-US" altLang="ko-KR" sz="2600" dirty="0">
                <a:solidFill>
                  <a:schemeClr val="hlink"/>
                </a:solidFill>
                <a:ea typeface="굴림" panose="020B0600000101010101" pitchFamily="34" charset="-127"/>
              </a:rPr>
              <a:t>Transparent Level of Indirection</a:t>
            </a:r>
            <a:r>
              <a:rPr lang="en-US" altLang="ko-KR" sz="2600" dirty="0">
                <a:ea typeface="굴림" panose="020B0600000101010101" pitchFamily="34" charset="-127"/>
              </a:rPr>
              <a:t> (page table) 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Supports flexible placement of physical data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Data could be on disk or somewhere across network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Variable location of data transparent to user program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Performance issue, not correctness issue</a:t>
            </a:r>
            <a:endParaRPr lang="en-US" altLang="ko-KR" sz="2400" dirty="0" smtClean="0">
              <a:ea typeface="굴림" panose="020B0600000101010101" pitchFamily="34" charset="-127"/>
            </a:endParaRPr>
          </a:p>
        </p:txBody>
      </p:sp>
      <p:grpSp>
        <p:nvGrpSpPr>
          <p:cNvPr id="765179" name="Group 251"/>
          <p:cNvGrpSpPr>
            <a:grpSpLocks/>
          </p:cNvGrpSpPr>
          <p:nvPr/>
        </p:nvGrpSpPr>
        <p:grpSpPr bwMode="auto">
          <a:xfrm>
            <a:off x="4117975" y="1524000"/>
            <a:ext cx="1093788" cy="2611438"/>
            <a:chOff x="2546" y="486"/>
            <a:chExt cx="689" cy="1645"/>
          </a:xfrm>
        </p:grpSpPr>
        <p:grpSp>
          <p:nvGrpSpPr>
            <p:cNvPr id="23746" name="Group 241"/>
            <p:cNvGrpSpPr>
              <a:grpSpLocks/>
            </p:cNvGrpSpPr>
            <p:nvPr/>
          </p:nvGrpSpPr>
          <p:grpSpPr bwMode="auto">
            <a:xfrm>
              <a:off x="2578" y="486"/>
              <a:ext cx="657" cy="963"/>
              <a:chOff x="2736" y="816"/>
              <a:chExt cx="720" cy="1056"/>
            </a:xfrm>
          </p:grpSpPr>
          <p:sp>
            <p:nvSpPr>
              <p:cNvPr id="23748" name="Rectangle 5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105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49" name="Rectangle 210"/>
              <p:cNvSpPr>
                <a:spLocks noChangeArrowheads="1"/>
              </p:cNvSpPr>
              <p:nvPr/>
            </p:nvSpPr>
            <p:spPr bwMode="auto">
              <a:xfrm>
                <a:off x="2736" y="177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0" name="Rectangle 21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1" name="Rectangle 212"/>
              <p:cNvSpPr>
                <a:spLocks noChangeArrowheads="1"/>
              </p:cNvSpPr>
              <p:nvPr/>
            </p:nvSpPr>
            <p:spPr bwMode="auto">
              <a:xfrm>
                <a:off x="2736" y="158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2" name="Rectangle 213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3" name="Rectangle 214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4" name="Rectangle 215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5" name="Rectangle 216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6" name="Rectangle 217"/>
              <p:cNvSpPr>
                <a:spLocks noChangeArrowheads="1"/>
              </p:cNvSpPr>
              <p:nvPr/>
            </p:nvSpPr>
            <p:spPr bwMode="auto">
              <a:xfrm>
                <a:off x="2736" y="110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7" name="Rectangle 218"/>
              <p:cNvSpPr>
                <a:spLocks noChangeArrowheads="1"/>
              </p:cNvSpPr>
              <p:nvPr/>
            </p:nvSpPr>
            <p:spPr bwMode="auto">
              <a:xfrm>
                <a:off x="2736" y="100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8" name="Rectangle 219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759" name="Rectangle 220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747" name="Text Box 203"/>
            <p:cNvSpPr txBox="1">
              <a:spLocks noChangeArrowheads="1"/>
            </p:cNvSpPr>
            <p:nvPr/>
          </p:nvSpPr>
          <p:spPr bwMode="auto">
            <a:xfrm>
              <a:off x="2546" y="1493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512 MB</a:t>
              </a:r>
            </a:p>
          </p:txBody>
        </p:sp>
      </p:grpSp>
      <p:grpSp>
        <p:nvGrpSpPr>
          <p:cNvPr id="765181" name="Group 253"/>
          <p:cNvGrpSpPr>
            <a:grpSpLocks/>
          </p:cNvGrpSpPr>
          <p:nvPr/>
        </p:nvGrpSpPr>
        <p:grpSpPr bwMode="auto">
          <a:xfrm>
            <a:off x="3333750" y="1384300"/>
            <a:ext cx="4413250" cy="2373313"/>
            <a:chOff x="2052" y="398"/>
            <a:chExt cx="2780" cy="1495"/>
          </a:xfrm>
        </p:grpSpPr>
        <p:grpSp>
          <p:nvGrpSpPr>
            <p:cNvPr id="23578" name="Group 252"/>
            <p:cNvGrpSpPr>
              <a:grpSpLocks/>
            </p:cNvGrpSpPr>
            <p:nvPr/>
          </p:nvGrpSpPr>
          <p:grpSpPr bwMode="auto">
            <a:xfrm>
              <a:off x="2052" y="398"/>
              <a:ext cx="2780" cy="1015"/>
              <a:chOff x="2052" y="398"/>
              <a:chExt cx="2780" cy="1015"/>
            </a:xfrm>
          </p:grpSpPr>
          <p:grpSp>
            <p:nvGrpSpPr>
              <p:cNvPr id="23580" name="Group 187"/>
              <p:cNvGrpSpPr>
                <a:grpSpLocks/>
              </p:cNvGrpSpPr>
              <p:nvPr/>
            </p:nvGrpSpPr>
            <p:grpSpPr bwMode="auto">
              <a:xfrm>
                <a:off x="3585" y="398"/>
                <a:ext cx="1247" cy="1015"/>
                <a:chOff x="4128" y="912"/>
                <a:chExt cx="1367" cy="1113"/>
              </a:xfrm>
            </p:grpSpPr>
            <p:sp>
              <p:nvSpPr>
                <p:cNvPr id="2358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128" y="912"/>
                  <a:ext cx="1367" cy="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6" name="Freeform 11"/>
                <p:cNvSpPr>
                  <a:spLocks/>
                </p:cNvSpPr>
                <p:nvPr/>
              </p:nvSpPr>
              <p:spPr bwMode="auto">
                <a:xfrm>
                  <a:off x="4133" y="917"/>
                  <a:ext cx="1357" cy="1103"/>
                </a:xfrm>
                <a:custGeom>
                  <a:avLst/>
                  <a:gdLst>
                    <a:gd name="T0" fmla="*/ 1115 w 1357"/>
                    <a:gd name="T1" fmla="*/ 0 h 1103"/>
                    <a:gd name="T2" fmla="*/ 1138 w 1357"/>
                    <a:gd name="T3" fmla="*/ 2 h 1103"/>
                    <a:gd name="T4" fmla="*/ 1185 w 1357"/>
                    <a:gd name="T5" fmla="*/ 12 h 1103"/>
                    <a:gd name="T6" fmla="*/ 1230 w 1357"/>
                    <a:gd name="T7" fmla="*/ 30 h 1103"/>
                    <a:gd name="T8" fmla="*/ 1268 w 1357"/>
                    <a:gd name="T9" fmla="*/ 56 h 1103"/>
                    <a:gd name="T10" fmla="*/ 1301 w 1357"/>
                    <a:gd name="T11" fmla="*/ 89 h 1103"/>
                    <a:gd name="T12" fmla="*/ 1327 w 1357"/>
                    <a:gd name="T13" fmla="*/ 127 h 1103"/>
                    <a:gd name="T14" fmla="*/ 1346 w 1357"/>
                    <a:gd name="T15" fmla="*/ 172 h 1103"/>
                    <a:gd name="T16" fmla="*/ 1355 w 1357"/>
                    <a:gd name="T17" fmla="*/ 219 h 1103"/>
                    <a:gd name="T18" fmla="*/ 1357 w 1357"/>
                    <a:gd name="T19" fmla="*/ 860 h 1103"/>
                    <a:gd name="T20" fmla="*/ 1355 w 1357"/>
                    <a:gd name="T21" fmla="*/ 884 h 1103"/>
                    <a:gd name="T22" fmla="*/ 1346 w 1357"/>
                    <a:gd name="T23" fmla="*/ 931 h 1103"/>
                    <a:gd name="T24" fmla="*/ 1327 w 1357"/>
                    <a:gd name="T25" fmla="*/ 976 h 1103"/>
                    <a:gd name="T26" fmla="*/ 1301 w 1357"/>
                    <a:gd name="T27" fmla="*/ 1014 h 1103"/>
                    <a:gd name="T28" fmla="*/ 1268 w 1357"/>
                    <a:gd name="T29" fmla="*/ 1047 h 1103"/>
                    <a:gd name="T30" fmla="*/ 1230 w 1357"/>
                    <a:gd name="T31" fmla="*/ 1073 h 1103"/>
                    <a:gd name="T32" fmla="*/ 1185 w 1357"/>
                    <a:gd name="T33" fmla="*/ 1091 h 1103"/>
                    <a:gd name="T34" fmla="*/ 1138 w 1357"/>
                    <a:gd name="T35" fmla="*/ 1101 h 1103"/>
                    <a:gd name="T36" fmla="*/ 242 w 1357"/>
                    <a:gd name="T37" fmla="*/ 1103 h 1103"/>
                    <a:gd name="T38" fmla="*/ 219 w 1357"/>
                    <a:gd name="T39" fmla="*/ 1101 h 1103"/>
                    <a:gd name="T40" fmla="*/ 172 w 1357"/>
                    <a:gd name="T41" fmla="*/ 1091 h 1103"/>
                    <a:gd name="T42" fmla="*/ 127 w 1357"/>
                    <a:gd name="T43" fmla="*/ 1073 h 1103"/>
                    <a:gd name="T44" fmla="*/ 89 w 1357"/>
                    <a:gd name="T45" fmla="*/ 1047 h 1103"/>
                    <a:gd name="T46" fmla="*/ 56 w 1357"/>
                    <a:gd name="T47" fmla="*/ 1014 h 1103"/>
                    <a:gd name="T48" fmla="*/ 28 w 1357"/>
                    <a:gd name="T49" fmla="*/ 976 h 1103"/>
                    <a:gd name="T50" fmla="*/ 11 w 1357"/>
                    <a:gd name="T51" fmla="*/ 931 h 1103"/>
                    <a:gd name="T52" fmla="*/ 2 w 1357"/>
                    <a:gd name="T53" fmla="*/ 884 h 1103"/>
                    <a:gd name="T54" fmla="*/ 0 w 1357"/>
                    <a:gd name="T55" fmla="*/ 243 h 1103"/>
                    <a:gd name="T56" fmla="*/ 2 w 1357"/>
                    <a:gd name="T57" fmla="*/ 219 h 1103"/>
                    <a:gd name="T58" fmla="*/ 11 w 1357"/>
                    <a:gd name="T59" fmla="*/ 172 h 1103"/>
                    <a:gd name="T60" fmla="*/ 28 w 1357"/>
                    <a:gd name="T61" fmla="*/ 127 h 1103"/>
                    <a:gd name="T62" fmla="*/ 56 w 1357"/>
                    <a:gd name="T63" fmla="*/ 89 h 1103"/>
                    <a:gd name="T64" fmla="*/ 89 w 1357"/>
                    <a:gd name="T65" fmla="*/ 56 h 1103"/>
                    <a:gd name="T66" fmla="*/ 127 w 1357"/>
                    <a:gd name="T67" fmla="*/ 30 h 1103"/>
                    <a:gd name="T68" fmla="*/ 172 w 1357"/>
                    <a:gd name="T69" fmla="*/ 12 h 1103"/>
                    <a:gd name="T70" fmla="*/ 219 w 1357"/>
                    <a:gd name="T71" fmla="*/ 2 h 1103"/>
                    <a:gd name="T72" fmla="*/ 242 w 1357"/>
                    <a:gd name="T73" fmla="*/ 0 h 110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357" h="1103">
                      <a:moveTo>
                        <a:pt x="242" y="0"/>
                      </a:moveTo>
                      <a:lnTo>
                        <a:pt x="1115" y="0"/>
                      </a:lnTo>
                      <a:lnTo>
                        <a:pt x="1138" y="2"/>
                      </a:lnTo>
                      <a:lnTo>
                        <a:pt x="1164" y="7"/>
                      </a:lnTo>
                      <a:lnTo>
                        <a:pt x="1185" y="12"/>
                      </a:lnTo>
                      <a:lnTo>
                        <a:pt x="1209" y="21"/>
                      </a:lnTo>
                      <a:lnTo>
                        <a:pt x="1230" y="30"/>
                      </a:lnTo>
                      <a:lnTo>
                        <a:pt x="1249" y="42"/>
                      </a:lnTo>
                      <a:lnTo>
                        <a:pt x="1268" y="56"/>
                      </a:lnTo>
                      <a:lnTo>
                        <a:pt x="1287" y="73"/>
                      </a:lnTo>
                      <a:lnTo>
                        <a:pt x="1301" y="89"/>
                      </a:lnTo>
                      <a:lnTo>
                        <a:pt x="1315" y="108"/>
                      </a:lnTo>
                      <a:lnTo>
                        <a:pt x="1327" y="127"/>
                      </a:lnTo>
                      <a:lnTo>
                        <a:pt x="1338" y="148"/>
                      </a:lnTo>
                      <a:lnTo>
                        <a:pt x="1346" y="172"/>
                      </a:lnTo>
                      <a:lnTo>
                        <a:pt x="1353" y="195"/>
                      </a:lnTo>
                      <a:lnTo>
                        <a:pt x="1355" y="219"/>
                      </a:lnTo>
                      <a:lnTo>
                        <a:pt x="1357" y="243"/>
                      </a:lnTo>
                      <a:lnTo>
                        <a:pt x="1357" y="860"/>
                      </a:lnTo>
                      <a:lnTo>
                        <a:pt x="1355" y="884"/>
                      </a:lnTo>
                      <a:lnTo>
                        <a:pt x="1353" y="908"/>
                      </a:lnTo>
                      <a:lnTo>
                        <a:pt x="1346" y="931"/>
                      </a:lnTo>
                      <a:lnTo>
                        <a:pt x="1338" y="955"/>
                      </a:lnTo>
                      <a:lnTo>
                        <a:pt x="1327" y="976"/>
                      </a:lnTo>
                      <a:lnTo>
                        <a:pt x="1315" y="995"/>
                      </a:lnTo>
                      <a:lnTo>
                        <a:pt x="1301" y="1014"/>
                      </a:lnTo>
                      <a:lnTo>
                        <a:pt x="1287" y="1030"/>
                      </a:lnTo>
                      <a:lnTo>
                        <a:pt x="1268" y="1047"/>
                      </a:lnTo>
                      <a:lnTo>
                        <a:pt x="1249" y="1061"/>
                      </a:lnTo>
                      <a:lnTo>
                        <a:pt x="1230" y="1073"/>
                      </a:lnTo>
                      <a:lnTo>
                        <a:pt x="1209" y="1082"/>
                      </a:lnTo>
                      <a:lnTo>
                        <a:pt x="1185" y="1091"/>
                      </a:lnTo>
                      <a:lnTo>
                        <a:pt x="1164" y="1096"/>
                      </a:lnTo>
                      <a:lnTo>
                        <a:pt x="1138" y="1101"/>
                      </a:lnTo>
                      <a:lnTo>
                        <a:pt x="1115" y="1103"/>
                      </a:lnTo>
                      <a:lnTo>
                        <a:pt x="242" y="1103"/>
                      </a:lnTo>
                      <a:lnTo>
                        <a:pt x="219" y="1101"/>
                      </a:lnTo>
                      <a:lnTo>
                        <a:pt x="193" y="1096"/>
                      </a:lnTo>
                      <a:lnTo>
                        <a:pt x="172" y="1091"/>
                      </a:lnTo>
                      <a:lnTo>
                        <a:pt x="148" y="1082"/>
                      </a:lnTo>
                      <a:lnTo>
                        <a:pt x="127" y="1073"/>
                      </a:lnTo>
                      <a:lnTo>
                        <a:pt x="108" y="1061"/>
                      </a:lnTo>
                      <a:lnTo>
                        <a:pt x="89" y="1047"/>
                      </a:lnTo>
                      <a:lnTo>
                        <a:pt x="70" y="1030"/>
                      </a:lnTo>
                      <a:lnTo>
                        <a:pt x="56" y="1014"/>
                      </a:lnTo>
                      <a:lnTo>
                        <a:pt x="42" y="995"/>
                      </a:lnTo>
                      <a:lnTo>
                        <a:pt x="28" y="976"/>
                      </a:lnTo>
                      <a:lnTo>
                        <a:pt x="19" y="955"/>
                      </a:lnTo>
                      <a:lnTo>
                        <a:pt x="11" y="931"/>
                      </a:lnTo>
                      <a:lnTo>
                        <a:pt x="4" y="908"/>
                      </a:lnTo>
                      <a:lnTo>
                        <a:pt x="2" y="884"/>
                      </a:lnTo>
                      <a:lnTo>
                        <a:pt x="0" y="860"/>
                      </a:lnTo>
                      <a:lnTo>
                        <a:pt x="0" y="243"/>
                      </a:lnTo>
                      <a:lnTo>
                        <a:pt x="2" y="219"/>
                      </a:lnTo>
                      <a:lnTo>
                        <a:pt x="4" y="195"/>
                      </a:lnTo>
                      <a:lnTo>
                        <a:pt x="11" y="172"/>
                      </a:lnTo>
                      <a:lnTo>
                        <a:pt x="19" y="148"/>
                      </a:lnTo>
                      <a:lnTo>
                        <a:pt x="28" y="127"/>
                      </a:lnTo>
                      <a:lnTo>
                        <a:pt x="42" y="108"/>
                      </a:lnTo>
                      <a:lnTo>
                        <a:pt x="56" y="89"/>
                      </a:lnTo>
                      <a:lnTo>
                        <a:pt x="70" y="73"/>
                      </a:lnTo>
                      <a:lnTo>
                        <a:pt x="89" y="56"/>
                      </a:lnTo>
                      <a:lnTo>
                        <a:pt x="108" y="42"/>
                      </a:lnTo>
                      <a:lnTo>
                        <a:pt x="127" y="30"/>
                      </a:lnTo>
                      <a:lnTo>
                        <a:pt x="148" y="21"/>
                      </a:lnTo>
                      <a:lnTo>
                        <a:pt x="172" y="12"/>
                      </a:lnTo>
                      <a:lnTo>
                        <a:pt x="193" y="7"/>
                      </a:lnTo>
                      <a:lnTo>
                        <a:pt x="219" y="2"/>
                      </a:lnTo>
                      <a:lnTo>
                        <a:pt x="242" y="0"/>
                      </a:lnTo>
                      <a:close/>
                    </a:path>
                  </a:pathLst>
                </a:custGeom>
                <a:solidFill>
                  <a:srgbClr val="FFD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7" name="Freeform 12"/>
                <p:cNvSpPr>
                  <a:spLocks/>
                </p:cNvSpPr>
                <p:nvPr/>
              </p:nvSpPr>
              <p:spPr bwMode="auto">
                <a:xfrm>
                  <a:off x="4154" y="940"/>
                  <a:ext cx="1315" cy="1057"/>
                </a:xfrm>
                <a:custGeom>
                  <a:avLst/>
                  <a:gdLst>
                    <a:gd name="T0" fmla="*/ 1094 w 1315"/>
                    <a:gd name="T1" fmla="*/ 0 h 1057"/>
                    <a:gd name="T2" fmla="*/ 1115 w 1315"/>
                    <a:gd name="T3" fmla="*/ 0 h 1057"/>
                    <a:gd name="T4" fmla="*/ 1160 w 1315"/>
                    <a:gd name="T5" fmla="*/ 10 h 1057"/>
                    <a:gd name="T6" fmla="*/ 1200 w 1315"/>
                    <a:gd name="T7" fmla="*/ 26 h 1057"/>
                    <a:gd name="T8" fmla="*/ 1233 w 1315"/>
                    <a:gd name="T9" fmla="*/ 50 h 1057"/>
                    <a:gd name="T10" fmla="*/ 1263 w 1315"/>
                    <a:gd name="T11" fmla="*/ 80 h 1057"/>
                    <a:gd name="T12" fmla="*/ 1287 w 1315"/>
                    <a:gd name="T13" fmla="*/ 116 h 1057"/>
                    <a:gd name="T14" fmla="*/ 1306 w 1315"/>
                    <a:gd name="T15" fmla="*/ 154 h 1057"/>
                    <a:gd name="T16" fmla="*/ 1313 w 1315"/>
                    <a:gd name="T17" fmla="*/ 198 h 1057"/>
                    <a:gd name="T18" fmla="*/ 1315 w 1315"/>
                    <a:gd name="T19" fmla="*/ 837 h 1057"/>
                    <a:gd name="T20" fmla="*/ 1313 w 1315"/>
                    <a:gd name="T21" fmla="*/ 859 h 1057"/>
                    <a:gd name="T22" fmla="*/ 1306 w 1315"/>
                    <a:gd name="T23" fmla="*/ 903 h 1057"/>
                    <a:gd name="T24" fmla="*/ 1287 w 1315"/>
                    <a:gd name="T25" fmla="*/ 941 h 1057"/>
                    <a:gd name="T26" fmla="*/ 1263 w 1315"/>
                    <a:gd name="T27" fmla="*/ 977 h 1057"/>
                    <a:gd name="T28" fmla="*/ 1233 w 1315"/>
                    <a:gd name="T29" fmla="*/ 1007 h 1057"/>
                    <a:gd name="T30" fmla="*/ 1200 w 1315"/>
                    <a:gd name="T31" fmla="*/ 1031 h 1057"/>
                    <a:gd name="T32" fmla="*/ 1160 w 1315"/>
                    <a:gd name="T33" fmla="*/ 1047 h 1057"/>
                    <a:gd name="T34" fmla="*/ 1115 w 1315"/>
                    <a:gd name="T35" fmla="*/ 1057 h 1057"/>
                    <a:gd name="T36" fmla="*/ 221 w 1315"/>
                    <a:gd name="T37" fmla="*/ 1057 h 1057"/>
                    <a:gd name="T38" fmla="*/ 200 w 1315"/>
                    <a:gd name="T39" fmla="*/ 1057 h 1057"/>
                    <a:gd name="T40" fmla="*/ 155 w 1315"/>
                    <a:gd name="T41" fmla="*/ 1047 h 1057"/>
                    <a:gd name="T42" fmla="*/ 115 w 1315"/>
                    <a:gd name="T43" fmla="*/ 1031 h 1057"/>
                    <a:gd name="T44" fmla="*/ 82 w 1315"/>
                    <a:gd name="T45" fmla="*/ 1007 h 1057"/>
                    <a:gd name="T46" fmla="*/ 52 w 1315"/>
                    <a:gd name="T47" fmla="*/ 977 h 1057"/>
                    <a:gd name="T48" fmla="*/ 28 w 1315"/>
                    <a:gd name="T49" fmla="*/ 941 h 1057"/>
                    <a:gd name="T50" fmla="*/ 9 w 1315"/>
                    <a:gd name="T51" fmla="*/ 903 h 1057"/>
                    <a:gd name="T52" fmla="*/ 2 w 1315"/>
                    <a:gd name="T53" fmla="*/ 859 h 1057"/>
                    <a:gd name="T54" fmla="*/ 0 w 1315"/>
                    <a:gd name="T55" fmla="*/ 220 h 1057"/>
                    <a:gd name="T56" fmla="*/ 2 w 1315"/>
                    <a:gd name="T57" fmla="*/ 198 h 1057"/>
                    <a:gd name="T58" fmla="*/ 9 w 1315"/>
                    <a:gd name="T59" fmla="*/ 154 h 1057"/>
                    <a:gd name="T60" fmla="*/ 28 w 1315"/>
                    <a:gd name="T61" fmla="*/ 116 h 1057"/>
                    <a:gd name="T62" fmla="*/ 52 w 1315"/>
                    <a:gd name="T63" fmla="*/ 80 h 1057"/>
                    <a:gd name="T64" fmla="*/ 82 w 1315"/>
                    <a:gd name="T65" fmla="*/ 50 h 1057"/>
                    <a:gd name="T66" fmla="*/ 115 w 1315"/>
                    <a:gd name="T67" fmla="*/ 26 h 1057"/>
                    <a:gd name="T68" fmla="*/ 155 w 1315"/>
                    <a:gd name="T69" fmla="*/ 10 h 1057"/>
                    <a:gd name="T70" fmla="*/ 200 w 1315"/>
                    <a:gd name="T71" fmla="*/ 0 h 1057"/>
                    <a:gd name="T72" fmla="*/ 221 w 1315"/>
                    <a:gd name="T73" fmla="*/ 0 h 105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315" h="1057">
                      <a:moveTo>
                        <a:pt x="221" y="0"/>
                      </a:moveTo>
                      <a:lnTo>
                        <a:pt x="1094" y="0"/>
                      </a:lnTo>
                      <a:lnTo>
                        <a:pt x="1115" y="0"/>
                      </a:lnTo>
                      <a:lnTo>
                        <a:pt x="1138" y="5"/>
                      </a:lnTo>
                      <a:lnTo>
                        <a:pt x="1160" y="10"/>
                      </a:lnTo>
                      <a:lnTo>
                        <a:pt x="1178" y="17"/>
                      </a:lnTo>
                      <a:lnTo>
                        <a:pt x="1200" y="26"/>
                      </a:lnTo>
                      <a:lnTo>
                        <a:pt x="1216" y="38"/>
                      </a:lnTo>
                      <a:lnTo>
                        <a:pt x="1233" y="50"/>
                      </a:lnTo>
                      <a:lnTo>
                        <a:pt x="1249" y="64"/>
                      </a:lnTo>
                      <a:lnTo>
                        <a:pt x="1263" y="80"/>
                      </a:lnTo>
                      <a:lnTo>
                        <a:pt x="1277" y="97"/>
                      </a:lnTo>
                      <a:lnTo>
                        <a:pt x="1287" y="116"/>
                      </a:lnTo>
                      <a:lnTo>
                        <a:pt x="1296" y="135"/>
                      </a:lnTo>
                      <a:lnTo>
                        <a:pt x="1306" y="154"/>
                      </a:lnTo>
                      <a:lnTo>
                        <a:pt x="1310" y="175"/>
                      </a:lnTo>
                      <a:lnTo>
                        <a:pt x="1313" y="198"/>
                      </a:lnTo>
                      <a:lnTo>
                        <a:pt x="1315" y="220"/>
                      </a:lnTo>
                      <a:lnTo>
                        <a:pt x="1315" y="837"/>
                      </a:lnTo>
                      <a:lnTo>
                        <a:pt x="1313" y="859"/>
                      </a:lnTo>
                      <a:lnTo>
                        <a:pt x="1310" y="882"/>
                      </a:lnTo>
                      <a:lnTo>
                        <a:pt x="1306" y="903"/>
                      </a:lnTo>
                      <a:lnTo>
                        <a:pt x="1296" y="922"/>
                      </a:lnTo>
                      <a:lnTo>
                        <a:pt x="1287" y="941"/>
                      </a:lnTo>
                      <a:lnTo>
                        <a:pt x="1277" y="960"/>
                      </a:lnTo>
                      <a:lnTo>
                        <a:pt x="1263" y="977"/>
                      </a:lnTo>
                      <a:lnTo>
                        <a:pt x="1249" y="993"/>
                      </a:lnTo>
                      <a:lnTo>
                        <a:pt x="1233" y="1007"/>
                      </a:lnTo>
                      <a:lnTo>
                        <a:pt x="1216" y="1019"/>
                      </a:lnTo>
                      <a:lnTo>
                        <a:pt x="1200" y="1031"/>
                      </a:lnTo>
                      <a:lnTo>
                        <a:pt x="1178" y="1040"/>
                      </a:lnTo>
                      <a:lnTo>
                        <a:pt x="1160" y="1047"/>
                      </a:lnTo>
                      <a:lnTo>
                        <a:pt x="1138" y="1052"/>
                      </a:lnTo>
                      <a:lnTo>
                        <a:pt x="1115" y="1057"/>
                      </a:lnTo>
                      <a:lnTo>
                        <a:pt x="1094" y="1057"/>
                      </a:lnTo>
                      <a:lnTo>
                        <a:pt x="221" y="1057"/>
                      </a:lnTo>
                      <a:lnTo>
                        <a:pt x="200" y="1057"/>
                      </a:lnTo>
                      <a:lnTo>
                        <a:pt x="177" y="1052"/>
                      </a:lnTo>
                      <a:lnTo>
                        <a:pt x="155" y="1047"/>
                      </a:lnTo>
                      <a:lnTo>
                        <a:pt x="137" y="1040"/>
                      </a:lnTo>
                      <a:lnTo>
                        <a:pt x="115" y="1031"/>
                      </a:lnTo>
                      <a:lnTo>
                        <a:pt x="99" y="1019"/>
                      </a:lnTo>
                      <a:lnTo>
                        <a:pt x="82" y="1007"/>
                      </a:lnTo>
                      <a:lnTo>
                        <a:pt x="66" y="993"/>
                      </a:lnTo>
                      <a:lnTo>
                        <a:pt x="52" y="977"/>
                      </a:lnTo>
                      <a:lnTo>
                        <a:pt x="38" y="960"/>
                      </a:lnTo>
                      <a:lnTo>
                        <a:pt x="28" y="941"/>
                      </a:lnTo>
                      <a:lnTo>
                        <a:pt x="19" y="922"/>
                      </a:lnTo>
                      <a:lnTo>
                        <a:pt x="9" y="903"/>
                      </a:lnTo>
                      <a:lnTo>
                        <a:pt x="5" y="882"/>
                      </a:lnTo>
                      <a:lnTo>
                        <a:pt x="2" y="859"/>
                      </a:lnTo>
                      <a:lnTo>
                        <a:pt x="0" y="837"/>
                      </a:lnTo>
                      <a:lnTo>
                        <a:pt x="0" y="220"/>
                      </a:lnTo>
                      <a:lnTo>
                        <a:pt x="2" y="198"/>
                      </a:lnTo>
                      <a:lnTo>
                        <a:pt x="5" y="175"/>
                      </a:lnTo>
                      <a:lnTo>
                        <a:pt x="9" y="154"/>
                      </a:lnTo>
                      <a:lnTo>
                        <a:pt x="19" y="135"/>
                      </a:lnTo>
                      <a:lnTo>
                        <a:pt x="28" y="116"/>
                      </a:lnTo>
                      <a:lnTo>
                        <a:pt x="38" y="97"/>
                      </a:lnTo>
                      <a:lnTo>
                        <a:pt x="52" y="80"/>
                      </a:lnTo>
                      <a:lnTo>
                        <a:pt x="66" y="64"/>
                      </a:lnTo>
                      <a:lnTo>
                        <a:pt x="82" y="50"/>
                      </a:lnTo>
                      <a:lnTo>
                        <a:pt x="99" y="38"/>
                      </a:lnTo>
                      <a:lnTo>
                        <a:pt x="115" y="26"/>
                      </a:lnTo>
                      <a:lnTo>
                        <a:pt x="137" y="17"/>
                      </a:lnTo>
                      <a:lnTo>
                        <a:pt x="155" y="10"/>
                      </a:lnTo>
                      <a:lnTo>
                        <a:pt x="177" y="5"/>
                      </a:lnTo>
                      <a:lnTo>
                        <a:pt x="200" y="0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8" name="Freeform 13"/>
                <p:cNvSpPr>
                  <a:spLocks/>
                </p:cNvSpPr>
                <p:nvPr/>
              </p:nvSpPr>
              <p:spPr bwMode="auto">
                <a:xfrm>
                  <a:off x="4175" y="962"/>
                  <a:ext cx="1273" cy="1013"/>
                </a:xfrm>
                <a:custGeom>
                  <a:avLst/>
                  <a:gdLst>
                    <a:gd name="T0" fmla="*/ 1073 w 1273"/>
                    <a:gd name="T1" fmla="*/ 0 h 1013"/>
                    <a:gd name="T2" fmla="*/ 1094 w 1273"/>
                    <a:gd name="T3" fmla="*/ 0 h 1013"/>
                    <a:gd name="T4" fmla="*/ 1131 w 1273"/>
                    <a:gd name="T5" fmla="*/ 7 h 1013"/>
                    <a:gd name="T6" fmla="*/ 1167 w 1273"/>
                    <a:gd name="T7" fmla="*/ 23 h 1013"/>
                    <a:gd name="T8" fmla="*/ 1200 w 1273"/>
                    <a:gd name="T9" fmla="*/ 44 h 1013"/>
                    <a:gd name="T10" fmla="*/ 1226 w 1273"/>
                    <a:gd name="T11" fmla="*/ 70 h 1013"/>
                    <a:gd name="T12" fmla="*/ 1247 w 1273"/>
                    <a:gd name="T13" fmla="*/ 103 h 1013"/>
                    <a:gd name="T14" fmla="*/ 1263 w 1273"/>
                    <a:gd name="T15" fmla="*/ 139 h 1013"/>
                    <a:gd name="T16" fmla="*/ 1271 w 1273"/>
                    <a:gd name="T17" fmla="*/ 179 h 1013"/>
                    <a:gd name="T18" fmla="*/ 1273 w 1273"/>
                    <a:gd name="T19" fmla="*/ 815 h 1013"/>
                    <a:gd name="T20" fmla="*/ 1271 w 1273"/>
                    <a:gd name="T21" fmla="*/ 834 h 1013"/>
                    <a:gd name="T22" fmla="*/ 1263 w 1273"/>
                    <a:gd name="T23" fmla="*/ 874 h 1013"/>
                    <a:gd name="T24" fmla="*/ 1247 w 1273"/>
                    <a:gd name="T25" fmla="*/ 910 h 1013"/>
                    <a:gd name="T26" fmla="*/ 1226 w 1273"/>
                    <a:gd name="T27" fmla="*/ 943 h 1013"/>
                    <a:gd name="T28" fmla="*/ 1200 w 1273"/>
                    <a:gd name="T29" fmla="*/ 969 h 1013"/>
                    <a:gd name="T30" fmla="*/ 1167 w 1273"/>
                    <a:gd name="T31" fmla="*/ 990 h 1013"/>
                    <a:gd name="T32" fmla="*/ 1131 w 1273"/>
                    <a:gd name="T33" fmla="*/ 1006 h 1013"/>
                    <a:gd name="T34" fmla="*/ 1094 w 1273"/>
                    <a:gd name="T35" fmla="*/ 1013 h 1013"/>
                    <a:gd name="T36" fmla="*/ 200 w 1273"/>
                    <a:gd name="T37" fmla="*/ 1013 h 1013"/>
                    <a:gd name="T38" fmla="*/ 179 w 1273"/>
                    <a:gd name="T39" fmla="*/ 1013 h 1013"/>
                    <a:gd name="T40" fmla="*/ 142 w 1273"/>
                    <a:gd name="T41" fmla="*/ 1006 h 1013"/>
                    <a:gd name="T42" fmla="*/ 106 w 1273"/>
                    <a:gd name="T43" fmla="*/ 990 h 1013"/>
                    <a:gd name="T44" fmla="*/ 73 w 1273"/>
                    <a:gd name="T45" fmla="*/ 969 h 1013"/>
                    <a:gd name="T46" fmla="*/ 47 w 1273"/>
                    <a:gd name="T47" fmla="*/ 943 h 1013"/>
                    <a:gd name="T48" fmla="*/ 26 w 1273"/>
                    <a:gd name="T49" fmla="*/ 910 h 1013"/>
                    <a:gd name="T50" fmla="*/ 10 w 1273"/>
                    <a:gd name="T51" fmla="*/ 874 h 1013"/>
                    <a:gd name="T52" fmla="*/ 2 w 1273"/>
                    <a:gd name="T53" fmla="*/ 834 h 1013"/>
                    <a:gd name="T54" fmla="*/ 0 w 1273"/>
                    <a:gd name="T55" fmla="*/ 198 h 1013"/>
                    <a:gd name="T56" fmla="*/ 2 w 1273"/>
                    <a:gd name="T57" fmla="*/ 179 h 1013"/>
                    <a:gd name="T58" fmla="*/ 10 w 1273"/>
                    <a:gd name="T59" fmla="*/ 139 h 1013"/>
                    <a:gd name="T60" fmla="*/ 26 w 1273"/>
                    <a:gd name="T61" fmla="*/ 103 h 1013"/>
                    <a:gd name="T62" fmla="*/ 47 w 1273"/>
                    <a:gd name="T63" fmla="*/ 70 h 1013"/>
                    <a:gd name="T64" fmla="*/ 73 w 1273"/>
                    <a:gd name="T65" fmla="*/ 44 h 1013"/>
                    <a:gd name="T66" fmla="*/ 106 w 1273"/>
                    <a:gd name="T67" fmla="*/ 23 h 1013"/>
                    <a:gd name="T68" fmla="*/ 142 w 1273"/>
                    <a:gd name="T69" fmla="*/ 7 h 1013"/>
                    <a:gd name="T70" fmla="*/ 179 w 1273"/>
                    <a:gd name="T71" fmla="*/ 0 h 1013"/>
                    <a:gd name="T72" fmla="*/ 200 w 1273"/>
                    <a:gd name="T73" fmla="*/ 0 h 10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273" h="1013">
                      <a:moveTo>
                        <a:pt x="200" y="0"/>
                      </a:moveTo>
                      <a:lnTo>
                        <a:pt x="1073" y="0"/>
                      </a:lnTo>
                      <a:lnTo>
                        <a:pt x="1094" y="0"/>
                      </a:lnTo>
                      <a:lnTo>
                        <a:pt x="1113" y="2"/>
                      </a:lnTo>
                      <a:lnTo>
                        <a:pt x="1131" y="7"/>
                      </a:lnTo>
                      <a:lnTo>
                        <a:pt x="1150" y="14"/>
                      </a:lnTo>
                      <a:lnTo>
                        <a:pt x="1167" y="23"/>
                      </a:lnTo>
                      <a:lnTo>
                        <a:pt x="1183" y="33"/>
                      </a:lnTo>
                      <a:lnTo>
                        <a:pt x="1200" y="44"/>
                      </a:lnTo>
                      <a:lnTo>
                        <a:pt x="1214" y="56"/>
                      </a:lnTo>
                      <a:lnTo>
                        <a:pt x="1226" y="70"/>
                      </a:lnTo>
                      <a:lnTo>
                        <a:pt x="1238" y="87"/>
                      </a:lnTo>
                      <a:lnTo>
                        <a:pt x="1247" y="103"/>
                      </a:lnTo>
                      <a:lnTo>
                        <a:pt x="1256" y="120"/>
                      </a:lnTo>
                      <a:lnTo>
                        <a:pt x="1263" y="139"/>
                      </a:lnTo>
                      <a:lnTo>
                        <a:pt x="1268" y="158"/>
                      </a:lnTo>
                      <a:lnTo>
                        <a:pt x="1271" y="179"/>
                      </a:lnTo>
                      <a:lnTo>
                        <a:pt x="1273" y="198"/>
                      </a:lnTo>
                      <a:lnTo>
                        <a:pt x="1273" y="815"/>
                      </a:lnTo>
                      <a:lnTo>
                        <a:pt x="1271" y="834"/>
                      </a:lnTo>
                      <a:lnTo>
                        <a:pt x="1268" y="855"/>
                      </a:lnTo>
                      <a:lnTo>
                        <a:pt x="1263" y="874"/>
                      </a:lnTo>
                      <a:lnTo>
                        <a:pt x="1256" y="893"/>
                      </a:lnTo>
                      <a:lnTo>
                        <a:pt x="1247" y="910"/>
                      </a:lnTo>
                      <a:lnTo>
                        <a:pt x="1238" y="926"/>
                      </a:lnTo>
                      <a:lnTo>
                        <a:pt x="1226" y="943"/>
                      </a:lnTo>
                      <a:lnTo>
                        <a:pt x="1214" y="957"/>
                      </a:lnTo>
                      <a:lnTo>
                        <a:pt x="1200" y="969"/>
                      </a:lnTo>
                      <a:lnTo>
                        <a:pt x="1183" y="980"/>
                      </a:lnTo>
                      <a:lnTo>
                        <a:pt x="1167" y="990"/>
                      </a:lnTo>
                      <a:lnTo>
                        <a:pt x="1150" y="999"/>
                      </a:lnTo>
                      <a:lnTo>
                        <a:pt x="1131" y="1006"/>
                      </a:lnTo>
                      <a:lnTo>
                        <a:pt x="1113" y="1011"/>
                      </a:lnTo>
                      <a:lnTo>
                        <a:pt x="1094" y="1013"/>
                      </a:lnTo>
                      <a:lnTo>
                        <a:pt x="1073" y="1013"/>
                      </a:lnTo>
                      <a:lnTo>
                        <a:pt x="200" y="1013"/>
                      </a:lnTo>
                      <a:lnTo>
                        <a:pt x="179" y="1013"/>
                      </a:lnTo>
                      <a:lnTo>
                        <a:pt x="160" y="1011"/>
                      </a:lnTo>
                      <a:lnTo>
                        <a:pt x="142" y="1006"/>
                      </a:lnTo>
                      <a:lnTo>
                        <a:pt x="123" y="999"/>
                      </a:lnTo>
                      <a:lnTo>
                        <a:pt x="106" y="990"/>
                      </a:lnTo>
                      <a:lnTo>
                        <a:pt x="90" y="980"/>
                      </a:lnTo>
                      <a:lnTo>
                        <a:pt x="73" y="969"/>
                      </a:lnTo>
                      <a:lnTo>
                        <a:pt x="59" y="957"/>
                      </a:lnTo>
                      <a:lnTo>
                        <a:pt x="47" y="943"/>
                      </a:lnTo>
                      <a:lnTo>
                        <a:pt x="35" y="926"/>
                      </a:lnTo>
                      <a:lnTo>
                        <a:pt x="26" y="910"/>
                      </a:lnTo>
                      <a:lnTo>
                        <a:pt x="17" y="893"/>
                      </a:lnTo>
                      <a:lnTo>
                        <a:pt x="10" y="874"/>
                      </a:lnTo>
                      <a:lnTo>
                        <a:pt x="5" y="855"/>
                      </a:lnTo>
                      <a:lnTo>
                        <a:pt x="2" y="834"/>
                      </a:lnTo>
                      <a:lnTo>
                        <a:pt x="0" y="815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close/>
                    </a:path>
                  </a:pathLst>
                </a:custGeom>
                <a:solidFill>
                  <a:srgbClr val="8069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89" name="Freeform 14"/>
                <p:cNvSpPr>
                  <a:spLocks/>
                </p:cNvSpPr>
                <p:nvPr/>
              </p:nvSpPr>
              <p:spPr bwMode="auto">
                <a:xfrm>
                  <a:off x="5007" y="962"/>
                  <a:ext cx="137" cy="415"/>
                </a:xfrm>
                <a:custGeom>
                  <a:avLst/>
                  <a:gdLst>
                    <a:gd name="T0" fmla="*/ 0 w 137"/>
                    <a:gd name="T1" fmla="*/ 0 h 415"/>
                    <a:gd name="T2" fmla="*/ 0 w 137"/>
                    <a:gd name="T3" fmla="*/ 386 h 415"/>
                    <a:gd name="T4" fmla="*/ 137 w 137"/>
                    <a:gd name="T5" fmla="*/ 415 h 415"/>
                    <a:gd name="T6" fmla="*/ 137 w 137"/>
                    <a:gd name="T7" fmla="*/ 0 h 415"/>
                    <a:gd name="T8" fmla="*/ 0 w 137"/>
                    <a:gd name="T9" fmla="*/ 0 h 4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7" h="415">
                      <a:moveTo>
                        <a:pt x="0" y="0"/>
                      </a:moveTo>
                      <a:lnTo>
                        <a:pt x="0" y="386"/>
                      </a:lnTo>
                      <a:lnTo>
                        <a:pt x="137" y="415"/>
                      </a:lnTo>
                      <a:lnTo>
                        <a:pt x="1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0" name="Freeform 15"/>
                <p:cNvSpPr>
                  <a:spLocks/>
                </p:cNvSpPr>
                <p:nvPr/>
              </p:nvSpPr>
              <p:spPr bwMode="auto">
                <a:xfrm>
                  <a:off x="5144" y="962"/>
                  <a:ext cx="153" cy="415"/>
                </a:xfrm>
                <a:custGeom>
                  <a:avLst/>
                  <a:gdLst>
                    <a:gd name="T0" fmla="*/ 153 w 153"/>
                    <a:gd name="T1" fmla="*/ 4 h 415"/>
                    <a:gd name="T2" fmla="*/ 153 w 153"/>
                    <a:gd name="T3" fmla="*/ 410 h 415"/>
                    <a:gd name="T4" fmla="*/ 153 w 153"/>
                    <a:gd name="T5" fmla="*/ 410 h 415"/>
                    <a:gd name="T6" fmla="*/ 0 w 153"/>
                    <a:gd name="T7" fmla="*/ 415 h 415"/>
                    <a:gd name="T8" fmla="*/ 0 w 153"/>
                    <a:gd name="T9" fmla="*/ 415 h 415"/>
                    <a:gd name="T10" fmla="*/ 0 w 153"/>
                    <a:gd name="T11" fmla="*/ 0 h 415"/>
                    <a:gd name="T12" fmla="*/ 104 w 153"/>
                    <a:gd name="T13" fmla="*/ 0 h 415"/>
                    <a:gd name="T14" fmla="*/ 104 w 153"/>
                    <a:gd name="T15" fmla="*/ 0 h 415"/>
                    <a:gd name="T16" fmla="*/ 129 w 153"/>
                    <a:gd name="T17" fmla="*/ 0 h 415"/>
                    <a:gd name="T18" fmla="*/ 153 w 153"/>
                    <a:gd name="T19" fmla="*/ 4 h 415"/>
                    <a:gd name="T20" fmla="*/ 153 w 153"/>
                    <a:gd name="T21" fmla="*/ 4 h 4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53" h="415">
                      <a:moveTo>
                        <a:pt x="153" y="4"/>
                      </a:moveTo>
                      <a:lnTo>
                        <a:pt x="153" y="410"/>
                      </a:lnTo>
                      <a:lnTo>
                        <a:pt x="0" y="415"/>
                      </a:lnTo>
                      <a:lnTo>
                        <a:pt x="0" y="0"/>
                      </a:lnTo>
                      <a:lnTo>
                        <a:pt x="104" y="0"/>
                      </a:lnTo>
                      <a:lnTo>
                        <a:pt x="129" y="0"/>
                      </a:lnTo>
                      <a:lnTo>
                        <a:pt x="153" y="4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1" name="Freeform 16"/>
                <p:cNvSpPr>
                  <a:spLocks noEditPoints="1"/>
                </p:cNvSpPr>
                <p:nvPr/>
              </p:nvSpPr>
              <p:spPr bwMode="auto">
                <a:xfrm>
                  <a:off x="5009" y="962"/>
                  <a:ext cx="151" cy="419"/>
                </a:xfrm>
                <a:custGeom>
                  <a:avLst/>
                  <a:gdLst>
                    <a:gd name="T0" fmla="*/ 151 w 151"/>
                    <a:gd name="T1" fmla="*/ 0 h 419"/>
                    <a:gd name="T2" fmla="*/ 151 w 151"/>
                    <a:gd name="T3" fmla="*/ 419 h 419"/>
                    <a:gd name="T4" fmla="*/ 147 w 151"/>
                    <a:gd name="T5" fmla="*/ 419 h 419"/>
                    <a:gd name="T6" fmla="*/ 135 w 151"/>
                    <a:gd name="T7" fmla="*/ 417 h 419"/>
                    <a:gd name="T8" fmla="*/ 135 w 151"/>
                    <a:gd name="T9" fmla="*/ 0 h 419"/>
                    <a:gd name="T10" fmla="*/ 151 w 151"/>
                    <a:gd name="T11" fmla="*/ 0 h 419"/>
                    <a:gd name="T12" fmla="*/ 151 w 151"/>
                    <a:gd name="T13" fmla="*/ 0 h 419"/>
                    <a:gd name="T14" fmla="*/ 0 w 151"/>
                    <a:gd name="T15" fmla="*/ 0 h 419"/>
                    <a:gd name="T16" fmla="*/ 130 w 151"/>
                    <a:gd name="T17" fmla="*/ 0 h 419"/>
                    <a:gd name="T18" fmla="*/ 130 w 151"/>
                    <a:gd name="T19" fmla="*/ 0 h 419"/>
                    <a:gd name="T20" fmla="*/ 128 w 151"/>
                    <a:gd name="T21" fmla="*/ 415 h 419"/>
                    <a:gd name="T22" fmla="*/ 128 w 151"/>
                    <a:gd name="T23" fmla="*/ 415 h 419"/>
                    <a:gd name="T24" fmla="*/ 0 w 151"/>
                    <a:gd name="T25" fmla="*/ 389 h 419"/>
                    <a:gd name="T26" fmla="*/ 0 w 151"/>
                    <a:gd name="T27" fmla="*/ 389 h 419"/>
                    <a:gd name="T28" fmla="*/ 0 w 151"/>
                    <a:gd name="T29" fmla="*/ 0 h 419"/>
                    <a:gd name="T30" fmla="*/ 0 w 151"/>
                    <a:gd name="T31" fmla="*/ 0 h 41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51" h="419">
                      <a:moveTo>
                        <a:pt x="151" y="0"/>
                      </a:moveTo>
                      <a:lnTo>
                        <a:pt x="151" y="419"/>
                      </a:lnTo>
                      <a:lnTo>
                        <a:pt x="147" y="419"/>
                      </a:lnTo>
                      <a:lnTo>
                        <a:pt x="135" y="417"/>
                      </a:lnTo>
                      <a:lnTo>
                        <a:pt x="135" y="0"/>
                      </a:lnTo>
                      <a:lnTo>
                        <a:pt x="151" y="0"/>
                      </a:lnTo>
                      <a:close/>
                      <a:moveTo>
                        <a:pt x="0" y="0"/>
                      </a:moveTo>
                      <a:lnTo>
                        <a:pt x="130" y="0"/>
                      </a:lnTo>
                      <a:lnTo>
                        <a:pt x="128" y="415"/>
                      </a:lnTo>
                      <a:lnTo>
                        <a:pt x="0" y="3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2" name="Freeform 17"/>
                <p:cNvSpPr>
                  <a:spLocks/>
                </p:cNvSpPr>
                <p:nvPr/>
              </p:nvSpPr>
              <p:spPr bwMode="auto">
                <a:xfrm>
                  <a:off x="5160" y="1075"/>
                  <a:ext cx="90" cy="21"/>
                </a:xfrm>
                <a:custGeom>
                  <a:avLst/>
                  <a:gdLst>
                    <a:gd name="T0" fmla="*/ 0 w 90"/>
                    <a:gd name="T1" fmla="*/ 21 h 21"/>
                    <a:gd name="T2" fmla="*/ 0 w 90"/>
                    <a:gd name="T3" fmla="*/ 0 h 21"/>
                    <a:gd name="T4" fmla="*/ 90 w 90"/>
                    <a:gd name="T5" fmla="*/ 0 h 21"/>
                    <a:gd name="T6" fmla="*/ 90 w 90"/>
                    <a:gd name="T7" fmla="*/ 9 h 21"/>
                    <a:gd name="T8" fmla="*/ 90 w 90"/>
                    <a:gd name="T9" fmla="*/ 21 h 21"/>
                    <a:gd name="T10" fmla="*/ 0 w 90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21">
                      <a:moveTo>
                        <a:pt x="0" y="21"/>
                      </a:moveTo>
                      <a:lnTo>
                        <a:pt x="0" y="0"/>
                      </a:lnTo>
                      <a:lnTo>
                        <a:pt x="90" y="0"/>
                      </a:lnTo>
                      <a:lnTo>
                        <a:pt x="90" y="9"/>
                      </a:lnTo>
                      <a:lnTo>
                        <a:pt x="9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3" name="Freeform 18"/>
                <p:cNvSpPr>
                  <a:spLocks/>
                </p:cNvSpPr>
                <p:nvPr/>
              </p:nvSpPr>
              <p:spPr bwMode="auto">
                <a:xfrm>
                  <a:off x="5264" y="1164"/>
                  <a:ext cx="17" cy="10"/>
                </a:xfrm>
                <a:custGeom>
                  <a:avLst/>
                  <a:gdLst>
                    <a:gd name="T0" fmla="*/ 12 w 17"/>
                    <a:gd name="T1" fmla="*/ 7 h 10"/>
                    <a:gd name="T2" fmla="*/ 12 w 17"/>
                    <a:gd name="T3" fmla="*/ 7 h 10"/>
                    <a:gd name="T4" fmla="*/ 9 w 17"/>
                    <a:gd name="T5" fmla="*/ 10 h 10"/>
                    <a:gd name="T6" fmla="*/ 9 w 17"/>
                    <a:gd name="T7" fmla="*/ 10 h 10"/>
                    <a:gd name="T8" fmla="*/ 9 w 17"/>
                    <a:gd name="T9" fmla="*/ 10 h 10"/>
                    <a:gd name="T10" fmla="*/ 9 w 17"/>
                    <a:gd name="T11" fmla="*/ 10 h 10"/>
                    <a:gd name="T12" fmla="*/ 9 w 17"/>
                    <a:gd name="T13" fmla="*/ 10 h 10"/>
                    <a:gd name="T14" fmla="*/ 9 w 17"/>
                    <a:gd name="T15" fmla="*/ 10 h 10"/>
                    <a:gd name="T16" fmla="*/ 9 w 17"/>
                    <a:gd name="T17" fmla="*/ 10 h 10"/>
                    <a:gd name="T18" fmla="*/ 9 w 17"/>
                    <a:gd name="T19" fmla="*/ 10 h 10"/>
                    <a:gd name="T20" fmla="*/ 0 w 17"/>
                    <a:gd name="T21" fmla="*/ 7 h 10"/>
                    <a:gd name="T22" fmla="*/ 2 w 17"/>
                    <a:gd name="T23" fmla="*/ 0 h 10"/>
                    <a:gd name="T24" fmla="*/ 17 w 17"/>
                    <a:gd name="T25" fmla="*/ 0 h 10"/>
                    <a:gd name="T26" fmla="*/ 14 w 17"/>
                    <a:gd name="T27" fmla="*/ 7 h 10"/>
                    <a:gd name="T28" fmla="*/ 14 w 17"/>
                    <a:gd name="T29" fmla="*/ 7 h 10"/>
                    <a:gd name="T30" fmla="*/ 12 w 17"/>
                    <a:gd name="T31" fmla="*/ 7 h 10"/>
                    <a:gd name="T32" fmla="*/ 12 w 17"/>
                    <a:gd name="T33" fmla="*/ 7 h 10"/>
                    <a:gd name="T34" fmla="*/ 12 w 17"/>
                    <a:gd name="T35" fmla="*/ 7 h 10"/>
                    <a:gd name="T36" fmla="*/ 12 w 17"/>
                    <a:gd name="T37" fmla="*/ 7 h 10"/>
                    <a:gd name="T38" fmla="*/ 12 w 17"/>
                    <a:gd name="T39" fmla="*/ 7 h 10"/>
                    <a:gd name="T40" fmla="*/ 12 w 17"/>
                    <a:gd name="T41" fmla="*/ 7 h 1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7" h="10">
                      <a:moveTo>
                        <a:pt x="12" y="7"/>
                      </a:moveTo>
                      <a:lnTo>
                        <a:pt x="12" y="7"/>
                      </a:lnTo>
                      <a:lnTo>
                        <a:pt x="9" y="10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17" y="0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4" name="Freeform 19"/>
                <p:cNvSpPr>
                  <a:spLocks/>
                </p:cNvSpPr>
                <p:nvPr/>
              </p:nvSpPr>
              <p:spPr bwMode="auto">
                <a:xfrm>
                  <a:off x="5269" y="1188"/>
                  <a:ext cx="12" cy="16"/>
                </a:xfrm>
                <a:custGeom>
                  <a:avLst/>
                  <a:gdLst>
                    <a:gd name="T0" fmla="*/ 4 w 12"/>
                    <a:gd name="T1" fmla="*/ 0 h 16"/>
                    <a:gd name="T2" fmla="*/ 4 w 12"/>
                    <a:gd name="T3" fmla="*/ 0 h 16"/>
                    <a:gd name="T4" fmla="*/ 9 w 12"/>
                    <a:gd name="T5" fmla="*/ 5 h 16"/>
                    <a:gd name="T6" fmla="*/ 12 w 12"/>
                    <a:gd name="T7" fmla="*/ 9 h 16"/>
                    <a:gd name="T8" fmla="*/ 12 w 12"/>
                    <a:gd name="T9" fmla="*/ 9 h 16"/>
                    <a:gd name="T10" fmla="*/ 9 w 12"/>
                    <a:gd name="T11" fmla="*/ 14 h 16"/>
                    <a:gd name="T12" fmla="*/ 4 w 12"/>
                    <a:gd name="T13" fmla="*/ 16 h 16"/>
                    <a:gd name="T14" fmla="*/ 4 w 12"/>
                    <a:gd name="T15" fmla="*/ 16 h 16"/>
                    <a:gd name="T16" fmla="*/ 2 w 12"/>
                    <a:gd name="T17" fmla="*/ 12 h 16"/>
                    <a:gd name="T18" fmla="*/ 0 w 12"/>
                    <a:gd name="T19" fmla="*/ 7 h 16"/>
                    <a:gd name="T20" fmla="*/ 0 w 12"/>
                    <a:gd name="T21" fmla="*/ 7 h 16"/>
                    <a:gd name="T22" fmla="*/ 2 w 12"/>
                    <a:gd name="T23" fmla="*/ 2 h 16"/>
                    <a:gd name="T24" fmla="*/ 4 w 12"/>
                    <a:gd name="T25" fmla="*/ 0 h 16"/>
                    <a:gd name="T26" fmla="*/ 4 w 12"/>
                    <a:gd name="T27" fmla="*/ 0 h 1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6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12" y="9"/>
                      </a:lnTo>
                      <a:lnTo>
                        <a:pt x="9" y="14"/>
                      </a:lnTo>
                      <a:lnTo>
                        <a:pt x="4" y="16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5" name="Freeform 20"/>
                <p:cNvSpPr>
                  <a:spLocks/>
                </p:cNvSpPr>
                <p:nvPr/>
              </p:nvSpPr>
              <p:spPr bwMode="auto">
                <a:xfrm>
                  <a:off x="5269" y="1211"/>
                  <a:ext cx="12" cy="15"/>
                </a:xfrm>
                <a:custGeom>
                  <a:avLst/>
                  <a:gdLst>
                    <a:gd name="T0" fmla="*/ 4 w 12"/>
                    <a:gd name="T1" fmla="*/ 0 h 15"/>
                    <a:gd name="T2" fmla="*/ 4 w 12"/>
                    <a:gd name="T3" fmla="*/ 0 h 15"/>
                    <a:gd name="T4" fmla="*/ 9 w 12"/>
                    <a:gd name="T5" fmla="*/ 3 h 15"/>
                    <a:gd name="T6" fmla="*/ 12 w 12"/>
                    <a:gd name="T7" fmla="*/ 8 h 15"/>
                    <a:gd name="T8" fmla="*/ 12 w 12"/>
                    <a:gd name="T9" fmla="*/ 8 h 15"/>
                    <a:gd name="T10" fmla="*/ 9 w 12"/>
                    <a:gd name="T11" fmla="*/ 12 h 15"/>
                    <a:gd name="T12" fmla="*/ 4 w 12"/>
                    <a:gd name="T13" fmla="*/ 15 h 15"/>
                    <a:gd name="T14" fmla="*/ 4 w 12"/>
                    <a:gd name="T15" fmla="*/ 15 h 15"/>
                    <a:gd name="T16" fmla="*/ 2 w 12"/>
                    <a:gd name="T17" fmla="*/ 12 h 15"/>
                    <a:gd name="T18" fmla="*/ 0 w 12"/>
                    <a:gd name="T19" fmla="*/ 8 h 15"/>
                    <a:gd name="T20" fmla="*/ 0 w 12"/>
                    <a:gd name="T21" fmla="*/ 8 h 15"/>
                    <a:gd name="T22" fmla="*/ 2 w 12"/>
                    <a:gd name="T23" fmla="*/ 3 h 15"/>
                    <a:gd name="T24" fmla="*/ 4 w 12"/>
                    <a:gd name="T25" fmla="*/ 0 h 15"/>
                    <a:gd name="T26" fmla="*/ 4 w 12"/>
                    <a:gd name="T27" fmla="*/ 0 h 1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5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3"/>
                      </a:lnTo>
                      <a:lnTo>
                        <a:pt x="12" y="8"/>
                      </a:lnTo>
                      <a:lnTo>
                        <a:pt x="9" y="12"/>
                      </a:lnTo>
                      <a:lnTo>
                        <a:pt x="4" y="15"/>
                      </a:lnTo>
                      <a:lnTo>
                        <a:pt x="2" y="12"/>
                      </a:lnTo>
                      <a:lnTo>
                        <a:pt x="0" y="8"/>
                      </a:lnTo>
                      <a:lnTo>
                        <a:pt x="2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6" name="Freeform 21"/>
                <p:cNvSpPr>
                  <a:spLocks/>
                </p:cNvSpPr>
                <p:nvPr/>
              </p:nvSpPr>
              <p:spPr bwMode="auto">
                <a:xfrm>
                  <a:off x="5269" y="1233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1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1 h 14"/>
                    <a:gd name="T18" fmla="*/ 0 w 12"/>
                    <a:gd name="T19" fmla="*/ 4 h 14"/>
                    <a:gd name="T20" fmla="*/ 0 w 12"/>
                    <a:gd name="T21" fmla="*/ 4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1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7" name="Freeform 22"/>
                <p:cNvSpPr>
                  <a:spLocks/>
                </p:cNvSpPr>
                <p:nvPr/>
              </p:nvSpPr>
              <p:spPr bwMode="auto">
                <a:xfrm>
                  <a:off x="5269" y="1254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2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2 h 14"/>
                    <a:gd name="T18" fmla="*/ 0 w 12"/>
                    <a:gd name="T19" fmla="*/ 7 h 14"/>
                    <a:gd name="T20" fmla="*/ 0 w 12"/>
                    <a:gd name="T21" fmla="*/ 7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2"/>
                      </a:lnTo>
                      <a:lnTo>
                        <a:pt x="4" y="14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8" name="Freeform 23"/>
                <p:cNvSpPr>
                  <a:spLocks noEditPoints="1"/>
                </p:cNvSpPr>
                <p:nvPr/>
              </p:nvSpPr>
              <p:spPr bwMode="auto">
                <a:xfrm>
                  <a:off x="5160" y="966"/>
                  <a:ext cx="137" cy="165"/>
                </a:xfrm>
                <a:custGeom>
                  <a:avLst/>
                  <a:gdLst>
                    <a:gd name="T0" fmla="*/ 106 w 137"/>
                    <a:gd name="T1" fmla="*/ 158 h 165"/>
                    <a:gd name="T2" fmla="*/ 102 w 137"/>
                    <a:gd name="T3" fmla="*/ 156 h 165"/>
                    <a:gd name="T4" fmla="*/ 106 w 137"/>
                    <a:gd name="T5" fmla="*/ 158 h 165"/>
                    <a:gd name="T6" fmla="*/ 106 w 137"/>
                    <a:gd name="T7" fmla="*/ 111 h 165"/>
                    <a:gd name="T8" fmla="*/ 106 w 137"/>
                    <a:gd name="T9" fmla="*/ 111 h 165"/>
                    <a:gd name="T10" fmla="*/ 125 w 137"/>
                    <a:gd name="T11" fmla="*/ 111 h 165"/>
                    <a:gd name="T12" fmla="*/ 125 w 137"/>
                    <a:gd name="T13" fmla="*/ 111 h 165"/>
                    <a:gd name="T14" fmla="*/ 132 w 137"/>
                    <a:gd name="T15" fmla="*/ 109 h 165"/>
                    <a:gd name="T16" fmla="*/ 137 w 137"/>
                    <a:gd name="T17" fmla="*/ 109 h 165"/>
                    <a:gd name="T18" fmla="*/ 99 w 137"/>
                    <a:gd name="T19" fmla="*/ 109 h 165"/>
                    <a:gd name="T20" fmla="*/ 102 w 137"/>
                    <a:gd name="T21" fmla="*/ 109 h 165"/>
                    <a:gd name="T22" fmla="*/ 102 w 137"/>
                    <a:gd name="T23" fmla="*/ 156 h 165"/>
                    <a:gd name="T24" fmla="*/ 102 w 137"/>
                    <a:gd name="T25" fmla="*/ 156 h 165"/>
                    <a:gd name="T26" fmla="*/ 0 w 137"/>
                    <a:gd name="T27" fmla="*/ 161 h 165"/>
                    <a:gd name="T28" fmla="*/ 0 w 137"/>
                    <a:gd name="T29" fmla="*/ 161 h 165"/>
                    <a:gd name="T30" fmla="*/ 57 w 137"/>
                    <a:gd name="T31" fmla="*/ 165 h 165"/>
                    <a:gd name="T32" fmla="*/ 57 w 137"/>
                    <a:gd name="T33" fmla="*/ 165 h 165"/>
                    <a:gd name="T34" fmla="*/ 73 w 137"/>
                    <a:gd name="T35" fmla="*/ 165 h 165"/>
                    <a:gd name="T36" fmla="*/ 90 w 137"/>
                    <a:gd name="T37" fmla="*/ 163 h 165"/>
                    <a:gd name="T38" fmla="*/ 106 w 137"/>
                    <a:gd name="T39" fmla="*/ 158 h 165"/>
                    <a:gd name="T40" fmla="*/ 106 w 137"/>
                    <a:gd name="T41" fmla="*/ 158 h 165"/>
                    <a:gd name="T42" fmla="*/ 132 w 137"/>
                    <a:gd name="T43" fmla="*/ 0 h 165"/>
                    <a:gd name="T44" fmla="*/ 132 w 137"/>
                    <a:gd name="T45" fmla="*/ 0 h 165"/>
                    <a:gd name="T46" fmla="*/ 137 w 137"/>
                    <a:gd name="T47" fmla="*/ 0 h 165"/>
                    <a:gd name="T48" fmla="*/ 137 w 137"/>
                    <a:gd name="T49" fmla="*/ 106 h 165"/>
                    <a:gd name="T50" fmla="*/ 132 w 137"/>
                    <a:gd name="T51" fmla="*/ 106 h 165"/>
                    <a:gd name="T52" fmla="*/ 132 w 137"/>
                    <a:gd name="T53" fmla="*/ 0 h 16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137" h="165">
                      <a:moveTo>
                        <a:pt x="106" y="158"/>
                      </a:moveTo>
                      <a:lnTo>
                        <a:pt x="102" y="156"/>
                      </a:lnTo>
                      <a:lnTo>
                        <a:pt x="106" y="158"/>
                      </a:lnTo>
                      <a:lnTo>
                        <a:pt x="106" y="111"/>
                      </a:lnTo>
                      <a:lnTo>
                        <a:pt x="125" y="111"/>
                      </a:lnTo>
                      <a:lnTo>
                        <a:pt x="132" y="109"/>
                      </a:lnTo>
                      <a:lnTo>
                        <a:pt x="137" y="109"/>
                      </a:lnTo>
                      <a:lnTo>
                        <a:pt x="99" y="109"/>
                      </a:lnTo>
                      <a:lnTo>
                        <a:pt x="102" y="109"/>
                      </a:lnTo>
                      <a:lnTo>
                        <a:pt x="102" y="156"/>
                      </a:lnTo>
                      <a:lnTo>
                        <a:pt x="0" y="161"/>
                      </a:lnTo>
                      <a:lnTo>
                        <a:pt x="57" y="165"/>
                      </a:lnTo>
                      <a:lnTo>
                        <a:pt x="73" y="165"/>
                      </a:lnTo>
                      <a:lnTo>
                        <a:pt x="90" y="163"/>
                      </a:lnTo>
                      <a:lnTo>
                        <a:pt x="106" y="158"/>
                      </a:lnTo>
                      <a:close/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137" y="0"/>
                      </a:lnTo>
                      <a:lnTo>
                        <a:pt x="137" y="106"/>
                      </a:lnTo>
                      <a:lnTo>
                        <a:pt x="132" y="10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599" name="Freeform 24"/>
                <p:cNvSpPr>
                  <a:spLocks/>
                </p:cNvSpPr>
                <p:nvPr/>
              </p:nvSpPr>
              <p:spPr bwMode="auto">
                <a:xfrm>
                  <a:off x="5259" y="1046"/>
                  <a:ext cx="24" cy="10"/>
                </a:xfrm>
                <a:custGeom>
                  <a:avLst/>
                  <a:gdLst>
                    <a:gd name="T0" fmla="*/ 3 w 24"/>
                    <a:gd name="T1" fmla="*/ 0 h 10"/>
                    <a:gd name="T2" fmla="*/ 3 w 24"/>
                    <a:gd name="T3" fmla="*/ 0 h 10"/>
                    <a:gd name="T4" fmla="*/ 22 w 24"/>
                    <a:gd name="T5" fmla="*/ 0 h 10"/>
                    <a:gd name="T6" fmla="*/ 22 w 24"/>
                    <a:gd name="T7" fmla="*/ 0 h 10"/>
                    <a:gd name="T8" fmla="*/ 24 w 24"/>
                    <a:gd name="T9" fmla="*/ 3 h 10"/>
                    <a:gd name="T10" fmla="*/ 24 w 24"/>
                    <a:gd name="T11" fmla="*/ 5 h 10"/>
                    <a:gd name="T12" fmla="*/ 24 w 24"/>
                    <a:gd name="T13" fmla="*/ 5 h 10"/>
                    <a:gd name="T14" fmla="*/ 24 w 24"/>
                    <a:gd name="T15" fmla="*/ 5 h 10"/>
                    <a:gd name="T16" fmla="*/ 24 w 24"/>
                    <a:gd name="T17" fmla="*/ 7 h 10"/>
                    <a:gd name="T18" fmla="*/ 22 w 24"/>
                    <a:gd name="T19" fmla="*/ 10 h 10"/>
                    <a:gd name="T20" fmla="*/ 22 w 24"/>
                    <a:gd name="T21" fmla="*/ 10 h 10"/>
                    <a:gd name="T22" fmla="*/ 3 w 24"/>
                    <a:gd name="T23" fmla="*/ 7 h 10"/>
                    <a:gd name="T24" fmla="*/ 3 w 24"/>
                    <a:gd name="T25" fmla="*/ 7 h 10"/>
                    <a:gd name="T26" fmla="*/ 0 w 24"/>
                    <a:gd name="T27" fmla="*/ 7 h 10"/>
                    <a:gd name="T28" fmla="*/ 0 w 24"/>
                    <a:gd name="T29" fmla="*/ 5 h 10"/>
                    <a:gd name="T30" fmla="*/ 0 w 24"/>
                    <a:gd name="T31" fmla="*/ 5 h 10"/>
                    <a:gd name="T32" fmla="*/ 0 w 24"/>
                    <a:gd name="T33" fmla="*/ 5 h 10"/>
                    <a:gd name="T34" fmla="*/ 0 w 24"/>
                    <a:gd name="T35" fmla="*/ 3 h 10"/>
                    <a:gd name="T36" fmla="*/ 3 w 24"/>
                    <a:gd name="T37" fmla="*/ 0 h 10"/>
                    <a:gd name="T38" fmla="*/ 3 w 24"/>
                    <a:gd name="T39" fmla="*/ 0 h 1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10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4" y="7"/>
                      </a:lnTo>
                      <a:lnTo>
                        <a:pt x="22" y="10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0" name="Freeform 25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3 w 24"/>
                    <a:gd name="T1" fmla="*/ 0 h 4"/>
                    <a:gd name="T2" fmla="*/ 3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3 w 24"/>
                    <a:gd name="T23" fmla="*/ 4 h 4"/>
                    <a:gd name="T24" fmla="*/ 3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3 w 24"/>
                    <a:gd name="T37" fmla="*/ 0 h 4"/>
                    <a:gd name="T38" fmla="*/ 3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1" name="Freeform 26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5 w 24"/>
                    <a:gd name="T1" fmla="*/ 0 h 4"/>
                    <a:gd name="T2" fmla="*/ 5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5 w 24"/>
                    <a:gd name="T23" fmla="*/ 4 h 4"/>
                    <a:gd name="T24" fmla="*/ 5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5 w 24"/>
                    <a:gd name="T37" fmla="*/ 0 h 4"/>
                    <a:gd name="T38" fmla="*/ 5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2" name="Freeform 27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4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3" name="Freeform 28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4" name="Freeform 29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2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2 h 4"/>
                    <a:gd name="T24" fmla="*/ 2 w 21"/>
                    <a:gd name="T25" fmla="*/ 2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2 w 21"/>
                    <a:gd name="T35" fmla="*/ 0 h 4"/>
                    <a:gd name="T36" fmla="*/ 2 w 21"/>
                    <a:gd name="T37" fmla="*/ 0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9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5" name="Freeform 30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19" cy="2"/>
                </a:xfrm>
                <a:custGeom>
                  <a:avLst/>
                  <a:gdLst>
                    <a:gd name="T0" fmla="*/ 19 w 19"/>
                    <a:gd name="T1" fmla="*/ 0 h 2"/>
                    <a:gd name="T2" fmla="*/ 19 w 19"/>
                    <a:gd name="T3" fmla="*/ 0 h 2"/>
                    <a:gd name="T4" fmla="*/ 2 w 19"/>
                    <a:gd name="T5" fmla="*/ 0 h 2"/>
                    <a:gd name="T6" fmla="*/ 2 w 19"/>
                    <a:gd name="T7" fmla="*/ 0 h 2"/>
                    <a:gd name="T8" fmla="*/ 0 w 19"/>
                    <a:gd name="T9" fmla="*/ 0 h 2"/>
                    <a:gd name="T10" fmla="*/ 0 w 19"/>
                    <a:gd name="T11" fmla="*/ 0 h 2"/>
                    <a:gd name="T12" fmla="*/ 0 w 19"/>
                    <a:gd name="T13" fmla="*/ 0 h 2"/>
                    <a:gd name="T14" fmla="*/ 2 w 19"/>
                    <a:gd name="T15" fmla="*/ 2 h 2"/>
                    <a:gd name="T16" fmla="*/ 2 w 19"/>
                    <a:gd name="T17" fmla="*/ 2 h 2"/>
                    <a:gd name="T18" fmla="*/ 19 w 19"/>
                    <a:gd name="T19" fmla="*/ 2 h 2"/>
                    <a:gd name="T20" fmla="*/ 19 w 19"/>
                    <a:gd name="T21" fmla="*/ 2 h 2"/>
                    <a:gd name="T22" fmla="*/ 19 w 19"/>
                    <a:gd name="T23" fmla="*/ 0 h 2"/>
                    <a:gd name="T24" fmla="*/ 19 w 19"/>
                    <a:gd name="T25" fmla="*/ 0 h 2"/>
                    <a:gd name="T26" fmla="*/ 19 w 19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9" h="2">
                      <a:moveTo>
                        <a:pt x="19" y="0"/>
                      </a:moveTo>
                      <a:lnTo>
                        <a:pt x="19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9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6" name="Freeform 31"/>
                <p:cNvSpPr>
                  <a:spLocks/>
                </p:cNvSpPr>
                <p:nvPr/>
              </p:nvSpPr>
              <p:spPr bwMode="auto">
                <a:xfrm>
                  <a:off x="5271" y="1049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0 h 4"/>
                    <a:gd name="T4" fmla="*/ 0 w 1"/>
                    <a:gd name="T5" fmla="*/ 0 h 4"/>
                    <a:gd name="T6" fmla="*/ 0 w 1"/>
                    <a:gd name="T7" fmla="*/ 4 h 4"/>
                    <a:gd name="T8" fmla="*/ 0 w 1"/>
                    <a:gd name="T9" fmla="*/ 4 h 4"/>
                    <a:gd name="T10" fmla="*/ 0 w 1"/>
                    <a:gd name="T11" fmla="*/ 4 h 4"/>
                    <a:gd name="T12" fmla="*/ 0 w 1"/>
                    <a:gd name="T13" fmla="*/ 0 h 4"/>
                    <a:gd name="T14" fmla="*/ 0 w 1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7" name="Freeform 32"/>
                <p:cNvSpPr>
                  <a:spLocks/>
                </p:cNvSpPr>
                <p:nvPr/>
              </p:nvSpPr>
              <p:spPr bwMode="auto">
                <a:xfrm>
                  <a:off x="5163" y="1056"/>
                  <a:ext cx="125" cy="2"/>
                </a:xfrm>
                <a:custGeom>
                  <a:avLst/>
                  <a:gdLst>
                    <a:gd name="T0" fmla="*/ 0 w 125"/>
                    <a:gd name="T1" fmla="*/ 0 h 2"/>
                    <a:gd name="T2" fmla="*/ 0 w 125"/>
                    <a:gd name="T3" fmla="*/ 0 h 2"/>
                    <a:gd name="T4" fmla="*/ 66 w 125"/>
                    <a:gd name="T5" fmla="*/ 0 h 2"/>
                    <a:gd name="T6" fmla="*/ 66 w 125"/>
                    <a:gd name="T7" fmla="*/ 0 h 2"/>
                    <a:gd name="T8" fmla="*/ 125 w 125"/>
                    <a:gd name="T9" fmla="*/ 0 h 2"/>
                    <a:gd name="T10" fmla="*/ 125 w 125"/>
                    <a:gd name="T11" fmla="*/ 0 h 2"/>
                    <a:gd name="T12" fmla="*/ 125 w 125"/>
                    <a:gd name="T13" fmla="*/ 2 h 2"/>
                    <a:gd name="T14" fmla="*/ 125 w 125"/>
                    <a:gd name="T15" fmla="*/ 2 h 2"/>
                    <a:gd name="T16" fmla="*/ 66 w 125"/>
                    <a:gd name="T17" fmla="*/ 2 h 2"/>
                    <a:gd name="T18" fmla="*/ 66 w 125"/>
                    <a:gd name="T19" fmla="*/ 2 h 2"/>
                    <a:gd name="T20" fmla="*/ 0 w 125"/>
                    <a:gd name="T21" fmla="*/ 2 h 2"/>
                    <a:gd name="T22" fmla="*/ 0 w 125"/>
                    <a:gd name="T23" fmla="*/ 2 h 2"/>
                    <a:gd name="T24" fmla="*/ 0 w 125"/>
                    <a:gd name="T25" fmla="*/ 0 h 2"/>
                    <a:gd name="T26" fmla="*/ 0 w 125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6" y="0"/>
                      </a:lnTo>
                      <a:lnTo>
                        <a:pt x="125" y="0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8" name="Freeform 33"/>
                <p:cNvSpPr>
                  <a:spLocks/>
                </p:cNvSpPr>
                <p:nvPr/>
              </p:nvSpPr>
              <p:spPr bwMode="auto">
                <a:xfrm>
                  <a:off x="5163" y="1035"/>
                  <a:ext cx="125" cy="9"/>
                </a:xfrm>
                <a:custGeom>
                  <a:avLst/>
                  <a:gdLst>
                    <a:gd name="T0" fmla="*/ 0 w 125"/>
                    <a:gd name="T1" fmla="*/ 2 h 9"/>
                    <a:gd name="T2" fmla="*/ 0 w 125"/>
                    <a:gd name="T3" fmla="*/ 2 h 9"/>
                    <a:gd name="T4" fmla="*/ 42 w 125"/>
                    <a:gd name="T5" fmla="*/ 2 h 9"/>
                    <a:gd name="T6" fmla="*/ 42 w 125"/>
                    <a:gd name="T7" fmla="*/ 2 h 9"/>
                    <a:gd name="T8" fmla="*/ 49 w 125"/>
                    <a:gd name="T9" fmla="*/ 0 h 9"/>
                    <a:gd name="T10" fmla="*/ 66 w 125"/>
                    <a:gd name="T11" fmla="*/ 0 h 9"/>
                    <a:gd name="T12" fmla="*/ 66 w 125"/>
                    <a:gd name="T13" fmla="*/ 0 h 9"/>
                    <a:gd name="T14" fmla="*/ 80 w 125"/>
                    <a:gd name="T15" fmla="*/ 2 h 9"/>
                    <a:gd name="T16" fmla="*/ 87 w 125"/>
                    <a:gd name="T17" fmla="*/ 4 h 9"/>
                    <a:gd name="T18" fmla="*/ 87 w 125"/>
                    <a:gd name="T19" fmla="*/ 4 h 9"/>
                    <a:gd name="T20" fmla="*/ 125 w 125"/>
                    <a:gd name="T21" fmla="*/ 4 h 9"/>
                    <a:gd name="T22" fmla="*/ 125 w 125"/>
                    <a:gd name="T23" fmla="*/ 4 h 9"/>
                    <a:gd name="T24" fmla="*/ 125 w 125"/>
                    <a:gd name="T25" fmla="*/ 9 h 9"/>
                    <a:gd name="T26" fmla="*/ 125 w 125"/>
                    <a:gd name="T27" fmla="*/ 9 h 9"/>
                    <a:gd name="T28" fmla="*/ 66 w 125"/>
                    <a:gd name="T29" fmla="*/ 7 h 9"/>
                    <a:gd name="T30" fmla="*/ 66 w 125"/>
                    <a:gd name="T31" fmla="*/ 7 h 9"/>
                    <a:gd name="T32" fmla="*/ 0 w 125"/>
                    <a:gd name="T33" fmla="*/ 7 h 9"/>
                    <a:gd name="T34" fmla="*/ 0 w 125"/>
                    <a:gd name="T35" fmla="*/ 7 h 9"/>
                    <a:gd name="T36" fmla="*/ 0 w 125"/>
                    <a:gd name="T37" fmla="*/ 2 h 9"/>
                    <a:gd name="T38" fmla="*/ 0 w 125"/>
                    <a:gd name="T39" fmla="*/ 2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125" h="9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2" y="2"/>
                      </a:lnTo>
                      <a:lnTo>
                        <a:pt x="49" y="0"/>
                      </a:lnTo>
                      <a:lnTo>
                        <a:pt x="66" y="0"/>
                      </a:lnTo>
                      <a:lnTo>
                        <a:pt x="80" y="2"/>
                      </a:lnTo>
                      <a:lnTo>
                        <a:pt x="87" y="4"/>
                      </a:lnTo>
                      <a:lnTo>
                        <a:pt x="125" y="4"/>
                      </a:lnTo>
                      <a:lnTo>
                        <a:pt x="125" y="9"/>
                      </a:lnTo>
                      <a:lnTo>
                        <a:pt x="66" y="7"/>
                      </a:lnTo>
                      <a:lnTo>
                        <a:pt x="0" y="7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09" name="Freeform 34"/>
                <p:cNvSpPr>
                  <a:spLocks/>
                </p:cNvSpPr>
                <p:nvPr/>
              </p:nvSpPr>
              <p:spPr bwMode="auto">
                <a:xfrm>
                  <a:off x="5163" y="1042"/>
                  <a:ext cx="125" cy="4"/>
                </a:xfrm>
                <a:custGeom>
                  <a:avLst/>
                  <a:gdLst>
                    <a:gd name="T0" fmla="*/ 0 w 125"/>
                    <a:gd name="T1" fmla="*/ 2 h 4"/>
                    <a:gd name="T2" fmla="*/ 0 w 125"/>
                    <a:gd name="T3" fmla="*/ 2 h 4"/>
                    <a:gd name="T4" fmla="*/ 66 w 125"/>
                    <a:gd name="T5" fmla="*/ 2 h 4"/>
                    <a:gd name="T6" fmla="*/ 66 w 125"/>
                    <a:gd name="T7" fmla="*/ 2 h 4"/>
                    <a:gd name="T8" fmla="*/ 125 w 125"/>
                    <a:gd name="T9" fmla="*/ 4 h 4"/>
                    <a:gd name="T10" fmla="*/ 125 w 125"/>
                    <a:gd name="T11" fmla="*/ 4 h 4"/>
                    <a:gd name="T12" fmla="*/ 125 w 125"/>
                    <a:gd name="T13" fmla="*/ 2 h 4"/>
                    <a:gd name="T14" fmla="*/ 125 w 125"/>
                    <a:gd name="T15" fmla="*/ 2 h 4"/>
                    <a:gd name="T16" fmla="*/ 66 w 125"/>
                    <a:gd name="T17" fmla="*/ 2 h 4"/>
                    <a:gd name="T18" fmla="*/ 66 w 125"/>
                    <a:gd name="T19" fmla="*/ 2 h 4"/>
                    <a:gd name="T20" fmla="*/ 0 w 125"/>
                    <a:gd name="T21" fmla="*/ 0 h 4"/>
                    <a:gd name="T22" fmla="*/ 0 w 125"/>
                    <a:gd name="T23" fmla="*/ 0 h 4"/>
                    <a:gd name="T24" fmla="*/ 0 w 125"/>
                    <a:gd name="T25" fmla="*/ 2 h 4"/>
                    <a:gd name="T26" fmla="*/ 0 w 125"/>
                    <a:gd name="T27" fmla="*/ 2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4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66" y="2"/>
                      </a:lnTo>
                      <a:lnTo>
                        <a:pt x="125" y="4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0" name="Freeform 35"/>
                <p:cNvSpPr>
                  <a:spLocks/>
                </p:cNvSpPr>
                <p:nvPr/>
              </p:nvSpPr>
              <p:spPr bwMode="auto">
                <a:xfrm>
                  <a:off x="5207" y="1051"/>
                  <a:ext cx="8" cy="2"/>
                </a:xfrm>
                <a:custGeom>
                  <a:avLst/>
                  <a:gdLst>
                    <a:gd name="T0" fmla="*/ 5 w 8"/>
                    <a:gd name="T1" fmla="*/ 0 h 2"/>
                    <a:gd name="T2" fmla="*/ 5 w 8"/>
                    <a:gd name="T3" fmla="*/ 0 h 2"/>
                    <a:gd name="T4" fmla="*/ 8 w 8"/>
                    <a:gd name="T5" fmla="*/ 0 h 2"/>
                    <a:gd name="T6" fmla="*/ 8 w 8"/>
                    <a:gd name="T7" fmla="*/ 0 h 2"/>
                    <a:gd name="T8" fmla="*/ 8 w 8"/>
                    <a:gd name="T9" fmla="*/ 2 h 2"/>
                    <a:gd name="T10" fmla="*/ 5 w 8"/>
                    <a:gd name="T11" fmla="*/ 2 h 2"/>
                    <a:gd name="T12" fmla="*/ 5 w 8"/>
                    <a:gd name="T13" fmla="*/ 2 h 2"/>
                    <a:gd name="T14" fmla="*/ 3 w 8"/>
                    <a:gd name="T15" fmla="*/ 2 h 2"/>
                    <a:gd name="T16" fmla="*/ 0 w 8"/>
                    <a:gd name="T17" fmla="*/ 0 h 2"/>
                    <a:gd name="T18" fmla="*/ 0 w 8"/>
                    <a:gd name="T19" fmla="*/ 0 h 2"/>
                    <a:gd name="T20" fmla="*/ 5 w 8"/>
                    <a:gd name="T21" fmla="*/ 0 h 2"/>
                    <a:gd name="T22" fmla="*/ 5 w 8"/>
                    <a:gd name="T23" fmla="*/ 0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" h="2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1" name="Freeform 36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2" name="Freeform 37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3" name="Freeform 38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1"/>
                </a:xfrm>
                <a:custGeom>
                  <a:avLst/>
                  <a:gdLst>
                    <a:gd name="T0" fmla="*/ 2 w 5"/>
                    <a:gd name="T1" fmla="*/ 0 h 1"/>
                    <a:gd name="T2" fmla="*/ 2 w 5"/>
                    <a:gd name="T3" fmla="*/ 0 h 1"/>
                    <a:gd name="T4" fmla="*/ 5 w 5"/>
                    <a:gd name="T5" fmla="*/ 0 h 1"/>
                    <a:gd name="T6" fmla="*/ 5 w 5"/>
                    <a:gd name="T7" fmla="*/ 0 h 1"/>
                    <a:gd name="T8" fmla="*/ 2 w 5"/>
                    <a:gd name="T9" fmla="*/ 0 h 1"/>
                    <a:gd name="T10" fmla="*/ 2 w 5"/>
                    <a:gd name="T11" fmla="*/ 0 h 1"/>
                    <a:gd name="T12" fmla="*/ 0 w 5"/>
                    <a:gd name="T13" fmla="*/ 0 h 1"/>
                    <a:gd name="T14" fmla="*/ 0 w 5"/>
                    <a:gd name="T15" fmla="*/ 0 h 1"/>
                    <a:gd name="T16" fmla="*/ 2 w 5"/>
                    <a:gd name="T17" fmla="*/ 0 h 1"/>
                    <a:gd name="T18" fmla="*/ 2 w 5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4" name="Freeform 39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5" name="Freeform 40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6" name="Freeform 41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7" name="Freeform 42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7"/>
                </a:xfrm>
                <a:custGeom>
                  <a:avLst/>
                  <a:gdLst>
                    <a:gd name="T0" fmla="*/ 5 w 12"/>
                    <a:gd name="T1" fmla="*/ 0 h 7"/>
                    <a:gd name="T2" fmla="*/ 5 w 12"/>
                    <a:gd name="T3" fmla="*/ 0 h 7"/>
                    <a:gd name="T4" fmla="*/ 10 w 12"/>
                    <a:gd name="T5" fmla="*/ 3 h 7"/>
                    <a:gd name="T6" fmla="*/ 12 w 12"/>
                    <a:gd name="T7" fmla="*/ 5 h 7"/>
                    <a:gd name="T8" fmla="*/ 12 w 12"/>
                    <a:gd name="T9" fmla="*/ 5 h 7"/>
                    <a:gd name="T10" fmla="*/ 10 w 12"/>
                    <a:gd name="T11" fmla="*/ 7 h 7"/>
                    <a:gd name="T12" fmla="*/ 7 w 12"/>
                    <a:gd name="T13" fmla="*/ 7 h 7"/>
                    <a:gd name="T14" fmla="*/ 3 w 12"/>
                    <a:gd name="T15" fmla="*/ 7 h 7"/>
                    <a:gd name="T16" fmla="*/ 0 w 12"/>
                    <a:gd name="T17" fmla="*/ 5 h 7"/>
                    <a:gd name="T18" fmla="*/ 0 w 12"/>
                    <a:gd name="T19" fmla="*/ 5 h 7"/>
                    <a:gd name="T20" fmla="*/ 3 w 12"/>
                    <a:gd name="T21" fmla="*/ 0 h 7"/>
                    <a:gd name="T22" fmla="*/ 5 w 12"/>
                    <a:gd name="T23" fmla="*/ 0 h 7"/>
                    <a:gd name="T24" fmla="*/ 5 w 12"/>
                    <a:gd name="T25" fmla="*/ 0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2" h="7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8" name="Freeform 43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5"/>
                </a:xfrm>
                <a:custGeom>
                  <a:avLst/>
                  <a:gdLst>
                    <a:gd name="T0" fmla="*/ 5 w 12"/>
                    <a:gd name="T1" fmla="*/ 0 h 5"/>
                    <a:gd name="T2" fmla="*/ 5 w 12"/>
                    <a:gd name="T3" fmla="*/ 0 h 5"/>
                    <a:gd name="T4" fmla="*/ 10 w 12"/>
                    <a:gd name="T5" fmla="*/ 3 h 5"/>
                    <a:gd name="T6" fmla="*/ 12 w 12"/>
                    <a:gd name="T7" fmla="*/ 5 h 5"/>
                    <a:gd name="T8" fmla="*/ 12 w 12"/>
                    <a:gd name="T9" fmla="*/ 5 h 5"/>
                    <a:gd name="T10" fmla="*/ 5 w 12"/>
                    <a:gd name="T11" fmla="*/ 5 h 5"/>
                    <a:gd name="T12" fmla="*/ 0 w 12"/>
                    <a:gd name="T13" fmla="*/ 5 h 5"/>
                    <a:gd name="T14" fmla="*/ 0 w 12"/>
                    <a:gd name="T15" fmla="*/ 5 h 5"/>
                    <a:gd name="T16" fmla="*/ 0 w 12"/>
                    <a:gd name="T17" fmla="*/ 3 h 5"/>
                    <a:gd name="T18" fmla="*/ 5 w 12"/>
                    <a:gd name="T19" fmla="*/ 0 h 5"/>
                    <a:gd name="T20" fmla="*/ 5 w 12"/>
                    <a:gd name="T21" fmla="*/ 0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" h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19" name="Freeform 44"/>
                <p:cNvSpPr>
                  <a:spLocks/>
                </p:cNvSpPr>
                <p:nvPr/>
              </p:nvSpPr>
              <p:spPr bwMode="auto">
                <a:xfrm>
                  <a:off x="5179" y="1049"/>
                  <a:ext cx="12" cy="4"/>
                </a:xfrm>
                <a:custGeom>
                  <a:avLst/>
                  <a:gdLst>
                    <a:gd name="T0" fmla="*/ 0 w 12"/>
                    <a:gd name="T1" fmla="*/ 0 h 4"/>
                    <a:gd name="T2" fmla="*/ 0 w 12"/>
                    <a:gd name="T3" fmla="*/ 0 h 4"/>
                    <a:gd name="T4" fmla="*/ 12 w 12"/>
                    <a:gd name="T5" fmla="*/ 0 h 4"/>
                    <a:gd name="T6" fmla="*/ 12 w 12"/>
                    <a:gd name="T7" fmla="*/ 0 h 4"/>
                    <a:gd name="T8" fmla="*/ 12 w 12"/>
                    <a:gd name="T9" fmla="*/ 4 h 4"/>
                    <a:gd name="T10" fmla="*/ 12 w 12"/>
                    <a:gd name="T11" fmla="*/ 4 h 4"/>
                    <a:gd name="T12" fmla="*/ 0 w 12"/>
                    <a:gd name="T13" fmla="*/ 2 h 4"/>
                    <a:gd name="T14" fmla="*/ 0 w 12"/>
                    <a:gd name="T15" fmla="*/ 2 h 4"/>
                    <a:gd name="T16" fmla="*/ 0 w 12"/>
                    <a:gd name="T17" fmla="*/ 0 h 4"/>
                    <a:gd name="T18" fmla="*/ 0 w 12"/>
                    <a:gd name="T19" fmla="*/ 0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1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0" name="Freeform 45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1" name="Freeform 46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2" name="Freeform 47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3" name="Freeform 48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4" name="Freeform 49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5" name="Freeform 50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6" name="Freeform 51"/>
                <p:cNvSpPr>
                  <a:spLocks/>
                </p:cNvSpPr>
                <p:nvPr/>
              </p:nvSpPr>
              <p:spPr bwMode="auto">
                <a:xfrm>
                  <a:off x="5167" y="1046"/>
                  <a:ext cx="5" cy="7"/>
                </a:xfrm>
                <a:custGeom>
                  <a:avLst/>
                  <a:gdLst>
                    <a:gd name="T0" fmla="*/ 0 w 5"/>
                    <a:gd name="T1" fmla="*/ 0 h 7"/>
                    <a:gd name="T2" fmla="*/ 0 w 5"/>
                    <a:gd name="T3" fmla="*/ 0 h 7"/>
                    <a:gd name="T4" fmla="*/ 3 w 5"/>
                    <a:gd name="T5" fmla="*/ 3 h 7"/>
                    <a:gd name="T6" fmla="*/ 5 w 5"/>
                    <a:gd name="T7" fmla="*/ 5 h 7"/>
                    <a:gd name="T8" fmla="*/ 5 w 5"/>
                    <a:gd name="T9" fmla="*/ 5 h 7"/>
                    <a:gd name="T10" fmla="*/ 3 w 5"/>
                    <a:gd name="T11" fmla="*/ 7 h 7"/>
                    <a:gd name="T12" fmla="*/ 0 w 5"/>
                    <a:gd name="T13" fmla="*/ 7 h 7"/>
                    <a:gd name="T14" fmla="*/ 0 w 5"/>
                    <a:gd name="T15" fmla="*/ 7 h 7"/>
                    <a:gd name="T16" fmla="*/ 0 w 5"/>
                    <a:gd name="T17" fmla="*/ 7 h 7"/>
                    <a:gd name="T18" fmla="*/ 0 w 5"/>
                    <a:gd name="T19" fmla="*/ 5 h 7"/>
                    <a:gd name="T20" fmla="*/ 0 w 5"/>
                    <a:gd name="T21" fmla="*/ 5 h 7"/>
                    <a:gd name="T22" fmla="*/ 0 w 5"/>
                    <a:gd name="T23" fmla="*/ 3 h 7"/>
                    <a:gd name="T24" fmla="*/ 0 w 5"/>
                    <a:gd name="T25" fmla="*/ 0 h 7"/>
                    <a:gd name="T26" fmla="*/ 0 w 5"/>
                    <a:gd name="T27" fmla="*/ 0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7" name="Freeform 5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4 h 4"/>
                    <a:gd name="T18" fmla="*/ 0 w 5"/>
                    <a:gd name="T19" fmla="*/ 2 h 4"/>
                    <a:gd name="T20" fmla="*/ 0 w 5"/>
                    <a:gd name="T21" fmla="*/ 2 h 4"/>
                    <a:gd name="T22" fmla="*/ 0 w 5"/>
                    <a:gd name="T23" fmla="*/ 0 h 4"/>
                    <a:gd name="T24" fmla="*/ 0 w 5"/>
                    <a:gd name="T25" fmla="*/ 0 h 4"/>
                    <a:gd name="T26" fmla="*/ 0 w 5"/>
                    <a:gd name="T27" fmla="*/ 0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8" name="Freeform 5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2 h 4"/>
                    <a:gd name="T18" fmla="*/ 0 w 5"/>
                    <a:gd name="T19" fmla="*/ 2 h 4"/>
                    <a:gd name="T20" fmla="*/ 0 w 5"/>
                    <a:gd name="T21" fmla="*/ 0 h 4"/>
                    <a:gd name="T22" fmla="*/ 0 w 5"/>
                    <a:gd name="T23" fmla="*/ 0 h 4"/>
                    <a:gd name="T24" fmla="*/ 0 w 5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29" name="Freeform 5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0" name="Freeform 5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1" name="Freeform 56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2" name="Freeform 57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3" name="Freeform 58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4" name="Freeform 59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5" name="Freeform 60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6" name="Freeform 61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7" name="Freeform 6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8" name="Freeform 6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39" name="Freeform 6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0 h 2"/>
                    <a:gd name="T12" fmla="*/ 0 w 1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0" name="Freeform 6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1" name="Freeform 66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2" name="Freeform 67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3" name="Freeform 68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2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0 h 2"/>
                    <a:gd name="T4" fmla="*/ 3 w 3"/>
                    <a:gd name="T5" fmla="*/ 2 h 2"/>
                    <a:gd name="T6" fmla="*/ 3 w 3"/>
                    <a:gd name="T7" fmla="*/ 2 h 2"/>
                    <a:gd name="T8" fmla="*/ 0 w 3"/>
                    <a:gd name="T9" fmla="*/ 2 h 2"/>
                    <a:gd name="T10" fmla="*/ 0 w 3"/>
                    <a:gd name="T11" fmla="*/ 2 h 2"/>
                    <a:gd name="T12" fmla="*/ 0 w 3"/>
                    <a:gd name="T13" fmla="*/ 2 h 2"/>
                    <a:gd name="T14" fmla="*/ 0 w 3"/>
                    <a:gd name="T15" fmla="*/ 2 h 2"/>
                    <a:gd name="T16" fmla="*/ 0 w 3"/>
                    <a:gd name="T17" fmla="*/ 0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4" name="Freeform 69"/>
                <p:cNvSpPr>
                  <a:spLocks/>
                </p:cNvSpPr>
                <p:nvPr/>
              </p:nvSpPr>
              <p:spPr bwMode="auto">
                <a:xfrm>
                  <a:off x="5217" y="1405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5 h 85"/>
                    <a:gd name="T12" fmla="*/ 5 w 231"/>
                    <a:gd name="T13" fmla="*/ 35 h 85"/>
                    <a:gd name="T14" fmla="*/ 0 w 231"/>
                    <a:gd name="T15" fmla="*/ 33 h 85"/>
                    <a:gd name="T16" fmla="*/ 0 w 231"/>
                    <a:gd name="T17" fmla="*/ 30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2 h 85"/>
                    <a:gd name="T24" fmla="*/ 115 w 231"/>
                    <a:gd name="T25" fmla="*/ 2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5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12" y="26"/>
                      </a:lnTo>
                      <a:lnTo>
                        <a:pt x="115" y="2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5" name="Freeform 70"/>
                <p:cNvSpPr>
                  <a:spLocks/>
                </p:cNvSpPr>
                <p:nvPr/>
              </p:nvSpPr>
              <p:spPr bwMode="auto">
                <a:xfrm>
                  <a:off x="5217" y="1400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3 h 85"/>
                    <a:gd name="T12" fmla="*/ 5 w 231"/>
                    <a:gd name="T13" fmla="*/ 33 h 85"/>
                    <a:gd name="T14" fmla="*/ 0 w 231"/>
                    <a:gd name="T15" fmla="*/ 33 h 85"/>
                    <a:gd name="T16" fmla="*/ 0 w 231"/>
                    <a:gd name="T17" fmla="*/ 31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0 h 85"/>
                    <a:gd name="T24" fmla="*/ 115 w 231"/>
                    <a:gd name="T25" fmla="*/ 0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3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12" y="26"/>
                      </a:lnTo>
                      <a:lnTo>
                        <a:pt x="115" y="0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6" name="Freeform 71"/>
                <p:cNvSpPr>
                  <a:spLocks/>
                </p:cNvSpPr>
                <p:nvPr/>
              </p:nvSpPr>
              <p:spPr bwMode="auto">
                <a:xfrm>
                  <a:off x="4804" y="1353"/>
                  <a:ext cx="533" cy="68"/>
                </a:xfrm>
                <a:custGeom>
                  <a:avLst/>
                  <a:gdLst>
                    <a:gd name="T0" fmla="*/ 526 w 533"/>
                    <a:gd name="T1" fmla="*/ 66 h 68"/>
                    <a:gd name="T2" fmla="*/ 491 w 533"/>
                    <a:gd name="T3" fmla="*/ 68 h 68"/>
                    <a:gd name="T4" fmla="*/ 474 w 533"/>
                    <a:gd name="T5" fmla="*/ 64 h 68"/>
                    <a:gd name="T6" fmla="*/ 460 w 533"/>
                    <a:gd name="T7" fmla="*/ 54 h 68"/>
                    <a:gd name="T8" fmla="*/ 460 w 533"/>
                    <a:gd name="T9" fmla="*/ 47 h 68"/>
                    <a:gd name="T10" fmla="*/ 458 w 533"/>
                    <a:gd name="T11" fmla="*/ 40 h 68"/>
                    <a:gd name="T12" fmla="*/ 451 w 533"/>
                    <a:gd name="T13" fmla="*/ 38 h 68"/>
                    <a:gd name="T14" fmla="*/ 432 w 533"/>
                    <a:gd name="T15" fmla="*/ 40 h 68"/>
                    <a:gd name="T16" fmla="*/ 288 w 533"/>
                    <a:gd name="T17" fmla="*/ 57 h 68"/>
                    <a:gd name="T18" fmla="*/ 215 w 533"/>
                    <a:gd name="T19" fmla="*/ 57 h 68"/>
                    <a:gd name="T20" fmla="*/ 144 w 533"/>
                    <a:gd name="T21" fmla="*/ 47 h 68"/>
                    <a:gd name="T22" fmla="*/ 90 w 533"/>
                    <a:gd name="T23" fmla="*/ 35 h 68"/>
                    <a:gd name="T24" fmla="*/ 36 w 533"/>
                    <a:gd name="T25" fmla="*/ 21 h 68"/>
                    <a:gd name="T26" fmla="*/ 3 w 533"/>
                    <a:gd name="T27" fmla="*/ 7 h 68"/>
                    <a:gd name="T28" fmla="*/ 0 w 533"/>
                    <a:gd name="T29" fmla="*/ 0 h 68"/>
                    <a:gd name="T30" fmla="*/ 3 w 533"/>
                    <a:gd name="T31" fmla="*/ 0 h 68"/>
                    <a:gd name="T32" fmla="*/ 5 w 533"/>
                    <a:gd name="T33" fmla="*/ 5 h 68"/>
                    <a:gd name="T34" fmla="*/ 26 w 533"/>
                    <a:gd name="T35" fmla="*/ 16 h 68"/>
                    <a:gd name="T36" fmla="*/ 55 w 533"/>
                    <a:gd name="T37" fmla="*/ 24 h 68"/>
                    <a:gd name="T38" fmla="*/ 144 w 533"/>
                    <a:gd name="T39" fmla="*/ 45 h 68"/>
                    <a:gd name="T40" fmla="*/ 180 w 533"/>
                    <a:gd name="T41" fmla="*/ 49 h 68"/>
                    <a:gd name="T42" fmla="*/ 250 w 533"/>
                    <a:gd name="T43" fmla="*/ 54 h 68"/>
                    <a:gd name="T44" fmla="*/ 356 w 533"/>
                    <a:gd name="T45" fmla="*/ 47 h 68"/>
                    <a:gd name="T46" fmla="*/ 425 w 533"/>
                    <a:gd name="T47" fmla="*/ 38 h 68"/>
                    <a:gd name="T48" fmla="*/ 455 w 533"/>
                    <a:gd name="T49" fmla="*/ 35 h 68"/>
                    <a:gd name="T50" fmla="*/ 462 w 533"/>
                    <a:gd name="T51" fmla="*/ 40 h 68"/>
                    <a:gd name="T52" fmla="*/ 462 w 533"/>
                    <a:gd name="T53" fmla="*/ 47 h 68"/>
                    <a:gd name="T54" fmla="*/ 467 w 533"/>
                    <a:gd name="T55" fmla="*/ 54 h 68"/>
                    <a:gd name="T56" fmla="*/ 484 w 533"/>
                    <a:gd name="T57" fmla="*/ 64 h 68"/>
                    <a:gd name="T58" fmla="*/ 517 w 533"/>
                    <a:gd name="T59" fmla="*/ 66 h 68"/>
                    <a:gd name="T60" fmla="*/ 533 w 533"/>
                    <a:gd name="T61" fmla="*/ 64 h 68"/>
                    <a:gd name="T62" fmla="*/ 526 w 533"/>
                    <a:gd name="T63" fmla="*/ 66 h 6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33" h="68">
                      <a:moveTo>
                        <a:pt x="526" y="66"/>
                      </a:moveTo>
                      <a:lnTo>
                        <a:pt x="526" y="66"/>
                      </a:lnTo>
                      <a:lnTo>
                        <a:pt x="510" y="68"/>
                      </a:lnTo>
                      <a:lnTo>
                        <a:pt x="491" y="68"/>
                      </a:lnTo>
                      <a:lnTo>
                        <a:pt x="481" y="66"/>
                      </a:lnTo>
                      <a:lnTo>
                        <a:pt x="474" y="64"/>
                      </a:lnTo>
                      <a:lnTo>
                        <a:pt x="467" y="59"/>
                      </a:lnTo>
                      <a:lnTo>
                        <a:pt x="460" y="54"/>
                      </a:lnTo>
                      <a:lnTo>
                        <a:pt x="460" y="47"/>
                      </a:lnTo>
                      <a:lnTo>
                        <a:pt x="460" y="42"/>
                      </a:lnTo>
                      <a:lnTo>
                        <a:pt x="458" y="40"/>
                      </a:lnTo>
                      <a:lnTo>
                        <a:pt x="451" y="38"/>
                      </a:lnTo>
                      <a:lnTo>
                        <a:pt x="432" y="40"/>
                      </a:lnTo>
                      <a:lnTo>
                        <a:pt x="359" y="49"/>
                      </a:lnTo>
                      <a:lnTo>
                        <a:pt x="288" y="57"/>
                      </a:lnTo>
                      <a:lnTo>
                        <a:pt x="253" y="57"/>
                      </a:lnTo>
                      <a:lnTo>
                        <a:pt x="215" y="57"/>
                      </a:lnTo>
                      <a:lnTo>
                        <a:pt x="180" y="52"/>
                      </a:lnTo>
                      <a:lnTo>
                        <a:pt x="144" y="47"/>
                      </a:lnTo>
                      <a:lnTo>
                        <a:pt x="90" y="35"/>
                      </a:lnTo>
                      <a:lnTo>
                        <a:pt x="36" y="21"/>
                      </a:lnTo>
                      <a:lnTo>
                        <a:pt x="12" y="14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5"/>
                      </a:lnTo>
                      <a:lnTo>
                        <a:pt x="12" y="9"/>
                      </a:lnTo>
                      <a:lnTo>
                        <a:pt x="26" y="16"/>
                      </a:lnTo>
                      <a:lnTo>
                        <a:pt x="55" y="24"/>
                      </a:lnTo>
                      <a:lnTo>
                        <a:pt x="85" y="33"/>
                      </a:lnTo>
                      <a:lnTo>
                        <a:pt x="144" y="45"/>
                      </a:lnTo>
                      <a:lnTo>
                        <a:pt x="180" y="49"/>
                      </a:lnTo>
                      <a:lnTo>
                        <a:pt x="215" y="52"/>
                      </a:lnTo>
                      <a:lnTo>
                        <a:pt x="250" y="54"/>
                      </a:lnTo>
                      <a:lnTo>
                        <a:pt x="286" y="54"/>
                      </a:lnTo>
                      <a:lnTo>
                        <a:pt x="356" y="47"/>
                      </a:lnTo>
                      <a:lnTo>
                        <a:pt x="425" y="38"/>
                      </a:lnTo>
                      <a:lnTo>
                        <a:pt x="444" y="35"/>
                      </a:lnTo>
                      <a:lnTo>
                        <a:pt x="455" y="35"/>
                      </a:lnTo>
                      <a:lnTo>
                        <a:pt x="460" y="38"/>
                      </a:lnTo>
                      <a:lnTo>
                        <a:pt x="462" y="40"/>
                      </a:lnTo>
                      <a:lnTo>
                        <a:pt x="462" y="47"/>
                      </a:lnTo>
                      <a:lnTo>
                        <a:pt x="467" y="54"/>
                      </a:lnTo>
                      <a:lnTo>
                        <a:pt x="474" y="61"/>
                      </a:lnTo>
                      <a:lnTo>
                        <a:pt x="484" y="64"/>
                      </a:lnTo>
                      <a:lnTo>
                        <a:pt x="493" y="66"/>
                      </a:lnTo>
                      <a:lnTo>
                        <a:pt x="517" y="66"/>
                      </a:lnTo>
                      <a:lnTo>
                        <a:pt x="533" y="61"/>
                      </a:lnTo>
                      <a:lnTo>
                        <a:pt x="533" y="64"/>
                      </a:lnTo>
                      <a:lnTo>
                        <a:pt x="526" y="66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7" name="Freeform 72"/>
                <p:cNvSpPr>
                  <a:spLocks/>
                </p:cNvSpPr>
                <p:nvPr/>
              </p:nvSpPr>
              <p:spPr bwMode="auto">
                <a:xfrm>
                  <a:off x="4769" y="1407"/>
                  <a:ext cx="641" cy="257"/>
                </a:xfrm>
                <a:custGeom>
                  <a:avLst/>
                  <a:gdLst>
                    <a:gd name="T0" fmla="*/ 521 w 641"/>
                    <a:gd name="T1" fmla="*/ 54 h 257"/>
                    <a:gd name="T2" fmla="*/ 469 w 641"/>
                    <a:gd name="T3" fmla="*/ 31 h 257"/>
                    <a:gd name="T4" fmla="*/ 462 w 641"/>
                    <a:gd name="T5" fmla="*/ 31 h 257"/>
                    <a:gd name="T6" fmla="*/ 396 w 641"/>
                    <a:gd name="T7" fmla="*/ 38 h 257"/>
                    <a:gd name="T8" fmla="*/ 398 w 641"/>
                    <a:gd name="T9" fmla="*/ 38 h 257"/>
                    <a:gd name="T10" fmla="*/ 387 w 641"/>
                    <a:gd name="T11" fmla="*/ 38 h 257"/>
                    <a:gd name="T12" fmla="*/ 337 w 641"/>
                    <a:gd name="T13" fmla="*/ 45 h 257"/>
                    <a:gd name="T14" fmla="*/ 339 w 641"/>
                    <a:gd name="T15" fmla="*/ 47 h 257"/>
                    <a:gd name="T16" fmla="*/ 335 w 641"/>
                    <a:gd name="T17" fmla="*/ 45 h 257"/>
                    <a:gd name="T18" fmla="*/ 226 w 641"/>
                    <a:gd name="T19" fmla="*/ 59 h 257"/>
                    <a:gd name="T20" fmla="*/ 170 w 641"/>
                    <a:gd name="T21" fmla="*/ 66 h 257"/>
                    <a:gd name="T22" fmla="*/ 130 w 641"/>
                    <a:gd name="T23" fmla="*/ 62 h 257"/>
                    <a:gd name="T24" fmla="*/ 104 w 641"/>
                    <a:gd name="T25" fmla="*/ 52 h 257"/>
                    <a:gd name="T26" fmla="*/ 104 w 641"/>
                    <a:gd name="T27" fmla="*/ 38 h 257"/>
                    <a:gd name="T28" fmla="*/ 125 w 641"/>
                    <a:gd name="T29" fmla="*/ 21 h 257"/>
                    <a:gd name="T30" fmla="*/ 156 w 641"/>
                    <a:gd name="T31" fmla="*/ 17 h 257"/>
                    <a:gd name="T32" fmla="*/ 196 w 641"/>
                    <a:gd name="T33" fmla="*/ 3 h 257"/>
                    <a:gd name="T34" fmla="*/ 196 w 641"/>
                    <a:gd name="T35" fmla="*/ 3 h 257"/>
                    <a:gd name="T36" fmla="*/ 196 w 641"/>
                    <a:gd name="T37" fmla="*/ 0 h 257"/>
                    <a:gd name="T38" fmla="*/ 189 w 641"/>
                    <a:gd name="T39" fmla="*/ 0 h 257"/>
                    <a:gd name="T40" fmla="*/ 186 w 641"/>
                    <a:gd name="T41" fmla="*/ 0 h 257"/>
                    <a:gd name="T42" fmla="*/ 184 w 641"/>
                    <a:gd name="T43" fmla="*/ 0 h 257"/>
                    <a:gd name="T44" fmla="*/ 156 w 641"/>
                    <a:gd name="T45" fmla="*/ 10 h 257"/>
                    <a:gd name="T46" fmla="*/ 113 w 641"/>
                    <a:gd name="T47" fmla="*/ 19 h 257"/>
                    <a:gd name="T48" fmla="*/ 97 w 641"/>
                    <a:gd name="T49" fmla="*/ 40 h 257"/>
                    <a:gd name="T50" fmla="*/ 104 w 641"/>
                    <a:gd name="T51" fmla="*/ 57 h 257"/>
                    <a:gd name="T52" fmla="*/ 137 w 641"/>
                    <a:gd name="T53" fmla="*/ 66 h 257"/>
                    <a:gd name="T54" fmla="*/ 151 w 641"/>
                    <a:gd name="T55" fmla="*/ 69 h 257"/>
                    <a:gd name="T56" fmla="*/ 24 w 641"/>
                    <a:gd name="T57" fmla="*/ 85 h 257"/>
                    <a:gd name="T58" fmla="*/ 5 w 641"/>
                    <a:gd name="T59" fmla="*/ 87 h 257"/>
                    <a:gd name="T60" fmla="*/ 0 w 641"/>
                    <a:gd name="T61" fmla="*/ 90 h 257"/>
                    <a:gd name="T62" fmla="*/ 2 w 641"/>
                    <a:gd name="T63" fmla="*/ 92 h 257"/>
                    <a:gd name="T64" fmla="*/ 0 w 641"/>
                    <a:gd name="T65" fmla="*/ 95 h 257"/>
                    <a:gd name="T66" fmla="*/ 5 w 641"/>
                    <a:gd name="T67" fmla="*/ 104 h 257"/>
                    <a:gd name="T68" fmla="*/ 5 w 641"/>
                    <a:gd name="T69" fmla="*/ 104 h 257"/>
                    <a:gd name="T70" fmla="*/ 7 w 641"/>
                    <a:gd name="T71" fmla="*/ 120 h 257"/>
                    <a:gd name="T72" fmla="*/ 17 w 641"/>
                    <a:gd name="T73" fmla="*/ 137 h 257"/>
                    <a:gd name="T74" fmla="*/ 19 w 641"/>
                    <a:gd name="T75" fmla="*/ 149 h 257"/>
                    <a:gd name="T76" fmla="*/ 19 w 641"/>
                    <a:gd name="T77" fmla="*/ 151 h 257"/>
                    <a:gd name="T78" fmla="*/ 24 w 641"/>
                    <a:gd name="T79" fmla="*/ 151 h 257"/>
                    <a:gd name="T80" fmla="*/ 73 w 641"/>
                    <a:gd name="T81" fmla="*/ 196 h 257"/>
                    <a:gd name="T82" fmla="*/ 132 w 641"/>
                    <a:gd name="T83" fmla="*/ 253 h 257"/>
                    <a:gd name="T84" fmla="*/ 80 w 641"/>
                    <a:gd name="T85" fmla="*/ 198 h 257"/>
                    <a:gd name="T86" fmla="*/ 134 w 641"/>
                    <a:gd name="T87" fmla="*/ 253 h 257"/>
                    <a:gd name="T88" fmla="*/ 151 w 641"/>
                    <a:gd name="T89" fmla="*/ 257 h 257"/>
                    <a:gd name="T90" fmla="*/ 639 w 641"/>
                    <a:gd name="T91" fmla="*/ 118 h 257"/>
                    <a:gd name="T92" fmla="*/ 639 w 641"/>
                    <a:gd name="T93" fmla="*/ 111 h 25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641" h="257">
                      <a:moveTo>
                        <a:pt x="639" y="111"/>
                      </a:moveTo>
                      <a:lnTo>
                        <a:pt x="639" y="111"/>
                      </a:lnTo>
                      <a:lnTo>
                        <a:pt x="521" y="54"/>
                      </a:lnTo>
                      <a:lnTo>
                        <a:pt x="469" y="31"/>
                      </a:lnTo>
                      <a:lnTo>
                        <a:pt x="464" y="31"/>
                      </a:lnTo>
                      <a:lnTo>
                        <a:pt x="462" y="31"/>
                      </a:lnTo>
                      <a:lnTo>
                        <a:pt x="457" y="28"/>
                      </a:lnTo>
                      <a:lnTo>
                        <a:pt x="396" y="38"/>
                      </a:lnTo>
                      <a:lnTo>
                        <a:pt x="398" y="38"/>
                      </a:lnTo>
                      <a:lnTo>
                        <a:pt x="394" y="40"/>
                      </a:lnTo>
                      <a:lnTo>
                        <a:pt x="387" y="38"/>
                      </a:lnTo>
                      <a:lnTo>
                        <a:pt x="337" y="45"/>
                      </a:lnTo>
                      <a:lnTo>
                        <a:pt x="339" y="47"/>
                      </a:lnTo>
                      <a:lnTo>
                        <a:pt x="335" y="45"/>
                      </a:lnTo>
                      <a:lnTo>
                        <a:pt x="259" y="57"/>
                      </a:lnTo>
                      <a:lnTo>
                        <a:pt x="226" y="59"/>
                      </a:lnTo>
                      <a:lnTo>
                        <a:pt x="170" y="66"/>
                      </a:lnTo>
                      <a:lnTo>
                        <a:pt x="149" y="64"/>
                      </a:lnTo>
                      <a:lnTo>
                        <a:pt x="130" y="62"/>
                      </a:lnTo>
                      <a:lnTo>
                        <a:pt x="118" y="59"/>
                      </a:lnTo>
                      <a:lnTo>
                        <a:pt x="108" y="54"/>
                      </a:lnTo>
                      <a:lnTo>
                        <a:pt x="104" y="52"/>
                      </a:lnTo>
                      <a:lnTo>
                        <a:pt x="101" y="50"/>
                      </a:lnTo>
                      <a:lnTo>
                        <a:pt x="101" y="45"/>
                      </a:lnTo>
                      <a:lnTo>
                        <a:pt x="104" y="38"/>
                      </a:lnTo>
                      <a:lnTo>
                        <a:pt x="113" y="28"/>
                      </a:lnTo>
                      <a:lnTo>
                        <a:pt x="125" y="21"/>
                      </a:lnTo>
                      <a:lnTo>
                        <a:pt x="139" y="17"/>
                      </a:lnTo>
                      <a:lnTo>
                        <a:pt x="156" y="17"/>
                      </a:lnTo>
                      <a:lnTo>
                        <a:pt x="165" y="14"/>
                      </a:lnTo>
                      <a:lnTo>
                        <a:pt x="177" y="12"/>
                      </a:lnTo>
                      <a:lnTo>
                        <a:pt x="196" y="3"/>
                      </a:lnTo>
                      <a:lnTo>
                        <a:pt x="196" y="0"/>
                      </a:lnTo>
                      <a:lnTo>
                        <a:pt x="189" y="0"/>
                      </a:lnTo>
                      <a:lnTo>
                        <a:pt x="186" y="0"/>
                      </a:lnTo>
                      <a:lnTo>
                        <a:pt x="184" y="0"/>
                      </a:lnTo>
                      <a:lnTo>
                        <a:pt x="172" y="7"/>
                      </a:lnTo>
                      <a:lnTo>
                        <a:pt x="156" y="10"/>
                      </a:lnTo>
                      <a:lnTo>
                        <a:pt x="141" y="12"/>
                      </a:lnTo>
                      <a:lnTo>
                        <a:pt x="127" y="14"/>
                      </a:lnTo>
                      <a:lnTo>
                        <a:pt x="113" y="19"/>
                      </a:lnTo>
                      <a:lnTo>
                        <a:pt x="101" y="31"/>
                      </a:lnTo>
                      <a:lnTo>
                        <a:pt x="97" y="40"/>
                      </a:lnTo>
                      <a:lnTo>
                        <a:pt x="94" y="47"/>
                      </a:lnTo>
                      <a:lnTo>
                        <a:pt x="97" y="54"/>
                      </a:lnTo>
                      <a:lnTo>
                        <a:pt x="104" y="57"/>
                      </a:lnTo>
                      <a:lnTo>
                        <a:pt x="111" y="62"/>
                      </a:lnTo>
                      <a:lnTo>
                        <a:pt x="120" y="64"/>
                      </a:lnTo>
                      <a:lnTo>
                        <a:pt x="137" y="66"/>
                      </a:lnTo>
                      <a:lnTo>
                        <a:pt x="151" y="69"/>
                      </a:lnTo>
                      <a:lnTo>
                        <a:pt x="87" y="76"/>
                      </a:lnTo>
                      <a:lnTo>
                        <a:pt x="24" y="85"/>
                      </a:lnTo>
                      <a:lnTo>
                        <a:pt x="7" y="87"/>
                      </a:lnTo>
                      <a:lnTo>
                        <a:pt x="5" y="87"/>
                      </a:lnTo>
                      <a:lnTo>
                        <a:pt x="0" y="90"/>
                      </a:lnTo>
                      <a:lnTo>
                        <a:pt x="0" y="92"/>
                      </a:lnTo>
                      <a:lnTo>
                        <a:pt x="2" y="92"/>
                      </a:lnTo>
                      <a:lnTo>
                        <a:pt x="0" y="95"/>
                      </a:lnTo>
                      <a:lnTo>
                        <a:pt x="2" y="95"/>
                      </a:lnTo>
                      <a:lnTo>
                        <a:pt x="5" y="104"/>
                      </a:lnTo>
                      <a:lnTo>
                        <a:pt x="5" y="118"/>
                      </a:lnTo>
                      <a:lnTo>
                        <a:pt x="7" y="120"/>
                      </a:lnTo>
                      <a:lnTo>
                        <a:pt x="17" y="137"/>
                      </a:lnTo>
                      <a:lnTo>
                        <a:pt x="17" y="142"/>
                      </a:lnTo>
                      <a:lnTo>
                        <a:pt x="19" y="149"/>
                      </a:lnTo>
                      <a:lnTo>
                        <a:pt x="19" y="151"/>
                      </a:lnTo>
                      <a:lnTo>
                        <a:pt x="24" y="151"/>
                      </a:lnTo>
                      <a:lnTo>
                        <a:pt x="28" y="151"/>
                      </a:lnTo>
                      <a:lnTo>
                        <a:pt x="73" y="196"/>
                      </a:lnTo>
                      <a:lnTo>
                        <a:pt x="132" y="253"/>
                      </a:lnTo>
                      <a:lnTo>
                        <a:pt x="139" y="255"/>
                      </a:lnTo>
                      <a:lnTo>
                        <a:pt x="80" y="198"/>
                      </a:lnTo>
                      <a:lnTo>
                        <a:pt x="134" y="253"/>
                      </a:lnTo>
                      <a:lnTo>
                        <a:pt x="144" y="257"/>
                      </a:lnTo>
                      <a:lnTo>
                        <a:pt x="151" y="257"/>
                      </a:lnTo>
                      <a:lnTo>
                        <a:pt x="391" y="189"/>
                      </a:lnTo>
                      <a:lnTo>
                        <a:pt x="639" y="118"/>
                      </a:lnTo>
                      <a:lnTo>
                        <a:pt x="641" y="116"/>
                      </a:lnTo>
                      <a:lnTo>
                        <a:pt x="639" y="111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8" name="Freeform 73"/>
                <p:cNvSpPr>
                  <a:spLocks/>
                </p:cNvSpPr>
                <p:nvPr/>
              </p:nvSpPr>
              <p:spPr bwMode="auto">
                <a:xfrm>
                  <a:off x="5330" y="1398"/>
                  <a:ext cx="118" cy="71"/>
                </a:xfrm>
                <a:custGeom>
                  <a:avLst/>
                  <a:gdLst>
                    <a:gd name="T0" fmla="*/ 0 w 118"/>
                    <a:gd name="T1" fmla="*/ 23 h 71"/>
                    <a:gd name="T2" fmla="*/ 0 w 118"/>
                    <a:gd name="T3" fmla="*/ 23 h 71"/>
                    <a:gd name="T4" fmla="*/ 0 w 118"/>
                    <a:gd name="T5" fmla="*/ 23 h 71"/>
                    <a:gd name="T6" fmla="*/ 0 w 118"/>
                    <a:gd name="T7" fmla="*/ 21 h 71"/>
                    <a:gd name="T8" fmla="*/ 0 w 118"/>
                    <a:gd name="T9" fmla="*/ 21 h 71"/>
                    <a:gd name="T10" fmla="*/ 14 w 118"/>
                    <a:gd name="T11" fmla="*/ 9 h 71"/>
                    <a:gd name="T12" fmla="*/ 14 w 118"/>
                    <a:gd name="T13" fmla="*/ 9 h 71"/>
                    <a:gd name="T14" fmla="*/ 14 w 118"/>
                    <a:gd name="T15" fmla="*/ 9 h 71"/>
                    <a:gd name="T16" fmla="*/ 14 w 118"/>
                    <a:gd name="T17" fmla="*/ 9 h 71"/>
                    <a:gd name="T18" fmla="*/ 14 w 118"/>
                    <a:gd name="T19" fmla="*/ 9 h 71"/>
                    <a:gd name="T20" fmla="*/ 14 w 118"/>
                    <a:gd name="T21" fmla="*/ 9 h 71"/>
                    <a:gd name="T22" fmla="*/ 14 w 118"/>
                    <a:gd name="T23" fmla="*/ 9 h 71"/>
                    <a:gd name="T24" fmla="*/ 14 w 118"/>
                    <a:gd name="T25" fmla="*/ 9 h 71"/>
                    <a:gd name="T26" fmla="*/ 14 w 118"/>
                    <a:gd name="T27" fmla="*/ 9 h 71"/>
                    <a:gd name="T28" fmla="*/ 14 w 118"/>
                    <a:gd name="T29" fmla="*/ 9 h 71"/>
                    <a:gd name="T30" fmla="*/ 14 w 118"/>
                    <a:gd name="T31" fmla="*/ 9 h 71"/>
                    <a:gd name="T32" fmla="*/ 33 w 118"/>
                    <a:gd name="T33" fmla="*/ 2 h 71"/>
                    <a:gd name="T34" fmla="*/ 33 w 118"/>
                    <a:gd name="T35" fmla="*/ 2 h 71"/>
                    <a:gd name="T36" fmla="*/ 33 w 118"/>
                    <a:gd name="T37" fmla="*/ 2 h 71"/>
                    <a:gd name="T38" fmla="*/ 33 w 118"/>
                    <a:gd name="T39" fmla="*/ 2 h 71"/>
                    <a:gd name="T40" fmla="*/ 33 w 118"/>
                    <a:gd name="T41" fmla="*/ 2 h 71"/>
                    <a:gd name="T42" fmla="*/ 35 w 118"/>
                    <a:gd name="T43" fmla="*/ 2 h 71"/>
                    <a:gd name="T44" fmla="*/ 35 w 118"/>
                    <a:gd name="T45" fmla="*/ 2 h 71"/>
                    <a:gd name="T46" fmla="*/ 52 w 118"/>
                    <a:gd name="T47" fmla="*/ 0 h 71"/>
                    <a:gd name="T48" fmla="*/ 83 w 118"/>
                    <a:gd name="T49" fmla="*/ 2 h 71"/>
                    <a:gd name="T50" fmla="*/ 83 w 118"/>
                    <a:gd name="T51" fmla="*/ 2 h 71"/>
                    <a:gd name="T52" fmla="*/ 83 w 118"/>
                    <a:gd name="T53" fmla="*/ 2 h 71"/>
                    <a:gd name="T54" fmla="*/ 87 w 118"/>
                    <a:gd name="T55" fmla="*/ 4 h 71"/>
                    <a:gd name="T56" fmla="*/ 87 w 118"/>
                    <a:gd name="T57" fmla="*/ 4 h 71"/>
                    <a:gd name="T58" fmla="*/ 87 w 118"/>
                    <a:gd name="T59" fmla="*/ 4 h 71"/>
                    <a:gd name="T60" fmla="*/ 99 w 118"/>
                    <a:gd name="T61" fmla="*/ 7 h 71"/>
                    <a:gd name="T62" fmla="*/ 118 w 118"/>
                    <a:gd name="T63" fmla="*/ 14 h 71"/>
                    <a:gd name="T64" fmla="*/ 118 w 118"/>
                    <a:gd name="T65" fmla="*/ 71 h 71"/>
                    <a:gd name="T66" fmla="*/ 118 w 118"/>
                    <a:gd name="T67" fmla="*/ 71 h 71"/>
                    <a:gd name="T68" fmla="*/ 99 w 118"/>
                    <a:gd name="T69" fmla="*/ 71 h 71"/>
                    <a:gd name="T70" fmla="*/ 83 w 118"/>
                    <a:gd name="T71" fmla="*/ 68 h 71"/>
                    <a:gd name="T72" fmla="*/ 83 w 118"/>
                    <a:gd name="T73" fmla="*/ 68 h 71"/>
                    <a:gd name="T74" fmla="*/ 47 w 118"/>
                    <a:gd name="T75" fmla="*/ 59 h 71"/>
                    <a:gd name="T76" fmla="*/ 28 w 118"/>
                    <a:gd name="T77" fmla="*/ 52 h 71"/>
                    <a:gd name="T78" fmla="*/ 19 w 118"/>
                    <a:gd name="T79" fmla="*/ 45 h 71"/>
                    <a:gd name="T80" fmla="*/ 19 w 118"/>
                    <a:gd name="T81" fmla="*/ 45 h 71"/>
                    <a:gd name="T82" fmla="*/ 9 w 118"/>
                    <a:gd name="T83" fmla="*/ 40 h 71"/>
                    <a:gd name="T84" fmla="*/ 0 w 118"/>
                    <a:gd name="T85" fmla="*/ 30 h 71"/>
                    <a:gd name="T86" fmla="*/ 0 w 118"/>
                    <a:gd name="T87" fmla="*/ 30 h 71"/>
                    <a:gd name="T88" fmla="*/ 0 w 118"/>
                    <a:gd name="T89" fmla="*/ 28 h 71"/>
                    <a:gd name="T90" fmla="*/ 0 w 118"/>
                    <a:gd name="T91" fmla="*/ 23 h 71"/>
                    <a:gd name="T92" fmla="*/ 0 w 118"/>
                    <a:gd name="T93" fmla="*/ 23 h 71"/>
                    <a:gd name="T94" fmla="*/ 0 w 118"/>
                    <a:gd name="T95" fmla="*/ 23 h 71"/>
                    <a:gd name="T96" fmla="*/ 0 w 118"/>
                    <a:gd name="T97" fmla="*/ 23 h 71"/>
                    <a:gd name="T98" fmla="*/ 0 w 118"/>
                    <a:gd name="T99" fmla="*/ 23 h 7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18" h="71">
                      <a:moveTo>
                        <a:pt x="0" y="23"/>
                      </a:move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14" y="9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52" y="0"/>
                      </a:lnTo>
                      <a:lnTo>
                        <a:pt x="83" y="2"/>
                      </a:lnTo>
                      <a:lnTo>
                        <a:pt x="87" y="4"/>
                      </a:lnTo>
                      <a:lnTo>
                        <a:pt x="99" y="7"/>
                      </a:lnTo>
                      <a:lnTo>
                        <a:pt x="118" y="14"/>
                      </a:lnTo>
                      <a:lnTo>
                        <a:pt x="118" y="71"/>
                      </a:lnTo>
                      <a:lnTo>
                        <a:pt x="99" y="71"/>
                      </a:lnTo>
                      <a:lnTo>
                        <a:pt x="83" y="68"/>
                      </a:lnTo>
                      <a:lnTo>
                        <a:pt x="47" y="59"/>
                      </a:lnTo>
                      <a:lnTo>
                        <a:pt x="28" y="52"/>
                      </a:lnTo>
                      <a:lnTo>
                        <a:pt x="19" y="45"/>
                      </a:lnTo>
                      <a:lnTo>
                        <a:pt x="9" y="40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735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49" name="Freeform 74"/>
                <p:cNvSpPr>
                  <a:spLocks/>
                </p:cNvSpPr>
                <p:nvPr/>
              </p:nvSpPr>
              <p:spPr bwMode="auto">
                <a:xfrm>
                  <a:off x="4689" y="962"/>
                  <a:ext cx="481" cy="445"/>
                </a:xfrm>
                <a:custGeom>
                  <a:avLst/>
                  <a:gdLst>
                    <a:gd name="T0" fmla="*/ 462 w 481"/>
                    <a:gd name="T1" fmla="*/ 47 h 445"/>
                    <a:gd name="T2" fmla="*/ 471 w 481"/>
                    <a:gd name="T3" fmla="*/ 70 h 445"/>
                    <a:gd name="T4" fmla="*/ 481 w 481"/>
                    <a:gd name="T5" fmla="*/ 162 h 445"/>
                    <a:gd name="T6" fmla="*/ 478 w 481"/>
                    <a:gd name="T7" fmla="*/ 282 h 445"/>
                    <a:gd name="T8" fmla="*/ 469 w 481"/>
                    <a:gd name="T9" fmla="*/ 377 h 445"/>
                    <a:gd name="T10" fmla="*/ 460 w 481"/>
                    <a:gd name="T11" fmla="*/ 398 h 445"/>
                    <a:gd name="T12" fmla="*/ 309 w 481"/>
                    <a:gd name="T13" fmla="*/ 398 h 445"/>
                    <a:gd name="T14" fmla="*/ 285 w 481"/>
                    <a:gd name="T15" fmla="*/ 415 h 445"/>
                    <a:gd name="T16" fmla="*/ 280 w 481"/>
                    <a:gd name="T17" fmla="*/ 415 h 445"/>
                    <a:gd name="T18" fmla="*/ 311 w 481"/>
                    <a:gd name="T19" fmla="*/ 417 h 445"/>
                    <a:gd name="T20" fmla="*/ 349 w 481"/>
                    <a:gd name="T21" fmla="*/ 424 h 445"/>
                    <a:gd name="T22" fmla="*/ 356 w 481"/>
                    <a:gd name="T23" fmla="*/ 429 h 445"/>
                    <a:gd name="T24" fmla="*/ 353 w 481"/>
                    <a:gd name="T25" fmla="*/ 433 h 445"/>
                    <a:gd name="T26" fmla="*/ 318 w 481"/>
                    <a:gd name="T27" fmla="*/ 440 h 445"/>
                    <a:gd name="T28" fmla="*/ 226 w 481"/>
                    <a:gd name="T29" fmla="*/ 445 h 445"/>
                    <a:gd name="T30" fmla="*/ 177 w 481"/>
                    <a:gd name="T31" fmla="*/ 443 h 445"/>
                    <a:gd name="T32" fmla="*/ 108 w 481"/>
                    <a:gd name="T33" fmla="*/ 436 h 445"/>
                    <a:gd name="T34" fmla="*/ 99 w 481"/>
                    <a:gd name="T35" fmla="*/ 429 h 445"/>
                    <a:gd name="T36" fmla="*/ 99 w 481"/>
                    <a:gd name="T37" fmla="*/ 426 h 445"/>
                    <a:gd name="T38" fmla="*/ 118 w 481"/>
                    <a:gd name="T39" fmla="*/ 422 h 445"/>
                    <a:gd name="T40" fmla="*/ 170 w 481"/>
                    <a:gd name="T41" fmla="*/ 415 h 445"/>
                    <a:gd name="T42" fmla="*/ 130 w 481"/>
                    <a:gd name="T43" fmla="*/ 396 h 445"/>
                    <a:gd name="T44" fmla="*/ 120 w 481"/>
                    <a:gd name="T45" fmla="*/ 386 h 445"/>
                    <a:gd name="T46" fmla="*/ 21 w 481"/>
                    <a:gd name="T47" fmla="*/ 367 h 445"/>
                    <a:gd name="T48" fmla="*/ 26 w 481"/>
                    <a:gd name="T49" fmla="*/ 351 h 445"/>
                    <a:gd name="T50" fmla="*/ 28 w 481"/>
                    <a:gd name="T51" fmla="*/ 318 h 445"/>
                    <a:gd name="T52" fmla="*/ 21 w 481"/>
                    <a:gd name="T53" fmla="*/ 280 h 445"/>
                    <a:gd name="T54" fmla="*/ 9 w 481"/>
                    <a:gd name="T55" fmla="*/ 257 h 445"/>
                    <a:gd name="T56" fmla="*/ 2 w 481"/>
                    <a:gd name="T57" fmla="*/ 249 h 445"/>
                    <a:gd name="T58" fmla="*/ 2 w 481"/>
                    <a:gd name="T59" fmla="*/ 200 h 445"/>
                    <a:gd name="T60" fmla="*/ 5 w 481"/>
                    <a:gd name="T61" fmla="*/ 188 h 445"/>
                    <a:gd name="T62" fmla="*/ 64 w 481"/>
                    <a:gd name="T63" fmla="*/ 139 h 445"/>
                    <a:gd name="T64" fmla="*/ 75 w 481"/>
                    <a:gd name="T65" fmla="*/ 61 h 445"/>
                    <a:gd name="T66" fmla="*/ 87 w 481"/>
                    <a:gd name="T67" fmla="*/ 25 h 445"/>
                    <a:gd name="T68" fmla="*/ 101 w 481"/>
                    <a:gd name="T69" fmla="*/ 0 h 445"/>
                    <a:gd name="T70" fmla="*/ 462 w 481"/>
                    <a:gd name="T71" fmla="*/ 47 h 44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81" h="445">
                      <a:moveTo>
                        <a:pt x="462" y="47"/>
                      </a:moveTo>
                      <a:lnTo>
                        <a:pt x="462" y="47"/>
                      </a:lnTo>
                      <a:lnTo>
                        <a:pt x="467" y="56"/>
                      </a:lnTo>
                      <a:lnTo>
                        <a:pt x="471" y="70"/>
                      </a:lnTo>
                      <a:lnTo>
                        <a:pt x="476" y="110"/>
                      </a:lnTo>
                      <a:lnTo>
                        <a:pt x="481" y="162"/>
                      </a:lnTo>
                      <a:lnTo>
                        <a:pt x="481" y="224"/>
                      </a:lnTo>
                      <a:lnTo>
                        <a:pt x="478" y="282"/>
                      </a:lnTo>
                      <a:lnTo>
                        <a:pt x="476" y="334"/>
                      </a:lnTo>
                      <a:lnTo>
                        <a:pt x="469" y="377"/>
                      </a:lnTo>
                      <a:lnTo>
                        <a:pt x="464" y="391"/>
                      </a:lnTo>
                      <a:lnTo>
                        <a:pt x="460" y="398"/>
                      </a:lnTo>
                      <a:lnTo>
                        <a:pt x="309" y="398"/>
                      </a:lnTo>
                      <a:lnTo>
                        <a:pt x="297" y="405"/>
                      </a:lnTo>
                      <a:lnTo>
                        <a:pt x="285" y="415"/>
                      </a:lnTo>
                      <a:lnTo>
                        <a:pt x="280" y="415"/>
                      </a:lnTo>
                      <a:lnTo>
                        <a:pt x="311" y="417"/>
                      </a:lnTo>
                      <a:lnTo>
                        <a:pt x="335" y="422"/>
                      </a:lnTo>
                      <a:lnTo>
                        <a:pt x="349" y="424"/>
                      </a:lnTo>
                      <a:lnTo>
                        <a:pt x="353" y="426"/>
                      </a:lnTo>
                      <a:lnTo>
                        <a:pt x="356" y="429"/>
                      </a:lnTo>
                      <a:lnTo>
                        <a:pt x="353" y="433"/>
                      </a:lnTo>
                      <a:lnTo>
                        <a:pt x="344" y="436"/>
                      </a:lnTo>
                      <a:lnTo>
                        <a:pt x="318" y="440"/>
                      </a:lnTo>
                      <a:lnTo>
                        <a:pt x="276" y="443"/>
                      </a:lnTo>
                      <a:lnTo>
                        <a:pt x="226" y="445"/>
                      </a:lnTo>
                      <a:lnTo>
                        <a:pt x="177" y="443"/>
                      </a:lnTo>
                      <a:lnTo>
                        <a:pt x="137" y="440"/>
                      </a:lnTo>
                      <a:lnTo>
                        <a:pt x="108" y="436"/>
                      </a:lnTo>
                      <a:lnTo>
                        <a:pt x="101" y="433"/>
                      </a:lnTo>
                      <a:lnTo>
                        <a:pt x="99" y="429"/>
                      </a:lnTo>
                      <a:lnTo>
                        <a:pt x="99" y="426"/>
                      </a:lnTo>
                      <a:lnTo>
                        <a:pt x="104" y="424"/>
                      </a:lnTo>
                      <a:lnTo>
                        <a:pt x="118" y="422"/>
                      </a:lnTo>
                      <a:lnTo>
                        <a:pt x="141" y="417"/>
                      </a:lnTo>
                      <a:lnTo>
                        <a:pt x="170" y="415"/>
                      </a:lnTo>
                      <a:lnTo>
                        <a:pt x="130" y="396"/>
                      </a:lnTo>
                      <a:lnTo>
                        <a:pt x="111" y="386"/>
                      </a:lnTo>
                      <a:lnTo>
                        <a:pt x="120" y="386"/>
                      </a:lnTo>
                      <a:lnTo>
                        <a:pt x="21" y="367"/>
                      </a:lnTo>
                      <a:lnTo>
                        <a:pt x="24" y="363"/>
                      </a:lnTo>
                      <a:lnTo>
                        <a:pt x="26" y="351"/>
                      </a:lnTo>
                      <a:lnTo>
                        <a:pt x="28" y="337"/>
                      </a:lnTo>
                      <a:lnTo>
                        <a:pt x="28" y="318"/>
                      </a:lnTo>
                      <a:lnTo>
                        <a:pt x="26" y="299"/>
                      </a:lnTo>
                      <a:lnTo>
                        <a:pt x="21" y="280"/>
                      </a:lnTo>
                      <a:lnTo>
                        <a:pt x="14" y="264"/>
                      </a:lnTo>
                      <a:lnTo>
                        <a:pt x="9" y="257"/>
                      </a:lnTo>
                      <a:lnTo>
                        <a:pt x="2" y="249"/>
                      </a:lnTo>
                      <a:lnTo>
                        <a:pt x="0" y="214"/>
                      </a:lnTo>
                      <a:lnTo>
                        <a:pt x="2" y="200"/>
                      </a:lnTo>
                      <a:lnTo>
                        <a:pt x="5" y="188"/>
                      </a:lnTo>
                      <a:lnTo>
                        <a:pt x="64" y="139"/>
                      </a:lnTo>
                      <a:lnTo>
                        <a:pt x="68" y="101"/>
                      </a:lnTo>
                      <a:lnTo>
                        <a:pt x="75" y="61"/>
                      </a:lnTo>
                      <a:lnTo>
                        <a:pt x="80" y="42"/>
                      </a:lnTo>
                      <a:lnTo>
                        <a:pt x="87" y="25"/>
                      </a:lnTo>
                      <a:lnTo>
                        <a:pt x="94" y="9"/>
                      </a:lnTo>
                      <a:lnTo>
                        <a:pt x="101" y="0"/>
                      </a:lnTo>
                      <a:lnTo>
                        <a:pt x="179" y="0"/>
                      </a:lnTo>
                      <a:lnTo>
                        <a:pt x="462" y="47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0" name="Freeform 75"/>
                <p:cNvSpPr>
                  <a:spLocks/>
                </p:cNvSpPr>
                <p:nvPr/>
              </p:nvSpPr>
              <p:spPr bwMode="auto">
                <a:xfrm>
                  <a:off x="4852" y="1002"/>
                  <a:ext cx="275" cy="304"/>
                </a:xfrm>
                <a:custGeom>
                  <a:avLst/>
                  <a:gdLst>
                    <a:gd name="T0" fmla="*/ 275 w 275"/>
                    <a:gd name="T1" fmla="*/ 37 h 304"/>
                    <a:gd name="T2" fmla="*/ 275 w 275"/>
                    <a:gd name="T3" fmla="*/ 37 h 304"/>
                    <a:gd name="T4" fmla="*/ 275 w 275"/>
                    <a:gd name="T5" fmla="*/ 304 h 304"/>
                    <a:gd name="T6" fmla="*/ 275 w 275"/>
                    <a:gd name="T7" fmla="*/ 304 h 304"/>
                    <a:gd name="T8" fmla="*/ 0 w 275"/>
                    <a:gd name="T9" fmla="*/ 297 h 304"/>
                    <a:gd name="T10" fmla="*/ 0 w 275"/>
                    <a:gd name="T11" fmla="*/ 297 h 304"/>
                    <a:gd name="T12" fmla="*/ 9 w 275"/>
                    <a:gd name="T13" fmla="*/ 0 h 304"/>
                    <a:gd name="T14" fmla="*/ 9 w 275"/>
                    <a:gd name="T15" fmla="*/ 0 h 304"/>
                    <a:gd name="T16" fmla="*/ 275 w 275"/>
                    <a:gd name="T17" fmla="*/ 37 h 304"/>
                    <a:gd name="T18" fmla="*/ 275 w 275"/>
                    <a:gd name="T19" fmla="*/ 37 h 3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5" h="304">
                      <a:moveTo>
                        <a:pt x="275" y="37"/>
                      </a:moveTo>
                      <a:lnTo>
                        <a:pt x="275" y="37"/>
                      </a:lnTo>
                      <a:lnTo>
                        <a:pt x="275" y="304"/>
                      </a:lnTo>
                      <a:lnTo>
                        <a:pt x="0" y="297"/>
                      </a:lnTo>
                      <a:lnTo>
                        <a:pt x="9" y="0"/>
                      </a:lnTo>
                      <a:lnTo>
                        <a:pt x="275" y="37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1" name="Freeform 76"/>
                <p:cNvSpPr>
                  <a:spLocks/>
                </p:cNvSpPr>
                <p:nvPr/>
              </p:nvSpPr>
              <p:spPr bwMode="auto">
                <a:xfrm>
                  <a:off x="4873" y="1551"/>
                  <a:ext cx="575" cy="224"/>
                </a:xfrm>
                <a:custGeom>
                  <a:avLst/>
                  <a:gdLst>
                    <a:gd name="T0" fmla="*/ 575 w 575"/>
                    <a:gd name="T1" fmla="*/ 0 h 224"/>
                    <a:gd name="T2" fmla="*/ 0 w 575"/>
                    <a:gd name="T3" fmla="*/ 224 h 224"/>
                    <a:gd name="T4" fmla="*/ 575 w 575"/>
                    <a:gd name="T5" fmla="*/ 33 h 224"/>
                    <a:gd name="T6" fmla="*/ 575 w 575"/>
                    <a:gd name="T7" fmla="*/ 0 h 2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5" h="224">
                      <a:moveTo>
                        <a:pt x="575" y="0"/>
                      </a:moveTo>
                      <a:lnTo>
                        <a:pt x="0" y="224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2" name="Freeform 77"/>
                <p:cNvSpPr>
                  <a:spLocks/>
                </p:cNvSpPr>
                <p:nvPr/>
              </p:nvSpPr>
              <p:spPr bwMode="auto">
                <a:xfrm>
                  <a:off x="4873" y="1596"/>
                  <a:ext cx="575" cy="226"/>
                </a:xfrm>
                <a:custGeom>
                  <a:avLst/>
                  <a:gdLst>
                    <a:gd name="T0" fmla="*/ 575 w 575"/>
                    <a:gd name="T1" fmla="*/ 0 h 226"/>
                    <a:gd name="T2" fmla="*/ 575 w 575"/>
                    <a:gd name="T3" fmla="*/ 0 h 226"/>
                    <a:gd name="T4" fmla="*/ 0 w 575"/>
                    <a:gd name="T5" fmla="*/ 226 h 226"/>
                    <a:gd name="T6" fmla="*/ 0 w 575"/>
                    <a:gd name="T7" fmla="*/ 226 h 226"/>
                    <a:gd name="T8" fmla="*/ 575 w 575"/>
                    <a:gd name="T9" fmla="*/ 33 h 226"/>
                    <a:gd name="T10" fmla="*/ 575 w 575"/>
                    <a:gd name="T11" fmla="*/ 0 h 2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6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6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3" name="Freeform 78"/>
                <p:cNvSpPr>
                  <a:spLocks/>
                </p:cNvSpPr>
                <p:nvPr/>
              </p:nvSpPr>
              <p:spPr bwMode="auto">
                <a:xfrm>
                  <a:off x="4873" y="1641"/>
                  <a:ext cx="575" cy="226"/>
                </a:xfrm>
                <a:custGeom>
                  <a:avLst/>
                  <a:gdLst>
                    <a:gd name="T0" fmla="*/ 575 w 575"/>
                    <a:gd name="T1" fmla="*/ 0 h 226"/>
                    <a:gd name="T2" fmla="*/ 575 w 575"/>
                    <a:gd name="T3" fmla="*/ 0 h 226"/>
                    <a:gd name="T4" fmla="*/ 0 w 575"/>
                    <a:gd name="T5" fmla="*/ 226 h 226"/>
                    <a:gd name="T6" fmla="*/ 0 w 575"/>
                    <a:gd name="T7" fmla="*/ 226 h 226"/>
                    <a:gd name="T8" fmla="*/ 575 w 575"/>
                    <a:gd name="T9" fmla="*/ 35 h 226"/>
                    <a:gd name="T10" fmla="*/ 575 w 575"/>
                    <a:gd name="T11" fmla="*/ 0 h 2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6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6"/>
                      </a:lnTo>
                      <a:lnTo>
                        <a:pt x="575" y="35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4" name="Freeform 79"/>
                <p:cNvSpPr>
                  <a:spLocks/>
                </p:cNvSpPr>
                <p:nvPr/>
              </p:nvSpPr>
              <p:spPr bwMode="auto">
                <a:xfrm>
                  <a:off x="4873" y="1685"/>
                  <a:ext cx="575" cy="227"/>
                </a:xfrm>
                <a:custGeom>
                  <a:avLst/>
                  <a:gdLst>
                    <a:gd name="T0" fmla="*/ 575 w 575"/>
                    <a:gd name="T1" fmla="*/ 0 h 227"/>
                    <a:gd name="T2" fmla="*/ 575 w 575"/>
                    <a:gd name="T3" fmla="*/ 0 h 227"/>
                    <a:gd name="T4" fmla="*/ 0 w 575"/>
                    <a:gd name="T5" fmla="*/ 227 h 227"/>
                    <a:gd name="T6" fmla="*/ 0 w 575"/>
                    <a:gd name="T7" fmla="*/ 227 h 227"/>
                    <a:gd name="T8" fmla="*/ 575 w 575"/>
                    <a:gd name="T9" fmla="*/ 36 h 227"/>
                    <a:gd name="T10" fmla="*/ 575 w 575"/>
                    <a:gd name="T11" fmla="*/ 0 h 2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7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7"/>
                      </a:lnTo>
                      <a:lnTo>
                        <a:pt x="575" y="36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5" name="Freeform 80"/>
                <p:cNvSpPr>
                  <a:spLocks/>
                </p:cNvSpPr>
                <p:nvPr/>
              </p:nvSpPr>
              <p:spPr bwMode="auto">
                <a:xfrm>
                  <a:off x="4873" y="1733"/>
                  <a:ext cx="575" cy="224"/>
                </a:xfrm>
                <a:custGeom>
                  <a:avLst/>
                  <a:gdLst>
                    <a:gd name="T0" fmla="*/ 575 w 575"/>
                    <a:gd name="T1" fmla="*/ 0 h 224"/>
                    <a:gd name="T2" fmla="*/ 575 w 575"/>
                    <a:gd name="T3" fmla="*/ 0 h 224"/>
                    <a:gd name="T4" fmla="*/ 0 w 575"/>
                    <a:gd name="T5" fmla="*/ 224 h 224"/>
                    <a:gd name="T6" fmla="*/ 0 w 575"/>
                    <a:gd name="T7" fmla="*/ 224 h 224"/>
                    <a:gd name="T8" fmla="*/ 575 w 575"/>
                    <a:gd name="T9" fmla="*/ 33 h 224"/>
                    <a:gd name="T10" fmla="*/ 575 w 575"/>
                    <a:gd name="T11" fmla="*/ 0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5" h="224">
                      <a:moveTo>
                        <a:pt x="575" y="0"/>
                      </a:moveTo>
                      <a:lnTo>
                        <a:pt x="575" y="0"/>
                      </a:lnTo>
                      <a:lnTo>
                        <a:pt x="0" y="224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6" name="Freeform 81"/>
                <p:cNvSpPr>
                  <a:spLocks/>
                </p:cNvSpPr>
                <p:nvPr/>
              </p:nvSpPr>
              <p:spPr bwMode="auto">
                <a:xfrm>
                  <a:off x="4941" y="1777"/>
                  <a:ext cx="507" cy="198"/>
                </a:xfrm>
                <a:custGeom>
                  <a:avLst/>
                  <a:gdLst>
                    <a:gd name="T0" fmla="*/ 507 w 507"/>
                    <a:gd name="T1" fmla="*/ 0 h 198"/>
                    <a:gd name="T2" fmla="*/ 507 w 507"/>
                    <a:gd name="T3" fmla="*/ 0 h 198"/>
                    <a:gd name="T4" fmla="*/ 0 w 507"/>
                    <a:gd name="T5" fmla="*/ 198 h 198"/>
                    <a:gd name="T6" fmla="*/ 12 w 507"/>
                    <a:gd name="T7" fmla="*/ 198 h 198"/>
                    <a:gd name="T8" fmla="*/ 12 w 507"/>
                    <a:gd name="T9" fmla="*/ 198 h 198"/>
                    <a:gd name="T10" fmla="*/ 502 w 507"/>
                    <a:gd name="T11" fmla="*/ 36 h 198"/>
                    <a:gd name="T12" fmla="*/ 502 w 507"/>
                    <a:gd name="T13" fmla="*/ 36 h 198"/>
                    <a:gd name="T14" fmla="*/ 505 w 507"/>
                    <a:gd name="T15" fmla="*/ 17 h 198"/>
                    <a:gd name="T16" fmla="*/ 507 w 507"/>
                    <a:gd name="T17" fmla="*/ 0 h 198"/>
                    <a:gd name="T18" fmla="*/ 507 w 507"/>
                    <a:gd name="T19" fmla="*/ 0 h 1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07" h="198">
                      <a:moveTo>
                        <a:pt x="507" y="0"/>
                      </a:moveTo>
                      <a:lnTo>
                        <a:pt x="507" y="0"/>
                      </a:lnTo>
                      <a:lnTo>
                        <a:pt x="0" y="198"/>
                      </a:lnTo>
                      <a:lnTo>
                        <a:pt x="12" y="198"/>
                      </a:lnTo>
                      <a:lnTo>
                        <a:pt x="502" y="36"/>
                      </a:lnTo>
                      <a:lnTo>
                        <a:pt x="505" y="17"/>
                      </a:lnTo>
                      <a:lnTo>
                        <a:pt x="507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7" name="Freeform 82"/>
                <p:cNvSpPr>
                  <a:spLocks/>
                </p:cNvSpPr>
                <p:nvPr/>
              </p:nvSpPr>
              <p:spPr bwMode="auto">
                <a:xfrm>
                  <a:off x="5057" y="1825"/>
                  <a:ext cx="384" cy="150"/>
                </a:xfrm>
                <a:custGeom>
                  <a:avLst/>
                  <a:gdLst>
                    <a:gd name="T0" fmla="*/ 384 w 384"/>
                    <a:gd name="T1" fmla="*/ 0 h 150"/>
                    <a:gd name="T2" fmla="*/ 384 w 384"/>
                    <a:gd name="T3" fmla="*/ 0 h 150"/>
                    <a:gd name="T4" fmla="*/ 0 w 384"/>
                    <a:gd name="T5" fmla="*/ 150 h 150"/>
                    <a:gd name="T6" fmla="*/ 33 w 384"/>
                    <a:gd name="T7" fmla="*/ 150 h 150"/>
                    <a:gd name="T8" fmla="*/ 33 w 384"/>
                    <a:gd name="T9" fmla="*/ 150 h 150"/>
                    <a:gd name="T10" fmla="*/ 370 w 384"/>
                    <a:gd name="T11" fmla="*/ 37 h 150"/>
                    <a:gd name="T12" fmla="*/ 370 w 384"/>
                    <a:gd name="T13" fmla="*/ 37 h 150"/>
                    <a:gd name="T14" fmla="*/ 379 w 384"/>
                    <a:gd name="T15" fmla="*/ 18 h 150"/>
                    <a:gd name="T16" fmla="*/ 384 w 384"/>
                    <a:gd name="T17" fmla="*/ 0 h 150"/>
                    <a:gd name="T18" fmla="*/ 384 w 384"/>
                    <a:gd name="T19" fmla="*/ 0 h 15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84" h="150">
                      <a:moveTo>
                        <a:pt x="384" y="0"/>
                      </a:moveTo>
                      <a:lnTo>
                        <a:pt x="384" y="0"/>
                      </a:lnTo>
                      <a:lnTo>
                        <a:pt x="0" y="150"/>
                      </a:lnTo>
                      <a:lnTo>
                        <a:pt x="33" y="150"/>
                      </a:lnTo>
                      <a:lnTo>
                        <a:pt x="370" y="37"/>
                      </a:lnTo>
                      <a:lnTo>
                        <a:pt x="379" y="18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8" name="Freeform 83"/>
                <p:cNvSpPr>
                  <a:spLocks/>
                </p:cNvSpPr>
                <p:nvPr/>
              </p:nvSpPr>
              <p:spPr bwMode="auto">
                <a:xfrm>
                  <a:off x="5172" y="1879"/>
                  <a:ext cx="245" cy="96"/>
                </a:xfrm>
                <a:custGeom>
                  <a:avLst/>
                  <a:gdLst>
                    <a:gd name="T0" fmla="*/ 245 w 245"/>
                    <a:gd name="T1" fmla="*/ 0 h 96"/>
                    <a:gd name="T2" fmla="*/ 0 w 245"/>
                    <a:gd name="T3" fmla="*/ 96 h 96"/>
                    <a:gd name="T4" fmla="*/ 52 w 245"/>
                    <a:gd name="T5" fmla="*/ 96 h 96"/>
                    <a:gd name="T6" fmla="*/ 210 w 245"/>
                    <a:gd name="T7" fmla="*/ 45 h 96"/>
                    <a:gd name="T8" fmla="*/ 210 w 245"/>
                    <a:gd name="T9" fmla="*/ 45 h 96"/>
                    <a:gd name="T10" fmla="*/ 231 w 245"/>
                    <a:gd name="T11" fmla="*/ 23 h 96"/>
                    <a:gd name="T12" fmla="*/ 245 w 245"/>
                    <a:gd name="T13" fmla="*/ 0 h 96"/>
                    <a:gd name="T14" fmla="*/ 245 w 245"/>
                    <a:gd name="T15" fmla="*/ 0 h 9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5" h="96">
                      <a:moveTo>
                        <a:pt x="245" y="0"/>
                      </a:moveTo>
                      <a:lnTo>
                        <a:pt x="0" y="96"/>
                      </a:lnTo>
                      <a:lnTo>
                        <a:pt x="52" y="96"/>
                      </a:lnTo>
                      <a:lnTo>
                        <a:pt x="210" y="45"/>
                      </a:lnTo>
                      <a:lnTo>
                        <a:pt x="231" y="23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59" name="Freeform 84"/>
                <p:cNvSpPr>
                  <a:spLocks/>
                </p:cNvSpPr>
                <p:nvPr/>
              </p:nvSpPr>
              <p:spPr bwMode="auto">
                <a:xfrm>
                  <a:off x="4175" y="962"/>
                  <a:ext cx="837" cy="1013"/>
                </a:xfrm>
                <a:custGeom>
                  <a:avLst/>
                  <a:gdLst>
                    <a:gd name="T0" fmla="*/ 679 w 837"/>
                    <a:gd name="T1" fmla="*/ 339 h 1013"/>
                    <a:gd name="T2" fmla="*/ 613 w 837"/>
                    <a:gd name="T3" fmla="*/ 285 h 1013"/>
                    <a:gd name="T4" fmla="*/ 538 w 837"/>
                    <a:gd name="T5" fmla="*/ 242 h 1013"/>
                    <a:gd name="T6" fmla="*/ 556 w 837"/>
                    <a:gd name="T7" fmla="*/ 226 h 1013"/>
                    <a:gd name="T8" fmla="*/ 589 w 837"/>
                    <a:gd name="T9" fmla="*/ 188 h 1013"/>
                    <a:gd name="T10" fmla="*/ 615 w 837"/>
                    <a:gd name="T11" fmla="*/ 143 h 1013"/>
                    <a:gd name="T12" fmla="*/ 629 w 837"/>
                    <a:gd name="T13" fmla="*/ 96 h 1013"/>
                    <a:gd name="T14" fmla="*/ 632 w 837"/>
                    <a:gd name="T15" fmla="*/ 70 h 1013"/>
                    <a:gd name="T16" fmla="*/ 625 w 837"/>
                    <a:gd name="T17" fmla="*/ 0 h 1013"/>
                    <a:gd name="T18" fmla="*/ 200 w 837"/>
                    <a:gd name="T19" fmla="*/ 0 h 1013"/>
                    <a:gd name="T20" fmla="*/ 160 w 837"/>
                    <a:gd name="T21" fmla="*/ 2 h 1013"/>
                    <a:gd name="T22" fmla="*/ 123 w 837"/>
                    <a:gd name="T23" fmla="*/ 14 h 1013"/>
                    <a:gd name="T24" fmla="*/ 90 w 837"/>
                    <a:gd name="T25" fmla="*/ 33 h 1013"/>
                    <a:gd name="T26" fmla="*/ 59 w 837"/>
                    <a:gd name="T27" fmla="*/ 56 h 1013"/>
                    <a:gd name="T28" fmla="*/ 35 w 837"/>
                    <a:gd name="T29" fmla="*/ 87 h 1013"/>
                    <a:gd name="T30" fmla="*/ 17 w 837"/>
                    <a:gd name="T31" fmla="*/ 120 h 1013"/>
                    <a:gd name="T32" fmla="*/ 5 w 837"/>
                    <a:gd name="T33" fmla="*/ 158 h 1013"/>
                    <a:gd name="T34" fmla="*/ 0 w 837"/>
                    <a:gd name="T35" fmla="*/ 198 h 1013"/>
                    <a:gd name="T36" fmla="*/ 0 w 837"/>
                    <a:gd name="T37" fmla="*/ 815 h 1013"/>
                    <a:gd name="T38" fmla="*/ 7 w 837"/>
                    <a:gd name="T39" fmla="*/ 860 h 1013"/>
                    <a:gd name="T40" fmla="*/ 21 w 837"/>
                    <a:gd name="T41" fmla="*/ 900 h 1013"/>
                    <a:gd name="T42" fmla="*/ 45 w 837"/>
                    <a:gd name="T43" fmla="*/ 938 h 1013"/>
                    <a:gd name="T44" fmla="*/ 73 w 837"/>
                    <a:gd name="T45" fmla="*/ 969 h 1013"/>
                    <a:gd name="T46" fmla="*/ 85 w 837"/>
                    <a:gd name="T47" fmla="*/ 955 h 1013"/>
                    <a:gd name="T48" fmla="*/ 106 w 837"/>
                    <a:gd name="T49" fmla="*/ 971 h 1013"/>
                    <a:gd name="T50" fmla="*/ 179 w 837"/>
                    <a:gd name="T51" fmla="*/ 1013 h 1013"/>
                    <a:gd name="T52" fmla="*/ 200 w 837"/>
                    <a:gd name="T53" fmla="*/ 1013 h 1013"/>
                    <a:gd name="T54" fmla="*/ 634 w 837"/>
                    <a:gd name="T55" fmla="*/ 1013 h 1013"/>
                    <a:gd name="T56" fmla="*/ 644 w 837"/>
                    <a:gd name="T57" fmla="*/ 1009 h 1013"/>
                    <a:gd name="T58" fmla="*/ 721 w 837"/>
                    <a:gd name="T59" fmla="*/ 950 h 1013"/>
                    <a:gd name="T60" fmla="*/ 778 w 837"/>
                    <a:gd name="T61" fmla="*/ 881 h 1013"/>
                    <a:gd name="T62" fmla="*/ 816 w 837"/>
                    <a:gd name="T63" fmla="*/ 804 h 1013"/>
                    <a:gd name="T64" fmla="*/ 834 w 837"/>
                    <a:gd name="T65" fmla="*/ 723 h 1013"/>
                    <a:gd name="T66" fmla="*/ 834 w 837"/>
                    <a:gd name="T67" fmla="*/ 639 h 1013"/>
                    <a:gd name="T68" fmla="*/ 818 w 837"/>
                    <a:gd name="T69" fmla="*/ 556 h 1013"/>
                    <a:gd name="T70" fmla="*/ 783 w 837"/>
                    <a:gd name="T71" fmla="*/ 473 h 1013"/>
                    <a:gd name="T72" fmla="*/ 731 w 837"/>
                    <a:gd name="T73" fmla="*/ 393 h 1013"/>
                    <a:gd name="T74" fmla="*/ 707 w 837"/>
                    <a:gd name="T75" fmla="*/ 365 h 1013"/>
                    <a:gd name="T76" fmla="*/ 679 w 837"/>
                    <a:gd name="T77" fmla="*/ 339 h 101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837" h="1013">
                      <a:moveTo>
                        <a:pt x="679" y="339"/>
                      </a:moveTo>
                      <a:lnTo>
                        <a:pt x="679" y="339"/>
                      </a:lnTo>
                      <a:lnTo>
                        <a:pt x="648" y="311"/>
                      </a:lnTo>
                      <a:lnTo>
                        <a:pt x="613" y="285"/>
                      </a:lnTo>
                      <a:lnTo>
                        <a:pt x="578" y="261"/>
                      </a:lnTo>
                      <a:lnTo>
                        <a:pt x="538" y="242"/>
                      </a:lnTo>
                      <a:lnTo>
                        <a:pt x="556" y="226"/>
                      </a:lnTo>
                      <a:lnTo>
                        <a:pt x="573" y="207"/>
                      </a:lnTo>
                      <a:lnTo>
                        <a:pt x="589" y="188"/>
                      </a:lnTo>
                      <a:lnTo>
                        <a:pt x="604" y="167"/>
                      </a:lnTo>
                      <a:lnTo>
                        <a:pt x="615" y="143"/>
                      </a:lnTo>
                      <a:lnTo>
                        <a:pt x="625" y="120"/>
                      </a:lnTo>
                      <a:lnTo>
                        <a:pt x="629" y="96"/>
                      </a:lnTo>
                      <a:lnTo>
                        <a:pt x="632" y="70"/>
                      </a:lnTo>
                      <a:lnTo>
                        <a:pt x="629" y="35"/>
                      </a:lnTo>
                      <a:lnTo>
                        <a:pt x="625" y="0"/>
                      </a:lnTo>
                      <a:lnTo>
                        <a:pt x="200" y="0"/>
                      </a:lnTo>
                      <a:lnTo>
                        <a:pt x="179" y="0"/>
                      </a:lnTo>
                      <a:lnTo>
                        <a:pt x="160" y="2"/>
                      </a:lnTo>
                      <a:lnTo>
                        <a:pt x="142" y="7"/>
                      </a:lnTo>
                      <a:lnTo>
                        <a:pt x="123" y="14"/>
                      </a:lnTo>
                      <a:lnTo>
                        <a:pt x="106" y="23"/>
                      </a:lnTo>
                      <a:lnTo>
                        <a:pt x="90" y="33"/>
                      </a:lnTo>
                      <a:lnTo>
                        <a:pt x="73" y="44"/>
                      </a:lnTo>
                      <a:lnTo>
                        <a:pt x="59" y="56"/>
                      </a:lnTo>
                      <a:lnTo>
                        <a:pt x="47" y="70"/>
                      </a:lnTo>
                      <a:lnTo>
                        <a:pt x="35" y="87"/>
                      </a:lnTo>
                      <a:lnTo>
                        <a:pt x="26" y="103"/>
                      </a:lnTo>
                      <a:lnTo>
                        <a:pt x="17" y="120"/>
                      </a:lnTo>
                      <a:lnTo>
                        <a:pt x="10" y="139"/>
                      </a:lnTo>
                      <a:lnTo>
                        <a:pt x="5" y="158"/>
                      </a:lnTo>
                      <a:lnTo>
                        <a:pt x="2" y="179"/>
                      </a:lnTo>
                      <a:lnTo>
                        <a:pt x="0" y="198"/>
                      </a:lnTo>
                      <a:lnTo>
                        <a:pt x="0" y="815"/>
                      </a:lnTo>
                      <a:lnTo>
                        <a:pt x="2" y="837"/>
                      </a:lnTo>
                      <a:lnTo>
                        <a:pt x="7" y="860"/>
                      </a:lnTo>
                      <a:lnTo>
                        <a:pt x="12" y="881"/>
                      </a:lnTo>
                      <a:lnTo>
                        <a:pt x="21" y="900"/>
                      </a:lnTo>
                      <a:lnTo>
                        <a:pt x="31" y="919"/>
                      </a:lnTo>
                      <a:lnTo>
                        <a:pt x="45" y="938"/>
                      </a:lnTo>
                      <a:lnTo>
                        <a:pt x="59" y="955"/>
                      </a:lnTo>
                      <a:lnTo>
                        <a:pt x="73" y="969"/>
                      </a:lnTo>
                      <a:lnTo>
                        <a:pt x="85" y="955"/>
                      </a:lnTo>
                      <a:lnTo>
                        <a:pt x="106" y="971"/>
                      </a:lnTo>
                      <a:lnTo>
                        <a:pt x="130" y="988"/>
                      </a:lnTo>
                      <a:lnTo>
                        <a:pt x="179" y="1013"/>
                      </a:lnTo>
                      <a:lnTo>
                        <a:pt x="200" y="1013"/>
                      </a:lnTo>
                      <a:lnTo>
                        <a:pt x="634" y="1013"/>
                      </a:lnTo>
                      <a:lnTo>
                        <a:pt x="644" y="1009"/>
                      </a:lnTo>
                      <a:lnTo>
                        <a:pt x="684" y="980"/>
                      </a:lnTo>
                      <a:lnTo>
                        <a:pt x="721" y="950"/>
                      </a:lnTo>
                      <a:lnTo>
                        <a:pt x="752" y="917"/>
                      </a:lnTo>
                      <a:lnTo>
                        <a:pt x="778" y="881"/>
                      </a:lnTo>
                      <a:lnTo>
                        <a:pt x="799" y="844"/>
                      </a:lnTo>
                      <a:lnTo>
                        <a:pt x="816" y="804"/>
                      </a:lnTo>
                      <a:lnTo>
                        <a:pt x="827" y="764"/>
                      </a:lnTo>
                      <a:lnTo>
                        <a:pt x="834" y="723"/>
                      </a:lnTo>
                      <a:lnTo>
                        <a:pt x="837" y="681"/>
                      </a:lnTo>
                      <a:lnTo>
                        <a:pt x="834" y="639"/>
                      </a:lnTo>
                      <a:lnTo>
                        <a:pt x="830" y="598"/>
                      </a:lnTo>
                      <a:lnTo>
                        <a:pt x="818" y="556"/>
                      </a:lnTo>
                      <a:lnTo>
                        <a:pt x="801" y="514"/>
                      </a:lnTo>
                      <a:lnTo>
                        <a:pt x="783" y="473"/>
                      </a:lnTo>
                      <a:lnTo>
                        <a:pt x="759" y="433"/>
                      </a:lnTo>
                      <a:lnTo>
                        <a:pt x="731" y="393"/>
                      </a:lnTo>
                      <a:lnTo>
                        <a:pt x="707" y="365"/>
                      </a:lnTo>
                      <a:lnTo>
                        <a:pt x="679" y="339"/>
                      </a:lnTo>
                      <a:close/>
                    </a:path>
                  </a:pathLst>
                </a:custGeom>
                <a:solidFill>
                  <a:srgbClr val="FFF0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0" name="Freeform 85"/>
                <p:cNvSpPr>
                  <a:spLocks/>
                </p:cNvSpPr>
                <p:nvPr/>
              </p:nvSpPr>
              <p:spPr bwMode="auto">
                <a:xfrm>
                  <a:off x="4359" y="962"/>
                  <a:ext cx="424" cy="247"/>
                </a:xfrm>
                <a:custGeom>
                  <a:avLst/>
                  <a:gdLst>
                    <a:gd name="T0" fmla="*/ 415 w 424"/>
                    <a:gd name="T1" fmla="*/ 0 h 247"/>
                    <a:gd name="T2" fmla="*/ 415 w 424"/>
                    <a:gd name="T3" fmla="*/ 0 h 247"/>
                    <a:gd name="T4" fmla="*/ 422 w 424"/>
                    <a:gd name="T5" fmla="*/ 40 h 247"/>
                    <a:gd name="T6" fmla="*/ 424 w 424"/>
                    <a:gd name="T7" fmla="*/ 80 h 247"/>
                    <a:gd name="T8" fmla="*/ 424 w 424"/>
                    <a:gd name="T9" fmla="*/ 80 h 247"/>
                    <a:gd name="T10" fmla="*/ 422 w 424"/>
                    <a:gd name="T11" fmla="*/ 101 h 247"/>
                    <a:gd name="T12" fmla="*/ 415 w 424"/>
                    <a:gd name="T13" fmla="*/ 120 h 247"/>
                    <a:gd name="T14" fmla="*/ 405 w 424"/>
                    <a:gd name="T15" fmla="*/ 139 h 247"/>
                    <a:gd name="T16" fmla="*/ 396 w 424"/>
                    <a:gd name="T17" fmla="*/ 158 h 247"/>
                    <a:gd name="T18" fmla="*/ 382 w 424"/>
                    <a:gd name="T19" fmla="*/ 176 h 247"/>
                    <a:gd name="T20" fmla="*/ 368 w 424"/>
                    <a:gd name="T21" fmla="*/ 193 h 247"/>
                    <a:gd name="T22" fmla="*/ 339 w 424"/>
                    <a:gd name="T23" fmla="*/ 221 h 247"/>
                    <a:gd name="T24" fmla="*/ 339 w 424"/>
                    <a:gd name="T25" fmla="*/ 221 h 247"/>
                    <a:gd name="T26" fmla="*/ 328 w 424"/>
                    <a:gd name="T27" fmla="*/ 231 h 247"/>
                    <a:gd name="T28" fmla="*/ 316 w 424"/>
                    <a:gd name="T29" fmla="*/ 238 h 247"/>
                    <a:gd name="T30" fmla="*/ 304 w 424"/>
                    <a:gd name="T31" fmla="*/ 242 h 247"/>
                    <a:gd name="T32" fmla="*/ 290 w 424"/>
                    <a:gd name="T33" fmla="*/ 245 h 247"/>
                    <a:gd name="T34" fmla="*/ 290 w 424"/>
                    <a:gd name="T35" fmla="*/ 245 h 247"/>
                    <a:gd name="T36" fmla="*/ 255 w 424"/>
                    <a:gd name="T37" fmla="*/ 247 h 247"/>
                    <a:gd name="T38" fmla="*/ 217 w 424"/>
                    <a:gd name="T39" fmla="*/ 245 h 247"/>
                    <a:gd name="T40" fmla="*/ 146 w 424"/>
                    <a:gd name="T41" fmla="*/ 240 h 247"/>
                    <a:gd name="T42" fmla="*/ 0 w 424"/>
                    <a:gd name="T43" fmla="*/ 23 h 247"/>
                    <a:gd name="T44" fmla="*/ 99 w 424"/>
                    <a:gd name="T45" fmla="*/ 0 h 247"/>
                    <a:gd name="T46" fmla="*/ 99 w 424"/>
                    <a:gd name="T47" fmla="*/ 0 h 247"/>
                    <a:gd name="T48" fmla="*/ 101 w 424"/>
                    <a:gd name="T49" fmla="*/ 0 h 247"/>
                    <a:gd name="T50" fmla="*/ 415 w 424"/>
                    <a:gd name="T51" fmla="*/ 0 h 24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424" h="247">
                      <a:moveTo>
                        <a:pt x="415" y="0"/>
                      </a:moveTo>
                      <a:lnTo>
                        <a:pt x="415" y="0"/>
                      </a:lnTo>
                      <a:lnTo>
                        <a:pt x="422" y="40"/>
                      </a:lnTo>
                      <a:lnTo>
                        <a:pt x="424" y="80"/>
                      </a:lnTo>
                      <a:lnTo>
                        <a:pt x="422" y="101"/>
                      </a:lnTo>
                      <a:lnTo>
                        <a:pt x="415" y="120"/>
                      </a:lnTo>
                      <a:lnTo>
                        <a:pt x="405" y="139"/>
                      </a:lnTo>
                      <a:lnTo>
                        <a:pt x="396" y="158"/>
                      </a:lnTo>
                      <a:lnTo>
                        <a:pt x="382" y="176"/>
                      </a:lnTo>
                      <a:lnTo>
                        <a:pt x="368" y="193"/>
                      </a:lnTo>
                      <a:lnTo>
                        <a:pt x="339" y="221"/>
                      </a:lnTo>
                      <a:lnTo>
                        <a:pt x="328" y="231"/>
                      </a:lnTo>
                      <a:lnTo>
                        <a:pt x="316" y="238"/>
                      </a:lnTo>
                      <a:lnTo>
                        <a:pt x="304" y="242"/>
                      </a:lnTo>
                      <a:lnTo>
                        <a:pt x="290" y="245"/>
                      </a:lnTo>
                      <a:lnTo>
                        <a:pt x="255" y="247"/>
                      </a:lnTo>
                      <a:lnTo>
                        <a:pt x="217" y="245"/>
                      </a:lnTo>
                      <a:lnTo>
                        <a:pt x="146" y="240"/>
                      </a:lnTo>
                      <a:lnTo>
                        <a:pt x="0" y="23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4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1" name="Freeform 86"/>
                <p:cNvSpPr>
                  <a:spLocks/>
                </p:cNvSpPr>
                <p:nvPr/>
              </p:nvSpPr>
              <p:spPr bwMode="auto">
                <a:xfrm>
                  <a:off x="4378" y="962"/>
                  <a:ext cx="396" cy="235"/>
                </a:xfrm>
                <a:custGeom>
                  <a:avLst/>
                  <a:gdLst>
                    <a:gd name="T0" fmla="*/ 386 w 396"/>
                    <a:gd name="T1" fmla="*/ 0 h 235"/>
                    <a:gd name="T2" fmla="*/ 386 w 396"/>
                    <a:gd name="T3" fmla="*/ 0 h 235"/>
                    <a:gd name="T4" fmla="*/ 391 w 396"/>
                    <a:gd name="T5" fmla="*/ 25 h 235"/>
                    <a:gd name="T6" fmla="*/ 393 w 396"/>
                    <a:gd name="T7" fmla="*/ 54 h 235"/>
                    <a:gd name="T8" fmla="*/ 396 w 396"/>
                    <a:gd name="T9" fmla="*/ 80 h 235"/>
                    <a:gd name="T10" fmla="*/ 391 w 396"/>
                    <a:gd name="T11" fmla="*/ 101 h 235"/>
                    <a:gd name="T12" fmla="*/ 391 w 396"/>
                    <a:gd name="T13" fmla="*/ 101 h 235"/>
                    <a:gd name="T14" fmla="*/ 386 w 396"/>
                    <a:gd name="T15" fmla="*/ 120 h 235"/>
                    <a:gd name="T16" fmla="*/ 377 w 396"/>
                    <a:gd name="T17" fmla="*/ 139 h 235"/>
                    <a:gd name="T18" fmla="*/ 363 w 396"/>
                    <a:gd name="T19" fmla="*/ 158 h 235"/>
                    <a:gd name="T20" fmla="*/ 349 w 396"/>
                    <a:gd name="T21" fmla="*/ 174 h 235"/>
                    <a:gd name="T22" fmla="*/ 320 w 396"/>
                    <a:gd name="T23" fmla="*/ 207 h 235"/>
                    <a:gd name="T24" fmla="*/ 294 w 396"/>
                    <a:gd name="T25" fmla="*/ 228 h 235"/>
                    <a:gd name="T26" fmla="*/ 294 w 396"/>
                    <a:gd name="T27" fmla="*/ 228 h 235"/>
                    <a:gd name="T28" fmla="*/ 287 w 396"/>
                    <a:gd name="T29" fmla="*/ 231 h 235"/>
                    <a:gd name="T30" fmla="*/ 278 w 396"/>
                    <a:gd name="T31" fmla="*/ 233 h 235"/>
                    <a:gd name="T32" fmla="*/ 257 w 396"/>
                    <a:gd name="T33" fmla="*/ 235 h 235"/>
                    <a:gd name="T34" fmla="*/ 231 w 396"/>
                    <a:gd name="T35" fmla="*/ 235 h 235"/>
                    <a:gd name="T36" fmla="*/ 203 w 396"/>
                    <a:gd name="T37" fmla="*/ 235 h 235"/>
                    <a:gd name="T38" fmla="*/ 155 w 396"/>
                    <a:gd name="T39" fmla="*/ 231 h 235"/>
                    <a:gd name="T40" fmla="*/ 134 w 396"/>
                    <a:gd name="T41" fmla="*/ 228 h 235"/>
                    <a:gd name="T42" fmla="*/ 0 w 396"/>
                    <a:gd name="T43" fmla="*/ 30 h 235"/>
                    <a:gd name="T44" fmla="*/ 82 w 396"/>
                    <a:gd name="T45" fmla="*/ 11 h 235"/>
                    <a:gd name="T46" fmla="*/ 82 w 396"/>
                    <a:gd name="T47" fmla="*/ 11 h 235"/>
                    <a:gd name="T48" fmla="*/ 99 w 396"/>
                    <a:gd name="T49" fmla="*/ 0 h 235"/>
                    <a:gd name="T50" fmla="*/ 386 w 396"/>
                    <a:gd name="T51" fmla="*/ 0 h 23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396" h="235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91" y="25"/>
                      </a:lnTo>
                      <a:lnTo>
                        <a:pt x="393" y="54"/>
                      </a:lnTo>
                      <a:lnTo>
                        <a:pt x="396" y="80"/>
                      </a:lnTo>
                      <a:lnTo>
                        <a:pt x="391" y="101"/>
                      </a:lnTo>
                      <a:lnTo>
                        <a:pt x="386" y="120"/>
                      </a:lnTo>
                      <a:lnTo>
                        <a:pt x="377" y="139"/>
                      </a:lnTo>
                      <a:lnTo>
                        <a:pt x="363" y="158"/>
                      </a:lnTo>
                      <a:lnTo>
                        <a:pt x="349" y="174"/>
                      </a:lnTo>
                      <a:lnTo>
                        <a:pt x="320" y="207"/>
                      </a:lnTo>
                      <a:lnTo>
                        <a:pt x="294" y="228"/>
                      </a:lnTo>
                      <a:lnTo>
                        <a:pt x="287" y="231"/>
                      </a:lnTo>
                      <a:lnTo>
                        <a:pt x="278" y="233"/>
                      </a:lnTo>
                      <a:lnTo>
                        <a:pt x="257" y="235"/>
                      </a:lnTo>
                      <a:lnTo>
                        <a:pt x="231" y="235"/>
                      </a:lnTo>
                      <a:lnTo>
                        <a:pt x="203" y="235"/>
                      </a:lnTo>
                      <a:lnTo>
                        <a:pt x="155" y="231"/>
                      </a:lnTo>
                      <a:lnTo>
                        <a:pt x="134" y="228"/>
                      </a:lnTo>
                      <a:lnTo>
                        <a:pt x="0" y="30"/>
                      </a:lnTo>
                      <a:lnTo>
                        <a:pt x="82" y="11"/>
                      </a:lnTo>
                      <a:lnTo>
                        <a:pt x="99" y="0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2" name="Freeform 87"/>
                <p:cNvSpPr>
                  <a:spLocks/>
                </p:cNvSpPr>
                <p:nvPr/>
              </p:nvSpPr>
              <p:spPr bwMode="auto">
                <a:xfrm>
                  <a:off x="4597" y="962"/>
                  <a:ext cx="170" cy="14"/>
                </a:xfrm>
                <a:custGeom>
                  <a:avLst/>
                  <a:gdLst>
                    <a:gd name="T0" fmla="*/ 170 w 170"/>
                    <a:gd name="T1" fmla="*/ 14 h 14"/>
                    <a:gd name="T2" fmla="*/ 170 w 170"/>
                    <a:gd name="T3" fmla="*/ 14 h 14"/>
                    <a:gd name="T4" fmla="*/ 0 w 170"/>
                    <a:gd name="T5" fmla="*/ 0 h 14"/>
                    <a:gd name="T6" fmla="*/ 0 w 170"/>
                    <a:gd name="T7" fmla="*/ 0 h 14"/>
                    <a:gd name="T8" fmla="*/ 47 w 170"/>
                    <a:gd name="T9" fmla="*/ 0 h 14"/>
                    <a:gd name="T10" fmla="*/ 167 w 170"/>
                    <a:gd name="T11" fmla="*/ 0 h 14"/>
                    <a:gd name="T12" fmla="*/ 167 w 170"/>
                    <a:gd name="T13" fmla="*/ 0 h 14"/>
                    <a:gd name="T14" fmla="*/ 170 w 170"/>
                    <a:gd name="T15" fmla="*/ 14 h 14"/>
                    <a:gd name="T16" fmla="*/ 170 w 170"/>
                    <a:gd name="T17" fmla="*/ 14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0" h="14">
                      <a:moveTo>
                        <a:pt x="170" y="14"/>
                      </a:moveTo>
                      <a:lnTo>
                        <a:pt x="170" y="14"/>
                      </a:lnTo>
                      <a:lnTo>
                        <a:pt x="0" y="0"/>
                      </a:lnTo>
                      <a:lnTo>
                        <a:pt x="47" y="0"/>
                      </a:lnTo>
                      <a:lnTo>
                        <a:pt x="167" y="0"/>
                      </a:lnTo>
                      <a:lnTo>
                        <a:pt x="170" y="14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3" name="Freeform 88"/>
                <p:cNvSpPr>
                  <a:spLocks/>
                </p:cNvSpPr>
                <p:nvPr/>
              </p:nvSpPr>
              <p:spPr bwMode="auto">
                <a:xfrm>
                  <a:off x="4597" y="976"/>
                  <a:ext cx="172" cy="21"/>
                </a:xfrm>
                <a:custGeom>
                  <a:avLst/>
                  <a:gdLst>
                    <a:gd name="T0" fmla="*/ 172 w 172"/>
                    <a:gd name="T1" fmla="*/ 21 h 21"/>
                    <a:gd name="T2" fmla="*/ 172 w 172"/>
                    <a:gd name="T3" fmla="*/ 21 h 21"/>
                    <a:gd name="T4" fmla="*/ 0 w 172"/>
                    <a:gd name="T5" fmla="*/ 7 h 21"/>
                    <a:gd name="T6" fmla="*/ 0 w 172"/>
                    <a:gd name="T7" fmla="*/ 7 h 21"/>
                    <a:gd name="T8" fmla="*/ 170 w 172"/>
                    <a:gd name="T9" fmla="*/ 0 h 21"/>
                    <a:gd name="T10" fmla="*/ 170 w 172"/>
                    <a:gd name="T11" fmla="*/ 0 h 21"/>
                    <a:gd name="T12" fmla="*/ 172 w 172"/>
                    <a:gd name="T13" fmla="*/ 21 h 21"/>
                    <a:gd name="T14" fmla="*/ 172 w 17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72" h="21">
                      <a:moveTo>
                        <a:pt x="172" y="21"/>
                      </a:moveTo>
                      <a:lnTo>
                        <a:pt x="172" y="21"/>
                      </a:lnTo>
                      <a:lnTo>
                        <a:pt x="0" y="7"/>
                      </a:lnTo>
                      <a:lnTo>
                        <a:pt x="170" y="0"/>
                      </a:lnTo>
                      <a:lnTo>
                        <a:pt x="172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4" name="Freeform 89"/>
                <p:cNvSpPr>
                  <a:spLocks/>
                </p:cNvSpPr>
                <p:nvPr/>
              </p:nvSpPr>
              <p:spPr bwMode="auto">
                <a:xfrm>
                  <a:off x="4597" y="995"/>
                  <a:ext cx="174" cy="21"/>
                </a:xfrm>
                <a:custGeom>
                  <a:avLst/>
                  <a:gdLst>
                    <a:gd name="T0" fmla="*/ 174 w 174"/>
                    <a:gd name="T1" fmla="*/ 21 h 21"/>
                    <a:gd name="T2" fmla="*/ 0 w 174"/>
                    <a:gd name="T3" fmla="*/ 7 h 21"/>
                    <a:gd name="T4" fmla="*/ 172 w 174"/>
                    <a:gd name="T5" fmla="*/ 0 h 21"/>
                    <a:gd name="T6" fmla="*/ 172 w 174"/>
                    <a:gd name="T7" fmla="*/ 0 h 21"/>
                    <a:gd name="T8" fmla="*/ 174 w 174"/>
                    <a:gd name="T9" fmla="*/ 21 h 21"/>
                    <a:gd name="T10" fmla="*/ 174 w 174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74" h="21">
                      <a:moveTo>
                        <a:pt x="174" y="21"/>
                      </a:moveTo>
                      <a:lnTo>
                        <a:pt x="0" y="7"/>
                      </a:lnTo>
                      <a:lnTo>
                        <a:pt x="172" y="0"/>
                      </a:lnTo>
                      <a:lnTo>
                        <a:pt x="174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5" name="Freeform 90"/>
                <p:cNvSpPr>
                  <a:spLocks/>
                </p:cNvSpPr>
                <p:nvPr/>
              </p:nvSpPr>
              <p:spPr bwMode="auto">
                <a:xfrm>
                  <a:off x="4474" y="997"/>
                  <a:ext cx="274" cy="153"/>
                </a:xfrm>
                <a:custGeom>
                  <a:avLst/>
                  <a:gdLst>
                    <a:gd name="T0" fmla="*/ 191 w 274"/>
                    <a:gd name="T1" fmla="*/ 19 h 153"/>
                    <a:gd name="T2" fmla="*/ 191 w 274"/>
                    <a:gd name="T3" fmla="*/ 19 h 153"/>
                    <a:gd name="T4" fmla="*/ 196 w 274"/>
                    <a:gd name="T5" fmla="*/ 19 h 153"/>
                    <a:gd name="T6" fmla="*/ 210 w 274"/>
                    <a:gd name="T7" fmla="*/ 16 h 153"/>
                    <a:gd name="T8" fmla="*/ 227 w 274"/>
                    <a:gd name="T9" fmla="*/ 16 h 153"/>
                    <a:gd name="T10" fmla="*/ 239 w 274"/>
                    <a:gd name="T11" fmla="*/ 19 h 153"/>
                    <a:gd name="T12" fmla="*/ 250 w 274"/>
                    <a:gd name="T13" fmla="*/ 21 h 153"/>
                    <a:gd name="T14" fmla="*/ 250 w 274"/>
                    <a:gd name="T15" fmla="*/ 21 h 153"/>
                    <a:gd name="T16" fmla="*/ 260 w 274"/>
                    <a:gd name="T17" fmla="*/ 28 h 153"/>
                    <a:gd name="T18" fmla="*/ 269 w 274"/>
                    <a:gd name="T19" fmla="*/ 38 h 153"/>
                    <a:gd name="T20" fmla="*/ 272 w 274"/>
                    <a:gd name="T21" fmla="*/ 49 h 153"/>
                    <a:gd name="T22" fmla="*/ 274 w 274"/>
                    <a:gd name="T23" fmla="*/ 66 h 153"/>
                    <a:gd name="T24" fmla="*/ 272 w 274"/>
                    <a:gd name="T25" fmla="*/ 80 h 153"/>
                    <a:gd name="T26" fmla="*/ 264 w 274"/>
                    <a:gd name="T27" fmla="*/ 97 h 153"/>
                    <a:gd name="T28" fmla="*/ 253 w 274"/>
                    <a:gd name="T29" fmla="*/ 113 h 153"/>
                    <a:gd name="T30" fmla="*/ 236 w 274"/>
                    <a:gd name="T31" fmla="*/ 130 h 153"/>
                    <a:gd name="T32" fmla="*/ 236 w 274"/>
                    <a:gd name="T33" fmla="*/ 130 h 153"/>
                    <a:gd name="T34" fmla="*/ 227 w 274"/>
                    <a:gd name="T35" fmla="*/ 137 h 153"/>
                    <a:gd name="T36" fmla="*/ 217 w 274"/>
                    <a:gd name="T37" fmla="*/ 141 h 153"/>
                    <a:gd name="T38" fmla="*/ 196 w 274"/>
                    <a:gd name="T39" fmla="*/ 151 h 153"/>
                    <a:gd name="T40" fmla="*/ 175 w 274"/>
                    <a:gd name="T41" fmla="*/ 153 h 153"/>
                    <a:gd name="T42" fmla="*/ 154 w 274"/>
                    <a:gd name="T43" fmla="*/ 153 h 153"/>
                    <a:gd name="T44" fmla="*/ 135 w 274"/>
                    <a:gd name="T45" fmla="*/ 153 h 153"/>
                    <a:gd name="T46" fmla="*/ 121 w 274"/>
                    <a:gd name="T47" fmla="*/ 151 h 153"/>
                    <a:gd name="T48" fmla="*/ 107 w 274"/>
                    <a:gd name="T49" fmla="*/ 148 h 153"/>
                    <a:gd name="T50" fmla="*/ 62 w 274"/>
                    <a:gd name="T51" fmla="*/ 137 h 153"/>
                    <a:gd name="T52" fmla="*/ 0 w 274"/>
                    <a:gd name="T53" fmla="*/ 66 h 153"/>
                    <a:gd name="T54" fmla="*/ 33 w 274"/>
                    <a:gd name="T55" fmla="*/ 0 h 153"/>
                    <a:gd name="T56" fmla="*/ 102 w 274"/>
                    <a:gd name="T57" fmla="*/ 2 h 153"/>
                    <a:gd name="T58" fmla="*/ 109 w 274"/>
                    <a:gd name="T59" fmla="*/ 28 h 153"/>
                    <a:gd name="T60" fmla="*/ 109 w 274"/>
                    <a:gd name="T61" fmla="*/ 28 h 153"/>
                    <a:gd name="T62" fmla="*/ 123 w 274"/>
                    <a:gd name="T63" fmla="*/ 31 h 153"/>
                    <a:gd name="T64" fmla="*/ 135 w 274"/>
                    <a:gd name="T65" fmla="*/ 33 h 153"/>
                    <a:gd name="T66" fmla="*/ 151 w 274"/>
                    <a:gd name="T67" fmla="*/ 33 h 153"/>
                    <a:gd name="T68" fmla="*/ 151 w 274"/>
                    <a:gd name="T69" fmla="*/ 33 h 153"/>
                    <a:gd name="T70" fmla="*/ 165 w 274"/>
                    <a:gd name="T71" fmla="*/ 31 h 153"/>
                    <a:gd name="T72" fmla="*/ 180 w 274"/>
                    <a:gd name="T73" fmla="*/ 26 h 153"/>
                    <a:gd name="T74" fmla="*/ 191 w 274"/>
                    <a:gd name="T75" fmla="*/ 19 h 153"/>
                    <a:gd name="T76" fmla="*/ 191 w 274"/>
                    <a:gd name="T77" fmla="*/ 19 h 15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74" h="153">
                      <a:moveTo>
                        <a:pt x="191" y="19"/>
                      </a:moveTo>
                      <a:lnTo>
                        <a:pt x="191" y="19"/>
                      </a:lnTo>
                      <a:lnTo>
                        <a:pt x="196" y="19"/>
                      </a:lnTo>
                      <a:lnTo>
                        <a:pt x="210" y="16"/>
                      </a:lnTo>
                      <a:lnTo>
                        <a:pt x="227" y="16"/>
                      </a:lnTo>
                      <a:lnTo>
                        <a:pt x="239" y="19"/>
                      </a:lnTo>
                      <a:lnTo>
                        <a:pt x="250" y="21"/>
                      </a:lnTo>
                      <a:lnTo>
                        <a:pt x="260" y="28"/>
                      </a:lnTo>
                      <a:lnTo>
                        <a:pt x="269" y="38"/>
                      </a:lnTo>
                      <a:lnTo>
                        <a:pt x="272" y="49"/>
                      </a:lnTo>
                      <a:lnTo>
                        <a:pt x="274" y="66"/>
                      </a:lnTo>
                      <a:lnTo>
                        <a:pt x="272" y="80"/>
                      </a:lnTo>
                      <a:lnTo>
                        <a:pt x="264" y="97"/>
                      </a:lnTo>
                      <a:lnTo>
                        <a:pt x="253" y="113"/>
                      </a:lnTo>
                      <a:lnTo>
                        <a:pt x="236" y="130"/>
                      </a:lnTo>
                      <a:lnTo>
                        <a:pt x="227" y="137"/>
                      </a:lnTo>
                      <a:lnTo>
                        <a:pt x="217" y="141"/>
                      </a:lnTo>
                      <a:lnTo>
                        <a:pt x="196" y="151"/>
                      </a:lnTo>
                      <a:lnTo>
                        <a:pt x="175" y="153"/>
                      </a:lnTo>
                      <a:lnTo>
                        <a:pt x="154" y="153"/>
                      </a:lnTo>
                      <a:lnTo>
                        <a:pt x="135" y="153"/>
                      </a:lnTo>
                      <a:lnTo>
                        <a:pt x="121" y="151"/>
                      </a:lnTo>
                      <a:lnTo>
                        <a:pt x="107" y="148"/>
                      </a:lnTo>
                      <a:lnTo>
                        <a:pt x="62" y="137"/>
                      </a:lnTo>
                      <a:lnTo>
                        <a:pt x="0" y="66"/>
                      </a:lnTo>
                      <a:lnTo>
                        <a:pt x="33" y="0"/>
                      </a:lnTo>
                      <a:lnTo>
                        <a:pt x="102" y="2"/>
                      </a:lnTo>
                      <a:lnTo>
                        <a:pt x="109" y="28"/>
                      </a:lnTo>
                      <a:lnTo>
                        <a:pt x="123" y="31"/>
                      </a:lnTo>
                      <a:lnTo>
                        <a:pt x="135" y="33"/>
                      </a:lnTo>
                      <a:lnTo>
                        <a:pt x="151" y="33"/>
                      </a:lnTo>
                      <a:lnTo>
                        <a:pt x="165" y="31"/>
                      </a:lnTo>
                      <a:lnTo>
                        <a:pt x="180" y="26"/>
                      </a:lnTo>
                      <a:lnTo>
                        <a:pt x="191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6" name="Freeform 91"/>
                <p:cNvSpPr>
                  <a:spLocks/>
                </p:cNvSpPr>
                <p:nvPr/>
              </p:nvSpPr>
              <p:spPr bwMode="auto">
                <a:xfrm>
                  <a:off x="4371" y="962"/>
                  <a:ext cx="210" cy="150"/>
                </a:xfrm>
                <a:custGeom>
                  <a:avLst/>
                  <a:gdLst>
                    <a:gd name="T0" fmla="*/ 210 w 210"/>
                    <a:gd name="T1" fmla="*/ 0 h 150"/>
                    <a:gd name="T2" fmla="*/ 210 w 210"/>
                    <a:gd name="T3" fmla="*/ 0 h 150"/>
                    <a:gd name="T4" fmla="*/ 202 w 210"/>
                    <a:gd name="T5" fmla="*/ 16 h 150"/>
                    <a:gd name="T6" fmla="*/ 193 w 210"/>
                    <a:gd name="T7" fmla="*/ 33 h 150"/>
                    <a:gd name="T8" fmla="*/ 169 w 210"/>
                    <a:gd name="T9" fmla="*/ 63 h 150"/>
                    <a:gd name="T10" fmla="*/ 169 w 210"/>
                    <a:gd name="T11" fmla="*/ 63 h 150"/>
                    <a:gd name="T12" fmla="*/ 167 w 210"/>
                    <a:gd name="T13" fmla="*/ 68 h 150"/>
                    <a:gd name="T14" fmla="*/ 165 w 210"/>
                    <a:gd name="T15" fmla="*/ 77 h 150"/>
                    <a:gd name="T16" fmla="*/ 165 w 210"/>
                    <a:gd name="T17" fmla="*/ 77 h 150"/>
                    <a:gd name="T18" fmla="*/ 165 w 210"/>
                    <a:gd name="T19" fmla="*/ 84 h 150"/>
                    <a:gd name="T20" fmla="*/ 162 w 210"/>
                    <a:gd name="T21" fmla="*/ 89 h 150"/>
                    <a:gd name="T22" fmla="*/ 160 w 210"/>
                    <a:gd name="T23" fmla="*/ 96 h 150"/>
                    <a:gd name="T24" fmla="*/ 155 w 210"/>
                    <a:gd name="T25" fmla="*/ 99 h 150"/>
                    <a:gd name="T26" fmla="*/ 144 w 210"/>
                    <a:gd name="T27" fmla="*/ 106 h 150"/>
                    <a:gd name="T28" fmla="*/ 129 w 210"/>
                    <a:gd name="T29" fmla="*/ 108 h 150"/>
                    <a:gd name="T30" fmla="*/ 129 w 210"/>
                    <a:gd name="T31" fmla="*/ 108 h 150"/>
                    <a:gd name="T32" fmla="*/ 120 w 210"/>
                    <a:gd name="T33" fmla="*/ 120 h 150"/>
                    <a:gd name="T34" fmla="*/ 118 w 210"/>
                    <a:gd name="T35" fmla="*/ 124 h 150"/>
                    <a:gd name="T36" fmla="*/ 118 w 210"/>
                    <a:gd name="T37" fmla="*/ 132 h 150"/>
                    <a:gd name="T38" fmla="*/ 118 w 210"/>
                    <a:gd name="T39" fmla="*/ 132 h 150"/>
                    <a:gd name="T40" fmla="*/ 115 w 210"/>
                    <a:gd name="T41" fmla="*/ 141 h 150"/>
                    <a:gd name="T42" fmla="*/ 113 w 210"/>
                    <a:gd name="T43" fmla="*/ 146 h 150"/>
                    <a:gd name="T44" fmla="*/ 111 w 210"/>
                    <a:gd name="T45" fmla="*/ 150 h 150"/>
                    <a:gd name="T46" fmla="*/ 103 w 210"/>
                    <a:gd name="T47" fmla="*/ 150 h 150"/>
                    <a:gd name="T48" fmla="*/ 92 w 210"/>
                    <a:gd name="T49" fmla="*/ 150 h 150"/>
                    <a:gd name="T50" fmla="*/ 78 w 210"/>
                    <a:gd name="T51" fmla="*/ 148 h 150"/>
                    <a:gd name="T52" fmla="*/ 0 w 210"/>
                    <a:gd name="T53" fmla="*/ 30 h 150"/>
                    <a:gd name="T54" fmla="*/ 96 w 210"/>
                    <a:gd name="T55" fmla="*/ 7 h 150"/>
                    <a:gd name="T56" fmla="*/ 96 w 210"/>
                    <a:gd name="T57" fmla="*/ 7 h 150"/>
                    <a:gd name="T58" fmla="*/ 108 w 210"/>
                    <a:gd name="T59" fmla="*/ 0 h 150"/>
                    <a:gd name="T60" fmla="*/ 210 w 210"/>
                    <a:gd name="T61" fmla="*/ 0 h 15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210" h="150">
                      <a:moveTo>
                        <a:pt x="210" y="0"/>
                      </a:moveTo>
                      <a:lnTo>
                        <a:pt x="210" y="0"/>
                      </a:lnTo>
                      <a:lnTo>
                        <a:pt x="202" y="16"/>
                      </a:lnTo>
                      <a:lnTo>
                        <a:pt x="193" y="33"/>
                      </a:lnTo>
                      <a:lnTo>
                        <a:pt x="169" y="63"/>
                      </a:lnTo>
                      <a:lnTo>
                        <a:pt x="167" y="68"/>
                      </a:lnTo>
                      <a:lnTo>
                        <a:pt x="165" y="77"/>
                      </a:lnTo>
                      <a:lnTo>
                        <a:pt x="165" y="84"/>
                      </a:lnTo>
                      <a:lnTo>
                        <a:pt x="162" y="89"/>
                      </a:lnTo>
                      <a:lnTo>
                        <a:pt x="160" y="96"/>
                      </a:lnTo>
                      <a:lnTo>
                        <a:pt x="155" y="99"/>
                      </a:lnTo>
                      <a:lnTo>
                        <a:pt x="144" y="106"/>
                      </a:lnTo>
                      <a:lnTo>
                        <a:pt x="129" y="108"/>
                      </a:lnTo>
                      <a:lnTo>
                        <a:pt x="120" y="120"/>
                      </a:lnTo>
                      <a:lnTo>
                        <a:pt x="118" y="124"/>
                      </a:lnTo>
                      <a:lnTo>
                        <a:pt x="118" y="132"/>
                      </a:lnTo>
                      <a:lnTo>
                        <a:pt x="115" y="141"/>
                      </a:lnTo>
                      <a:lnTo>
                        <a:pt x="113" y="146"/>
                      </a:lnTo>
                      <a:lnTo>
                        <a:pt x="111" y="150"/>
                      </a:lnTo>
                      <a:lnTo>
                        <a:pt x="103" y="150"/>
                      </a:lnTo>
                      <a:lnTo>
                        <a:pt x="92" y="150"/>
                      </a:lnTo>
                      <a:lnTo>
                        <a:pt x="78" y="148"/>
                      </a:lnTo>
                      <a:lnTo>
                        <a:pt x="0" y="30"/>
                      </a:lnTo>
                      <a:lnTo>
                        <a:pt x="96" y="7"/>
                      </a:lnTo>
                      <a:lnTo>
                        <a:pt x="108" y="0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7" name="Freeform 92"/>
                <p:cNvSpPr>
                  <a:spLocks/>
                </p:cNvSpPr>
                <p:nvPr/>
              </p:nvSpPr>
              <p:spPr bwMode="auto">
                <a:xfrm>
                  <a:off x="4387" y="962"/>
                  <a:ext cx="182" cy="141"/>
                </a:xfrm>
                <a:custGeom>
                  <a:avLst/>
                  <a:gdLst>
                    <a:gd name="T0" fmla="*/ 182 w 182"/>
                    <a:gd name="T1" fmla="*/ 0 h 141"/>
                    <a:gd name="T2" fmla="*/ 182 w 182"/>
                    <a:gd name="T3" fmla="*/ 0 h 141"/>
                    <a:gd name="T4" fmla="*/ 177 w 182"/>
                    <a:gd name="T5" fmla="*/ 11 h 141"/>
                    <a:gd name="T6" fmla="*/ 170 w 182"/>
                    <a:gd name="T7" fmla="*/ 23 h 141"/>
                    <a:gd name="T8" fmla="*/ 170 w 182"/>
                    <a:gd name="T9" fmla="*/ 23 h 141"/>
                    <a:gd name="T10" fmla="*/ 156 w 182"/>
                    <a:gd name="T11" fmla="*/ 42 h 141"/>
                    <a:gd name="T12" fmla="*/ 146 w 182"/>
                    <a:gd name="T13" fmla="*/ 56 h 141"/>
                    <a:gd name="T14" fmla="*/ 139 w 182"/>
                    <a:gd name="T15" fmla="*/ 68 h 141"/>
                    <a:gd name="T16" fmla="*/ 139 w 182"/>
                    <a:gd name="T17" fmla="*/ 80 h 141"/>
                    <a:gd name="T18" fmla="*/ 139 w 182"/>
                    <a:gd name="T19" fmla="*/ 80 h 141"/>
                    <a:gd name="T20" fmla="*/ 137 w 182"/>
                    <a:gd name="T21" fmla="*/ 84 h 141"/>
                    <a:gd name="T22" fmla="*/ 135 w 182"/>
                    <a:gd name="T23" fmla="*/ 89 h 141"/>
                    <a:gd name="T24" fmla="*/ 130 w 182"/>
                    <a:gd name="T25" fmla="*/ 94 h 141"/>
                    <a:gd name="T26" fmla="*/ 125 w 182"/>
                    <a:gd name="T27" fmla="*/ 96 h 141"/>
                    <a:gd name="T28" fmla="*/ 116 w 182"/>
                    <a:gd name="T29" fmla="*/ 99 h 141"/>
                    <a:gd name="T30" fmla="*/ 111 w 182"/>
                    <a:gd name="T31" fmla="*/ 99 h 141"/>
                    <a:gd name="T32" fmla="*/ 111 w 182"/>
                    <a:gd name="T33" fmla="*/ 99 h 141"/>
                    <a:gd name="T34" fmla="*/ 106 w 182"/>
                    <a:gd name="T35" fmla="*/ 101 h 141"/>
                    <a:gd name="T36" fmla="*/ 99 w 182"/>
                    <a:gd name="T37" fmla="*/ 108 h 141"/>
                    <a:gd name="T38" fmla="*/ 92 w 182"/>
                    <a:gd name="T39" fmla="*/ 120 h 141"/>
                    <a:gd name="T40" fmla="*/ 90 w 182"/>
                    <a:gd name="T41" fmla="*/ 127 h 141"/>
                    <a:gd name="T42" fmla="*/ 90 w 182"/>
                    <a:gd name="T43" fmla="*/ 134 h 141"/>
                    <a:gd name="T44" fmla="*/ 90 w 182"/>
                    <a:gd name="T45" fmla="*/ 134 h 141"/>
                    <a:gd name="T46" fmla="*/ 90 w 182"/>
                    <a:gd name="T47" fmla="*/ 139 h 141"/>
                    <a:gd name="T48" fmla="*/ 85 w 182"/>
                    <a:gd name="T49" fmla="*/ 141 h 141"/>
                    <a:gd name="T50" fmla="*/ 78 w 182"/>
                    <a:gd name="T51" fmla="*/ 141 h 141"/>
                    <a:gd name="T52" fmla="*/ 69 w 182"/>
                    <a:gd name="T53" fmla="*/ 139 h 141"/>
                    <a:gd name="T54" fmla="*/ 0 w 182"/>
                    <a:gd name="T55" fmla="*/ 37 h 141"/>
                    <a:gd name="T56" fmla="*/ 85 w 182"/>
                    <a:gd name="T57" fmla="*/ 16 h 141"/>
                    <a:gd name="T58" fmla="*/ 85 w 182"/>
                    <a:gd name="T59" fmla="*/ 16 h 141"/>
                    <a:gd name="T60" fmla="*/ 92 w 182"/>
                    <a:gd name="T61" fmla="*/ 11 h 141"/>
                    <a:gd name="T62" fmla="*/ 109 w 182"/>
                    <a:gd name="T63" fmla="*/ 0 h 141"/>
                    <a:gd name="T64" fmla="*/ 182 w 182"/>
                    <a:gd name="T65" fmla="*/ 0 h 1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82" h="141">
                      <a:moveTo>
                        <a:pt x="182" y="0"/>
                      </a:moveTo>
                      <a:lnTo>
                        <a:pt x="182" y="0"/>
                      </a:lnTo>
                      <a:lnTo>
                        <a:pt x="177" y="11"/>
                      </a:lnTo>
                      <a:lnTo>
                        <a:pt x="170" y="23"/>
                      </a:lnTo>
                      <a:lnTo>
                        <a:pt x="156" y="42"/>
                      </a:lnTo>
                      <a:lnTo>
                        <a:pt x="146" y="56"/>
                      </a:lnTo>
                      <a:lnTo>
                        <a:pt x="139" y="68"/>
                      </a:lnTo>
                      <a:lnTo>
                        <a:pt x="139" y="80"/>
                      </a:lnTo>
                      <a:lnTo>
                        <a:pt x="137" y="84"/>
                      </a:lnTo>
                      <a:lnTo>
                        <a:pt x="135" y="89"/>
                      </a:lnTo>
                      <a:lnTo>
                        <a:pt x="130" y="94"/>
                      </a:lnTo>
                      <a:lnTo>
                        <a:pt x="125" y="96"/>
                      </a:lnTo>
                      <a:lnTo>
                        <a:pt x="116" y="99"/>
                      </a:lnTo>
                      <a:lnTo>
                        <a:pt x="111" y="99"/>
                      </a:lnTo>
                      <a:lnTo>
                        <a:pt x="106" y="101"/>
                      </a:lnTo>
                      <a:lnTo>
                        <a:pt x="99" y="108"/>
                      </a:lnTo>
                      <a:lnTo>
                        <a:pt x="92" y="120"/>
                      </a:lnTo>
                      <a:lnTo>
                        <a:pt x="90" y="127"/>
                      </a:lnTo>
                      <a:lnTo>
                        <a:pt x="90" y="134"/>
                      </a:lnTo>
                      <a:lnTo>
                        <a:pt x="90" y="139"/>
                      </a:lnTo>
                      <a:lnTo>
                        <a:pt x="85" y="141"/>
                      </a:lnTo>
                      <a:lnTo>
                        <a:pt x="78" y="141"/>
                      </a:lnTo>
                      <a:lnTo>
                        <a:pt x="69" y="139"/>
                      </a:lnTo>
                      <a:lnTo>
                        <a:pt x="0" y="37"/>
                      </a:lnTo>
                      <a:lnTo>
                        <a:pt x="85" y="16"/>
                      </a:lnTo>
                      <a:lnTo>
                        <a:pt x="92" y="11"/>
                      </a:lnTo>
                      <a:lnTo>
                        <a:pt x="109" y="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8" name="Freeform 93"/>
                <p:cNvSpPr>
                  <a:spLocks/>
                </p:cNvSpPr>
                <p:nvPr/>
              </p:nvSpPr>
              <p:spPr bwMode="auto">
                <a:xfrm>
                  <a:off x="4175" y="1178"/>
                  <a:ext cx="813" cy="797"/>
                </a:xfrm>
                <a:custGeom>
                  <a:avLst/>
                  <a:gdLst>
                    <a:gd name="T0" fmla="*/ 264 w 813"/>
                    <a:gd name="T1" fmla="*/ 3 h 797"/>
                    <a:gd name="T2" fmla="*/ 236 w 813"/>
                    <a:gd name="T3" fmla="*/ 8 h 797"/>
                    <a:gd name="T4" fmla="*/ 179 w 813"/>
                    <a:gd name="T5" fmla="*/ 19 h 797"/>
                    <a:gd name="T6" fmla="*/ 127 w 813"/>
                    <a:gd name="T7" fmla="*/ 38 h 797"/>
                    <a:gd name="T8" fmla="*/ 78 w 813"/>
                    <a:gd name="T9" fmla="*/ 66 h 797"/>
                    <a:gd name="T10" fmla="*/ 24 w 813"/>
                    <a:gd name="T11" fmla="*/ 109 h 797"/>
                    <a:gd name="T12" fmla="*/ 0 w 813"/>
                    <a:gd name="T13" fmla="*/ 133 h 797"/>
                    <a:gd name="T14" fmla="*/ 0 w 813"/>
                    <a:gd name="T15" fmla="*/ 599 h 797"/>
                    <a:gd name="T16" fmla="*/ 2 w 813"/>
                    <a:gd name="T17" fmla="*/ 611 h 797"/>
                    <a:gd name="T18" fmla="*/ 40 w 813"/>
                    <a:gd name="T19" fmla="*/ 656 h 797"/>
                    <a:gd name="T20" fmla="*/ 83 w 813"/>
                    <a:gd name="T21" fmla="*/ 696 h 797"/>
                    <a:gd name="T22" fmla="*/ 130 w 813"/>
                    <a:gd name="T23" fmla="*/ 731 h 797"/>
                    <a:gd name="T24" fmla="*/ 222 w 813"/>
                    <a:gd name="T25" fmla="*/ 783 h 797"/>
                    <a:gd name="T26" fmla="*/ 264 w 813"/>
                    <a:gd name="T27" fmla="*/ 797 h 797"/>
                    <a:gd name="T28" fmla="*/ 568 w 813"/>
                    <a:gd name="T29" fmla="*/ 797 h 797"/>
                    <a:gd name="T30" fmla="*/ 613 w 813"/>
                    <a:gd name="T31" fmla="*/ 779 h 797"/>
                    <a:gd name="T32" fmla="*/ 655 w 813"/>
                    <a:gd name="T33" fmla="*/ 755 h 797"/>
                    <a:gd name="T34" fmla="*/ 695 w 813"/>
                    <a:gd name="T35" fmla="*/ 724 h 797"/>
                    <a:gd name="T36" fmla="*/ 731 w 813"/>
                    <a:gd name="T37" fmla="*/ 687 h 797"/>
                    <a:gd name="T38" fmla="*/ 752 w 813"/>
                    <a:gd name="T39" fmla="*/ 661 h 797"/>
                    <a:gd name="T40" fmla="*/ 785 w 813"/>
                    <a:gd name="T41" fmla="*/ 604 h 797"/>
                    <a:gd name="T42" fmla="*/ 809 w 813"/>
                    <a:gd name="T43" fmla="*/ 533 h 797"/>
                    <a:gd name="T44" fmla="*/ 811 w 813"/>
                    <a:gd name="T45" fmla="*/ 505 h 797"/>
                    <a:gd name="T46" fmla="*/ 813 w 813"/>
                    <a:gd name="T47" fmla="*/ 453 h 797"/>
                    <a:gd name="T48" fmla="*/ 809 w 813"/>
                    <a:gd name="T49" fmla="*/ 404 h 797"/>
                    <a:gd name="T50" fmla="*/ 799 w 813"/>
                    <a:gd name="T51" fmla="*/ 354 h 797"/>
                    <a:gd name="T52" fmla="*/ 773 w 813"/>
                    <a:gd name="T53" fmla="*/ 288 h 797"/>
                    <a:gd name="T54" fmla="*/ 757 w 813"/>
                    <a:gd name="T55" fmla="*/ 260 h 797"/>
                    <a:gd name="T56" fmla="*/ 721 w 813"/>
                    <a:gd name="T57" fmla="*/ 206 h 797"/>
                    <a:gd name="T58" fmla="*/ 679 w 813"/>
                    <a:gd name="T59" fmla="*/ 158 h 797"/>
                    <a:gd name="T60" fmla="*/ 632 w 813"/>
                    <a:gd name="T61" fmla="*/ 114 h 797"/>
                    <a:gd name="T62" fmla="*/ 568 w 813"/>
                    <a:gd name="T63" fmla="*/ 71 h 797"/>
                    <a:gd name="T64" fmla="*/ 538 w 813"/>
                    <a:gd name="T65" fmla="*/ 55 h 797"/>
                    <a:gd name="T66" fmla="*/ 474 w 813"/>
                    <a:gd name="T67" fmla="*/ 29 h 797"/>
                    <a:gd name="T68" fmla="*/ 410 w 813"/>
                    <a:gd name="T69" fmla="*/ 12 h 797"/>
                    <a:gd name="T70" fmla="*/ 344 w 813"/>
                    <a:gd name="T71" fmla="*/ 3 h 797"/>
                    <a:gd name="T72" fmla="*/ 309 w 813"/>
                    <a:gd name="T73" fmla="*/ 0 h 79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813" h="797">
                      <a:moveTo>
                        <a:pt x="309" y="0"/>
                      </a:moveTo>
                      <a:lnTo>
                        <a:pt x="264" y="3"/>
                      </a:lnTo>
                      <a:lnTo>
                        <a:pt x="236" y="8"/>
                      </a:lnTo>
                      <a:lnTo>
                        <a:pt x="208" y="12"/>
                      </a:lnTo>
                      <a:lnTo>
                        <a:pt x="179" y="19"/>
                      </a:lnTo>
                      <a:lnTo>
                        <a:pt x="153" y="29"/>
                      </a:lnTo>
                      <a:lnTo>
                        <a:pt x="127" y="38"/>
                      </a:lnTo>
                      <a:lnTo>
                        <a:pt x="104" y="52"/>
                      </a:lnTo>
                      <a:lnTo>
                        <a:pt x="78" y="66"/>
                      </a:lnTo>
                      <a:lnTo>
                        <a:pt x="54" y="83"/>
                      </a:lnTo>
                      <a:lnTo>
                        <a:pt x="24" y="109"/>
                      </a:lnTo>
                      <a:lnTo>
                        <a:pt x="0" y="133"/>
                      </a:lnTo>
                      <a:lnTo>
                        <a:pt x="0" y="599"/>
                      </a:lnTo>
                      <a:lnTo>
                        <a:pt x="2" y="611"/>
                      </a:lnTo>
                      <a:lnTo>
                        <a:pt x="21" y="635"/>
                      </a:lnTo>
                      <a:lnTo>
                        <a:pt x="40" y="656"/>
                      </a:lnTo>
                      <a:lnTo>
                        <a:pt x="61" y="677"/>
                      </a:lnTo>
                      <a:lnTo>
                        <a:pt x="83" y="696"/>
                      </a:lnTo>
                      <a:lnTo>
                        <a:pt x="106" y="715"/>
                      </a:lnTo>
                      <a:lnTo>
                        <a:pt x="130" y="731"/>
                      </a:lnTo>
                      <a:lnTo>
                        <a:pt x="182" y="764"/>
                      </a:lnTo>
                      <a:lnTo>
                        <a:pt x="222" y="783"/>
                      </a:lnTo>
                      <a:lnTo>
                        <a:pt x="264" y="797"/>
                      </a:lnTo>
                      <a:lnTo>
                        <a:pt x="568" y="797"/>
                      </a:lnTo>
                      <a:lnTo>
                        <a:pt x="592" y="790"/>
                      </a:lnTo>
                      <a:lnTo>
                        <a:pt x="613" y="779"/>
                      </a:lnTo>
                      <a:lnTo>
                        <a:pt x="637" y="767"/>
                      </a:lnTo>
                      <a:lnTo>
                        <a:pt x="655" y="755"/>
                      </a:lnTo>
                      <a:lnTo>
                        <a:pt x="677" y="741"/>
                      </a:lnTo>
                      <a:lnTo>
                        <a:pt x="695" y="724"/>
                      </a:lnTo>
                      <a:lnTo>
                        <a:pt x="714" y="708"/>
                      </a:lnTo>
                      <a:lnTo>
                        <a:pt x="731" y="687"/>
                      </a:lnTo>
                      <a:lnTo>
                        <a:pt x="752" y="661"/>
                      </a:lnTo>
                      <a:lnTo>
                        <a:pt x="771" y="632"/>
                      </a:lnTo>
                      <a:lnTo>
                        <a:pt x="785" y="604"/>
                      </a:lnTo>
                      <a:lnTo>
                        <a:pt x="797" y="571"/>
                      </a:lnTo>
                      <a:lnTo>
                        <a:pt x="809" y="533"/>
                      </a:lnTo>
                      <a:lnTo>
                        <a:pt x="811" y="505"/>
                      </a:lnTo>
                      <a:lnTo>
                        <a:pt x="813" y="479"/>
                      </a:lnTo>
                      <a:lnTo>
                        <a:pt x="813" y="453"/>
                      </a:lnTo>
                      <a:lnTo>
                        <a:pt x="813" y="430"/>
                      </a:lnTo>
                      <a:lnTo>
                        <a:pt x="809" y="404"/>
                      </a:lnTo>
                      <a:lnTo>
                        <a:pt x="804" y="378"/>
                      </a:lnTo>
                      <a:lnTo>
                        <a:pt x="799" y="354"/>
                      </a:lnTo>
                      <a:lnTo>
                        <a:pt x="790" y="328"/>
                      </a:lnTo>
                      <a:lnTo>
                        <a:pt x="773" y="288"/>
                      </a:lnTo>
                      <a:lnTo>
                        <a:pt x="757" y="260"/>
                      </a:lnTo>
                      <a:lnTo>
                        <a:pt x="740" y="232"/>
                      </a:lnTo>
                      <a:lnTo>
                        <a:pt x="721" y="206"/>
                      </a:lnTo>
                      <a:lnTo>
                        <a:pt x="702" y="182"/>
                      </a:lnTo>
                      <a:lnTo>
                        <a:pt x="679" y="158"/>
                      </a:lnTo>
                      <a:lnTo>
                        <a:pt x="658" y="135"/>
                      </a:lnTo>
                      <a:lnTo>
                        <a:pt x="632" y="114"/>
                      </a:lnTo>
                      <a:lnTo>
                        <a:pt x="606" y="95"/>
                      </a:lnTo>
                      <a:lnTo>
                        <a:pt x="568" y="71"/>
                      </a:lnTo>
                      <a:lnTo>
                        <a:pt x="538" y="55"/>
                      </a:lnTo>
                      <a:lnTo>
                        <a:pt x="507" y="41"/>
                      </a:lnTo>
                      <a:lnTo>
                        <a:pt x="474" y="29"/>
                      </a:lnTo>
                      <a:lnTo>
                        <a:pt x="443" y="19"/>
                      </a:lnTo>
                      <a:lnTo>
                        <a:pt x="410" y="12"/>
                      </a:lnTo>
                      <a:lnTo>
                        <a:pt x="380" y="5"/>
                      </a:lnTo>
                      <a:lnTo>
                        <a:pt x="344" y="3"/>
                      </a:lnTo>
                      <a:lnTo>
                        <a:pt x="30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69" name="Freeform 94"/>
                <p:cNvSpPr>
                  <a:spLocks/>
                </p:cNvSpPr>
                <p:nvPr/>
              </p:nvSpPr>
              <p:spPr bwMode="auto">
                <a:xfrm>
                  <a:off x="4175" y="1190"/>
                  <a:ext cx="804" cy="785"/>
                </a:xfrm>
                <a:custGeom>
                  <a:avLst/>
                  <a:gdLst>
                    <a:gd name="T0" fmla="*/ 309 w 804"/>
                    <a:gd name="T1" fmla="*/ 0 h 785"/>
                    <a:gd name="T2" fmla="*/ 309 w 804"/>
                    <a:gd name="T3" fmla="*/ 0 h 785"/>
                    <a:gd name="T4" fmla="*/ 262 w 804"/>
                    <a:gd name="T5" fmla="*/ 3 h 785"/>
                    <a:gd name="T6" fmla="*/ 217 w 804"/>
                    <a:gd name="T7" fmla="*/ 10 h 785"/>
                    <a:gd name="T8" fmla="*/ 172 w 804"/>
                    <a:gd name="T9" fmla="*/ 21 h 785"/>
                    <a:gd name="T10" fmla="*/ 132 w 804"/>
                    <a:gd name="T11" fmla="*/ 36 h 785"/>
                    <a:gd name="T12" fmla="*/ 94 w 804"/>
                    <a:gd name="T13" fmla="*/ 57 h 785"/>
                    <a:gd name="T14" fmla="*/ 59 w 804"/>
                    <a:gd name="T15" fmla="*/ 80 h 785"/>
                    <a:gd name="T16" fmla="*/ 28 w 804"/>
                    <a:gd name="T17" fmla="*/ 106 h 785"/>
                    <a:gd name="T18" fmla="*/ 0 w 804"/>
                    <a:gd name="T19" fmla="*/ 137 h 785"/>
                    <a:gd name="T20" fmla="*/ 0 w 804"/>
                    <a:gd name="T21" fmla="*/ 580 h 785"/>
                    <a:gd name="T22" fmla="*/ 0 w 804"/>
                    <a:gd name="T23" fmla="*/ 580 h 785"/>
                    <a:gd name="T24" fmla="*/ 28 w 804"/>
                    <a:gd name="T25" fmla="*/ 618 h 785"/>
                    <a:gd name="T26" fmla="*/ 59 w 804"/>
                    <a:gd name="T27" fmla="*/ 651 h 785"/>
                    <a:gd name="T28" fmla="*/ 94 w 804"/>
                    <a:gd name="T29" fmla="*/ 682 h 785"/>
                    <a:gd name="T30" fmla="*/ 132 w 804"/>
                    <a:gd name="T31" fmla="*/ 710 h 785"/>
                    <a:gd name="T32" fmla="*/ 170 w 804"/>
                    <a:gd name="T33" fmla="*/ 734 h 785"/>
                    <a:gd name="T34" fmla="*/ 212 w 804"/>
                    <a:gd name="T35" fmla="*/ 755 h 785"/>
                    <a:gd name="T36" fmla="*/ 257 w 804"/>
                    <a:gd name="T37" fmla="*/ 774 h 785"/>
                    <a:gd name="T38" fmla="*/ 302 w 804"/>
                    <a:gd name="T39" fmla="*/ 785 h 785"/>
                    <a:gd name="T40" fmla="*/ 535 w 804"/>
                    <a:gd name="T41" fmla="*/ 785 h 785"/>
                    <a:gd name="T42" fmla="*/ 535 w 804"/>
                    <a:gd name="T43" fmla="*/ 785 h 785"/>
                    <a:gd name="T44" fmla="*/ 568 w 804"/>
                    <a:gd name="T45" fmla="*/ 776 h 785"/>
                    <a:gd name="T46" fmla="*/ 599 w 804"/>
                    <a:gd name="T47" fmla="*/ 764 h 785"/>
                    <a:gd name="T48" fmla="*/ 627 w 804"/>
                    <a:gd name="T49" fmla="*/ 748 h 785"/>
                    <a:gd name="T50" fmla="*/ 655 w 804"/>
                    <a:gd name="T51" fmla="*/ 731 h 785"/>
                    <a:gd name="T52" fmla="*/ 679 w 804"/>
                    <a:gd name="T53" fmla="*/ 712 h 785"/>
                    <a:gd name="T54" fmla="*/ 702 w 804"/>
                    <a:gd name="T55" fmla="*/ 691 h 785"/>
                    <a:gd name="T56" fmla="*/ 724 w 804"/>
                    <a:gd name="T57" fmla="*/ 668 h 785"/>
                    <a:gd name="T58" fmla="*/ 743 w 804"/>
                    <a:gd name="T59" fmla="*/ 644 h 785"/>
                    <a:gd name="T60" fmla="*/ 759 w 804"/>
                    <a:gd name="T61" fmla="*/ 618 h 785"/>
                    <a:gd name="T62" fmla="*/ 773 w 804"/>
                    <a:gd name="T63" fmla="*/ 590 h 785"/>
                    <a:gd name="T64" fmla="*/ 785 w 804"/>
                    <a:gd name="T65" fmla="*/ 561 h 785"/>
                    <a:gd name="T66" fmla="*/ 794 w 804"/>
                    <a:gd name="T67" fmla="*/ 531 h 785"/>
                    <a:gd name="T68" fmla="*/ 799 w 804"/>
                    <a:gd name="T69" fmla="*/ 500 h 785"/>
                    <a:gd name="T70" fmla="*/ 804 w 804"/>
                    <a:gd name="T71" fmla="*/ 467 h 785"/>
                    <a:gd name="T72" fmla="*/ 804 w 804"/>
                    <a:gd name="T73" fmla="*/ 434 h 785"/>
                    <a:gd name="T74" fmla="*/ 799 w 804"/>
                    <a:gd name="T75" fmla="*/ 399 h 785"/>
                    <a:gd name="T76" fmla="*/ 799 w 804"/>
                    <a:gd name="T77" fmla="*/ 399 h 785"/>
                    <a:gd name="T78" fmla="*/ 792 w 804"/>
                    <a:gd name="T79" fmla="*/ 359 h 785"/>
                    <a:gd name="T80" fmla="*/ 780 w 804"/>
                    <a:gd name="T81" fmla="*/ 319 h 785"/>
                    <a:gd name="T82" fmla="*/ 764 w 804"/>
                    <a:gd name="T83" fmla="*/ 281 h 785"/>
                    <a:gd name="T84" fmla="*/ 745 w 804"/>
                    <a:gd name="T85" fmla="*/ 243 h 785"/>
                    <a:gd name="T86" fmla="*/ 721 w 804"/>
                    <a:gd name="T87" fmla="*/ 210 h 785"/>
                    <a:gd name="T88" fmla="*/ 695 w 804"/>
                    <a:gd name="T89" fmla="*/ 177 h 785"/>
                    <a:gd name="T90" fmla="*/ 665 w 804"/>
                    <a:gd name="T91" fmla="*/ 146 h 785"/>
                    <a:gd name="T92" fmla="*/ 634 w 804"/>
                    <a:gd name="T93" fmla="*/ 116 h 785"/>
                    <a:gd name="T94" fmla="*/ 599 w 804"/>
                    <a:gd name="T95" fmla="*/ 90 h 785"/>
                    <a:gd name="T96" fmla="*/ 563 w 804"/>
                    <a:gd name="T97" fmla="*/ 69 h 785"/>
                    <a:gd name="T98" fmla="*/ 523 w 804"/>
                    <a:gd name="T99" fmla="*/ 47 h 785"/>
                    <a:gd name="T100" fmla="*/ 483 w 804"/>
                    <a:gd name="T101" fmla="*/ 31 h 785"/>
                    <a:gd name="T102" fmla="*/ 441 w 804"/>
                    <a:gd name="T103" fmla="*/ 17 h 785"/>
                    <a:gd name="T104" fmla="*/ 398 w 804"/>
                    <a:gd name="T105" fmla="*/ 7 h 785"/>
                    <a:gd name="T106" fmla="*/ 354 w 804"/>
                    <a:gd name="T107" fmla="*/ 3 h 785"/>
                    <a:gd name="T108" fmla="*/ 309 w 804"/>
                    <a:gd name="T109" fmla="*/ 0 h 785"/>
                    <a:gd name="T110" fmla="*/ 309 w 804"/>
                    <a:gd name="T111" fmla="*/ 0 h 78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804" h="785">
                      <a:moveTo>
                        <a:pt x="309" y="0"/>
                      </a:moveTo>
                      <a:lnTo>
                        <a:pt x="309" y="0"/>
                      </a:lnTo>
                      <a:lnTo>
                        <a:pt x="262" y="3"/>
                      </a:lnTo>
                      <a:lnTo>
                        <a:pt x="217" y="10"/>
                      </a:lnTo>
                      <a:lnTo>
                        <a:pt x="172" y="21"/>
                      </a:lnTo>
                      <a:lnTo>
                        <a:pt x="132" y="36"/>
                      </a:lnTo>
                      <a:lnTo>
                        <a:pt x="94" y="57"/>
                      </a:lnTo>
                      <a:lnTo>
                        <a:pt x="59" y="80"/>
                      </a:lnTo>
                      <a:lnTo>
                        <a:pt x="28" y="106"/>
                      </a:lnTo>
                      <a:lnTo>
                        <a:pt x="0" y="137"/>
                      </a:lnTo>
                      <a:lnTo>
                        <a:pt x="0" y="580"/>
                      </a:lnTo>
                      <a:lnTo>
                        <a:pt x="28" y="618"/>
                      </a:lnTo>
                      <a:lnTo>
                        <a:pt x="59" y="651"/>
                      </a:lnTo>
                      <a:lnTo>
                        <a:pt x="94" y="682"/>
                      </a:lnTo>
                      <a:lnTo>
                        <a:pt x="132" y="710"/>
                      </a:lnTo>
                      <a:lnTo>
                        <a:pt x="170" y="734"/>
                      </a:lnTo>
                      <a:lnTo>
                        <a:pt x="212" y="755"/>
                      </a:lnTo>
                      <a:lnTo>
                        <a:pt x="257" y="774"/>
                      </a:lnTo>
                      <a:lnTo>
                        <a:pt x="302" y="785"/>
                      </a:lnTo>
                      <a:lnTo>
                        <a:pt x="535" y="785"/>
                      </a:lnTo>
                      <a:lnTo>
                        <a:pt x="568" y="776"/>
                      </a:lnTo>
                      <a:lnTo>
                        <a:pt x="599" y="764"/>
                      </a:lnTo>
                      <a:lnTo>
                        <a:pt x="627" y="748"/>
                      </a:lnTo>
                      <a:lnTo>
                        <a:pt x="655" y="731"/>
                      </a:lnTo>
                      <a:lnTo>
                        <a:pt x="679" y="712"/>
                      </a:lnTo>
                      <a:lnTo>
                        <a:pt x="702" y="691"/>
                      </a:lnTo>
                      <a:lnTo>
                        <a:pt x="724" y="668"/>
                      </a:lnTo>
                      <a:lnTo>
                        <a:pt x="743" y="644"/>
                      </a:lnTo>
                      <a:lnTo>
                        <a:pt x="759" y="618"/>
                      </a:lnTo>
                      <a:lnTo>
                        <a:pt x="773" y="590"/>
                      </a:lnTo>
                      <a:lnTo>
                        <a:pt x="785" y="561"/>
                      </a:lnTo>
                      <a:lnTo>
                        <a:pt x="794" y="531"/>
                      </a:lnTo>
                      <a:lnTo>
                        <a:pt x="799" y="500"/>
                      </a:lnTo>
                      <a:lnTo>
                        <a:pt x="804" y="467"/>
                      </a:lnTo>
                      <a:lnTo>
                        <a:pt x="804" y="434"/>
                      </a:lnTo>
                      <a:lnTo>
                        <a:pt x="799" y="399"/>
                      </a:lnTo>
                      <a:lnTo>
                        <a:pt x="792" y="359"/>
                      </a:lnTo>
                      <a:lnTo>
                        <a:pt x="780" y="319"/>
                      </a:lnTo>
                      <a:lnTo>
                        <a:pt x="764" y="281"/>
                      </a:lnTo>
                      <a:lnTo>
                        <a:pt x="745" y="243"/>
                      </a:lnTo>
                      <a:lnTo>
                        <a:pt x="721" y="210"/>
                      </a:lnTo>
                      <a:lnTo>
                        <a:pt x="695" y="177"/>
                      </a:lnTo>
                      <a:lnTo>
                        <a:pt x="665" y="146"/>
                      </a:lnTo>
                      <a:lnTo>
                        <a:pt x="634" y="116"/>
                      </a:lnTo>
                      <a:lnTo>
                        <a:pt x="599" y="90"/>
                      </a:lnTo>
                      <a:lnTo>
                        <a:pt x="563" y="69"/>
                      </a:lnTo>
                      <a:lnTo>
                        <a:pt x="523" y="47"/>
                      </a:lnTo>
                      <a:lnTo>
                        <a:pt x="483" y="31"/>
                      </a:lnTo>
                      <a:lnTo>
                        <a:pt x="441" y="17"/>
                      </a:lnTo>
                      <a:lnTo>
                        <a:pt x="398" y="7"/>
                      </a:lnTo>
                      <a:lnTo>
                        <a:pt x="354" y="3"/>
                      </a:lnTo>
                      <a:lnTo>
                        <a:pt x="309" y="0"/>
                      </a:lnTo>
                      <a:close/>
                    </a:path>
                  </a:pathLst>
                </a:custGeom>
                <a:solidFill>
                  <a:srgbClr val="FF9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0" name="Freeform 95"/>
                <p:cNvSpPr>
                  <a:spLocks/>
                </p:cNvSpPr>
                <p:nvPr/>
              </p:nvSpPr>
              <p:spPr bwMode="auto">
                <a:xfrm>
                  <a:off x="4342" y="1209"/>
                  <a:ext cx="342" cy="21"/>
                </a:xfrm>
                <a:custGeom>
                  <a:avLst/>
                  <a:gdLst>
                    <a:gd name="T0" fmla="*/ 342 w 342"/>
                    <a:gd name="T1" fmla="*/ 21 h 21"/>
                    <a:gd name="T2" fmla="*/ 0 w 342"/>
                    <a:gd name="T3" fmla="*/ 2 h 21"/>
                    <a:gd name="T4" fmla="*/ 0 w 342"/>
                    <a:gd name="T5" fmla="*/ 2 h 21"/>
                    <a:gd name="T6" fmla="*/ 8 w 342"/>
                    <a:gd name="T7" fmla="*/ 0 h 21"/>
                    <a:gd name="T8" fmla="*/ 293 w 342"/>
                    <a:gd name="T9" fmla="*/ 2 h 21"/>
                    <a:gd name="T10" fmla="*/ 293 w 342"/>
                    <a:gd name="T11" fmla="*/ 2 h 21"/>
                    <a:gd name="T12" fmla="*/ 342 w 342"/>
                    <a:gd name="T13" fmla="*/ 21 h 21"/>
                    <a:gd name="T14" fmla="*/ 342 w 34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42" h="21">
                      <a:moveTo>
                        <a:pt x="342" y="21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293" y="2"/>
                      </a:lnTo>
                      <a:lnTo>
                        <a:pt x="342" y="2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1" name="Freeform 96"/>
                <p:cNvSpPr>
                  <a:spLocks/>
                </p:cNvSpPr>
                <p:nvPr/>
              </p:nvSpPr>
              <p:spPr bwMode="auto">
                <a:xfrm>
                  <a:off x="4281" y="1240"/>
                  <a:ext cx="469" cy="26"/>
                </a:xfrm>
                <a:custGeom>
                  <a:avLst/>
                  <a:gdLst>
                    <a:gd name="T0" fmla="*/ 469 w 469"/>
                    <a:gd name="T1" fmla="*/ 26 h 26"/>
                    <a:gd name="T2" fmla="*/ 469 w 469"/>
                    <a:gd name="T3" fmla="*/ 26 h 26"/>
                    <a:gd name="T4" fmla="*/ 0 w 469"/>
                    <a:gd name="T5" fmla="*/ 0 h 26"/>
                    <a:gd name="T6" fmla="*/ 0 w 469"/>
                    <a:gd name="T7" fmla="*/ 0 h 26"/>
                    <a:gd name="T8" fmla="*/ 0 w 469"/>
                    <a:gd name="T9" fmla="*/ 0 h 26"/>
                    <a:gd name="T10" fmla="*/ 0 w 469"/>
                    <a:gd name="T11" fmla="*/ 0 h 26"/>
                    <a:gd name="T12" fmla="*/ 432 w 469"/>
                    <a:gd name="T13" fmla="*/ 4 h 26"/>
                    <a:gd name="T14" fmla="*/ 432 w 469"/>
                    <a:gd name="T15" fmla="*/ 4 h 26"/>
                    <a:gd name="T16" fmla="*/ 469 w 469"/>
                    <a:gd name="T17" fmla="*/ 26 h 26"/>
                    <a:gd name="T18" fmla="*/ 469 w 469"/>
                    <a:gd name="T19" fmla="*/ 26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69" h="26">
                      <a:moveTo>
                        <a:pt x="469" y="26"/>
                      </a:moveTo>
                      <a:lnTo>
                        <a:pt x="469" y="26"/>
                      </a:lnTo>
                      <a:lnTo>
                        <a:pt x="0" y="0"/>
                      </a:lnTo>
                      <a:lnTo>
                        <a:pt x="432" y="4"/>
                      </a:lnTo>
                      <a:lnTo>
                        <a:pt x="469" y="26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2" name="Freeform 97"/>
                <p:cNvSpPr>
                  <a:spLocks/>
                </p:cNvSpPr>
                <p:nvPr/>
              </p:nvSpPr>
              <p:spPr bwMode="auto">
                <a:xfrm>
                  <a:off x="4276" y="1270"/>
                  <a:ext cx="524" cy="29"/>
                </a:xfrm>
                <a:custGeom>
                  <a:avLst/>
                  <a:gdLst>
                    <a:gd name="T0" fmla="*/ 524 w 524"/>
                    <a:gd name="T1" fmla="*/ 29 h 29"/>
                    <a:gd name="T2" fmla="*/ 524 w 524"/>
                    <a:gd name="T3" fmla="*/ 29 h 29"/>
                    <a:gd name="T4" fmla="*/ 0 w 524"/>
                    <a:gd name="T5" fmla="*/ 0 h 29"/>
                    <a:gd name="T6" fmla="*/ 0 w 524"/>
                    <a:gd name="T7" fmla="*/ 0 h 29"/>
                    <a:gd name="T8" fmla="*/ 491 w 524"/>
                    <a:gd name="T9" fmla="*/ 5 h 29"/>
                    <a:gd name="T10" fmla="*/ 491 w 524"/>
                    <a:gd name="T11" fmla="*/ 5 h 29"/>
                    <a:gd name="T12" fmla="*/ 524 w 524"/>
                    <a:gd name="T13" fmla="*/ 29 h 29"/>
                    <a:gd name="T14" fmla="*/ 524 w 524"/>
                    <a:gd name="T15" fmla="*/ 29 h 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24" h="29">
                      <a:moveTo>
                        <a:pt x="524" y="29"/>
                      </a:moveTo>
                      <a:lnTo>
                        <a:pt x="524" y="29"/>
                      </a:lnTo>
                      <a:lnTo>
                        <a:pt x="0" y="0"/>
                      </a:lnTo>
                      <a:lnTo>
                        <a:pt x="491" y="5"/>
                      </a:lnTo>
                      <a:lnTo>
                        <a:pt x="524" y="29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3" name="Freeform 98"/>
                <p:cNvSpPr>
                  <a:spLocks/>
                </p:cNvSpPr>
                <p:nvPr/>
              </p:nvSpPr>
              <p:spPr bwMode="auto">
                <a:xfrm>
                  <a:off x="4276" y="1301"/>
                  <a:ext cx="561" cy="31"/>
                </a:xfrm>
                <a:custGeom>
                  <a:avLst/>
                  <a:gdLst>
                    <a:gd name="T0" fmla="*/ 561 w 561"/>
                    <a:gd name="T1" fmla="*/ 31 h 31"/>
                    <a:gd name="T2" fmla="*/ 561 w 561"/>
                    <a:gd name="T3" fmla="*/ 31 h 31"/>
                    <a:gd name="T4" fmla="*/ 0 w 561"/>
                    <a:gd name="T5" fmla="*/ 0 h 31"/>
                    <a:gd name="T6" fmla="*/ 0 w 561"/>
                    <a:gd name="T7" fmla="*/ 0 h 31"/>
                    <a:gd name="T8" fmla="*/ 533 w 561"/>
                    <a:gd name="T9" fmla="*/ 5 h 31"/>
                    <a:gd name="T10" fmla="*/ 533 w 561"/>
                    <a:gd name="T11" fmla="*/ 5 h 31"/>
                    <a:gd name="T12" fmla="*/ 561 w 561"/>
                    <a:gd name="T13" fmla="*/ 31 h 31"/>
                    <a:gd name="T14" fmla="*/ 561 w 561"/>
                    <a:gd name="T15" fmla="*/ 31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61" h="31">
                      <a:moveTo>
                        <a:pt x="561" y="31"/>
                      </a:moveTo>
                      <a:lnTo>
                        <a:pt x="561" y="31"/>
                      </a:lnTo>
                      <a:lnTo>
                        <a:pt x="0" y="0"/>
                      </a:lnTo>
                      <a:lnTo>
                        <a:pt x="533" y="5"/>
                      </a:lnTo>
                      <a:lnTo>
                        <a:pt x="561" y="3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4" name="Freeform 99"/>
                <p:cNvSpPr>
                  <a:spLocks/>
                </p:cNvSpPr>
                <p:nvPr/>
              </p:nvSpPr>
              <p:spPr bwMode="auto">
                <a:xfrm>
                  <a:off x="4276" y="1332"/>
                  <a:ext cx="592" cy="33"/>
                </a:xfrm>
                <a:custGeom>
                  <a:avLst/>
                  <a:gdLst>
                    <a:gd name="T0" fmla="*/ 592 w 592"/>
                    <a:gd name="T1" fmla="*/ 33 h 33"/>
                    <a:gd name="T2" fmla="*/ 592 w 592"/>
                    <a:gd name="T3" fmla="*/ 33 h 33"/>
                    <a:gd name="T4" fmla="*/ 0 w 592"/>
                    <a:gd name="T5" fmla="*/ 0 h 33"/>
                    <a:gd name="T6" fmla="*/ 0 w 592"/>
                    <a:gd name="T7" fmla="*/ 0 h 33"/>
                    <a:gd name="T8" fmla="*/ 568 w 592"/>
                    <a:gd name="T9" fmla="*/ 7 h 33"/>
                    <a:gd name="T10" fmla="*/ 568 w 592"/>
                    <a:gd name="T11" fmla="*/ 7 h 33"/>
                    <a:gd name="T12" fmla="*/ 592 w 592"/>
                    <a:gd name="T13" fmla="*/ 33 h 33"/>
                    <a:gd name="T14" fmla="*/ 592 w 592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92" h="33">
                      <a:moveTo>
                        <a:pt x="592" y="33"/>
                      </a:moveTo>
                      <a:lnTo>
                        <a:pt x="592" y="33"/>
                      </a:lnTo>
                      <a:lnTo>
                        <a:pt x="0" y="0"/>
                      </a:lnTo>
                      <a:lnTo>
                        <a:pt x="568" y="7"/>
                      </a:lnTo>
                      <a:lnTo>
                        <a:pt x="592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5" name="Freeform 100"/>
                <p:cNvSpPr>
                  <a:spLocks/>
                </p:cNvSpPr>
                <p:nvPr/>
              </p:nvSpPr>
              <p:spPr bwMode="auto">
                <a:xfrm>
                  <a:off x="4276" y="1362"/>
                  <a:ext cx="618" cy="33"/>
                </a:xfrm>
                <a:custGeom>
                  <a:avLst/>
                  <a:gdLst>
                    <a:gd name="T0" fmla="*/ 618 w 618"/>
                    <a:gd name="T1" fmla="*/ 33 h 33"/>
                    <a:gd name="T2" fmla="*/ 618 w 618"/>
                    <a:gd name="T3" fmla="*/ 33 h 33"/>
                    <a:gd name="T4" fmla="*/ 0 w 618"/>
                    <a:gd name="T5" fmla="*/ 0 h 33"/>
                    <a:gd name="T6" fmla="*/ 0 w 618"/>
                    <a:gd name="T7" fmla="*/ 0 h 33"/>
                    <a:gd name="T8" fmla="*/ 597 w 618"/>
                    <a:gd name="T9" fmla="*/ 7 h 33"/>
                    <a:gd name="T10" fmla="*/ 597 w 618"/>
                    <a:gd name="T11" fmla="*/ 7 h 33"/>
                    <a:gd name="T12" fmla="*/ 618 w 618"/>
                    <a:gd name="T13" fmla="*/ 33 h 33"/>
                    <a:gd name="T14" fmla="*/ 618 w 618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18" h="33">
                      <a:moveTo>
                        <a:pt x="618" y="33"/>
                      </a:moveTo>
                      <a:lnTo>
                        <a:pt x="618" y="33"/>
                      </a:lnTo>
                      <a:lnTo>
                        <a:pt x="0" y="0"/>
                      </a:lnTo>
                      <a:lnTo>
                        <a:pt x="597" y="7"/>
                      </a:lnTo>
                      <a:lnTo>
                        <a:pt x="618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6" name="Freeform 101"/>
                <p:cNvSpPr>
                  <a:spLocks/>
                </p:cNvSpPr>
                <p:nvPr/>
              </p:nvSpPr>
              <p:spPr bwMode="auto">
                <a:xfrm>
                  <a:off x="4276" y="1393"/>
                  <a:ext cx="639" cy="35"/>
                </a:xfrm>
                <a:custGeom>
                  <a:avLst/>
                  <a:gdLst>
                    <a:gd name="T0" fmla="*/ 639 w 639"/>
                    <a:gd name="T1" fmla="*/ 35 h 35"/>
                    <a:gd name="T2" fmla="*/ 639 w 639"/>
                    <a:gd name="T3" fmla="*/ 35 h 35"/>
                    <a:gd name="T4" fmla="*/ 0 w 639"/>
                    <a:gd name="T5" fmla="*/ 0 h 35"/>
                    <a:gd name="T6" fmla="*/ 0 w 639"/>
                    <a:gd name="T7" fmla="*/ 0 h 35"/>
                    <a:gd name="T8" fmla="*/ 620 w 639"/>
                    <a:gd name="T9" fmla="*/ 7 h 35"/>
                    <a:gd name="T10" fmla="*/ 620 w 639"/>
                    <a:gd name="T11" fmla="*/ 7 h 35"/>
                    <a:gd name="T12" fmla="*/ 639 w 639"/>
                    <a:gd name="T13" fmla="*/ 35 h 35"/>
                    <a:gd name="T14" fmla="*/ 639 w 639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39" h="35">
                      <a:moveTo>
                        <a:pt x="639" y="35"/>
                      </a:moveTo>
                      <a:lnTo>
                        <a:pt x="639" y="35"/>
                      </a:lnTo>
                      <a:lnTo>
                        <a:pt x="0" y="0"/>
                      </a:lnTo>
                      <a:lnTo>
                        <a:pt x="620" y="7"/>
                      </a:lnTo>
                      <a:lnTo>
                        <a:pt x="639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7" name="Freeform 102"/>
                <p:cNvSpPr>
                  <a:spLocks/>
                </p:cNvSpPr>
                <p:nvPr/>
              </p:nvSpPr>
              <p:spPr bwMode="auto">
                <a:xfrm>
                  <a:off x="4276" y="1424"/>
                  <a:ext cx="658" cy="35"/>
                </a:xfrm>
                <a:custGeom>
                  <a:avLst/>
                  <a:gdLst>
                    <a:gd name="T0" fmla="*/ 658 w 658"/>
                    <a:gd name="T1" fmla="*/ 35 h 35"/>
                    <a:gd name="T2" fmla="*/ 658 w 658"/>
                    <a:gd name="T3" fmla="*/ 35 h 35"/>
                    <a:gd name="T4" fmla="*/ 0 w 658"/>
                    <a:gd name="T5" fmla="*/ 0 h 35"/>
                    <a:gd name="T6" fmla="*/ 0 w 658"/>
                    <a:gd name="T7" fmla="*/ 0 h 35"/>
                    <a:gd name="T8" fmla="*/ 642 w 658"/>
                    <a:gd name="T9" fmla="*/ 7 h 35"/>
                    <a:gd name="T10" fmla="*/ 642 w 658"/>
                    <a:gd name="T11" fmla="*/ 7 h 35"/>
                    <a:gd name="T12" fmla="*/ 658 w 658"/>
                    <a:gd name="T13" fmla="*/ 35 h 35"/>
                    <a:gd name="T14" fmla="*/ 658 w 658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58" h="35">
                      <a:moveTo>
                        <a:pt x="658" y="35"/>
                      </a:moveTo>
                      <a:lnTo>
                        <a:pt x="658" y="35"/>
                      </a:lnTo>
                      <a:lnTo>
                        <a:pt x="0" y="0"/>
                      </a:lnTo>
                      <a:lnTo>
                        <a:pt x="642" y="7"/>
                      </a:lnTo>
                      <a:lnTo>
                        <a:pt x="658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8" name="Freeform 103"/>
                <p:cNvSpPr>
                  <a:spLocks/>
                </p:cNvSpPr>
                <p:nvPr/>
              </p:nvSpPr>
              <p:spPr bwMode="auto">
                <a:xfrm>
                  <a:off x="4276" y="1454"/>
                  <a:ext cx="672" cy="38"/>
                </a:xfrm>
                <a:custGeom>
                  <a:avLst/>
                  <a:gdLst>
                    <a:gd name="T0" fmla="*/ 672 w 672"/>
                    <a:gd name="T1" fmla="*/ 38 h 38"/>
                    <a:gd name="T2" fmla="*/ 672 w 672"/>
                    <a:gd name="T3" fmla="*/ 38 h 38"/>
                    <a:gd name="T4" fmla="*/ 0 w 672"/>
                    <a:gd name="T5" fmla="*/ 0 h 38"/>
                    <a:gd name="T6" fmla="*/ 0 w 672"/>
                    <a:gd name="T7" fmla="*/ 0 h 38"/>
                    <a:gd name="T8" fmla="*/ 658 w 672"/>
                    <a:gd name="T9" fmla="*/ 7 h 38"/>
                    <a:gd name="T10" fmla="*/ 658 w 672"/>
                    <a:gd name="T11" fmla="*/ 7 h 38"/>
                    <a:gd name="T12" fmla="*/ 672 w 672"/>
                    <a:gd name="T13" fmla="*/ 38 h 38"/>
                    <a:gd name="T14" fmla="*/ 672 w 672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2" h="38">
                      <a:moveTo>
                        <a:pt x="672" y="38"/>
                      </a:moveTo>
                      <a:lnTo>
                        <a:pt x="672" y="38"/>
                      </a:lnTo>
                      <a:lnTo>
                        <a:pt x="0" y="0"/>
                      </a:lnTo>
                      <a:lnTo>
                        <a:pt x="658" y="7"/>
                      </a:lnTo>
                      <a:lnTo>
                        <a:pt x="672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79" name="Freeform 104"/>
                <p:cNvSpPr>
                  <a:spLocks/>
                </p:cNvSpPr>
                <p:nvPr/>
              </p:nvSpPr>
              <p:spPr bwMode="auto">
                <a:xfrm>
                  <a:off x="4276" y="1485"/>
                  <a:ext cx="684" cy="38"/>
                </a:xfrm>
                <a:custGeom>
                  <a:avLst/>
                  <a:gdLst>
                    <a:gd name="T0" fmla="*/ 684 w 684"/>
                    <a:gd name="T1" fmla="*/ 38 h 38"/>
                    <a:gd name="T2" fmla="*/ 684 w 684"/>
                    <a:gd name="T3" fmla="*/ 38 h 38"/>
                    <a:gd name="T4" fmla="*/ 0 w 684"/>
                    <a:gd name="T5" fmla="*/ 0 h 38"/>
                    <a:gd name="T6" fmla="*/ 0 w 684"/>
                    <a:gd name="T7" fmla="*/ 0 h 38"/>
                    <a:gd name="T8" fmla="*/ 672 w 684"/>
                    <a:gd name="T9" fmla="*/ 7 h 38"/>
                    <a:gd name="T10" fmla="*/ 672 w 684"/>
                    <a:gd name="T11" fmla="*/ 7 h 38"/>
                    <a:gd name="T12" fmla="*/ 684 w 684"/>
                    <a:gd name="T13" fmla="*/ 38 h 38"/>
                    <a:gd name="T14" fmla="*/ 684 w 684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4" h="38">
                      <a:moveTo>
                        <a:pt x="684" y="38"/>
                      </a:moveTo>
                      <a:lnTo>
                        <a:pt x="684" y="38"/>
                      </a:lnTo>
                      <a:lnTo>
                        <a:pt x="0" y="0"/>
                      </a:lnTo>
                      <a:lnTo>
                        <a:pt x="672" y="7"/>
                      </a:lnTo>
                      <a:lnTo>
                        <a:pt x="684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0" name="Freeform 105"/>
                <p:cNvSpPr>
                  <a:spLocks/>
                </p:cNvSpPr>
                <p:nvPr/>
              </p:nvSpPr>
              <p:spPr bwMode="auto">
                <a:xfrm>
                  <a:off x="4276" y="1516"/>
                  <a:ext cx="693" cy="37"/>
                </a:xfrm>
                <a:custGeom>
                  <a:avLst/>
                  <a:gdLst>
                    <a:gd name="T0" fmla="*/ 693 w 693"/>
                    <a:gd name="T1" fmla="*/ 37 h 37"/>
                    <a:gd name="T2" fmla="*/ 693 w 693"/>
                    <a:gd name="T3" fmla="*/ 37 h 37"/>
                    <a:gd name="T4" fmla="*/ 0 w 693"/>
                    <a:gd name="T5" fmla="*/ 0 h 37"/>
                    <a:gd name="T6" fmla="*/ 0 w 693"/>
                    <a:gd name="T7" fmla="*/ 0 h 37"/>
                    <a:gd name="T8" fmla="*/ 684 w 693"/>
                    <a:gd name="T9" fmla="*/ 7 h 37"/>
                    <a:gd name="T10" fmla="*/ 684 w 693"/>
                    <a:gd name="T11" fmla="*/ 7 h 37"/>
                    <a:gd name="T12" fmla="*/ 693 w 693"/>
                    <a:gd name="T13" fmla="*/ 37 h 37"/>
                    <a:gd name="T14" fmla="*/ 693 w 693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3" h="37">
                      <a:moveTo>
                        <a:pt x="693" y="37"/>
                      </a:moveTo>
                      <a:lnTo>
                        <a:pt x="693" y="37"/>
                      </a:lnTo>
                      <a:lnTo>
                        <a:pt x="0" y="0"/>
                      </a:lnTo>
                      <a:lnTo>
                        <a:pt x="684" y="7"/>
                      </a:lnTo>
                      <a:lnTo>
                        <a:pt x="693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1" name="Freeform 106"/>
                <p:cNvSpPr>
                  <a:spLocks/>
                </p:cNvSpPr>
                <p:nvPr/>
              </p:nvSpPr>
              <p:spPr bwMode="auto">
                <a:xfrm>
                  <a:off x="4276" y="1546"/>
                  <a:ext cx="698" cy="38"/>
                </a:xfrm>
                <a:custGeom>
                  <a:avLst/>
                  <a:gdLst>
                    <a:gd name="T0" fmla="*/ 698 w 698"/>
                    <a:gd name="T1" fmla="*/ 38 h 38"/>
                    <a:gd name="T2" fmla="*/ 698 w 698"/>
                    <a:gd name="T3" fmla="*/ 38 h 38"/>
                    <a:gd name="T4" fmla="*/ 0 w 698"/>
                    <a:gd name="T5" fmla="*/ 0 h 38"/>
                    <a:gd name="T6" fmla="*/ 0 w 698"/>
                    <a:gd name="T7" fmla="*/ 0 h 38"/>
                    <a:gd name="T8" fmla="*/ 693 w 698"/>
                    <a:gd name="T9" fmla="*/ 7 h 38"/>
                    <a:gd name="T10" fmla="*/ 693 w 698"/>
                    <a:gd name="T11" fmla="*/ 7 h 38"/>
                    <a:gd name="T12" fmla="*/ 698 w 698"/>
                    <a:gd name="T13" fmla="*/ 38 h 38"/>
                    <a:gd name="T14" fmla="*/ 698 w 698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8" h="38">
                      <a:moveTo>
                        <a:pt x="698" y="38"/>
                      </a:moveTo>
                      <a:lnTo>
                        <a:pt x="698" y="38"/>
                      </a:lnTo>
                      <a:lnTo>
                        <a:pt x="0" y="0"/>
                      </a:lnTo>
                      <a:lnTo>
                        <a:pt x="693" y="7"/>
                      </a:lnTo>
                      <a:lnTo>
                        <a:pt x="698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2" name="Freeform 107"/>
                <p:cNvSpPr>
                  <a:spLocks/>
                </p:cNvSpPr>
                <p:nvPr/>
              </p:nvSpPr>
              <p:spPr bwMode="auto">
                <a:xfrm>
                  <a:off x="4276" y="1577"/>
                  <a:ext cx="703" cy="38"/>
                </a:xfrm>
                <a:custGeom>
                  <a:avLst/>
                  <a:gdLst>
                    <a:gd name="T0" fmla="*/ 703 w 703"/>
                    <a:gd name="T1" fmla="*/ 38 h 38"/>
                    <a:gd name="T2" fmla="*/ 703 w 703"/>
                    <a:gd name="T3" fmla="*/ 38 h 38"/>
                    <a:gd name="T4" fmla="*/ 0 w 703"/>
                    <a:gd name="T5" fmla="*/ 0 h 38"/>
                    <a:gd name="T6" fmla="*/ 0 w 703"/>
                    <a:gd name="T7" fmla="*/ 0 h 38"/>
                    <a:gd name="T8" fmla="*/ 698 w 703"/>
                    <a:gd name="T9" fmla="*/ 7 h 38"/>
                    <a:gd name="T10" fmla="*/ 698 w 703"/>
                    <a:gd name="T11" fmla="*/ 7 h 38"/>
                    <a:gd name="T12" fmla="*/ 698 w 703"/>
                    <a:gd name="T13" fmla="*/ 12 h 38"/>
                    <a:gd name="T14" fmla="*/ 698 w 703"/>
                    <a:gd name="T15" fmla="*/ 12 h 38"/>
                    <a:gd name="T16" fmla="*/ 703 w 703"/>
                    <a:gd name="T17" fmla="*/ 38 h 38"/>
                    <a:gd name="T18" fmla="*/ 703 w 703"/>
                    <a:gd name="T19" fmla="*/ 38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03" h="38">
                      <a:moveTo>
                        <a:pt x="703" y="38"/>
                      </a:moveTo>
                      <a:lnTo>
                        <a:pt x="703" y="38"/>
                      </a:lnTo>
                      <a:lnTo>
                        <a:pt x="0" y="0"/>
                      </a:lnTo>
                      <a:lnTo>
                        <a:pt x="698" y="7"/>
                      </a:lnTo>
                      <a:lnTo>
                        <a:pt x="698" y="12"/>
                      </a:lnTo>
                      <a:lnTo>
                        <a:pt x="703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3" name="Freeform 108"/>
                <p:cNvSpPr>
                  <a:spLocks/>
                </p:cNvSpPr>
                <p:nvPr/>
              </p:nvSpPr>
              <p:spPr bwMode="auto">
                <a:xfrm>
                  <a:off x="4276" y="1608"/>
                  <a:ext cx="703" cy="37"/>
                </a:xfrm>
                <a:custGeom>
                  <a:avLst/>
                  <a:gdLst>
                    <a:gd name="T0" fmla="*/ 703 w 703"/>
                    <a:gd name="T1" fmla="*/ 37 h 37"/>
                    <a:gd name="T2" fmla="*/ 703 w 703"/>
                    <a:gd name="T3" fmla="*/ 37 h 37"/>
                    <a:gd name="T4" fmla="*/ 0 w 703"/>
                    <a:gd name="T5" fmla="*/ 0 h 37"/>
                    <a:gd name="T6" fmla="*/ 0 w 703"/>
                    <a:gd name="T7" fmla="*/ 0 h 37"/>
                    <a:gd name="T8" fmla="*/ 703 w 703"/>
                    <a:gd name="T9" fmla="*/ 7 h 37"/>
                    <a:gd name="T10" fmla="*/ 703 w 703"/>
                    <a:gd name="T11" fmla="*/ 7 h 37"/>
                    <a:gd name="T12" fmla="*/ 703 w 703"/>
                    <a:gd name="T13" fmla="*/ 37 h 37"/>
                    <a:gd name="T14" fmla="*/ 703 w 703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3" h="37">
                      <a:moveTo>
                        <a:pt x="703" y="37"/>
                      </a:moveTo>
                      <a:lnTo>
                        <a:pt x="703" y="37"/>
                      </a:lnTo>
                      <a:lnTo>
                        <a:pt x="0" y="0"/>
                      </a:lnTo>
                      <a:lnTo>
                        <a:pt x="703" y="7"/>
                      </a:lnTo>
                      <a:lnTo>
                        <a:pt x="703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4" name="Freeform 109"/>
                <p:cNvSpPr>
                  <a:spLocks/>
                </p:cNvSpPr>
                <p:nvPr/>
              </p:nvSpPr>
              <p:spPr bwMode="auto">
                <a:xfrm>
                  <a:off x="4276" y="1638"/>
                  <a:ext cx="703" cy="38"/>
                </a:xfrm>
                <a:custGeom>
                  <a:avLst/>
                  <a:gdLst>
                    <a:gd name="T0" fmla="*/ 700 w 703"/>
                    <a:gd name="T1" fmla="*/ 38 h 38"/>
                    <a:gd name="T2" fmla="*/ 700 w 703"/>
                    <a:gd name="T3" fmla="*/ 38 h 38"/>
                    <a:gd name="T4" fmla="*/ 0 w 703"/>
                    <a:gd name="T5" fmla="*/ 0 h 38"/>
                    <a:gd name="T6" fmla="*/ 0 w 703"/>
                    <a:gd name="T7" fmla="*/ 0 h 38"/>
                    <a:gd name="T8" fmla="*/ 703 w 703"/>
                    <a:gd name="T9" fmla="*/ 7 h 38"/>
                    <a:gd name="T10" fmla="*/ 703 w 703"/>
                    <a:gd name="T11" fmla="*/ 7 h 38"/>
                    <a:gd name="T12" fmla="*/ 700 w 703"/>
                    <a:gd name="T13" fmla="*/ 38 h 38"/>
                    <a:gd name="T14" fmla="*/ 700 w 703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3" h="38">
                      <a:moveTo>
                        <a:pt x="700" y="38"/>
                      </a:moveTo>
                      <a:lnTo>
                        <a:pt x="700" y="38"/>
                      </a:lnTo>
                      <a:lnTo>
                        <a:pt x="0" y="0"/>
                      </a:lnTo>
                      <a:lnTo>
                        <a:pt x="703" y="7"/>
                      </a:lnTo>
                      <a:lnTo>
                        <a:pt x="700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5" name="Freeform 110"/>
                <p:cNvSpPr>
                  <a:spLocks/>
                </p:cNvSpPr>
                <p:nvPr/>
              </p:nvSpPr>
              <p:spPr bwMode="auto">
                <a:xfrm>
                  <a:off x="4276" y="1669"/>
                  <a:ext cx="700" cy="38"/>
                </a:xfrm>
                <a:custGeom>
                  <a:avLst/>
                  <a:gdLst>
                    <a:gd name="T0" fmla="*/ 696 w 700"/>
                    <a:gd name="T1" fmla="*/ 38 h 38"/>
                    <a:gd name="T2" fmla="*/ 696 w 700"/>
                    <a:gd name="T3" fmla="*/ 38 h 38"/>
                    <a:gd name="T4" fmla="*/ 0 w 700"/>
                    <a:gd name="T5" fmla="*/ 0 h 38"/>
                    <a:gd name="T6" fmla="*/ 0 w 700"/>
                    <a:gd name="T7" fmla="*/ 0 h 38"/>
                    <a:gd name="T8" fmla="*/ 700 w 700"/>
                    <a:gd name="T9" fmla="*/ 7 h 38"/>
                    <a:gd name="T10" fmla="*/ 700 w 700"/>
                    <a:gd name="T11" fmla="*/ 7 h 38"/>
                    <a:gd name="T12" fmla="*/ 696 w 700"/>
                    <a:gd name="T13" fmla="*/ 38 h 38"/>
                    <a:gd name="T14" fmla="*/ 696 w 700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0" h="38">
                      <a:moveTo>
                        <a:pt x="696" y="38"/>
                      </a:moveTo>
                      <a:lnTo>
                        <a:pt x="696" y="38"/>
                      </a:lnTo>
                      <a:lnTo>
                        <a:pt x="0" y="0"/>
                      </a:lnTo>
                      <a:lnTo>
                        <a:pt x="700" y="7"/>
                      </a:lnTo>
                      <a:lnTo>
                        <a:pt x="696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6" name="Freeform 111"/>
                <p:cNvSpPr>
                  <a:spLocks/>
                </p:cNvSpPr>
                <p:nvPr/>
              </p:nvSpPr>
              <p:spPr bwMode="auto">
                <a:xfrm>
                  <a:off x="4276" y="1700"/>
                  <a:ext cx="696" cy="37"/>
                </a:xfrm>
                <a:custGeom>
                  <a:avLst/>
                  <a:gdLst>
                    <a:gd name="T0" fmla="*/ 689 w 696"/>
                    <a:gd name="T1" fmla="*/ 37 h 37"/>
                    <a:gd name="T2" fmla="*/ 689 w 696"/>
                    <a:gd name="T3" fmla="*/ 37 h 37"/>
                    <a:gd name="T4" fmla="*/ 0 w 696"/>
                    <a:gd name="T5" fmla="*/ 0 h 37"/>
                    <a:gd name="T6" fmla="*/ 0 w 696"/>
                    <a:gd name="T7" fmla="*/ 0 h 37"/>
                    <a:gd name="T8" fmla="*/ 696 w 696"/>
                    <a:gd name="T9" fmla="*/ 7 h 37"/>
                    <a:gd name="T10" fmla="*/ 696 w 696"/>
                    <a:gd name="T11" fmla="*/ 7 h 37"/>
                    <a:gd name="T12" fmla="*/ 689 w 696"/>
                    <a:gd name="T13" fmla="*/ 37 h 37"/>
                    <a:gd name="T14" fmla="*/ 689 w 696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6" h="37">
                      <a:moveTo>
                        <a:pt x="689" y="37"/>
                      </a:moveTo>
                      <a:lnTo>
                        <a:pt x="689" y="37"/>
                      </a:lnTo>
                      <a:lnTo>
                        <a:pt x="0" y="0"/>
                      </a:lnTo>
                      <a:lnTo>
                        <a:pt x="696" y="7"/>
                      </a:lnTo>
                      <a:lnTo>
                        <a:pt x="689" y="37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7" name="Freeform 112"/>
                <p:cNvSpPr>
                  <a:spLocks/>
                </p:cNvSpPr>
                <p:nvPr/>
              </p:nvSpPr>
              <p:spPr bwMode="auto">
                <a:xfrm>
                  <a:off x="4276" y="1730"/>
                  <a:ext cx="689" cy="38"/>
                </a:xfrm>
                <a:custGeom>
                  <a:avLst/>
                  <a:gdLst>
                    <a:gd name="T0" fmla="*/ 679 w 689"/>
                    <a:gd name="T1" fmla="*/ 38 h 38"/>
                    <a:gd name="T2" fmla="*/ 679 w 689"/>
                    <a:gd name="T3" fmla="*/ 38 h 38"/>
                    <a:gd name="T4" fmla="*/ 0 w 689"/>
                    <a:gd name="T5" fmla="*/ 0 h 38"/>
                    <a:gd name="T6" fmla="*/ 0 w 689"/>
                    <a:gd name="T7" fmla="*/ 0 h 38"/>
                    <a:gd name="T8" fmla="*/ 689 w 689"/>
                    <a:gd name="T9" fmla="*/ 7 h 38"/>
                    <a:gd name="T10" fmla="*/ 689 w 689"/>
                    <a:gd name="T11" fmla="*/ 7 h 38"/>
                    <a:gd name="T12" fmla="*/ 679 w 689"/>
                    <a:gd name="T13" fmla="*/ 38 h 38"/>
                    <a:gd name="T14" fmla="*/ 679 w 689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9" h="38">
                      <a:moveTo>
                        <a:pt x="679" y="38"/>
                      </a:moveTo>
                      <a:lnTo>
                        <a:pt x="679" y="38"/>
                      </a:lnTo>
                      <a:lnTo>
                        <a:pt x="0" y="0"/>
                      </a:lnTo>
                      <a:lnTo>
                        <a:pt x="689" y="7"/>
                      </a:lnTo>
                      <a:lnTo>
                        <a:pt x="679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8" name="Freeform 113"/>
                <p:cNvSpPr>
                  <a:spLocks/>
                </p:cNvSpPr>
                <p:nvPr/>
              </p:nvSpPr>
              <p:spPr bwMode="auto">
                <a:xfrm>
                  <a:off x="4276" y="1761"/>
                  <a:ext cx="677" cy="38"/>
                </a:xfrm>
                <a:custGeom>
                  <a:avLst/>
                  <a:gdLst>
                    <a:gd name="T0" fmla="*/ 665 w 677"/>
                    <a:gd name="T1" fmla="*/ 38 h 38"/>
                    <a:gd name="T2" fmla="*/ 665 w 677"/>
                    <a:gd name="T3" fmla="*/ 38 h 38"/>
                    <a:gd name="T4" fmla="*/ 0 w 677"/>
                    <a:gd name="T5" fmla="*/ 0 h 38"/>
                    <a:gd name="T6" fmla="*/ 0 w 677"/>
                    <a:gd name="T7" fmla="*/ 0 h 38"/>
                    <a:gd name="T8" fmla="*/ 677 w 677"/>
                    <a:gd name="T9" fmla="*/ 9 h 38"/>
                    <a:gd name="T10" fmla="*/ 677 w 677"/>
                    <a:gd name="T11" fmla="*/ 9 h 38"/>
                    <a:gd name="T12" fmla="*/ 665 w 677"/>
                    <a:gd name="T13" fmla="*/ 38 h 38"/>
                    <a:gd name="T14" fmla="*/ 665 w 677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7" h="38">
                      <a:moveTo>
                        <a:pt x="665" y="38"/>
                      </a:moveTo>
                      <a:lnTo>
                        <a:pt x="665" y="38"/>
                      </a:lnTo>
                      <a:lnTo>
                        <a:pt x="0" y="0"/>
                      </a:lnTo>
                      <a:lnTo>
                        <a:pt x="677" y="9"/>
                      </a:lnTo>
                      <a:lnTo>
                        <a:pt x="665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89" name="Freeform 114"/>
                <p:cNvSpPr>
                  <a:spLocks/>
                </p:cNvSpPr>
                <p:nvPr/>
              </p:nvSpPr>
              <p:spPr bwMode="auto">
                <a:xfrm>
                  <a:off x="4276" y="1792"/>
                  <a:ext cx="663" cy="35"/>
                </a:xfrm>
                <a:custGeom>
                  <a:avLst/>
                  <a:gdLst>
                    <a:gd name="T0" fmla="*/ 646 w 663"/>
                    <a:gd name="T1" fmla="*/ 35 h 35"/>
                    <a:gd name="T2" fmla="*/ 646 w 663"/>
                    <a:gd name="T3" fmla="*/ 35 h 35"/>
                    <a:gd name="T4" fmla="*/ 0 w 663"/>
                    <a:gd name="T5" fmla="*/ 0 h 35"/>
                    <a:gd name="T6" fmla="*/ 0 w 663"/>
                    <a:gd name="T7" fmla="*/ 0 h 35"/>
                    <a:gd name="T8" fmla="*/ 663 w 663"/>
                    <a:gd name="T9" fmla="*/ 9 h 35"/>
                    <a:gd name="T10" fmla="*/ 663 w 663"/>
                    <a:gd name="T11" fmla="*/ 9 h 35"/>
                    <a:gd name="T12" fmla="*/ 646 w 663"/>
                    <a:gd name="T13" fmla="*/ 35 h 35"/>
                    <a:gd name="T14" fmla="*/ 646 w 663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63" h="35">
                      <a:moveTo>
                        <a:pt x="646" y="35"/>
                      </a:moveTo>
                      <a:lnTo>
                        <a:pt x="646" y="35"/>
                      </a:lnTo>
                      <a:lnTo>
                        <a:pt x="0" y="0"/>
                      </a:lnTo>
                      <a:lnTo>
                        <a:pt x="663" y="9"/>
                      </a:lnTo>
                      <a:lnTo>
                        <a:pt x="646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0" name="Freeform 115"/>
                <p:cNvSpPr>
                  <a:spLocks/>
                </p:cNvSpPr>
                <p:nvPr/>
              </p:nvSpPr>
              <p:spPr bwMode="auto">
                <a:xfrm>
                  <a:off x="4276" y="1822"/>
                  <a:ext cx="644" cy="36"/>
                </a:xfrm>
                <a:custGeom>
                  <a:avLst/>
                  <a:gdLst>
                    <a:gd name="T0" fmla="*/ 625 w 644"/>
                    <a:gd name="T1" fmla="*/ 36 h 36"/>
                    <a:gd name="T2" fmla="*/ 625 w 644"/>
                    <a:gd name="T3" fmla="*/ 36 h 36"/>
                    <a:gd name="T4" fmla="*/ 0 w 644"/>
                    <a:gd name="T5" fmla="*/ 0 h 36"/>
                    <a:gd name="T6" fmla="*/ 0 w 644"/>
                    <a:gd name="T7" fmla="*/ 0 h 36"/>
                    <a:gd name="T8" fmla="*/ 644 w 644"/>
                    <a:gd name="T9" fmla="*/ 7 h 36"/>
                    <a:gd name="T10" fmla="*/ 644 w 644"/>
                    <a:gd name="T11" fmla="*/ 7 h 36"/>
                    <a:gd name="T12" fmla="*/ 625 w 644"/>
                    <a:gd name="T13" fmla="*/ 36 h 36"/>
                    <a:gd name="T14" fmla="*/ 625 w 644"/>
                    <a:gd name="T15" fmla="*/ 36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44" h="36">
                      <a:moveTo>
                        <a:pt x="625" y="36"/>
                      </a:moveTo>
                      <a:lnTo>
                        <a:pt x="625" y="36"/>
                      </a:lnTo>
                      <a:lnTo>
                        <a:pt x="0" y="0"/>
                      </a:lnTo>
                      <a:lnTo>
                        <a:pt x="644" y="7"/>
                      </a:lnTo>
                      <a:lnTo>
                        <a:pt x="625" y="36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1" name="Freeform 116"/>
                <p:cNvSpPr>
                  <a:spLocks/>
                </p:cNvSpPr>
                <p:nvPr/>
              </p:nvSpPr>
              <p:spPr bwMode="auto">
                <a:xfrm>
                  <a:off x="4276" y="1853"/>
                  <a:ext cx="623" cy="33"/>
                </a:xfrm>
                <a:custGeom>
                  <a:avLst/>
                  <a:gdLst>
                    <a:gd name="T0" fmla="*/ 597 w 623"/>
                    <a:gd name="T1" fmla="*/ 33 h 33"/>
                    <a:gd name="T2" fmla="*/ 0 w 623"/>
                    <a:gd name="T3" fmla="*/ 0 h 33"/>
                    <a:gd name="T4" fmla="*/ 623 w 623"/>
                    <a:gd name="T5" fmla="*/ 7 h 33"/>
                    <a:gd name="T6" fmla="*/ 623 w 623"/>
                    <a:gd name="T7" fmla="*/ 7 h 33"/>
                    <a:gd name="T8" fmla="*/ 597 w 623"/>
                    <a:gd name="T9" fmla="*/ 33 h 33"/>
                    <a:gd name="T10" fmla="*/ 597 w 623"/>
                    <a:gd name="T11" fmla="*/ 33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3" h="33">
                      <a:moveTo>
                        <a:pt x="597" y="33"/>
                      </a:moveTo>
                      <a:lnTo>
                        <a:pt x="0" y="0"/>
                      </a:lnTo>
                      <a:lnTo>
                        <a:pt x="623" y="7"/>
                      </a:lnTo>
                      <a:lnTo>
                        <a:pt x="597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2" name="Freeform 117"/>
                <p:cNvSpPr>
                  <a:spLocks/>
                </p:cNvSpPr>
                <p:nvPr/>
              </p:nvSpPr>
              <p:spPr bwMode="auto">
                <a:xfrm>
                  <a:off x="4399" y="1414"/>
                  <a:ext cx="330" cy="300"/>
                </a:xfrm>
                <a:custGeom>
                  <a:avLst/>
                  <a:gdLst>
                    <a:gd name="T0" fmla="*/ 146 w 330"/>
                    <a:gd name="T1" fmla="*/ 0 h 300"/>
                    <a:gd name="T2" fmla="*/ 146 w 330"/>
                    <a:gd name="T3" fmla="*/ 0 h 300"/>
                    <a:gd name="T4" fmla="*/ 120 w 330"/>
                    <a:gd name="T5" fmla="*/ 3 h 300"/>
                    <a:gd name="T6" fmla="*/ 94 w 330"/>
                    <a:gd name="T7" fmla="*/ 7 h 300"/>
                    <a:gd name="T8" fmla="*/ 73 w 330"/>
                    <a:gd name="T9" fmla="*/ 17 h 300"/>
                    <a:gd name="T10" fmla="*/ 52 w 330"/>
                    <a:gd name="T11" fmla="*/ 29 h 300"/>
                    <a:gd name="T12" fmla="*/ 35 w 330"/>
                    <a:gd name="T13" fmla="*/ 45 h 300"/>
                    <a:gd name="T14" fmla="*/ 19 w 330"/>
                    <a:gd name="T15" fmla="*/ 64 h 300"/>
                    <a:gd name="T16" fmla="*/ 9 w 330"/>
                    <a:gd name="T17" fmla="*/ 88 h 300"/>
                    <a:gd name="T18" fmla="*/ 2 w 330"/>
                    <a:gd name="T19" fmla="*/ 113 h 300"/>
                    <a:gd name="T20" fmla="*/ 2 w 330"/>
                    <a:gd name="T21" fmla="*/ 113 h 300"/>
                    <a:gd name="T22" fmla="*/ 0 w 330"/>
                    <a:gd name="T23" fmla="*/ 139 h 300"/>
                    <a:gd name="T24" fmla="*/ 5 w 330"/>
                    <a:gd name="T25" fmla="*/ 165 h 300"/>
                    <a:gd name="T26" fmla="*/ 12 w 330"/>
                    <a:gd name="T27" fmla="*/ 189 h 300"/>
                    <a:gd name="T28" fmla="*/ 24 w 330"/>
                    <a:gd name="T29" fmla="*/ 212 h 300"/>
                    <a:gd name="T30" fmla="*/ 38 w 330"/>
                    <a:gd name="T31" fmla="*/ 231 h 300"/>
                    <a:gd name="T32" fmla="*/ 57 w 330"/>
                    <a:gd name="T33" fmla="*/ 250 h 300"/>
                    <a:gd name="T34" fmla="*/ 75 w 330"/>
                    <a:gd name="T35" fmla="*/ 267 h 300"/>
                    <a:gd name="T36" fmla="*/ 97 w 330"/>
                    <a:gd name="T37" fmla="*/ 279 h 300"/>
                    <a:gd name="T38" fmla="*/ 120 w 330"/>
                    <a:gd name="T39" fmla="*/ 288 h 300"/>
                    <a:gd name="T40" fmla="*/ 146 w 330"/>
                    <a:gd name="T41" fmla="*/ 295 h 300"/>
                    <a:gd name="T42" fmla="*/ 170 w 330"/>
                    <a:gd name="T43" fmla="*/ 300 h 300"/>
                    <a:gd name="T44" fmla="*/ 196 w 330"/>
                    <a:gd name="T45" fmla="*/ 300 h 300"/>
                    <a:gd name="T46" fmla="*/ 219 w 330"/>
                    <a:gd name="T47" fmla="*/ 297 h 300"/>
                    <a:gd name="T48" fmla="*/ 245 w 330"/>
                    <a:gd name="T49" fmla="*/ 288 h 300"/>
                    <a:gd name="T50" fmla="*/ 266 w 330"/>
                    <a:gd name="T51" fmla="*/ 276 h 300"/>
                    <a:gd name="T52" fmla="*/ 290 w 330"/>
                    <a:gd name="T53" fmla="*/ 262 h 300"/>
                    <a:gd name="T54" fmla="*/ 290 w 330"/>
                    <a:gd name="T55" fmla="*/ 262 h 300"/>
                    <a:gd name="T56" fmla="*/ 306 w 330"/>
                    <a:gd name="T57" fmla="*/ 241 h 300"/>
                    <a:gd name="T58" fmla="*/ 318 w 330"/>
                    <a:gd name="T59" fmla="*/ 220 h 300"/>
                    <a:gd name="T60" fmla="*/ 325 w 330"/>
                    <a:gd name="T61" fmla="*/ 196 h 300"/>
                    <a:gd name="T62" fmla="*/ 330 w 330"/>
                    <a:gd name="T63" fmla="*/ 172 h 300"/>
                    <a:gd name="T64" fmla="*/ 330 w 330"/>
                    <a:gd name="T65" fmla="*/ 172 h 300"/>
                    <a:gd name="T66" fmla="*/ 328 w 330"/>
                    <a:gd name="T67" fmla="*/ 154 h 300"/>
                    <a:gd name="T68" fmla="*/ 325 w 330"/>
                    <a:gd name="T69" fmla="*/ 135 h 300"/>
                    <a:gd name="T70" fmla="*/ 321 w 330"/>
                    <a:gd name="T71" fmla="*/ 118 h 300"/>
                    <a:gd name="T72" fmla="*/ 314 w 330"/>
                    <a:gd name="T73" fmla="*/ 102 h 300"/>
                    <a:gd name="T74" fmla="*/ 306 w 330"/>
                    <a:gd name="T75" fmla="*/ 88 h 300"/>
                    <a:gd name="T76" fmla="*/ 297 w 330"/>
                    <a:gd name="T77" fmla="*/ 73 h 300"/>
                    <a:gd name="T78" fmla="*/ 285 w 330"/>
                    <a:gd name="T79" fmla="*/ 62 h 300"/>
                    <a:gd name="T80" fmla="*/ 273 w 330"/>
                    <a:gd name="T81" fmla="*/ 50 h 300"/>
                    <a:gd name="T82" fmla="*/ 259 w 330"/>
                    <a:gd name="T83" fmla="*/ 38 h 300"/>
                    <a:gd name="T84" fmla="*/ 245 w 330"/>
                    <a:gd name="T85" fmla="*/ 29 h 300"/>
                    <a:gd name="T86" fmla="*/ 231 w 330"/>
                    <a:gd name="T87" fmla="*/ 19 h 300"/>
                    <a:gd name="T88" fmla="*/ 215 w 330"/>
                    <a:gd name="T89" fmla="*/ 12 h 300"/>
                    <a:gd name="T90" fmla="*/ 198 w 330"/>
                    <a:gd name="T91" fmla="*/ 7 h 300"/>
                    <a:gd name="T92" fmla="*/ 182 w 330"/>
                    <a:gd name="T93" fmla="*/ 3 h 300"/>
                    <a:gd name="T94" fmla="*/ 163 w 330"/>
                    <a:gd name="T95" fmla="*/ 0 h 300"/>
                    <a:gd name="T96" fmla="*/ 146 w 330"/>
                    <a:gd name="T97" fmla="*/ 0 h 300"/>
                    <a:gd name="T98" fmla="*/ 146 w 330"/>
                    <a:gd name="T99" fmla="*/ 0 h 30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330" h="300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120" y="3"/>
                      </a:lnTo>
                      <a:lnTo>
                        <a:pt x="94" y="7"/>
                      </a:lnTo>
                      <a:lnTo>
                        <a:pt x="73" y="17"/>
                      </a:lnTo>
                      <a:lnTo>
                        <a:pt x="52" y="29"/>
                      </a:lnTo>
                      <a:lnTo>
                        <a:pt x="35" y="45"/>
                      </a:lnTo>
                      <a:lnTo>
                        <a:pt x="19" y="64"/>
                      </a:lnTo>
                      <a:lnTo>
                        <a:pt x="9" y="88"/>
                      </a:lnTo>
                      <a:lnTo>
                        <a:pt x="2" y="113"/>
                      </a:lnTo>
                      <a:lnTo>
                        <a:pt x="0" y="139"/>
                      </a:lnTo>
                      <a:lnTo>
                        <a:pt x="5" y="165"/>
                      </a:lnTo>
                      <a:lnTo>
                        <a:pt x="12" y="189"/>
                      </a:lnTo>
                      <a:lnTo>
                        <a:pt x="24" y="212"/>
                      </a:lnTo>
                      <a:lnTo>
                        <a:pt x="38" y="231"/>
                      </a:lnTo>
                      <a:lnTo>
                        <a:pt x="57" y="250"/>
                      </a:lnTo>
                      <a:lnTo>
                        <a:pt x="75" y="267"/>
                      </a:lnTo>
                      <a:lnTo>
                        <a:pt x="97" y="279"/>
                      </a:lnTo>
                      <a:lnTo>
                        <a:pt x="120" y="288"/>
                      </a:lnTo>
                      <a:lnTo>
                        <a:pt x="146" y="295"/>
                      </a:lnTo>
                      <a:lnTo>
                        <a:pt x="170" y="300"/>
                      </a:lnTo>
                      <a:lnTo>
                        <a:pt x="196" y="300"/>
                      </a:lnTo>
                      <a:lnTo>
                        <a:pt x="219" y="297"/>
                      </a:lnTo>
                      <a:lnTo>
                        <a:pt x="245" y="288"/>
                      </a:lnTo>
                      <a:lnTo>
                        <a:pt x="266" y="276"/>
                      </a:lnTo>
                      <a:lnTo>
                        <a:pt x="290" y="262"/>
                      </a:lnTo>
                      <a:lnTo>
                        <a:pt x="306" y="241"/>
                      </a:lnTo>
                      <a:lnTo>
                        <a:pt x="318" y="220"/>
                      </a:lnTo>
                      <a:lnTo>
                        <a:pt x="325" y="196"/>
                      </a:lnTo>
                      <a:lnTo>
                        <a:pt x="330" y="172"/>
                      </a:lnTo>
                      <a:lnTo>
                        <a:pt x="328" y="154"/>
                      </a:lnTo>
                      <a:lnTo>
                        <a:pt x="325" y="135"/>
                      </a:lnTo>
                      <a:lnTo>
                        <a:pt x="321" y="118"/>
                      </a:lnTo>
                      <a:lnTo>
                        <a:pt x="314" y="102"/>
                      </a:lnTo>
                      <a:lnTo>
                        <a:pt x="306" y="88"/>
                      </a:lnTo>
                      <a:lnTo>
                        <a:pt x="297" y="73"/>
                      </a:lnTo>
                      <a:lnTo>
                        <a:pt x="285" y="62"/>
                      </a:lnTo>
                      <a:lnTo>
                        <a:pt x="273" y="50"/>
                      </a:lnTo>
                      <a:lnTo>
                        <a:pt x="259" y="38"/>
                      </a:lnTo>
                      <a:lnTo>
                        <a:pt x="245" y="29"/>
                      </a:lnTo>
                      <a:lnTo>
                        <a:pt x="231" y="19"/>
                      </a:lnTo>
                      <a:lnTo>
                        <a:pt x="215" y="12"/>
                      </a:lnTo>
                      <a:lnTo>
                        <a:pt x="198" y="7"/>
                      </a:lnTo>
                      <a:lnTo>
                        <a:pt x="182" y="3"/>
                      </a:lnTo>
                      <a:lnTo>
                        <a:pt x="163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3" name="Freeform 118"/>
                <p:cNvSpPr>
                  <a:spLocks/>
                </p:cNvSpPr>
                <p:nvPr/>
              </p:nvSpPr>
              <p:spPr bwMode="auto">
                <a:xfrm>
                  <a:off x="4411" y="1424"/>
                  <a:ext cx="306" cy="280"/>
                </a:xfrm>
                <a:custGeom>
                  <a:avLst/>
                  <a:gdLst>
                    <a:gd name="T0" fmla="*/ 134 w 306"/>
                    <a:gd name="T1" fmla="*/ 0 h 280"/>
                    <a:gd name="T2" fmla="*/ 134 w 306"/>
                    <a:gd name="T3" fmla="*/ 0 h 280"/>
                    <a:gd name="T4" fmla="*/ 118 w 306"/>
                    <a:gd name="T5" fmla="*/ 0 h 280"/>
                    <a:gd name="T6" fmla="*/ 104 w 306"/>
                    <a:gd name="T7" fmla="*/ 2 h 280"/>
                    <a:gd name="T8" fmla="*/ 89 w 306"/>
                    <a:gd name="T9" fmla="*/ 7 h 280"/>
                    <a:gd name="T10" fmla="*/ 75 w 306"/>
                    <a:gd name="T11" fmla="*/ 11 h 280"/>
                    <a:gd name="T12" fmla="*/ 63 w 306"/>
                    <a:gd name="T13" fmla="*/ 16 h 280"/>
                    <a:gd name="T14" fmla="*/ 52 w 306"/>
                    <a:gd name="T15" fmla="*/ 23 h 280"/>
                    <a:gd name="T16" fmla="*/ 42 w 306"/>
                    <a:gd name="T17" fmla="*/ 33 h 280"/>
                    <a:gd name="T18" fmla="*/ 30 w 306"/>
                    <a:gd name="T19" fmla="*/ 40 h 280"/>
                    <a:gd name="T20" fmla="*/ 23 w 306"/>
                    <a:gd name="T21" fmla="*/ 52 h 280"/>
                    <a:gd name="T22" fmla="*/ 16 w 306"/>
                    <a:gd name="T23" fmla="*/ 61 h 280"/>
                    <a:gd name="T24" fmla="*/ 9 w 306"/>
                    <a:gd name="T25" fmla="*/ 73 h 280"/>
                    <a:gd name="T26" fmla="*/ 5 w 306"/>
                    <a:gd name="T27" fmla="*/ 85 h 280"/>
                    <a:gd name="T28" fmla="*/ 2 w 306"/>
                    <a:gd name="T29" fmla="*/ 99 h 280"/>
                    <a:gd name="T30" fmla="*/ 0 w 306"/>
                    <a:gd name="T31" fmla="*/ 111 h 280"/>
                    <a:gd name="T32" fmla="*/ 0 w 306"/>
                    <a:gd name="T33" fmla="*/ 125 h 280"/>
                    <a:gd name="T34" fmla="*/ 0 w 306"/>
                    <a:gd name="T35" fmla="*/ 139 h 280"/>
                    <a:gd name="T36" fmla="*/ 0 w 306"/>
                    <a:gd name="T37" fmla="*/ 139 h 280"/>
                    <a:gd name="T38" fmla="*/ 2 w 306"/>
                    <a:gd name="T39" fmla="*/ 153 h 280"/>
                    <a:gd name="T40" fmla="*/ 7 w 306"/>
                    <a:gd name="T41" fmla="*/ 167 h 280"/>
                    <a:gd name="T42" fmla="*/ 12 w 306"/>
                    <a:gd name="T43" fmla="*/ 181 h 280"/>
                    <a:gd name="T44" fmla="*/ 19 w 306"/>
                    <a:gd name="T45" fmla="*/ 193 h 280"/>
                    <a:gd name="T46" fmla="*/ 38 w 306"/>
                    <a:gd name="T47" fmla="*/ 219 h 280"/>
                    <a:gd name="T48" fmla="*/ 59 w 306"/>
                    <a:gd name="T49" fmla="*/ 238 h 280"/>
                    <a:gd name="T50" fmla="*/ 85 w 306"/>
                    <a:gd name="T51" fmla="*/ 257 h 280"/>
                    <a:gd name="T52" fmla="*/ 111 w 306"/>
                    <a:gd name="T53" fmla="*/ 269 h 280"/>
                    <a:gd name="T54" fmla="*/ 141 w 306"/>
                    <a:gd name="T55" fmla="*/ 278 h 280"/>
                    <a:gd name="T56" fmla="*/ 158 w 306"/>
                    <a:gd name="T57" fmla="*/ 280 h 280"/>
                    <a:gd name="T58" fmla="*/ 172 w 306"/>
                    <a:gd name="T59" fmla="*/ 280 h 280"/>
                    <a:gd name="T60" fmla="*/ 172 w 306"/>
                    <a:gd name="T61" fmla="*/ 280 h 280"/>
                    <a:gd name="T62" fmla="*/ 188 w 306"/>
                    <a:gd name="T63" fmla="*/ 280 h 280"/>
                    <a:gd name="T64" fmla="*/ 203 w 306"/>
                    <a:gd name="T65" fmla="*/ 278 h 280"/>
                    <a:gd name="T66" fmla="*/ 217 w 306"/>
                    <a:gd name="T67" fmla="*/ 273 h 280"/>
                    <a:gd name="T68" fmla="*/ 231 w 306"/>
                    <a:gd name="T69" fmla="*/ 269 h 280"/>
                    <a:gd name="T70" fmla="*/ 243 w 306"/>
                    <a:gd name="T71" fmla="*/ 264 h 280"/>
                    <a:gd name="T72" fmla="*/ 254 w 306"/>
                    <a:gd name="T73" fmla="*/ 257 h 280"/>
                    <a:gd name="T74" fmla="*/ 266 w 306"/>
                    <a:gd name="T75" fmla="*/ 247 h 280"/>
                    <a:gd name="T76" fmla="*/ 276 w 306"/>
                    <a:gd name="T77" fmla="*/ 238 h 280"/>
                    <a:gd name="T78" fmla="*/ 283 w 306"/>
                    <a:gd name="T79" fmla="*/ 228 h 280"/>
                    <a:gd name="T80" fmla="*/ 290 w 306"/>
                    <a:gd name="T81" fmla="*/ 219 h 280"/>
                    <a:gd name="T82" fmla="*/ 297 w 306"/>
                    <a:gd name="T83" fmla="*/ 207 h 280"/>
                    <a:gd name="T84" fmla="*/ 302 w 306"/>
                    <a:gd name="T85" fmla="*/ 193 h 280"/>
                    <a:gd name="T86" fmla="*/ 304 w 306"/>
                    <a:gd name="T87" fmla="*/ 181 h 280"/>
                    <a:gd name="T88" fmla="*/ 306 w 306"/>
                    <a:gd name="T89" fmla="*/ 167 h 280"/>
                    <a:gd name="T90" fmla="*/ 306 w 306"/>
                    <a:gd name="T91" fmla="*/ 153 h 280"/>
                    <a:gd name="T92" fmla="*/ 306 w 306"/>
                    <a:gd name="T93" fmla="*/ 139 h 280"/>
                    <a:gd name="T94" fmla="*/ 306 w 306"/>
                    <a:gd name="T95" fmla="*/ 139 h 280"/>
                    <a:gd name="T96" fmla="*/ 304 w 306"/>
                    <a:gd name="T97" fmla="*/ 125 h 280"/>
                    <a:gd name="T98" fmla="*/ 299 w 306"/>
                    <a:gd name="T99" fmla="*/ 111 h 280"/>
                    <a:gd name="T100" fmla="*/ 292 w 306"/>
                    <a:gd name="T101" fmla="*/ 99 h 280"/>
                    <a:gd name="T102" fmla="*/ 285 w 306"/>
                    <a:gd name="T103" fmla="*/ 85 h 280"/>
                    <a:gd name="T104" fmla="*/ 269 w 306"/>
                    <a:gd name="T105" fmla="*/ 61 h 280"/>
                    <a:gd name="T106" fmla="*/ 247 w 306"/>
                    <a:gd name="T107" fmla="*/ 40 h 280"/>
                    <a:gd name="T108" fmla="*/ 221 w 306"/>
                    <a:gd name="T109" fmla="*/ 23 h 280"/>
                    <a:gd name="T110" fmla="*/ 195 w 306"/>
                    <a:gd name="T111" fmla="*/ 11 h 280"/>
                    <a:gd name="T112" fmla="*/ 165 w 306"/>
                    <a:gd name="T113" fmla="*/ 2 h 280"/>
                    <a:gd name="T114" fmla="*/ 148 w 306"/>
                    <a:gd name="T115" fmla="*/ 0 h 280"/>
                    <a:gd name="T116" fmla="*/ 134 w 306"/>
                    <a:gd name="T117" fmla="*/ 0 h 280"/>
                    <a:gd name="T118" fmla="*/ 134 w 306"/>
                    <a:gd name="T119" fmla="*/ 0 h 28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306" h="280">
                      <a:moveTo>
                        <a:pt x="134" y="0"/>
                      </a:moveTo>
                      <a:lnTo>
                        <a:pt x="134" y="0"/>
                      </a:lnTo>
                      <a:lnTo>
                        <a:pt x="118" y="0"/>
                      </a:lnTo>
                      <a:lnTo>
                        <a:pt x="104" y="2"/>
                      </a:lnTo>
                      <a:lnTo>
                        <a:pt x="89" y="7"/>
                      </a:lnTo>
                      <a:lnTo>
                        <a:pt x="75" y="11"/>
                      </a:lnTo>
                      <a:lnTo>
                        <a:pt x="63" y="16"/>
                      </a:lnTo>
                      <a:lnTo>
                        <a:pt x="52" y="23"/>
                      </a:lnTo>
                      <a:lnTo>
                        <a:pt x="42" y="33"/>
                      </a:lnTo>
                      <a:lnTo>
                        <a:pt x="30" y="40"/>
                      </a:lnTo>
                      <a:lnTo>
                        <a:pt x="23" y="52"/>
                      </a:lnTo>
                      <a:lnTo>
                        <a:pt x="16" y="61"/>
                      </a:lnTo>
                      <a:lnTo>
                        <a:pt x="9" y="73"/>
                      </a:lnTo>
                      <a:lnTo>
                        <a:pt x="5" y="85"/>
                      </a:lnTo>
                      <a:lnTo>
                        <a:pt x="2" y="99"/>
                      </a:lnTo>
                      <a:lnTo>
                        <a:pt x="0" y="111"/>
                      </a:lnTo>
                      <a:lnTo>
                        <a:pt x="0" y="125"/>
                      </a:lnTo>
                      <a:lnTo>
                        <a:pt x="0" y="139"/>
                      </a:lnTo>
                      <a:lnTo>
                        <a:pt x="2" y="153"/>
                      </a:lnTo>
                      <a:lnTo>
                        <a:pt x="7" y="167"/>
                      </a:lnTo>
                      <a:lnTo>
                        <a:pt x="12" y="181"/>
                      </a:lnTo>
                      <a:lnTo>
                        <a:pt x="19" y="193"/>
                      </a:lnTo>
                      <a:lnTo>
                        <a:pt x="38" y="219"/>
                      </a:lnTo>
                      <a:lnTo>
                        <a:pt x="59" y="238"/>
                      </a:lnTo>
                      <a:lnTo>
                        <a:pt x="85" y="257"/>
                      </a:lnTo>
                      <a:lnTo>
                        <a:pt x="111" y="269"/>
                      </a:lnTo>
                      <a:lnTo>
                        <a:pt x="141" y="278"/>
                      </a:lnTo>
                      <a:lnTo>
                        <a:pt x="158" y="280"/>
                      </a:lnTo>
                      <a:lnTo>
                        <a:pt x="172" y="280"/>
                      </a:lnTo>
                      <a:lnTo>
                        <a:pt x="188" y="280"/>
                      </a:lnTo>
                      <a:lnTo>
                        <a:pt x="203" y="278"/>
                      </a:lnTo>
                      <a:lnTo>
                        <a:pt x="217" y="273"/>
                      </a:lnTo>
                      <a:lnTo>
                        <a:pt x="231" y="269"/>
                      </a:lnTo>
                      <a:lnTo>
                        <a:pt x="243" y="264"/>
                      </a:lnTo>
                      <a:lnTo>
                        <a:pt x="254" y="257"/>
                      </a:lnTo>
                      <a:lnTo>
                        <a:pt x="266" y="247"/>
                      </a:lnTo>
                      <a:lnTo>
                        <a:pt x="276" y="238"/>
                      </a:lnTo>
                      <a:lnTo>
                        <a:pt x="283" y="228"/>
                      </a:lnTo>
                      <a:lnTo>
                        <a:pt x="290" y="219"/>
                      </a:lnTo>
                      <a:lnTo>
                        <a:pt x="297" y="207"/>
                      </a:lnTo>
                      <a:lnTo>
                        <a:pt x="302" y="193"/>
                      </a:lnTo>
                      <a:lnTo>
                        <a:pt x="304" y="181"/>
                      </a:lnTo>
                      <a:lnTo>
                        <a:pt x="306" y="167"/>
                      </a:lnTo>
                      <a:lnTo>
                        <a:pt x="306" y="153"/>
                      </a:lnTo>
                      <a:lnTo>
                        <a:pt x="306" y="139"/>
                      </a:lnTo>
                      <a:lnTo>
                        <a:pt x="304" y="125"/>
                      </a:lnTo>
                      <a:lnTo>
                        <a:pt x="299" y="111"/>
                      </a:lnTo>
                      <a:lnTo>
                        <a:pt x="292" y="99"/>
                      </a:lnTo>
                      <a:lnTo>
                        <a:pt x="285" y="85"/>
                      </a:lnTo>
                      <a:lnTo>
                        <a:pt x="269" y="61"/>
                      </a:lnTo>
                      <a:lnTo>
                        <a:pt x="247" y="40"/>
                      </a:lnTo>
                      <a:lnTo>
                        <a:pt x="221" y="23"/>
                      </a:lnTo>
                      <a:lnTo>
                        <a:pt x="195" y="11"/>
                      </a:lnTo>
                      <a:lnTo>
                        <a:pt x="165" y="2"/>
                      </a:lnTo>
                      <a:lnTo>
                        <a:pt x="148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D2D8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4" name="Freeform 119"/>
                <p:cNvSpPr>
                  <a:spLocks/>
                </p:cNvSpPr>
                <p:nvPr/>
              </p:nvSpPr>
              <p:spPr bwMode="auto">
                <a:xfrm>
                  <a:off x="4503" y="1490"/>
                  <a:ext cx="134" cy="122"/>
                </a:xfrm>
                <a:custGeom>
                  <a:avLst/>
                  <a:gdLst>
                    <a:gd name="T0" fmla="*/ 61 w 134"/>
                    <a:gd name="T1" fmla="*/ 0 h 122"/>
                    <a:gd name="T2" fmla="*/ 61 w 134"/>
                    <a:gd name="T3" fmla="*/ 0 h 122"/>
                    <a:gd name="T4" fmla="*/ 49 w 134"/>
                    <a:gd name="T5" fmla="*/ 0 h 122"/>
                    <a:gd name="T6" fmla="*/ 40 w 134"/>
                    <a:gd name="T7" fmla="*/ 2 h 122"/>
                    <a:gd name="T8" fmla="*/ 23 w 134"/>
                    <a:gd name="T9" fmla="*/ 12 h 122"/>
                    <a:gd name="T10" fmla="*/ 12 w 134"/>
                    <a:gd name="T11" fmla="*/ 21 h 122"/>
                    <a:gd name="T12" fmla="*/ 4 w 134"/>
                    <a:gd name="T13" fmla="*/ 35 h 122"/>
                    <a:gd name="T14" fmla="*/ 0 w 134"/>
                    <a:gd name="T15" fmla="*/ 52 h 122"/>
                    <a:gd name="T16" fmla="*/ 2 w 134"/>
                    <a:gd name="T17" fmla="*/ 68 h 122"/>
                    <a:gd name="T18" fmla="*/ 9 w 134"/>
                    <a:gd name="T19" fmla="*/ 87 h 122"/>
                    <a:gd name="T20" fmla="*/ 21 w 134"/>
                    <a:gd name="T21" fmla="*/ 101 h 122"/>
                    <a:gd name="T22" fmla="*/ 21 w 134"/>
                    <a:gd name="T23" fmla="*/ 101 h 122"/>
                    <a:gd name="T24" fmla="*/ 35 w 134"/>
                    <a:gd name="T25" fmla="*/ 113 h 122"/>
                    <a:gd name="T26" fmla="*/ 49 w 134"/>
                    <a:gd name="T27" fmla="*/ 120 h 122"/>
                    <a:gd name="T28" fmla="*/ 66 w 134"/>
                    <a:gd name="T29" fmla="*/ 122 h 122"/>
                    <a:gd name="T30" fmla="*/ 80 w 134"/>
                    <a:gd name="T31" fmla="*/ 122 h 122"/>
                    <a:gd name="T32" fmla="*/ 96 w 134"/>
                    <a:gd name="T33" fmla="*/ 120 h 122"/>
                    <a:gd name="T34" fmla="*/ 111 w 134"/>
                    <a:gd name="T35" fmla="*/ 113 h 122"/>
                    <a:gd name="T36" fmla="*/ 122 w 134"/>
                    <a:gd name="T37" fmla="*/ 103 h 122"/>
                    <a:gd name="T38" fmla="*/ 132 w 134"/>
                    <a:gd name="T39" fmla="*/ 87 h 122"/>
                    <a:gd name="T40" fmla="*/ 132 w 134"/>
                    <a:gd name="T41" fmla="*/ 87 h 122"/>
                    <a:gd name="T42" fmla="*/ 134 w 134"/>
                    <a:gd name="T43" fmla="*/ 70 h 122"/>
                    <a:gd name="T44" fmla="*/ 132 w 134"/>
                    <a:gd name="T45" fmla="*/ 54 h 122"/>
                    <a:gd name="T46" fmla="*/ 127 w 134"/>
                    <a:gd name="T47" fmla="*/ 40 h 122"/>
                    <a:gd name="T48" fmla="*/ 118 w 134"/>
                    <a:gd name="T49" fmla="*/ 26 h 122"/>
                    <a:gd name="T50" fmla="*/ 106 w 134"/>
                    <a:gd name="T51" fmla="*/ 16 h 122"/>
                    <a:gd name="T52" fmla="*/ 92 w 134"/>
                    <a:gd name="T53" fmla="*/ 7 h 122"/>
                    <a:gd name="T54" fmla="*/ 78 w 134"/>
                    <a:gd name="T55" fmla="*/ 2 h 122"/>
                    <a:gd name="T56" fmla="*/ 61 w 134"/>
                    <a:gd name="T57" fmla="*/ 0 h 122"/>
                    <a:gd name="T58" fmla="*/ 61 w 134"/>
                    <a:gd name="T59" fmla="*/ 0 h 12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4" h="122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49" y="0"/>
                      </a:lnTo>
                      <a:lnTo>
                        <a:pt x="40" y="2"/>
                      </a:lnTo>
                      <a:lnTo>
                        <a:pt x="23" y="12"/>
                      </a:lnTo>
                      <a:lnTo>
                        <a:pt x="12" y="21"/>
                      </a:lnTo>
                      <a:lnTo>
                        <a:pt x="4" y="35"/>
                      </a:lnTo>
                      <a:lnTo>
                        <a:pt x="0" y="52"/>
                      </a:lnTo>
                      <a:lnTo>
                        <a:pt x="2" y="68"/>
                      </a:lnTo>
                      <a:lnTo>
                        <a:pt x="9" y="87"/>
                      </a:lnTo>
                      <a:lnTo>
                        <a:pt x="21" y="101"/>
                      </a:lnTo>
                      <a:lnTo>
                        <a:pt x="35" y="113"/>
                      </a:lnTo>
                      <a:lnTo>
                        <a:pt x="49" y="120"/>
                      </a:lnTo>
                      <a:lnTo>
                        <a:pt x="66" y="122"/>
                      </a:lnTo>
                      <a:lnTo>
                        <a:pt x="80" y="122"/>
                      </a:lnTo>
                      <a:lnTo>
                        <a:pt x="96" y="120"/>
                      </a:lnTo>
                      <a:lnTo>
                        <a:pt x="111" y="113"/>
                      </a:lnTo>
                      <a:lnTo>
                        <a:pt x="122" y="103"/>
                      </a:lnTo>
                      <a:lnTo>
                        <a:pt x="132" y="87"/>
                      </a:lnTo>
                      <a:lnTo>
                        <a:pt x="134" y="70"/>
                      </a:lnTo>
                      <a:lnTo>
                        <a:pt x="132" y="54"/>
                      </a:lnTo>
                      <a:lnTo>
                        <a:pt x="127" y="40"/>
                      </a:lnTo>
                      <a:lnTo>
                        <a:pt x="118" y="26"/>
                      </a:lnTo>
                      <a:lnTo>
                        <a:pt x="106" y="16"/>
                      </a:lnTo>
                      <a:lnTo>
                        <a:pt x="92" y="7"/>
                      </a:lnTo>
                      <a:lnTo>
                        <a:pt x="78" y="2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5" name="Freeform 120"/>
                <p:cNvSpPr>
                  <a:spLocks/>
                </p:cNvSpPr>
                <p:nvPr/>
              </p:nvSpPr>
              <p:spPr bwMode="auto">
                <a:xfrm>
                  <a:off x="4515" y="1499"/>
                  <a:ext cx="113" cy="104"/>
                </a:xfrm>
                <a:custGeom>
                  <a:avLst/>
                  <a:gdLst>
                    <a:gd name="T0" fmla="*/ 49 w 113"/>
                    <a:gd name="T1" fmla="*/ 0 h 104"/>
                    <a:gd name="T2" fmla="*/ 49 w 113"/>
                    <a:gd name="T3" fmla="*/ 0 h 104"/>
                    <a:gd name="T4" fmla="*/ 37 w 113"/>
                    <a:gd name="T5" fmla="*/ 3 h 104"/>
                    <a:gd name="T6" fmla="*/ 28 w 113"/>
                    <a:gd name="T7" fmla="*/ 5 h 104"/>
                    <a:gd name="T8" fmla="*/ 18 w 113"/>
                    <a:gd name="T9" fmla="*/ 10 h 104"/>
                    <a:gd name="T10" fmla="*/ 11 w 113"/>
                    <a:gd name="T11" fmla="*/ 17 h 104"/>
                    <a:gd name="T12" fmla="*/ 4 w 113"/>
                    <a:gd name="T13" fmla="*/ 24 h 104"/>
                    <a:gd name="T14" fmla="*/ 0 w 113"/>
                    <a:gd name="T15" fmla="*/ 33 h 104"/>
                    <a:gd name="T16" fmla="*/ 0 w 113"/>
                    <a:gd name="T17" fmla="*/ 43 h 104"/>
                    <a:gd name="T18" fmla="*/ 0 w 113"/>
                    <a:gd name="T19" fmla="*/ 52 h 104"/>
                    <a:gd name="T20" fmla="*/ 0 w 113"/>
                    <a:gd name="T21" fmla="*/ 52 h 104"/>
                    <a:gd name="T22" fmla="*/ 2 w 113"/>
                    <a:gd name="T23" fmla="*/ 64 h 104"/>
                    <a:gd name="T24" fmla="*/ 7 w 113"/>
                    <a:gd name="T25" fmla="*/ 73 h 104"/>
                    <a:gd name="T26" fmla="*/ 11 w 113"/>
                    <a:gd name="T27" fmla="*/ 80 h 104"/>
                    <a:gd name="T28" fmla="*/ 21 w 113"/>
                    <a:gd name="T29" fmla="*/ 90 h 104"/>
                    <a:gd name="T30" fmla="*/ 30 w 113"/>
                    <a:gd name="T31" fmla="*/ 94 h 104"/>
                    <a:gd name="T32" fmla="*/ 40 w 113"/>
                    <a:gd name="T33" fmla="*/ 99 h 104"/>
                    <a:gd name="T34" fmla="*/ 51 w 113"/>
                    <a:gd name="T35" fmla="*/ 104 h 104"/>
                    <a:gd name="T36" fmla="*/ 63 w 113"/>
                    <a:gd name="T37" fmla="*/ 104 h 104"/>
                    <a:gd name="T38" fmla="*/ 63 w 113"/>
                    <a:gd name="T39" fmla="*/ 104 h 104"/>
                    <a:gd name="T40" fmla="*/ 73 w 113"/>
                    <a:gd name="T41" fmla="*/ 104 h 104"/>
                    <a:gd name="T42" fmla="*/ 84 w 113"/>
                    <a:gd name="T43" fmla="*/ 99 h 104"/>
                    <a:gd name="T44" fmla="*/ 91 w 113"/>
                    <a:gd name="T45" fmla="*/ 94 h 104"/>
                    <a:gd name="T46" fmla="*/ 101 w 113"/>
                    <a:gd name="T47" fmla="*/ 90 h 104"/>
                    <a:gd name="T48" fmla="*/ 106 w 113"/>
                    <a:gd name="T49" fmla="*/ 80 h 104"/>
                    <a:gd name="T50" fmla="*/ 110 w 113"/>
                    <a:gd name="T51" fmla="*/ 73 h 104"/>
                    <a:gd name="T52" fmla="*/ 113 w 113"/>
                    <a:gd name="T53" fmla="*/ 64 h 104"/>
                    <a:gd name="T54" fmla="*/ 110 w 113"/>
                    <a:gd name="T55" fmla="*/ 52 h 104"/>
                    <a:gd name="T56" fmla="*/ 110 w 113"/>
                    <a:gd name="T57" fmla="*/ 52 h 104"/>
                    <a:gd name="T58" fmla="*/ 108 w 113"/>
                    <a:gd name="T59" fmla="*/ 43 h 104"/>
                    <a:gd name="T60" fmla="*/ 103 w 113"/>
                    <a:gd name="T61" fmla="*/ 33 h 104"/>
                    <a:gd name="T62" fmla="*/ 99 w 113"/>
                    <a:gd name="T63" fmla="*/ 24 h 104"/>
                    <a:gd name="T64" fmla="*/ 89 w 113"/>
                    <a:gd name="T65" fmla="*/ 17 h 104"/>
                    <a:gd name="T66" fmla="*/ 80 w 113"/>
                    <a:gd name="T67" fmla="*/ 10 h 104"/>
                    <a:gd name="T68" fmla="*/ 70 w 113"/>
                    <a:gd name="T69" fmla="*/ 5 h 104"/>
                    <a:gd name="T70" fmla="*/ 58 w 113"/>
                    <a:gd name="T71" fmla="*/ 3 h 104"/>
                    <a:gd name="T72" fmla="*/ 49 w 113"/>
                    <a:gd name="T73" fmla="*/ 0 h 104"/>
                    <a:gd name="T74" fmla="*/ 49 w 113"/>
                    <a:gd name="T75" fmla="*/ 0 h 10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3" h="104">
                      <a:moveTo>
                        <a:pt x="49" y="0"/>
                      </a:moveTo>
                      <a:lnTo>
                        <a:pt x="49" y="0"/>
                      </a:lnTo>
                      <a:lnTo>
                        <a:pt x="37" y="3"/>
                      </a:lnTo>
                      <a:lnTo>
                        <a:pt x="28" y="5"/>
                      </a:lnTo>
                      <a:lnTo>
                        <a:pt x="18" y="10"/>
                      </a:lnTo>
                      <a:lnTo>
                        <a:pt x="11" y="17"/>
                      </a:lnTo>
                      <a:lnTo>
                        <a:pt x="4" y="24"/>
                      </a:lnTo>
                      <a:lnTo>
                        <a:pt x="0" y="33"/>
                      </a:lnTo>
                      <a:lnTo>
                        <a:pt x="0" y="43"/>
                      </a:lnTo>
                      <a:lnTo>
                        <a:pt x="0" y="52"/>
                      </a:lnTo>
                      <a:lnTo>
                        <a:pt x="2" y="64"/>
                      </a:lnTo>
                      <a:lnTo>
                        <a:pt x="7" y="73"/>
                      </a:lnTo>
                      <a:lnTo>
                        <a:pt x="11" y="80"/>
                      </a:lnTo>
                      <a:lnTo>
                        <a:pt x="21" y="90"/>
                      </a:lnTo>
                      <a:lnTo>
                        <a:pt x="30" y="94"/>
                      </a:lnTo>
                      <a:lnTo>
                        <a:pt x="40" y="99"/>
                      </a:lnTo>
                      <a:lnTo>
                        <a:pt x="51" y="104"/>
                      </a:lnTo>
                      <a:lnTo>
                        <a:pt x="63" y="104"/>
                      </a:lnTo>
                      <a:lnTo>
                        <a:pt x="73" y="104"/>
                      </a:lnTo>
                      <a:lnTo>
                        <a:pt x="84" y="99"/>
                      </a:lnTo>
                      <a:lnTo>
                        <a:pt x="91" y="94"/>
                      </a:lnTo>
                      <a:lnTo>
                        <a:pt x="101" y="90"/>
                      </a:lnTo>
                      <a:lnTo>
                        <a:pt x="106" y="80"/>
                      </a:lnTo>
                      <a:lnTo>
                        <a:pt x="110" y="73"/>
                      </a:lnTo>
                      <a:lnTo>
                        <a:pt x="113" y="64"/>
                      </a:lnTo>
                      <a:lnTo>
                        <a:pt x="110" y="52"/>
                      </a:lnTo>
                      <a:lnTo>
                        <a:pt x="108" y="43"/>
                      </a:lnTo>
                      <a:lnTo>
                        <a:pt x="103" y="33"/>
                      </a:lnTo>
                      <a:lnTo>
                        <a:pt x="99" y="24"/>
                      </a:lnTo>
                      <a:lnTo>
                        <a:pt x="89" y="17"/>
                      </a:lnTo>
                      <a:lnTo>
                        <a:pt x="80" y="10"/>
                      </a:lnTo>
                      <a:lnTo>
                        <a:pt x="70" y="5"/>
                      </a:lnTo>
                      <a:lnTo>
                        <a:pt x="58" y="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6" name="Freeform 121"/>
                <p:cNvSpPr>
                  <a:spLocks/>
                </p:cNvSpPr>
                <p:nvPr/>
              </p:nvSpPr>
              <p:spPr bwMode="auto">
                <a:xfrm>
                  <a:off x="4545" y="1530"/>
                  <a:ext cx="50" cy="45"/>
                </a:xfrm>
                <a:custGeom>
                  <a:avLst/>
                  <a:gdLst>
                    <a:gd name="T0" fmla="*/ 21 w 50"/>
                    <a:gd name="T1" fmla="*/ 0 h 45"/>
                    <a:gd name="T2" fmla="*/ 21 w 50"/>
                    <a:gd name="T3" fmla="*/ 0 h 45"/>
                    <a:gd name="T4" fmla="*/ 12 w 50"/>
                    <a:gd name="T5" fmla="*/ 0 h 45"/>
                    <a:gd name="T6" fmla="*/ 5 w 50"/>
                    <a:gd name="T7" fmla="*/ 5 h 45"/>
                    <a:gd name="T8" fmla="*/ 0 w 50"/>
                    <a:gd name="T9" fmla="*/ 12 h 45"/>
                    <a:gd name="T10" fmla="*/ 0 w 50"/>
                    <a:gd name="T11" fmla="*/ 21 h 45"/>
                    <a:gd name="T12" fmla="*/ 0 w 50"/>
                    <a:gd name="T13" fmla="*/ 21 h 45"/>
                    <a:gd name="T14" fmla="*/ 5 w 50"/>
                    <a:gd name="T15" fmla="*/ 30 h 45"/>
                    <a:gd name="T16" fmla="*/ 10 w 50"/>
                    <a:gd name="T17" fmla="*/ 38 h 45"/>
                    <a:gd name="T18" fmla="*/ 19 w 50"/>
                    <a:gd name="T19" fmla="*/ 42 h 45"/>
                    <a:gd name="T20" fmla="*/ 28 w 50"/>
                    <a:gd name="T21" fmla="*/ 45 h 45"/>
                    <a:gd name="T22" fmla="*/ 28 w 50"/>
                    <a:gd name="T23" fmla="*/ 45 h 45"/>
                    <a:gd name="T24" fmla="*/ 38 w 50"/>
                    <a:gd name="T25" fmla="*/ 42 h 45"/>
                    <a:gd name="T26" fmla="*/ 45 w 50"/>
                    <a:gd name="T27" fmla="*/ 38 h 45"/>
                    <a:gd name="T28" fmla="*/ 50 w 50"/>
                    <a:gd name="T29" fmla="*/ 30 h 45"/>
                    <a:gd name="T30" fmla="*/ 50 w 50"/>
                    <a:gd name="T31" fmla="*/ 21 h 45"/>
                    <a:gd name="T32" fmla="*/ 50 w 50"/>
                    <a:gd name="T33" fmla="*/ 21 h 45"/>
                    <a:gd name="T34" fmla="*/ 47 w 50"/>
                    <a:gd name="T35" fmla="*/ 12 h 45"/>
                    <a:gd name="T36" fmla="*/ 40 w 50"/>
                    <a:gd name="T37" fmla="*/ 5 h 45"/>
                    <a:gd name="T38" fmla="*/ 31 w 50"/>
                    <a:gd name="T39" fmla="*/ 0 h 45"/>
                    <a:gd name="T40" fmla="*/ 21 w 50"/>
                    <a:gd name="T41" fmla="*/ 0 h 45"/>
                    <a:gd name="T42" fmla="*/ 21 w 50"/>
                    <a:gd name="T43" fmla="*/ 0 h 4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0" h="45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5" y="30"/>
                      </a:lnTo>
                      <a:lnTo>
                        <a:pt x="10" y="38"/>
                      </a:lnTo>
                      <a:lnTo>
                        <a:pt x="19" y="42"/>
                      </a:lnTo>
                      <a:lnTo>
                        <a:pt x="28" y="45"/>
                      </a:lnTo>
                      <a:lnTo>
                        <a:pt x="38" y="42"/>
                      </a:lnTo>
                      <a:lnTo>
                        <a:pt x="45" y="38"/>
                      </a:lnTo>
                      <a:lnTo>
                        <a:pt x="50" y="30"/>
                      </a:lnTo>
                      <a:lnTo>
                        <a:pt x="50" y="21"/>
                      </a:lnTo>
                      <a:lnTo>
                        <a:pt x="47" y="12"/>
                      </a:lnTo>
                      <a:lnTo>
                        <a:pt x="40" y="5"/>
                      </a:lnTo>
                      <a:lnTo>
                        <a:pt x="3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7" name="Freeform 122"/>
                <p:cNvSpPr>
                  <a:spLocks/>
                </p:cNvSpPr>
                <p:nvPr/>
              </p:nvSpPr>
              <p:spPr bwMode="auto">
                <a:xfrm>
                  <a:off x="4185" y="1832"/>
                  <a:ext cx="61" cy="80"/>
                </a:xfrm>
                <a:custGeom>
                  <a:avLst/>
                  <a:gdLst>
                    <a:gd name="T0" fmla="*/ 9 w 61"/>
                    <a:gd name="T1" fmla="*/ 0 h 80"/>
                    <a:gd name="T2" fmla="*/ 9 w 61"/>
                    <a:gd name="T3" fmla="*/ 0 h 80"/>
                    <a:gd name="T4" fmla="*/ 0 w 61"/>
                    <a:gd name="T5" fmla="*/ 0 h 80"/>
                    <a:gd name="T6" fmla="*/ 0 w 61"/>
                    <a:gd name="T7" fmla="*/ 0 h 80"/>
                    <a:gd name="T8" fmla="*/ 7 w 61"/>
                    <a:gd name="T9" fmla="*/ 23 h 80"/>
                    <a:gd name="T10" fmla="*/ 18 w 61"/>
                    <a:gd name="T11" fmla="*/ 44 h 80"/>
                    <a:gd name="T12" fmla="*/ 30 w 61"/>
                    <a:gd name="T13" fmla="*/ 63 h 80"/>
                    <a:gd name="T14" fmla="*/ 44 w 61"/>
                    <a:gd name="T15" fmla="*/ 80 h 80"/>
                    <a:gd name="T16" fmla="*/ 44 w 61"/>
                    <a:gd name="T17" fmla="*/ 80 h 80"/>
                    <a:gd name="T18" fmla="*/ 51 w 61"/>
                    <a:gd name="T19" fmla="*/ 75 h 80"/>
                    <a:gd name="T20" fmla="*/ 56 w 61"/>
                    <a:gd name="T21" fmla="*/ 66 h 80"/>
                    <a:gd name="T22" fmla="*/ 61 w 61"/>
                    <a:gd name="T23" fmla="*/ 56 h 80"/>
                    <a:gd name="T24" fmla="*/ 61 w 61"/>
                    <a:gd name="T25" fmla="*/ 44 h 80"/>
                    <a:gd name="T26" fmla="*/ 61 w 61"/>
                    <a:gd name="T27" fmla="*/ 44 h 80"/>
                    <a:gd name="T28" fmla="*/ 58 w 61"/>
                    <a:gd name="T29" fmla="*/ 35 h 80"/>
                    <a:gd name="T30" fmla="*/ 54 w 61"/>
                    <a:gd name="T31" fmla="*/ 28 h 80"/>
                    <a:gd name="T32" fmla="*/ 49 w 61"/>
                    <a:gd name="T33" fmla="*/ 19 h 80"/>
                    <a:gd name="T34" fmla="*/ 44 w 61"/>
                    <a:gd name="T35" fmla="*/ 14 h 80"/>
                    <a:gd name="T36" fmla="*/ 35 w 61"/>
                    <a:gd name="T37" fmla="*/ 7 h 80"/>
                    <a:gd name="T38" fmla="*/ 28 w 61"/>
                    <a:gd name="T39" fmla="*/ 4 h 80"/>
                    <a:gd name="T40" fmla="*/ 18 w 61"/>
                    <a:gd name="T41" fmla="*/ 2 h 80"/>
                    <a:gd name="T42" fmla="*/ 9 w 61"/>
                    <a:gd name="T43" fmla="*/ 0 h 80"/>
                    <a:gd name="T44" fmla="*/ 9 w 61"/>
                    <a:gd name="T45" fmla="*/ 0 h 8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1" h="80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7" y="23"/>
                      </a:lnTo>
                      <a:lnTo>
                        <a:pt x="18" y="44"/>
                      </a:lnTo>
                      <a:lnTo>
                        <a:pt x="30" y="63"/>
                      </a:lnTo>
                      <a:lnTo>
                        <a:pt x="44" y="80"/>
                      </a:lnTo>
                      <a:lnTo>
                        <a:pt x="51" y="75"/>
                      </a:lnTo>
                      <a:lnTo>
                        <a:pt x="56" y="66"/>
                      </a:lnTo>
                      <a:lnTo>
                        <a:pt x="61" y="56"/>
                      </a:lnTo>
                      <a:lnTo>
                        <a:pt x="61" y="44"/>
                      </a:lnTo>
                      <a:lnTo>
                        <a:pt x="58" y="35"/>
                      </a:lnTo>
                      <a:lnTo>
                        <a:pt x="54" y="28"/>
                      </a:lnTo>
                      <a:lnTo>
                        <a:pt x="49" y="19"/>
                      </a:lnTo>
                      <a:lnTo>
                        <a:pt x="44" y="14"/>
                      </a:lnTo>
                      <a:lnTo>
                        <a:pt x="35" y="7"/>
                      </a:lnTo>
                      <a:lnTo>
                        <a:pt x="28" y="4"/>
                      </a:lnTo>
                      <a:lnTo>
                        <a:pt x="18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8" name="Freeform 123"/>
                <p:cNvSpPr>
                  <a:spLocks/>
                </p:cNvSpPr>
                <p:nvPr/>
              </p:nvSpPr>
              <p:spPr bwMode="auto">
                <a:xfrm>
                  <a:off x="4187" y="1841"/>
                  <a:ext cx="47" cy="64"/>
                </a:xfrm>
                <a:custGeom>
                  <a:avLst/>
                  <a:gdLst>
                    <a:gd name="T0" fmla="*/ 7 w 47"/>
                    <a:gd name="T1" fmla="*/ 0 h 64"/>
                    <a:gd name="T2" fmla="*/ 7 w 47"/>
                    <a:gd name="T3" fmla="*/ 0 h 64"/>
                    <a:gd name="T4" fmla="*/ 0 w 47"/>
                    <a:gd name="T5" fmla="*/ 2 h 64"/>
                    <a:gd name="T6" fmla="*/ 0 w 47"/>
                    <a:gd name="T7" fmla="*/ 2 h 64"/>
                    <a:gd name="T8" fmla="*/ 7 w 47"/>
                    <a:gd name="T9" fmla="*/ 19 h 64"/>
                    <a:gd name="T10" fmla="*/ 16 w 47"/>
                    <a:gd name="T11" fmla="*/ 33 h 64"/>
                    <a:gd name="T12" fmla="*/ 26 w 47"/>
                    <a:gd name="T13" fmla="*/ 50 h 64"/>
                    <a:gd name="T14" fmla="*/ 35 w 47"/>
                    <a:gd name="T15" fmla="*/ 64 h 64"/>
                    <a:gd name="T16" fmla="*/ 35 w 47"/>
                    <a:gd name="T17" fmla="*/ 64 h 64"/>
                    <a:gd name="T18" fmla="*/ 42 w 47"/>
                    <a:gd name="T19" fmla="*/ 59 h 64"/>
                    <a:gd name="T20" fmla="*/ 47 w 47"/>
                    <a:gd name="T21" fmla="*/ 52 h 64"/>
                    <a:gd name="T22" fmla="*/ 47 w 47"/>
                    <a:gd name="T23" fmla="*/ 45 h 64"/>
                    <a:gd name="T24" fmla="*/ 47 w 47"/>
                    <a:gd name="T25" fmla="*/ 35 h 64"/>
                    <a:gd name="T26" fmla="*/ 47 w 47"/>
                    <a:gd name="T27" fmla="*/ 35 h 64"/>
                    <a:gd name="T28" fmla="*/ 47 w 47"/>
                    <a:gd name="T29" fmla="*/ 28 h 64"/>
                    <a:gd name="T30" fmla="*/ 42 w 47"/>
                    <a:gd name="T31" fmla="*/ 21 h 64"/>
                    <a:gd name="T32" fmla="*/ 33 w 47"/>
                    <a:gd name="T33" fmla="*/ 12 h 64"/>
                    <a:gd name="T34" fmla="*/ 21 w 47"/>
                    <a:gd name="T35" fmla="*/ 5 h 64"/>
                    <a:gd name="T36" fmla="*/ 7 w 47"/>
                    <a:gd name="T37" fmla="*/ 0 h 64"/>
                    <a:gd name="T38" fmla="*/ 7 w 47"/>
                    <a:gd name="T39" fmla="*/ 0 h 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47" h="6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2"/>
                      </a:lnTo>
                      <a:lnTo>
                        <a:pt x="7" y="19"/>
                      </a:lnTo>
                      <a:lnTo>
                        <a:pt x="16" y="33"/>
                      </a:lnTo>
                      <a:lnTo>
                        <a:pt x="26" y="50"/>
                      </a:lnTo>
                      <a:lnTo>
                        <a:pt x="35" y="64"/>
                      </a:lnTo>
                      <a:lnTo>
                        <a:pt x="42" y="59"/>
                      </a:lnTo>
                      <a:lnTo>
                        <a:pt x="47" y="52"/>
                      </a:lnTo>
                      <a:lnTo>
                        <a:pt x="47" y="45"/>
                      </a:lnTo>
                      <a:lnTo>
                        <a:pt x="47" y="35"/>
                      </a:lnTo>
                      <a:lnTo>
                        <a:pt x="47" y="28"/>
                      </a:lnTo>
                      <a:lnTo>
                        <a:pt x="42" y="21"/>
                      </a:lnTo>
                      <a:lnTo>
                        <a:pt x="33" y="12"/>
                      </a:lnTo>
                      <a:lnTo>
                        <a:pt x="21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699" name="Freeform 124"/>
                <p:cNvSpPr>
                  <a:spLocks/>
                </p:cNvSpPr>
                <p:nvPr/>
              </p:nvSpPr>
              <p:spPr bwMode="auto">
                <a:xfrm>
                  <a:off x="4196" y="1865"/>
                  <a:ext cx="14" cy="21"/>
                </a:xfrm>
                <a:custGeom>
                  <a:avLst/>
                  <a:gdLst>
                    <a:gd name="T0" fmla="*/ 12 w 14"/>
                    <a:gd name="T1" fmla="*/ 21 h 21"/>
                    <a:gd name="T2" fmla="*/ 12 w 14"/>
                    <a:gd name="T3" fmla="*/ 21 h 21"/>
                    <a:gd name="T4" fmla="*/ 14 w 14"/>
                    <a:gd name="T5" fmla="*/ 16 h 21"/>
                    <a:gd name="T6" fmla="*/ 14 w 14"/>
                    <a:gd name="T7" fmla="*/ 11 h 21"/>
                    <a:gd name="T8" fmla="*/ 14 w 14"/>
                    <a:gd name="T9" fmla="*/ 11 h 21"/>
                    <a:gd name="T10" fmla="*/ 12 w 14"/>
                    <a:gd name="T11" fmla="*/ 7 h 21"/>
                    <a:gd name="T12" fmla="*/ 10 w 14"/>
                    <a:gd name="T13" fmla="*/ 2 h 21"/>
                    <a:gd name="T14" fmla="*/ 5 w 14"/>
                    <a:gd name="T15" fmla="*/ 0 h 21"/>
                    <a:gd name="T16" fmla="*/ 0 w 14"/>
                    <a:gd name="T17" fmla="*/ 0 h 21"/>
                    <a:gd name="T18" fmla="*/ 0 w 14"/>
                    <a:gd name="T19" fmla="*/ 0 h 21"/>
                    <a:gd name="T20" fmla="*/ 12 w 14"/>
                    <a:gd name="T21" fmla="*/ 21 h 21"/>
                    <a:gd name="T22" fmla="*/ 12 w 14"/>
                    <a:gd name="T23" fmla="*/ 21 h 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" h="21">
                      <a:moveTo>
                        <a:pt x="12" y="21"/>
                      </a:moveTo>
                      <a:lnTo>
                        <a:pt x="12" y="21"/>
                      </a:lnTo>
                      <a:lnTo>
                        <a:pt x="14" y="16"/>
                      </a:lnTo>
                      <a:lnTo>
                        <a:pt x="14" y="11"/>
                      </a:lnTo>
                      <a:lnTo>
                        <a:pt x="12" y="7"/>
                      </a:lnTo>
                      <a:lnTo>
                        <a:pt x="10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1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0" name="Freeform 125"/>
                <p:cNvSpPr>
                  <a:spLocks/>
                </p:cNvSpPr>
                <p:nvPr/>
              </p:nvSpPr>
              <p:spPr bwMode="auto">
                <a:xfrm>
                  <a:off x="4529" y="1457"/>
                  <a:ext cx="26" cy="21"/>
                </a:xfrm>
                <a:custGeom>
                  <a:avLst/>
                  <a:gdLst>
                    <a:gd name="T0" fmla="*/ 11 w 26"/>
                    <a:gd name="T1" fmla="*/ 0 h 21"/>
                    <a:gd name="T2" fmla="*/ 11 w 26"/>
                    <a:gd name="T3" fmla="*/ 0 h 21"/>
                    <a:gd name="T4" fmla="*/ 7 w 26"/>
                    <a:gd name="T5" fmla="*/ 0 h 21"/>
                    <a:gd name="T6" fmla="*/ 2 w 26"/>
                    <a:gd name="T7" fmla="*/ 2 h 21"/>
                    <a:gd name="T8" fmla="*/ 2 w 26"/>
                    <a:gd name="T9" fmla="*/ 7 h 21"/>
                    <a:gd name="T10" fmla="*/ 0 w 26"/>
                    <a:gd name="T11" fmla="*/ 12 h 21"/>
                    <a:gd name="T12" fmla="*/ 0 w 26"/>
                    <a:gd name="T13" fmla="*/ 12 h 21"/>
                    <a:gd name="T14" fmla="*/ 2 w 26"/>
                    <a:gd name="T15" fmla="*/ 14 h 21"/>
                    <a:gd name="T16" fmla="*/ 4 w 26"/>
                    <a:gd name="T17" fmla="*/ 19 h 21"/>
                    <a:gd name="T18" fmla="*/ 9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3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2 h 21"/>
                    <a:gd name="T32" fmla="*/ 26 w 26"/>
                    <a:gd name="T33" fmla="*/ 12 h 21"/>
                    <a:gd name="T34" fmla="*/ 23 w 26"/>
                    <a:gd name="T35" fmla="*/ 7 h 21"/>
                    <a:gd name="T36" fmla="*/ 21 w 26"/>
                    <a:gd name="T37" fmla="*/ 2 h 21"/>
                    <a:gd name="T38" fmla="*/ 16 w 26"/>
                    <a:gd name="T39" fmla="*/ 0 h 21"/>
                    <a:gd name="T40" fmla="*/ 11 w 26"/>
                    <a:gd name="T41" fmla="*/ 0 h 21"/>
                    <a:gd name="T42" fmla="*/ 11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6" y="14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2"/>
                      </a:lnTo>
                      <a:lnTo>
                        <a:pt x="16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1" name="Freeform 126"/>
                <p:cNvSpPr>
                  <a:spLocks/>
                </p:cNvSpPr>
                <p:nvPr/>
              </p:nvSpPr>
              <p:spPr bwMode="auto">
                <a:xfrm>
                  <a:off x="4472" y="1494"/>
                  <a:ext cx="24" cy="22"/>
                </a:xfrm>
                <a:custGeom>
                  <a:avLst/>
                  <a:gdLst>
                    <a:gd name="T0" fmla="*/ 10 w 24"/>
                    <a:gd name="T1" fmla="*/ 0 h 22"/>
                    <a:gd name="T2" fmla="*/ 10 w 24"/>
                    <a:gd name="T3" fmla="*/ 0 h 22"/>
                    <a:gd name="T4" fmla="*/ 5 w 24"/>
                    <a:gd name="T5" fmla="*/ 0 h 22"/>
                    <a:gd name="T6" fmla="*/ 2 w 24"/>
                    <a:gd name="T7" fmla="*/ 3 h 22"/>
                    <a:gd name="T8" fmla="*/ 0 w 24"/>
                    <a:gd name="T9" fmla="*/ 8 h 22"/>
                    <a:gd name="T10" fmla="*/ 0 w 24"/>
                    <a:gd name="T11" fmla="*/ 12 h 22"/>
                    <a:gd name="T12" fmla="*/ 0 w 24"/>
                    <a:gd name="T13" fmla="*/ 12 h 22"/>
                    <a:gd name="T14" fmla="*/ 0 w 24"/>
                    <a:gd name="T15" fmla="*/ 17 h 22"/>
                    <a:gd name="T16" fmla="*/ 5 w 24"/>
                    <a:gd name="T17" fmla="*/ 19 h 22"/>
                    <a:gd name="T18" fmla="*/ 7 w 24"/>
                    <a:gd name="T19" fmla="*/ 22 h 22"/>
                    <a:gd name="T20" fmla="*/ 12 w 24"/>
                    <a:gd name="T21" fmla="*/ 22 h 22"/>
                    <a:gd name="T22" fmla="*/ 12 w 24"/>
                    <a:gd name="T23" fmla="*/ 22 h 22"/>
                    <a:gd name="T24" fmla="*/ 17 w 24"/>
                    <a:gd name="T25" fmla="*/ 22 h 22"/>
                    <a:gd name="T26" fmla="*/ 21 w 24"/>
                    <a:gd name="T27" fmla="*/ 19 h 22"/>
                    <a:gd name="T28" fmla="*/ 24 w 24"/>
                    <a:gd name="T29" fmla="*/ 17 h 22"/>
                    <a:gd name="T30" fmla="*/ 24 w 24"/>
                    <a:gd name="T31" fmla="*/ 12 h 22"/>
                    <a:gd name="T32" fmla="*/ 24 w 24"/>
                    <a:gd name="T33" fmla="*/ 12 h 22"/>
                    <a:gd name="T34" fmla="*/ 21 w 24"/>
                    <a:gd name="T35" fmla="*/ 8 h 22"/>
                    <a:gd name="T36" fmla="*/ 19 w 24"/>
                    <a:gd name="T37" fmla="*/ 3 h 22"/>
                    <a:gd name="T38" fmla="*/ 14 w 24"/>
                    <a:gd name="T39" fmla="*/ 0 h 22"/>
                    <a:gd name="T40" fmla="*/ 10 w 24"/>
                    <a:gd name="T41" fmla="*/ 0 h 22"/>
                    <a:gd name="T42" fmla="*/ 10 w 24"/>
                    <a:gd name="T43" fmla="*/ 0 h 2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22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5" y="19"/>
                      </a:lnTo>
                      <a:lnTo>
                        <a:pt x="7" y="22"/>
                      </a:lnTo>
                      <a:lnTo>
                        <a:pt x="12" y="22"/>
                      </a:lnTo>
                      <a:lnTo>
                        <a:pt x="17" y="22"/>
                      </a:lnTo>
                      <a:lnTo>
                        <a:pt x="21" y="19"/>
                      </a:lnTo>
                      <a:lnTo>
                        <a:pt x="24" y="17"/>
                      </a:lnTo>
                      <a:lnTo>
                        <a:pt x="24" y="12"/>
                      </a:lnTo>
                      <a:lnTo>
                        <a:pt x="21" y="8"/>
                      </a:lnTo>
                      <a:lnTo>
                        <a:pt x="19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2" name="Freeform 127"/>
                <p:cNvSpPr>
                  <a:spLocks/>
                </p:cNvSpPr>
                <p:nvPr/>
              </p:nvSpPr>
              <p:spPr bwMode="auto">
                <a:xfrm>
                  <a:off x="4463" y="1556"/>
                  <a:ext cx="26" cy="23"/>
                </a:xfrm>
                <a:custGeom>
                  <a:avLst/>
                  <a:gdLst>
                    <a:gd name="T0" fmla="*/ 11 w 26"/>
                    <a:gd name="T1" fmla="*/ 0 h 23"/>
                    <a:gd name="T2" fmla="*/ 11 w 26"/>
                    <a:gd name="T3" fmla="*/ 0 h 23"/>
                    <a:gd name="T4" fmla="*/ 7 w 26"/>
                    <a:gd name="T5" fmla="*/ 2 h 23"/>
                    <a:gd name="T6" fmla="*/ 2 w 26"/>
                    <a:gd name="T7" fmla="*/ 4 h 23"/>
                    <a:gd name="T8" fmla="*/ 0 w 26"/>
                    <a:gd name="T9" fmla="*/ 7 h 23"/>
                    <a:gd name="T10" fmla="*/ 0 w 26"/>
                    <a:gd name="T11" fmla="*/ 12 h 23"/>
                    <a:gd name="T12" fmla="*/ 0 w 26"/>
                    <a:gd name="T13" fmla="*/ 12 h 23"/>
                    <a:gd name="T14" fmla="*/ 2 w 26"/>
                    <a:gd name="T15" fmla="*/ 16 h 23"/>
                    <a:gd name="T16" fmla="*/ 4 w 26"/>
                    <a:gd name="T17" fmla="*/ 19 h 23"/>
                    <a:gd name="T18" fmla="*/ 9 w 26"/>
                    <a:gd name="T19" fmla="*/ 23 h 23"/>
                    <a:gd name="T20" fmla="*/ 14 w 26"/>
                    <a:gd name="T21" fmla="*/ 23 h 23"/>
                    <a:gd name="T22" fmla="*/ 14 w 26"/>
                    <a:gd name="T23" fmla="*/ 23 h 23"/>
                    <a:gd name="T24" fmla="*/ 19 w 26"/>
                    <a:gd name="T25" fmla="*/ 23 h 23"/>
                    <a:gd name="T26" fmla="*/ 23 w 26"/>
                    <a:gd name="T27" fmla="*/ 19 h 23"/>
                    <a:gd name="T28" fmla="*/ 26 w 26"/>
                    <a:gd name="T29" fmla="*/ 16 h 23"/>
                    <a:gd name="T30" fmla="*/ 26 w 26"/>
                    <a:gd name="T31" fmla="*/ 12 h 23"/>
                    <a:gd name="T32" fmla="*/ 26 w 26"/>
                    <a:gd name="T33" fmla="*/ 12 h 23"/>
                    <a:gd name="T34" fmla="*/ 23 w 26"/>
                    <a:gd name="T35" fmla="*/ 7 h 23"/>
                    <a:gd name="T36" fmla="*/ 21 w 26"/>
                    <a:gd name="T37" fmla="*/ 4 h 23"/>
                    <a:gd name="T38" fmla="*/ 16 w 26"/>
                    <a:gd name="T39" fmla="*/ 2 h 23"/>
                    <a:gd name="T40" fmla="*/ 11 w 26"/>
                    <a:gd name="T41" fmla="*/ 0 h 23"/>
                    <a:gd name="T42" fmla="*/ 11 w 26"/>
                    <a:gd name="T43" fmla="*/ 0 h 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2"/>
                      </a:lnTo>
                      <a:lnTo>
                        <a:pt x="2" y="4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3"/>
                      </a:lnTo>
                      <a:lnTo>
                        <a:pt x="14" y="23"/>
                      </a:lnTo>
                      <a:lnTo>
                        <a:pt x="19" y="23"/>
                      </a:lnTo>
                      <a:lnTo>
                        <a:pt x="23" y="19"/>
                      </a:lnTo>
                      <a:lnTo>
                        <a:pt x="26" y="16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4"/>
                      </a:lnTo>
                      <a:lnTo>
                        <a:pt x="16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3" name="Freeform 128"/>
                <p:cNvSpPr>
                  <a:spLocks/>
                </p:cNvSpPr>
                <p:nvPr/>
              </p:nvSpPr>
              <p:spPr bwMode="auto">
                <a:xfrm>
                  <a:off x="4500" y="161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3 w 26"/>
                    <a:gd name="T7" fmla="*/ 2 h 21"/>
                    <a:gd name="T8" fmla="*/ 3 w 26"/>
                    <a:gd name="T9" fmla="*/ 7 h 21"/>
                    <a:gd name="T10" fmla="*/ 0 w 26"/>
                    <a:gd name="T11" fmla="*/ 11 h 21"/>
                    <a:gd name="T12" fmla="*/ 0 w 26"/>
                    <a:gd name="T13" fmla="*/ 11 h 21"/>
                    <a:gd name="T14" fmla="*/ 3 w 26"/>
                    <a:gd name="T15" fmla="*/ 16 h 21"/>
                    <a:gd name="T16" fmla="*/ 7 w 26"/>
                    <a:gd name="T17" fmla="*/ 19 h 21"/>
                    <a:gd name="T18" fmla="*/ 10 w 26"/>
                    <a:gd name="T19" fmla="*/ 21 h 21"/>
                    <a:gd name="T20" fmla="*/ 15 w 26"/>
                    <a:gd name="T21" fmla="*/ 21 h 21"/>
                    <a:gd name="T22" fmla="*/ 15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6 h 21"/>
                    <a:gd name="T30" fmla="*/ 26 w 26"/>
                    <a:gd name="T31" fmla="*/ 11 h 21"/>
                    <a:gd name="T32" fmla="*/ 26 w 26"/>
                    <a:gd name="T33" fmla="*/ 11 h 21"/>
                    <a:gd name="T34" fmla="*/ 24 w 26"/>
                    <a:gd name="T35" fmla="*/ 7 h 21"/>
                    <a:gd name="T36" fmla="*/ 22 w 26"/>
                    <a:gd name="T37" fmla="*/ 2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3" y="7"/>
                      </a:lnTo>
                      <a:lnTo>
                        <a:pt x="0" y="11"/>
                      </a:lnTo>
                      <a:lnTo>
                        <a:pt x="3" y="16"/>
                      </a:lnTo>
                      <a:lnTo>
                        <a:pt x="7" y="19"/>
                      </a:lnTo>
                      <a:lnTo>
                        <a:pt x="10" y="21"/>
                      </a:lnTo>
                      <a:lnTo>
                        <a:pt x="15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6"/>
                      </a:lnTo>
                      <a:lnTo>
                        <a:pt x="26" y="11"/>
                      </a:lnTo>
                      <a:lnTo>
                        <a:pt x="24" y="7"/>
                      </a:lnTo>
                      <a:lnTo>
                        <a:pt x="22" y="2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4" name="Freeform 129"/>
                <p:cNvSpPr>
                  <a:spLocks/>
                </p:cNvSpPr>
                <p:nvPr/>
              </p:nvSpPr>
              <p:spPr bwMode="auto">
                <a:xfrm>
                  <a:off x="4581" y="1636"/>
                  <a:ext cx="23" cy="24"/>
                </a:xfrm>
                <a:custGeom>
                  <a:avLst/>
                  <a:gdLst>
                    <a:gd name="T0" fmla="*/ 9 w 23"/>
                    <a:gd name="T1" fmla="*/ 0 h 24"/>
                    <a:gd name="T2" fmla="*/ 9 w 23"/>
                    <a:gd name="T3" fmla="*/ 0 h 24"/>
                    <a:gd name="T4" fmla="*/ 4 w 23"/>
                    <a:gd name="T5" fmla="*/ 2 h 24"/>
                    <a:gd name="T6" fmla="*/ 2 w 23"/>
                    <a:gd name="T7" fmla="*/ 5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0 w 23"/>
                    <a:gd name="T15" fmla="*/ 16 h 24"/>
                    <a:gd name="T16" fmla="*/ 4 w 23"/>
                    <a:gd name="T17" fmla="*/ 19 h 24"/>
                    <a:gd name="T18" fmla="*/ 7 w 23"/>
                    <a:gd name="T19" fmla="*/ 24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8 w 23"/>
                    <a:gd name="T25" fmla="*/ 24 h 24"/>
                    <a:gd name="T26" fmla="*/ 21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1 w 23"/>
                    <a:gd name="T35" fmla="*/ 7 h 24"/>
                    <a:gd name="T36" fmla="*/ 18 w 23"/>
                    <a:gd name="T37" fmla="*/ 5 h 24"/>
                    <a:gd name="T38" fmla="*/ 14 w 23"/>
                    <a:gd name="T39" fmla="*/ 2 h 24"/>
                    <a:gd name="T40" fmla="*/ 9 w 23"/>
                    <a:gd name="T41" fmla="*/ 0 h 24"/>
                    <a:gd name="T42" fmla="*/ 9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4" y="19"/>
                      </a:lnTo>
                      <a:lnTo>
                        <a:pt x="7" y="24"/>
                      </a:lnTo>
                      <a:lnTo>
                        <a:pt x="14" y="24"/>
                      </a:lnTo>
                      <a:lnTo>
                        <a:pt x="18" y="24"/>
                      </a:lnTo>
                      <a:lnTo>
                        <a:pt x="21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1" y="7"/>
                      </a:lnTo>
                      <a:lnTo>
                        <a:pt x="18" y="5"/>
                      </a:lnTo>
                      <a:lnTo>
                        <a:pt x="14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5" name="Freeform 130"/>
                <p:cNvSpPr>
                  <a:spLocks/>
                </p:cNvSpPr>
                <p:nvPr/>
              </p:nvSpPr>
              <p:spPr bwMode="auto">
                <a:xfrm>
                  <a:off x="4637" y="160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2 w 26"/>
                    <a:gd name="T7" fmla="*/ 3 h 21"/>
                    <a:gd name="T8" fmla="*/ 0 w 26"/>
                    <a:gd name="T9" fmla="*/ 7 h 21"/>
                    <a:gd name="T10" fmla="*/ 0 w 26"/>
                    <a:gd name="T11" fmla="*/ 10 h 21"/>
                    <a:gd name="T12" fmla="*/ 0 w 26"/>
                    <a:gd name="T13" fmla="*/ 10 h 21"/>
                    <a:gd name="T14" fmla="*/ 2 w 26"/>
                    <a:gd name="T15" fmla="*/ 14 h 21"/>
                    <a:gd name="T16" fmla="*/ 5 w 26"/>
                    <a:gd name="T17" fmla="*/ 19 h 21"/>
                    <a:gd name="T18" fmla="*/ 10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0 h 21"/>
                    <a:gd name="T32" fmla="*/ 26 w 26"/>
                    <a:gd name="T33" fmla="*/ 10 h 21"/>
                    <a:gd name="T34" fmla="*/ 24 w 26"/>
                    <a:gd name="T35" fmla="*/ 7 h 21"/>
                    <a:gd name="T36" fmla="*/ 21 w 26"/>
                    <a:gd name="T37" fmla="*/ 3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9"/>
                      </a:lnTo>
                      <a:lnTo>
                        <a:pt x="10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4"/>
                      </a:lnTo>
                      <a:lnTo>
                        <a:pt x="26" y="10"/>
                      </a:lnTo>
                      <a:lnTo>
                        <a:pt x="24" y="7"/>
                      </a:lnTo>
                      <a:lnTo>
                        <a:pt x="21" y="3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6" name="Freeform 131"/>
                <p:cNvSpPr>
                  <a:spLocks/>
                </p:cNvSpPr>
                <p:nvPr/>
              </p:nvSpPr>
              <p:spPr bwMode="auto">
                <a:xfrm>
                  <a:off x="4649" y="1537"/>
                  <a:ext cx="23" cy="21"/>
                </a:xfrm>
                <a:custGeom>
                  <a:avLst/>
                  <a:gdLst>
                    <a:gd name="T0" fmla="*/ 9 w 23"/>
                    <a:gd name="T1" fmla="*/ 0 h 21"/>
                    <a:gd name="T2" fmla="*/ 9 w 23"/>
                    <a:gd name="T3" fmla="*/ 0 h 21"/>
                    <a:gd name="T4" fmla="*/ 5 w 23"/>
                    <a:gd name="T5" fmla="*/ 0 h 21"/>
                    <a:gd name="T6" fmla="*/ 2 w 23"/>
                    <a:gd name="T7" fmla="*/ 2 h 21"/>
                    <a:gd name="T8" fmla="*/ 0 w 23"/>
                    <a:gd name="T9" fmla="*/ 7 h 21"/>
                    <a:gd name="T10" fmla="*/ 0 w 23"/>
                    <a:gd name="T11" fmla="*/ 9 h 21"/>
                    <a:gd name="T12" fmla="*/ 0 w 23"/>
                    <a:gd name="T13" fmla="*/ 9 h 21"/>
                    <a:gd name="T14" fmla="*/ 0 w 23"/>
                    <a:gd name="T15" fmla="*/ 14 h 21"/>
                    <a:gd name="T16" fmla="*/ 5 w 23"/>
                    <a:gd name="T17" fmla="*/ 19 h 21"/>
                    <a:gd name="T18" fmla="*/ 9 w 23"/>
                    <a:gd name="T19" fmla="*/ 21 h 21"/>
                    <a:gd name="T20" fmla="*/ 14 w 23"/>
                    <a:gd name="T21" fmla="*/ 21 h 21"/>
                    <a:gd name="T22" fmla="*/ 14 w 23"/>
                    <a:gd name="T23" fmla="*/ 21 h 21"/>
                    <a:gd name="T24" fmla="*/ 19 w 23"/>
                    <a:gd name="T25" fmla="*/ 21 h 21"/>
                    <a:gd name="T26" fmla="*/ 21 w 23"/>
                    <a:gd name="T27" fmla="*/ 19 h 21"/>
                    <a:gd name="T28" fmla="*/ 23 w 23"/>
                    <a:gd name="T29" fmla="*/ 14 h 21"/>
                    <a:gd name="T30" fmla="*/ 23 w 23"/>
                    <a:gd name="T31" fmla="*/ 9 h 21"/>
                    <a:gd name="T32" fmla="*/ 23 w 23"/>
                    <a:gd name="T33" fmla="*/ 9 h 21"/>
                    <a:gd name="T34" fmla="*/ 21 w 23"/>
                    <a:gd name="T35" fmla="*/ 7 h 21"/>
                    <a:gd name="T36" fmla="*/ 19 w 23"/>
                    <a:gd name="T37" fmla="*/ 2 h 21"/>
                    <a:gd name="T38" fmla="*/ 14 w 23"/>
                    <a:gd name="T39" fmla="*/ 0 h 21"/>
                    <a:gd name="T40" fmla="*/ 9 w 23"/>
                    <a:gd name="T41" fmla="*/ 0 h 21"/>
                    <a:gd name="T42" fmla="*/ 9 w 23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5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1" y="19"/>
                      </a:lnTo>
                      <a:lnTo>
                        <a:pt x="23" y="14"/>
                      </a:lnTo>
                      <a:lnTo>
                        <a:pt x="23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7" name="Freeform 132"/>
                <p:cNvSpPr>
                  <a:spLocks/>
                </p:cNvSpPr>
                <p:nvPr/>
              </p:nvSpPr>
              <p:spPr bwMode="auto">
                <a:xfrm>
                  <a:off x="4602" y="1478"/>
                  <a:ext cx="23" cy="24"/>
                </a:xfrm>
                <a:custGeom>
                  <a:avLst/>
                  <a:gdLst>
                    <a:gd name="T0" fmla="*/ 12 w 23"/>
                    <a:gd name="T1" fmla="*/ 0 h 24"/>
                    <a:gd name="T2" fmla="*/ 12 w 23"/>
                    <a:gd name="T3" fmla="*/ 0 h 24"/>
                    <a:gd name="T4" fmla="*/ 7 w 23"/>
                    <a:gd name="T5" fmla="*/ 0 h 24"/>
                    <a:gd name="T6" fmla="*/ 2 w 23"/>
                    <a:gd name="T7" fmla="*/ 2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2 w 23"/>
                    <a:gd name="T15" fmla="*/ 16 h 24"/>
                    <a:gd name="T16" fmla="*/ 4 w 23"/>
                    <a:gd name="T17" fmla="*/ 19 h 24"/>
                    <a:gd name="T18" fmla="*/ 9 w 23"/>
                    <a:gd name="T19" fmla="*/ 21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9 w 23"/>
                    <a:gd name="T25" fmla="*/ 21 h 24"/>
                    <a:gd name="T26" fmla="*/ 23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3 w 23"/>
                    <a:gd name="T35" fmla="*/ 7 h 24"/>
                    <a:gd name="T36" fmla="*/ 19 w 23"/>
                    <a:gd name="T37" fmla="*/ 2 h 24"/>
                    <a:gd name="T38" fmla="*/ 16 w 23"/>
                    <a:gd name="T39" fmla="*/ 0 h 24"/>
                    <a:gd name="T40" fmla="*/ 12 w 23"/>
                    <a:gd name="T41" fmla="*/ 0 h 24"/>
                    <a:gd name="T42" fmla="*/ 12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4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3" y="7"/>
                      </a:lnTo>
                      <a:lnTo>
                        <a:pt x="19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8" name="Freeform 133"/>
                <p:cNvSpPr>
                  <a:spLocks/>
                </p:cNvSpPr>
                <p:nvPr/>
              </p:nvSpPr>
              <p:spPr bwMode="auto">
                <a:xfrm>
                  <a:off x="4312" y="1044"/>
                  <a:ext cx="382" cy="432"/>
                </a:xfrm>
                <a:custGeom>
                  <a:avLst/>
                  <a:gdLst>
                    <a:gd name="T0" fmla="*/ 198 w 382"/>
                    <a:gd name="T1" fmla="*/ 99 h 432"/>
                    <a:gd name="T2" fmla="*/ 217 w 382"/>
                    <a:gd name="T3" fmla="*/ 142 h 432"/>
                    <a:gd name="T4" fmla="*/ 228 w 382"/>
                    <a:gd name="T5" fmla="*/ 144 h 432"/>
                    <a:gd name="T6" fmla="*/ 243 w 382"/>
                    <a:gd name="T7" fmla="*/ 170 h 432"/>
                    <a:gd name="T8" fmla="*/ 238 w 382"/>
                    <a:gd name="T9" fmla="*/ 177 h 432"/>
                    <a:gd name="T10" fmla="*/ 247 w 382"/>
                    <a:gd name="T11" fmla="*/ 196 h 432"/>
                    <a:gd name="T12" fmla="*/ 257 w 382"/>
                    <a:gd name="T13" fmla="*/ 200 h 432"/>
                    <a:gd name="T14" fmla="*/ 271 w 382"/>
                    <a:gd name="T15" fmla="*/ 222 h 432"/>
                    <a:gd name="T16" fmla="*/ 266 w 382"/>
                    <a:gd name="T17" fmla="*/ 231 h 432"/>
                    <a:gd name="T18" fmla="*/ 283 w 382"/>
                    <a:gd name="T19" fmla="*/ 262 h 432"/>
                    <a:gd name="T20" fmla="*/ 304 w 382"/>
                    <a:gd name="T21" fmla="*/ 281 h 432"/>
                    <a:gd name="T22" fmla="*/ 304 w 382"/>
                    <a:gd name="T23" fmla="*/ 285 h 432"/>
                    <a:gd name="T24" fmla="*/ 318 w 382"/>
                    <a:gd name="T25" fmla="*/ 304 h 432"/>
                    <a:gd name="T26" fmla="*/ 382 w 382"/>
                    <a:gd name="T27" fmla="*/ 417 h 432"/>
                    <a:gd name="T28" fmla="*/ 358 w 382"/>
                    <a:gd name="T29" fmla="*/ 432 h 432"/>
                    <a:gd name="T30" fmla="*/ 264 w 382"/>
                    <a:gd name="T31" fmla="*/ 356 h 432"/>
                    <a:gd name="T32" fmla="*/ 212 w 382"/>
                    <a:gd name="T33" fmla="*/ 295 h 432"/>
                    <a:gd name="T34" fmla="*/ 198 w 382"/>
                    <a:gd name="T35" fmla="*/ 288 h 432"/>
                    <a:gd name="T36" fmla="*/ 0 w 382"/>
                    <a:gd name="T37" fmla="*/ 113 h 432"/>
                    <a:gd name="T38" fmla="*/ 5 w 382"/>
                    <a:gd name="T39" fmla="*/ 80 h 432"/>
                    <a:gd name="T40" fmla="*/ 5 w 382"/>
                    <a:gd name="T41" fmla="*/ 80 h 432"/>
                    <a:gd name="T42" fmla="*/ 9 w 382"/>
                    <a:gd name="T43" fmla="*/ 76 h 432"/>
                    <a:gd name="T44" fmla="*/ 12 w 382"/>
                    <a:gd name="T45" fmla="*/ 71 h 432"/>
                    <a:gd name="T46" fmla="*/ 12 w 382"/>
                    <a:gd name="T47" fmla="*/ 59 h 432"/>
                    <a:gd name="T48" fmla="*/ 12 w 382"/>
                    <a:gd name="T49" fmla="*/ 47 h 432"/>
                    <a:gd name="T50" fmla="*/ 14 w 382"/>
                    <a:gd name="T51" fmla="*/ 42 h 432"/>
                    <a:gd name="T52" fmla="*/ 16 w 382"/>
                    <a:gd name="T53" fmla="*/ 38 h 432"/>
                    <a:gd name="T54" fmla="*/ 16 w 382"/>
                    <a:gd name="T55" fmla="*/ 38 h 432"/>
                    <a:gd name="T56" fmla="*/ 33 w 382"/>
                    <a:gd name="T57" fmla="*/ 19 h 432"/>
                    <a:gd name="T58" fmla="*/ 40 w 382"/>
                    <a:gd name="T59" fmla="*/ 12 h 432"/>
                    <a:gd name="T60" fmla="*/ 49 w 382"/>
                    <a:gd name="T61" fmla="*/ 7 h 432"/>
                    <a:gd name="T62" fmla="*/ 59 w 382"/>
                    <a:gd name="T63" fmla="*/ 2 h 432"/>
                    <a:gd name="T64" fmla="*/ 68 w 382"/>
                    <a:gd name="T65" fmla="*/ 0 h 432"/>
                    <a:gd name="T66" fmla="*/ 92 w 382"/>
                    <a:gd name="T67" fmla="*/ 0 h 432"/>
                    <a:gd name="T68" fmla="*/ 92 w 382"/>
                    <a:gd name="T69" fmla="*/ 0 h 432"/>
                    <a:gd name="T70" fmla="*/ 106 w 382"/>
                    <a:gd name="T71" fmla="*/ 2 h 432"/>
                    <a:gd name="T72" fmla="*/ 115 w 382"/>
                    <a:gd name="T73" fmla="*/ 7 h 432"/>
                    <a:gd name="T74" fmla="*/ 139 w 382"/>
                    <a:gd name="T75" fmla="*/ 14 h 432"/>
                    <a:gd name="T76" fmla="*/ 186 w 382"/>
                    <a:gd name="T77" fmla="*/ 99 h 432"/>
                    <a:gd name="T78" fmla="*/ 198 w 382"/>
                    <a:gd name="T79" fmla="*/ 99 h 43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82" h="432">
                      <a:moveTo>
                        <a:pt x="198" y="99"/>
                      </a:moveTo>
                      <a:lnTo>
                        <a:pt x="217" y="142"/>
                      </a:lnTo>
                      <a:lnTo>
                        <a:pt x="228" y="144"/>
                      </a:lnTo>
                      <a:lnTo>
                        <a:pt x="243" y="170"/>
                      </a:lnTo>
                      <a:lnTo>
                        <a:pt x="238" y="177"/>
                      </a:lnTo>
                      <a:lnTo>
                        <a:pt x="247" y="196"/>
                      </a:lnTo>
                      <a:lnTo>
                        <a:pt x="257" y="200"/>
                      </a:lnTo>
                      <a:lnTo>
                        <a:pt x="271" y="222"/>
                      </a:lnTo>
                      <a:lnTo>
                        <a:pt x="266" y="231"/>
                      </a:lnTo>
                      <a:lnTo>
                        <a:pt x="283" y="262"/>
                      </a:lnTo>
                      <a:lnTo>
                        <a:pt x="304" y="281"/>
                      </a:lnTo>
                      <a:lnTo>
                        <a:pt x="304" y="285"/>
                      </a:lnTo>
                      <a:lnTo>
                        <a:pt x="318" y="304"/>
                      </a:lnTo>
                      <a:lnTo>
                        <a:pt x="382" y="417"/>
                      </a:lnTo>
                      <a:lnTo>
                        <a:pt x="358" y="432"/>
                      </a:lnTo>
                      <a:lnTo>
                        <a:pt x="264" y="356"/>
                      </a:lnTo>
                      <a:lnTo>
                        <a:pt x="212" y="295"/>
                      </a:lnTo>
                      <a:lnTo>
                        <a:pt x="198" y="288"/>
                      </a:lnTo>
                      <a:lnTo>
                        <a:pt x="0" y="113"/>
                      </a:lnTo>
                      <a:lnTo>
                        <a:pt x="5" y="80"/>
                      </a:lnTo>
                      <a:lnTo>
                        <a:pt x="9" y="76"/>
                      </a:lnTo>
                      <a:lnTo>
                        <a:pt x="12" y="71"/>
                      </a:lnTo>
                      <a:lnTo>
                        <a:pt x="12" y="59"/>
                      </a:lnTo>
                      <a:lnTo>
                        <a:pt x="12" y="47"/>
                      </a:lnTo>
                      <a:lnTo>
                        <a:pt x="14" y="42"/>
                      </a:lnTo>
                      <a:lnTo>
                        <a:pt x="16" y="38"/>
                      </a:lnTo>
                      <a:lnTo>
                        <a:pt x="33" y="19"/>
                      </a:lnTo>
                      <a:lnTo>
                        <a:pt x="40" y="12"/>
                      </a:lnTo>
                      <a:lnTo>
                        <a:pt x="49" y="7"/>
                      </a:lnTo>
                      <a:lnTo>
                        <a:pt x="59" y="2"/>
                      </a:lnTo>
                      <a:lnTo>
                        <a:pt x="68" y="0"/>
                      </a:lnTo>
                      <a:lnTo>
                        <a:pt x="92" y="0"/>
                      </a:lnTo>
                      <a:lnTo>
                        <a:pt x="106" y="2"/>
                      </a:lnTo>
                      <a:lnTo>
                        <a:pt x="115" y="7"/>
                      </a:lnTo>
                      <a:lnTo>
                        <a:pt x="139" y="14"/>
                      </a:lnTo>
                      <a:lnTo>
                        <a:pt x="186" y="99"/>
                      </a:lnTo>
                      <a:lnTo>
                        <a:pt x="198" y="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09" name="Freeform 134"/>
                <p:cNvSpPr>
                  <a:spLocks/>
                </p:cNvSpPr>
                <p:nvPr/>
              </p:nvSpPr>
              <p:spPr bwMode="auto">
                <a:xfrm>
                  <a:off x="4324" y="1056"/>
                  <a:ext cx="356" cy="408"/>
                </a:xfrm>
                <a:custGeom>
                  <a:avLst/>
                  <a:gdLst>
                    <a:gd name="T0" fmla="*/ 120 w 356"/>
                    <a:gd name="T1" fmla="*/ 12 h 408"/>
                    <a:gd name="T2" fmla="*/ 169 w 356"/>
                    <a:gd name="T3" fmla="*/ 99 h 408"/>
                    <a:gd name="T4" fmla="*/ 181 w 356"/>
                    <a:gd name="T5" fmla="*/ 99 h 408"/>
                    <a:gd name="T6" fmla="*/ 198 w 356"/>
                    <a:gd name="T7" fmla="*/ 137 h 408"/>
                    <a:gd name="T8" fmla="*/ 209 w 356"/>
                    <a:gd name="T9" fmla="*/ 141 h 408"/>
                    <a:gd name="T10" fmla="*/ 216 w 356"/>
                    <a:gd name="T11" fmla="*/ 158 h 408"/>
                    <a:gd name="T12" fmla="*/ 212 w 356"/>
                    <a:gd name="T13" fmla="*/ 163 h 408"/>
                    <a:gd name="T14" fmla="*/ 228 w 356"/>
                    <a:gd name="T15" fmla="*/ 193 h 408"/>
                    <a:gd name="T16" fmla="*/ 238 w 356"/>
                    <a:gd name="T17" fmla="*/ 196 h 408"/>
                    <a:gd name="T18" fmla="*/ 247 w 356"/>
                    <a:gd name="T19" fmla="*/ 210 h 408"/>
                    <a:gd name="T20" fmla="*/ 245 w 356"/>
                    <a:gd name="T21" fmla="*/ 219 h 408"/>
                    <a:gd name="T22" fmla="*/ 261 w 356"/>
                    <a:gd name="T23" fmla="*/ 255 h 408"/>
                    <a:gd name="T24" fmla="*/ 282 w 356"/>
                    <a:gd name="T25" fmla="*/ 273 h 408"/>
                    <a:gd name="T26" fmla="*/ 282 w 356"/>
                    <a:gd name="T27" fmla="*/ 278 h 408"/>
                    <a:gd name="T28" fmla="*/ 297 w 356"/>
                    <a:gd name="T29" fmla="*/ 297 h 408"/>
                    <a:gd name="T30" fmla="*/ 356 w 356"/>
                    <a:gd name="T31" fmla="*/ 403 h 408"/>
                    <a:gd name="T32" fmla="*/ 348 w 356"/>
                    <a:gd name="T33" fmla="*/ 408 h 408"/>
                    <a:gd name="T34" fmla="*/ 259 w 356"/>
                    <a:gd name="T35" fmla="*/ 335 h 408"/>
                    <a:gd name="T36" fmla="*/ 238 w 356"/>
                    <a:gd name="T37" fmla="*/ 311 h 408"/>
                    <a:gd name="T38" fmla="*/ 207 w 356"/>
                    <a:gd name="T39" fmla="*/ 273 h 408"/>
                    <a:gd name="T40" fmla="*/ 193 w 356"/>
                    <a:gd name="T41" fmla="*/ 269 h 408"/>
                    <a:gd name="T42" fmla="*/ 160 w 356"/>
                    <a:gd name="T43" fmla="*/ 236 h 408"/>
                    <a:gd name="T44" fmla="*/ 0 w 356"/>
                    <a:gd name="T45" fmla="*/ 97 h 408"/>
                    <a:gd name="T46" fmla="*/ 2 w 356"/>
                    <a:gd name="T47" fmla="*/ 73 h 408"/>
                    <a:gd name="T48" fmla="*/ 9 w 356"/>
                    <a:gd name="T49" fmla="*/ 66 h 408"/>
                    <a:gd name="T50" fmla="*/ 11 w 356"/>
                    <a:gd name="T51" fmla="*/ 35 h 408"/>
                    <a:gd name="T52" fmla="*/ 11 w 356"/>
                    <a:gd name="T53" fmla="*/ 35 h 408"/>
                    <a:gd name="T54" fmla="*/ 23 w 356"/>
                    <a:gd name="T55" fmla="*/ 19 h 408"/>
                    <a:gd name="T56" fmla="*/ 35 w 356"/>
                    <a:gd name="T57" fmla="*/ 7 h 408"/>
                    <a:gd name="T58" fmla="*/ 42 w 356"/>
                    <a:gd name="T59" fmla="*/ 5 h 408"/>
                    <a:gd name="T60" fmla="*/ 49 w 356"/>
                    <a:gd name="T61" fmla="*/ 0 h 408"/>
                    <a:gd name="T62" fmla="*/ 49 w 356"/>
                    <a:gd name="T63" fmla="*/ 0 h 408"/>
                    <a:gd name="T64" fmla="*/ 63 w 356"/>
                    <a:gd name="T65" fmla="*/ 0 h 408"/>
                    <a:gd name="T66" fmla="*/ 75 w 356"/>
                    <a:gd name="T67" fmla="*/ 0 h 408"/>
                    <a:gd name="T68" fmla="*/ 87 w 356"/>
                    <a:gd name="T69" fmla="*/ 0 h 408"/>
                    <a:gd name="T70" fmla="*/ 110 w 356"/>
                    <a:gd name="T71" fmla="*/ 9 h 408"/>
                    <a:gd name="T72" fmla="*/ 120 w 356"/>
                    <a:gd name="T73" fmla="*/ 12 h 40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56" h="408">
                      <a:moveTo>
                        <a:pt x="120" y="12"/>
                      </a:moveTo>
                      <a:lnTo>
                        <a:pt x="169" y="99"/>
                      </a:lnTo>
                      <a:lnTo>
                        <a:pt x="181" y="99"/>
                      </a:lnTo>
                      <a:lnTo>
                        <a:pt x="198" y="137"/>
                      </a:lnTo>
                      <a:lnTo>
                        <a:pt x="209" y="141"/>
                      </a:lnTo>
                      <a:lnTo>
                        <a:pt x="216" y="158"/>
                      </a:lnTo>
                      <a:lnTo>
                        <a:pt x="212" y="163"/>
                      </a:lnTo>
                      <a:lnTo>
                        <a:pt x="228" y="193"/>
                      </a:lnTo>
                      <a:lnTo>
                        <a:pt x="238" y="196"/>
                      </a:lnTo>
                      <a:lnTo>
                        <a:pt x="247" y="210"/>
                      </a:lnTo>
                      <a:lnTo>
                        <a:pt x="245" y="219"/>
                      </a:lnTo>
                      <a:lnTo>
                        <a:pt x="261" y="255"/>
                      </a:lnTo>
                      <a:lnTo>
                        <a:pt x="282" y="273"/>
                      </a:lnTo>
                      <a:lnTo>
                        <a:pt x="282" y="278"/>
                      </a:lnTo>
                      <a:lnTo>
                        <a:pt x="297" y="297"/>
                      </a:lnTo>
                      <a:lnTo>
                        <a:pt x="356" y="403"/>
                      </a:lnTo>
                      <a:lnTo>
                        <a:pt x="348" y="408"/>
                      </a:lnTo>
                      <a:lnTo>
                        <a:pt x="259" y="335"/>
                      </a:lnTo>
                      <a:lnTo>
                        <a:pt x="238" y="311"/>
                      </a:lnTo>
                      <a:lnTo>
                        <a:pt x="207" y="273"/>
                      </a:lnTo>
                      <a:lnTo>
                        <a:pt x="193" y="269"/>
                      </a:lnTo>
                      <a:lnTo>
                        <a:pt x="160" y="236"/>
                      </a:lnTo>
                      <a:lnTo>
                        <a:pt x="0" y="97"/>
                      </a:lnTo>
                      <a:lnTo>
                        <a:pt x="2" y="73"/>
                      </a:lnTo>
                      <a:lnTo>
                        <a:pt x="9" y="66"/>
                      </a:lnTo>
                      <a:lnTo>
                        <a:pt x="11" y="35"/>
                      </a:lnTo>
                      <a:lnTo>
                        <a:pt x="23" y="19"/>
                      </a:lnTo>
                      <a:lnTo>
                        <a:pt x="35" y="7"/>
                      </a:lnTo>
                      <a:lnTo>
                        <a:pt x="42" y="5"/>
                      </a:lnTo>
                      <a:lnTo>
                        <a:pt x="49" y="0"/>
                      </a:lnTo>
                      <a:lnTo>
                        <a:pt x="63" y="0"/>
                      </a:lnTo>
                      <a:lnTo>
                        <a:pt x="75" y="0"/>
                      </a:lnTo>
                      <a:lnTo>
                        <a:pt x="87" y="0"/>
                      </a:lnTo>
                      <a:lnTo>
                        <a:pt x="110" y="9"/>
                      </a:lnTo>
                      <a:lnTo>
                        <a:pt x="120" y="1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0" name="Freeform 135"/>
                <p:cNvSpPr>
                  <a:spLocks/>
                </p:cNvSpPr>
                <p:nvPr/>
              </p:nvSpPr>
              <p:spPr bwMode="auto">
                <a:xfrm>
                  <a:off x="4463" y="1181"/>
                  <a:ext cx="80" cy="92"/>
                </a:xfrm>
                <a:custGeom>
                  <a:avLst/>
                  <a:gdLst>
                    <a:gd name="T0" fmla="*/ 30 w 80"/>
                    <a:gd name="T1" fmla="*/ 0 h 92"/>
                    <a:gd name="T2" fmla="*/ 30 w 80"/>
                    <a:gd name="T3" fmla="*/ 0 h 92"/>
                    <a:gd name="T4" fmla="*/ 23 w 80"/>
                    <a:gd name="T5" fmla="*/ 0 h 92"/>
                    <a:gd name="T6" fmla="*/ 23 w 80"/>
                    <a:gd name="T7" fmla="*/ 0 h 92"/>
                    <a:gd name="T8" fmla="*/ 14 w 80"/>
                    <a:gd name="T9" fmla="*/ 2 h 92"/>
                    <a:gd name="T10" fmla="*/ 7 w 80"/>
                    <a:gd name="T11" fmla="*/ 7 h 92"/>
                    <a:gd name="T12" fmla="*/ 2 w 80"/>
                    <a:gd name="T13" fmla="*/ 12 h 92"/>
                    <a:gd name="T14" fmla="*/ 0 w 80"/>
                    <a:gd name="T15" fmla="*/ 21 h 92"/>
                    <a:gd name="T16" fmla="*/ 0 w 80"/>
                    <a:gd name="T17" fmla="*/ 38 h 92"/>
                    <a:gd name="T18" fmla="*/ 0 w 80"/>
                    <a:gd name="T19" fmla="*/ 56 h 92"/>
                    <a:gd name="T20" fmla="*/ 28 w 80"/>
                    <a:gd name="T21" fmla="*/ 85 h 92"/>
                    <a:gd name="T22" fmla="*/ 28 w 80"/>
                    <a:gd name="T23" fmla="*/ 85 h 92"/>
                    <a:gd name="T24" fmla="*/ 42 w 80"/>
                    <a:gd name="T25" fmla="*/ 89 h 92"/>
                    <a:gd name="T26" fmla="*/ 61 w 80"/>
                    <a:gd name="T27" fmla="*/ 92 h 92"/>
                    <a:gd name="T28" fmla="*/ 68 w 80"/>
                    <a:gd name="T29" fmla="*/ 92 h 92"/>
                    <a:gd name="T30" fmla="*/ 75 w 80"/>
                    <a:gd name="T31" fmla="*/ 89 h 92"/>
                    <a:gd name="T32" fmla="*/ 80 w 80"/>
                    <a:gd name="T33" fmla="*/ 82 h 92"/>
                    <a:gd name="T34" fmla="*/ 80 w 80"/>
                    <a:gd name="T35" fmla="*/ 75 h 92"/>
                    <a:gd name="T36" fmla="*/ 80 w 80"/>
                    <a:gd name="T37" fmla="*/ 75 h 92"/>
                    <a:gd name="T38" fmla="*/ 80 w 80"/>
                    <a:gd name="T39" fmla="*/ 66 h 92"/>
                    <a:gd name="T40" fmla="*/ 75 w 80"/>
                    <a:gd name="T41" fmla="*/ 56 h 92"/>
                    <a:gd name="T42" fmla="*/ 66 w 80"/>
                    <a:gd name="T43" fmla="*/ 40 h 92"/>
                    <a:gd name="T44" fmla="*/ 56 w 80"/>
                    <a:gd name="T45" fmla="*/ 26 h 92"/>
                    <a:gd name="T46" fmla="*/ 47 w 80"/>
                    <a:gd name="T47" fmla="*/ 9 h 92"/>
                    <a:gd name="T48" fmla="*/ 47 w 80"/>
                    <a:gd name="T49" fmla="*/ 9 h 92"/>
                    <a:gd name="T50" fmla="*/ 44 w 80"/>
                    <a:gd name="T51" fmla="*/ 5 h 92"/>
                    <a:gd name="T52" fmla="*/ 40 w 80"/>
                    <a:gd name="T53" fmla="*/ 0 h 92"/>
                    <a:gd name="T54" fmla="*/ 37 w 80"/>
                    <a:gd name="T55" fmla="*/ 0 h 92"/>
                    <a:gd name="T56" fmla="*/ 30 w 80"/>
                    <a:gd name="T57" fmla="*/ 0 h 92"/>
                    <a:gd name="T58" fmla="*/ 30 w 80"/>
                    <a:gd name="T59" fmla="*/ 0 h 9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0" h="92">
                      <a:moveTo>
                        <a:pt x="30" y="0"/>
                      </a:move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4" y="2"/>
                      </a:lnTo>
                      <a:lnTo>
                        <a:pt x="7" y="7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0" y="38"/>
                      </a:lnTo>
                      <a:lnTo>
                        <a:pt x="0" y="56"/>
                      </a:lnTo>
                      <a:lnTo>
                        <a:pt x="28" y="85"/>
                      </a:lnTo>
                      <a:lnTo>
                        <a:pt x="42" y="89"/>
                      </a:lnTo>
                      <a:lnTo>
                        <a:pt x="61" y="92"/>
                      </a:lnTo>
                      <a:lnTo>
                        <a:pt x="68" y="92"/>
                      </a:lnTo>
                      <a:lnTo>
                        <a:pt x="75" y="89"/>
                      </a:lnTo>
                      <a:lnTo>
                        <a:pt x="80" y="82"/>
                      </a:lnTo>
                      <a:lnTo>
                        <a:pt x="80" y="75"/>
                      </a:lnTo>
                      <a:lnTo>
                        <a:pt x="80" y="66"/>
                      </a:lnTo>
                      <a:lnTo>
                        <a:pt x="75" y="56"/>
                      </a:lnTo>
                      <a:lnTo>
                        <a:pt x="66" y="40"/>
                      </a:lnTo>
                      <a:lnTo>
                        <a:pt x="56" y="26"/>
                      </a:lnTo>
                      <a:lnTo>
                        <a:pt x="47" y="9"/>
                      </a:lnTo>
                      <a:lnTo>
                        <a:pt x="44" y="5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1" name="Freeform 136"/>
                <p:cNvSpPr>
                  <a:spLocks/>
                </p:cNvSpPr>
                <p:nvPr/>
              </p:nvSpPr>
              <p:spPr bwMode="auto">
                <a:xfrm>
                  <a:off x="4470" y="1188"/>
                  <a:ext cx="66" cy="78"/>
                </a:xfrm>
                <a:custGeom>
                  <a:avLst/>
                  <a:gdLst>
                    <a:gd name="T0" fmla="*/ 26 w 66"/>
                    <a:gd name="T1" fmla="*/ 0 h 78"/>
                    <a:gd name="T2" fmla="*/ 26 w 66"/>
                    <a:gd name="T3" fmla="*/ 0 h 78"/>
                    <a:gd name="T4" fmla="*/ 14 w 66"/>
                    <a:gd name="T5" fmla="*/ 0 h 78"/>
                    <a:gd name="T6" fmla="*/ 9 w 66"/>
                    <a:gd name="T7" fmla="*/ 0 h 78"/>
                    <a:gd name="T8" fmla="*/ 4 w 66"/>
                    <a:gd name="T9" fmla="*/ 7 h 78"/>
                    <a:gd name="T10" fmla="*/ 4 w 66"/>
                    <a:gd name="T11" fmla="*/ 7 h 78"/>
                    <a:gd name="T12" fmla="*/ 0 w 66"/>
                    <a:gd name="T13" fmla="*/ 16 h 78"/>
                    <a:gd name="T14" fmla="*/ 0 w 66"/>
                    <a:gd name="T15" fmla="*/ 31 h 78"/>
                    <a:gd name="T16" fmla="*/ 0 w 66"/>
                    <a:gd name="T17" fmla="*/ 45 h 78"/>
                    <a:gd name="T18" fmla="*/ 23 w 66"/>
                    <a:gd name="T19" fmla="*/ 73 h 78"/>
                    <a:gd name="T20" fmla="*/ 23 w 66"/>
                    <a:gd name="T21" fmla="*/ 73 h 78"/>
                    <a:gd name="T22" fmla="*/ 37 w 66"/>
                    <a:gd name="T23" fmla="*/ 78 h 78"/>
                    <a:gd name="T24" fmla="*/ 49 w 66"/>
                    <a:gd name="T25" fmla="*/ 78 h 78"/>
                    <a:gd name="T26" fmla="*/ 59 w 66"/>
                    <a:gd name="T27" fmla="*/ 78 h 78"/>
                    <a:gd name="T28" fmla="*/ 59 w 66"/>
                    <a:gd name="T29" fmla="*/ 78 h 78"/>
                    <a:gd name="T30" fmla="*/ 66 w 66"/>
                    <a:gd name="T31" fmla="*/ 73 h 78"/>
                    <a:gd name="T32" fmla="*/ 66 w 66"/>
                    <a:gd name="T33" fmla="*/ 68 h 78"/>
                    <a:gd name="T34" fmla="*/ 66 w 66"/>
                    <a:gd name="T35" fmla="*/ 64 h 78"/>
                    <a:gd name="T36" fmla="*/ 35 w 66"/>
                    <a:gd name="T37" fmla="*/ 7 h 78"/>
                    <a:gd name="T38" fmla="*/ 35 w 66"/>
                    <a:gd name="T39" fmla="*/ 7 h 78"/>
                    <a:gd name="T40" fmla="*/ 33 w 66"/>
                    <a:gd name="T41" fmla="*/ 2 h 78"/>
                    <a:gd name="T42" fmla="*/ 30 w 66"/>
                    <a:gd name="T43" fmla="*/ 0 h 78"/>
                    <a:gd name="T44" fmla="*/ 26 w 66"/>
                    <a:gd name="T45" fmla="*/ 0 h 78"/>
                    <a:gd name="T46" fmla="*/ 26 w 66"/>
                    <a:gd name="T47" fmla="*/ 0 h 7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66" h="78">
                      <a:moveTo>
                        <a:pt x="26" y="0"/>
                      </a:move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4" y="7"/>
                      </a:lnTo>
                      <a:lnTo>
                        <a:pt x="0" y="16"/>
                      </a:lnTo>
                      <a:lnTo>
                        <a:pt x="0" y="31"/>
                      </a:lnTo>
                      <a:lnTo>
                        <a:pt x="0" y="45"/>
                      </a:lnTo>
                      <a:lnTo>
                        <a:pt x="23" y="73"/>
                      </a:lnTo>
                      <a:lnTo>
                        <a:pt x="37" y="78"/>
                      </a:lnTo>
                      <a:lnTo>
                        <a:pt x="49" y="78"/>
                      </a:lnTo>
                      <a:lnTo>
                        <a:pt x="59" y="78"/>
                      </a:lnTo>
                      <a:lnTo>
                        <a:pt x="66" y="73"/>
                      </a:lnTo>
                      <a:lnTo>
                        <a:pt x="66" y="68"/>
                      </a:lnTo>
                      <a:lnTo>
                        <a:pt x="66" y="64"/>
                      </a:lnTo>
                      <a:lnTo>
                        <a:pt x="35" y="7"/>
                      </a:lnTo>
                      <a:lnTo>
                        <a:pt x="33" y="2"/>
                      </a:lnTo>
                      <a:lnTo>
                        <a:pt x="30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2" name="Freeform 137"/>
                <p:cNvSpPr>
                  <a:spLocks/>
                </p:cNvSpPr>
                <p:nvPr/>
              </p:nvSpPr>
              <p:spPr bwMode="auto">
                <a:xfrm>
                  <a:off x="4470" y="1202"/>
                  <a:ext cx="59" cy="64"/>
                </a:xfrm>
                <a:custGeom>
                  <a:avLst/>
                  <a:gdLst>
                    <a:gd name="T0" fmla="*/ 21 w 59"/>
                    <a:gd name="T1" fmla="*/ 0 h 64"/>
                    <a:gd name="T2" fmla="*/ 21 w 59"/>
                    <a:gd name="T3" fmla="*/ 0 h 64"/>
                    <a:gd name="T4" fmla="*/ 12 w 59"/>
                    <a:gd name="T5" fmla="*/ 0 h 64"/>
                    <a:gd name="T6" fmla="*/ 4 w 59"/>
                    <a:gd name="T7" fmla="*/ 2 h 64"/>
                    <a:gd name="T8" fmla="*/ 0 w 59"/>
                    <a:gd name="T9" fmla="*/ 5 h 64"/>
                    <a:gd name="T10" fmla="*/ 0 w 59"/>
                    <a:gd name="T11" fmla="*/ 5 h 64"/>
                    <a:gd name="T12" fmla="*/ 0 w 59"/>
                    <a:gd name="T13" fmla="*/ 24 h 64"/>
                    <a:gd name="T14" fmla="*/ 0 w 59"/>
                    <a:gd name="T15" fmla="*/ 31 h 64"/>
                    <a:gd name="T16" fmla="*/ 23 w 59"/>
                    <a:gd name="T17" fmla="*/ 59 h 64"/>
                    <a:gd name="T18" fmla="*/ 23 w 59"/>
                    <a:gd name="T19" fmla="*/ 59 h 64"/>
                    <a:gd name="T20" fmla="*/ 37 w 59"/>
                    <a:gd name="T21" fmla="*/ 64 h 64"/>
                    <a:gd name="T22" fmla="*/ 49 w 59"/>
                    <a:gd name="T23" fmla="*/ 64 h 64"/>
                    <a:gd name="T24" fmla="*/ 59 w 59"/>
                    <a:gd name="T25" fmla="*/ 64 h 64"/>
                    <a:gd name="T26" fmla="*/ 59 w 59"/>
                    <a:gd name="T27" fmla="*/ 64 h 64"/>
                    <a:gd name="T28" fmla="*/ 30 w 59"/>
                    <a:gd name="T29" fmla="*/ 7 h 64"/>
                    <a:gd name="T30" fmla="*/ 30 w 59"/>
                    <a:gd name="T31" fmla="*/ 7 h 64"/>
                    <a:gd name="T32" fmla="*/ 28 w 59"/>
                    <a:gd name="T33" fmla="*/ 2 h 64"/>
                    <a:gd name="T34" fmla="*/ 26 w 59"/>
                    <a:gd name="T35" fmla="*/ 0 h 64"/>
                    <a:gd name="T36" fmla="*/ 21 w 59"/>
                    <a:gd name="T37" fmla="*/ 0 h 64"/>
                    <a:gd name="T38" fmla="*/ 21 w 59"/>
                    <a:gd name="T39" fmla="*/ 0 h 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59" h="64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23" y="59"/>
                      </a:lnTo>
                      <a:lnTo>
                        <a:pt x="37" y="64"/>
                      </a:lnTo>
                      <a:lnTo>
                        <a:pt x="49" y="64"/>
                      </a:lnTo>
                      <a:lnTo>
                        <a:pt x="59" y="64"/>
                      </a:lnTo>
                      <a:lnTo>
                        <a:pt x="30" y="7"/>
                      </a:lnTo>
                      <a:lnTo>
                        <a:pt x="28" y="2"/>
                      </a:lnTo>
                      <a:lnTo>
                        <a:pt x="26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9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3" name="Freeform 138"/>
                <p:cNvSpPr>
                  <a:spLocks/>
                </p:cNvSpPr>
                <p:nvPr/>
              </p:nvSpPr>
              <p:spPr bwMode="auto">
                <a:xfrm>
                  <a:off x="4463" y="1148"/>
                  <a:ext cx="21" cy="21"/>
                </a:xfrm>
                <a:custGeom>
                  <a:avLst/>
                  <a:gdLst>
                    <a:gd name="T0" fmla="*/ 9 w 21"/>
                    <a:gd name="T1" fmla="*/ 0 h 21"/>
                    <a:gd name="T2" fmla="*/ 9 w 21"/>
                    <a:gd name="T3" fmla="*/ 0 h 21"/>
                    <a:gd name="T4" fmla="*/ 4 w 21"/>
                    <a:gd name="T5" fmla="*/ 0 h 21"/>
                    <a:gd name="T6" fmla="*/ 2 w 21"/>
                    <a:gd name="T7" fmla="*/ 2 h 21"/>
                    <a:gd name="T8" fmla="*/ 0 w 21"/>
                    <a:gd name="T9" fmla="*/ 7 h 21"/>
                    <a:gd name="T10" fmla="*/ 0 w 21"/>
                    <a:gd name="T11" fmla="*/ 9 h 21"/>
                    <a:gd name="T12" fmla="*/ 0 w 21"/>
                    <a:gd name="T13" fmla="*/ 9 h 21"/>
                    <a:gd name="T14" fmla="*/ 4 w 21"/>
                    <a:gd name="T15" fmla="*/ 16 h 21"/>
                    <a:gd name="T16" fmla="*/ 7 w 21"/>
                    <a:gd name="T17" fmla="*/ 19 h 21"/>
                    <a:gd name="T18" fmla="*/ 11 w 21"/>
                    <a:gd name="T19" fmla="*/ 21 h 21"/>
                    <a:gd name="T20" fmla="*/ 11 w 21"/>
                    <a:gd name="T21" fmla="*/ 21 h 21"/>
                    <a:gd name="T22" fmla="*/ 14 w 21"/>
                    <a:gd name="T23" fmla="*/ 19 h 21"/>
                    <a:gd name="T24" fmla="*/ 19 w 21"/>
                    <a:gd name="T25" fmla="*/ 16 h 21"/>
                    <a:gd name="T26" fmla="*/ 19 w 21"/>
                    <a:gd name="T27" fmla="*/ 14 h 21"/>
                    <a:gd name="T28" fmla="*/ 21 w 21"/>
                    <a:gd name="T29" fmla="*/ 9 h 21"/>
                    <a:gd name="T30" fmla="*/ 21 w 21"/>
                    <a:gd name="T31" fmla="*/ 9 h 21"/>
                    <a:gd name="T32" fmla="*/ 19 w 21"/>
                    <a:gd name="T33" fmla="*/ 7 h 21"/>
                    <a:gd name="T34" fmla="*/ 16 w 21"/>
                    <a:gd name="T35" fmla="*/ 2 h 21"/>
                    <a:gd name="T36" fmla="*/ 11 w 21"/>
                    <a:gd name="T37" fmla="*/ 0 h 21"/>
                    <a:gd name="T38" fmla="*/ 9 w 21"/>
                    <a:gd name="T39" fmla="*/ 0 h 21"/>
                    <a:gd name="T40" fmla="*/ 9 w 21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4" y="16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4" y="19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7"/>
                      </a:lnTo>
                      <a:lnTo>
                        <a:pt x="16" y="2"/>
                      </a:lnTo>
                      <a:lnTo>
                        <a:pt x="11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4" name="Freeform 139"/>
                <p:cNvSpPr>
                  <a:spLocks/>
                </p:cNvSpPr>
                <p:nvPr/>
              </p:nvSpPr>
              <p:spPr bwMode="auto">
                <a:xfrm>
                  <a:off x="4484" y="102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3 h 19"/>
                    <a:gd name="T6" fmla="*/ 2 w 21"/>
                    <a:gd name="T7" fmla="*/ 5 h 19"/>
                    <a:gd name="T8" fmla="*/ 0 w 21"/>
                    <a:gd name="T9" fmla="*/ 7 h 19"/>
                    <a:gd name="T10" fmla="*/ 0 w 21"/>
                    <a:gd name="T11" fmla="*/ 12 h 19"/>
                    <a:gd name="T12" fmla="*/ 0 w 21"/>
                    <a:gd name="T13" fmla="*/ 12 h 19"/>
                    <a:gd name="T14" fmla="*/ 2 w 21"/>
                    <a:gd name="T15" fmla="*/ 17 h 19"/>
                    <a:gd name="T16" fmla="*/ 5 w 21"/>
                    <a:gd name="T17" fmla="*/ 19 h 19"/>
                    <a:gd name="T18" fmla="*/ 7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9 h 19"/>
                    <a:gd name="T26" fmla="*/ 19 w 21"/>
                    <a:gd name="T27" fmla="*/ 14 h 19"/>
                    <a:gd name="T28" fmla="*/ 21 w 21"/>
                    <a:gd name="T29" fmla="*/ 12 h 19"/>
                    <a:gd name="T30" fmla="*/ 21 w 21"/>
                    <a:gd name="T31" fmla="*/ 7 h 19"/>
                    <a:gd name="T32" fmla="*/ 21 w 21"/>
                    <a:gd name="T33" fmla="*/ 7 h 19"/>
                    <a:gd name="T34" fmla="*/ 16 w 21"/>
                    <a:gd name="T35" fmla="*/ 3 h 19"/>
                    <a:gd name="T36" fmla="*/ 14 w 21"/>
                    <a:gd name="T37" fmla="*/ 0 h 19"/>
                    <a:gd name="T38" fmla="*/ 9 w 21"/>
                    <a:gd name="T39" fmla="*/ 0 h 19"/>
                    <a:gd name="T40" fmla="*/ 9 w 21"/>
                    <a:gd name="T41" fmla="*/ 0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12" y="19"/>
                      </a:lnTo>
                      <a:lnTo>
                        <a:pt x="16" y="19"/>
                      </a:lnTo>
                      <a:lnTo>
                        <a:pt x="19" y="14"/>
                      </a:lnTo>
                      <a:lnTo>
                        <a:pt x="21" y="12"/>
                      </a:lnTo>
                      <a:lnTo>
                        <a:pt x="21" y="7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5" name="Freeform 140"/>
                <p:cNvSpPr>
                  <a:spLocks/>
                </p:cNvSpPr>
                <p:nvPr/>
              </p:nvSpPr>
              <p:spPr bwMode="auto">
                <a:xfrm>
                  <a:off x="4185" y="1124"/>
                  <a:ext cx="28" cy="21"/>
                </a:xfrm>
                <a:custGeom>
                  <a:avLst/>
                  <a:gdLst>
                    <a:gd name="T0" fmla="*/ 11 w 28"/>
                    <a:gd name="T1" fmla="*/ 0 h 21"/>
                    <a:gd name="T2" fmla="*/ 11 w 28"/>
                    <a:gd name="T3" fmla="*/ 0 h 21"/>
                    <a:gd name="T4" fmla="*/ 7 w 28"/>
                    <a:gd name="T5" fmla="*/ 0 h 21"/>
                    <a:gd name="T6" fmla="*/ 4 w 28"/>
                    <a:gd name="T7" fmla="*/ 3 h 21"/>
                    <a:gd name="T8" fmla="*/ 2 w 28"/>
                    <a:gd name="T9" fmla="*/ 7 h 21"/>
                    <a:gd name="T10" fmla="*/ 0 w 28"/>
                    <a:gd name="T11" fmla="*/ 12 h 21"/>
                    <a:gd name="T12" fmla="*/ 0 w 28"/>
                    <a:gd name="T13" fmla="*/ 12 h 21"/>
                    <a:gd name="T14" fmla="*/ 2 w 28"/>
                    <a:gd name="T15" fmla="*/ 14 h 21"/>
                    <a:gd name="T16" fmla="*/ 7 w 28"/>
                    <a:gd name="T17" fmla="*/ 19 h 21"/>
                    <a:gd name="T18" fmla="*/ 11 w 28"/>
                    <a:gd name="T19" fmla="*/ 21 h 21"/>
                    <a:gd name="T20" fmla="*/ 16 w 28"/>
                    <a:gd name="T21" fmla="*/ 21 h 21"/>
                    <a:gd name="T22" fmla="*/ 16 w 28"/>
                    <a:gd name="T23" fmla="*/ 21 h 21"/>
                    <a:gd name="T24" fmla="*/ 21 w 28"/>
                    <a:gd name="T25" fmla="*/ 21 h 21"/>
                    <a:gd name="T26" fmla="*/ 25 w 28"/>
                    <a:gd name="T27" fmla="*/ 19 h 21"/>
                    <a:gd name="T28" fmla="*/ 28 w 28"/>
                    <a:gd name="T29" fmla="*/ 14 h 21"/>
                    <a:gd name="T30" fmla="*/ 28 w 28"/>
                    <a:gd name="T31" fmla="*/ 12 h 21"/>
                    <a:gd name="T32" fmla="*/ 28 w 28"/>
                    <a:gd name="T33" fmla="*/ 12 h 21"/>
                    <a:gd name="T34" fmla="*/ 25 w 28"/>
                    <a:gd name="T35" fmla="*/ 7 h 21"/>
                    <a:gd name="T36" fmla="*/ 23 w 28"/>
                    <a:gd name="T37" fmla="*/ 3 h 21"/>
                    <a:gd name="T38" fmla="*/ 18 w 28"/>
                    <a:gd name="T39" fmla="*/ 0 h 21"/>
                    <a:gd name="T40" fmla="*/ 11 w 28"/>
                    <a:gd name="T41" fmla="*/ 0 h 21"/>
                    <a:gd name="T42" fmla="*/ 11 w 28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8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6" y="21"/>
                      </a:lnTo>
                      <a:lnTo>
                        <a:pt x="21" y="21"/>
                      </a:lnTo>
                      <a:lnTo>
                        <a:pt x="25" y="19"/>
                      </a:lnTo>
                      <a:lnTo>
                        <a:pt x="28" y="14"/>
                      </a:lnTo>
                      <a:lnTo>
                        <a:pt x="28" y="12"/>
                      </a:lnTo>
                      <a:lnTo>
                        <a:pt x="25" y="7"/>
                      </a:lnTo>
                      <a:lnTo>
                        <a:pt x="23" y="3"/>
                      </a:lnTo>
                      <a:lnTo>
                        <a:pt x="18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6" name="Freeform 141"/>
                <p:cNvSpPr>
                  <a:spLocks/>
                </p:cNvSpPr>
                <p:nvPr/>
              </p:nvSpPr>
              <p:spPr bwMode="auto">
                <a:xfrm>
                  <a:off x="4175" y="1223"/>
                  <a:ext cx="24" cy="29"/>
                </a:xfrm>
                <a:custGeom>
                  <a:avLst/>
                  <a:gdLst>
                    <a:gd name="T0" fmla="*/ 7 w 24"/>
                    <a:gd name="T1" fmla="*/ 0 h 29"/>
                    <a:gd name="T2" fmla="*/ 7 w 24"/>
                    <a:gd name="T3" fmla="*/ 0 h 29"/>
                    <a:gd name="T4" fmla="*/ 0 w 24"/>
                    <a:gd name="T5" fmla="*/ 3 h 29"/>
                    <a:gd name="T6" fmla="*/ 0 w 24"/>
                    <a:gd name="T7" fmla="*/ 24 h 29"/>
                    <a:gd name="T8" fmla="*/ 0 w 24"/>
                    <a:gd name="T9" fmla="*/ 24 h 29"/>
                    <a:gd name="T10" fmla="*/ 5 w 24"/>
                    <a:gd name="T11" fmla="*/ 26 h 29"/>
                    <a:gd name="T12" fmla="*/ 12 w 24"/>
                    <a:gd name="T13" fmla="*/ 29 h 29"/>
                    <a:gd name="T14" fmla="*/ 12 w 24"/>
                    <a:gd name="T15" fmla="*/ 29 h 29"/>
                    <a:gd name="T16" fmla="*/ 17 w 24"/>
                    <a:gd name="T17" fmla="*/ 26 h 29"/>
                    <a:gd name="T18" fmla="*/ 21 w 24"/>
                    <a:gd name="T19" fmla="*/ 24 h 29"/>
                    <a:gd name="T20" fmla="*/ 24 w 24"/>
                    <a:gd name="T21" fmla="*/ 19 h 29"/>
                    <a:gd name="T22" fmla="*/ 24 w 24"/>
                    <a:gd name="T23" fmla="*/ 14 h 29"/>
                    <a:gd name="T24" fmla="*/ 24 w 24"/>
                    <a:gd name="T25" fmla="*/ 14 h 29"/>
                    <a:gd name="T26" fmla="*/ 21 w 24"/>
                    <a:gd name="T27" fmla="*/ 10 h 29"/>
                    <a:gd name="T28" fmla="*/ 17 w 24"/>
                    <a:gd name="T29" fmla="*/ 5 h 29"/>
                    <a:gd name="T30" fmla="*/ 12 w 24"/>
                    <a:gd name="T31" fmla="*/ 3 h 29"/>
                    <a:gd name="T32" fmla="*/ 7 w 24"/>
                    <a:gd name="T33" fmla="*/ 0 h 29"/>
                    <a:gd name="T34" fmla="*/ 7 w 24"/>
                    <a:gd name="T35" fmla="*/ 0 h 2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4" h="29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3"/>
                      </a:lnTo>
                      <a:lnTo>
                        <a:pt x="0" y="24"/>
                      </a:lnTo>
                      <a:lnTo>
                        <a:pt x="5" y="26"/>
                      </a:lnTo>
                      <a:lnTo>
                        <a:pt x="12" y="29"/>
                      </a:lnTo>
                      <a:lnTo>
                        <a:pt x="17" y="26"/>
                      </a:lnTo>
                      <a:lnTo>
                        <a:pt x="21" y="24"/>
                      </a:lnTo>
                      <a:lnTo>
                        <a:pt x="24" y="19"/>
                      </a:lnTo>
                      <a:lnTo>
                        <a:pt x="24" y="14"/>
                      </a:lnTo>
                      <a:lnTo>
                        <a:pt x="21" y="10"/>
                      </a:lnTo>
                      <a:lnTo>
                        <a:pt x="17" y="5"/>
                      </a:lnTo>
                      <a:lnTo>
                        <a:pt x="12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7" name="Freeform 142"/>
                <p:cNvSpPr>
                  <a:spLocks/>
                </p:cNvSpPr>
                <p:nvPr/>
              </p:nvSpPr>
              <p:spPr bwMode="auto">
                <a:xfrm>
                  <a:off x="4189" y="1127"/>
                  <a:ext cx="24" cy="18"/>
                </a:xfrm>
                <a:custGeom>
                  <a:avLst/>
                  <a:gdLst>
                    <a:gd name="T0" fmla="*/ 10 w 24"/>
                    <a:gd name="T1" fmla="*/ 0 h 18"/>
                    <a:gd name="T2" fmla="*/ 10 w 24"/>
                    <a:gd name="T3" fmla="*/ 0 h 18"/>
                    <a:gd name="T4" fmla="*/ 5 w 24"/>
                    <a:gd name="T5" fmla="*/ 0 h 18"/>
                    <a:gd name="T6" fmla="*/ 3 w 24"/>
                    <a:gd name="T7" fmla="*/ 2 h 18"/>
                    <a:gd name="T8" fmla="*/ 0 w 24"/>
                    <a:gd name="T9" fmla="*/ 7 h 18"/>
                    <a:gd name="T10" fmla="*/ 0 w 24"/>
                    <a:gd name="T11" fmla="*/ 9 h 18"/>
                    <a:gd name="T12" fmla="*/ 0 w 24"/>
                    <a:gd name="T13" fmla="*/ 9 h 18"/>
                    <a:gd name="T14" fmla="*/ 3 w 24"/>
                    <a:gd name="T15" fmla="*/ 14 h 18"/>
                    <a:gd name="T16" fmla="*/ 5 w 24"/>
                    <a:gd name="T17" fmla="*/ 16 h 18"/>
                    <a:gd name="T18" fmla="*/ 10 w 24"/>
                    <a:gd name="T19" fmla="*/ 18 h 18"/>
                    <a:gd name="T20" fmla="*/ 14 w 24"/>
                    <a:gd name="T21" fmla="*/ 18 h 18"/>
                    <a:gd name="T22" fmla="*/ 14 w 24"/>
                    <a:gd name="T23" fmla="*/ 18 h 18"/>
                    <a:gd name="T24" fmla="*/ 19 w 24"/>
                    <a:gd name="T25" fmla="*/ 18 h 18"/>
                    <a:gd name="T26" fmla="*/ 21 w 24"/>
                    <a:gd name="T27" fmla="*/ 16 h 18"/>
                    <a:gd name="T28" fmla="*/ 24 w 24"/>
                    <a:gd name="T29" fmla="*/ 14 h 18"/>
                    <a:gd name="T30" fmla="*/ 24 w 24"/>
                    <a:gd name="T31" fmla="*/ 9 h 18"/>
                    <a:gd name="T32" fmla="*/ 24 w 24"/>
                    <a:gd name="T33" fmla="*/ 9 h 18"/>
                    <a:gd name="T34" fmla="*/ 21 w 24"/>
                    <a:gd name="T35" fmla="*/ 7 h 18"/>
                    <a:gd name="T36" fmla="*/ 19 w 24"/>
                    <a:gd name="T37" fmla="*/ 2 h 18"/>
                    <a:gd name="T38" fmla="*/ 14 w 24"/>
                    <a:gd name="T39" fmla="*/ 0 h 18"/>
                    <a:gd name="T40" fmla="*/ 10 w 24"/>
                    <a:gd name="T41" fmla="*/ 0 h 18"/>
                    <a:gd name="T42" fmla="*/ 10 w 24"/>
                    <a:gd name="T43" fmla="*/ 0 h 1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18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10" y="18"/>
                      </a:lnTo>
                      <a:lnTo>
                        <a:pt x="14" y="18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4" y="14"/>
                      </a:lnTo>
                      <a:lnTo>
                        <a:pt x="24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8" name="Freeform 143"/>
                <p:cNvSpPr>
                  <a:spLocks/>
                </p:cNvSpPr>
                <p:nvPr/>
              </p:nvSpPr>
              <p:spPr bwMode="auto">
                <a:xfrm>
                  <a:off x="4175" y="1228"/>
                  <a:ext cx="24" cy="24"/>
                </a:xfrm>
                <a:custGeom>
                  <a:avLst/>
                  <a:gdLst>
                    <a:gd name="T0" fmla="*/ 10 w 24"/>
                    <a:gd name="T1" fmla="*/ 0 h 24"/>
                    <a:gd name="T2" fmla="*/ 10 w 24"/>
                    <a:gd name="T3" fmla="*/ 0 h 24"/>
                    <a:gd name="T4" fmla="*/ 5 w 24"/>
                    <a:gd name="T5" fmla="*/ 0 h 24"/>
                    <a:gd name="T6" fmla="*/ 0 w 24"/>
                    <a:gd name="T7" fmla="*/ 5 h 24"/>
                    <a:gd name="T8" fmla="*/ 0 w 24"/>
                    <a:gd name="T9" fmla="*/ 16 h 24"/>
                    <a:gd name="T10" fmla="*/ 0 w 24"/>
                    <a:gd name="T11" fmla="*/ 16 h 24"/>
                    <a:gd name="T12" fmla="*/ 7 w 24"/>
                    <a:gd name="T13" fmla="*/ 21 h 24"/>
                    <a:gd name="T14" fmla="*/ 12 w 24"/>
                    <a:gd name="T15" fmla="*/ 24 h 24"/>
                    <a:gd name="T16" fmla="*/ 12 w 24"/>
                    <a:gd name="T17" fmla="*/ 24 h 24"/>
                    <a:gd name="T18" fmla="*/ 17 w 24"/>
                    <a:gd name="T19" fmla="*/ 21 h 24"/>
                    <a:gd name="T20" fmla="*/ 21 w 24"/>
                    <a:gd name="T21" fmla="*/ 19 h 24"/>
                    <a:gd name="T22" fmla="*/ 24 w 24"/>
                    <a:gd name="T23" fmla="*/ 16 h 24"/>
                    <a:gd name="T24" fmla="*/ 24 w 24"/>
                    <a:gd name="T25" fmla="*/ 12 h 24"/>
                    <a:gd name="T26" fmla="*/ 24 w 24"/>
                    <a:gd name="T27" fmla="*/ 12 h 24"/>
                    <a:gd name="T28" fmla="*/ 21 w 24"/>
                    <a:gd name="T29" fmla="*/ 7 h 24"/>
                    <a:gd name="T30" fmla="*/ 19 w 24"/>
                    <a:gd name="T31" fmla="*/ 5 h 24"/>
                    <a:gd name="T32" fmla="*/ 14 w 24"/>
                    <a:gd name="T33" fmla="*/ 0 h 24"/>
                    <a:gd name="T34" fmla="*/ 10 w 24"/>
                    <a:gd name="T35" fmla="*/ 0 h 24"/>
                    <a:gd name="T36" fmla="*/ 10 w 24"/>
                    <a:gd name="T37" fmla="*/ 0 h 2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4" h="24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5"/>
                      </a:lnTo>
                      <a:lnTo>
                        <a:pt x="0" y="16"/>
                      </a:lnTo>
                      <a:lnTo>
                        <a:pt x="7" y="21"/>
                      </a:lnTo>
                      <a:lnTo>
                        <a:pt x="12" y="24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24" y="16"/>
                      </a:lnTo>
                      <a:lnTo>
                        <a:pt x="24" y="12"/>
                      </a:lnTo>
                      <a:lnTo>
                        <a:pt x="21" y="7"/>
                      </a:lnTo>
                      <a:lnTo>
                        <a:pt x="19" y="5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19" name="Freeform 144"/>
                <p:cNvSpPr>
                  <a:spLocks/>
                </p:cNvSpPr>
                <p:nvPr/>
              </p:nvSpPr>
              <p:spPr bwMode="auto">
                <a:xfrm>
                  <a:off x="4531" y="127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2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2 w 21"/>
                    <a:gd name="T15" fmla="*/ 14 h 19"/>
                    <a:gd name="T16" fmla="*/ 5 w 21"/>
                    <a:gd name="T17" fmla="*/ 17 h 19"/>
                    <a:gd name="T18" fmla="*/ 9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7 w 21"/>
                    <a:gd name="T25" fmla="*/ 19 h 19"/>
                    <a:gd name="T26" fmla="*/ 19 w 21"/>
                    <a:gd name="T27" fmla="*/ 17 h 19"/>
                    <a:gd name="T28" fmla="*/ 21 w 21"/>
                    <a:gd name="T29" fmla="*/ 14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7 w 21"/>
                    <a:gd name="T37" fmla="*/ 2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7"/>
                      </a:lnTo>
                      <a:lnTo>
                        <a:pt x="9" y="19"/>
                      </a:lnTo>
                      <a:lnTo>
                        <a:pt x="12" y="19"/>
                      </a:lnTo>
                      <a:lnTo>
                        <a:pt x="17" y="19"/>
                      </a:lnTo>
                      <a:lnTo>
                        <a:pt x="19" y="17"/>
                      </a:lnTo>
                      <a:lnTo>
                        <a:pt x="21" y="14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7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0" name="Freeform 145"/>
                <p:cNvSpPr>
                  <a:spLocks/>
                </p:cNvSpPr>
                <p:nvPr/>
              </p:nvSpPr>
              <p:spPr bwMode="auto">
                <a:xfrm>
                  <a:off x="4564" y="1318"/>
                  <a:ext cx="21" cy="18"/>
                </a:xfrm>
                <a:custGeom>
                  <a:avLst/>
                  <a:gdLst>
                    <a:gd name="T0" fmla="*/ 9 w 21"/>
                    <a:gd name="T1" fmla="*/ 0 h 18"/>
                    <a:gd name="T2" fmla="*/ 9 w 21"/>
                    <a:gd name="T3" fmla="*/ 0 h 18"/>
                    <a:gd name="T4" fmla="*/ 5 w 21"/>
                    <a:gd name="T5" fmla="*/ 0 h 18"/>
                    <a:gd name="T6" fmla="*/ 2 w 21"/>
                    <a:gd name="T7" fmla="*/ 2 h 18"/>
                    <a:gd name="T8" fmla="*/ 0 w 21"/>
                    <a:gd name="T9" fmla="*/ 4 h 18"/>
                    <a:gd name="T10" fmla="*/ 0 w 21"/>
                    <a:gd name="T11" fmla="*/ 9 h 18"/>
                    <a:gd name="T12" fmla="*/ 0 w 21"/>
                    <a:gd name="T13" fmla="*/ 9 h 18"/>
                    <a:gd name="T14" fmla="*/ 2 w 21"/>
                    <a:gd name="T15" fmla="*/ 14 h 18"/>
                    <a:gd name="T16" fmla="*/ 5 w 21"/>
                    <a:gd name="T17" fmla="*/ 16 h 18"/>
                    <a:gd name="T18" fmla="*/ 7 w 21"/>
                    <a:gd name="T19" fmla="*/ 18 h 18"/>
                    <a:gd name="T20" fmla="*/ 12 w 21"/>
                    <a:gd name="T21" fmla="*/ 18 h 18"/>
                    <a:gd name="T22" fmla="*/ 12 w 21"/>
                    <a:gd name="T23" fmla="*/ 18 h 18"/>
                    <a:gd name="T24" fmla="*/ 17 w 21"/>
                    <a:gd name="T25" fmla="*/ 18 h 18"/>
                    <a:gd name="T26" fmla="*/ 19 w 21"/>
                    <a:gd name="T27" fmla="*/ 16 h 18"/>
                    <a:gd name="T28" fmla="*/ 19 w 21"/>
                    <a:gd name="T29" fmla="*/ 14 h 18"/>
                    <a:gd name="T30" fmla="*/ 21 w 21"/>
                    <a:gd name="T31" fmla="*/ 9 h 18"/>
                    <a:gd name="T32" fmla="*/ 21 w 21"/>
                    <a:gd name="T33" fmla="*/ 9 h 18"/>
                    <a:gd name="T34" fmla="*/ 19 w 21"/>
                    <a:gd name="T35" fmla="*/ 4 h 18"/>
                    <a:gd name="T36" fmla="*/ 17 w 21"/>
                    <a:gd name="T37" fmla="*/ 2 h 18"/>
                    <a:gd name="T38" fmla="*/ 9 w 21"/>
                    <a:gd name="T39" fmla="*/ 0 h 18"/>
                    <a:gd name="T40" fmla="*/ 9 w 21"/>
                    <a:gd name="T41" fmla="*/ 0 h 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8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9"/>
                      </a:lnTo>
                      <a:lnTo>
                        <a:pt x="2" y="14"/>
                      </a:lnTo>
                      <a:lnTo>
                        <a:pt x="5" y="16"/>
                      </a:lnTo>
                      <a:lnTo>
                        <a:pt x="7" y="18"/>
                      </a:lnTo>
                      <a:lnTo>
                        <a:pt x="12" y="18"/>
                      </a:lnTo>
                      <a:lnTo>
                        <a:pt x="17" y="18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1" name="Freeform 146"/>
                <p:cNvSpPr>
                  <a:spLocks/>
                </p:cNvSpPr>
                <p:nvPr/>
              </p:nvSpPr>
              <p:spPr bwMode="auto">
                <a:xfrm>
                  <a:off x="4340" y="1061"/>
                  <a:ext cx="125" cy="106"/>
                </a:xfrm>
                <a:custGeom>
                  <a:avLst/>
                  <a:gdLst>
                    <a:gd name="T0" fmla="*/ 54 w 125"/>
                    <a:gd name="T1" fmla="*/ 0 h 106"/>
                    <a:gd name="T2" fmla="*/ 54 w 125"/>
                    <a:gd name="T3" fmla="*/ 0 h 106"/>
                    <a:gd name="T4" fmla="*/ 38 w 125"/>
                    <a:gd name="T5" fmla="*/ 2 h 106"/>
                    <a:gd name="T6" fmla="*/ 24 w 125"/>
                    <a:gd name="T7" fmla="*/ 9 h 106"/>
                    <a:gd name="T8" fmla="*/ 14 w 125"/>
                    <a:gd name="T9" fmla="*/ 16 h 106"/>
                    <a:gd name="T10" fmla="*/ 5 w 125"/>
                    <a:gd name="T11" fmla="*/ 25 h 106"/>
                    <a:gd name="T12" fmla="*/ 0 w 125"/>
                    <a:gd name="T13" fmla="*/ 37 h 106"/>
                    <a:gd name="T14" fmla="*/ 0 w 125"/>
                    <a:gd name="T15" fmla="*/ 51 h 106"/>
                    <a:gd name="T16" fmla="*/ 5 w 125"/>
                    <a:gd name="T17" fmla="*/ 66 h 106"/>
                    <a:gd name="T18" fmla="*/ 12 w 125"/>
                    <a:gd name="T19" fmla="*/ 80 h 106"/>
                    <a:gd name="T20" fmla="*/ 12 w 125"/>
                    <a:gd name="T21" fmla="*/ 80 h 106"/>
                    <a:gd name="T22" fmla="*/ 24 w 125"/>
                    <a:gd name="T23" fmla="*/ 89 h 106"/>
                    <a:gd name="T24" fmla="*/ 38 w 125"/>
                    <a:gd name="T25" fmla="*/ 96 h 106"/>
                    <a:gd name="T26" fmla="*/ 52 w 125"/>
                    <a:gd name="T27" fmla="*/ 103 h 106"/>
                    <a:gd name="T28" fmla="*/ 68 w 125"/>
                    <a:gd name="T29" fmla="*/ 106 h 106"/>
                    <a:gd name="T30" fmla="*/ 83 w 125"/>
                    <a:gd name="T31" fmla="*/ 103 h 106"/>
                    <a:gd name="T32" fmla="*/ 97 w 125"/>
                    <a:gd name="T33" fmla="*/ 101 h 106"/>
                    <a:gd name="T34" fmla="*/ 109 w 125"/>
                    <a:gd name="T35" fmla="*/ 92 h 106"/>
                    <a:gd name="T36" fmla="*/ 120 w 125"/>
                    <a:gd name="T37" fmla="*/ 80 h 106"/>
                    <a:gd name="T38" fmla="*/ 120 w 125"/>
                    <a:gd name="T39" fmla="*/ 80 h 106"/>
                    <a:gd name="T40" fmla="*/ 125 w 125"/>
                    <a:gd name="T41" fmla="*/ 66 h 106"/>
                    <a:gd name="T42" fmla="*/ 125 w 125"/>
                    <a:gd name="T43" fmla="*/ 51 h 106"/>
                    <a:gd name="T44" fmla="*/ 120 w 125"/>
                    <a:gd name="T45" fmla="*/ 37 h 106"/>
                    <a:gd name="T46" fmla="*/ 111 w 125"/>
                    <a:gd name="T47" fmla="*/ 28 h 106"/>
                    <a:gd name="T48" fmla="*/ 101 w 125"/>
                    <a:gd name="T49" fmla="*/ 16 h 106"/>
                    <a:gd name="T50" fmla="*/ 87 w 125"/>
                    <a:gd name="T51" fmla="*/ 9 h 106"/>
                    <a:gd name="T52" fmla="*/ 73 w 125"/>
                    <a:gd name="T53" fmla="*/ 4 h 106"/>
                    <a:gd name="T54" fmla="*/ 59 w 125"/>
                    <a:gd name="T55" fmla="*/ 2 h 106"/>
                    <a:gd name="T56" fmla="*/ 54 w 125"/>
                    <a:gd name="T57" fmla="*/ 0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125" h="106">
                      <a:moveTo>
                        <a:pt x="54" y="0"/>
                      </a:moveTo>
                      <a:lnTo>
                        <a:pt x="54" y="0"/>
                      </a:lnTo>
                      <a:lnTo>
                        <a:pt x="38" y="2"/>
                      </a:lnTo>
                      <a:lnTo>
                        <a:pt x="24" y="9"/>
                      </a:lnTo>
                      <a:lnTo>
                        <a:pt x="14" y="16"/>
                      </a:lnTo>
                      <a:lnTo>
                        <a:pt x="5" y="25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5" y="66"/>
                      </a:lnTo>
                      <a:lnTo>
                        <a:pt x="12" y="80"/>
                      </a:lnTo>
                      <a:lnTo>
                        <a:pt x="24" y="89"/>
                      </a:lnTo>
                      <a:lnTo>
                        <a:pt x="38" y="96"/>
                      </a:lnTo>
                      <a:lnTo>
                        <a:pt x="52" y="103"/>
                      </a:lnTo>
                      <a:lnTo>
                        <a:pt x="68" y="106"/>
                      </a:lnTo>
                      <a:lnTo>
                        <a:pt x="83" y="103"/>
                      </a:lnTo>
                      <a:lnTo>
                        <a:pt x="97" y="101"/>
                      </a:lnTo>
                      <a:lnTo>
                        <a:pt x="109" y="92"/>
                      </a:lnTo>
                      <a:lnTo>
                        <a:pt x="120" y="80"/>
                      </a:lnTo>
                      <a:lnTo>
                        <a:pt x="125" y="66"/>
                      </a:lnTo>
                      <a:lnTo>
                        <a:pt x="125" y="51"/>
                      </a:lnTo>
                      <a:lnTo>
                        <a:pt x="120" y="37"/>
                      </a:lnTo>
                      <a:lnTo>
                        <a:pt x="111" y="28"/>
                      </a:lnTo>
                      <a:lnTo>
                        <a:pt x="101" y="16"/>
                      </a:lnTo>
                      <a:lnTo>
                        <a:pt x="87" y="9"/>
                      </a:lnTo>
                      <a:lnTo>
                        <a:pt x="73" y="4"/>
                      </a:lnTo>
                      <a:lnTo>
                        <a:pt x="59" y="2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2" name="Freeform 147"/>
                <p:cNvSpPr>
                  <a:spLocks/>
                </p:cNvSpPr>
                <p:nvPr/>
              </p:nvSpPr>
              <p:spPr bwMode="auto">
                <a:xfrm>
                  <a:off x="4347" y="1070"/>
                  <a:ext cx="111" cy="90"/>
                </a:xfrm>
                <a:custGeom>
                  <a:avLst/>
                  <a:gdLst>
                    <a:gd name="T0" fmla="*/ 47 w 111"/>
                    <a:gd name="T1" fmla="*/ 0 h 90"/>
                    <a:gd name="T2" fmla="*/ 47 w 111"/>
                    <a:gd name="T3" fmla="*/ 0 h 90"/>
                    <a:gd name="T4" fmla="*/ 36 w 111"/>
                    <a:gd name="T5" fmla="*/ 0 h 90"/>
                    <a:gd name="T6" fmla="*/ 26 w 111"/>
                    <a:gd name="T7" fmla="*/ 2 h 90"/>
                    <a:gd name="T8" fmla="*/ 19 w 111"/>
                    <a:gd name="T9" fmla="*/ 7 h 90"/>
                    <a:gd name="T10" fmla="*/ 12 w 111"/>
                    <a:gd name="T11" fmla="*/ 12 h 90"/>
                    <a:gd name="T12" fmla="*/ 5 w 111"/>
                    <a:gd name="T13" fmla="*/ 19 h 90"/>
                    <a:gd name="T14" fmla="*/ 3 w 111"/>
                    <a:gd name="T15" fmla="*/ 26 h 90"/>
                    <a:gd name="T16" fmla="*/ 0 w 111"/>
                    <a:gd name="T17" fmla="*/ 35 h 90"/>
                    <a:gd name="T18" fmla="*/ 0 w 111"/>
                    <a:gd name="T19" fmla="*/ 45 h 90"/>
                    <a:gd name="T20" fmla="*/ 0 w 111"/>
                    <a:gd name="T21" fmla="*/ 45 h 90"/>
                    <a:gd name="T22" fmla="*/ 3 w 111"/>
                    <a:gd name="T23" fmla="*/ 54 h 90"/>
                    <a:gd name="T24" fmla="*/ 7 w 111"/>
                    <a:gd name="T25" fmla="*/ 61 h 90"/>
                    <a:gd name="T26" fmla="*/ 14 w 111"/>
                    <a:gd name="T27" fmla="*/ 68 h 90"/>
                    <a:gd name="T28" fmla="*/ 21 w 111"/>
                    <a:gd name="T29" fmla="*/ 75 h 90"/>
                    <a:gd name="T30" fmla="*/ 31 w 111"/>
                    <a:gd name="T31" fmla="*/ 80 h 90"/>
                    <a:gd name="T32" fmla="*/ 43 w 111"/>
                    <a:gd name="T33" fmla="*/ 85 h 90"/>
                    <a:gd name="T34" fmla="*/ 52 w 111"/>
                    <a:gd name="T35" fmla="*/ 87 h 90"/>
                    <a:gd name="T36" fmla="*/ 64 w 111"/>
                    <a:gd name="T37" fmla="*/ 90 h 90"/>
                    <a:gd name="T38" fmla="*/ 64 w 111"/>
                    <a:gd name="T39" fmla="*/ 90 h 90"/>
                    <a:gd name="T40" fmla="*/ 73 w 111"/>
                    <a:gd name="T41" fmla="*/ 87 h 90"/>
                    <a:gd name="T42" fmla="*/ 85 w 111"/>
                    <a:gd name="T43" fmla="*/ 85 h 90"/>
                    <a:gd name="T44" fmla="*/ 92 w 111"/>
                    <a:gd name="T45" fmla="*/ 80 h 90"/>
                    <a:gd name="T46" fmla="*/ 99 w 111"/>
                    <a:gd name="T47" fmla="*/ 75 h 90"/>
                    <a:gd name="T48" fmla="*/ 106 w 111"/>
                    <a:gd name="T49" fmla="*/ 68 h 90"/>
                    <a:gd name="T50" fmla="*/ 109 w 111"/>
                    <a:gd name="T51" fmla="*/ 61 h 90"/>
                    <a:gd name="T52" fmla="*/ 111 w 111"/>
                    <a:gd name="T53" fmla="*/ 54 h 90"/>
                    <a:gd name="T54" fmla="*/ 111 w 111"/>
                    <a:gd name="T55" fmla="*/ 45 h 90"/>
                    <a:gd name="T56" fmla="*/ 111 w 111"/>
                    <a:gd name="T57" fmla="*/ 45 h 90"/>
                    <a:gd name="T58" fmla="*/ 106 w 111"/>
                    <a:gd name="T59" fmla="*/ 35 h 90"/>
                    <a:gd name="T60" fmla="*/ 102 w 111"/>
                    <a:gd name="T61" fmla="*/ 26 h 90"/>
                    <a:gd name="T62" fmla="*/ 97 w 111"/>
                    <a:gd name="T63" fmla="*/ 19 h 90"/>
                    <a:gd name="T64" fmla="*/ 87 w 111"/>
                    <a:gd name="T65" fmla="*/ 12 h 90"/>
                    <a:gd name="T66" fmla="*/ 80 w 111"/>
                    <a:gd name="T67" fmla="*/ 7 h 90"/>
                    <a:gd name="T68" fmla="*/ 69 w 111"/>
                    <a:gd name="T69" fmla="*/ 2 h 90"/>
                    <a:gd name="T70" fmla="*/ 59 w 111"/>
                    <a:gd name="T71" fmla="*/ 0 h 90"/>
                    <a:gd name="T72" fmla="*/ 47 w 111"/>
                    <a:gd name="T73" fmla="*/ 0 h 90"/>
                    <a:gd name="T74" fmla="*/ 47 w 111"/>
                    <a:gd name="T75" fmla="*/ 0 h 9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1" h="90">
                      <a:moveTo>
                        <a:pt x="47" y="0"/>
                      </a:moveTo>
                      <a:lnTo>
                        <a:pt x="47" y="0"/>
                      </a:lnTo>
                      <a:lnTo>
                        <a:pt x="36" y="0"/>
                      </a:lnTo>
                      <a:lnTo>
                        <a:pt x="26" y="2"/>
                      </a:lnTo>
                      <a:lnTo>
                        <a:pt x="19" y="7"/>
                      </a:lnTo>
                      <a:lnTo>
                        <a:pt x="12" y="12"/>
                      </a:lnTo>
                      <a:lnTo>
                        <a:pt x="5" y="19"/>
                      </a:lnTo>
                      <a:lnTo>
                        <a:pt x="3" y="26"/>
                      </a:lnTo>
                      <a:lnTo>
                        <a:pt x="0" y="35"/>
                      </a:lnTo>
                      <a:lnTo>
                        <a:pt x="0" y="45"/>
                      </a:lnTo>
                      <a:lnTo>
                        <a:pt x="3" y="54"/>
                      </a:lnTo>
                      <a:lnTo>
                        <a:pt x="7" y="61"/>
                      </a:lnTo>
                      <a:lnTo>
                        <a:pt x="14" y="68"/>
                      </a:lnTo>
                      <a:lnTo>
                        <a:pt x="21" y="75"/>
                      </a:lnTo>
                      <a:lnTo>
                        <a:pt x="31" y="80"/>
                      </a:lnTo>
                      <a:lnTo>
                        <a:pt x="43" y="85"/>
                      </a:lnTo>
                      <a:lnTo>
                        <a:pt x="52" y="87"/>
                      </a:lnTo>
                      <a:lnTo>
                        <a:pt x="64" y="90"/>
                      </a:lnTo>
                      <a:lnTo>
                        <a:pt x="73" y="87"/>
                      </a:lnTo>
                      <a:lnTo>
                        <a:pt x="85" y="85"/>
                      </a:lnTo>
                      <a:lnTo>
                        <a:pt x="92" y="80"/>
                      </a:lnTo>
                      <a:lnTo>
                        <a:pt x="99" y="75"/>
                      </a:lnTo>
                      <a:lnTo>
                        <a:pt x="106" y="68"/>
                      </a:lnTo>
                      <a:lnTo>
                        <a:pt x="109" y="61"/>
                      </a:lnTo>
                      <a:lnTo>
                        <a:pt x="111" y="54"/>
                      </a:lnTo>
                      <a:lnTo>
                        <a:pt x="111" y="45"/>
                      </a:lnTo>
                      <a:lnTo>
                        <a:pt x="106" y="35"/>
                      </a:lnTo>
                      <a:lnTo>
                        <a:pt x="102" y="26"/>
                      </a:lnTo>
                      <a:lnTo>
                        <a:pt x="97" y="19"/>
                      </a:lnTo>
                      <a:lnTo>
                        <a:pt x="87" y="12"/>
                      </a:lnTo>
                      <a:lnTo>
                        <a:pt x="80" y="7"/>
                      </a:lnTo>
                      <a:lnTo>
                        <a:pt x="69" y="2"/>
                      </a:lnTo>
                      <a:lnTo>
                        <a:pt x="59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3" name="Freeform 148"/>
                <p:cNvSpPr>
                  <a:spLocks/>
                </p:cNvSpPr>
                <p:nvPr/>
              </p:nvSpPr>
              <p:spPr bwMode="auto">
                <a:xfrm>
                  <a:off x="4359" y="1079"/>
                  <a:ext cx="85" cy="71"/>
                </a:xfrm>
                <a:custGeom>
                  <a:avLst/>
                  <a:gdLst>
                    <a:gd name="T0" fmla="*/ 38 w 85"/>
                    <a:gd name="T1" fmla="*/ 0 h 71"/>
                    <a:gd name="T2" fmla="*/ 38 w 85"/>
                    <a:gd name="T3" fmla="*/ 0 h 71"/>
                    <a:gd name="T4" fmla="*/ 26 w 85"/>
                    <a:gd name="T5" fmla="*/ 0 h 71"/>
                    <a:gd name="T6" fmla="*/ 16 w 85"/>
                    <a:gd name="T7" fmla="*/ 5 h 71"/>
                    <a:gd name="T8" fmla="*/ 9 w 85"/>
                    <a:gd name="T9" fmla="*/ 10 h 71"/>
                    <a:gd name="T10" fmla="*/ 5 w 85"/>
                    <a:gd name="T11" fmla="*/ 17 h 71"/>
                    <a:gd name="T12" fmla="*/ 2 w 85"/>
                    <a:gd name="T13" fmla="*/ 24 h 71"/>
                    <a:gd name="T14" fmla="*/ 0 w 85"/>
                    <a:gd name="T15" fmla="*/ 33 h 71"/>
                    <a:gd name="T16" fmla="*/ 2 w 85"/>
                    <a:gd name="T17" fmla="*/ 43 h 71"/>
                    <a:gd name="T18" fmla="*/ 9 w 85"/>
                    <a:gd name="T19" fmla="*/ 52 h 71"/>
                    <a:gd name="T20" fmla="*/ 9 w 85"/>
                    <a:gd name="T21" fmla="*/ 52 h 71"/>
                    <a:gd name="T22" fmla="*/ 16 w 85"/>
                    <a:gd name="T23" fmla="*/ 59 h 71"/>
                    <a:gd name="T24" fmla="*/ 26 w 85"/>
                    <a:gd name="T25" fmla="*/ 64 h 71"/>
                    <a:gd name="T26" fmla="*/ 35 w 85"/>
                    <a:gd name="T27" fmla="*/ 69 h 71"/>
                    <a:gd name="T28" fmla="*/ 47 w 85"/>
                    <a:gd name="T29" fmla="*/ 71 h 71"/>
                    <a:gd name="T30" fmla="*/ 57 w 85"/>
                    <a:gd name="T31" fmla="*/ 71 h 71"/>
                    <a:gd name="T32" fmla="*/ 66 w 85"/>
                    <a:gd name="T33" fmla="*/ 66 h 71"/>
                    <a:gd name="T34" fmla="*/ 75 w 85"/>
                    <a:gd name="T35" fmla="*/ 62 h 71"/>
                    <a:gd name="T36" fmla="*/ 82 w 85"/>
                    <a:gd name="T37" fmla="*/ 52 h 71"/>
                    <a:gd name="T38" fmla="*/ 82 w 85"/>
                    <a:gd name="T39" fmla="*/ 52 h 71"/>
                    <a:gd name="T40" fmla="*/ 85 w 85"/>
                    <a:gd name="T41" fmla="*/ 43 h 71"/>
                    <a:gd name="T42" fmla="*/ 85 w 85"/>
                    <a:gd name="T43" fmla="*/ 33 h 71"/>
                    <a:gd name="T44" fmla="*/ 82 w 85"/>
                    <a:gd name="T45" fmla="*/ 24 h 71"/>
                    <a:gd name="T46" fmla="*/ 78 w 85"/>
                    <a:gd name="T47" fmla="*/ 17 h 71"/>
                    <a:gd name="T48" fmla="*/ 71 w 85"/>
                    <a:gd name="T49" fmla="*/ 10 h 71"/>
                    <a:gd name="T50" fmla="*/ 61 w 85"/>
                    <a:gd name="T51" fmla="*/ 5 h 71"/>
                    <a:gd name="T52" fmla="*/ 52 w 85"/>
                    <a:gd name="T53" fmla="*/ 3 h 71"/>
                    <a:gd name="T54" fmla="*/ 42 w 85"/>
                    <a:gd name="T55" fmla="*/ 0 h 71"/>
                    <a:gd name="T56" fmla="*/ 38 w 85"/>
                    <a:gd name="T57" fmla="*/ 0 h 7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85" h="71">
                      <a:moveTo>
                        <a:pt x="38" y="0"/>
                      </a:moveTo>
                      <a:lnTo>
                        <a:pt x="38" y="0"/>
                      </a:lnTo>
                      <a:lnTo>
                        <a:pt x="26" y="0"/>
                      </a:lnTo>
                      <a:lnTo>
                        <a:pt x="16" y="5"/>
                      </a:lnTo>
                      <a:lnTo>
                        <a:pt x="9" y="10"/>
                      </a:lnTo>
                      <a:lnTo>
                        <a:pt x="5" y="17"/>
                      </a:lnTo>
                      <a:lnTo>
                        <a:pt x="2" y="24"/>
                      </a:lnTo>
                      <a:lnTo>
                        <a:pt x="0" y="33"/>
                      </a:lnTo>
                      <a:lnTo>
                        <a:pt x="2" y="43"/>
                      </a:lnTo>
                      <a:lnTo>
                        <a:pt x="9" y="52"/>
                      </a:lnTo>
                      <a:lnTo>
                        <a:pt x="16" y="59"/>
                      </a:lnTo>
                      <a:lnTo>
                        <a:pt x="26" y="64"/>
                      </a:lnTo>
                      <a:lnTo>
                        <a:pt x="35" y="69"/>
                      </a:lnTo>
                      <a:lnTo>
                        <a:pt x="47" y="71"/>
                      </a:lnTo>
                      <a:lnTo>
                        <a:pt x="57" y="71"/>
                      </a:lnTo>
                      <a:lnTo>
                        <a:pt x="66" y="66"/>
                      </a:lnTo>
                      <a:lnTo>
                        <a:pt x="75" y="62"/>
                      </a:lnTo>
                      <a:lnTo>
                        <a:pt x="82" y="52"/>
                      </a:lnTo>
                      <a:lnTo>
                        <a:pt x="85" y="43"/>
                      </a:lnTo>
                      <a:lnTo>
                        <a:pt x="85" y="33"/>
                      </a:lnTo>
                      <a:lnTo>
                        <a:pt x="82" y="24"/>
                      </a:lnTo>
                      <a:lnTo>
                        <a:pt x="78" y="17"/>
                      </a:lnTo>
                      <a:lnTo>
                        <a:pt x="71" y="10"/>
                      </a:lnTo>
                      <a:lnTo>
                        <a:pt x="61" y="5"/>
                      </a:lnTo>
                      <a:lnTo>
                        <a:pt x="52" y="3"/>
                      </a:lnTo>
                      <a:lnTo>
                        <a:pt x="42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4" name="Freeform 149"/>
                <p:cNvSpPr>
                  <a:spLocks/>
                </p:cNvSpPr>
                <p:nvPr/>
              </p:nvSpPr>
              <p:spPr bwMode="auto">
                <a:xfrm>
                  <a:off x="4364" y="1084"/>
                  <a:ext cx="75" cy="61"/>
                </a:xfrm>
                <a:custGeom>
                  <a:avLst/>
                  <a:gdLst>
                    <a:gd name="T0" fmla="*/ 33 w 75"/>
                    <a:gd name="T1" fmla="*/ 0 h 61"/>
                    <a:gd name="T2" fmla="*/ 33 w 75"/>
                    <a:gd name="T3" fmla="*/ 0 h 61"/>
                    <a:gd name="T4" fmla="*/ 19 w 75"/>
                    <a:gd name="T5" fmla="*/ 2 h 61"/>
                    <a:gd name="T6" fmla="*/ 9 w 75"/>
                    <a:gd name="T7" fmla="*/ 7 h 61"/>
                    <a:gd name="T8" fmla="*/ 2 w 75"/>
                    <a:gd name="T9" fmla="*/ 19 h 61"/>
                    <a:gd name="T10" fmla="*/ 0 w 75"/>
                    <a:gd name="T11" fmla="*/ 24 h 61"/>
                    <a:gd name="T12" fmla="*/ 0 w 75"/>
                    <a:gd name="T13" fmla="*/ 31 h 61"/>
                    <a:gd name="T14" fmla="*/ 0 w 75"/>
                    <a:gd name="T15" fmla="*/ 31 h 61"/>
                    <a:gd name="T16" fmla="*/ 7 w 75"/>
                    <a:gd name="T17" fmla="*/ 43 h 61"/>
                    <a:gd name="T18" fmla="*/ 16 w 75"/>
                    <a:gd name="T19" fmla="*/ 52 h 61"/>
                    <a:gd name="T20" fmla="*/ 28 w 75"/>
                    <a:gd name="T21" fmla="*/ 59 h 61"/>
                    <a:gd name="T22" fmla="*/ 44 w 75"/>
                    <a:gd name="T23" fmla="*/ 61 h 61"/>
                    <a:gd name="T24" fmla="*/ 44 w 75"/>
                    <a:gd name="T25" fmla="*/ 61 h 61"/>
                    <a:gd name="T26" fmla="*/ 59 w 75"/>
                    <a:gd name="T27" fmla="*/ 59 h 61"/>
                    <a:gd name="T28" fmla="*/ 68 w 75"/>
                    <a:gd name="T29" fmla="*/ 52 h 61"/>
                    <a:gd name="T30" fmla="*/ 73 w 75"/>
                    <a:gd name="T31" fmla="*/ 47 h 61"/>
                    <a:gd name="T32" fmla="*/ 75 w 75"/>
                    <a:gd name="T33" fmla="*/ 43 h 61"/>
                    <a:gd name="T34" fmla="*/ 75 w 75"/>
                    <a:gd name="T35" fmla="*/ 36 h 61"/>
                    <a:gd name="T36" fmla="*/ 75 w 75"/>
                    <a:gd name="T37" fmla="*/ 31 h 61"/>
                    <a:gd name="T38" fmla="*/ 75 w 75"/>
                    <a:gd name="T39" fmla="*/ 31 h 61"/>
                    <a:gd name="T40" fmla="*/ 73 w 75"/>
                    <a:gd name="T41" fmla="*/ 24 h 61"/>
                    <a:gd name="T42" fmla="*/ 70 w 75"/>
                    <a:gd name="T43" fmla="*/ 19 h 61"/>
                    <a:gd name="T44" fmla="*/ 61 w 75"/>
                    <a:gd name="T45" fmla="*/ 7 h 61"/>
                    <a:gd name="T46" fmla="*/ 47 w 75"/>
                    <a:gd name="T47" fmla="*/ 2 h 61"/>
                    <a:gd name="T48" fmla="*/ 33 w 75"/>
                    <a:gd name="T49" fmla="*/ 0 h 61"/>
                    <a:gd name="T50" fmla="*/ 33 w 75"/>
                    <a:gd name="T51" fmla="*/ 0 h 6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5" h="61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19" y="2"/>
                      </a:lnTo>
                      <a:lnTo>
                        <a:pt x="9" y="7"/>
                      </a:lnTo>
                      <a:lnTo>
                        <a:pt x="2" y="19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7" y="43"/>
                      </a:lnTo>
                      <a:lnTo>
                        <a:pt x="16" y="52"/>
                      </a:lnTo>
                      <a:lnTo>
                        <a:pt x="28" y="59"/>
                      </a:lnTo>
                      <a:lnTo>
                        <a:pt x="44" y="61"/>
                      </a:lnTo>
                      <a:lnTo>
                        <a:pt x="59" y="59"/>
                      </a:lnTo>
                      <a:lnTo>
                        <a:pt x="68" y="52"/>
                      </a:lnTo>
                      <a:lnTo>
                        <a:pt x="73" y="47"/>
                      </a:lnTo>
                      <a:lnTo>
                        <a:pt x="75" y="43"/>
                      </a:lnTo>
                      <a:lnTo>
                        <a:pt x="75" y="36"/>
                      </a:lnTo>
                      <a:lnTo>
                        <a:pt x="75" y="31"/>
                      </a:lnTo>
                      <a:lnTo>
                        <a:pt x="73" y="24"/>
                      </a:lnTo>
                      <a:lnTo>
                        <a:pt x="70" y="19"/>
                      </a:lnTo>
                      <a:lnTo>
                        <a:pt x="61" y="7"/>
                      </a:lnTo>
                      <a:lnTo>
                        <a:pt x="47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5" name="Freeform 150"/>
                <p:cNvSpPr>
                  <a:spLocks/>
                </p:cNvSpPr>
                <p:nvPr/>
              </p:nvSpPr>
              <p:spPr bwMode="auto">
                <a:xfrm>
                  <a:off x="4378" y="1094"/>
                  <a:ext cx="49" cy="42"/>
                </a:xfrm>
                <a:custGeom>
                  <a:avLst/>
                  <a:gdLst>
                    <a:gd name="T0" fmla="*/ 21 w 49"/>
                    <a:gd name="T1" fmla="*/ 0 h 42"/>
                    <a:gd name="T2" fmla="*/ 21 w 49"/>
                    <a:gd name="T3" fmla="*/ 0 h 42"/>
                    <a:gd name="T4" fmla="*/ 14 w 49"/>
                    <a:gd name="T5" fmla="*/ 0 h 42"/>
                    <a:gd name="T6" fmla="*/ 9 w 49"/>
                    <a:gd name="T7" fmla="*/ 2 h 42"/>
                    <a:gd name="T8" fmla="*/ 5 w 49"/>
                    <a:gd name="T9" fmla="*/ 4 h 42"/>
                    <a:gd name="T10" fmla="*/ 2 w 49"/>
                    <a:gd name="T11" fmla="*/ 9 h 42"/>
                    <a:gd name="T12" fmla="*/ 0 w 49"/>
                    <a:gd name="T13" fmla="*/ 14 h 42"/>
                    <a:gd name="T14" fmla="*/ 0 w 49"/>
                    <a:gd name="T15" fmla="*/ 18 h 42"/>
                    <a:gd name="T16" fmla="*/ 0 w 49"/>
                    <a:gd name="T17" fmla="*/ 26 h 42"/>
                    <a:gd name="T18" fmla="*/ 5 w 49"/>
                    <a:gd name="T19" fmla="*/ 30 h 42"/>
                    <a:gd name="T20" fmla="*/ 5 w 49"/>
                    <a:gd name="T21" fmla="*/ 30 h 42"/>
                    <a:gd name="T22" fmla="*/ 14 w 49"/>
                    <a:gd name="T23" fmla="*/ 37 h 42"/>
                    <a:gd name="T24" fmla="*/ 26 w 49"/>
                    <a:gd name="T25" fmla="*/ 42 h 42"/>
                    <a:gd name="T26" fmla="*/ 33 w 49"/>
                    <a:gd name="T27" fmla="*/ 40 h 42"/>
                    <a:gd name="T28" fmla="*/ 38 w 49"/>
                    <a:gd name="T29" fmla="*/ 40 h 42"/>
                    <a:gd name="T30" fmla="*/ 42 w 49"/>
                    <a:gd name="T31" fmla="*/ 35 h 42"/>
                    <a:gd name="T32" fmla="*/ 47 w 49"/>
                    <a:gd name="T33" fmla="*/ 30 h 42"/>
                    <a:gd name="T34" fmla="*/ 47 w 49"/>
                    <a:gd name="T35" fmla="*/ 30 h 42"/>
                    <a:gd name="T36" fmla="*/ 49 w 49"/>
                    <a:gd name="T37" fmla="*/ 26 h 42"/>
                    <a:gd name="T38" fmla="*/ 49 w 49"/>
                    <a:gd name="T39" fmla="*/ 18 h 42"/>
                    <a:gd name="T40" fmla="*/ 47 w 49"/>
                    <a:gd name="T41" fmla="*/ 14 h 42"/>
                    <a:gd name="T42" fmla="*/ 45 w 49"/>
                    <a:gd name="T43" fmla="*/ 9 h 42"/>
                    <a:gd name="T44" fmla="*/ 35 w 49"/>
                    <a:gd name="T45" fmla="*/ 2 h 42"/>
                    <a:gd name="T46" fmla="*/ 23 w 49"/>
                    <a:gd name="T47" fmla="*/ 0 h 42"/>
                    <a:gd name="T48" fmla="*/ 21 w 49"/>
                    <a:gd name="T49" fmla="*/ 0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9" h="42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4" y="0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6"/>
                      </a:lnTo>
                      <a:lnTo>
                        <a:pt x="5" y="30"/>
                      </a:lnTo>
                      <a:lnTo>
                        <a:pt x="14" y="37"/>
                      </a:lnTo>
                      <a:lnTo>
                        <a:pt x="26" y="42"/>
                      </a:lnTo>
                      <a:lnTo>
                        <a:pt x="33" y="40"/>
                      </a:lnTo>
                      <a:lnTo>
                        <a:pt x="38" y="40"/>
                      </a:lnTo>
                      <a:lnTo>
                        <a:pt x="42" y="35"/>
                      </a:lnTo>
                      <a:lnTo>
                        <a:pt x="47" y="30"/>
                      </a:lnTo>
                      <a:lnTo>
                        <a:pt x="49" y="26"/>
                      </a:lnTo>
                      <a:lnTo>
                        <a:pt x="49" y="18"/>
                      </a:lnTo>
                      <a:lnTo>
                        <a:pt x="47" y="14"/>
                      </a:lnTo>
                      <a:lnTo>
                        <a:pt x="45" y="9"/>
                      </a:lnTo>
                      <a:lnTo>
                        <a:pt x="35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6" name="Freeform 151"/>
                <p:cNvSpPr>
                  <a:spLocks/>
                </p:cNvSpPr>
                <p:nvPr/>
              </p:nvSpPr>
              <p:spPr bwMode="auto">
                <a:xfrm>
                  <a:off x="4383" y="1098"/>
                  <a:ext cx="40" cy="33"/>
                </a:xfrm>
                <a:custGeom>
                  <a:avLst/>
                  <a:gdLst>
                    <a:gd name="T0" fmla="*/ 16 w 40"/>
                    <a:gd name="T1" fmla="*/ 0 h 33"/>
                    <a:gd name="T2" fmla="*/ 16 w 40"/>
                    <a:gd name="T3" fmla="*/ 0 h 33"/>
                    <a:gd name="T4" fmla="*/ 9 w 40"/>
                    <a:gd name="T5" fmla="*/ 0 h 33"/>
                    <a:gd name="T6" fmla="*/ 4 w 40"/>
                    <a:gd name="T7" fmla="*/ 5 h 33"/>
                    <a:gd name="T8" fmla="*/ 0 w 40"/>
                    <a:gd name="T9" fmla="*/ 10 h 33"/>
                    <a:gd name="T10" fmla="*/ 0 w 40"/>
                    <a:gd name="T11" fmla="*/ 17 h 33"/>
                    <a:gd name="T12" fmla="*/ 0 w 40"/>
                    <a:gd name="T13" fmla="*/ 17 h 33"/>
                    <a:gd name="T14" fmla="*/ 2 w 40"/>
                    <a:gd name="T15" fmla="*/ 22 h 33"/>
                    <a:gd name="T16" fmla="*/ 7 w 40"/>
                    <a:gd name="T17" fmla="*/ 29 h 33"/>
                    <a:gd name="T18" fmla="*/ 14 w 40"/>
                    <a:gd name="T19" fmla="*/ 31 h 33"/>
                    <a:gd name="T20" fmla="*/ 23 w 40"/>
                    <a:gd name="T21" fmla="*/ 33 h 33"/>
                    <a:gd name="T22" fmla="*/ 23 w 40"/>
                    <a:gd name="T23" fmla="*/ 33 h 33"/>
                    <a:gd name="T24" fmla="*/ 30 w 40"/>
                    <a:gd name="T25" fmla="*/ 31 h 33"/>
                    <a:gd name="T26" fmla="*/ 35 w 40"/>
                    <a:gd name="T27" fmla="*/ 29 h 33"/>
                    <a:gd name="T28" fmla="*/ 40 w 40"/>
                    <a:gd name="T29" fmla="*/ 22 h 33"/>
                    <a:gd name="T30" fmla="*/ 40 w 40"/>
                    <a:gd name="T31" fmla="*/ 17 h 33"/>
                    <a:gd name="T32" fmla="*/ 40 w 40"/>
                    <a:gd name="T33" fmla="*/ 17 h 33"/>
                    <a:gd name="T34" fmla="*/ 37 w 40"/>
                    <a:gd name="T35" fmla="*/ 10 h 33"/>
                    <a:gd name="T36" fmla="*/ 30 w 40"/>
                    <a:gd name="T37" fmla="*/ 5 h 33"/>
                    <a:gd name="T38" fmla="*/ 25 w 40"/>
                    <a:gd name="T39" fmla="*/ 0 h 33"/>
                    <a:gd name="T40" fmla="*/ 16 w 40"/>
                    <a:gd name="T41" fmla="*/ 0 h 33"/>
                    <a:gd name="T42" fmla="*/ 16 w 40"/>
                    <a:gd name="T43" fmla="*/ 0 h 3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" h="3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9" y="0"/>
                      </a:lnTo>
                      <a:lnTo>
                        <a:pt x="4" y="5"/>
                      </a:lnTo>
                      <a:lnTo>
                        <a:pt x="0" y="10"/>
                      </a:lnTo>
                      <a:lnTo>
                        <a:pt x="0" y="17"/>
                      </a:lnTo>
                      <a:lnTo>
                        <a:pt x="2" y="22"/>
                      </a:lnTo>
                      <a:lnTo>
                        <a:pt x="7" y="29"/>
                      </a:lnTo>
                      <a:lnTo>
                        <a:pt x="14" y="31"/>
                      </a:lnTo>
                      <a:lnTo>
                        <a:pt x="23" y="33"/>
                      </a:lnTo>
                      <a:lnTo>
                        <a:pt x="30" y="31"/>
                      </a:lnTo>
                      <a:lnTo>
                        <a:pt x="35" y="29"/>
                      </a:lnTo>
                      <a:lnTo>
                        <a:pt x="40" y="22"/>
                      </a:lnTo>
                      <a:lnTo>
                        <a:pt x="40" y="17"/>
                      </a:lnTo>
                      <a:lnTo>
                        <a:pt x="37" y="10"/>
                      </a:lnTo>
                      <a:lnTo>
                        <a:pt x="30" y="5"/>
                      </a:lnTo>
                      <a:lnTo>
                        <a:pt x="2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7" name="Freeform 152"/>
                <p:cNvSpPr>
                  <a:spLocks/>
                </p:cNvSpPr>
                <p:nvPr/>
              </p:nvSpPr>
              <p:spPr bwMode="auto">
                <a:xfrm>
                  <a:off x="4392" y="110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3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0 w 21"/>
                    <a:gd name="T15" fmla="*/ 12 h 19"/>
                    <a:gd name="T16" fmla="*/ 5 w 21"/>
                    <a:gd name="T17" fmla="*/ 15 h 19"/>
                    <a:gd name="T18" fmla="*/ 7 w 21"/>
                    <a:gd name="T19" fmla="*/ 17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7 h 19"/>
                    <a:gd name="T26" fmla="*/ 19 w 21"/>
                    <a:gd name="T27" fmla="*/ 15 h 19"/>
                    <a:gd name="T28" fmla="*/ 21 w 21"/>
                    <a:gd name="T29" fmla="*/ 12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6 w 21"/>
                    <a:gd name="T37" fmla="*/ 3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5" y="15"/>
                      </a:lnTo>
                      <a:lnTo>
                        <a:pt x="7" y="17"/>
                      </a:lnTo>
                      <a:lnTo>
                        <a:pt x="12" y="19"/>
                      </a:lnTo>
                      <a:lnTo>
                        <a:pt x="16" y="17"/>
                      </a:lnTo>
                      <a:lnTo>
                        <a:pt x="19" y="15"/>
                      </a:lnTo>
                      <a:lnTo>
                        <a:pt x="21" y="12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8" name="Freeform 153"/>
                <p:cNvSpPr>
                  <a:spLocks/>
                </p:cNvSpPr>
                <p:nvPr/>
              </p:nvSpPr>
              <p:spPr bwMode="auto">
                <a:xfrm>
                  <a:off x="4210" y="971"/>
                  <a:ext cx="243" cy="200"/>
                </a:xfrm>
                <a:custGeom>
                  <a:avLst/>
                  <a:gdLst>
                    <a:gd name="T0" fmla="*/ 229 w 243"/>
                    <a:gd name="T1" fmla="*/ 75 h 200"/>
                    <a:gd name="T2" fmla="*/ 229 w 243"/>
                    <a:gd name="T3" fmla="*/ 75 h 200"/>
                    <a:gd name="T4" fmla="*/ 220 w 243"/>
                    <a:gd name="T5" fmla="*/ 80 h 200"/>
                    <a:gd name="T6" fmla="*/ 208 w 243"/>
                    <a:gd name="T7" fmla="*/ 80 h 200"/>
                    <a:gd name="T8" fmla="*/ 184 w 243"/>
                    <a:gd name="T9" fmla="*/ 78 h 200"/>
                    <a:gd name="T10" fmla="*/ 184 w 243"/>
                    <a:gd name="T11" fmla="*/ 78 h 200"/>
                    <a:gd name="T12" fmla="*/ 170 w 243"/>
                    <a:gd name="T13" fmla="*/ 78 h 200"/>
                    <a:gd name="T14" fmla="*/ 154 w 243"/>
                    <a:gd name="T15" fmla="*/ 80 h 200"/>
                    <a:gd name="T16" fmla="*/ 140 w 243"/>
                    <a:gd name="T17" fmla="*/ 85 h 200"/>
                    <a:gd name="T18" fmla="*/ 125 w 243"/>
                    <a:gd name="T19" fmla="*/ 90 h 200"/>
                    <a:gd name="T20" fmla="*/ 111 w 243"/>
                    <a:gd name="T21" fmla="*/ 99 h 200"/>
                    <a:gd name="T22" fmla="*/ 102 w 243"/>
                    <a:gd name="T23" fmla="*/ 108 h 200"/>
                    <a:gd name="T24" fmla="*/ 95 w 243"/>
                    <a:gd name="T25" fmla="*/ 123 h 200"/>
                    <a:gd name="T26" fmla="*/ 90 w 243"/>
                    <a:gd name="T27" fmla="*/ 139 h 200"/>
                    <a:gd name="T28" fmla="*/ 90 w 243"/>
                    <a:gd name="T29" fmla="*/ 139 h 200"/>
                    <a:gd name="T30" fmla="*/ 88 w 243"/>
                    <a:gd name="T31" fmla="*/ 149 h 200"/>
                    <a:gd name="T32" fmla="*/ 90 w 243"/>
                    <a:gd name="T33" fmla="*/ 160 h 200"/>
                    <a:gd name="T34" fmla="*/ 90 w 243"/>
                    <a:gd name="T35" fmla="*/ 160 h 200"/>
                    <a:gd name="T36" fmla="*/ 90 w 243"/>
                    <a:gd name="T37" fmla="*/ 172 h 200"/>
                    <a:gd name="T38" fmla="*/ 90 w 243"/>
                    <a:gd name="T39" fmla="*/ 182 h 200"/>
                    <a:gd name="T40" fmla="*/ 88 w 243"/>
                    <a:gd name="T41" fmla="*/ 191 h 200"/>
                    <a:gd name="T42" fmla="*/ 81 w 243"/>
                    <a:gd name="T43" fmla="*/ 200 h 200"/>
                    <a:gd name="T44" fmla="*/ 81 w 243"/>
                    <a:gd name="T45" fmla="*/ 200 h 200"/>
                    <a:gd name="T46" fmla="*/ 69 w 243"/>
                    <a:gd name="T47" fmla="*/ 193 h 200"/>
                    <a:gd name="T48" fmla="*/ 62 w 243"/>
                    <a:gd name="T49" fmla="*/ 182 h 200"/>
                    <a:gd name="T50" fmla="*/ 62 w 243"/>
                    <a:gd name="T51" fmla="*/ 182 h 200"/>
                    <a:gd name="T52" fmla="*/ 31 w 243"/>
                    <a:gd name="T53" fmla="*/ 130 h 200"/>
                    <a:gd name="T54" fmla="*/ 0 w 243"/>
                    <a:gd name="T55" fmla="*/ 78 h 200"/>
                    <a:gd name="T56" fmla="*/ 0 w 243"/>
                    <a:gd name="T57" fmla="*/ 78 h 200"/>
                    <a:gd name="T58" fmla="*/ 22 w 243"/>
                    <a:gd name="T59" fmla="*/ 52 h 200"/>
                    <a:gd name="T60" fmla="*/ 45 w 243"/>
                    <a:gd name="T61" fmla="*/ 31 h 200"/>
                    <a:gd name="T62" fmla="*/ 74 w 243"/>
                    <a:gd name="T63" fmla="*/ 12 h 200"/>
                    <a:gd name="T64" fmla="*/ 104 w 243"/>
                    <a:gd name="T65" fmla="*/ 0 h 200"/>
                    <a:gd name="T66" fmla="*/ 243 w 243"/>
                    <a:gd name="T67" fmla="*/ 31 h 200"/>
                    <a:gd name="T68" fmla="*/ 243 w 243"/>
                    <a:gd name="T69" fmla="*/ 31 h 200"/>
                    <a:gd name="T70" fmla="*/ 239 w 243"/>
                    <a:gd name="T71" fmla="*/ 54 h 200"/>
                    <a:gd name="T72" fmla="*/ 236 w 243"/>
                    <a:gd name="T73" fmla="*/ 66 h 200"/>
                    <a:gd name="T74" fmla="*/ 229 w 243"/>
                    <a:gd name="T75" fmla="*/ 75 h 200"/>
                    <a:gd name="T76" fmla="*/ 229 w 243"/>
                    <a:gd name="T77" fmla="*/ 75 h 20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43" h="200">
                      <a:moveTo>
                        <a:pt x="229" y="75"/>
                      </a:moveTo>
                      <a:lnTo>
                        <a:pt x="229" y="75"/>
                      </a:lnTo>
                      <a:lnTo>
                        <a:pt x="220" y="80"/>
                      </a:lnTo>
                      <a:lnTo>
                        <a:pt x="208" y="80"/>
                      </a:lnTo>
                      <a:lnTo>
                        <a:pt x="184" y="78"/>
                      </a:lnTo>
                      <a:lnTo>
                        <a:pt x="170" y="78"/>
                      </a:lnTo>
                      <a:lnTo>
                        <a:pt x="154" y="80"/>
                      </a:lnTo>
                      <a:lnTo>
                        <a:pt x="140" y="85"/>
                      </a:lnTo>
                      <a:lnTo>
                        <a:pt x="125" y="90"/>
                      </a:lnTo>
                      <a:lnTo>
                        <a:pt x="111" y="99"/>
                      </a:lnTo>
                      <a:lnTo>
                        <a:pt x="102" y="108"/>
                      </a:lnTo>
                      <a:lnTo>
                        <a:pt x="95" y="123"/>
                      </a:lnTo>
                      <a:lnTo>
                        <a:pt x="90" y="139"/>
                      </a:lnTo>
                      <a:lnTo>
                        <a:pt x="88" y="149"/>
                      </a:lnTo>
                      <a:lnTo>
                        <a:pt x="90" y="160"/>
                      </a:lnTo>
                      <a:lnTo>
                        <a:pt x="90" y="172"/>
                      </a:lnTo>
                      <a:lnTo>
                        <a:pt x="90" y="182"/>
                      </a:lnTo>
                      <a:lnTo>
                        <a:pt x="88" y="191"/>
                      </a:lnTo>
                      <a:lnTo>
                        <a:pt x="81" y="200"/>
                      </a:lnTo>
                      <a:lnTo>
                        <a:pt x="69" y="193"/>
                      </a:lnTo>
                      <a:lnTo>
                        <a:pt x="62" y="182"/>
                      </a:lnTo>
                      <a:lnTo>
                        <a:pt x="31" y="130"/>
                      </a:lnTo>
                      <a:lnTo>
                        <a:pt x="0" y="78"/>
                      </a:lnTo>
                      <a:lnTo>
                        <a:pt x="22" y="52"/>
                      </a:lnTo>
                      <a:lnTo>
                        <a:pt x="45" y="31"/>
                      </a:lnTo>
                      <a:lnTo>
                        <a:pt x="74" y="12"/>
                      </a:lnTo>
                      <a:lnTo>
                        <a:pt x="104" y="0"/>
                      </a:lnTo>
                      <a:lnTo>
                        <a:pt x="243" y="31"/>
                      </a:lnTo>
                      <a:lnTo>
                        <a:pt x="239" y="54"/>
                      </a:lnTo>
                      <a:lnTo>
                        <a:pt x="236" y="66"/>
                      </a:lnTo>
                      <a:lnTo>
                        <a:pt x="229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29" name="Freeform 154"/>
                <p:cNvSpPr>
                  <a:spLocks/>
                </p:cNvSpPr>
                <p:nvPr/>
              </p:nvSpPr>
              <p:spPr bwMode="auto">
                <a:xfrm>
                  <a:off x="4220" y="978"/>
                  <a:ext cx="219" cy="182"/>
                </a:xfrm>
                <a:custGeom>
                  <a:avLst/>
                  <a:gdLst>
                    <a:gd name="T0" fmla="*/ 75 w 219"/>
                    <a:gd name="T1" fmla="*/ 0 h 182"/>
                    <a:gd name="T2" fmla="*/ 219 w 219"/>
                    <a:gd name="T3" fmla="*/ 31 h 182"/>
                    <a:gd name="T4" fmla="*/ 214 w 219"/>
                    <a:gd name="T5" fmla="*/ 57 h 182"/>
                    <a:gd name="T6" fmla="*/ 214 w 219"/>
                    <a:gd name="T7" fmla="*/ 57 h 182"/>
                    <a:gd name="T8" fmla="*/ 212 w 219"/>
                    <a:gd name="T9" fmla="*/ 59 h 182"/>
                    <a:gd name="T10" fmla="*/ 207 w 219"/>
                    <a:gd name="T11" fmla="*/ 61 h 182"/>
                    <a:gd name="T12" fmla="*/ 200 w 219"/>
                    <a:gd name="T13" fmla="*/ 64 h 182"/>
                    <a:gd name="T14" fmla="*/ 200 w 219"/>
                    <a:gd name="T15" fmla="*/ 64 h 182"/>
                    <a:gd name="T16" fmla="*/ 186 w 219"/>
                    <a:gd name="T17" fmla="*/ 61 h 182"/>
                    <a:gd name="T18" fmla="*/ 163 w 219"/>
                    <a:gd name="T19" fmla="*/ 59 h 182"/>
                    <a:gd name="T20" fmla="*/ 151 w 219"/>
                    <a:gd name="T21" fmla="*/ 61 h 182"/>
                    <a:gd name="T22" fmla="*/ 137 w 219"/>
                    <a:gd name="T23" fmla="*/ 64 h 182"/>
                    <a:gd name="T24" fmla="*/ 120 w 219"/>
                    <a:gd name="T25" fmla="*/ 68 h 182"/>
                    <a:gd name="T26" fmla="*/ 106 w 219"/>
                    <a:gd name="T27" fmla="*/ 75 h 182"/>
                    <a:gd name="T28" fmla="*/ 106 w 219"/>
                    <a:gd name="T29" fmla="*/ 75 h 182"/>
                    <a:gd name="T30" fmla="*/ 94 w 219"/>
                    <a:gd name="T31" fmla="*/ 85 h 182"/>
                    <a:gd name="T32" fmla="*/ 85 w 219"/>
                    <a:gd name="T33" fmla="*/ 94 h 182"/>
                    <a:gd name="T34" fmla="*/ 78 w 219"/>
                    <a:gd name="T35" fmla="*/ 106 h 182"/>
                    <a:gd name="T36" fmla="*/ 73 w 219"/>
                    <a:gd name="T37" fmla="*/ 116 h 182"/>
                    <a:gd name="T38" fmla="*/ 68 w 219"/>
                    <a:gd name="T39" fmla="*/ 130 h 182"/>
                    <a:gd name="T40" fmla="*/ 68 w 219"/>
                    <a:gd name="T41" fmla="*/ 134 h 182"/>
                    <a:gd name="T42" fmla="*/ 68 w 219"/>
                    <a:gd name="T43" fmla="*/ 134 h 182"/>
                    <a:gd name="T44" fmla="*/ 68 w 219"/>
                    <a:gd name="T45" fmla="*/ 156 h 182"/>
                    <a:gd name="T46" fmla="*/ 71 w 219"/>
                    <a:gd name="T47" fmla="*/ 170 h 182"/>
                    <a:gd name="T48" fmla="*/ 71 w 219"/>
                    <a:gd name="T49" fmla="*/ 182 h 182"/>
                    <a:gd name="T50" fmla="*/ 71 w 219"/>
                    <a:gd name="T51" fmla="*/ 182 h 182"/>
                    <a:gd name="T52" fmla="*/ 66 w 219"/>
                    <a:gd name="T53" fmla="*/ 177 h 182"/>
                    <a:gd name="T54" fmla="*/ 59 w 219"/>
                    <a:gd name="T55" fmla="*/ 165 h 182"/>
                    <a:gd name="T56" fmla="*/ 33 w 219"/>
                    <a:gd name="T57" fmla="*/ 125 h 182"/>
                    <a:gd name="T58" fmla="*/ 0 w 219"/>
                    <a:gd name="T59" fmla="*/ 64 h 182"/>
                    <a:gd name="T60" fmla="*/ 66 w 219"/>
                    <a:gd name="T61" fmla="*/ 5 h 182"/>
                    <a:gd name="T62" fmla="*/ 66 w 219"/>
                    <a:gd name="T63" fmla="*/ 5 h 182"/>
                    <a:gd name="T64" fmla="*/ 75 w 219"/>
                    <a:gd name="T65" fmla="*/ 0 h 182"/>
                    <a:gd name="T66" fmla="*/ 75 w 219"/>
                    <a:gd name="T67" fmla="*/ 0 h 18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219" h="182">
                      <a:moveTo>
                        <a:pt x="75" y="0"/>
                      </a:moveTo>
                      <a:lnTo>
                        <a:pt x="219" y="31"/>
                      </a:lnTo>
                      <a:lnTo>
                        <a:pt x="214" y="57"/>
                      </a:lnTo>
                      <a:lnTo>
                        <a:pt x="212" y="59"/>
                      </a:lnTo>
                      <a:lnTo>
                        <a:pt x="207" y="61"/>
                      </a:lnTo>
                      <a:lnTo>
                        <a:pt x="200" y="64"/>
                      </a:lnTo>
                      <a:lnTo>
                        <a:pt x="186" y="61"/>
                      </a:lnTo>
                      <a:lnTo>
                        <a:pt x="163" y="59"/>
                      </a:lnTo>
                      <a:lnTo>
                        <a:pt x="151" y="61"/>
                      </a:lnTo>
                      <a:lnTo>
                        <a:pt x="137" y="64"/>
                      </a:lnTo>
                      <a:lnTo>
                        <a:pt x="120" y="68"/>
                      </a:lnTo>
                      <a:lnTo>
                        <a:pt x="106" y="75"/>
                      </a:lnTo>
                      <a:lnTo>
                        <a:pt x="94" y="85"/>
                      </a:lnTo>
                      <a:lnTo>
                        <a:pt x="85" y="94"/>
                      </a:lnTo>
                      <a:lnTo>
                        <a:pt x="78" y="106"/>
                      </a:lnTo>
                      <a:lnTo>
                        <a:pt x="73" y="116"/>
                      </a:lnTo>
                      <a:lnTo>
                        <a:pt x="68" y="130"/>
                      </a:lnTo>
                      <a:lnTo>
                        <a:pt x="68" y="134"/>
                      </a:lnTo>
                      <a:lnTo>
                        <a:pt x="68" y="156"/>
                      </a:lnTo>
                      <a:lnTo>
                        <a:pt x="71" y="170"/>
                      </a:lnTo>
                      <a:lnTo>
                        <a:pt x="71" y="182"/>
                      </a:lnTo>
                      <a:lnTo>
                        <a:pt x="66" y="177"/>
                      </a:lnTo>
                      <a:lnTo>
                        <a:pt x="59" y="165"/>
                      </a:lnTo>
                      <a:lnTo>
                        <a:pt x="33" y="125"/>
                      </a:lnTo>
                      <a:lnTo>
                        <a:pt x="0" y="64"/>
                      </a:lnTo>
                      <a:lnTo>
                        <a:pt x="66" y="5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0" name="Freeform 155"/>
                <p:cNvSpPr>
                  <a:spLocks/>
                </p:cNvSpPr>
                <p:nvPr/>
              </p:nvSpPr>
              <p:spPr bwMode="auto">
                <a:xfrm>
                  <a:off x="4175" y="962"/>
                  <a:ext cx="276" cy="325"/>
                </a:xfrm>
                <a:custGeom>
                  <a:avLst/>
                  <a:gdLst>
                    <a:gd name="T0" fmla="*/ 259 w 276"/>
                    <a:gd name="T1" fmla="*/ 0 h 325"/>
                    <a:gd name="T2" fmla="*/ 259 w 276"/>
                    <a:gd name="T3" fmla="*/ 0 h 325"/>
                    <a:gd name="T4" fmla="*/ 274 w 276"/>
                    <a:gd name="T5" fmla="*/ 21 h 325"/>
                    <a:gd name="T6" fmla="*/ 276 w 276"/>
                    <a:gd name="T7" fmla="*/ 33 h 325"/>
                    <a:gd name="T8" fmla="*/ 276 w 276"/>
                    <a:gd name="T9" fmla="*/ 47 h 325"/>
                    <a:gd name="T10" fmla="*/ 276 w 276"/>
                    <a:gd name="T11" fmla="*/ 47 h 325"/>
                    <a:gd name="T12" fmla="*/ 274 w 276"/>
                    <a:gd name="T13" fmla="*/ 56 h 325"/>
                    <a:gd name="T14" fmla="*/ 269 w 276"/>
                    <a:gd name="T15" fmla="*/ 61 h 325"/>
                    <a:gd name="T16" fmla="*/ 264 w 276"/>
                    <a:gd name="T17" fmla="*/ 63 h 325"/>
                    <a:gd name="T18" fmla="*/ 257 w 276"/>
                    <a:gd name="T19" fmla="*/ 63 h 325"/>
                    <a:gd name="T20" fmla="*/ 243 w 276"/>
                    <a:gd name="T21" fmla="*/ 61 h 325"/>
                    <a:gd name="T22" fmla="*/ 229 w 276"/>
                    <a:gd name="T23" fmla="*/ 58 h 325"/>
                    <a:gd name="T24" fmla="*/ 229 w 276"/>
                    <a:gd name="T25" fmla="*/ 58 h 325"/>
                    <a:gd name="T26" fmla="*/ 208 w 276"/>
                    <a:gd name="T27" fmla="*/ 56 h 325"/>
                    <a:gd name="T28" fmla="*/ 184 w 276"/>
                    <a:gd name="T29" fmla="*/ 56 h 325"/>
                    <a:gd name="T30" fmla="*/ 184 w 276"/>
                    <a:gd name="T31" fmla="*/ 56 h 325"/>
                    <a:gd name="T32" fmla="*/ 170 w 276"/>
                    <a:gd name="T33" fmla="*/ 61 h 325"/>
                    <a:gd name="T34" fmla="*/ 153 w 276"/>
                    <a:gd name="T35" fmla="*/ 68 h 325"/>
                    <a:gd name="T36" fmla="*/ 142 w 276"/>
                    <a:gd name="T37" fmla="*/ 77 h 325"/>
                    <a:gd name="T38" fmla="*/ 130 w 276"/>
                    <a:gd name="T39" fmla="*/ 87 h 325"/>
                    <a:gd name="T40" fmla="*/ 120 w 276"/>
                    <a:gd name="T41" fmla="*/ 101 h 325"/>
                    <a:gd name="T42" fmla="*/ 116 w 276"/>
                    <a:gd name="T43" fmla="*/ 115 h 325"/>
                    <a:gd name="T44" fmla="*/ 111 w 276"/>
                    <a:gd name="T45" fmla="*/ 129 h 325"/>
                    <a:gd name="T46" fmla="*/ 113 w 276"/>
                    <a:gd name="T47" fmla="*/ 146 h 325"/>
                    <a:gd name="T48" fmla="*/ 113 w 276"/>
                    <a:gd name="T49" fmla="*/ 146 h 325"/>
                    <a:gd name="T50" fmla="*/ 118 w 276"/>
                    <a:gd name="T51" fmla="*/ 165 h 325"/>
                    <a:gd name="T52" fmla="*/ 118 w 276"/>
                    <a:gd name="T53" fmla="*/ 165 h 325"/>
                    <a:gd name="T54" fmla="*/ 123 w 276"/>
                    <a:gd name="T55" fmla="*/ 179 h 325"/>
                    <a:gd name="T56" fmla="*/ 123 w 276"/>
                    <a:gd name="T57" fmla="*/ 195 h 325"/>
                    <a:gd name="T58" fmla="*/ 123 w 276"/>
                    <a:gd name="T59" fmla="*/ 209 h 325"/>
                    <a:gd name="T60" fmla="*/ 118 w 276"/>
                    <a:gd name="T61" fmla="*/ 224 h 325"/>
                    <a:gd name="T62" fmla="*/ 118 w 276"/>
                    <a:gd name="T63" fmla="*/ 224 h 325"/>
                    <a:gd name="T64" fmla="*/ 111 w 276"/>
                    <a:gd name="T65" fmla="*/ 247 h 325"/>
                    <a:gd name="T66" fmla="*/ 104 w 276"/>
                    <a:gd name="T67" fmla="*/ 259 h 325"/>
                    <a:gd name="T68" fmla="*/ 97 w 276"/>
                    <a:gd name="T69" fmla="*/ 266 h 325"/>
                    <a:gd name="T70" fmla="*/ 97 w 276"/>
                    <a:gd name="T71" fmla="*/ 266 h 325"/>
                    <a:gd name="T72" fmla="*/ 66 w 276"/>
                    <a:gd name="T73" fmla="*/ 292 h 325"/>
                    <a:gd name="T74" fmla="*/ 35 w 276"/>
                    <a:gd name="T75" fmla="*/ 315 h 325"/>
                    <a:gd name="T76" fmla="*/ 35 w 276"/>
                    <a:gd name="T77" fmla="*/ 315 h 325"/>
                    <a:gd name="T78" fmla="*/ 19 w 276"/>
                    <a:gd name="T79" fmla="*/ 323 h 325"/>
                    <a:gd name="T80" fmla="*/ 0 w 276"/>
                    <a:gd name="T81" fmla="*/ 325 h 325"/>
                    <a:gd name="T82" fmla="*/ 0 w 276"/>
                    <a:gd name="T83" fmla="*/ 198 h 325"/>
                    <a:gd name="T84" fmla="*/ 0 w 276"/>
                    <a:gd name="T85" fmla="*/ 198 h 325"/>
                    <a:gd name="T86" fmla="*/ 2 w 276"/>
                    <a:gd name="T87" fmla="*/ 179 h 325"/>
                    <a:gd name="T88" fmla="*/ 5 w 276"/>
                    <a:gd name="T89" fmla="*/ 158 h 325"/>
                    <a:gd name="T90" fmla="*/ 10 w 276"/>
                    <a:gd name="T91" fmla="*/ 139 h 325"/>
                    <a:gd name="T92" fmla="*/ 17 w 276"/>
                    <a:gd name="T93" fmla="*/ 120 h 325"/>
                    <a:gd name="T94" fmla="*/ 26 w 276"/>
                    <a:gd name="T95" fmla="*/ 103 h 325"/>
                    <a:gd name="T96" fmla="*/ 35 w 276"/>
                    <a:gd name="T97" fmla="*/ 87 h 325"/>
                    <a:gd name="T98" fmla="*/ 47 w 276"/>
                    <a:gd name="T99" fmla="*/ 70 h 325"/>
                    <a:gd name="T100" fmla="*/ 59 w 276"/>
                    <a:gd name="T101" fmla="*/ 56 h 325"/>
                    <a:gd name="T102" fmla="*/ 73 w 276"/>
                    <a:gd name="T103" fmla="*/ 44 h 325"/>
                    <a:gd name="T104" fmla="*/ 90 w 276"/>
                    <a:gd name="T105" fmla="*/ 33 h 325"/>
                    <a:gd name="T106" fmla="*/ 106 w 276"/>
                    <a:gd name="T107" fmla="*/ 23 h 325"/>
                    <a:gd name="T108" fmla="*/ 123 w 276"/>
                    <a:gd name="T109" fmla="*/ 14 h 325"/>
                    <a:gd name="T110" fmla="*/ 142 w 276"/>
                    <a:gd name="T111" fmla="*/ 7 h 325"/>
                    <a:gd name="T112" fmla="*/ 160 w 276"/>
                    <a:gd name="T113" fmla="*/ 2 h 325"/>
                    <a:gd name="T114" fmla="*/ 179 w 276"/>
                    <a:gd name="T115" fmla="*/ 0 h 325"/>
                    <a:gd name="T116" fmla="*/ 200 w 276"/>
                    <a:gd name="T117" fmla="*/ 0 h 325"/>
                    <a:gd name="T118" fmla="*/ 259 w 276"/>
                    <a:gd name="T119" fmla="*/ 0 h 3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276" h="325">
                      <a:moveTo>
                        <a:pt x="259" y="0"/>
                      </a:moveTo>
                      <a:lnTo>
                        <a:pt x="259" y="0"/>
                      </a:lnTo>
                      <a:lnTo>
                        <a:pt x="274" y="21"/>
                      </a:lnTo>
                      <a:lnTo>
                        <a:pt x="276" y="33"/>
                      </a:lnTo>
                      <a:lnTo>
                        <a:pt x="276" y="47"/>
                      </a:lnTo>
                      <a:lnTo>
                        <a:pt x="274" y="56"/>
                      </a:lnTo>
                      <a:lnTo>
                        <a:pt x="269" y="61"/>
                      </a:lnTo>
                      <a:lnTo>
                        <a:pt x="264" y="63"/>
                      </a:lnTo>
                      <a:lnTo>
                        <a:pt x="257" y="63"/>
                      </a:lnTo>
                      <a:lnTo>
                        <a:pt x="243" y="61"/>
                      </a:lnTo>
                      <a:lnTo>
                        <a:pt x="229" y="58"/>
                      </a:lnTo>
                      <a:lnTo>
                        <a:pt x="208" y="56"/>
                      </a:lnTo>
                      <a:lnTo>
                        <a:pt x="184" y="56"/>
                      </a:lnTo>
                      <a:lnTo>
                        <a:pt x="170" y="61"/>
                      </a:lnTo>
                      <a:lnTo>
                        <a:pt x="153" y="68"/>
                      </a:lnTo>
                      <a:lnTo>
                        <a:pt x="142" y="77"/>
                      </a:lnTo>
                      <a:lnTo>
                        <a:pt x="130" y="87"/>
                      </a:lnTo>
                      <a:lnTo>
                        <a:pt x="120" y="101"/>
                      </a:lnTo>
                      <a:lnTo>
                        <a:pt x="116" y="115"/>
                      </a:lnTo>
                      <a:lnTo>
                        <a:pt x="111" y="129"/>
                      </a:lnTo>
                      <a:lnTo>
                        <a:pt x="113" y="146"/>
                      </a:lnTo>
                      <a:lnTo>
                        <a:pt x="118" y="165"/>
                      </a:lnTo>
                      <a:lnTo>
                        <a:pt x="123" y="179"/>
                      </a:lnTo>
                      <a:lnTo>
                        <a:pt x="123" y="195"/>
                      </a:lnTo>
                      <a:lnTo>
                        <a:pt x="123" y="209"/>
                      </a:lnTo>
                      <a:lnTo>
                        <a:pt x="118" y="224"/>
                      </a:lnTo>
                      <a:lnTo>
                        <a:pt x="111" y="247"/>
                      </a:lnTo>
                      <a:lnTo>
                        <a:pt x="104" y="259"/>
                      </a:lnTo>
                      <a:lnTo>
                        <a:pt x="97" y="266"/>
                      </a:lnTo>
                      <a:lnTo>
                        <a:pt x="66" y="292"/>
                      </a:lnTo>
                      <a:lnTo>
                        <a:pt x="35" y="315"/>
                      </a:lnTo>
                      <a:lnTo>
                        <a:pt x="19" y="323"/>
                      </a:lnTo>
                      <a:lnTo>
                        <a:pt x="0" y="325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lnTo>
                        <a:pt x="2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1" name="Freeform 156"/>
                <p:cNvSpPr>
                  <a:spLocks/>
                </p:cNvSpPr>
                <p:nvPr/>
              </p:nvSpPr>
              <p:spPr bwMode="auto">
                <a:xfrm>
                  <a:off x="4175" y="962"/>
                  <a:ext cx="266" cy="313"/>
                </a:xfrm>
                <a:custGeom>
                  <a:avLst/>
                  <a:gdLst>
                    <a:gd name="T0" fmla="*/ 248 w 266"/>
                    <a:gd name="T1" fmla="*/ 0 h 313"/>
                    <a:gd name="T2" fmla="*/ 248 w 266"/>
                    <a:gd name="T3" fmla="*/ 0 h 313"/>
                    <a:gd name="T4" fmla="*/ 264 w 266"/>
                    <a:gd name="T5" fmla="*/ 23 h 313"/>
                    <a:gd name="T6" fmla="*/ 264 w 266"/>
                    <a:gd name="T7" fmla="*/ 23 h 313"/>
                    <a:gd name="T8" fmla="*/ 266 w 266"/>
                    <a:gd name="T9" fmla="*/ 35 h 313"/>
                    <a:gd name="T10" fmla="*/ 266 w 266"/>
                    <a:gd name="T11" fmla="*/ 44 h 313"/>
                    <a:gd name="T12" fmla="*/ 264 w 266"/>
                    <a:gd name="T13" fmla="*/ 49 h 313"/>
                    <a:gd name="T14" fmla="*/ 262 w 266"/>
                    <a:gd name="T15" fmla="*/ 51 h 313"/>
                    <a:gd name="T16" fmla="*/ 262 w 266"/>
                    <a:gd name="T17" fmla="*/ 51 h 313"/>
                    <a:gd name="T18" fmla="*/ 259 w 266"/>
                    <a:gd name="T19" fmla="*/ 54 h 313"/>
                    <a:gd name="T20" fmla="*/ 255 w 266"/>
                    <a:gd name="T21" fmla="*/ 54 h 313"/>
                    <a:gd name="T22" fmla="*/ 245 w 266"/>
                    <a:gd name="T23" fmla="*/ 51 h 313"/>
                    <a:gd name="T24" fmla="*/ 224 w 266"/>
                    <a:gd name="T25" fmla="*/ 47 h 313"/>
                    <a:gd name="T26" fmla="*/ 210 w 266"/>
                    <a:gd name="T27" fmla="*/ 44 h 313"/>
                    <a:gd name="T28" fmla="*/ 189 w 266"/>
                    <a:gd name="T29" fmla="*/ 44 h 313"/>
                    <a:gd name="T30" fmla="*/ 189 w 266"/>
                    <a:gd name="T31" fmla="*/ 44 h 313"/>
                    <a:gd name="T32" fmla="*/ 167 w 266"/>
                    <a:gd name="T33" fmla="*/ 49 h 313"/>
                    <a:gd name="T34" fmla="*/ 151 w 266"/>
                    <a:gd name="T35" fmla="*/ 56 h 313"/>
                    <a:gd name="T36" fmla="*/ 137 w 266"/>
                    <a:gd name="T37" fmla="*/ 66 h 313"/>
                    <a:gd name="T38" fmla="*/ 125 w 266"/>
                    <a:gd name="T39" fmla="*/ 77 h 313"/>
                    <a:gd name="T40" fmla="*/ 116 w 266"/>
                    <a:gd name="T41" fmla="*/ 89 h 313"/>
                    <a:gd name="T42" fmla="*/ 111 w 266"/>
                    <a:gd name="T43" fmla="*/ 99 h 313"/>
                    <a:gd name="T44" fmla="*/ 106 w 266"/>
                    <a:gd name="T45" fmla="*/ 108 h 313"/>
                    <a:gd name="T46" fmla="*/ 106 w 266"/>
                    <a:gd name="T47" fmla="*/ 108 h 313"/>
                    <a:gd name="T48" fmla="*/ 101 w 266"/>
                    <a:gd name="T49" fmla="*/ 127 h 313"/>
                    <a:gd name="T50" fmla="*/ 101 w 266"/>
                    <a:gd name="T51" fmla="*/ 143 h 313"/>
                    <a:gd name="T52" fmla="*/ 104 w 266"/>
                    <a:gd name="T53" fmla="*/ 150 h 313"/>
                    <a:gd name="T54" fmla="*/ 104 w 266"/>
                    <a:gd name="T55" fmla="*/ 158 h 313"/>
                    <a:gd name="T56" fmla="*/ 104 w 266"/>
                    <a:gd name="T57" fmla="*/ 158 h 313"/>
                    <a:gd name="T58" fmla="*/ 109 w 266"/>
                    <a:gd name="T59" fmla="*/ 172 h 313"/>
                    <a:gd name="T60" fmla="*/ 111 w 266"/>
                    <a:gd name="T61" fmla="*/ 183 h 313"/>
                    <a:gd name="T62" fmla="*/ 113 w 266"/>
                    <a:gd name="T63" fmla="*/ 202 h 313"/>
                    <a:gd name="T64" fmla="*/ 113 w 266"/>
                    <a:gd name="T65" fmla="*/ 202 h 313"/>
                    <a:gd name="T66" fmla="*/ 111 w 266"/>
                    <a:gd name="T67" fmla="*/ 216 h 313"/>
                    <a:gd name="T68" fmla="*/ 109 w 266"/>
                    <a:gd name="T69" fmla="*/ 219 h 313"/>
                    <a:gd name="T70" fmla="*/ 109 w 266"/>
                    <a:gd name="T71" fmla="*/ 219 h 313"/>
                    <a:gd name="T72" fmla="*/ 104 w 266"/>
                    <a:gd name="T73" fmla="*/ 235 h 313"/>
                    <a:gd name="T74" fmla="*/ 97 w 266"/>
                    <a:gd name="T75" fmla="*/ 249 h 313"/>
                    <a:gd name="T76" fmla="*/ 90 w 266"/>
                    <a:gd name="T77" fmla="*/ 259 h 313"/>
                    <a:gd name="T78" fmla="*/ 90 w 266"/>
                    <a:gd name="T79" fmla="*/ 259 h 313"/>
                    <a:gd name="T80" fmla="*/ 31 w 266"/>
                    <a:gd name="T81" fmla="*/ 308 h 313"/>
                    <a:gd name="T82" fmla="*/ 31 w 266"/>
                    <a:gd name="T83" fmla="*/ 308 h 313"/>
                    <a:gd name="T84" fmla="*/ 19 w 266"/>
                    <a:gd name="T85" fmla="*/ 311 h 313"/>
                    <a:gd name="T86" fmla="*/ 0 w 266"/>
                    <a:gd name="T87" fmla="*/ 313 h 313"/>
                    <a:gd name="T88" fmla="*/ 0 w 266"/>
                    <a:gd name="T89" fmla="*/ 198 h 313"/>
                    <a:gd name="T90" fmla="*/ 0 w 266"/>
                    <a:gd name="T91" fmla="*/ 198 h 313"/>
                    <a:gd name="T92" fmla="*/ 2 w 266"/>
                    <a:gd name="T93" fmla="*/ 179 h 313"/>
                    <a:gd name="T94" fmla="*/ 5 w 266"/>
                    <a:gd name="T95" fmla="*/ 158 h 313"/>
                    <a:gd name="T96" fmla="*/ 10 w 266"/>
                    <a:gd name="T97" fmla="*/ 139 h 313"/>
                    <a:gd name="T98" fmla="*/ 17 w 266"/>
                    <a:gd name="T99" fmla="*/ 120 h 313"/>
                    <a:gd name="T100" fmla="*/ 26 w 266"/>
                    <a:gd name="T101" fmla="*/ 103 h 313"/>
                    <a:gd name="T102" fmla="*/ 35 w 266"/>
                    <a:gd name="T103" fmla="*/ 87 h 313"/>
                    <a:gd name="T104" fmla="*/ 47 w 266"/>
                    <a:gd name="T105" fmla="*/ 70 h 313"/>
                    <a:gd name="T106" fmla="*/ 59 w 266"/>
                    <a:gd name="T107" fmla="*/ 56 h 313"/>
                    <a:gd name="T108" fmla="*/ 73 w 266"/>
                    <a:gd name="T109" fmla="*/ 44 h 313"/>
                    <a:gd name="T110" fmla="*/ 90 w 266"/>
                    <a:gd name="T111" fmla="*/ 33 h 313"/>
                    <a:gd name="T112" fmla="*/ 106 w 266"/>
                    <a:gd name="T113" fmla="*/ 23 h 313"/>
                    <a:gd name="T114" fmla="*/ 123 w 266"/>
                    <a:gd name="T115" fmla="*/ 14 h 313"/>
                    <a:gd name="T116" fmla="*/ 142 w 266"/>
                    <a:gd name="T117" fmla="*/ 7 h 313"/>
                    <a:gd name="T118" fmla="*/ 160 w 266"/>
                    <a:gd name="T119" fmla="*/ 2 h 313"/>
                    <a:gd name="T120" fmla="*/ 179 w 266"/>
                    <a:gd name="T121" fmla="*/ 0 h 313"/>
                    <a:gd name="T122" fmla="*/ 200 w 266"/>
                    <a:gd name="T123" fmla="*/ 0 h 313"/>
                    <a:gd name="T124" fmla="*/ 248 w 266"/>
                    <a:gd name="T125" fmla="*/ 0 h 31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66" h="313">
                      <a:moveTo>
                        <a:pt x="248" y="0"/>
                      </a:moveTo>
                      <a:lnTo>
                        <a:pt x="248" y="0"/>
                      </a:lnTo>
                      <a:lnTo>
                        <a:pt x="264" y="23"/>
                      </a:lnTo>
                      <a:lnTo>
                        <a:pt x="266" y="35"/>
                      </a:lnTo>
                      <a:lnTo>
                        <a:pt x="266" y="44"/>
                      </a:lnTo>
                      <a:lnTo>
                        <a:pt x="264" y="49"/>
                      </a:lnTo>
                      <a:lnTo>
                        <a:pt x="262" y="51"/>
                      </a:lnTo>
                      <a:lnTo>
                        <a:pt x="259" y="54"/>
                      </a:lnTo>
                      <a:lnTo>
                        <a:pt x="255" y="54"/>
                      </a:lnTo>
                      <a:lnTo>
                        <a:pt x="245" y="51"/>
                      </a:lnTo>
                      <a:lnTo>
                        <a:pt x="224" y="47"/>
                      </a:lnTo>
                      <a:lnTo>
                        <a:pt x="210" y="44"/>
                      </a:lnTo>
                      <a:lnTo>
                        <a:pt x="189" y="44"/>
                      </a:lnTo>
                      <a:lnTo>
                        <a:pt x="167" y="49"/>
                      </a:lnTo>
                      <a:lnTo>
                        <a:pt x="151" y="56"/>
                      </a:lnTo>
                      <a:lnTo>
                        <a:pt x="137" y="66"/>
                      </a:lnTo>
                      <a:lnTo>
                        <a:pt x="125" y="77"/>
                      </a:lnTo>
                      <a:lnTo>
                        <a:pt x="116" y="89"/>
                      </a:lnTo>
                      <a:lnTo>
                        <a:pt x="111" y="99"/>
                      </a:lnTo>
                      <a:lnTo>
                        <a:pt x="106" y="108"/>
                      </a:lnTo>
                      <a:lnTo>
                        <a:pt x="101" y="127"/>
                      </a:lnTo>
                      <a:lnTo>
                        <a:pt x="101" y="143"/>
                      </a:lnTo>
                      <a:lnTo>
                        <a:pt x="104" y="150"/>
                      </a:lnTo>
                      <a:lnTo>
                        <a:pt x="104" y="158"/>
                      </a:lnTo>
                      <a:lnTo>
                        <a:pt x="109" y="172"/>
                      </a:lnTo>
                      <a:lnTo>
                        <a:pt x="111" y="183"/>
                      </a:lnTo>
                      <a:lnTo>
                        <a:pt x="113" y="202"/>
                      </a:lnTo>
                      <a:lnTo>
                        <a:pt x="111" y="216"/>
                      </a:lnTo>
                      <a:lnTo>
                        <a:pt x="109" y="219"/>
                      </a:lnTo>
                      <a:lnTo>
                        <a:pt x="104" y="235"/>
                      </a:lnTo>
                      <a:lnTo>
                        <a:pt x="97" y="249"/>
                      </a:lnTo>
                      <a:lnTo>
                        <a:pt x="90" y="259"/>
                      </a:lnTo>
                      <a:lnTo>
                        <a:pt x="31" y="308"/>
                      </a:lnTo>
                      <a:lnTo>
                        <a:pt x="19" y="311"/>
                      </a:lnTo>
                      <a:lnTo>
                        <a:pt x="0" y="313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lnTo>
                        <a:pt x="248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2" name="Freeform 157"/>
                <p:cNvSpPr>
                  <a:spLocks/>
                </p:cNvSpPr>
                <p:nvPr/>
              </p:nvSpPr>
              <p:spPr bwMode="auto">
                <a:xfrm>
                  <a:off x="4312" y="962"/>
                  <a:ext cx="120" cy="14"/>
                </a:xfrm>
                <a:custGeom>
                  <a:avLst/>
                  <a:gdLst>
                    <a:gd name="T0" fmla="*/ 120 w 120"/>
                    <a:gd name="T1" fmla="*/ 14 h 14"/>
                    <a:gd name="T2" fmla="*/ 120 w 120"/>
                    <a:gd name="T3" fmla="*/ 14 h 14"/>
                    <a:gd name="T4" fmla="*/ 0 w 120"/>
                    <a:gd name="T5" fmla="*/ 9 h 14"/>
                    <a:gd name="T6" fmla="*/ 0 w 120"/>
                    <a:gd name="T7" fmla="*/ 9 h 14"/>
                    <a:gd name="T8" fmla="*/ 21 w 120"/>
                    <a:gd name="T9" fmla="*/ 4 h 14"/>
                    <a:gd name="T10" fmla="*/ 42 w 120"/>
                    <a:gd name="T11" fmla="*/ 0 h 14"/>
                    <a:gd name="T12" fmla="*/ 42 w 120"/>
                    <a:gd name="T13" fmla="*/ 0 h 14"/>
                    <a:gd name="T14" fmla="*/ 92 w 120"/>
                    <a:gd name="T15" fmla="*/ 0 h 14"/>
                    <a:gd name="T16" fmla="*/ 111 w 120"/>
                    <a:gd name="T17" fmla="*/ 0 h 14"/>
                    <a:gd name="T18" fmla="*/ 111 w 120"/>
                    <a:gd name="T19" fmla="*/ 0 h 14"/>
                    <a:gd name="T20" fmla="*/ 120 w 120"/>
                    <a:gd name="T21" fmla="*/ 14 h 14"/>
                    <a:gd name="T22" fmla="*/ 120 w 120"/>
                    <a:gd name="T23" fmla="*/ 14 h 1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20" h="14">
                      <a:moveTo>
                        <a:pt x="120" y="14"/>
                      </a:moveTo>
                      <a:lnTo>
                        <a:pt x="120" y="14"/>
                      </a:lnTo>
                      <a:lnTo>
                        <a:pt x="0" y="9"/>
                      </a:lnTo>
                      <a:lnTo>
                        <a:pt x="21" y="4"/>
                      </a:lnTo>
                      <a:lnTo>
                        <a:pt x="42" y="0"/>
                      </a:lnTo>
                      <a:lnTo>
                        <a:pt x="92" y="0"/>
                      </a:lnTo>
                      <a:lnTo>
                        <a:pt x="111" y="0"/>
                      </a:lnTo>
                      <a:lnTo>
                        <a:pt x="120" y="14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3" name="Freeform 158"/>
                <p:cNvSpPr>
                  <a:spLocks/>
                </p:cNvSpPr>
                <p:nvPr/>
              </p:nvSpPr>
              <p:spPr bwMode="auto">
                <a:xfrm>
                  <a:off x="4279" y="976"/>
                  <a:ext cx="160" cy="16"/>
                </a:xfrm>
                <a:custGeom>
                  <a:avLst/>
                  <a:gdLst>
                    <a:gd name="T0" fmla="*/ 160 w 160"/>
                    <a:gd name="T1" fmla="*/ 16 h 16"/>
                    <a:gd name="T2" fmla="*/ 160 w 160"/>
                    <a:gd name="T3" fmla="*/ 16 h 16"/>
                    <a:gd name="T4" fmla="*/ 0 w 160"/>
                    <a:gd name="T5" fmla="*/ 9 h 16"/>
                    <a:gd name="T6" fmla="*/ 0 w 160"/>
                    <a:gd name="T7" fmla="*/ 9 h 16"/>
                    <a:gd name="T8" fmla="*/ 12 w 160"/>
                    <a:gd name="T9" fmla="*/ 4 h 16"/>
                    <a:gd name="T10" fmla="*/ 12 w 160"/>
                    <a:gd name="T11" fmla="*/ 4 h 16"/>
                    <a:gd name="T12" fmla="*/ 153 w 160"/>
                    <a:gd name="T13" fmla="*/ 0 h 16"/>
                    <a:gd name="T14" fmla="*/ 153 w 160"/>
                    <a:gd name="T15" fmla="*/ 0 h 16"/>
                    <a:gd name="T16" fmla="*/ 160 w 160"/>
                    <a:gd name="T17" fmla="*/ 9 h 16"/>
                    <a:gd name="T18" fmla="*/ 160 w 160"/>
                    <a:gd name="T19" fmla="*/ 9 h 16"/>
                    <a:gd name="T20" fmla="*/ 160 w 160"/>
                    <a:gd name="T21" fmla="*/ 16 h 16"/>
                    <a:gd name="T22" fmla="*/ 160 w 160"/>
                    <a:gd name="T23" fmla="*/ 16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0" h="16">
                      <a:moveTo>
                        <a:pt x="160" y="16"/>
                      </a:moveTo>
                      <a:lnTo>
                        <a:pt x="160" y="16"/>
                      </a:lnTo>
                      <a:lnTo>
                        <a:pt x="0" y="9"/>
                      </a:lnTo>
                      <a:lnTo>
                        <a:pt x="12" y="4"/>
                      </a:lnTo>
                      <a:lnTo>
                        <a:pt x="153" y="0"/>
                      </a:lnTo>
                      <a:lnTo>
                        <a:pt x="160" y="9"/>
                      </a:lnTo>
                      <a:lnTo>
                        <a:pt x="160" y="16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4" name="Freeform 159"/>
                <p:cNvSpPr>
                  <a:spLocks/>
                </p:cNvSpPr>
                <p:nvPr/>
              </p:nvSpPr>
              <p:spPr bwMode="auto">
                <a:xfrm>
                  <a:off x="4255" y="992"/>
                  <a:ext cx="186" cy="17"/>
                </a:xfrm>
                <a:custGeom>
                  <a:avLst/>
                  <a:gdLst>
                    <a:gd name="T0" fmla="*/ 186 w 186"/>
                    <a:gd name="T1" fmla="*/ 17 h 17"/>
                    <a:gd name="T2" fmla="*/ 186 w 186"/>
                    <a:gd name="T3" fmla="*/ 17 h 17"/>
                    <a:gd name="T4" fmla="*/ 0 w 186"/>
                    <a:gd name="T5" fmla="*/ 10 h 17"/>
                    <a:gd name="T6" fmla="*/ 0 w 186"/>
                    <a:gd name="T7" fmla="*/ 10 h 17"/>
                    <a:gd name="T8" fmla="*/ 7 w 186"/>
                    <a:gd name="T9" fmla="*/ 5 h 17"/>
                    <a:gd name="T10" fmla="*/ 7 w 186"/>
                    <a:gd name="T11" fmla="*/ 5 h 17"/>
                    <a:gd name="T12" fmla="*/ 184 w 186"/>
                    <a:gd name="T13" fmla="*/ 0 h 17"/>
                    <a:gd name="T14" fmla="*/ 184 w 186"/>
                    <a:gd name="T15" fmla="*/ 0 h 17"/>
                    <a:gd name="T16" fmla="*/ 186 w 186"/>
                    <a:gd name="T17" fmla="*/ 7 h 17"/>
                    <a:gd name="T18" fmla="*/ 186 w 186"/>
                    <a:gd name="T19" fmla="*/ 17 h 17"/>
                    <a:gd name="T20" fmla="*/ 186 w 186"/>
                    <a:gd name="T21" fmla="*/ 17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17">
                      <a:moveTo>
                        <a:pt x="186" y="17"/>
                      </a:moveTo>
                      <a:lnTo>
                        <a:pt x="186" y="17"/>
                      </a:lnTo>
                      <a:lnTo>
                        <a:pt x="0" y="10"/>
                      </a:lnTo>
                      <a:lnTo>
                        <a:pt x="7" y="5"/>
                      </a:lnTo>
                      <a:lnTo>
                        <a:pt x="184" y="0"/>
                      </a:lnTo>
                      <a:lnTo>
                        <a:pt x="186" y="7"/>
                      </a:lnTo>
                      <a:lnTo>
                        <a:pt x="186" y="1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5" name="Freeform 160"/>
                <p:cNvSpPr>
                  <a:spLocks noEditPoints="1"/>
                </p:cNvSpPr>
                <p:nvPr/>
              </p:nvSpPr>
              <p:spPr bwMode="auto">
                <a:xfrm>
                  <a:off x="4236" y="1009"/>
                  <a:ext cx="205" cy="11"/>
                </a:xfrm>
                <a:custGeom>
                  <a:avLst/>
                  <a:gdLst>
                    <a:gd name="T0" fmla="*/ 88 w 205"/>
                    <a:gd name="T1" fmla="*/ 11 h 11"/>
                    <a:gd name="T2" fmla="*/ 88 w 205"/>
                    <a:gd name="T3" fmla="*/ 11 h 11"/>
                    <a:gd name="T4" fmla="*/ 0 w 205"/>
                    <a:gd name="T5" fmla="*/ 7 h 11"/>
                    <a:gd name="T6" fmla="*/ 0 w 205"/>
                    <a:gd name="T7" fmla="*/ 7 h 11"/>
                    <a:gd name="T8" fmla="*/ 5 w 205"/>
                    <a:gd name="T9" fmla="*/ 4 h 11"/>
                    <a:gd name="T10" fmla="*/ 5 w 205"/>
                    <a:gd name="T11" fmla="*/ 4 h 11"/>
                    <a:gd name="T12" fmla="*/ 111 w 205"/>
                    <a:gd name="T13" fmla="*/ 2 h 11"/>
                    <a:gd name="T14" fmla="*/ 111 w 205"/>
                    <a:gd name="T15" fmla="*/ 2 h 11"/>
                    <a:gd name="T16" fmla="*/ 99 w 205"/>
                    <a:gd name="T17" fmla="*/ 4 h 11"/>
                    <a:gd name="T18" fmla="*/ 88 w 205"/>
                    <a:gd name="T19" fmla="*/ 11 h 11"/>
                    <a:gd name="T20" fmla="*/ 88 w 205"/>
                    <a:gd name="T21" fmla="*/ 11 h 11"/>
                    <a:gd name="T22" fmla="*/ 168 w 205"/>
                    <a:gd name="T23" fmla="*/ 0 h 11"/>
                    <a:gd name="T24" fmla="*/ 168 w 205"/>
                    <a:gd name="T25" fmla="*/ 0 h 11"/>
                    <a:gd name="T26" fmla="*/ 205 w 205"/>
                    <a:gd name="T27" fmla="*/ 0 h 11"/>
                    <a:gd name="T28" fmla="*/ 205 w 205"/>
                    <a:gd name="T29" fmla="*/ 0 h 11"/>
                    <a:gd name="T30" fmla="*/ 201 w 205"/>
                    <a:gd name="T31" fmla="*/ 4 h 11"/>
                    <a:gd name="T32" fmla="*/ 201 w 205"/>
                    <a:gd name="T33" fmla="*/ 4 h 11"/>
                    <a:gd name="T34" fmla="*/ 196 w 205"/>
                    <a:gd name="T35" fmla="*/ 7 h 11"/>
                    <a:gd name="T36" fmla="*/ 191 w 205"/>
                    <a:gd name="T37" fmla="*/ 7 h 11"/>
                    <a:gd name="T38" fmla="*/ 182 w 205"/>
                    <a:gd name="T39" fmla="*/ 2 h 11"/>
                    <a:gd name="T40" fmla="*/ 168 w 205"/>
                    <a:gd name="T41" fmla="*/ 0 h 11"/>
                    <a:gd name="T42" fmla="*/ 168 w 205"/>
                    <a:gd name="T43" fmla="*/ 0 h 1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5" h="11">
                      <a:moveTo>
                        <a:pt x="88" y="11"/>
                      </a:moveTo>
                      <a:lnTo>
                        <a:pt x="88" y="11"/>
                      </a:lnTo>
                      <a:lnTo>
                        <a:pt x="0" y="7"/>
                      </a:lnTo>
                      <a:lnTo>
                        <a:pt x="5" y="4"/>
                      </a:lnTo>
                      <a:lnTo>
                        <a:pt x="111" y="2"/>
                      </a:lnTo>
                      <a:lnTo>
                        <a:pt x="99" y="4"/>
                      </a:lnTo>
                      <a:lnTo>
                        <a:pt x="88" y="11"/>
                      </a:lnTo>
                      <a:close/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205" y="0"/>
                      </a:lnTo>
                      <a:lnTo>
                        <a:pt x="201" y="4"/>
                      </a:lnTo>
                      <a:lnTo>
                        <a:pt x="196" y="7"/>
                      </a:lnTo>
                      <a:lnTo>
                        <a:pt x="191" y="7"/>
                      </a:lnTo>
                      <a:lnTo>
                        <a:pt x="182" y="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6" name="Freeform 161"/>
                <p:cNvSpPr>
                  <a:spLocks/>
                </p:cNvSpPr>
                <p:nvPr/>
              </p:nvSpPr>
              <p:spPr bwMode="auto">
                <a:xfrm>
                  <a:off x="4222" y="1028"/>
                  <a:ext cx="92" cy="7"/>
                </a:xfrm>
                <a:custGeom>
                  <a:avLst/>
                  <a:gdLst>
                    <a:gd name="T0" fmla="*/ 83 w 92"/>
                    <a:gd name="T1" fmla="*/ 7 h 7"/>
                    <a:gd name="T2" fmla="*/ 83 w 92"/>
                    <a:gd name="T3" fmla="*/ 7 h 7"/>
                    <a:gd name="T4" fmla="*/ 0 w 92"/>
                    <a:gd name="T5" fmla="*/ 4 h 7"/>
                    <a:gd name="T6" fmla="*/ 0 w 92"/>
                    <a:gd name="T7" fmla="*/ 4 h 7"/>
                    <a:gd name="T8" fmla="*/ 3 w 92"/>
                    <a:gd name="T9" fmla="*/ 2 h 7"/>
                    <a:gd name="T10" fmla="*/ 3 w 92"/>
                    <a:gd name="T11" fmla="*/ 2 h 7"/>
                    <a:gd name="T12" fmla="*/ 92 w 92"/>
                    <a:gd name="T13" fmla="*/ 0 h 7"/>
                    <a:gd name="T14" fmla="*/ 92 w 92"/>
                    <a:gd name="T15" fmla="*/ 0 h 7"/>
                    <a:gd name="T16" fmla="*/ 83 w 92"/>
                    <a:gd name="T17" fmla="*/ 7 h 7"/>
                    <a:gd name="T18" fmla="*/ 83 w 92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2" h="7">
                      <a:moveTo>
                        <a:pt x="83" y="7"/>
                      </a:moveTo>
                      <a:lnTo>
                        <a:pt x="83" y="7"/>
                      </a:ln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2" y="0"/>
                      </a:lnTo>
                      <a:lnTo>
                        <a:pt x="83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7" name="Freeform 162"/>
                <p:cNvSpPr>
                  <a:spLocks/>
                </p:cNvSpPr>
                <p:nvPr/>
              </p:nvSpPr>
              <p:spPr bwMode="auto">
                <a:xfrm>
                  <a:off x="4210" y="1044"/>
                  <a:ext cx="88" cy="7"/>
                </a:xfrm>
                <a:custGeom>
                  <a:avLst/>
                  <a:gdLst>
                    <a:gd name="T0" fmla="*/ 81 w 88"/>
                    <a:gd name="T1" fmla="*/ 7 h 7"/>
                    <a:gd name="T2" fmla="*/ 81 w 88"/>
                    <a:gd name="T3" fmla="*/ 7 h 7"/>
                    <a:gd name="T4" fmla="*/ 0 w 88"/>
                    <a:gd name="T5" fmla="*/ 5 h 7"/>
                    <a:gd name="T6" fmla="*/ 0 w 88"/>
                    <a:gd name="T7" fmla="*/ 5 h 7"/>
                    <a:gd name="T8" fmla="*/ 3 w 88"/>
                    <a:gd name="T9" fmla="*/ 2 h 7"/>
                    <a:gd name="T10" fmla="*/ 3 w 88"/>
                    <a:gd name="T11" fmla="*/ 2 h 7"/>
                    <a:gd name="T12" fmla="*/ 88 w 88"/>
                    <a:gd name="T13" fmla="*/ 0 h 7"/>
                    <a:gd name="T14" fmla="*/ 88 w 88"/>
                    <a:gd name="T15" fmla="*/ 0 h 7"/>
                    <a:gd name="T16" fmla="*/ 81 w 88"/>
                    <a:gd name="T17" fmla="*/ 7 h 7"/>
                    <a:gd name="T18" fmla="*/ 81 w 88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8" h="7">
                      <a:moveTo>
                        <a:pt x="81" y="7"/>
                      </a:moveTo>
                      <a:lnTo>
                        <a:pt x="81" y="7"/>
                      </a:lnTo>
                      <a:lnTo>
                        <a:pt x="0" y="5"/>
                      </a:lnTo>
                      <a:lnTo>
                        <a:pt x="3" y="2"/>
                      </a:lnTo>
                      <a:lnTo>
                        <a:pt x="88" y="0"/>
                      </a:lnTo>
                      <a:lnTo>
                        <a:pt x="81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8" name="Freeform 163"/>
                <p:cNvSpPr>
                  <a:spLocks/>
                </p:cNvSpPr>
                <p:nvPr/>
              </p:nvSpPr>
              <p:spPr bwMode="auto">
                <a:xfrm>
                  <a:off x="4201" y="1061"/>
                  <a:ext cx="85" cy="7"/>
                </a:xfrm>
                <a:custGeom>
                  <a:avLst/>
                  <a:gdLst>
                    <a:gd name="T0" fmla="*/ 80 w 85"/>
                    <a:gd name="T1" fmla="*/ 7 h 7"/>
                    <a:gd name="T2" fmla="*/ 80 w 85"/>
                    <a:gd name="T3" fmla="*/ 7 h 7"/>
                    <a:gd name="T4" fmla="*/ 0 w 85"/>
                    <a:gd name="T5" fmla="*/ 2 h 7"/>
                    <a:gd name="T6" fmla="*/ 0 w 85"/>
                    <a:gd name="T7" fmla="*/ 2 h 7"/>
                    <a:gd name="T8" fmla="*/ 0 w 85"/>
                    <a:gd name="T9" fmla="*/ 2 h 7"/>
                    <a:gd name="T10" fmla="*/ 0 w 85"/>
                    <a:gd name="T11" fmla="*/ 2 h 7"/>
                    <a:gd name="T12" fmla="*/ 85 w 85"/>
                    <a:gd name="T13" fmla="*/ 0 h 7"/>
                    <a:gd name="T14" fmla="*/ 85 w 85"/>
                    <a:gd name="T15" fmla="*/ 0 h 7"/>
                    <a:gd name="T16" fmla="*/ 80 w 85"/>
                    <a:gd name="T17" fmla="*/ 7 h 7"/>
                    <a:gd name="T18" fmla="*/ 80 w 85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7">
                      <a:moveTo>
                        <a:pt x="80" y="7"/>
                      </a:moveTo>
                      <a:lnTo>
                        <a:pt x="80" y="7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0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39" name="Freeform 164"/>
                <p:cNvSpPr>
                  <a:spLocks/>
                </p:cNvSpPr>
                <p:nvPr/>
              </p:nvSpPr>
              <p:spPr bwMode="auto">
                <a:xfrm>
                  <a:off x="4194" y="1077"/>
                  <a:ext cx="85" cy="5"/>
                </a:xfrm>
                <a:custGeom>
                  <a:avLst/>
                  <a:gdLst>
                    <a:gd name="T0" fmla="*/ 85 w 85"/>
                    <a:gd name="T1" fmla="*/ 5 h 5"/>
                    <a:gd name="T2" fmla="*/ 85 w 85"/>
                    <a:gd name="T3" fmla="*/ 5 h 5"/>
                    <a:gd name="T4" fmla="*/ 0 w 85"/>
                    <a:gd name="T5" fmla="*/ 2 h 5"/>
                    <a:gd name="T6" fmla="*/ 0 w 85"/>
                    <a:gd name="T7" fmla="*/ 2 h 5"/>
                    <a:gd name="T8" fmla="*/ 0 w 85"/>
                    <a:gd name="T9" fmla="*/ 2 h 5"/>
                    <a:gd name="T10" fmla="*/ 0 w 85"/>
                    <a:gd name="T11" fmla="*/ 2 h 5"/>
                    <a:gd name="T12" fmla="*/ 85 w 85"/>
                    <a:gd name="T13" fmla="*/ 0 h 5"/>
                    <a:gd name="T14" fmla="*/ 85 w 85"/>
                    <a:gd name="T15" fmla="*/ 0 h 5"/>
                    <a:gd name="T16" fmla="*/ 85 w 85"/>
                    <a:gd name="T17" fmla="*/ 5 h 5"/>
                    <a:gd name="T18" fmla="*/ 85 w 85"/>
                    <a:gd name="T19" fmla="*/ 5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5">
                      <a:moveTo>
                        <a:pt x="85" y="5"/>
                      </a:moveTo>
                      <a:lnTo>
                        <a:pt x="85" y="5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5" y="5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0" name="Freeform 165"/>
                <p:cNvSpPr>
                  <a:spLocks/>
                </p:cNvSpPr>
                <p:nvPr/>
              </p:nvSpPr>
              <p:spPr bwMode="auto">
                <a:xfrm>
                  <a:off x="4187" y="1091"/>
                  <a:ext cx="89" cy="7"/>
                </a:xfrm>
                <a:custGeom>
                  <a:avLst/>
                  <a:gdLst>
                    <a:gd name="T0" fmla="*/ 89 w 89"/>
                    <a:gd name="T1" fmla="*/ 7 h 7"/>
                    <a:gd name="T2" fmla="*/ 89 w 89"/>
                    <a:gd name="T3" fmla="*/ 7 h 7"/>
                    <a:gd name="T4" fmla="*/ 0 w 89"/>
                    <a:gd name="T5" fmla="*/ 5 h 7"/>
                    <a:gd name="T6" fmla="*/ 0 w 89"/>
                    <a:gd name="T7" fmla="*/ 5 h 7"/>
                    <a:gd name="T8" fmla="*/ 0 w 89"/>
                    <a:gd name="T9" fmla="*/ 5 h 7"/>
                    <a:gd name="T10" fmla="*/ 0 w 89"/>
                    <a:gd name="T11" fmla="*/ 5 h 7"/>
                    <a:gd name="T12" fmla="*/ 89 w 89"/>
                    <a:gd name="T13" fmla="*/ 0 h 7"/>
                    <a:gd name="T14" fmla="*/ 89 w 89"/>
                    <a:gd name="T15" fmla="*/ 0 h 7"/>
                    <a:gd name="T16" fmla="*/ 89 w 89"/>
                    <a:gd name="T17" fmla="*/ 7 h 7"/>
                    <a:gd name="T18" fmla="*/ 89 w 89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9" h="7">
                      <a:moveTo>
                        <a:pt x="89" y="7"/>
                      </a:moveTo>
                      <a:lnTo>
                        <a:pt x="89" y="7"/>
                      </a:lnTo>
                      <a:lnTo>
                        <a:pt x="0" y="5"/>
                      </a:lnTo>
                      <a:lnTo>
                        <a:pt x="89" y="0"/>
                      </a:lnTo>
                      <a:lnTo>
                        <a:pt x="89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1" name="Freeform 166"/>
                <p:cNvSpPr>
                  <a:spLocks/>
                </p:cNvSpPr>
                <p:nvPr/>
              </p:nvSpPr>
              <p:spPr bwMode="auto">
                <a:xfrm>
                  <a:off x="4182" y="1108"/>
                  <a:ext cx="97" cy="7"/>
                </a:xfrm>
                <a:custGeom>
                  <a:avLst/>
                  <a:gdLst>
                    <a:gd name="T0" fmla="*/ 97 w 97"/>
                    <a:gd name="T1" fmla="*/ 7 h 7"/>
                    <a:gd name="T2" fmla="*/ 97 w 97"/>
                    <a:gd name="T3" fmla="*/ 7 h 7"/>
                    <a:gd name="T4" fmla="*/ 0 w 97"/>
                    <a:gd name="T5" fmla="*/ 4 h 7"/>
                    <a:gd name="T6" fmla="*/ 0 w 97"/>
                    <a:gd name="T7" fmla="*/ 4 h 7"/>
                    <a:gd name="T8" fmla="*/ 0 w 97"/>
                    <a:gd name="T9" fmla="*/ 2 h 7"/>
                    <a:gd name="T10" fmla="*/ 0 w 97"/>
                    <a:gd name="T11" fmla="*/ 2 h 7"/>
                    <a:gd name="T12" fmla="*/ 94 w 97"/>
                    <a:gd name="T13" fmla="*/ 0 h 7"/>
                    <a:gd name="T14" fmla="*/ 94 w 97"/>
                    <a:gd name="T15" fmla="*/ 0 h 7"/>
                    <a:gd name="T16" fmla="*/ 97 w 97"/>
                    <a:gd name="T17" fmla="*/ 7 h 7"/>
                    <a:gd name="T18" fmla="*/ 97 w 97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7" h="7">
                      <a:moveTo>
                        <a:pt x="97" y="7"/>
                      </a:moveTo>
                      <a:lnTo>
                        <a:pt x="97" y="7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94" y="0"/>
                      </a:lnTo>
                      <a:lnTo>
                        <a:pt x="97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2" name="Freeform 167"/>
                <p:cNvSpPr>
                  <a:spLocks/>
                </p:cNvSpPr>
                <p:nvPr/>
              </p:nvSpPr>
              <p:spPr bwMode="auto">
                <a:xfrm>
                  <a:off x="4180" y="1124"/>
                  <a:ext cx="104" cy="7"/>
                </a:xfrm>
                <a:custGeom>
                  <a:avLst/>
                  <a:gdLst>
                    <a:gd name="T0" fmla="*/ 104 w 104"/>
                    <a:gd name="T1" fmla="*/ 7 h 7"/>
                    <a:gd name="T2" fmla="*/ 0 w 104"/>
                    <a:gd name="T3" fmla="*/ 3 h 7"/>
                    <a:gd name="T4" fmla="*/ 0 w 104"/>
                    <a:gd name="T5" fmla="*/ 3 h 7"/>
                    <a:gd name="T6" fmla="*/ 0 w 104"/>
                    <a:gd name="T7" fmla="*/ 3 h 7"/>
                    <a:gd name="T8" fmla="*/ 101 w 104"/>
                    <a:gd name="T9" fmla="*/ 0 h 7"/>
                    <a:gd name="T10" fmla="*/ 101 w 104"/>
                    <a:gd name="T11" fmla="*/ 0 h 7"/>
                    <a:gd name="T12" fmla="*/ 104 w 104"/>
                    <a:gd name="T13" fmla="*/ 7 h 7"/>
                    <a:gd name="T14" fmla="*/ 104 w 104"/>
                    <a:gd name="T15" fmla="*/ 7 h 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4" h="7">
                      <a:moveTo>
                        <a:pt x="104" y="7"/>
                      </a:moveTo>
                      <a:lnTo>
                        <a:pt x="0" y="3"/>
                      </a:lnTo>
                      <a:lnTo>
                        <a:pt x="101" y="0"/>
                      </a:lnTo>
                      <a:lnTo>
                        <a:pt x="104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3" name="Freeform 168"/>
                <p:cNvSpPr>
                  <a:spLocks/>
                </p:cNvSpPr>
                <p:nvPr/>
              </p:nvSpPr>
              <p:spPr bwMode="auto">
                <a:xfrm>
                  <a:off x="4175" y="1148"/>
                  <a:ext cx="111" cy="75"/>
                </a:xfrm>
                <a:custGeom>
                  <a:avLst/>
                  <a:gdLst>
                    <a:gd name="T0" fmla="*/ 111 w 111"/>
                    <a:gd name="T1" fmla="*/ 16 h 75"/>
                    <a:gd name="T2" fmla="*/ 2 w 111"/>
                    <a:gd name="T3" fmla="*/ 0 h 75"/>
                    <a:gd name="T4" fmla="*/ 2 w 111"/>
                    <a:gd name="T5" fmla="*/ 0 h 75"/>
                    <a:gd name="T6" fmla="*/ 0 w 111"/>
                    <a:gd name="T7" fmla="*/ 12 h 75"/>
                    <a:gd name="T8" fmla="*/ 0 w 111"/>
                    <a:gd name="T9" fmla="*/ 56 h 75"/>
                    <a:gd name="T10" fmla="*/ 85 w 111"/>
                    <a:gd name="T11" fmla="*/ 75 h 75"/>
                    <a:gd name="T12" fmla="*/ 85 w 111"/>
                    <a:gd name="T13" fmla="*/ 75 h 75"/>
                    <a:gd name="T14" fmla="*/ 87 w 111"/>
                    <a:gd name="T15" fmla="*/ 71 h 75"/>
                    <a:gd name="T16" fmla="*/ 97 w 111"/>
                    <a:gd name="T17" fmla="*/ 59 h 75"/>
                    <a:gd name="T18" fmla="*/ 106 w 111"/>
                    <a:gd name="T19" fmla="*/ 40 h 75"/>
                    <a:gd name="T20" fmla="*/ 109 w 111"/>
                    <a:gd name="T21" fmla="*/ 28 h 75"/>
                    <a:gd name="T22" fmla="*/ 111 w 111"/>
                    <a:gd name="T23" fmla="*/ 16 h 75"/>
                    <a:gd name="T24" fmla="*/ 111 w 111"/>
                    <a:gd name="T25" fmla="*/ 16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1" h="75">
                      <a:moveTo>
                        <a:pt x="111" y="16"/>
                      </a:moveTo>
                      <a:lnTo>
                        <a:pt x="2" y="0"/>
                      </a:lnTo>
                      <a:lnTo>
                        <a:pt x="0" y="12"/>
                      </a:lnTo>
                      <a:lnTo>
                        <a:pt x="0" y="56"/>
                      </a:lnTo>
                      <a:lnTo>
                        <a:pt x="85" y="75"/>
                      </a:lnTo>
                      <a:lnTo>
                        <a:pt x="87" y="71"/>
                      </a:lnTo>
                      <a:lnTo>
                        <a:pt x="97" y="59"/>
                      </a:lnTo>
                      <a:lnTo>
                        <a:pt x="106" y="40"/>
                      </a:lnTo>
                      <a:lnTo>
                        <a:pt x="109" y="28"/>
                      </a:lnTo>
                      <a:lnTo>
                        <a:pt x="111" y="16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4" name="Freeform 169"/>
                <p:cNvSpPr>
                  <a:spLocks/>
                </p:cNvSpPr>
                <p:nvPr/>
              </p:nvSpPr>
              <p:spPr bwMode="auto">
                <a:xfrm>
                  <a:off x="4522" y="962"/>
                  <a:ext cx="37" cy="54"/>
                </a:xfrm>
                <a:custGeom>
                  <a:avLst/>
                  <a:gdLst>
                    <a:gd name="T0" fmla="*/ 37 w 37"/>
                    <a:gd name="T1" fmla="*/ 0 h 54"/>
                    <a:gd name="T2" fmla="*/ 37 w 37"/>
                    <a:gd name="T3" fmla="*/ 0 h 54"/>
                    <a:gd name="T4" fmla="*/ 26 w 37"/>
                    <a:gd name="T5" fmla="*/ 21 h 54"/>
                    <a:gd name="T6" fmla="*/ 26 w 37"/>
                    <a:gd name="T7" fmla="*/ 21 h 54"/>
                    <a:gd name="T8" fmla="*/ 4 w 37"/>
                    <a:gd name="T9" fmla="*/ 49 h 54"/>
                    <a:gd name="T10" fmla="*/ 0 w 37"/>
                    <a:gd name="T11" fmla="*/ 54 h 54"/>
                    <a:gd name="T12" fmla="*/ 0 w 37"/>
                    <a:gd name="T13" fmla="*/ 54 h 54"/>
                    <a:gd name="T14" fmla="*/ 11 w 37"/>
                    <a:gd name="T15" fmla="*/ 37 h 54"/>
                    <a:gd name="T16" fmla="*/ 21 w 37"/>
                    <a:gd name="T17" fmla="*/ 21 h 54"/>
                    <a:gd name="T18" fmla="*/ 30 w 37"/>
                    <a:gd name="T19" fmla="*/ 0 h 54"/>
                    <a:gd name="T20" fmla="*/ 37 w 37"/>
                    <a:gd name="T21" fmla="*/ 0 h 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54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26" y="21"/>
                      </a:lnTo>
                      <a:lnTo>
                        <a:pt x="4" y="49"/>
                      </a:lnTo>
                      <a:lnTo>
                        <a:pt x="0" y="54"/>
                      </a:lnTo>
                      <a:lnTo>
                        <a:pt x="11" y="37"/>
                      </a:lnTo>
                      <a:lnTo>
                        <a:pt x="21" y="21"/>
                      </a:lnTo>
                      <a:lnTo>
                        <a:pt x="30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3745" name="Freeform 170"/>
                <p:cNvSpPr>
                  <a:spLocks/>
                </p:cNvSpPr>
                <p:nvPr/>
              </p:nvSpPr>
              <p:spPr bwMode="auto">
                <a:xfrm>
                  <a:off x="4331" y="1153"/>
                  <a:ext cx="341" cy="301"/>
                </a:xfrm>
                <a:custGeom>
                  <a:avLst/>
                  <a:gdLst>
                    <a:gd name="T0" fmla="*/ 186 w 341"/>
                    <a:gd name="T1" fmla="*/ 153 h 301"/>
                    <a:gd name="T2" fmla="*/ 0 w 341"/>
                    <a:gd name="T3" fmla="*/ 0 h 301"/>
                    <a:gd name="T4" fmla="*/ 184 w 341"/>
                    <a:gd name="T5" fmla="*/ 160 h 301"/>
                    <a:gd name="T6" fmla="*/ 202 w 341"/>
                    <a:gd name="T7" fmla="*/ 165 h 301"/>
                    <a:gd name="T8" fmla="*/ 257 w 341"/>
                    <a:gd name="T9" fmla="*/ 233 h 301"/>
                    <a:gd name="T10" fmla="*/ 341 w 341"/>
                    <a:gd name="T11" fmla="*/ 301 h 301"/>
                    <a:gd name="T12" fmla="*/ 332 w 341"/>
                    <a:gd name="T13" fmla="*/ 282 h 301"/>
                    <a:gd name="T14" fmla="*/ 261 w 341"/>
                    <a:gd name="T15" fmla="*/ 228 h 301"/>
                    <a:gd name="T16" fmla="*/ 207 w 341"/>
                    <a:gd name="T17" fmla="*/ 160 h 301"/>
                    <a:gd name="T18" fmla="*/ 186 w 341"/>
                    <a:gd name="T19" fmla="*/ 153 h 30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41" h="301">
                      <a:moveTo>
                        <a:pt x="186" y="153"/>
                      </a:moveTo>
                      <a:lnTo>
                        <a:pt x="0" y="0"/>
                      </a:lnTo>
                      <a:lnTo>
                        <a:pt x="184" y="160"/>
                      </a:lnTo>
                      <a:lnTo>
                        <a:pt x="202" y="165"/>
                      </a:lnTo>
                      <a:lnTo>
                        <a:pt x="257" y="233"/>
                      </a:lnTo>
                      <a:lnTo>
                        <a:pt x="341" y="301"/>
                      </a:lnTo>
                      <a:lnTo>
                        <a:pt x="332" y="282"/>
                      </a:lnTo>
                      <a:lnTo>
                        <a:pt x="261" y="228"/>
                      </a:lnTo>
                      <a:lnTo>
                        <a:pt x="207" y="160"/>
                      </a:lnTo>
                      <a:lnTo>
                        <a:pt x="186" y="153"/>
                      </a:lnTo>
                      <a:close/>
                    </a:path>
                  </a:pathLst>
                </a:custGeom>
                <a:solidFill>
                  <a:srgbClr val="D2D8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3581" name="Line 188"/>
              <p:cNvSpPr>
                <a:spLocks noChangeShapeType="1"/>
              </p:cNvSpPr>
              <p:nvPr/>
            </p:nvSpPr>
            <p:spPr bwMode="auto">
              <a:xfrm>
                <a:off x="2096" y="661"/>
                <a:ext cx="788" cy="5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Line 189"/>
              <p:cNvSpPr>
                <a:spLocks noChangeShapeType="1"/>
              </p:cNvSpPr>
              <p:nvPr/>
            </p:nvSpPr>
            <p:spPr bwMode="auto">
              <a:xfrm>
                <a:off x="2052" y="836"/>
                <a:ext cx="175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Line 190"/>
              <p:cNvSpPr>
                <a:spLocks noChangeShapeType="1"/>
              </p:cNvSpPr>
              <p:nvPr/>
            </p:nvSpPr>
            <p:spPr bwMode="auto">
              <a:xfrm>
                <a:off x="2052" y="967"/>
                <a:ext cx="83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4" name="Line 191"/>
              <p:cNvSpPr>
                <a:spLocks noChangeShapeType="1"/>
              </p:cNvSpPr>
              <p:nvPr/>
            </p:nvSpPr>
            <p:spPr bwMode="auto">
              <a:xfrm flipV="1">
                <a:off x="2052" y="748"/>
                <a:ext cx="1752" cy="3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9" name="Text Box 206"/>
            <p:cNvSpPr txBox="1">
              <a:spLocks noChangeArrowheads="1"/>
            </p:cNvSpPr>
            <p:nvPr/>
          </p:nvSpPr>
          <p:spPr bwMode="auto">
            <a:xfrm>
              <a:off x="3872" y="1449"/>
              <a:ext cx="567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Disk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500GB</a:t>
              </a:r>
            </a:p>
          </p:txBody>
        </p:sp>
      </p:grpSp>
      <p:grpSp>
        <p:nvGrpSpPr>
          <p:cNvPr id="765177" name="Group 249"/>
          <p:cNvGrpSpPr>
            <a:grpSpLocks/>
          </p:cNvGrpSpPr>
          <p:nvPr/>
        </p:nvGrpSpPr>
        <p:grpSpPr bwMode="auto">
          <a:xfrm>
            <a:off x="990600" y="828675"/>
            <a:ext cx="1092200" cy="3514725"/>
            <a:chOff x="576" y="48"/>
            <a:chExt cx="688" cy="2214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607" y="48"/>
              <a:ext cx="657" cy="1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6000" b="0" smtClean="0">
                  <a:latin typeface="Gill Sans" charset="0"/>
                  <a:ea typeface="Gill Sans" charset="0"/>
                  <a:cs typeface="Gill Sans" charset="0"/>
                  <a:sym typeface="Symbol" panose="05050102010706020507" pitchFamily="18" charset="2"/>
                </a:rPr>
                <a:t>∞</a:t>
              </a:r>
              <a:endParaRPr lang="en-US" altLang="ko-KR" sz="6000" b="0" dirty="0">
                <a:latin typeface="Gill Sans" charset="0"/>
                <a:ea typeface="Gill Sans" charset="0"/>
                <a:cs typeface="Gill Sans" charset="0"/>
                <a:sym typeface="Symbol" panose="05050102010706020507" pitchFamily="18" charset="2"/>
              </a:endParaRPr>
            </a:p>
          </p:txBody>
        </p:sp>
        <p:sp>
          <p:nvSpPr>
            <p:cNvPr id="23561" name="Text Box 205"/>
            <p:cNvSpPr txBox="1">
              <a:spLocks noChangeArrowheads="1"/>
            </p:cNvSpPr>
            <p:nvPr/>
          </p:nvSpPr>
          <p:spPr bwMode="auto">
            <a:xfrm>
              <a:off x="576" y="1624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spcBef>
                  <a:spcPct val="0"/>
                </a:spcBef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4 GB</a:t>
              </a:r>
            </a:p>
          </p:txBody>
        </p:sp>
        <p:sp>
          <p:nvSpPr>
            <p:cNvPr id="23562" name="Rectangle 224"/>
            <p:cNvSpPr>
              <a:spLocks noChangeArrowheads="1"/>
            </p:cNvSpPr>
            <p:nvPr/>
          </p:nvSpPr>
          <p:spPr bwMode="auto">
            <a:xfrm>
              <a:off x="607" y="127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3" name="Rectangle 225"/>
            <p:cNvSpPr>
              <a:spLocks noChangeArrowheads="1"/>
            </p:cNvSpPr>
            <p:nvPr/>
          </p:nvSpPr>
          <p:spPr bwMode="auto">
            <a:xfrm>
              <a:off x="607" y="118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226"/>
            <p:cNvSpPr>
              <a:spLocks noChangeArrowheads="1"/>
            </p:cNvSpPr>
            <p:nvPr/>
          </p:nvSpPr>
          <p:spPr bwMode="auto">
            <a:xfrm>
              <a:off x="607" y="109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227"/>
            <p:cNvSpPr>
              <a:spLocks noChangeArrowheads="1"/>
            </p:cNvSpPr>
            <p:nvPr/>
          </p:nvSpPr>
          <p:spPr bwMode="auto">
            <a:xfrm>
              <a:off x="607" y="101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228"/>
            <p:cNvSpPr>
              <a:spLocks noChangeArrowheads="1"/>
            </p:cNvSpPr>
            <p:nvPr/>
          </p:nvSpPr>
          <p:spPr bwMode="auto">
            <a:xfrm>
              <a:off x="607" y="92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Rectangle 229"/>
            <p:cNvSpPr>
              <a:spLocks noChangeArrowheads="1"/>
            </p:cNvSpPr>
            <p:nvPr/>
          </p:nvSpPr>
          <p:spPr bwMode="auto">
            <a:xfrm>
              <a:off x="607" y="83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230"/>
            <p:cNvSpPr>
              <a:spLocks noChangeArrowheads="1"/>
            </p:cNvSpPr>
            <p:nvPr/>
          </p:nvSpPr>
          <p:spPr bwMode="auto">
            <a:xfrm>
              <a:off x="607" y="74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Rectangle 231"/>
            <p:cNvSpPr>
              <a:spLocks noChangeArrowheads="1"/>
            </p:cNvSpPr>
            <p:nvPr/>
          </p:nvSpPr>
          <p:spPr bwMode="auto">
            <a:xfrm>
              <a:off x="607" y="66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Rectangle 232"/>
            <p:cNvSpPr>
              <a:spLocks noChangeArrowheads="1"/>
            </p:cNvSpPr>
            <p:nvPr/>
          </p:nvSpPr>
          <p:spPr bwMode="auto">
            <a:xfrm>
              <a:off x="607" y="57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233"/>
            <p:cNvSpPr>
              <a:spLocks noChangeArrowheads="1"/>
            </p:cNvSpPr>
            <p:nvPr/>
          </p:nvSpPr>
          <p:spPr bwMode="auto">
            <a:xfrm>
              <a:off x="607" y="48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234"/>
            <p:cNvSpPr>
              <a:spLocks noChangeArrowheads="1"/>
            </p:cNvSpPr>
            <p:nvPr/>
          </p:nvSpPr>
          <p:spPr bwMode="auto">
            <a:xfrm>
              <a:off x="607" y="39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235"/>
            <p:cNvSpPr>
              <a:spLocks noChangeArrowheads="1"/>
            </p:cNvSpPr>
            <p:nvPr/>
          </p:nvSpPr>
          <p:spPr bwMode="auto">
            <a:xfrm>
              <a:off x="607" y="31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4" name="Rectangle 236"/>
            <p:cNvSpPr>
              <a:spLocks noChangeArrowheads="1"/>
            </p:cNvSpPr>
            <p:nvPr/>
          </p:nvSpPr>
          <p:spPr bwMode="auto">
            <a:xfrm>
              <a:off x="607" y="22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5" name="Rectangle 237"/>
            <p:cNvSpPr>
              <a:spLocks noChangeArrowheads="1"/>
            </p:cNvSpPr>
            <p:nvPr/>
          </p:nvSpPr>
          <p:spPr bwMode="auto">
            <a:xfrm>
              <a:off x="607" y="13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6" name="Rectangle 243"/>
            <p:cNvSpPr>
              <a:spLocks noChangeArrowheads="1"/>
            </p:cNvSpPr>
            <p:nvPr/>
          </p:nvSpPr>
          <p:spPr bwMode="auto">
            <a:xfrm>
              <a:off x="607" y="136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7" name="Rectangle 244"/>
            <p:cNvSpPr>
              <a:spLocks noChangeArrowheads="1"/>
            </p:cNvSpPr>
            <p:nvPr/>
          </p:nvSpPr>
          <p:spPr bwMode="auto">
            <a:xfrm>
              <a:off x="607" y="144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355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Since Demand </a:t>
            </a:r>
            <a:r>
              <a:rPr lang="en-US" altLang="ko-KR" dirty="0" smtClean="0">
                <a:ea typeface="굴림" panose="020B0600000101010101" pitchFamily="34" charset="-127"/>
              </a:rPr>
              <a:t>Paging </a:t>
            </a:r>
            <a:r>
              <a:rPr lang="en-US" altLang="ko-KR" smtClean="0">
                <a:ea typeface="굴림" panose="020B0600000101010101" pitchFamily="34" charset="-127"/>
              </a:rPr>
              <a:t>is Caching, Must Ask…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is block size?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1 page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is organization of this cache (i.e. direct-mapped, set-associative, fully-associative)?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Fully associative: arbitrary virtual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 physical mapping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How do we find a page in the cache when look for it?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First check TLB, then page-table traversal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is page replacement policy? (i.e. LRU, Random…)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This requires more explanation… (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kinda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LRU)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happens on a miss?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Go to lower level to fill miss (i.e. disk)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happens on a write? (write-through, write back)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Definitely write-back – need dirty bit!</a:t>
            </a:r>
          </a:p>
        </p:txBody>
      </p:sp>
    </p:spTree>
    <p:extLst>
      <p:ext uri="{BB962C8B-B14F-4D97-AF65-F5344CB8AC3E}">
        <p14:creationId xmlns:p14="http://schemas.microsoft.com/office/powerpoint/2010/main" val="1883647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What is in a Page Table Entry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is in a Page Table Entry (or PTE)?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Pointer to next-level page table or to actual page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Permission bits: valid, read-only, read-write, write-only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Example: Intel x86 architecture PTE: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Address same format previous slide (10, 10, 12-bit offset)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Intermediate page tables called “Directories”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		D: 	Dirty (PTE only):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L: 	L=14MB page (directory only).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Bottom 22 bits of virtual address serve as offset</a:t>
            </a:r>
          </a:p>
        </p:txBody>
      </p:sp>
      <p:grpSp>
        <p:nvGrpSpPr>
          <p:cNvPr id="803844" name="Group 4"/>
          <p:cNvGrpSpPr>
            <a:grpSpLocks/>
          </p:cNvGrpSpPr>
          <p:nvPr/>
        </p:nvGrpSpPr>
        <p:grpSpPr bwMode="auto">
          <a:xfrm>
            <a:off x="663575" y="2717800"/>
            <a:ext cx="7696200" cy="1006475"/>
            <a:chOff x="480" y="2304"/>
            <a:chExt cx="4848" cy="63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Page Frame Number</a:t>
              </a:r>
            </a:p>
            <a:p>
              <a:pPr>
                <a:lnSpc>
                  <a:spcPct val="90000"/>
                </a:lnSpc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(Physical Page Number)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Free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(OS)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0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L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PCD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PWT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U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W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0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4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5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6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7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8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072" y="2688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11-9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1440" y="2688"/>
              <a:ext cx="4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512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986" name="Group 10"/>
          <p:cNvGrpSpPr>
            <a:grpSpLocks/>
          </p:cNvGrpSpPr>
          <p:nvPr/>
        </p:nvGrpSpPr>
        <p:grpSpPr bwMode="auto">
          <a:xfrm>
            <a:off x="381000" y="2590800"/>
            <a:ext cx="8382000" cy="2565400"/>
            <a:chOff x="240" y="1632"/>
            <a:chExt cx="5280" cy="1616"/>
          </a:xfrm>
        </p:grpSpPr>
        <p:sp>
          <p:nvSpPr>
            <p:cNvPr id="26629" name="AutoShape 4"/>
            <p:cNvSpPr>
              <a:spLocks noChangeArrowheads="1"/>
            </p:cNvSpPr>
            <p:nvPr/>
          </p:nvSpPr>
          <p:spPr bwMode="auto">
            <a:xfrm>
              <a:off x="240" y="1872"/>
              <a:ext cx="5280" cy="1376"/>
            </a:xfrm>
            <a:prstGeom prst="roundRect">
              <a:avLst>
                <a:gd name="adj" fmla="val 16667"/>
              </a:avLst>
            </a:prstGeom>
            <a:solidFill>
              <a:srgbClr val="FF66CC">
                <a:alpha val="32156"/>
              </a:srgbClr>
            </a:solidFill>
            <a:ln w="57150" algn="ctr">
              <a:solidFill>
                <a:srgbClr val="FF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>
                <a:ea typeface="굴림" panose="020B0600000101010101" pitchFamily="34" charset="-127"/>
              </a:endParaRPr>
            </a:p>
          </p:txBody>
        </p:sp>
        <p:sp>
          <p:nvSpPr>
            <p:cNvPr id="2663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416" y="1632"/>
              <a:ext cx="978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7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Cache</a:t>
              </a:r>
            </a:p>
          </p:txBody>
        </p:sp>
      </p:grp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PTE helps us implement demand paging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Valid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Page in memory, PTE points at physical page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Not Valid  Page not in memory; use info in PTE to find it on disk when necessary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Suppose user references page with invalid PTE?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Memory Management Unit (MMU) traps to OS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Resulting trap is a “Page Fault”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does OS do on a Page Fault?: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Choose an old page to replace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If old page modified (“D=1”), write contents back to disk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Change its PTE and any cached TLB to be invalid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Load new page into memory from disk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Update page table entry, invalidate TLB for new entry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Continue thread from original faulting location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TLB for new page will be loaded when thread continued!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While pulling pages off disk for one process, OS runs another process from ready queue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Suspended process sits on wait queue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Demand Paging Mechanisms</a:t>
            </a:r>
          </a:p>
        </p:txBody>
      </p:sp>
    </p:spTree>
    <p:extLst>
      <p:ext uri="{BB962C8B-B14F-4D97-AF65-F5344CB8AC3E}">
        <p14:creationId xmlns:p14="http://schemas.microsoft.com/office/powerpoint/2010/main" val="3335103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Summary: Steps in Handling a Page Fault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" t="598" r="6114" b="912"/>
          <a:stretch>
            <a:fillRect/>
          </a:stretch>
        </p:blipFill>
        <p:spPr bwMode="auto">
          <a:xfrm>
            <a:off x="1066800" y="761999"/>
            <a:ext cx="7010400" cy="586876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09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0935" y="152400"/>
            <a:ext cx="1641475" cy="502702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067800" cy="5468163"/>
          </a:xfrm>
          <a:noFill/>
        </p:spPr>
        <p:txBody>
          <a:bodyPr wrap="square" lIns="63500" tIns="25400" rIns="63500" bIns="25400">
            <a:sp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 cache of translations called a “Translation Lookaside Buffer” (TLB)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Relatively small number of PTEs </a:t>
            </a:r>
            <a:r>
              <a:rPr lang="en-US" altLang="ko-KR" sz="2400" dirty="0">
                <a:ea typeface="굴림" panose="020B0600000101010101" pitchFamily="34" charset="-127"/>
              </a:rPr>
              <a:t>and optional process </a:t>
            </a:r>
            <a:r>
              <a:rPr lang="en-US" altLang="ko-KR" sz="2400" dirty="0" smtClean="0">
                <a:ea typeface="굴림" panose="020B0600000101010101" pitchFamily="34" charset="-127"/>
              </a:rPr>
              <a:t>IDs (&lt; 512)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Fully Associative (Since conflict misses expensive)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On TLB miss, page table must be traversed and if located PTE is invalid, cause Page Fault 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On change in page table, TLB entries must be invalidated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TLB is logically in front of cache (need to overlap with cache access)</a:t>
            </a:r>
          </a:p>
          <a:p>
            <a:pPr lvl="1"/>
            <a:endParaRPr lang="en-US" altLang="ko-KR" sz="1200" dirty="0" smtClean="0">
              <a:ea typeface="굴림" panose="020B0600000101010101" pitchFamily="34" charset="-127"/>
            </a:endParaRPr>
          </a:p>
          <a:p>
            <a:pPr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Precise Exception specifies a single instruction for which:</a:t>
            </a:r>
          </a:p>
          <a:p>
            <a:pPr lvl="1"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All previous instructions have completed (committed state)</a:t>
            </a:r>
          </a:p>
          <a:p>
            <a:pPr lvl="1"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No following instructions nor actual instruction have started </a:t>
            </a:r>
          </a:p>
          <a:p>
            <a:pPr lvl="1"/>
            <a:endParaRPr lang="en-US" altLang="ko-KR" sz="1200" dirty="0">
              <a:ea typeface="굴림" panose="020B0600000101010101" pitchFamily="34" charset="-127"/>
            </a:endParaRPr>
          </a:p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manage caches in hardware or software or both</a:t>
            </a:r>
          </a:p>
          <a:p>
            <a:pPr lvl="1"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Goal is highest hit rate, even if it means more complex cache management</a:t>
            </a:r>
          </a:p>
        </p:txBody>
      </p:sp>
    </p:spTree>
    <p:extLst>
      <p:ext uri="{BB962C8B-B14F-4D97-AF65-F5344CB8AC3E}">
        <p14:creationId xmlns:p14="http://schemas.microsoft.com/office/powerpoint/2010/main" val="26411848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  <p:bldLst>
      <p:bldP spid="41987" grpId="0" build="p">
        <p:tmplLst>
          <p:tmpl lvl="2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9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What Actually Happens on a TLB Miss? </a:t>
            </a:r>
            <a:r>
              <a:rPr lang="en-US" altLang="ko-KR" dirty="0" smtClean="0">
                <a:ea typeface="굴림" panose="020B0600000101010101" pitchFamily="34" charset="-127"/>
              </a:rPr>
              <a:t>(1/3)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991600" cy="2971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Hardware traversed page tables:</a:t>
            </a:r>
          </a:p>
          <a:p>
            <a:pPr lvl="1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On TLB miss, hardware in MMU looks at current page table to fill TLB (may walk multiple levels)</a:t>
            </a:r>
          </a:p>
          <a:p>
            <a:pPr lvl="2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If PTE valid, hardware fills TLB and processor never knows</a:t>
            </a:r>
          </a:p>
          <a:p>
            <a:pPr lvl="2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If PTE marked as invalid, causes Page Fault, after which kernel decides what to do afterwards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738340" name="Group 36"/>
          <p:cNvGrpSpPr>
            <a:grpSpLocks/>
          </p:cNvGrpSpPr>
          <p:nvPr/>
        </p:nvGrpSpPr>
        <p:grpSpPr bwMode="auto">
          <a:xfrm>
            <a:off x="1752600" y="2105025"/>
            <a:ext cx="5029200" cy="1797050"/>
            <a:chOff x="1104" y="1230"/>
            <a:chExt cx="3168" cy="1132"/>
          </a:xfrm>
        </p:grpSpPr>
        <p:sp>
          <p:nvSpPr>
            <p:cNvPr id="32794" name="Text Box 20"/>
            <p:cNvSpPr txBox="1">
              <a:spLocks noChangeArrowheads="1"/>
            </p:cNvSpPr>
            <p:nvPr/>
          </p:nvSpPr>
          <p:spPr bwMode="auto">
            <a:xfrm>
              <a:off x="1488" y="2112"/>
              <a:ext cx="25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</a:t>
              </a:r>
              <a:r>
                <a:rPr lang="en-US" altLang="ko-KR" b="0" dirty="0" smtClean="0">
                  <a:latin typeface="Gill Sans" charset="0"/>
                  <a:ea typeface="Gill Sans" charset="0"/>
                  <a:cs typeface="Gill Sans" charset="0"/>
                </a:rPr>
                <a:t>Write 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>
              <a:off x="1104" y="1230"/>
              <a:ext cx="1008" cy="9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 flipV="1">
              <a:off x="2688" y="1326"/>
              <a:ext cx="1584" cy="8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685800" y="962025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6934200" y="885825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2743200" y="657225"/>
            <a:ext cx="2971800" cy="2847975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962400" y="809625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3276600" y="2590800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3505203" y="1800225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1905000" y="885825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5334000" y="1009650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3657600" y="1495425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3518846" y="1219200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3962402" y="1724025"/>
            <a:ext cx="1258888" cy="1054100"/>
            <a:chOff x="2496" y="990"/>
            <a:chExt cx="793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8687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What Actually Happens on a TLB Miss? (2</a:t>
            </a:r>
            <a:r>
              <a:rPr lang="en-US" altLang="ko-KR" dirty="0" smtClean="0">
                <a:ea typeface="굴림" panose="020B0600000101010101" pitchFamily="34" charset="-127"/>
              </a:rPr>
              <a:t>/3)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839200" cy="2590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Software traversed Page tables (like MIPS)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On TLB miss, processor receives TLB fault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Kernel traverses page table to find PTE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If PTE valid, fills TLB and returns from fault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If PTE marked as invalid, internally calls Page Fault </a:t>
            </a:r>
            <a:r>
              <a:rPr lang="en-US" altLang="ko-KR" sz="2600" dirty="0" smtClean="0">
                <a:ea typeface="굴림" panose="020B0600000101010101" pitchFamily="34" charset="-127"/>
              </a:rPr>
              <a:t>handler</a:t>
            </a:r>
            <a:endParaRPr lang="en-US" altLang="ko-KR" sz="2600" dirty="0">
              <a:ea typeface="굴림" panose="020B0600000101010101" pitchFamily="34" charset="-127"/>
            </a:endParaRPr>
          </a:p>
        </p:txBody>
      </p:sp>
      <p:grpSp>
        <p:nvGrpSpPr>
          <p:cNvPr id="738340" name="Group 36"/>
          <p:cNvGrpSpPr>
            <a:grpSpLocks/>
          </p:cNvGrpSpPr>
          <p:nvPr/>
        </p:nvGrpSpPr>
        <p:grpSpPr bwMode="auto">
          <a:xfrm>
            <a:off x="1752600" y="2105025"/>
            <a:ext cx="5029200" cy="1797050"/>
            <a:chOff x="1104" y="1230"/>
            <a:chExt cx="3168" cy="1132"/>
          </a:xfrm>
        </p:grpSpPr>
        <p:sp>
          <p:nvSpPr>
            <p:cNvPr id="32794" name="Text Box 20"/>
            <p:cNvSpPr txBox="1">
              <a:spLocks noChangeArrowheads="1"/>
            </p:cNvSpPr>
            <p:nvPr/>
          </p:nvSpPr>
          <p:spPr bwMode="auto">
            <a:xfrm>
              <a:off x="1488" y="2112"/>
              <a:ext cx="25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</a:t>
              </a:r>
              <a:r>
                <a:rPr lang="en-US" altLang="ko-KR" b="0" dirty="0" smtClean="0">
                  <a:latin typeface="Gill Sans" charset="0"/>
                  <a:ea typeface="Gill Sans" charset="0"/>
                  <a:cs typeface="Gill Sans" charset="0"/>
                </a:rPr>
                <a:t>Write 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>
              <a:off x="1104" y="1230"/>
              <a:ext cx="1008" cy="9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 flipV="1">
              <a:off x="2688" y="1326"/>
              <a:ext cx="1584" cy="8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685800" y="962025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6934200" y="885825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2743200" y="657225"/>
            <a:ext cx="2971800" cy="2847975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962400" y="809625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3276600" y="2590800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3505203" y="1800225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1905000" y="885825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5334000" y="1009650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3657600" y="1495425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3518846" y="1219200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3962402" y="1724025"/>
            <a:ext cx="1258888" cy="1054100"/>
            <a:chOff x="2496" y="990"/>
            <a:chExt cx="793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1778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What Actually Happens on a TLB Miss? </a:t>
            </a:r>
            <a:r>
              <a:rPr lang="en-US" altLang="ko-KR" dirty="0" smtClean="0">
                <a:ea typeface="굴림" panose="020B0600000101010101" pitchFamily="34" charset="-127"/>
              </a:rPr>
              <a:t>(3/3)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839200" cy="2971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Most chip sets provide hardware traversal</a:t>
            </a:r>
          </a:p>
          <a:p>
            <a:pPr lvl="1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Modern operating systems tend to have more TLB faults since they use translation for many things</a:t>
            </a:r>
          </a:p>
          <a:p>
            <a:pPr lvl="1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Examples: </a:t>
            </a:r>
          </a:p>
          <a:p>
            <a:pPr lvl="2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shared segments</a:t>
            </a:r>
          </a:p>
          <a:p>
            <a:pPr lvl="2"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user-level portions of an operating system</a:t>
            </a:r>
          </a:p>
        </p:txBody>
      </p:sp>
      <p:grpSp>
        <p:nvGrpSpPr>
          <p:cNvPr id="738340" name="Group 36"/>
          <p:cNvGrpSpPr>
            <a:grpSpLocks/>
          </p:cNvGrpSpPr>
          <p:nvPr/>
        </p:nvGrpSpPr>
        <p:grpSpPr bwMode="auto">
          <a:xfrm>
            <a:off x="1752600" y="2105025"/>
            <a:ext cx="5029200" cy="1797050"/>
            <a:chOff x="1104" y="1230"/>
            <a:chExt cx="3168" cy="1132"/>
          </a:xfrm>
        </p:grpSpPr>
        <p:sp>
          <p:nvSpPr>
            <p:cNvPr id="32794" name="Text Box 20"/>
            <p:cNvSpPr txBox="1">
              <a:spLocks noChangeArrowheads="1"/>
            </p:cNvSpPr>
            <p:nvPr/>
          </p:nvSpPr>
          <p:spPr bwMode="auto">
            <a:xfrm>
              <a:off x="1488" y="2112"/>
              <a:ext cx="25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</a:t>
              </a:r>
              <a:r>
                <a:rPr lang="en-US" altLang="ko-KR" b="0" dirty="0" smtClean="0">
                  <a:latin typeface="Gill Sans" charset="0"/>
                  <a:ea typeface="Gill Sans" charset="0"/>
                  <a:cs typeface="Gill Sans" charset="0"/>
                </a:rPr>
                <a:t>Write 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>
              <a:off x="1104" y="1230"/>
              <a:ext cx="1008" cy="9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 flipV="1">
              <a:off x="2688" y="1326"/>
              <a:ext cx="1584" cy="8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685800" y="962025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6934200" y="885825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2743200" y="657225"/>
            <a:ext cx="2971800" cy="2847975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962400" y="809625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3276600" y="2590800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3505203" y="1800225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1905000" y="885825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5334000" y="1009650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3657600" y="1495425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3518846" y="1219200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3962402" y="1724025"/>
            <a:ext cx="1258888" cy="1054100"/>
            <a:chOff x="2496" y="990"/>
            <a:chExt cx="793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864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Transparent Exceptions: TLB/Page </a:t>
            </a:r>
            <a:r>
              <a:rPr lang="en-US" altLang="ko-KR" dirty="0" smtClean="0">
                <a:ea typeface="굴림" panose="020B0600000101010101" pitchFamily="34" charset="-127"/>
              </a:rPr>
              <a:t>fault (1/2)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9154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How to transparently restart faulting instructions?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solidFill>
                  <a:srgbClr val="FF0000"/>
                </a:solidFill>
                <a:ea typeface="굴림" panose="020B0600000101010101" pitchFamily="34" charset="-127"/>
              </a:rPr>
              <a:t>(Consider load or store that gets TLB or Page fault)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Could we just skip faulting instruction?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No: need to perform load or store after reconnecting physical </a:t>
            </a:r>
            <a:r>
              <a:rPr lang="en-US" altLang="ko-KR" sz="2600" dirty="0" smtClean="0">
                <a:ea typeface="굴림" panose="020B0600000101010101" pitchFamily="34" charset="-127"/>
              </a:rPr>
              <a:t>page</a:t>
            </a:r>
            <a:endParaRPr lang="en-US" altLang="ko-KR" sz="2600" dirty="0" smtClean="0">
              <a:ea typeface="굴림" panose="020B0600000101010101" pitchFamily="34" charset="-127"/>
            </a:endParaRPr>
          </a:p>
        </p:txBody>
      </p:sp>
      <p:grpSp>
        <p:nvGrpSpPr>
          <p:cNvPr id="769051" name="Group 27"/>
          <p:cNvGrpSpPr>
            <a:grpSpLocks/>
          </p:cNvGrpSpPr>
          <p:nvPr/>
        </p:nvGrpSpPr>
        <p:grpSpPr bwMode="auto">
          <a:xfrm>
            <a:off x="228600" y="736602"/>
            <a:ext cx="8534400" cy="1930401"/>
            <a:chOff x="144" y="464"/>
            <a:chExt cx="5376" cy="1216"/>
          </a:xfrm>
        </p:grpSpPr>
        <p:grpSp>
          <p:nvGrpSpPr>
            <p:cNvPr id="28677" name="Group 26"/>
            <p:cNvGrpSpPr>
              <a:grpSpLocks/>
            </p:cNvGrpSpPr>
            <p:nvPr/>
          </p:nvGrpSpPr>
          <p:grpSpPr bwMode="auto">
            <a:xfrm>
              <a:off x="624" y="464"/>
              <a:ext cx="4896" cy="1216"/>
              <a:chOff x="576" y="531"/>
              <a:chExt cx="4896" cy="1216"/>
            </a:xfrm>
          </p:grpSpPr>
          <p:sp>
            <p:nvSpPr>
              <p:cNvPr id="28681" name="Rectangle 4"/>
              <p:cNvSpPr>
                <a:spLocks noChangeArrowheads="1"/>
              </p:cNvSpPr>
              <p:nvPr/>
            </p:nvSpPr>
            <p:spPr bwMode="auto">
              <a:xfrm>
                <a:off x="576" y="643"/>
                <a:ext cx="816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8682" name="Group 20"/>
              <p:cNvGrpSpPr>
                <a:grpSpLocks/>
              </p:cNvGrpSpPr>
              <p:nvPr/>
            </p:nvGrpSpPr>
            <p:grpSpPr bwMode="auto">
              <a:xfrm>
                <a:off x="1584" y="1123"/>
                <a:ext cx="624" cy="624"/>
                <a:chOff x="1536" y="1248"/>
                <a:chExt cx="384" cy="624"/>
              </a:xfrm>
            </p:grpSpPr>
            <p:sp>
              <p:nvSpPr>
                <p:cNvPr id="28693" name="Rectangle 6"/>
                <p:cNvSpPr>
                  <a:spLocks noChangeArrowheads="1"/>
                </p:cNvSpPr>
                <p:nvPr/>
              </p:nvSpPr>
              <p:spPr bwMode="auto">
                <a:xfrm>
                  <a:off x="1536" y="1536"/>
                  <a:ext cx="384" cy="336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6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Software</a:t>
                  </a:r>
                </a:p>
                <a:p>
                  <a:r>
                    <a:rPr lang="en-US" altLang="ko-KR" sz="16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Load </a:t>
                  </a:r>
                  <a:r>
                    <a:rPr lang="en-US" altLang="ko-KR" sz="1600" b="0" dirty="0">
                      <a:latin typeface="Gill Sans" charset="0"/>
                      <a:ea typeface="Gill Sans" charset="0"/>
                      <a:cs typeface="Gill Sans" charset="0"/>
                    </a:rPr>
                    <a:t>TLB</a:t>
                  </a:r>
                </a:p>
              </p:txBody>
            </p:sp>
            <p:sp>
              <p:nvSpPr>
                <p:cNvPr id="28694" name="Line 8"/>
                <p:cNvSpPr>
                  <a:spLocks noChangeShapeType="1"/>
                </p:cNvSpPr>
                <p:nvPr/>
              </p:nvSpPr>
              <p:spPr bwMode="auto">
                <a:xfrm>
                  <a:off x="1536" y="124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69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129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683" name="Rectangle 11"/>
              <p:cNvSpPr>
                <a:spLocks noChangeArrowheads="1"/>
              </p:cNvSpPr>
              <p:nvPr/>
            </p:nvSpPr>
            <p:spPr bwMode="auto">
              <a:xfrm>
                <a:off x="2400" y="643"/>
                <a:ext cx="624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4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1267" y="616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1</a:t>
                </a:r>
              </a:p>
            </p:txBody>
          </p:sp>
          <p:sp>
            <p:nvSpPr>
              <p:cNvPr id="28685" name="Text Box 9"/>
              <p:cNvSpPr txBox="1">
                <a:spLocks noChangeArrowheads="1"/>
              </p:cNvSpPr>
              <p:nvPr/>
            </p:nvSpPr>
            <p:spPr bwMode="auto">
              <a:xfrm rot="16200000">
                <a:off x="1891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1</a:t>
                </a:r>
              </a:p>
            </p:txBody>
          </p:sp>
          <p:sp>
            <p:nvSpPr>
              <p:cNvPr id="28686" name="Text Box 12"/>
              <p:cNvSpPr txBox="1">
                <a:spLocks noChangeArrowheads="1"/>
              </p:cNvSpPr>
              <p:nvPr/>
            </p:nvSpPr>
            <p:spPr bwMode="auto">
              <a:xfrm rot="16200000">
                <a:off x="2899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2</a:t>
                </a:r>
              </a:p>
            </p:txBody>
          </p:sp>
          <p:sp>
            <p:nvSpPr>
              <p:cNvPr id="28687" name="Rectangle 13"/>
              <p:cNvSpPr>
                <a:spLocks noChangeArrowheads="1"/>
              </p:cNvSpPr>
              <p:nvPr/>
            </p:nvSpPr>
            <p:spPr bwMode="auto">
              <a:xfrm>
                <a:off x="4464" y="643"/>
                <a:ext cx="1008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8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3927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2</a:t>
                </a:r>
              </a:p>
            </p:txBody>
          </p:sp>
          <p:grpSp>
            <p:nvGrpSpPr>
              <p:cNvPr id="28689" name="Group 21"/>
              <p:cNvGrpSpPr>
                <a:grpSpLocks/>
              </p:cNvGrpSpPr>
              <p:nvPr/>
            </p:nvGrpSpPr>
            <p:grpSpPr bwMode="auto">
              <a:xfrm>
                <a:off x="3216" y="1123"/>
                <a:ext cx="1008" cy="624"/>
                <a:chOff x="3184" y="1248"/>
                <a:chExt cx="768" cy="624"/>
              </a:xfrm>
            </p:grpSpPr>
            <p:sp>
              <p:nvSpPr>
                <p:cNvPr id="28690" name="Rectangle 17"/>
                <p:cNvSpPr>
                  <a:spLocks noChangeArrowheads="1"/>
                </p:cNvSpPr>
                <p:nvPr/>
              </p:nvSpPr>
              <p:spPr bwMode="auto">
                <a:xfrm>
                  <a:off x="3184" y="1536"/>
                  <a:ext cx="768" cy="336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600" b="0">
                      <a:latin typeface="Gill Sans" charset="0"/>
                      <a:ea typeface="Gill Sans" charset="0"/>
                      <a:cs typeface="Gill Sans" charset="0"/>
                    </a:rPr>
                    <a:t>Fetch page/</a:t>
                  </a:r>
                </a:p>
                <a:p>
                  <a:r>
                    <a:rPr lang="en-US" altLang="ko-KR" sz="1600" b="0">
                      <a:latin typeface="Gill Sans" charset="0"/>
                      <a:ea typeface="Gill Sans" charset="0"/>
                      <a:cs typeface="Gill Sans" charset="0"/>
                    </a:rPr>
                    <a:t>Load TLB</a:t>
                  </a:r>
                </a:p>
              </p:txBody>
            </p:sp>
            <p:sp>
              <p:nvSpPr>
                <p:cNvPr id="28691" name="Line 18"/>
                <p:cNvSpPr>
                  <a:spLocks noChangeShapeType="1"/>
                </p:cNvSpPr>
                <p:nvPr/>
              </p:nvSpPr>
              <p:spPr bwMode="auto">
                <a:xfrm>
                  <a:off x="3184" y="124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69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952" y="129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sp>
          <p:nvSpPr>
            <p:cNvPr id="28678" name="Text Box 23"/>
            <p:cNvSpPr txBox="1">
              <a:spLocks noChangeArrowheads="1"/>
            </p:cNvSpPr>
            <p:nvPr/>
          </p:nvSpPr>
          <p:spPr bwMode="auto">
            <a:xfrm>
              <a:off x="144" y="65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28679" name="Text Box 24"/>
            <p:cNvSpPr txBox="1">
              <a:spLocks noChangeArrowheads="1"/>
            </p:cNvSpPr>
            <p:nvPr/>
          </p:nvSpPr>
          <p:spPr bwMode="auto">
            <a:xfrm>
              <a:off x="205" y="1403"/>
              <a:ext cx="3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OS</a:t>
              </a:r>
            </a:p>
          </p:txBody>
        </p:sp>
        <p:sp>
          <p:nvSpPr>
            <p:cNvPr id="28680" name="Text Box 25"/>
            <p:cNvSpPr txBox="1">
              <a:spLocks noChangeArrowheads="1"/>
            </p:cNvSpPr>
            <p:nvPr/>
          </p:nvSpPr>
          <p:spPr bwMode="auto">
            <a:xfrm>
              <a:off x="443" y="1085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TLB Faults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32190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9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9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Transparent Exceptions: TLB/Page </a:t>
            </a:r>
            <a:r>
              <a:rPr lang="en-US" altLang="ko-KR" dirty="0" smtClean="0">
                <a:ea typeface="굴림" panose="020B0600000101010101" pitchFamily="34" charset="-127"/>
              </a:rPr>
              <a:t>fault (2/2)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915400" cy="3886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Hardware </a:t>
            </a:r>
            <a:r>
              <a:rPr lang="en-US" altLang="ko-KR" sz="2600" dirty="0" smtClean="0">
                <a:ea typeface="굴림" panose="020B0600000101010101" pitchFamily="34" charset="-127"/>
              </a:rPr>
              <a:t>must help out by saving: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Faulting instruction and partial state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Need to know which instruction caused fault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Is single PC sufficient to identify faulting position????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Processor State: sufficient to restart user thread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Save/restore registers, stack, </a:t>
            </a:r>
            <a:r>
              <a:rPr lang="en-US" altLang="ko-KR" sz="2600" dirty="0" err="1" smtClean="0">
                <a:ea typeface="굴림" panose="020B0600000101010101" pitchFamily="34" charset="-127"/>
              </a:rPr>
              <a:t>etc</a:t>
            </a:r>
            <a:endParaRPr lang="en-US" altLang="ko-KR" sz="26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What if an instruction has side-effects?</a:t>
            </a:r>
          </a:p>
        </p:txBody>
      </p:sp>
      <p:grpSp>
        <p:nvGrpSpPr>
          <p:cNvPr id="769051" name="Group 27"/>
          <p:cNvGrpSpPr>
            <a:grpSpLocks/>
          </p:cNvGrpSpPr>
          <p:nvPr/>
        </p:nvGrpSpPr>
        <p:grpSpPr bwMode="auto">
          <a:xfrm>
            <a:off x="228600" y="736602"/>
            <a:ext cx="8534400" cy="1930401"/>
            <a:chOff x="144" y="464"/>
            <a:chExt cx="5376" cy="1216"/>
          </a:xfrm>
        </p:grpSpPr>
        <p:grpSp>
          <p:nvGrpSpPr>
            <p:cNvPr id="28677" name="Group 26"/>
            <p:cNvGrpSpPr>
              <a:grpSpLocks/>
            </p:cNvGrpSpPr>
            <p:nvPr/>
          </p:nvGrpSpPr>
          <p:grpSpPr bwMode="auto">
            <a:xfrm>
              <a:off x="624" y="464"/>
              <a:ext cx="4896" cy="1216"/>
              <a:chOff x="576" y="531"/>
              <a:chExt cx="4896" cy="1216"/>
            </a:xfrm>
          </p:grpSpPr>
          <p:sp>
            <p:nvSpPr>
              <p:cNvPr id="28681" name="Rectangle 4"/>
              <p:cNvSpPr>
                <a:spLocks noChangeArrowheads="1"/>
              </p:cNvSpPr>
              <p:nvPr/>
            </p:nvSpPr>
            <p:spPr bwMode="auto">
              <a:xfrm>
                <a:off x="576" y="643"/>
                <a:ext cx="816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8682" name="Group 20"/>
              <p:cNvGrpSpPr>
                <a:grpSpLocks/>
              </p:cNvGrpSpPr>
              <p:nvPr/>
            </p:nvGrpSpPr>
            <p:grpSpPr bwMode="auto">
              <a:xfrm>
                <a:off x="1584" y="1123"/>
                <a:ext cx="624" cy="624"/>
                <a:chOff x="1536" y="1248"/>
                <a:chExt cx="384" cy="624"/>
              </a:xfrm>
            </p:grpSpPr>
            <p:sp>
              <p:nvSpPr>
                <p:cNvPr id="28693" name="Rectangle 6"/>
                <p:cNvSpPr>
                  <a:spLocks noChangeArrowheads="1"/>
                </p:cNvSpPr>
                <p:nvPr/>
              </p:nvSpPr>
              <p:spPr bwMode="auto">
                <a:xfrm>
                  <a:off x="1536" y="1536"/>
                  <a:ext cx="384" cy="336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6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Software</a:t>
                  </a:r>
                </a:p>
                <a:p>
                  <a:r>
                    <a:rPr lang="en-US" altLang="ko-KR" sz="16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Load </a:t>
                  </a:r>
                  <a:r>
                    <a:rPr lang="en-US" altLang="ko-KR" sz="1600" b="0" dirty="0">
                      <a:latin typeface="Gill Sans" charset="0"/>
                      <a:ea typeface="Gill Sans" charset="0"/>
                      <a:cs typeface="Gill Sans" charset="0"/>
                    </a:rPr>
                    <a:t>TLB</a:t>
                  </a:r>
                </a:p>
              </p:txBody>
            </p:sp>
            <p:sp>
              <p:nvSpPr>
                <p:cNvPr id="28694" name="Line 8"/>
                <p:cNvSpPr>
                  <a:spLocks noChangeShapeType="1"/>
                </p:cNvSpPr>
                <p:nvPr/>
              </p:nvSpPr>
              <p:spPr bwMode="auto">
                <a:xfrm>
                  <a:off x="1536" y="124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69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129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683" name="Rectangle 11"/>
              <p:cNvSpPr>
                <a:spLocks noChangeArrowheads="1"/>
              </p:cNvSpPr>
              <p:nvPr/>
            </p:nvSpPr>
            <p:spPr bwMode="auto">
              <a:xfrm>
                <a:off x="2400" y="643"/>
                <a:ext cx="624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4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1267" y="616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1</a:t>
                </a:r>
              </a:p>
            </p:txBody>
          </p:sp>
          <p:sp>
            <p:nvSpPr>
              <p:cNvPr id="28685" name="Text Box 9"/>
              <p:cNvSpPr txBox="1">
                <a:spLocks noChangeArrowheads="1"/>
              </p:cNvSpPr>
              <p:nvPr/>
            </p:nvSpPr>
            <p:spPr bwMode="auto">
              <a:xfrm rot="16200000">
                <a:off x="1891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1</a:t>
                </a:r>
              </a:p>
            </p:txBody>
          </p:sp>
          <p:sp>
            <p:nvSpPr>
              <p:cNvPr id="28686" name="Text Box 12"/>
              <p:cNvSpPr txBox="1">
                <a:spLocks noChangeArrowheads="1"/>
              </p:cNvSpPr>
              <p:nvPr/>
            </p:nvSpPr>
            <p:spPr bwMode="auto">
              <a:xfrm rot="16200000">
                <a:off x="2899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2</a:t>
                </a:r>
              </a:p>
            </p:txBody>
          </p:sp>
          <p:sp>
            <p:nvSpPr>
              <p:cNvPr id="28687" name="Rectangle 13"/>
              <p:cNvSpPr>
                <a:spLocks noChangeArrowheads="1"/>
              </p:cNvSpPr>
              <p:nvPr/>
            </p:nvSpPr>
            <p:spPr bwMode="auto">
              <a:xfrm>
                <a:off x="4464" y="643"/>
                <a:ext cx="1008" cy="336"/>
              </a:xfrm>
              <a:prstGeom prst="rect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8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3927" y="635"/>
                <a:ext cx="614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Faulting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Inst 2</a:t>
                </a:r>
              </a:p>
            </p:txBody>
          </p:sp>
          <p:grpSp>
            <p:nvGrpSpPr>
              <p:cNvPr id="28689" name="Group 21"/>
              <p:cNvGrpSpPr>
                <a:grpSpLocks/>
              </p:cNvGrpSpPr>
              <p:nvPr/>
            </p:nvGrpSpPr>
            <p:grpSpPr bwMode="auto">
              <a:xfrm>
                <a:off x="3216" y="1123"/>
                <a:ext cx="1008" cy="624"/>
                <a:chOff x="3184" y="1248"/>
                <a:chExt cx="768" cy="624"/>
              </a:xfrm>
            </p:grpSpPr>
            <p:sp>
              <p:nvSpPr>
                <p:cNvPr id="28690" name="Rectangle 17"/>
                <p:cNvSpPr>
                  <a:spLocks noChangeArrowheads="1"/>
                </p:cNvSpPr>
                <p:nvPr/>
              </p:nvSpPr>
              <p:spPr bwMode="auto">
                <a:xfrm>
                  <a:off x="3184" y="1536"/>
                  <a:ext cx="768" cy="336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600" b="0">
                      <a:latin typeface="Gill Sans" charset="0"/>
                      <a:ea typeface="Gill Sans" charset="0"/>
                      <a:cs typeface="Gill Sans" charset="0"/>
                    </a:rPr>
                    <a:t>Fetch page/</a:t>
                  </a:r>
                </a:p>
                <a:p>
                  <a:r>
                    <a:rPr lang="en-US" altLang="ko-KR" sz="1600" b="0">
                      <a:latin typeface="Gill Sans" charset="0"/>
                      <a:ea typeface="Gill Sans" charset="0"/>
                      <a:cs typeface="Gill Sans" charset="0"/>
                    </a:rPr>
                    <a:t>Load TLB</a:t>
                  </a:r>
                </a:p>
              </p:txBody>
            </p:sp>
            <p:sp>
              <p:nvSpPr>
                <p:cNvPr id="28691" name="Line 18"/>
                <p:cNvSpPr>
                  <a:spLocks noChangeShapeType="1"/>
                </p:cNvSpPr>
                <p:nvPr/>
              </p:nvSpPr>
              <p:spPr bwMode="auto">
                <a:xfrm>
                  <a:off x="3184" y="124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69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952" y="129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sp>
          <p:nvSpPr>
            <p:cNvPr id="28678" name="Text Box 23"/>
            <p:cNvSpPr txBox="1">
              <a:spLocks noChangeArrowheads="1"/>
            </p:cNvSpPr>
            <p:nvPr/>
          </p:nvSpPr>
          <p:spPr bwMode="auto">
            <a:xfrm>
              <a:off x="144" y="65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28679" name="Text Box 24"/>
            <p:cNvSpPr txBox="1">
              <a:spLocks noChangeArrowheads="1"/>
            </p:cNvSpPr>
            <p:nvPr/>
          </p:nvSpPr>
          <p:spPr bwMode="auto">
            <a:xfrm>
              <a:off x="205" y="1403"/>
              <a:ext cx="3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OS</a:t>
              </a:r>
            </a:p>
          </p:txBody>
        </p:sp>
        <p:sp>
          <p:nvSpPr>
            <p:cNvPr id="28680" name="Text Box 25"/>
            <p:cNvSpPr txBox="1">
              <a:spLocks noChangeArrowheads="1"/>
            </p:cNvSpPr>
            <p:nvPr/>
          </p:nvSpPr>
          <p:spPr bwMode="auto">
            <a:xfrm>
              <a:off x="443" y="1085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TLB Faults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616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Consider weird things that can happen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an instruction has side effects?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Options: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Unwind side-effects (easy to restart)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Finish off side-effects (messy!)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)+,10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page fault occurs when write to stack pointer?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Did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dirty="0" smtClean="0">
                <a:ea typeface="굴림" panose="020B0600000101010101" pitchFamily="34" charset="-127"/>
              </a:rPr>
              <a:t> get incremented before or after the page fault?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(r1), (r2)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Source and destination overlap: can’t unwind in principle!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IBM S/370 and VAX solution: execute twice – once read-only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“RISC” processors?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instance delayed branches?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bne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somewhere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    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r1,(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Precise exception state consists of two PCs: PC and </a:t>
            </a:r>
            <a:r>
              <a:rPr lang="en-US" altLang="ko-KR" dirty="0" err="1" smtClean="0">
                <a:ea typeface="굴림" panose="020B0600000101010101" pitchFamily="34" charset="-127"/>
              </a:rPr>
              <a:t>nPC</a:t>
            </a:r>
            <a:r>
              <a:rPr lang="en-US" altLang="ko-KR" dirty="0" smtClean="0">
                <a:ea typeface="굴림" panose="020B0600000101010101" pitchFamily="34" charset="-127"/>
              </a:rPr>
              <a:t> (next PC)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Delayed exceptions: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div r1, r2, r3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r1,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takes many cycles to discover divide by zero, but load has already caused page fault?</a:t>
            </a:r>
          </a:p>
        </p:txBody>
      </p:sp>
    </p:spTree>
    <p:extLst>
      <p:ext uri="{BB962C8B-B14F-4D97-AF65-F5344CB8AC3E}">
        <p14:creationId xmlns:p14="http://schemas.microsoft.com/office/powerpoint/2010/main" val="23450162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091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71436</TotalTime>
  <Pages>60</Pages>
  <Words>2905</Words>
  <Application>Microsoft Macintosh PowerPoint</Application>
  <PresentationFormat>On-screen Show (4:3)</PresentationFormat>
  <Paragraphs>622</Paragraphs>
  <Slides>35</Slides>
  <Notes>22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</vt:lpstr>
      <vt:lpstr>CS162 Operating Systems and Systems Programming Lecture 14   Caching (Finished), Demand Paging</vt:lpstr>
      <vt:lpstr>Recall: In Machine Structures (eg. 61C) …</vt:lpstr>
      <vt:lpstr>Recall: Caching Applied to Address Translation</vt:lpstr>
      <vt:lpstr>Recall: What Actually Happens on a TLB Miss? (1/3)</vt:lpstr>
      <vt:lpstr>Recall: What Actually Happens on a TLB Miss? (2/3)</vt:lpstr>
      <vt:lpstr>Recall: What Actually Happens on a TLB Miss? (3/3)</vt:lpstr>
      <vt:lpstr>Transparent Exceptions: TLB/Page fault (1/2)</vt:lpstr>
      <vt:lpstr>Transparent Exceptions: TLB/Page fault (2/2)</vt:lpstr>
      <vt:lpstr>Consider weird things that can happen</vt:lpstr>
      <vt:lpstr>Precise Exceptions</vt:lpstr>
      <vt:lpstr>Recall: TLB Organization</vt:lpstr>
      <vt:lpstr>Example: R3000 pipeline includes TLB “stages”</vt:lpstr>
      <vt:lpstr>Reducing translation time further</vt:lpstr>
      <vt:lpstr>Overlapping TLB &amp; Cache Access (1/2)</vt:lpstr>
      <vt:lpstr>Overlapping TLB &amp; Cache Access</vt:lpstr>
      <vt:lpstr>Putting Everything Together: Address Translation</vt:lpstr>
      <vt:lpstr>Putting Everything Together: TLB</vt:lpstr>
      <vt:lpstr>Putting Everything Together: Cache</vt:lpstr>
      <vt:lpstr>Next Up: What happens when …</vt:lpstr>
      <vt:lpstr>Administrivia</vt:lpstr>
      <vt:lpstr>Break</vt:lpstr>
      <vt:lpstr>Where are all places that caching arises in OSes?</vt:lpstr>
      <vt:lpstr>Impact of caches on Operating Systems (1/2)</vt:lpstr>
      <vt:lpstr>Impact of caches on Operating Systems (2/2)</vt:lpstr>
      <vt:lpstr>Working Set Model</vt:lpstr>
      <vt:lpstr>Cache Behavior under WS model</vt:lpstr>
      <vt:lpstr>Another model of Locality: Zipf</vt:lpstr>
      <vt:lpstr>Demand Paging</vt:lpstr>
      <vt:lpstr>Illusion of Infinite Memory (1/2)</vt:lpstr>
      <vt:lpstr>Illusion of Infinite Memory (2/2)</vt:lpstr>
      <vt:lpstr>Since Demand Paging is Caching, Must Ask…</vt:lpstr>
      <vt:lpstr>Recall: What is in a Page Table Entry</vt:lpstr>
      <vt:lpstr>Demand Paging Mechanisms</vt:lpstr>
      <vt:lpstr>Summary: Steps in Handling a Page Fault</vt:lpstr>
      <vt:lpstr>Summary 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769</cp:revision>
  <cp:lastPrinted>2017-03-13T06:22:08Z</cp:lastPrinted>
  <dcterms:created xsi:type="dcterms:W3CDTF">1995-08-12T11:37:26Z</dcterms:created>
  <dcterms:modified xsi:type="dcterms:W3CDTF">2017-03-14T01:13:13Z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