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1345" r:id="rId3"/>
    <p:sldId id="1415" r:id="rId4"/>
    <p:sldId id="1416" r:id="rId5"/>
    <p:sldId id="1417" r:id="rId6"/>
    <p:sldId id="1400" r:id="rId7"/>
    <p:sldId id="1413" r:id="rId8"/>
    <p:sldId id="1401" r:id="rId9"/>
    <p:sldId id="1402" r:id="rId10"/>
    <p:sldId id="1414" r:id="rId11"/>
    <p:sldId id="1287" r:id="rId12"/>
    <p:sldId id="1381" r:id="rId13"/>
    <p:sldId id="1382" r:id="rId14"/>
    <p:sldId id="1290" r:id="rId15"/>
    <p:sldId id="1291" r:id="rId16"/>
    <p:sldId id="1292" r:id="rId17"/>
    <p:sldId id="1293" r:id="rId18"/>
    <p:sldId id="1386" r:id="rId19"/>
    <p:sldId id="1387" r:id="rId20"/>
    <p:sldId id="1390" r:id="rId21"/>
    <p:sldId id="1391" r:id="rId22"/>
    <p:sldId id="1392" r:id="rId23"/>
    <p:sldId id="1393" r:id="rId24"/>
    <p:sldId id="1394" r:id="rId25"/>
    <p:sldId id="1395" r:id="rId26"/>
    <p:sldId id="1396" r:id="rId27"/>
    <p:sldId id="1397" r:id="rId28"/>
    <p:sldId id="1398" r:id="rId29"/>
    <p:sldId id="1429" r:id="rId30"/>
    <p:sldId id="1430" r:id="rId31"/>
    <p:sldId id="1403" r:id="rId32"/>
    <p:sldId id="1405" r:id="rId33"/>
    <p:sldId id="1406" r:id="rId34"/>
    <p:sldId id="1404" r:id="rId35"/>
    <p:sldId id="1407" r:id="rId36"/>
    <p:sldId id="1425" r:id="rId37"/>
    <p:sldId id="1426" r:id="rId38"/>
    <p:sldId id="1427" r:id="rId39"/>
    <p:sldId id="1428" r:id="rId40"/>
    <p:sldId id="1343" r:id="rId41"/>
  </p:sldIdLst>
  <p:sldSz cx="9144000" cy="6858000" type="screen4x3"/>
  <p:notesSz cx="9601200" cy="7315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BD"/>
    <a:srgbClr val="9933FF"/>
    <a:srgbClr val="FFC5F0"/>
    <a:srgbClr val="FF79DC"/>
    <a:srgbClr val="FF33CC"/>
    <a:srgbClr val="FF99FF"/>
    <a:srgbClr val="29C6D7"/>
    <a:srgbClr val="FC230C"/>
    <a:srgbClr val="ECE21C"/>
    <a:srgbClr val="618F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302" autoAdjust="0"/>
    <p:restoredTop sz="88937" autoAdjust="0"/>
  </p:normalViewPr>
  <p:slideViewPr>
    <p:cSldViewPr>
      <p:cViewPr varScale="1">
        <p:scale>
          <a:sx n="85" d="100"/>
          <a:sy n="85" d="100"/>
        </p:scale>
        <p:origin x="-32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4405313" y="6956425"/>
            <a:ext cx="792162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315" tIns="46997" rIns="92315" bIns="46997">
            <a:spAutoFit/>
          </a:bodyPr>
          <a:lstStyle>
            <a:lvl1pPr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300" b="0"/>
              <a:t>Page </a:t>
            </a:r>
            <a:fld id="{FD2DE7E3-8D7A-4526-A176-8CFA392503A6}" type="slidenum">
              <a:rPr lang="en-US" altLang="en-US" sz="1300" b="0"/>
              <a:pPr algn="ctr">
                <a:lnSpc>
                  <a:spcPct val="90000"/>
                </a:lnSpc>
              </a:pPr>
              <a:t>‹#›</a:t>
            </a:fld>
            <a:endParaRPr lang="en-US" altLang="en-US" sz="1300" b="0"/>
          </a:p>
        </p:txBody>
      </p:sp>
    </p:spTree>
    <p:extLst>
      <p:ext uri="{BB962C8B-B14F-4D97-AF65-F5344CB8AC3E}">
        <p14:creationId xmlns:p14="http://schemas.microsoft.com/office/powerpoint/2010/main" val="1477052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4405313" y="6956425"/>
            <a:ext cx="792162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315" tIns="46997" rIns="92315" bIns="46997">
            <a:spAutoFit/>
          </a:bodyPr>
          <a:lstStyle>
            <a:lvl1pPr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300" b="0"/>
              <a:t>Page </a:t>
            </a:r>
            <a:fld id="{0E64EEA1-AFA6-4CAA-BE2D-4997FDEED64A}" type="slidenum">
              <a:rPr lang="en-US" altLang="en-US" sz="1300" b="0"/>
              <a:pPr algn="ctr">
                <a:lnSpc>
                  <a:spcPct val="90000"/>
                </a:lnSpc>
              </a:pPr>
              <a:t>‹#›</a:t>
            </a:fld>
            <a:endParaRPr lang="en-US" altLang="en-US" sz="1300" b="0"/>
          </a:p>
        </p:txBody>
      </p:sp>
      <p:sp>
        <p:nvSpPr>
          <p:cNvPr id="5120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7688"/>
            <a:ext cx="3659188" cy="27447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1113" y="3475038"/>
            <a:ext cx="703897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72" tIns="46997" rIns="95672" bIns="469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4531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97595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Comic Sans MS" pitchFamily="-83" charset="0"/>
              <a:ea typeface="ＭＳ Ｐゴシック" pitchFamily="-83" charset="-128"/>
              <a:cs typeface="ＭＳ Ｐゴシック" pitchFamily="-8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992195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FAST’07 paper</a:t>
            </a:r>
          </a:p>
          <a:p>
            <a:r>
              <a:rPr lang="en-US" dirty="0" smtClean="0"/>
              <a:t>Data from &gt;10K PCs at</a:t>
            </a:r>
            <a:r>
              <a:rPr lang="en-US" baseline="0" dirty="0" smtClean="0"/>
              <a:t> MS</a:t>
            </a:r>
          </a:p>
          <a:p>
            <a:r>
              <a:rPr lang="en-US" baseline="0" dirty="0" smtClean="0"/>
              <a:t>May be skewed by corporate distros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8288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30k to 90k files</a:t>
            </a:r>
          </a:p>
        </p:txBody>
      </p:sp>
    </p:spTree>
    <p:extLst>
      <p:ext uri="{BB962C8B-B14F-4D97-AF65-F5344CB8AC3E}">
        <p14:creationId xmlns:p14="http://schemas.microsoft.com/office/powerpoint/2010/main" val="8754741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15% file size growth/year</a:t>
            </a:r>
          </a:p>
          <a:p>
            <a:r>
              <a:rPr lang="en-US" dirty="0" smtClean="0"/>
              <a:t>New peaks are DB,</a:t>
            </a:r>
            <a:r>
              <a:rPr lang="en-US" baseline="0" dirty="0" smtClean="0"/>
              <a:t> video, and blob (email) files</a:t>
            </a:r>
            <a:endParaRPr lang="en-US" dirty="0" smtClean="0"/>
          </a:p>
          <a:p>
            <a:r>
              <a:rPr lang="en-US" dirty="0" smtClean="0"/>
              <a:t>Median capacity</a:t>
            </a:r>
            <a:r>
              <a:rPr lang="en-US" baseline="0" dirty="0" smtClean="0"/>
              <a:t> from 5 to 40GB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2793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133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842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64889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64889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19563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674815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674815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Comic Sans MS" pitchFamily="-83" charset="0"/>
              <a:ea typeface="ＭＳ Ｐゴシック" pitchFamily="-83" charset="-128"/>
              <a:cs typeface="ＭＳ Ｐゴシック" pitchFamily="-8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28087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Comic Sans MS" pitchFamily="-83" charset="0"/>
              <a:ea typeface="ＭＳ Ｐゴシック" pitchFamily="-83" charset="-128"/>
              <a:cs typeface="ＭＳ Ｐゴシック" pitchFamily="-8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0158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81559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97319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152400"/>
            <a:ext cx="19812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52400"/>
            <a:ext cx="57912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16457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914400"/>
            <a:ext cx="38862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862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363764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9780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i="0" cap="all">
                <a:latin typeface="Gill Sans" charset="0"/>
                <a:ea typeface="Gill Sans" charset="0"/>
                <a:cs typeface="Gill Sans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33566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14400"/>
            <a:ext cx="3886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86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996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881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69495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6398778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7534633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4454970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"/>
            <a:ext cx="7162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14400"/>
            <a:ext cx="7924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smtClean="0"/>
              <a:t>Body Text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7971861" y="6551613"/>
            <a:ext cx="939341" cy="30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400" b="0" i="0" dirty="0" err="1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Lec</a:t>
            </a:r>
            <a:r>
              <a:rPr lang="en-US" altLang="en-US" sz="1400" b="0" i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en-US" sz="1400" b="0" i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18.</a:t>
            </a:r>
            <a:fld id="{6456B83E-17D0-4CDF-84AD-C8A97BEB5271}" type="slidenum">
              <a:rPr lang="en-US" altLang="en-US" sz="1400" b="0" i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pPr algn="ctr"/>
              <a:t>‹#›</a:t>
            </a:fld>
            <a:endParaRPr lang="en-US" altLang="en-US" sz="1400" b="0" i="0" dirty="0">
              <a:solidFill>
                <a:srgbClr val="2A40E2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0" y="6550025"/>
            <a:ext cx="646309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b="0" i="0" dirty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4/3/17</a:t>
            </a:r>
          </a:p>
        </p:txBody>
      </p:sp>
      <p:sp>
        <p:nvSpPr>
          <p:cNvPr id="1030" name="Line 6"/>
          <p:cNvSpPr>
            <a:spLocks noChangeShapeType="1"/>
          </p:cNvSpPr>
          <p:nvPr userDrawn="1"/>
        </p:nvSpPr>
        <p:spPr bwMode="auto">
          <a:xfrm>
            <a:off x="990600" y="685800"/>
            <a:ext cx="71628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3810000" y="6550025"/>
            <a:ext cx="2109049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b="0" i="0" dirty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CS162 ©UCB Spring 2017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0" i="0">
          <a:solidFill>
            <a:srgbClr val="2A40E2"/>
          </a:solidFill>
          <a:latin typeface="Gill Sans" charset="0"/>
          <a:ea typeface="Gill Sans" charset="0"/>
          <a:cs typeface="Gill Sans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2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0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Relationship Id="rId3" Type="http://schemas.openxmlformats.org/officeDocument/2006/relationships/image" Target="../media/image1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Relationship Id="rId3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nu.org/software/libc/manual/html_node/Opening-and-Closing-Files.html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066800"/>
            <a:ext cx="7848600" cy="2286000"/>
          </a:xfrm>
          <a:noFill/>
        </p:spPr>
        <p:txBody>
          <a:bodyPr/>
          <a:lstStyle/>
          <a:p>
            <a:r>
              <a:rPr lang="en-US" altLang="en-US" sz="3000" dirty="0" smtClean="0"/>
              <a:t>CS162</a:t>
            </a:r>
            <a:br>
              <a:rPr lang="en-US" altLang="en-US" sz="3000" dirty="0" smtClean="0"/>
            </a:br>
            <a:r>
              <a:rPr lang="en-US" altLang="en-US" sz="3000" dirty="0" smtClean="0"/>
              <a:t>Operating Systems and</a:t>
            </a:r>
            <a:br>
              <a:rPr lang="en-US" altLang="en-US" sz="3000" dirty="0" smtClean="0"/>
            </a:br>
            <a:r>
              <a:rPr lang="en-US" altLang="en-US" sz="3000" dirty="0" smtClean="0"/>
              <a:t>Systems Programming</a:t>
            </a:r>
            <a:br>
              <a:rPr lang="en-US" altLang="en-US" sz="3000" dirty="0" smtClean="0"/>
            </a:br>
            <a:r>
              <a:rPr lang="en-US" altLang="en-US" sz="3000" dirty="0" smtClean="0"/>
              <a:t>Lecture 18</a:t>
            </a:r>
            <a:br>
              <a:rPr lang="en-US" altLang="en-US" sz="3000" dirty="0" smtClean="0"/>
            </a:br>
            <a:r>
              <a:rPr lang="en-US" altLang="en-US" sz="3000" dirty="0" smtClean="0"/>
              <a:t> </a:t>
            </a:r>
            <a:br>
              <a:rPr lang="en-US" altLang="en-US" sz="3000" dirty="0" smtClean="0"/>
            </a:br>
            <a:r>
              <a:rPr lang="en-US" altLang="en-US" sz="3000" dirty="0" smtClean="0"/>
              <a:t>File Systems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191000"/>
            <a:ext cx="8001000" cy="1447800"/>
          </a:xfrm>
          <a:noFill/>
        </p:spPr>
        <p:txBody>
          <a:bodyPr/>
          <a:lstStyle/>
          <a:p>
            <a:pPr marL="285750" indent="-285750"/>
            <a:r>
              <a:rPr lang="en-US" altLang="en-US" dirty="0" smtClean="0"/>
              <a:t>April 3rd, 2017 </a:t>
            </a:r>
          </a:p>
          <a:p>
            <a:pPr marL="285750" indent="-285750"/>
            <a:r>
              <a:rPr lang="en-US" altLang="en-US" dirty="0"/>
              <a:t>Prof. </a:t>
            </a:r>
            <a:r>
              <a:rPr lang="en-US" altLang="en-US" dirty="0" smtClean="0"/>
              <a:t>Ion Stoica</a:t>
            </a:r>
            <a:endParaRPr lang="en-US" altLang="en-US" dirty="0"/>
          </a:p>
          <a:p>
            <a:pPr marL="285750" indent="-285750"/>
            <a:r>
              <a:rPr lang="en-US" altLang="en-US" dirty="0" smtClean="0"/>
              <a:t>http://cs162.eecs.Berkeley.edu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Recall: Disk Management Policies (2/2)</a:t>
            </a:r>
          </a:p>
        </p:txBody>
      </p:sp>
      <p:sp>
        <p:nvSpPr>
          <p:cNvPr id="946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914400"/>
            <a:ext cx="8991600" cy="5791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Need way to track free disk blocks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Link free blocks together </a:t>
            </a:r>
            <a:r>
              <a:rPr lang="en-US" altLang="ko-KR" sz="2400" dirty="0" smtClean="0">
                <a:ea typeface="굴림" panose="020B0600000101010101" pitchFamily="34" charset="-127"/>
                <a:sym typeface="Symbol" panose="05050102010706020507" pitchFamily="18" charset="2"/>
              </a:rPr>
              <a:t> too slow today</a:t>
            </a:r>
            <a:endParaRPr lang="en-US" altLang="ko-KR" sz="2400" dirty="0" smtClean="0">
              <a:ea typeface="굴림" panose="020B0600000101010101" pitchFamily="34" charset="-127"/>
            </a:endParaRP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Use bitmap to represent free space on disk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endParaRPr lang="en-US" altLang="ko-KR" sz="2400" dirty="0" smtClean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Need way to structure files: </a:t>
            </a: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File Header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Track which blocks belong at which offsets within the logical file structure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 smtClean="0">
                <a:solidFill>
                  <a:schemeClr val="hlink"/>
                </a:solidFill>
                <a:ea typeface="굴림" panose="020B0600000101010101" pitchFamily="34" charset="-127"/>
              </a:rPr>
              <a:t>Optimize placement of files’ disk blocks to match access and usage patterns</a:t>
            </a:r>
          </a:p>
        </p:txBody>
      </p:sp>
    </p:spTree>
    <p:extLst>
      <p:ext uri="{BB962C8B-B14F-4D97-AF65-F5344CB8AC3E}">
        <p14:creationId xmlns:p14="http://schemas.microsoft.com/office/powerpoint/2010/main" val="6438935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533400"/>
          </a:xfrm>
        </p:spPr>
        <p:txBody>
          <a:bodyPr>
            <a:normAutofit/>
          </a:bodyPr>
          <a:lstStyle/>
          <a:p>
            <a:r>
              <a:rPr lang="en-US" dirty="0" smtClean="0"/>
              <a:t>Designing a File </a:t>
            </a:r>
            <a:r>
              <a:rPr lang="en-US" dirty="0"/>
              <a:t>S</a:t>
            </a:r>
            <a:r>
              <a:rPr lang="en-US" dirty="0" smtClean="0"/>
              <a:t>ystem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1"/>
            <a:ext cx="8229600" cy="5943600"/>
          </a:xfrm>
        </p:spPr>
        <p:txBody>
          <a:bodyPr>
            <a:normAutofit/>
          </a:bodyPr>
          <a:lstStyle/>
          <a:p>
            <a:r>
              <a:rPr lang="en-US" dirty="0" smtClean="0"/>
              <a:t>What factors are critical to the design choices?</a:t>
            </a:r>
          </a:p>
          <a:p>
            <a:r>
              <a:rPr lang="en-US" dirty="0" smtClean="0"/>
              <a:t>Durable data store =&gt; it</a:t>
            </a:r>
            <a:r>
              <a:rPr lang="fr-FR" dirty="0" smtClean="0"/>
              <a:t>’</a:t>
            </a:r>
            <a:r>
              <a:rPr lang="en-US" dirty="0" smtClean="0"/>
              <a:t>s all on disk</a:t>
            </a:r>
          </a:p>
          <a:p>
            <a:r>
              <a:rPr lang="en-US" dirty="0" smtClean="0"/>
              <a:t>(Hard) Disks Performance !!!</a:t>
            </a:r>
          </a:p>
          <a:p>
            <a:pPr lvl="1"/>
            <a:r>
              <a:rPr lang="en-US" dirty="0" smtClean="0"/>
              <a:t>Maximize sequential access, minimize seeks</a:t>
            </a:r>
          </a:p>
          <a:p>
            <a:r>
              <a:rPr lang="en-US" dirty="0" smtClean="0"/>
              <a:t>Open before Read/Write</a:t>
            </a:r>
          </a:p>
          <a:p>
            <a:pPr lvl="1"/>
            <a:r>
              <a:rPr lang="en-US" dirty="0" smtClean="0"/>
              <a:t>Can perform protection checks and look up where the actual file resource are, in advance</a:t>
            </a:r>
          </a:p>
          <a:p>
            <a:r>
              <a:rPr lang="en-US" dirty="0" smtClean="0"/>
              <a:t>Size is determined as they are used !!!</a:t>
            </a:r>
          </a:p>
          <a:p>
            <a:pPr lvl="1"/>
            <a:r>
              <a:rPr lang="en-US" dirty="0" smtClean="0"/>
              <a:t>Can write (or read zeros) to expand the file</a:t>
            </a:r>
          </a:p>
          <a:p>
            <a:pPr lvl="1"/>
            <a:r>
              <a:rPr lang="en-US" dirty="0" smtClean="0"/>
              <a:t>Start small and grow, need to make room</a:t>
            </a:r>
          </a:p>
          <a:p>
            <a:r>
              <a:rPr lang="en-US" dirty="0" smtClean="0"/>
              <a:t>Organized into directories</a:t>
            </a:r>
          </a:p>
          <a:p>
            <a:pPr lvl="1"/>
            <a:r>
              <a:rPr lang="en-US" dirty="0" smtClean="0"/>
              <a:t>What data structure (on disk) for that?</a:t>
            </a:r>
          </a:p>
          <a:p>
            <a:r>
              <a:rPr lang="en-US" dirty="0" smtClean="0"/>
              <a:t>Need to allocate / free blocks </a:t>
            </a:r>
          </a:p>
          <a:p>
            <a:pPr lvl="1"/>
            <a:r>
              <a:rPr lang="en-US" dirty="0" smtClean="0"/>
              <a:t>Such that access remains efficient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3315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of a File System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1391280"/>
            <a:ext cx="1237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latin typeface="Gill Sans" charset="0"/>
                <a:ea typeface="Gill Sans" charset="0"/>
                <a:cs typeface="Gill Sans" charset="0"/>
              </a:rPr>
              <a:t>File path</a:t>
            </a:r>
            <a:endParaRPr lang="en-US" sz="2400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76121" y="1852944"/>
            <a:ext cx="1508822" cy="2862615"/>
            <a:chOff x="1076121" y="1852944"/>
            <a:chExt cx="1508822" cy="2862615"/>
          </a:xfrm>
        </p:grpSpPr>
        <p:sp>
          <p:nvSpPr>
            <p:cNvPr id="8" name="Rounded Rectangle 7"/>
            <p:cNvSpPr/>
            <p:nvPr/>
          </p:nvSpPr>
          <p:spPr>
            <a:xfrm>
              <a:off x="1386838" y="1941701"/>
              <a:ext cx="1172460" cy="277385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 smtClean="0">
                <a:latin typeface="Gill Sans" charset="0"/>
                <a:ea typeface="Gill Sans" charset="0"/>
                <a:cs typeface="Gill Sans" charset="0"/>
              </a:endParaRPr>
            </a:p>
            <a:p>
              <a:pPr algn="ctr"/>
              <a:endParaRPr lang="en-US" sz="2000" b="0" dirty="0">
                <a:latin typeface="Gill Sans" charset="0"/>
                <a:ea typeface="Gill Sans" charset="0"/>
                <a:cs typeface="Gill Sans" charset="0"/>
              </a:endParaRPr>
            </a:p>
            <a:p>
              <a:pPr algn="ctr"/>
              <a:endParaRPr lang="en-US" sz="2000" b="0" dirty="0" smtClean="0">
                <a:latin typeface="Gill Sans" charset="0"/>
                <a:ea typeface="Gill Sans" charset="0"/>
                <a:cs typeface="Gill Sans" charset="0"/>
              </a:endParaRPr>
            </a:p>
            <a:p>
              <a:pPr algn="ctr"/>
              <a:endParaRPr lang="en-US" sz="2000" b="0" dirty="0">
                <a:latin typeface="Gill Sans" charset="0"/>
                <a:ea typeface="Gill Sans" charset="0"/>
                <a:cs typeface="Gill Sans" charset="0"/>
              </a:endParaRPr>
            </a:p>
            <a:p>
              <a:pPr algn="ctr"/>
              <a:endParaRPr 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371600" y="2233686"/>
              <a:ext cx="121334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solidFill>
                    <a:schemeClr val="bg1"/>
                  </a:solidFill>
                  <a:latin typeface="Gill Sans" charset="0"/>
                  <a:ea typeface="Gill Sans" charset="0"/>
                  <a:cs typeface="Gill Sans" charset="0"/>
                </a:rPr>
                <a:t>Directory </a:t>
              </a:r>
            </a:p>
            <a:p>
              <a:r>
                <a:rPr lang="en-US" sz="2000" b="0" dirty="0" smtClean="0">
                  <a:solidFill>
                    <a:schemeClr val="bg1"/>
                  </a:solidFill>
                  <a:latin typeface="Gill Sans" charset="0"/>
                  <a:ea typeface="Gill Sans" charset="0"/>
                  <a:cs typeface="Gill Sans" charset="0"/>
                </a:rPr>
                <a:t>Structure</a:t>
              </a:r>
              <a:endParaRPr lang="en-US" sz="2000" b="0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1" name="Elbow Connector 10"/>
            <p:cNvCxnSpPr>
              <a:stCxn id="9" idx="2"/>
              <a:endCxn id="8" idx="1"/>
            </p:cNvCxnSpPr>
            <p:nvPr/>
          </p:nvCxnSpPr>
          <p:spPr>
            <a:xfrm rot="16200000" flipH="1">
              <a:off x="493637" y="2435428"/>
              <a:ext cx="1475685" cy="310718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1804569" y="1941701"/>
            <a:ext cx="3484228" cy="2773858"/>
            <a:chOff x="1804569" y="1941701"/>
            <a:chExt cx="3484228" cy="2773858"/>
          </a:xfrm>
        </p:grpSpPr>
        <p:sp>
          <p:nvSpPr>
            <p:cNvPr id="14" name="Rounded Rectangle 13"/>
            <p:cNvSpPr/>
            <p:nvPr/>
          </p:nvSpPr>
          <p:spPr>
            <a:xfrm>
              <a:off x="4065499" y="1941701"/>
              <a:ext cx="1172460" cy="277385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103006" y="2237650"/>
              <a:ext cx="118579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0" dirty="0" smtClean="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</a:rPr>
                <a:t>File Index </a:t>
              </a:r>
            </a:p>
            <a:p>
              <a:pPr algn="ctr"/>
              <a:r>
                <a:rPr lang="en-US" sz="2000" b="0" dirty="0" smtClean="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</a:rPr>
                <a:t>Structure</a:t>
              </a:r>
              <a:endParaRPr lang="en-US" sz="2000" b="0" dirty="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04569" y="3752007"/>
              <a:ext cx="642325" cy="437977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8" name="Straight Arrow Connector 17"/>
            <p:cNvCxnSpPr>
              <a:stCxn id="16" idx="3"/>
            </p:cNvCxnSpPr>
            <p:nvPr/>
          </p:nvCxnSpPr>
          <p:spPr>
            <a:xfrm flipV="1">
              <a:off x="2446894" y="3562218"/>
              <a:ext cx="1348660" cy="40877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478025" y="2678668"/>
              <a:ext cx="16614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0" dirty="0" smtClean="0">
                  <a:latin typeface="Gill Sans" charset="0"/>
                  <a:ea typeface="Gill Sans" charset="0"/>
                  <a:cs typeface="Gill Sans" charset="0"/>
                </a:rPr>
                <a:t>File number</a:t>
              </a:r>
              <a:endParaRPr lang="en-US" sz="24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565203" y="3043535"/>
              <a:ext cx="14803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0" dirty="0" smtClean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“</a:t>
              </a:r>
              <a:r>
                <a:rPr lang="en-US" sz="2400" b="0" dirty="0" err="1" smtClean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inumber</a:t>
              </a:r>
              <a:r>
                <a:rPr lang="en-US" sz="2400" b="0" dirty="0" smtClean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”</a:t>
              </a:r>
              <a:endParaRPr lang="en-US" sz="24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114800" y="2399884"/>
            <a:ext cx="5001315" cy="3725632"/>
            <a:chOff x="4114800" y="2399884"/>
            <a:chExt cx="5001315" cy="3725632"/>
          </a:xfrm>
        </p:grpSpPr>
        <p:cxnSp>
          <p:nvCxnSpPr>
            <p:cNvPr id="22" name="Straight Arrow Connector 21"/>
            <p:cNvCxnSpPr>
              <a:stCxn id="21" idx="3"/>
            </p:cNvCxnSpPr>
            <p:nvPr/>
          </p:nvCxnSpPr>
          <p:spPr>
            <a:xfrm>
              <a:off x="4949618" y="3570916"/>
              <a:ext cx="1473627" cy="40008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Can 23"/>
            <p:cNvSpPr/>
            <p:nvPr/>
          </p:nvSpPr>
          <p:spPr>
            <a:xfrm>
              <a:off x="7182355" y="4972175"/>
              <a:ext cx="846701" cy="1153341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6569254" y="3816773"/>
              <a:ext cx="441146" cy="1838411"/>
              <a:chOff x="7544518" y="1270135"/>
              <a:chExt cx="441146" cy="1838411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7605706" y="1270135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7605706" y="1591319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7605706" y="1897904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7605706" y="2219088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7620707" y="2787362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7544518" y="2387252"/>
                <a:ext cx="4411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 smtClean="0">
                    <a:latin typeface="Gill Sans" charset="0"/>
                    <a:ea typeface="Gill Sans" charset="0"/>
                    <a:cs typeface="Gill Sans" charset="0"/>
                  </a:rPr>
                  <a:t>…</a:t>
                </a:r>
                <a:endParaRPr lang="en-US" sz="2000" b="0" dirty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6125271" y="3352800"/>
              <a:ext cx="14109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Gill Sans" charset="0"/>
                  <a:ea typeface="Gill Sans" charset="0"/>
                  <a:cs typeface="Gill Sans" charset="0"/>
                </a:rPr>
                <a:t>Data blocks</a:t>
              </a:r>
              <a:endParaRPr 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114800" y="4812268"/>
              <a:ext cx="11432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0" dirty="0" smtClean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“</a:t>
              </a:r>
              <a:r>
                <a:rPr lang="en-US" sz="2400" b="0" dirty="0" err="1" smtClean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inode</a:t>
              </a:r>
              <a:r>
                <a:rPr lang="en-US" sz="2400" b="0" dirty="0" smtClean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”</a:t>
              </a:r>
              <a:endParaRPr lang="en-US" sz="24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256917" y="2399884"/>
              <a:ext cx="385919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0" dirty="0" smtClean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One Block = multiple sectors</a:t>
              </a:r>
            </a:p>
            <a:p>
              <a:pPr algn="ctr"/>
              <a:r>
                <a:rPr lang="en-US" sz="2400" b="0" dirty="0" smtClean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Ex: 512 sector,  4K block</a:t>
              </a:r>
              <a:endParaRPr lang="en-US" sz="24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307293" y="3351927"/>
              <a:ext cx="642325" cy="437977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86209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of a file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93" y="2353603"/>
            <a:ext cx="8400707" cy="397099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Open performs </a:t>
            </a:r>
            <a:r>
              <a:rPr lang="en-US" sz="2800" i="1" dirty="0">
                <a:solidFill>
                  <a:srgbClr val="FF0000"/>
                </a:solidFill>
              </a:rPr>
              <a:t>N</a:t>
            </a:r>
            <a:r>
              <a:rPr lang="en-US" sz="2800" i="1" dirty="0" smtClean="0">
                <a:solidFill>
                  <a:srgbClr val="FF0000"/>
                </a:solidFill>
              </a:rPr>
              <a:t>ame </a:t>
            </a:r>
            <a:r>
              <a:rPr lang="en-US" sz="2800" i="1" dirty="0">
                <a:solidFill>
                  <a:srgbClr val="FF0000"/>
                </a:solidFill>
              </a:rPr>
              <a:t>R</a:t>
            </a:r>
            <a:r>
              <a:rPr lang="en-US" sz="2800" i="1" dirty="0" smtClean="0">
                <a:solidFill>
                  <a:srgbClr val="FF0000"/>
                </a:solidFill>
              </a:rPr>
              <a:t>esolution</a:t>
            </a:r>
          </a:p>
          <a:p>
            <a:pPr lvl="1"/>
            <a:r>
              <a:rPr lang="en-US" sz="2400" dirty="0" smtClean="0"/>
              <a:t>Translates pathname into a “file number”</a:t>
            </a:r>
          </a:p>
          <a:p>
            <a:pPr lvl="2"/>
            <a:r>
              <a:rPr lang="en-US" sz="2400" dirty="0" smtClean="0"/>
              <a:t>Used as an “index” to locate the blocks</a:t>
            </a:r>
          </a:p>
          <a:p>
            <a:pPr lvl="1"/>
            <a:r>
              <a:rPr lang="en-US" sz="2400" dirty="0" smtClean="0"/>
              <a:t>Creates a file descriptor in PCB within kernel</a:t>
            </a:r>
          </a:p>
          <a:p>
            <a:pPr lvl="1"/>
            <a:r>
              <a:rPr lang="en-US" sz="2400" dirty="0" smtClean="0"/>
              <a:t>Returns a “handle” (another integer) to user process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Read, Write, Seek, and Sync operate on handle</a:t>
            </a:r>
          </a:p>
          <a:p>
            <a:pPr lvl="1"/>
            <a:r>
              <a:rPr lang="en-US" sz="2400" dirty="0" smtClean="0"/>
              <a:t>Mapped to file descriptor and to blocks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64614" y="1150077"/>
            <a:ext cx="14262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0" i="1" dirty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f</a:t>
            </a:r>
            <a:r>
              <a:rPr lang="en-US" sz="2800" b="0" i="1" dirty="0" smtClean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ile name</a:t>
            </a:r>
          </a:p>
          <a:p>
            <a:pPr algn="ctr"/>
            <a:r>
              <a:rPr lang="en-US" sz="2800" b="0" i="1" dirty="0" smtClean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offset</a:t>
            </a:r>
            <a:endParaRPr lang="en-US" sz="2800" b="0" i="1" dirty="0">
              <a:solidFill>
                <a:srgbClr val="3366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752600" y="1447800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23844" y="1595735"/>
            <a:ext cx="1344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latin typeface="Gill Sans" charset="0"/>
                <a:ea typeface="Gill Sans" charset="0"/>
                <a:cs typeface="Gill Sans" charset="0"/>
              </a:rPr>
              <a:t>directory</a:t>
            </a:r>
            <a:endParaRPr lang="en-US" sz="24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94897" y="1116651"/>
            <a:ext cx="17565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0" i="1" dirty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f</a:t>
            </a:r>
            <a:r>
              <a:rPr lang="en-US" sz="2800" b="0" i="1" dirty="0" smtClean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ile number</a:t>
            </a:r>
          </a:p>
          <a:p>
            <a:pPr algn="ctr"/>
            <a:r>
              <a:rPr lang="en-US" sz="2800" b="0" i="1" dirty="0" smtClean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offset</a:t>
            </a:r>
            <a:endParaRPr lang="en-US" sz="2800" b="0" i="1" dirty="0">
              <a:solidFill>
                <a:srgbClr val="3366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978182" y="1447800"/>
            <a:ext cx="187981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953000" y="1600200"/>
            <a:ext cx="2100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Gill Sans" charset="0"/>
                <a:ea typeface="Gill Sans" charset="0"/>
                <a:cs typeface="Gill Sans" charset="0"/>
              </a:rPr>
              <a:t>i</a:t>
            </a:r>
            <a:r>
              <a:rPr lang="en-US" sz="2400" b="0" dirty="0" smtClean="0">
                <a:latin typeface="Gill Sans" charset="0"/>
                <a:ea typeface="Gill Sans" charset="0"/>
                <a:cs typeface="Gill Sans" charset="0"/>
              </a:rPr>
              <a:t>ndex structure</a:t>
            </a:r>
            <a:endParaRPr lang="en-US" sz="24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28463" y="1217760"/>
            <a:ext cx="20107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0" i="1" dirty="0" smtClean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Storage block</a:t>
            </a:r>
            <a:endParaRPr lang="en-US" sz="2800" b="0" i="1" dirty="0">
              <a:solidFill>
                <a:srgbClr val="3366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0850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Directories</a:t>
            </a:r>
            <a:endParaRPr lang="en-US" dirty="0"/>
          </a:p>
        </p:txBody>
      </p:sp>
      <p:pic>
        <p:nvPicPr>
          <p:cNvPr id="3" name="Picture 2" descr="Screen Shot 2016-04-04 at 10.44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838200"/>
            <a:ext cx="9524156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1752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1"/>
            <a:ext cx="8403958" cy="5638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Basically a hierarchical structure</a:t>
            </a:r>
          </a:p>
          <a:p>
            <a:pPr lvl="1"/>
            <a:endParaRPr lang="en-US" sz="1600" dirty="0" smtClean="0"/>
          </a:p>
          <a:p>
            <a:r>
              <a:rPr lang="en-US" sz="2800" dirty="0" smtClean="0"/>
              <a:t>Each directory entry is a collection of</a:t>
            </a:r>
          </a:p>
          <a:p>
            <a:pPr lvl="1"/>
            <a:r>
              <a:rPr lang="en-US" sz="2400" dirty="0" smtClean="0"/>
              <a:t>Files</a:t>
            </a:r>
            <a:endParaRPr lang="en-US" sz="2400" dirty="0"/>
          </a:p>
          <a:p>
            <a:pPr lvl="1"/>
            <a:r>
              <a:rPr lang="en-US" sz="2400" dirty="0" smtClean="0"/>
              <a:t>Directories</a:t>
            </a:r>
          </a:p>
          <a:p>
            <a:pPr lvl="2"/>
            <a:r>
              <a:rPr lang="en-US" sz="2400" dirty="0" smtClean="0"/>
              <a:t>A link to another entries</a:t>
            </a:r>
          </a:p>
          <a:p>
            <a:pPr lvl="1"/>
            <a:endParaRPr lang="en-US" sz="1600" dirty="0" smtClean="0"/>
          </a:p>
          <a:p>
            <a:r>
              <a:rPr lang="en-US" sz="2800" dirty="0" smtClean="0"/>
              <a:t>Each has a name and attributes</a:t>
            </a:r>
          </a:p>
          <a:p>
            <a:pPr lvl="1"/>
            <a:r>
              <a:rPr lang="en-US" sz="2400" dirty="0" smtClean="0"/>
              <a:t>Files have data</a:t>
            </a:r>
          </a:p>
          <a:p>
            <a:pPr lvl="1"/>
            <a:endParaRPr lang="en-US" sz="1600" dirty="0" smtClean="0"/>
          </a:p>
          <a:p>
            <a:r>
              <a:rPr lang="en-US" sz="2800" dirty="0" smtClean="0"/>
              <a:t>Links (hard links) make it a DAG, not just a tree</a:t>
            </a:r>
          </a:p>
          <a:p>
            <a:pPr lvl="1"/>
            <a:r>
              <a:rPr lang="en-US" sz="2400" dirty="0" err="1" smtClean="0"/>
              <a:t>Softlinks</a:t>
            </a:r>
            <a:r>
              <a:rPr lang="en-US" sz="2400" dirty="0" smtClean="0"/>
              <a:t> (aliases) are another name for an entry</a:t>
            </a:r>
          </a:p>
          <a:p>
            <a:pPr lvl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7536239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I/O &amp; Storage Layers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43998" y="1873171"/>
            <a:ext cx="17562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High Level I/O 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51420" y="1873170"/>
            <a:ext cx="1685048" cy="43627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5470" y="2260049"/>
            <a:ext cx="15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Low Level I/O 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05728" y="2337609"/>
            <a:ext cx="1376433" cy="26176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62463" y="2606349"/>
            <a:ext cx="7152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 smtClean="0">
                <a:latin typeface="Gill Sans" charset="0"/>
                <a:ea typeface="Gill Sans" charset="0"/>
                <a:cs typeface="Gill Sans" charset="0"/>
              </a:rPr>
              <a:t>Syscall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59496" y="2606349"/>
            <a:ext cx="668897" cy="36933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3391" y="3089301"/>
            <a:ext cx="13452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File System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52717" y="2982656"/>
            <a:ext cx="1282454" cy="62048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63776" y="3603136"/>
            <a:ext cx="1284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I/O Driver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51420" y="3629501"/>
            <a:ext cx="1685048" cy="32039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1466113" y="4165316"/>
            <a:ext cx="1076305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618513" y="3986551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066435" y="4165316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1943114" y="4344081"/>
            <a:ext cx="242609" cy="19508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Gill Sans Light"/>
              <a:cs typeface="Gill Sans Light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2324013" y="4344081"/>
            <a:ext cx="182593" cy="19508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Gill Sans Light"/>
              <a:cs typeface="Gill Sans Light"/>
            </a:endParaRPr>
          </a:p>
        </p:txBody>
      </p:sp>
      <p:cxnSp>
        <p:nvCxnSpPr>
          <p:cNvPr id="32" name="Straight Connector 31"/>
          <p:cNvCxnSpPr>
            <a:stCxn id="29" idx="3"/>
            <a:endCxn id="30" idx="2"/>
          </p:cNvCxnSpPr>
          <p:nvPr/>
        </p:nvCxnSpPr>
        <p:spPr>
          <a:xfrm>
            <a:off x="2185723" y="4441624"/>
            <a:ext cx="138290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1167582" y="4148996"/>
            <a:ext cx="242609" cy="19508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1274218" y="3970231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85800" y="1371600"/>
            <a:ext cx="23224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Application / Service</a:t>
            </a:r>
            <a:endParaRPr lang="en-US" sz="2000" b="0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087020" y="1688504"/>
            <a:ext cx="9389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1" dirty="0" smtClean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streams</a:t>
            </a:r>
            <a:endParaRPr lang="en-US" sz="2000" b="0" i="1" dirty="0">
              <a:solidFill>
                <a:srgbClr val="3366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087020" y="2152943"/>
            <a:ext cx="917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1" dirty="0" smtClean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handles</a:t>
            </a:r>
            <a:endParaRPr lang="en-US" sz="2000" b="0" i="1" dirty="0">
              <a:solidFill>
                <a:srgbClr val="3366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087020" y="2562531"/>
            <a:ext cx="9841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1" dirty="0" smtClean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registers</a:t>
            </a:r>
            <a:endParaRPr lang="en-US" sz="2000" b="0" i="1" dirty="0">
              <a:solidFill>
                <a:srgbClr val="3366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087020" y="3098792"/>
            <a:ext cx="1230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1" dirty="0" smtClean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descriptors</a:t>
            </a:r>
            <a:endParaRPr lang="en-US" sz="2000" b="0" i="1" dirty="0">
              <a:solidFill>
                <a:srgbClr val="3366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087020" y="3630771"/>
            <a:ext cx="31530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1" dirty="0" smtClean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Commands and Data Transfers</a:t>
            </a:r>
            <a:endParaRPr lang="en-US" sz="2000" b="0" i="1" dirty="0">
              <a:solidFill>
                <a:srgbClr val="3366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125534" y="4169834"/>
            <a:ext cx="30256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1" dirty="0" smtClean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Disks, Flash, Controllers, DMA</a:t>
            </a:r>
            <a:endParaRPr lang="en-US" sz="2000" b="0" i="1" dirty="0">
              <a:solidFill>
                <a:srgbClr val="3366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pic>
        <p:nvPicPr>
          <p:cNvPr id="42" name="Picture 41" descr="imgre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924" y="4629644"/>
            <a:ext cx="903312" cy="736435"/>
          </a:xfrm>
          <a:prstGeom prst="rect">
            <a:avLst/>
          </a:prstGeom>
        </p:spPr>
      </p:pic>
      <p:pic>
        <p:nvPicPr>
          <p:cNvPr id="44" name="Picture 43" descr="image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434" y="5002176"/>
            <a:ext cx="942084" cy="727806"/>
          </a:xfrm>
          <a:prstGeom prst="rect">
            <a:avLst/>
          </a:prstGeom>
        </p:spPr>
      </p:pic>
      <p:pic>
        <p:nvPicPr>
          <p:cNvPr id="46" name="Picture 45" descr="imgre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811" y="4843153"/>
            <a:ext cx="886829" cy="886829"/>
          </a:xfrm>
          <a:prstGeom prst="rect">
            <a:avLst/>
          </a:prstGeom>
        </p:spPr>
      </p:pic>
      <p:pic>
        <p:nvPicPr>
          <p:cNvPr id="47" name="Picture 46" descr="imgr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12" y="4842835"/>
            <a:ext cx="1265440" cy="907297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>
          <a:xfrm flipH="1">
            <a:off x="4156814" y="2777551"/>
            <a:ext cx="3403526" cy="17546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Can 50"/>
          <p:cNvSpPr/>
          <p:nvPr/>
        </p:nvSpPr>
        <p:spPr>
          <a:xfrm>
            <a:off x="7050220" y="4601549"/>
            <a:ext cx="846701" cy="1153341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8128573" y="4101116"/>
            <a:ext cx="441146" cy="1802120"/>
            <a:chOff x="7605706" y="1270135"/>
            <a:chExt cx="441146" cy="1802120"/>
          </a:xfrm>
        </p:grpSpPr>
        <p:sp>
          <p:nvSpPr>
            <p:cNvPr id="53" name="Rectangle 52"/>
            <p:cNvSpPr/>
            <p:nvPr/>
          </p:nvSpPr>
          <p:spPr>
            <a:xfrm>
              <a:off x="7605706" y="1270135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7605706" y="1591319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7605706" y="189790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7605706" y="2219088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7641688" y="2751071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605706" y="2392137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Gill Sans" charset="0"/>
                  <a:ea typeface="Gill Sans" charset="0"/>
                  <a:cs typeface="Gill Sans" charset="0"/>
                </a:rPr>
                <a:t>…</a:t>
              </a:r>
              <a:endParaRPr 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7310312" y="3631174"/>
            <a:ext cx="1657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latin typeface="Gill Sans" charset="0"/>
                <a:ea typeface="Gill Sans" charset="0"/>
                <a:cs typeface="Gill Sans" charset="0"/>
              </a:rPr>
              <a:t>Data blocks</a:t>
            </a:r>
            <a:endParaRPr lang="en-US" sz="24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245275" y="3000210"/>
            <a:ext cx="510939" cy="6989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21" name="Straight Connector 20"/>
          <p:cNvCxnSpPr>
            <a:stCxn id="19" idx="1"/>
            <a:endCxn id="19" idx="3"/>
          </p:cNvCxnSpPr>
          <p:nvPr/>
        </p:nvCxnSpPr>
        <p:spPr>
          <a:xfrm>
            <a:off x="6245275" y="3349664"/>
            <a:ext cx="51093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6243512" y="3510661"/>
            <a:ext cx="51093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245275" y="3181070"/>
            <a:ext cx="51093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710112" y="2187912"/>
            <a:ext cx="1608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latin typeface="Gill Sans" charset="0"/>
                <a:ea typeface="Gill Sans" charset="0"/>
                <a:cs typeface="Gill Sans" charset="0"/>
              </a:rPr>
              <a:t>#4 - handle</a:t>
            </a:r>
            <a:endParaRPr lang="en-US" sz="2400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27" name="Elbow Connector 26"/>
          <p:cNvCxnSpPr/>
          <p:nvPr/>
        </p:nvCxnSpPr>
        <p:spPr>
          <a:xfrm>
            <a:off x="6624512" y="3267386"/>
            <a:ext cx="1384081" cy="994322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6152562" y="5002176"/>
            <a:ext cx="510939" cy="2543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152562" y="5295265"/>
            <a:ext cx="510939" cy="3305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565754" y="5755411"/>
            <a:ext cx="2677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latin typeface="Gill Sans" charset="0"/>
                <a:ea typeface="Gill Sans" charset="0"/>
                <a:cs typeface="Gill Sans" charset="0"/>
              </a:rPr>
              <a:t>Directory Structure</a:t>
            </a:r>
            <a:endParaRPr lang="en-US" sz="2400" b="0" dirty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9630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41" y="914400"/>
            <a:ext cx="7754259" cy="5791200"/>
          </a:xfrm>
        </p:spPr>
        <p:txBody>
          <a:bodyPr/>
          <a:lstStyle/>
          <a:p>
            <a:r>
              <a:rPr lang="en-US" sz="2800" dirty="0" smtClean="0"/>
              <a:t>Named permanent storage</a:t>
            </a:r>
          </a:p>
          <a:p>
            <a:endParaRPr lang="en-US" sz="2800" dirty="0" smtClean="0"/>
          </a:p>
          <a:p>
            <a:r>
              <a:rPr lang="en-US" sz="2800" dirty="0" smtClean="0"/>
              <a:t>Contains</a:t>
            </a:r>
          </a:p>
          <a:p>
            <a:pPr lvl="1"/>
            <a:r>
              <a:rPr lang="en-US" sz="2400" dirty="0" smtClean="0"/>
              <a:t>Data</a:t>
            </a:r>
          </a:p>
          <a:p>
            <a:pPr lvl="2"/>
            <a:r>
              <a:rPr lang="en-US" sz="2400" dirty="0" smtClean="0"/>
              <a:t>Blocks on disk somewhere</a:t>
            </a:r>
          </a:p>
          <a:p>
            <a:pPr lvl="1"/>
            <a:r>
              <a:rPr lang="en-US" sz="2400" dirty="0" smtClean="0"/>
              <a:t>Metadata (Attributes)</a:t>
            </a:r>
          </a:p>
          <a:p>
            <a:pPr lvl="2"/>
            <a:r>
              <a:rPr lang="en-US" sz="2400" dirty="0" smtClean="0"/>
              <a:t>Owner, size, last opened, …</a:t>
            </a:r>
          </a:p>
          <a:p>
            <a:pPr lvl="2"/>
            <a:r>
              <a:rPr lang="en-US" sz="2400" dirty="0" smtClean="0"/>
              <a:t>Access rights</a:t>
            </a:r>
          </a:p>
          <a:p>
            <a:pPr lvl="3"/>
            <a:r>
              <a:rPr lang="en-US" sz="2400" dirty="0" smtClean="0"/>
              <a:t>R, W, X</a:t>
            </a:r>
          </a:p>
          <a:p>
            <a:pPr lvl="3"/>
            <a:r>
              <a:rPr lang="en-US" sz="2400" dirty="0" smtClean="0"/>
              <a:t>Owner, Group, Other (in Unix systems)</a:t>
            </a:r>
          </a:p>
          <a:p>
            <a:pPr lvl="3"/>
            <a:r>
              <a:rPr lang="en-US" sz="2400" dirty="0" smtClean="0"/>
              <a:t>Access control list in Windows system</a:t>
            </a:r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5257800" y="1088571"/>
            <a:ext cx="3529964" cy="3679874"/>
            <a:chOff x="5474356" y="1088571"/>
            <a:chExt cx="3529964" cy="3679874"/>
          </a:xfrm>
        </p:grpSpPr>
        <p:sp>
          <p:nvSpPr>
            <p:cNvPr id="7" name="Can 6"/>
            <p:cNvSpPr/>
            <p:nvPr/>
          </p:nvSpPr>
          <p:spPr>
            <a:xfrm>
              <a:off x="8157619" y="2732116"/>
              <a:ext cx="846701" cy="1153341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7543800" y="1576714"/>
              <a:ext cx="492443" cy="1802120"/>
              <a:chOff x="7543800" y="1270135"/>
              <a:chExt cx="492443" cy="180212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7605706" y="1270135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7605706" y="1591319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7605706" y="1897904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7605706" y="2219088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7636043" y="2751071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543800" y="2355956"/>
                <a:ext cx="4924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 smtClean="0">
                    <a:latin typeface="Gill Sans" charset="0"/>
                    <a:ea typeface="Gill Sans" charset="0"/>
                    <a:cs typeface="Gill Sans" charset="0"/>
                  </a:rPr>
                  <a:t>…</a:t>
                </a:r>
                <a:endParaRPr lang="en-US" sz="2400" b="0" dirty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6891490" y="1088571"/>
              <a:ext cx="16578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0" dirty="0" smtClean="0">
                  <a:latin typeface="Gill Sans" charset="0"/>
                  <a:ea typeface="Gill Sans" charset="0"/>
                  <a:cs typeface="Gill Sans" charset="0"/>
                </a:rPr>
                <a:t>Data blocks</a:t>
              </a:r>
              <a:endParaRPr lang="en-US" sz="24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599155" y="3561978"/>
              <a:ext cx="19912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0" dirty="0" smtClean="0">
                  <a:latin typeface="Gill Sans" charset="0"/>
                  <a:ea typeface="Gill Sans" charset="0"/>
                  <a:cs typeface="Gill Sans" charset="0"/>
                </a:rPr>
                <a:t>File descriptor</a:t>
              </a:r>
              <a:endParaRPr lang="en-US" sz="24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058453" y="3937448"/>
              <a:ext cx="236635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0" dirty="0" err="1" smtClean="0">
                  <a:latin typeface="Gill Sans" charset="0"/>
                  <a:ea typeface="Gill Sans" charset="0"/>
                  <a:cs typeface="Gill Sans" charset="0"/>
                </a:rPr>
                <a:t>Fileobject</a:t>
              </a:r>
              <a:r>
                <a:rPr lang="en-US" sz="2400" b="0" dirty="0" smtClean="0">
                  <a:latin typeface="Gill Sans" charset="0"/>
                  <a:ea typeface="Gill Sans" charset="0"/>
                  <a:cs typeface="Gill Sans" charset="0"/>
                </a:rPr>
                <a:t> (</a:t>
              </a:r>
              <a:r>
                <a:rPr lang="en-US" sz="2400" b="0" dirty="0" err="1" smtClean="0">
                  <a:latin typeface="Gill Sans" charset="0"/>
                  <a:ea typeface="Gill Sans" charset="0"/>
                  <a:cs typeface="Gill Sans" charset="0"/>
                </a:rPr>
                <a:t>inode</a:t>
              </a:r>
              <a:r>
                <a:rPr lang="en-US" sz="2400" b="0" dirty="0" smtClean="0">
                  <a:latin typeface="Gill Sans" charset="0"/>
                  <a:ea typeface="Gill Sans" charset="0"/>
                  <a:cs typeface="Gill Sans" charset="0"/>
                </a:rPr>
                <a:t>)</a:t>
              </a:r>
            </a:p>
            <a:p>
              <a:r>
                <a:rPr lang="en-US" sz="2400" b="0" dirty="0" smtClean="0">
                  <a:latin typeface="Gill Sans" charset="0"/>
                  <a:ea typeface="Gill Sans" charset="0"/>
                  <a:cs typeface="Gill Sans" charset="0"/>
                </a:rPr>
                <a:t>Position</a:t>
              </a:r>
              <a:endParaRPr lang="en-US" sz="24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5474356" y="3378834"/>
              <a:ext cx="141713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5474356" y="2662185"/>
              <a:ext cx="15071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0" dirty="0" smtClean="0">
                  <a:latin typeface="Gill Sans" charset="0"/>
                  <a:ea typeface="Gill Sans" charset="0"/>
                  <a:cs typeface="Gill Sans" charset="0"/>
                </a:rPr>
                <a:t>File handle</a:t>
              </a:r>
              <a:endParaRPr lang="en-US" sz="24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16009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2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4495800"/>
            <a:ext cx="8458200" cy="19812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ct val="5000"/>
              </a:spcBef>
            </a:pPr>
            <a:r>
              <a:rPr lang="en-US" sz="2800" dirty="0">
                <a:ea typeface="ＭＳ Ｐゴシック" pitchFamily="-83" charset="-128"/>
              </a:rPr>
              <a:t>Open </a:t>
            </a:r>
            <a:r>
              <a:rPr lang="en-US" sz="3200" dirty="0">
                <a:ea typeface="ＭＳ Ｐゴシック" pitchFamily="-83" charset="-128"/>
              </a:rPr>
              <a:t>system</a:t>
            </a:r>
            <a:r>
              <a:rPr lang="en-US" sz="2800" dirty="0">
                <a:ea typeface="ＭＳ Ｐゴシック" pitchFamily="-83" charset="-128"/>
              </a:rPr>
              <a:t> call:</a:t>
            </a:r>
          </a:p>
          <a:p>
            <a:pPr lvl="1">
              <a:lnSpc>
                <a:spcPct val="110000"/>
              </a:lnSpc>
              <a:spcBef>
                <a:spcPct val="5000"/>
              </a:spcBef>
            </a:pPr>
            <a:r>
              <a:rPr lang="en-US" sz="2400" dirty="0">
                <a:ea typeface="ＭＳ Ｐゴシック" pitchFamily="-83" charset="-128"/>
              </a:rPr>
              <a:t>Resolves file name, finds file control block (</a:t>
            </a:r>
            <a:r>
              <a:rPr lang="en-US" sz="2400" dirty="0" err="1">
                <a:ea typeface="ＭＳ Ｐゴシック" pitchFamily="-83" charset="-128"/>
              </a:rPr>
              <a:t>inode</a:t>
            </a:r>
            <a:r>
              <a:rPr lang="en-US" sz="2400" dirty="0">
                <a:ea typeface="ＭＳ Ｐゴシック" pitchFamily="-83" charset="-128"/>
              </a:rPr>
              <a:t>)</a:t>
            </a:r>
          </a:p>
          <a:p>
            <a:pPr lvl="1">
              <a:lnSpc>
                <a:spcPct val="110000"/>
              </a:lnSpc>
              <a:spcBef>
                <a:spcPct val="5000"/>
              </a:spcBef>
            </a:pPr>
            <a:r>
              <a:rPr lang="en-US" sz="2400" dirty="0">
                <a:ea typeface="ＭＳ Ｐゴシック" pitchFamily="-83" charset="-128"/>
              </a:rPr>
              <a:t>Makes entries in per-process and system-wide tables</a:t>
            </a:r>
          </a:p>
          <a:p>
            <a:pPr lvl="1">
              <a:lnSpc>
                <a:spcPct val="110000"/>
              </a:lnSpc>
              <a:spcBef>
                <a:spcPct val="5000"/>
              </a:spcBef>
            </a:pPr>
            <a:r>
              <a:rPr lang="en-US" sz="2400" dirty="0">
                <a:ea typeface="ＭＳ Ｐゴシック" pitchFamily="-83" charset="-128"/>
              </a:rPr>
              <a:t>Returns index (called </a:t>
            </a:r>
            <a:r>
              <a:rPr lang="en-US" sz="2400" dirty="0" smtClean="0">
                <a:ea typeface="ＭＳ Ｐゴシック" pitchFamily="-83" charset="-128"/>
              </a:rPr>
              <a:t>“</a:t>
            </a:r>
            <a:r>
              <a:rPr lang="en-US" altLang="ja-JP" sz="2400" dirty="0" smtClean="0">
                <a:ea typeface="ＭＳ Ｐゴシック" pitchFamily="-83" charset="-128"/>
              </a:rPr>
              <a:t>file handle”) </a:t>
            </a:r>
            <a:r>
              <a:rPr lang="en-US" altLang="ja-JP" sz="2400" dirty="0">
                <a:ea typeface="ＭＳ Ｐゴシック" pitchFamily="-83" charset="-128"/>
              </a:rPr>
              <a:t>in open-file table</a:t>
            </a:r>
          </a:p>
          <a:p>
            <a:pPr>
              <a:lnSpc>
                <a:spcPct val="110000"/>
              </a:lnSpc>
              <a:spcBef>
                <a:spcPct val="5000"/>
              </a:spcBef>
            </a:pPr>
            <a:endParaRPr lang="en-US" sz="2800" dirty="0">
              <a:ea typeface="ＭＳ Ｐゴシック" pitchFamily="-83" charset="-128"/>
            </a:endParaRPr>
          </a:p>
          <a:p>
            <a:pPr>
              <a:lnSpc>
                <a:spcPct val="110000"/>
              </a:lnSpc>
              <a:spcBef>
                <a:spcPct val="5000"/>
              </a:spcBef>
            </a:pPr>
            <a:endParaRPr lang="en-US" sz="2800" dirty="0">
              <a:ea typeface="ＭＳ Ｐゴシック" pitchFamily="-83" charset="-128"/>
            </a:endParaRPr>
          </a:p>
          <a:p>
            <a:pPr>
              <a:lnSpc>
                <a:spcPct val="110000"/>
              </a:lnSpc>
              <a:spcBef>
                <a:spcPct val="5000"/>
              </a:spcBef>
            </a:pPr>
            <a:endParaRPr lang="en-US" sz="2800" dirty="0">
              <a:ea typeface="ＭＳ Ｐゴシック" pitchFamily="-83" charset="-128"/>
            </a:endParaRPr>
          </a:p>
          <a:p>
            <a:pPr>
              <a:lnSpc>
                <a:spcPct val="110000"/>
              </a:lnSpc>
              <a:spcBef>
                <a:spcPct val="5000"/>
              </a:spcBef>
            </a:pPr>
            <a:endParaRPr lang="en-US" sz="2800" dirty="0">
              <a:ea typeface="ＭＳ Ｐゴシック" pitchFamily="-83" charset="-128"/>
            </a:endParaRPr>
          </a:p>
          <a:p>
            <a:pPr>
              <a:lnSpc>
                <a:spcPct val="110000"/>
              </a:lnSpc>
              <a:spcBef>
                <a:spcPct val="5000"/>
              </a:spcBef>
            </a:pPr>
            <a:endParaRPr lang="en-US" sz="2800" dirty="0">
              <a:ea typeface="ＭＳ Ｐゴシック" pitchFamily="-83" charset="-128"/>
            </a:endParaRPr>
          </a:p>
        </p:txBody>
      </p:sp>
      <p:pic>
        <p:nvPicPr>
          <p:cNvPr id="908291" name="Picture 3"/>
          <p:cNvPicPr>
            <a:picLocks noChangeAspect="1" noChangeArrowheads="1"/>
          </p:cNvPicPr>
          <p:nvPr/>
        </p:nvPicPr>
        <p:blipFill>
          <a:blip r:embed="rId3"/>
          <a:srcRect l="4422" t="1373" r="3906" b="58607"/>
          <a:stretch>
            <a:fillRect/>
          </a:stretch>
        </p:blipFill>
        <p:spPr bwMode="auto">
          <a:xfrm>
            <a:off x="381000" y="1295400"/>
            <a:ext cx="8458200" cy="277079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-83" charset="-128"/>
              </a:rPr>
              <a:t>In-Memory File System Structures</a:t>
            </a:r>
            <a:endParaRPr lang="en-US" sz="1800">
              <a:ea typeface="ＭＳ Ｐゴシック" pitchFamily="-8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4529442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08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829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2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4495800"/>
            <a:ext cx="8458200" cy="14478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ct val="5000"/>
              </a:spcBef>
            </a:pPr>
            <a:r>
              <a:rPr lang="en-US" sz="3200" dirty="0" smtClean="0">
                <a:ea typeface="ＭＳ Ｐゴシック" pitchFamily="-83" charset="-128"/>
              </a:rPr>
              <a:t>Read</a:t>
            </a:r>
            <a:r>
              <a:rPr lang="en-US" sz="3200" dirty="0">
                <a:ea typeface="ＭＳ Ｐゴシック" pitchFamily="-83" charset="-128"/>
              </a:rPr>
              <a:t>/write system calls:</a:t>
            </a:r>
          </a:p>
          <a:p>
            <a:pPr lvl="1">
              <a:lnSpc>
                <a:spcPct val="110000"/>
              </a:lnSpc>
              <a:spcBef>
                <a:spcPct val="5000"/>
              </a:spcBef>
            </a:pPr>
            <a:r>
              <a:rPr lang="en-US" sz="2800" dirty="0">
                <a:ea typeface="ＭＳ Ｐゴシック" pitchFamily="-83" charset="-128"/>
              </a:rPr>
              <a:t>Use file handle to locate </a:t>
            </a:r>
            <a:r>
              <a:rPr lang="en-US" sz="2800" dirty="0" err="1">
                <a:ea typeface="ＭＳ Ｐゴシック" pitchFamily="-83" charset="-128"/>
              </a:rPr>
              <a:t>inode</a:t>
            </a:r>
            <a:endParaRPr lang="en-US" sz="2800" dirty="0">
              <a:ea typeface="ＭＳ Ｐゴシック" pitchFamily="-83" charset="-128"/>
            </a:endParaRPr>
          </a:p>
          <a:p>
            <a:pPr lvl="1">
              <a:lnSpc>
                <a:spcPct val="110000"/>
              </a:lnSpc>
              <a:spcBef>
                <a:spcPct val="5000"/>
              </a:spcBef>
            </a:pPr>
            <a:r>
              <a:rPr lang="en-US" sz="2800" dirty="0">
                <a:ea typeface="ＭＳ Ｐゴシック" pitchFamily="-83" charset="-128"/>
              </a:rPr>
              <a:t>Perform appropriate reads or writes </a:t>
            </a:r>
          </a:p>
        </p:txBody>
      </p:sp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-83" charset="-128"/>
              </a:rPr>
              <a:t>In-Memory File System Structures</a:t>
            </a:r>
            <a:endParaRPr lang="en-US" sz="1800">
              <a:ea typeface="ＭＳ Ｐゴシック" pitchFamily="-83" charset="-128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 l="4407" t="55060" r="3938" b="4959"/>
          <a:stretch>
            <a:fillRect/>
          </a:stretch>
        </p:blipFill>
        <p:spPr bwMode="auto">
          <a:xfrm>
            <a:off x="381000" y="1295399"/>
            <a:ext cx="8458200" cy="277178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3761419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829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924800" cy="533400"/>
          </a:xfrm>
        </p:spPr>
        <p:txBody>
          <a:bodyPr>
            <a:normAutofit/>
          </a:bodyPr>
          <a:lstStyle/>
          <a:p>
            <a:r>
              <a:rPr lang="en-US" dirty="0" smtClean="0">
                <a:ea typeface="MS PGothic" charset="0"/>
              </a:rPr>
              <a:t>Recall: How do we Hide I/O Latency?</a:t>
            </a:r>
            <a:endParaRPr lang="en-US" dirty="0">
              <a:ea typeface="MS PGothic" charset="0"/>
            </a:endParaRP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839200" cy="6096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hlink"/>
                </a:solidFill>
                <a:ea typeface="MS PGothic" charset="0"/>
              </a:rPr>
              <a:t>Blocking Interface: </a:t>
            </a:r>
            <a:r>
              <a:rPr lang="en-US" dirty="0" smtClean="0">
                <a:ea typeface="MS PGothic" charset="0"/>
              </a:rPr>
              <a:t>“</a:t>
            </a:r>
            <a:r>
              <a:rPr lang="en-US" altLang="ja-JP" dirty="0" smtClean="0">
                <a:ea typeface="MS PGothic" charset="0"/>
              </a:rPr>
              <a:t>Wait”</a:t>
            </a:r>
            <a:endParaRPr lang="en-US" altLang="ja-JP" dirty="0">
              <a:ea typeface="MS PGothic" charset="0"/>
            </a:endParaRPr>
          </a:p>
          <a:p>
            <a:pPr lvl="1"/>
            <a:r>
              <a:rPr lang="en-US" sz="2400" dirty="0">
                <a:ea typeface="MS PGothic" charset="0"/>
              </a:rPr>
              <a:t>When request data (</a:t>
            </a:r>
            <a:r>
              <a:rPr lang="en-US" sz="2400" i="1" dirty="0">
                <a:ea typeface="MS PGothic" charset="0"/>
              </a:rPr>
              <a:t>e.g.,</a:t>
            </a:r>
            <a:r>
              <a:rPr lang="en-US" sz="2400" dirty="0">
                <a:ea typeface="MS PGothic" charset="0"/>
              </a:rPr>
              <a:t> read() system call), put process to sleep until data is ready</a:t>
            </a:r>
          </a:p>
          <a:p>
            <a:pPr lvl="1"/>
            <a:r>
              <a:rPr lang="en-US" sz="2400" dirty="0">
                <a:ea typeface="MS PGothic" charset="0"/>
              </a:rPr>
              <a:t>When write data (</a:t>
            </a:r>
            <a:r>
              <a:rPr lang="en-US" sz="2400" i="1" dirty="0">
                <a:ea typeface="MS PGothic" charset="0"/>
              </a:rPr>
              <a:t>e.g.,</a:t>
            </a:r>
            <a:r>
              <a:rPr lang="en-US" sz="2400" dirty="0">
                <a:ea typeface="MS PGothic" charset="0"/>
              </a:rPr>
              <a:t> write() system call), put process to sleep until device is ready for </a:t>
            </a:r>
            <a:r>
              <a:rPr lang="en-US" sz="2400" dirty="0" smtClean="0">
                <a:ea typeface="MS PGothic" charset="0"/>
              </a:rPr>
              <a:t>data</a:t>
            </a:r>
            <a:endParaRPr lang="en-US" sz="2400" dirty="0">
              <a:ea typeface="MS PGothic" charset="0"/>
            </a:endParaRPr>
          </a:p>
          <a:p>
            <a:r>
              <a:rPr lang="en-US" dirty="0">
                <a:solidFill>
                  <a:schemeClr val="hlink"/>
                </a:solidFill>
                <a:ea typeface="MS PGothic" charset="0"/>
              </a:rPr>
              <a:t>Non-blocking Interface: </a:t>
            </a:r>
            <a:r>
              <a:rPr lang="en-US" dirty="0" smtClean="0">
                <a:ea typeface="MS PGothic" charset="0"/>
              </a:rPr>
              <a:t>“</a:t>
            </a:r>
            <a:r>
              <a:rPr lang="en-US" altLang="ja-JP" dirty="0" smtClean="0">
                <a:ea typeface="MS PGothic" charset="0"/>
              </a:rPr>
              <a:t>Don’t Wait</a:t>
            </a:r>
            <a:r>
              <a:rPr lang="en-US" altLang="ja-JP" dirty="0">
                <a:ea typeface="MS PGothic" charset="0"/>
              </a:rPr>
              <a:t>”</a:t>
            </a:r>
          </a:p>
          <a:p>
            <a:pPr lvl="1"/>
            <a:r>
              <a:rPr lang="en-US" sz="2400" dirty="0">
                <a:ea typeface="MS PGothic" charset="0"/>
              </a:rPr>
              <a:t>Returns quickly from read or write request with count of bytes successfully transferred to kernel</a:t>
            </a:r>
          </a:p>
          <a:p>
            <a:pPr lvl="1"/>
            <a:r>
              <a:rPr lang="en-US" sz="2400" dirty="0">
                <a:ea typeface="MS PGothic" charset="0"/>
              </a:rPr>
              <a:t>Read may return nothing, write may write nothing</a:t>
            </a:r>
          </a:p>
          <a:p>
            <a:r>
              <a:rPr lang="en-US" dirty="0">
                <a:solidFill>
                  <a:schemeClr val="hlink"/>
                </a:solidFill>
                <a:ea typeface="MS PGothic" charset="0"/>
              </a:rPr>
              <a:t>Asynchronous Interface: </a:t>
            </a:r>
            <a:r>
              <a:rPr lang="en-US" dirty="0" smtClean="0">
                <a:ea typeface="MS PGothic" charset="0"/>
              </a:rPr>
              <a:t>“</a:t>
            </a:r>
            <a:r>
              <a:rPr lang="en-US" altLang="ja-JP" dirty="0" smtClean="0">
                <a:ea typeface="MS PGothic" charset="0"/>
              </a:rPr>
              <a:t>Tell </a:t>
            </a:r>
            <a:r>
              <a:rPr lang="en-US" altLang="ja-JP" dirty="0">
                <a:ea typeface="MS PGothic" charset="0"/>
              </a:rPr>
              <a:t>Me </a:t>
            </a:r>
            <a:r>
              <a:rPr lang="en-US" altLang="ja-JP" dirty="0" smtClean="0">
                <a:ea typeface="MS PGothic" charset="0"/>
              </a:rPr>
              <a:t>Later”</a:t>
            </a:r>
            <a:endParaRPr lang="en-US" altLang="ja-JP" dirty="0">
              <a:ea typeface="MS PGothic" charset="0"/>
            </a:endParaRPr>
          </a:p>
          <a:p>
            <a:pPr lvl="1"/>
            <a:r>
              <a:rPr lang="en-US" sz="2400" dirty="0">
                <a:ea typeface="MS PGothic" charset="0"/>
              </a:rPr>
              <a:t>When requesting data, take pointer to user’s buffer, return immediately; later kernel fills buffer and notifies user</a:t>
            </a:r>
          </a:p>
          <a:p>
            <a:pPr lvl="1"/>
            <a:r>
              <a:rPr lang="en-US" sz="2400" dirty="0">
                <a:ea typeface="MS PGothic" charset="0"/>
              </a:rPr>
              <a:t>When sending data, take pointer to user’</a:t>
            </a:r>
            <a:r>
              <a:rPr lang="en-US" altLang="ja-JP" sz="2400" dirty="0">
                <a:ea typeface="MS PGothic" charset="0"/>
              </a:rPr>
              <a:t>s buffer, return immediately; later kernel takes data and notifies user </a:t>
            </a:r>
            <a:endParaRPr lang="en-US" sz="2400" dirty="0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7256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616" y="152400"/>
            <a:ext cx="8404768" cy="533400"/>
          </a:xfrm>
        </p:spPr>
        <p:txBody>
          <a:bodyPr/>
          <a:lstStyle/>
          <a:p>
            <a:r>
              <a:rPr lang="en-US" dirty="0" smtClean="0"/>
              <a:t>Our first filesystem: FAT (File Allocation Table)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9" y="685800"/>
            <a:ext cx="7620001" cy="6111264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The most commonly used </a:t>
            </a:r>
            <a:r>
              <a:rPr lang="en-US" sz="2400" dirty="0" err="1" smtClean="0">
                <a:solidFill>
                  <a:srgbClr val="FF0000"/>
                </a:solidFill>
              </a:rPr>
              <a:t>filesystem</a:t>
            </a:r>
            <a:r>
              <a:rPr lang="en-US" sz="2400" dirty="0" smtClean="0">
                <a:solidFill>
                  <a:srgbClr val="FF0000"/>
                </a:solidFill>
              </a:rPr>
              <a:t> in the world!</a:t>
            </a:r>
          </a:p>
          <a:p>
            <a:endParaRPr lang="en-US" sz="1600" dirty="0" smtClean="0"/>
          </a:p>
          <a:p>
            <a:r>
              <a:rPr lang="en-US" sz="2400" dirty="0" smtClean="0"/>
              <a:t>Assume (for now) we have a </a:t>
            </a:r>
            <a:br>
              <a:rPr lang="en-US" sz="2400" dirty="0" smtClean="0"/>
            </a:br>
            <a:r>
              <a:rPr lang="en-US" sz="2400" dirty="0" smtClean="0"/>
              <a:t>way to translate a path to </a:t>
            </a:r>
            <a:br>
              <a:rPr lang="en-US" sz="2400" dirty="0" smtClean="0"/>
            </a:br>
            <a:r>
              <a:rPr lang="en-US" sz="2400" dirty="0" smtClean="0"/>
              <a:t>a “file number”</a:t>
            </a:r>
          </a:p>
          <a:p>
            <a:pPr lvl="1"/>
            <a:r>
              <a:rPr lang="en-US" sz="2000" dirty="0" smtClean="0"/>
              <a:t>i.e., a directory structure</a:t>
            </a:r>
          </a:p>
          <a:p>
            <a:endParaRPr lang="en-US" sz="1600" dirty="0" smtClean="0"/>
          </a:p>
          <a:p>
            <a:r>
              <a:rPr lang="en-US" sz="2400" dirty="0" smtClean="0"/>
              <a:t>Disk Storage is a collection of Blocks</a:t>
            </a:r>
          </a:p>
          <a:p>
            <a:pPr lvl="1"/>
            <a:r>
              <a:rPr lang="en-US" sz="2000" dirty="0" smtClean="0"/>
              <a:t>Just hold file </a:t>
            </a:r>
            <a:r>
              <a:rPr lang="en-US" sz="2000" dirty="0"/>
              <a:t>data (offset </a:t>
            </a:r>
            <a:r>
              <a:rPr lang="en-US" sz="2000" dirty="0" smtClean="0"/>
              <a:t>o </a:t>
            </a:r>
            <a:r>
              <a:rPr lang="en-US" sz="2000" dirty="0"/>
              <a:t>= </a:t>
            </a:r>
            <a:r>
              <a:rPr lang="en-US" sz="2000" dirty="0" smtClean="0"/>
              <a:t>&lt; B</a:t>
            </a:r>
            <a:r>
              <a:rPr lang="en-US" sz="2000" dirty="0"/>
              <a:t>, </a:t>
            </a:r>
            <a:r>
              <a:rPr lang="en-US" sz="2000" dirty="0" smtClean="0"/>
              <a:t>x &gt;)</a:t>
            </a:r>
          </a:p>
          <a:p>
            <a:endParaRPr lang="en-US" sz="1600" dirty="0" smtClean="0"/>
          </a:p>
          <a:p>
            <a:r>
              <a:rPr lang="en-US" sz="2400" dirty="0" smtClean="0"/>
              <a:t>Example: </a:t>
            </a:r>
            <a:r>
              <a:rPr lang="en-US" sz="2400" dirty="0" err="1" smtClean="0"/>
              <a:t>file_read</a:t>
            </a:r>
            <a:r>
              <a:rPr lang="en-US" sz="2400" dirty="0" smtClean="0"/>
              <a:t> 31, &lt; 2, x &gt;</a:t>
            </a:r>
          </a:p>
          <a:p>
            <a:pPr lvl="1"/>
            <a:r>
              <a:rPr lang="en-US" sz="2200" dirty="0" smtClean="0"/>
              <a:t>Index into FAT with file number</a:t>
            </a:r>
          </a:p>
          <a:p>
            <a:pPr lvl="1"/>
            <a:r>
              <a:rPr lang="en-US" sz="2200" dirty="0" smtClean="0"/>
              <a:t>Follow linked list to block</a:t>
            </a:r>
          </a:p>
          <a:p>
            <a:pPr lvl="1"/>
            <a:r>
              <a:rPr lang="en-US" sz="2200" dirty="0" smtClean="0"/>
              <a:t>Read the block from disk </a:t>
            </a:r>
            <a:br>
              <a:rPr lang="en-US" sz="2200" dirty="0" smtClean="0"/>
            </a:br>
            <a:r>
              <a:rPr lang="en-US" sz="2200" dirty="0" smtClean="0"/>
              <a:t>into memory</a:t>
            </a:r>
          </a:p>
          <a:p>
            <a:pPr lvl="1"/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6038943" y="2294172"/>
            <a:ext cx="446224" cy="3211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144085" y="2280804"/>
            <a:ext cx="1637681" cy="351922"/>
            <a:chOff x="5374106" y="3569368"/>
            <a:chExt cx="1393002" cy="351922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4" name="Rectangle 13"/>
            <p:cNvSpPr/>
            <p:nvPr/>
          </p:nvSpPr>
          <p:spPr>
            <a:xfrm>
              <a:off x="5374106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381951" y="3582736"/>
              <a:ext cx="1385157" cy="338554"/>
            </a:xfrm>
            <a:prstGeom prst="rect">
              <a:avLst/>
            </a:prstGeom>
            <a:solidFill>
              <a:srgbClr val="BCFFBC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File 31, Block 0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144083" y="2601949"/>
            <a:ext cx="1634523" cy="351922"/>
            <a:chOff x="5374105" y="3569368"/>
            <a:chExt cx="1390316" cy="351922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7" name="Rectangle 16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81952" y="3582736"/>
              <a:ext cx="1378878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File 31, Block 1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7144083" y="2923094"/>
            <a:ext cx="1634523" cy="321145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144083" y="3244239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144083" y="3565384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139861" y="4207674"/>
            <a:ext cx="1634523" cy="32114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140924" y="4528819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7140926" y="4849964"/>
            <a:ext cx="1640839" cy="351922"/>
            <a:chOff x="5374105" y="3569368"/>
            <a:chExt cx="1395688" cy="351922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50" name="Rectangle 49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384637" y="3582736"/>
              <a:ext cx="1385156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File 31, Block 2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53" name="Rectangle 52"/>
          <p:cNvSpPr/>
          <p:nvPr/>
        </p:nvSpPr>
        <p:spPr>
          <a:xfrm>
            <a:off x="7140924" y="5171109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210923" y="1256347"/>
            <a:ext cx="1302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Disk Blocks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144083" y="1638514"/>
            <a:ext cx="1634523" cy="430508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6038943" y="1639574"/>
            <a:ext cx="446224" cy="430402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038943" y="1256347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FAT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503500" y="5574268"/>
            <a:ext cx="6855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N-1: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799373" y="1568943"/>
            <a:ext cx="4272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0: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5716570" y="1568943"/>
            <a:ext cx="3690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0: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5410200" y="5574268"/>
            <a:ext cx="6527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N-1: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4031851" y="1688364"/>
            <a:ext cx="2061002" cy="988025"/>
            <a:chOff x="3348408" y="1975617"/>
            <a:chExt cx="2061002" cy="988025"/>
          </a:xfrm>
        </p:grpSpPr>
        <p:sp>
          <p:nvSpPr>
            <p:cNvPr id="66" name="Rectangle 65"/>
            <p:cNvSpPr/>
            <p:nvPr/>
          </p:nvSpPr>
          <p:spPr>
            <a:xfrm>
              <a:off x="4912158" y="2563532"/>
              <a:ext cx="49725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0" dirty="0" smtClean="0">
                  <a:latin typeface="Gill Sans" charset="0"/>
                  <a:ea typeface="Gill Sans" charset="0"/>
                  <a:cs typeface="Gill Sans" charset="0"/>
                </a:rPr>
                <a:t>31:</a:t>
              </a:r>
              <a:endParaRPr 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348408" y="1975617"/>
              <a:ext cx="13516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3366FF"/>
                  </a:solidFill>
                  <a:latin typeface="Gill Sans" charset="0"/>
                  <a:ea typeface="Gill Sans" charset="0"/>
                  <a:cs typeface="Gill Sans" charset="0"/>
                </a:rPr>
                <a:t>f</a:t>
              </a:r>
              <a:r>
                <a:rPr lang="en-US" sz="2000" b="0" dirty="0" smtClean="0">
                  <a:solidFill>
                    <a:srgbClr val="3366FF"/>
                  </a:solidFill>
                  <a:latin typeface="Gill Sans" charset="0"/>
                  <a:ea typeface="Gill Sans" charset="0"/>
                  <a:cs typeface="Gill Sans" charset="0"/>
                </a:rPr>
                <a:t>ile number</a:t>
              </a:r>
              <a:endParaRPr lang="en-US" sz="2000" b="0" dirty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9" name="Straight Arrow Connector 68"/>
            <p:cNvCxnSpPr/>
            <p:nvPr/>
          </p:nvCxnSpPr>
          <p:spPr>
            <a:xfrm>
              <a:off x="4491789" y="2325884"/>
              <a:ext cx="420369" cy="44137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/>
          <p:cNvGrpSpPr/>
          <p:nvPr/>
        </p:nvGrpSpPr>
        <p:grpSpPr>
          <a:xfrm>
            <a:off x="6038943" y="2360866"/>
            <a:ext cx="610791" cy="576051"/>
            <a:chOff x="5351525" y="2687055"/>
            <a:chExt cx="610791" cy="576051"/>
          </a:xfrm>
        </p:grpSpPr>
        <p:sp>
          <p:nvSpPr>
            <p:cNvPr id="74" name="Rectangle 73"/>
            <p:cNvSpPr/>
            <p:nvPr/>
          </p:nvSpPr>
          <p:spPr>
            <a:xfrm>
              <a:off x="5351525" y="2941961"/>
              <a:ext cx="446224" cy="32114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6" name="Freeform 75"/>
            <p:cNvSpPr/>
            <p:nvPr/>
          </p:nvSpPr>
          <p:spPr>
            <a:xfrm>
              <a:off x="5654842" y="2687055"/>
              <a:ext cx="307474" cy="347579"/>
            </a:xfrm>
            <a:custGeom>
              <a:avLst/>
              <a:gdLst>
                <a:gd name="connsiteX0" fmla="*/ 0 w 307474"/>
                <a:gd name="connsiteY0" fmla="*/ 0 h 347579"/>
                <a:gd name="connsiteX1" fmla="*/ 307474 w 307474"/>
                <a:gd name="connsiteY1" fmla="*/ 0 h 347579"/>
                <a:gd name="connsiteX2" fmla="*/ 307474 w 307474"/>
                <a:gd name="connsiteY2" fmla="*/ 347579 h 347579"/>
                <a:gd name="connsiteX3" fmla="*/ 173790 w 307474"/>
                <a:gd name="connsiteY3" fmla="*/ 334210 h 34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474" h="347579">
                  <a:moveTo>
                    <a:pt x="0" y="0"/>
                  </a:moveTo>
                  <a:lnTo>
                    <a:pt x="307474" y="0"/>
                  </a:lnTo>
                  <a:lnTo>
                    <a:pt x="307474" y="347579"/>
                  </a:lnTo>
                  <a:lnTo>
                    <a:pt x="173790" y="334210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6035783" y="2815390"/>
            <a:ext cx="667424" cy="2353483"/>
            <a:chOff x="5348365" y="3141579"/>
            <a:chExt cx="667424" cy="2353483"/>
          </a:xfrm>
        </p:grpSpPr>
        <p:sp>
          <p:nvSpPr>
            <p:cNvPr id="75" name="Rectangle 74"/>
            <p:cNvSpPr/>
            <p:nvPr/>
          </p:nvSpPr>
          <p:spPr>
            <a:xfrm>
              <a:off x="5348365" y="5173917"/>
              <a:ext cx="446224" cy="32114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8" name="Freeform 77"/>
            <p:cNvSpPr/>
            <p:nvPr/>
          </p:nvSpPr>
          <p:spPr>
            <a:xfrm>
              <a:off x="5694947" y="3141579"/>
              <a:ext cx="320842" cy="2179053"/>
            </a:xfrm>
            <a:custGeom>
              <a:avLst/>
              <a:gdLst>
                <a:gd name="connsiteX0" fmla="*/ 0 w 320842"/>
                <a:gd name="connsiteY0" fmla="*/ 0 h 2179053"/>
                <a:gd name="connsiteX1" fmla="*/ 320842 w 320842"/>
                <a:gd name="connsiteY1" fmla="*/ 0 h 2179053"/>
                <a:gd name="connsiteX2" fmla="*/ 307474 w 320842"/>
                <a:gd name="connsiteY2" fmla="*/ 2179053 h 2179053"/>
                <a:gd name="connsiteX3" fmla="*/ 133685 w 320842"/>
                <a:gd name="connsiteY3" fmla="*/ 2179053 h 217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842" h="2179053">
                  <a:moveTo>
                    <a:pt x="0" y="0"/>
                  </a:moveTo>
                  <a:lnTo>
                    <a:pt x="320842" y="0"/>
                  </a:lnTo>
                  <a:lnTo>
                    <a:pt x="307474" y="2179053"/>
                  </a:lnTo>
                  <a:lnTo>
                    <a:pt x="133685" y="2179053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82" name="Rectangle 81"/>
          <p:cNvSpPr/>
          <p:nvPr/>
        </p:nvSpPr>
        <p:spPr>
          <a:xfrm>
            <a:off x="3733799" y="5282065"/>
            <a:ext cx="1658067" cy="128639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970533" y="6203340"/>
            <a:ext cx="1064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memory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4" name="Can 83"/>
          <p:cNvSpPr/>
          <p:nvPr/>
        </p:nvSpPr>
        <p:spPr>
          <a:xfrm>
            <a:off x="8068699" y="5399859"/>
            <a:ext cx="846701" cy="1153341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7789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0232 L -0.37066 0.10324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76" y="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6038591" y="1977754"/>
            <a:ext cx="446224" cy="310654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35" y="685800"/>
            <a:ext cx="5410697" cy="5181600"/>
          </a:xfrm>
        </p:spPr>
        <p:txBody>
          <a:bodyPr/>
          <a:lstStyle/>
          <a:p>
            <a:r>
              <a:rPr lang="en-US" dirty="0"/>
              <a:t>File is collection of disk </a:t>
            </a:r>
            <a:r>
              <a:rPr lang="en-US" dirty="0" smtClean="0"/>
              <a:t>blocks</a:t>
            </a:r>
          </a:p>
          <a:p>
            <a:endParaRPr lang="en-US" sz="1600" dirty="0"/>
          </a:p>
          <a:p>
            <a:r>
              <a:rPr lang="en-US" dirty="0"/>
              <a:t>FAT is linked list 1-1 with blocks</a:t>
            </a:r>
          </a:p>
          <a:p>
            <a:endParaRPr lang="en-US" sz="1600" dirty="0" smtClean="0"/>
          </a:p>
          <a:p>
            <a:r>
              <a:rPr lang="en-US" dirty="0" smtClean="0"/>
              <a:t>File </a:t>
            </a:r>
            <a:r>
              <a:rPr lang="en-US" dirty="0"/>
              <a:t>Number is index of root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/>
              <a:t>block list for the file</a:t>
            </a:r>
          </a:p>
          <a:p>
            <a:endParaRPr lang="en-US" sz="1600" dirty="0" smtClean="0"/>
          </a:p>
          <a:p>
            <a:r>
              <a:rPr lang="en-US" dirty="0" smtClean="0"/>
              <a:t>File </a:t>
            </a:r>
            <a:r>
              <a:rPr lang="en-US" dirty="0"/>
              <a:t>offset (o = </a:t>
            </a:r>
            <a:r>
              <a:rPr lang="en-US" dirty="0" smtClean="0"/>
              <a:t>&lt; B, x &gt;)</a:t>
            </a:r>
            <a:endParaRPr lang="en-US" dirty="0"/>
          </a:p>
          <a:p>
            <a:endParaRPr lang="en-US" sz="1600" dirty="0" smtClean="0"/>
          </a:p>
          <a:p>
            <a:r>
              <a:rPr lang="en-US" dirty="0" smtClean="0"/>
              <a:t>Follow </a:t>
            </a:r>
            <a:r>
              <a:rPr lang="en-US" dirty="0"/>
              <a:t>list to get block #</a:t>
            </a:r>
          </a:p>
          <a:p>
            <a:endParaRPr lang="en-US" sz="1600" dirty="0" smtClean="0"/>
          </a:p>
          <a:p>
            <a:r>
              <a:rPr lang="en-US" dirty="0" smtClean="0"/>
              <a:t>Unused </a:t>
            </a:r>
            <a:r>
              <a:rPr lang="en-US" dirty="0"/>
              <a:t>blocks </a:t>
            </a:r>
            <a:r>
              <a:rPr lang="en-US" dirty="0">
                <a:sym typeface="Wingdings"/>
              </a:rPr>
              <a:t> FAT free list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38943" y="2294172"/>
            <a:ext cx="446224" cy="3211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144080" y="2280804"/>
            <a:ext cx="1637683" cy="351922"/>
            <a:chOff x="5374103" y="3569368"/>
            <a:chExt cx="1393004" cy="351922"/>
          </a:xfrm>
          <a:solidFill>
            <a:srgbClr val="BCFFBC"/>
          </a:solidFill>
        </p:grpSpPr>
        <p:sp>
          <p:nvSpPr>
            <p:cNvPr id="7" name="Rectangle 6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74103" y="3582736"/>
              <a:ext cx="1393004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File 31, Block 0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144083" y="2601949"/>
            <a:ext cx="1634523" cy="351922"/>
            <a:chOff x="5374105" y="3569368"/>
            <a:chExt cx="1390316" cy="351922"/>
          </a:xfrm>
          <a:solidFill>
            <a:srgbClr val="BCFFBC"/>
          </a:solidFill>
        </p:grpSpPr>
        <p:sp>
          <p:nvSpPr>
            <p:cNvPr id="10" name="Rectangle 9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381952" y="3582736"/>
              <a:ext cx="1378878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File 31, Block 1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7144083" y="2923094"/>
            <a:ext cx="1634523" cy="321145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144083" y="3244239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44083" y="3565384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39861" y="4207674"/>
            <a:ext cx="1634523" cy="32114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0924" y="4528819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140926" y="4849964"/>
            <a:ext cx="1640839" cy="351922"/>
            <a:chOff x="5374105" y="3569368"/>
            <a:chExt cx="1395688" cy="351922"/>
          </a:xfrm>
          <a:solidFill>
            <a:srgbClr val="BCFFBC"/>
          </a:solidFill>
        </p:grpSpPr>
        <p:sp>
          <p:nvSpPr>
            <p:cNvPr id="18" name="Rectangle 17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84637" y="3582736"/>
              <a:ext cx="1385156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File 31, Block 2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7140924" y="5171109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10923" y="1256347"/>
            <a:ext cx="1302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Disk Blocks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144083" y="1638514"/>
            <a:ext cx="1634523" cy="430508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038943" y="1639574"/>
            <a:ext cx="446224" cy="430402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38943" y="1256347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FAT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03500" y="5574268"/>
            <a:ext cx="6855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N-1: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799373" y="1568943"/>
            <a:ext cx="4272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0: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16570" y="1568943"/>
            <a:ext cx="3690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0: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410200" y="5574268"/>
            <a:ext cx="6527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N-1: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4031851" y="1688364"/>
            <a:ext cx="2061002" cy="988025"/>
            <a:chOff x="3348408" y="1975617"/>
            <a:chExt cx="2061002" cy="988025"/>
          </a:xfrm>
        </p:grpSpPr>
        <p:sp>
          <p:nvSpPr>
            <p:cNvPr id="30" name="Rectangle 29"/>
            <p:cNvSpPr/>
            <p:nvPr/>
          </p:nvSpPr>
          <p:spPr>
            <a:xfrm>
              <a:off x="4912158" y="2563532"/>
              <a:ext cx="49725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0" dirty="0" smtClean="0">
                  <a:latin typeface="Gill Sans" charset="0"/>
                  <a:ea typeface="Gill Sans" charset="0"/>
                  <a:cs typeface="Gill Sans" charset="0"/>
                </a:rPr>
                <a:t>31:</a:t>
              </a:r>
              <a:endParaRPr 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348408" y="1975617"/>
              <a:ext cx="13516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3366FF"/>
                  </a:solidFill>
                  <a:latin typeface="Gill Sans" charset="0"/>
                  <a:ea typeface="Gill Sans" charset="0"/>
                  <a:cs typeface="Gill Sans" charset="0"/>
                </a:rPr>
                <a:t>f</a:t>
              </a:r>
              <a:r>
                <a:rPr lang="en-US" sz="2000" b="0" dirty="0" smtClean="0">
                  <a:solidFill>
                    <a:srgbClr val="3366FF"/>
                  </a:solidFill>
                  <a:latin typeface="Gill Sans" charset="0"/>
                  <a:ea typeface="Gill Sans" charset="0"/>
                  <a:cs typeface="Gill Sans" charset="0"/>
                </a:rPr>
                <a:t>ile number</a:t>
              </a:r>
              <a:endParaRPr lang="en-US" sz="2000" b="0" dirty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>
              <a:off x="4491789" y="2325884"/>
              <a:ext cx="420369" cy="44137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6038943" y="2360866"/>
            <a:ext cx="610791" cy="576051"/>
            <a:chOff x="5351525" y="2687055"/>
            <a:chExt cx="610791" cy="576051"/>
          </a:xfrm>
        </p:grpSpPr>
        <p:sp>
          <p:nvSpPr>
            <p:cNvPr id="34" name="Rectangle 33"/>
            <p:cNvSpPr/>
            <p:nvPr/>
          </p:nvSpPr>
          <p:spPr>
            <a:xfrm>
              <a:off x="5351525" y="2941961"/>
              <a:ext cx="446224" cy="32114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5" name="Freeform 34"/>
            <p:cNvSpPr/>
            <p:nvPr/>
          </p:nvSpPr>
          <p:spPr>
            <a:xfrm>
              <a:off x="5654842" y="2687055"/>
              <a:ext cx="307474" cy="347579"/>
            </a:xfrm>
            <a:custGeom>
              <a:avLst/>
              <a:gdLst>
                <a:gd name="connsiteX0" fmla="*/ 0 w 307474"/>
                <a:gd name="connsiteY0" fmla="*/ 0 h 347579"/>
                <a:gd name="connsiteX1" fmla="*/ 307474 w 307474"/>
                <a:gd name="connsiteY1" fmla="*/ 0 h 347579"/>
                <a:gd name="connsiteX2" fmla="*/ 307474 w 307474"/>
                <a:gd name="connsiteY2" fmla="*/ 347579 h 347579"/>
                <a:gd name="connsiteX3" fmla="*/ 173790 w 307474"/>
                <a:gd name="connsiteY3" fmla="*/ 334210 h 34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474" h="347579">
                  <a:moveTo>
                    <a:pt x="0" y="0"/>
                  </a:moveTo>
                  <a:lnTo>
                    <a:pt x="307474" y="0"/>
                  </a:lnTo>
                  <a:lnTo>
                    <a:pt x="307474" y="347579"/>
                  </a:lnTo>
                  <a:lnTo>
                    <a:pt x="173790" y="334210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030776" y="2815390"/>
            <a:ext cx="672431" cy="2369087"/>
            <a:chOff x="5343358" y="3141579"/>
            <a:chExt cx="672431" cy="2369087"/>
          </a:xfrm>
        </p:grpSpPr>
        <p:sp>
          <p:nvSpPr>
            <p:cNvPr id="37" name="Rectangle 36"/>
            <p:cNvSpPr/>
            <p:nvPr/>
          </p:nvSpPr>
          <p:spPr>
            <a:xfrm>
              <a:off x="5343358" y="5189521"/>
              <a:ext cx="446224" cy="32114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>
              <a:off x="5694947" y="3141579"/>
              <a:ext cx="320842" cy="2179053"/>
            </a:xfrm>
            <a:custGeom>
              <a:avLst/>
              <a:gdLst>
                <a:gd name="connsiteX0" fmla="*/ 0 w 320842"/>
                <a:gd name="connsiteY0" fmla="*/ 0 h 2179053"/>
                <a:gd name="connsiteX1" fmla="*/ 320842 w 320842"/>
                <a:gd name="connsiteY1" fmla="*/ 0 h 2179053"/>
                <a:gd name="connsiteX2" fmla="*/ 307474 w 320842"/>
                <a:gd name="connsiteY2" fmla="*/ 2179053 h 2179053"/>
                <a:gd name="connsiteX3" fmla="*/ 133685 w 320842"/>
                <a:gd name="connsiteY3" fmla="*/ 2179053 h 217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842" h="2179053">
                  <a:moveTo>
                    <a:pt x="0" y="0"/>
                  </a:moveTo>
                  <a:lnTo>
                    <a:pt x="320842" y="0"/>
                  </a:lnTo>
                  <a:lnTo>
                    <a:pt x="307474" y="2179053"/>
                  </a:lnTo>
                  <a:lnTo>
                    <a:pt x="133685" y="2179053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41" name="Can 40"/>
          <p:cNvSpPr/>
          <p:nvPr/>
        </p:nvSpPr>
        <p:spPr>
          <a:xfrm>
            <a:off x="8068699" y="5399859"/>
            <a:ext cx="846701" cy="1153341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4923297" y="3915221"/>
            <a:ext cx="1561518" cy="706374"/>
            <a:chOff x="4235879" y="4214685"/>
            <a:chExt cx="1561518" cy="706374"/>
          </a:xfrm>
        </p:grpSpPr>
        <p:sp>
          <p:nvSpPr>
            <p:cNvPr id="50" name="Rectangle 49"/>
            <p:cNvSpPr/>
            <p:nvPr/>
          </p:nvSpPr>
          <p:spPr>
            <a:xfrm>
              <a:off x="5351173" y="4214685"/>
              <a:ext cx="446224" cy="321145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235879" y="4520949"/>
              <a:ext cx="5915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Gill Sans" charset="0"/>
                  <a:ea typeface="Gill Sans" charset="0"/>
                  <a:cs typeface="Gill Sans" charset="0"/>
                </a:rPr>
                <a:t>free</a:t>
              </a:r>
              <a:endParaRPr 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 flipV="1">
              <a:off x="4809477" y="4358105"/>
              <a:ext cx="542048" cy="3743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Freeform 52"/>
          <p:cNvSpPr/>
          <p:nvPr/>
        </p:nvSpPr>
        <p:spPr>
          <a:xfrm>
            <a:off x="6318062" y="4010520"/>
            <a:ext cx="307474" cy="347579"/>
          </a:xfrm>
          <a:custGeom>
            <a:avLst/>
            <a:gdLst>
              <a:gd name="connsiteX0" fmla="*/ 0 w 307474"/>
              <a:gd name="connsiteY0" fmla="*/ 0 h 347579"/>
              <a:gd name="connsiteX1" fmla="*/ 307474 w 307474"/>
              <a:gd name="connsiteY1" fmla="*/ 0 h 347579"/>
              <a:gd name="connsiteX2" fmla="*/ 307474 w 307474"/>
              <a:gd name="connsiteY2" fmla="*/ 347579 h 347579"/>
              <a:gd name="connsiteX3" fmla="*/ 173790 w 307474"/>
              <a:gd name="connsiteY3" fmla="*/ 334210 h 347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474" h="347579">
                <a:moveTo>
                  <a:pt x="0" y="0"/>
                </a:moveTo>
                <a:lnTo>
                  <a:pt x="307474" y="0"/>
                </a:lnTo>
                <a:lnTo>
                  <a:pt x="307474" y="347579"/>
                </a:lnTo>
                <a:lnTo>
                  <a:pt x="173790" y="334210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038943" y="4236821"/>
            <a:ext cx="446224" cy="321145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6" name="Freeform 55"/>
          <p:cNvSpPr/>
          <p:nvPr/>
        </p:nvSpPr>
        <p:spPr>
          <a:xfrm>
            <a:off x="6355627" y="3136719"/>
            <a:ext cx="561474" cy="1296237"/>
          </a:xfrm>
          <a:custGeom>
            <a:avLst/>
            <a:gdLst>
              <a:gd name="connsiteX0" fmla="*/ 0 w 561474"/>
              <a:gd name="connsiteY0" fmla="*/ 1350210 h 1350210"/>
              <a:gd name="connsiteX1" fmla="*/ 548106 w 561474"/>
              <a:gd name="connsiteY1" fmla="*/ 1350210 h 1350210"/>
              <a:gd name="connsiteX2" fmla="*/ 561474 w 561474"/>
              <a:gd name="connsiteY2" fmla="*/ 0 h 1350210"/>
              <a:gd name="connsiteX3" fmla="*/ 133684 w 561474"/>
              <a:gd name="connsiteY3" fmla="*/ 0 h 135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474" h="1350210">
                <a:moveTo>
                  <a:pt x="0" y="1350210"/>
                </a:moveTo>
                <a:lnTo>
                  <a:pt x="548106" y="1350210"/>
                </a:lnTo>
                <a:lnTo>
                  <a:pt x="561474" y="0"/>
                </a:lnTo>
                <a:lnTo>
                  <a:pt x="133684" y="0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headEnd type="diamon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039936" y="2932007"/>
            <a:ext cx="446224" cy="321145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9" name="Freeform 58"/>
          <p:cNvSpPr/>
          <p:nvPr/>
        </p:nvSpPr>
        <p:spPr>
          <a:xfrm>
            <a:off x="6387370" y="2116455"/>
            <a:ext cx="561474" cy="913319"/>
          </a:xfrm>
          <a:custGeom>
            <a:avLst/>
            <a:gdLst>
              <a:gd name="connsiteX0" fmla="*/ 0 w 561474"/>
              <a:gd name="connsiteY0" fmla="*/ 1350210 h 1350210"/>
              <a:gd name="connsiteX1" fmla="*/ 548106 w 561474"/>
              <a:gd name="connsiteY1" fmla="*/ 1350210 h 1350210"/>
              <a:gd name="connsiteX2" fmla="*/ 561474 w 561474"/>
              <a:gd name="connsiteY2" fmla="*/ 0 h 1350210"/>
              <a:gd name="connsiteX3" fmla="*/ 133684 w 561474"/>
              <a:gd name="connsiteY3" fmla="*/ 0 h 135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474" h="1350210">
                <a:moveTo>
                  <a:pt x="0" y="1350210"/>
                </a:moveTo>
                <a:lnTo>
                  <a:pt x="548106" y="1350210"/>
                </a:lnTo>
                <a:lnTo>
                  <a:pt x="561474" y="0"/>
                </a:lnTo>
                <a:lnTo>
                  <a:pt x="133684" y="0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headEnd type="diamon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733799" y="5282065"/>
            <a:ext cx="1658067" cy="128639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970533" y="6203340"/>
            <a:ext cx="1064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memory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 Properties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8995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3" grpId="0" build="p"/>
      <p:bldP spid="53" grpId="0" animBg="1"/>
      <p:bldP spid="55" grpId="0" animBg="1"/>
      <p:bldP spid="56" grpId="0" animBg="1"/>
      <p:bldP spid="58" grpId="0" animBg="1"/>
      <p:bldP spid="5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6038591" y="1977754"/>
            <a:ext cx="446224" cy="310654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038943" y="4236821"/>
            <a:ext cx="446224" cy="321145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35" y="685800"/>
            <a:ext cx="5410697" cy="5943600"/>
          </a:xfrm>
        </p:spPr>
        <p:txBody>
          <a:bodyPr/>
          <a:lstStyle/>
          <a:p>
            <a:r>
              <a:rPr lang="en-US" dirty="0"/>
              <a:t>File is collection of disk </a:t>
            </a:r>
            <a:r>
              <a:rPr lang="en-US" dirty="0" smtClean="0"/>
              <a:t>blocks</a:t>
            </a:r>
          </a:p>
          <a:p>
            <a:endParaRPr lang="en-US" sz="1600" dirty="0"/>
          </a:p>
          <a:p>
            <a:r>
              <a:rPr lang="en-US" dirty="0"/>
              <a:t>FAT is linked list 1-1 with blocks</a:t>
            </a:r>
          </a:p>
          <a:p>
            <a:endParaRPr lang="en-US" sz="1600" dirty="0" smtClean="0"/>
          </a:p>
          <a:p>
            <a:r>
              <a:rPr lang="en-US" dirty="0" smtClean="0"/>
              <a:t>File </a:t>
            </a:r>
            <a:r>
              <a:rPr lang="en-US" dirty="0"/>
              <a:t>Number is index of root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/>
              <a:t>block list for the file</a:t>
            </a:r>
          </a:p>
          <a:p>
            <a:endParaRPr lang="en-US" sz="1600" dirty="0" smtClean="0"/>
          </a:p>
          <a:p>
            <a:r>
              <a:rPr lang="en-US" dirty="0" smtClean="0"/>
              <a:t>File </a:t>
            </a:r>
            <a:r>
              <a:rPr lang="en-US" dirty="0"/>
              <a:t>offset (o = </a:t>
            </a:r>
            <a:r>
              <a:rPr lang="en-US" dirty="0" smtClean="0"/>
              <a:t>&lt; B, x &gt; </a:t>
            </a:r>
            <a:r>
              <a:rPr lang="en-US" dirty="0"/>
              <a:t>)</a:t>
            </a:r>
          </a:p>
          <a:p>
            <a:endParaRPr lang="en-US" sz="1600" dirty="0" smtClean="0"/>
          </a:p>
          <a:p>
            <a:r>
              <a:rPr lang="en-US" dirty="0" smtClean="0"/>
              <a:t>Follow </a:t>
            </a:r>
            <a:r>
              <a:rPr lang="en-US" dirty="0"/>
              <a:t>list to get block #</a:t>
            </a:r>
          </a:p>
          <a:p>
            <a:endParaRPr lang="en-US" sz="1600" dirty="0" smtClean="0"/>
          </a:p>
          <a:p>
            <a:r>
              <a:rPr lang="en-US" dirty="0" smtClean="0"/>
              <a:t>Unused </a:t>
            </a:r>
            <a:r>
              <a:rPr lang="en-US" dirty="0"/>
              <a:t>blocks </a:t>
            </a:r>
            <a:r>
              <a:rPr lang="en-US" dirty="0">
                <a:sym typeface="Wingdings"/>
              </a:rPr>
              <a:t> FAT free </a:t>
            </a:r>
            <a:r>
              <a:rPr lang="en-US" dirty="0" smtClean="0">
                <a:sym typeface="Wingdings"/>
              </a:rPr>
              <a:t>list</a:t>
            </a:r>
          </a:p>
          <a:p>
            <a:r>
              <a:rPr lang="en-US" dirty="0" smtClean="0">
                <a:sym typeface="Wingdings"/>
              </a:rPr>
              <a:t>Ex: </a:t>
            </a:r>
            <a:r>
              <a:rPr lang="en-US" dirty="0" err="1">
                <a:sym typeface="Wingdings"/>
              </a:rPr>
              <a:t>file_write</a:t>
            </a:r>
            <a:r>
              <a:rPr lang="en-US" dirty="0" smtClean="0">
                <a:sym typeface="Wingdings"/>
              </a:rPr>
              <a:t>(31</a:t>
            </a:r>
            <a:r>
              <a:rPr lang="en-US" dirty="0">
                <a:sym typeface="Wingdings"/>
              </a:rPr>
              <a:t>, </a:t>
            </a:r>
            <a:r>
              <a:rPr lang="en-US" dirty="0" smtClean="0">
                <a:sym typeface="Wingdings"/>
              </a:rPr>
              <a:t>&lt; 3</a:t>
            </a:r>
            <a:r>
              <a:rPr lang="en-US" dirty="0">
                <a:sym typeface="Wingdings"/>
              </a:rPr>
              <a:t>, </a:t>
            </a:r>
            <a:r>
              <a:rPr lang="en-US" dirty="0" smtClean="0">
                <a:sym typeface="Wingdings"/>
              </a:rPr>
              <a:t>y &gt;)</a:t>
            </a:r>
          </a:p>
          <a:p>
            <a:pPr lvl="1"/>
            <a:r>
              <a:rPr lang="en-US" dirty="0" smtClean="0">
                <a:sym typeface="Wingdings"/>
              </a:rPr>
              <a:t>Grab blocks from free list</a:t>
            </a:r>
          </a:p>
          <a:p>
            <a:pPr lvl="1"/>
            <a:r>
              <a:rPr lang="en-US" dirty="0" smtClean="0">
                <a:sym typeface="Wingdings"/>
              </a:rPr>
              <a:t>Linking </a:t>
            </a:r>
            <a:r>
              <a:rPr lang="en-US" dirty="0">
                <a:sym typeface="Wingdings"/>
              </a:rPr>
              <a:t>them </a:t>
            </a:r>
            <a:r>
              <a:rPr lang="en-US" dirty="0" smtClean="0">
                <a:sym typeface="Wingdings"/>
              </a:rPr>
              <a:t>into file</a:t>
            </a:r>
            <a:endParaRPr lang="en-US" dirty="0">
              <a:sym typeface="Wingdings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38943" y="2294172"/>
            <a:ext cx="446224" cy="3211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144080" y="2280804"/>
            <a:ext cx="1637683" cy="351922"/>
            <a:chOff x="5374103" y="3569368"/>
            <a:chExt cx="1393004" cy="351922"/>
          </a:xfrm>
          <a:solidFill>
            <a:srgbClr val="BCFFBC"/>
          </a:solidFill>
        </p:grpSpPr>
        <p:sp>
          <p:nvSpPr>
            <p:cNvPr id="7" name="Rectangle 6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74103" y="3582736"/>
              <a:ext cx="1393004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File 31, Block 0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144083" y="2601949"/>
            <a:ext cx="1634523" cy="351922"/>
            <a:chOff x="5374105" y="3569368"/>
            <a:chExt cx="1390316" cy="351922"/>
          </a:xfrm>
          <a:solidFill>
            <a:srgbClr val="BCFFBC"/>
          </a:solidFill>
        </p:grpSpPr>
        <p:sp>
          <p:nvSpPr>
            <p:cNvPr id="10" name="Rectangle 9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381952" y="3582736"/>
              <a:ext cx="1378878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File 31, Block 1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7144083" y="2923094"/>
            <a:ext cx="1634523" cy="321145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144083" y="3244239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44083" y="3565384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39861" y="4207674"/>
            <a:ext cx="1634523" cy="32114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0924" y="4528819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140926" y="4849964"/>
            <a:ext cx="1640839" cy="351922"/>
            <a:chOff x="5374105" y="3569368"/>
            <a:chExt cx="1395688" cy="351922"/>
          </a:xfrm>
          <a:solidFill>
            <a:srgbClr val="BCFFBC"/>
          </a:solidFill>
        </p:grpSpPr>
        <p:sp>
          <p:nvSpPr>
            <p:cNvPr id="18" name="Rectangle 17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84637" y="3582736"/>
              <a:ext cx="1385156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File 31, Block 2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7140924" y="5171109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10923" y="1256347"/>
            <a:ext cx="1302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Disk Blocks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144083" y="1638514"/>
            <a:ext cx="1634523" cy="430508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038943" y="1639574"/>
            <a:ext cx="446224" cy="430402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38943" y="1256347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FAT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03500" y="5574268"/>
            <a:ext cx="6855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N-1: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799373" y="1568943"/>
            <a:ext cx="4272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0: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16570" y="1568943"/>
            <a:ext cx="3690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0: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410200" y="5574268"/>
            <a:ext cx="6527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N-1: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4031851" y="1688364"/>
            <a:ext cx="2061002" cy="988025"/>
            <a:chOff x="3348408" y="1975617"/>
            <a:chExt cx="2061002" cy="988025"/>
          </a:xfrm>
        </p:grpSpPr>
        <p:sp>
          <p:nvSpPr>
            <p:cNvPr id="30" name="Rectangle 29"/>
            <p:cNvSpPr/>
            <p:nvPr/>
          </p:nvSpPr>
          <p:spPr>
            <a:xfrm>
              <a:off x="4912158" y="2563532"/>
              <a:ext cx="49725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0" dirty="0" smtClean="0">
                  <a:latin typeface="Gill Sans" charset="0"/>
                  <a:ea typeface="Gill Sans" charset="0"/>
                  <a:cs typeface="Gill Sans" charset="0"/>
                </a:rPr>
                <a:t>31:</a:t>
              </a:r>
              <a:endParaRPr 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348408" y="1975617"/>
              <a:ext cx="13516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3366FF"/>
                  </a:solidFill>
                  <a:latin typeface="Gill Sans" charset="0"/>
                  <a:ea typeface="Gill Sans" charset="0"/>
                  <a:cs typeface="Gill Sans" charset="0"/>
                </a:rPr>
                <a:t>f</a:t>
              </a:r>
              <a:r>
                <a:rPr lang="en-US" sz="2000" b="0" dirty="0" smtClean="0">
                  <a:solidFill>
                    <a:srgbClr val="3366FF"/>
                  </a:solidFill>
                  <a:latin typeface="Gill Sans" charset="0"/>
                  <a:ea typeface="Gill Sans" charset="0"/>
                  <a:cs typeface="Gill Sans" charset="0"/>
                </a:rPr>
                <a:t>ile number</a:t>
              </a:r>
              <a:endParaRPr lang="en-US" sz="2000" b="0" dirty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>
              <a:off x="4491789" y="2325884"/>
              <a:ext cx="420369" cy="44137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6038943" y="2360866"/>
            <a:ext cx="610791" cy="576051"/>
            <a:chOff x="5351525" y="2687055"/>
            <a:chExt cx="610791" cy="576051"/>
          </a:xfrm>
        </p:grpSpPr>
        <p:sp>
          <p:nvSpPr>
            <p:cNvPr id="34" name="Rectangle 33"/>
            <p:cNvSpPr/>
            <p:nvPr/>
          </p:nvSpPr>
          <p:spPr>
            <a:xfrm>
              <a:off x="5351525" y="2941961"/>
              <a:ext cx="446224" cy="32114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5" name="Freeform 34"/>
            <p:cNvSpPr/>
            <p:nvPr/>
          </p:nvSpPr>
          <p:spPr>
            <a:xfrm>
              <a:off x="5654842" y="2687055"/>
              <a:ext cx="307474" cy="347579"/>
            </a:xfrm>
            <a:custGeom>
              <a:avLst/>
              <a:gdLst>
                <a:gd name="connsiteX0" fmla="*/ 0 w 307474"/>
                <a:gd name="connsiteY0" fmla="*/ 0 h 347579"/>
                <a:gd name="connsiteX1" fmla="*/ 307474 w 307474"/>
                <a:gd name="connsiteY1" fmla="*/ 0 h 347579"/>
                <a:gd name="connsiteX2" fmla="*/ 307474 w 307474"/>
                <a:gd name="connsiteY2" fmla="*/ 347579 h 347579"/>
                <a:gd name="connsiteX3" fmla="*/ 173790 w 307474"/>
                <a:gd name="connsiteY3" fmla="*/ 334210 h 34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474" h="347579">
                  <a:moveTo>
                    <a:pt x="0" y="0"/>
                  </a:moveTo>
                  <a:lnTo>
                    <a:pt x="307474" y="0"/>
                  </a:lnTo>
                  <a:lnTo>
                    <a:pt x="307474" y="347579"/>
                  </a:lnTo>
                  <a:lnTo>
                    <a:pt x="173790" y="334210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030776" y="2815390"/>
            <a:ext cx="672431" cy="2369087"/>
            <a:chOff x="5343358" y="3141579"/>
            <a:chExt cx="672431" cy="2369087"/>
          </a:xfrm>
        </p:grpSpPr>
        <p:sp>
          <p:nvSpPr>
            <p:cNvPr id="37" name="Rectangle 36"/>
            <p:cNvSpPr/>
            <p:nvPr/>
          </p:nvSpPr>
          <p:spPr>
            <a:xfrm>
              <a:off x="5343358" y="5189521"/>
              <a:ext cx="446224" cy="32114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>
              <a:off x="5694947" y="3141579"/>
              <a:ext cx="320842" cy="2179053"/>
            </a:xfrm>
            <a:custGeom>
              <a:avLst/>
              <a:gdLst>
                <a:gd name="connsiteX0" fmla="*/ 0 w 320842"/>
                <a:gd name="connsiteY0" fmla="*/ 0 h 2179053"/>
                <a:gd name="connsiteX1" fmla="*/ 320842 w 320842"/>
                <a:gd name="connsiteY1" fmla="*/ 0 h 2179053"/>
                <a:gd name="connsiteX2" fmla="*/ 307474 w 320842"/>
                <a:gd name="connsiteY2" fmla="*/ 2179053 h 2179053"/>
                <a:gd name="connsiteX3" fmla="*/ 133685 w 320842"/>
                <a:gd name="connsiteY3" fmla="*/ 2179053 h 217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842" h="2179053">
                  <a:moveTo>
                    <a:pt x="0" y="0"/>
                  </a:moveTo>
                  <a:lnTo>
                    <a:pt x="320842" y="0"/>
                  </a:lnTo>
                  <a:lnTo>
                    <a:pt x="307474" y="2179053"/>
                  </a:lnTo>
                  <a:lnTo>
                    <a:pt x="133685" y="2179053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41" name="Can 40"/>
          <p:cNvSpPr/>
          <p:nvPr/>
        </p:nvSpPr>
        <p:spPr>
          <a:xfrm>
            <a:off x="8068699" y="5399859"/>
            <a:ext cx="846701" cy="1153341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038591" y="3915221"/>
            <a:ext cx="446224" cy="321145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923297" y="4221485"/>
            <a:ext cx="5915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free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 flipV="1">
            <a:off x="5496895" y="4058641"/>
            <a:ext cx="542048" cy="3743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Freeform 52"/>
          <p:cNvSpPr/>
          <p:nvPr/>
        </p:nvSpPr>
        <p:spPr>
          <a:xfrm>
            <a:off x="6318062" y="4010520"/>
            <a:ext cx="307474" cy="347579"/>
          </a:xfrm>
          <a:custGeom>
            <a:avLst/>
            <a:gdLst>
              <a:gd name="connsiteX0" fmla="*/ 0 w 307474"/>
              <a:gd name="connsiteY0" fmla="*/ 0 h 347579"/>
              <a:gd name="connsiteX1" fmla="*/ 307474 w 307474"/>
              <a:gd name="connsiteY1" fmla="*/ 0 h 347579"/>
              <a:gd name="connsiteX2" fmla="*/ 307474 w 307474"/>
              <a:gd name="connsiteY2" fmla="*/ 347579 h 347579"/>
              <a:gd name="connsiteX3" fmla="*/ 173790 w 307474"/>
              <a:gd name="connsiteY3" fmla="*/ 334210 h 347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474" h="347579">
                <a:moveTo>
                  <a:pt x="0" y="0"/>
                </a:moveTo>
                <a:lnTo>
                  <a:pt x="307474" y="0"/>
                </a:lnTo>
                <a:lnTo>
                  <a:pt x="307474" y="347579"/>
                </a:lnTo>
                <a:lnTo>
                  <a:pt x="173790" y="334210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039936" y="2932007"/>
            <a:ext cx="446224" cy="321145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9" name="Freeform 58"/>
          <p:cNvSpPr/>
          <p:nvPr/>
        </p:nvSpPr>
        <p:spPr>
          <a:xfrm>
            <a:off x="6387370" y="2116455"/>
            <a:ext cx="561474" cy="913319"/>
          </a:xfrm>
          <a:custGeom>
            <a:avLst/>
            <a:gdLst>
              <a:gd name="connsiteX0" fmla="*/ 0 w 561474"/>
              <a:gd name="connsiteY0" fmla="*/ 1350210 h 1350210"/>
              <a:gd name="connsiteX1" fmla="*/ 548106 w 561474"/>
              <a:gd name="connsiteY1" fmla="*/ 1350210 h 1350210"/>
              <a:gd name="connsiteX2" fmla="*/ 561474 w 561474"/>
              <a:gd name="connsiteY2" fmla="*/ 0 h 1350210"/>
              <a:gd name="connsiteX3" fmla="*/ 133684 w 561474"/>
              <a:gd name="connsiteY3" fmla="*/ 0 h 135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474" h="1350210">
                <a:moveTo>
                  <a:pt x="0" y="1350210"/>
                </a:moveTo>
                <a:lnTo>
                  <a:pt x="548106" y="1350210"/>
                </a:lnTo>
                <a:lnTo>
                  <a:pt x="561474" y="0"/>
                </a:lnTo>
                <a:lnTo>
                  <a:pt x="133684" y="0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headEnd type="diamon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733799" y="5282065"/>
            <a:ext cx="1658067" cy="128639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970533" y="6203340"/>
            <a:ext cx="1064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memory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 Properties</a:t>
            </a:r>
            <a:endParaRPr lang="en-US" dirty="0"/>
          </a:p>
        </p:txBody>
      </p:sp>
      <p:cxnSp>
        <p:nvCxnSpPr>
          <p:cNvPr id="54" name="Straight Arrow Connector 53"/>
          <p:cNvCxnSpPr>
            <a:endCxn id="55" idx="1"/>
          </p:cNvCxnSpPr>
          <p:nvPr/>
        </p:nvCxnSpPr>
        <p:spPr>
          <a:xfrm flipV="1">
            <a:off x="5496895" y="4397394"/>
            <a:ext cx="542048" cy="355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Freeform 56"/>
          <p:cNvSpPr/>
          <p:nvPr/>
        </p:nvSpPr>
        <p:spPr>
          <a:xfrm flipV="1">
            <a:off x="6400800" y="4145365"/>
            <a:ext cx="387632" cy="960034"/>
          </a:xfrm>
          <a:custGeom>
            <a:avLst/>
            <a:gdLst>
              <a:gd name="connsiteX0" fmla="*/ 0 w 320842"/>
              <a:gd name="connsiteY0" fmla="*/ 0 h 2179053"/>
              <a:gd name="connsiteX1" fmla="*/ 320842 w 320842"/>
              <a:gd name="connsiteY1" fmla="*/ 0 h 2179053"/>
              <a:gd name="connsiteX2" fmla="*/ 307474 w 320842"/>
              <a:gd name="connsiteY2" fmla="*/ 2179053 h 2179053"/>
              <a:gd name="connsiteX3" fmla="*/ 133685 w 320842"/>
              <a:gd name="connsiteY3" fmla="*/ 2179053 h 2179053"/>
              <a:gd name="connsiteX0" fmla="*/ 0 w 334958"/>
              <a:gd name="connsiteY0" fmla="*/ 0 h 2179053"/>
              <a:gd name="connsiteX1" fmla="*/ 320842 w 334958"/>
              <a:gd name="connsiteY1" fmla="*/ 0 h 2179053"/>
              <a:gd name="connsiteX2" fmla="*/ 334958 w 334958"/>
              <a:gd name="connsiteY2" fmla="*/ 2179053 h 2179053"/>
              <a:gd name="connsiteX3" fmla="*/ 133685 w 334958"/>
              <a:gd name="connsiteY3" fmla="*/ 2179053 h 2179053"/>
              <a:gd name="connsiteX0" fmla="*/ 0 w 334958"/>
              <a:gd name="connsiteY0" fmla="*/ 0 h 2197251"/>
              <a:gd name="connsiteX1" fmla="*/ 320842 w 334958"/>
              <a:gd name="connsiteY1" fmla="*/ 0 h 2197251"/>
              <a:gd name="connsiteX2" fmla="*/ 334958 w 334958"/>
              <a:gd name="connsiteY2" fmla="*/ 2179053 h 2197251"/>
              <a:gd name="connsiteX3" fmla="*/ 85590 w 334958"/>
              <a:gd name="connsiteY3" fmla="*/ 2197251 h 21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958" h="2197251">
                <a:moveTo>
                  <a:pt x="0" y="0"/>
                </a:moveTo>
                <a:lnTo>
                  <a:pt x="320842" y="0"/>
                </a:lnTo>
                <a:cubicBezTo>
                  <a:pt x="325547" y="726351"/>
                  <a:pt x="330253" y="1452702"/>
                  <a:pt x="334958" y="2179053"/>
                </a:cubicBezTo>
                <a:lnTo>
                  <a:pt x="85590" y="2197251"/>
                </a:lnTo>
              </a:path>
            </a:pathLst>
          </a:cu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030776" y="3907332"/>
            <a:ext cx="446224" cy="321145"/>
          </a:xfrm>
          <a:prstGeom prst="rect">
            <a:avLst/>
          </a:prstGeom>
          <a:solidFill>
            <a:srgbClr val="72FF7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7140924" y="3886529"/>
            <a:ext cx="1640839" cy="351922"/>
            <a:chOff x="5374105" y="3569368"/>
            <a:chExt cx="1395688" cy="351922"/>
          </a:xfrm>
          <a:solidFill>
            <a:srgbClr val="BCFFBC"/>
          </a:solidFill>
        </p:grpSpPr>
        <p:sp>
          <p:nvSpPr>
            <p:cNvPr id="67" name="Rectangle 66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384637" y="3582736"/>
              <a:ext cx="1385156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File 31, Block 3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56" name="Freeform 55"/>
          <p:cNvSpPr/>
          <p:nvPr/>
        </p:nvSpPr>
        <p:spPr>
          <a:xfrm>
            <a:off x="6355627" y="3136719"/>
            <a:ext cx="561474" cy="1296237"/>
          </a:xfrm>
          <a:custGeom>
            <a:avLst/>
            <a:gdLst>
              <a:gd name="connsiteX0" fmla="*/ 0 w 561474"/>
              <a:gd name="connsiteY0" fmla="*/ 1350210 h 1350210"/>
              <a:gd name="connsiteX1" fmla="*/ 548106 w 561474"/>
              <a:gd name="connsiteY1" fmla="*/ 1350210 h 1350210"/>
              <a:gd name="connsiteX2" fmla="*/ 561474 w 561474"/>
              <a:gd name="connsiteY2" fmla="*/ 0 h 1350210"/>
              <a:gd name="connsiteX3" fmla="*/ 133684 w 561474"/>
              <a:gd name="connsiteY3" fmla="*/ 0 h 135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474" h="1350210">
                <a:moveTo>
                  <a:pt x="0" y="1350210"/>
                </a:moveTo>
                <a:lnTo>
                  <a:pt x="548106" y="1350210"/>
                </a:lnTo>
                <a:lnTo>
                  <a:pt x="561474" y="0"/>
                </a:lnTo>
                <a:lnTo>
                  <a:pt x="133684" y="0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headEnd type="diamon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1051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7" grpId="0" animBg="1"/>
      <p:bldP spid="6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reeform 55"/>
          <p:cNvSpPr/>
          <p:nvPr/>
        </p:nvSpPr>
        <p:spPr>
          <a:xfrm>
            <a:off x="6355627" y="3136719"/>
            <a:ext cx="561474" cy="1296237"/>
          </a:xfrm>
          <a:custGeom>
            <a:avLst/>
            <a:gdLst>
              <a:gd name="connsiteX0" fmla="*/ 0 w 561474"/>
              <a:gd name="connsiteY0" fmla="*/ 1350210 h 1350210"/>
              <a:gd name="connsiteX1" fmla="*/ 548106 w 561474"/>
              <a:gd name="connsiteY1" fmla="*/ 1350210 h 1350210"/>
              <a:gd name="connsiteX2" fmla="*/ 561474 w 561474"/>
              <a:gd name="connsiteY2" fmla="*/ 0 h 1350210"/>
              <a:gd name="connsiteX3" fmla="*/ 133684 w 561474"/>
              <a:gd name="connsiteY3" fmla="*/ 0 h 135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474" h="1350210">
                <a:moveTo>
                  <a:pt x="0" y="1350210"/>
                </a:moveTo>
                <a:lnTo>
                  <a:pt x="548106" y="1350210"/>
                </a:lnTo>
                <a:lnTo>
                  <a:pt x="561474" y="0"/>
                </a:lnTo>
                <a:lnTo>
                  <a:pt x="133684" y="0"/>
                </a:lnTo>
              </a:path>
            </a:pathLst>
          </a:custGeom>
          <a:ln w="28575" cmpd="sng">
            <a:solidFill>
              <a:schemeClr val="tx1">
                <a:lumMod val="50000"/>
                <a:lumOff val="50000"/>
              </a:schemeClr>
            </a:solidFill>
            <a:headEnd type="diamon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5" name="Freeform 64"/>
          <p:cNvSpPr/>
          <p:nvPr/>
        </p:nvSpPr>
        <p:spPr>
          <a:xfrm>
            <a:off x="6355627" y="3136718"/>
            <a:ext cx="561474" cy="1296237"/>
          </a:xfrm>
          <a:custGeom>
            <a:avLst/>
            <a:gdLst>
              <a:gd name="connsiteX0" fmla="*/ 0 w 561474"/>
              <a:gd name="connsiteY0" fmla="*/ 1350210 h 1350210"/>
              <a:gd name="connsiteX1" fmla="*/ 548106 w 561474"/>
              <a:gd name="connsiteY1" fmla="*/ 1350210 h 1350210"/>
              <a:gd name="connsiteX2" fmla="*/ 561474 w 561474"/>
              <a:gd name="connsiteY2" fmla="*/ 0 h 1350210"/>
              <a:gd name="connsiteX3" fmla="*/ 133684 w 561474"/>
              <a:gd name="connsiteY3" fmla="*/ 0 h 135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474" h="1350210">
                <a:moveTo>
                  <a:pt x="0" y="1350210"/>
                </a:moveTo>
                <a:lnTo>
                  <a:pt x="548106" y="1350210"/>
                </a:lnTo>
                <a:lnTo>
                  <a:pt x="561474" y="0"/>
                </a:lnTo>
                <a:lnTo>
                  <a:pt x="133684" y="0"/>
                </a:lnTo>
              </a:path>
            </a:pathLst>
          </a:custGeom>
          <a:ln>
            <a:solidFill>
              <a:srgbClr val="618FFD"/>
            </a:solidFill>
            <a:headEnd type="diamon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35" y="685800"/>
            <a:ext cx="5410697" cy="5181600"/>
          </a:xfrm>
        </p:spPr>
        <p:txBody>
          <a:bodyPr/>
          <a:lstStyle/>
          <a:p>
            <a:r>
              <a:rPr lang="en-US" dirty="0"/>
              <a:t>File is collection of disk </a:t>
            </a:r>
            <a:r>
              <a:rPr lang="en-US" dirty="0" smtClean="0"/>
              <a:t>blocks</a:t>
            </a:r>
          </a:p>
          <a:p>
            <a:endParaRPr lang="en-US" sz="1600" dirty="0"/>
          </a:p>
          <a:p>
            <a:r>
              <a:rPr lang="en-US" dirty="0"/>
              <a:t>FAT is linked list 1-1 with blocks</a:t>
            </a:r>
          </a:p>
          <a:p>
            <a:endParaRPr lang="en-US" sz="1600" dirty="0" smtClean="0"/>
          </a:p>
          <a:p>
            <a:r>
              <a:rPr lang="en-US" dirty="0" smtClean="0"/>
              <a:t>File </a:t>
            </a:r>
            <a:r>
              <a:rPr lang="en-US" dirty="0"/>
              <a:t>Number is index of root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/>
              <a:t>block list for the file</a:t>
            </a:r>
          </a:p>
          <a:p>
            <a:endParaRPr lang="en-US" sz="1600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Grow </a:t>
            </a:r>
            <a:r>
              <a:rPr lang="en-US" dirty="0">
                <a:sym typeface="Wingdings"/>
              </a:rPr>
              <a:t>file by allocating free blocks </a:t>
            </a:r>
            <a:r>
              <a:rPr lang="en-US" dirty="0" smtClean="0">
                <a:sym typeface="Wingdings"/>
              </a:rPr>
              <a:t/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>and </a:t>
            </a:r>
            <a:r>
              <a:rPr lang="en-US" dirty="0">
                <a:sym typeface="Wingdings"/>
              </a:rPr>
              <a:t>linking them </a:t>
            </a:r>
            <a:r>
              <a:rPr lang="en-US" dirty="0" smtClean="0">
                <a:sym typeface="Wingdings"/>
              </a:rPr>
              <a:t>in</a:t>
            </a:r>
          </a:p>
          <a:p>
            <a:endParaRPr lang="en-US" sz="1600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Ex: Create </a:t>
            </a:r>
            <a:r>
              <a:rPr lang="en-US" dirty="0">
                <a:sym typeface="Wingdings"/>
              </a:rPr>
              <a:t>file, write, write</a:t>
            </a:r>
          </a:p>
          <a:p>
            <a:endParaRPr lang="en-US" dirty="0">
              <a:sym typeface="Wingdings"/>
            </a:endParaRP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66" name="Group 65"/>
          <p:cNvGrpSpPr/>
          <p:nvPr/>
        </p:nvGrpSpPr>
        <p:grpSpPr>
          <a:xfrm>
            <a:off x="7140924" y="3886529"/>
            <a:ext cx="1640839" cy="351922"/>
            <a:chOff x="5374105" y="3569368"/>
            <a:chExt cx="1395688" cy="351922"/>
          </a:xfrm>
          <a:solidFill>
            <a:srgbClr val="BCFFBC"/>
          </a:solidFill>
        </p:grpSpPr>
        <p:sp>
          <p:nvSpPr>
            <p:cNvPr id="67" name="Rectangle 66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384637" y="3582736"/>
              <a:ext cx="1385156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File 31, Block 3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48" name="Rectangle 47"/>
          <p:cNvSpPr/>
          <p:nvPr/>
        </p:nvSpPr>
        <p:spPr>
          <a:xfrm>
            <a:off x="6038591" y="1977754"/>
            <a:ext cx="446224" cy="310654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38943" y="2294172"/>
            <a:ext cx="446224" cy="3211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144080" y="2280804"/>
            <a:ext cx="1637683" cy="351922"/>
            <a:chOff x="5374103" y="3569368"/>
            <a:chExt cx="1393004" cy="351922"/>
          </a:xfrm>
          <a:solidFill>
            <a:srgbClr val="BCFFBC"/>
          </a:solidFill>
        </p:grpSpPr>
        <p:sp>
          <p:nvSpPr>
            <p:cNvPr id="7" name="Rectangle 6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74103" y="3582736"/>
              <a:ext cx="1393004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File 31, Block 0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144083" y="2601949"/>
            <a:ext cx="1634523" cy="351922"/>
            <a:chOff x="5374105" y="3569368"/>
            <a:chExt cx="1390316" cy="351922"/>
          </a:xfrm>
          <a:solidFill>
            <a:srgbClr val="BCFFBC"/>
          </a:solidFill>
        </p:grpSpPr>
        <p:sp>
          <p:nvSpPr>
            <p:cNvPr id="10" name="Rectangle 9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381952" y="3582736"/>
              <a:ext cx="1378878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File 31, Block 1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7144083" y="2923094"/>
            <a:ext cx="1634523" cy="321145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144083" y="3244239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44083" y="3565384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39861" y="4207674"/>
            <a:ext cx="1634523" cy="32114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0924" y="4528819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140926" y="4849964"/>
            <a:ext cx="1640839" cy="351922"/>
            <a:chOff x="5374105" y="3569368"/>
            <a:chExt cx="1395688" cy="351922"/>
          </a:xfrm>
          <a:solidFill>
            <a:srgbClr val="BCFFBC"/>
          </a:solidFill>
        </p:grpSpPr>
        <p:sp>
          <p:nvSpPr>
            <p:cNvPr id="18" name="Rectangle 17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84637" y="3582736"/>
              <a:ext cx="1385156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File 31, Block 2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7140924" y="5171109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10923" y="1256347"/>
            <a:ext cx="1302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Disk Blocks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144083" y="1638514"/>
            <a:ext cx="1634523" cy="430508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038943" y="1639574"/>
            <a:ext cx="446224" cy="430402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38943" y="1256347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FAT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03500" y="5574268"/>
            <a:ext cx="6855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N-1: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799373" y="1568943"/>
            <a:ext cx="4272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0: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16570" y="1568943"/>
            <a:ext cx="3690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0: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410200" y="5574268"/>
            <a:ext cx="6527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N-1: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4031851" y="1688364"/>
            <a:ext cx="2061002" cy="988025"/>
            <a:chOff x="3348408" y="1975617"/>
            <a:chExt cx="2061002" cy="988025"/>
          </a:xfrm>
        </p:grpSpPr>
        <p:sp>
          <p:nvSpPr>
            <p:cNvPr id="30" name="Rectangle 29"/>
            <p:cNvSpPr/>
            <p:nvPr/>
          </p:nvSpPr>
          <p:spPr>
            <a:xfrm>
              <a:off x="4912158" y="2563532"/>
              <a:ext cx="49725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0" dirty="0" smtClean="0">
                  <a:latin typeface="Gill Sans" charset="0"/>
                  <a:ea typeface="Gill Sans" charset="0"/>
                  <a:cs typeface="Gill Sans" charset="0"/>
                </a:rPr>
                <a:t>31:</a:t>
              </a:r>
              <a:endParaRPr 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348408" y="1975617"/>
              <a:ext cx="13516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3366FF"/>
                  </a:solidFill>
                  <a:latin typeface="Gill Sans" charset="0"/>
                  <a:ea typeface="Gill Sans" charset="0"/>
                  <a:cs typeface="Gill Sans" charset="0"/>
                </a:rPr>
                <a:t>f</a:t>
              </a:r>
              <a:r>
                <a:rPr lang="en-US" sz="2000" b="0" dirty="0" smtClean="0">
                  <a:solidFill>
                    <a:srgbClr val="3366FF"/>
                  </a:solidFill>
                  <a:latin typeface="Gill Sans" charset="0"/>
                  <a:ea typeface="Gill Sans" charset="0"/>
                  <a:cs typeface="Gill Sans" charset="0"/>
                </a:rPr>
                <a:t>ile number</a:t>
              </a:r>
              <a:endParaRPr lang="en-US" sz="2000" b="0" dirty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>
              <a:off x="4491789" y="2325884"/>
              <a:ext cx="420369" cy="44137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6038943" y="2360866"/>
            <a:ext cx="610791" cy="576051"/>
            <a:chOff x="5351525" y="2687055"/>
            <a:chExt cx="610791" cy="576051"/>
          </a:xfrm>
        </p:grpSpPr>
        <p:sp>
          <p:nvSpPr>
            <p:cNvPr id="34" name="Rectangle 33"/>
            <p:cNvSpPr/>
            <p:nvPr/>
          </p:nvSpPr>
          <p:spPr>
            <a:xfrm>
              <a:off x="5351525" y="2941961"/>
              <a:ext cx="446224" cy="32114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5" name="Freeform 34"/>
            <p:cNvSpPr/>
            <p:nvPr/>
          </p:nvSpPr>
          <p:spPr>
            <a:xfrm>
              <a:off x="5654842" y="2687055"/>
              <a:ext cx="307474" cy="347579"/>
            </a:xfrm>
            <a:custGeom>
              <a:avLst/>
              <a:gdLst>
                <a:gd name="connsiteX0" fmla="*/ 0 w 307474"/>
                <a:gd name="connsiteY0" fmla="*/ 0 h 347579"/>
                <a:gd name="connsiteX1" fmla="*/ 307474 w 307474"/>
                <a:gd name="connsiteY1" fmla="*/ 0 h 347579"/>
                <a:gd name="connsiteX2" fmla="*/ 307474 w 307474"/>
                <a:gd name="connsiteY2" fmla="*/ 347579 h 347579"/>
                <a:gd name="connsiteX3" fmla="*/ 173790 w 307474"/>
                <a:gd name="connsiteY3" fmla="*/ 334210 h 34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474" h="347579">
                  <a:moveTo>
                    <a:pt x="0" y="0"/>
                  </a:moveTo>
                  <a:lnTo>
                    <a:pt x="307474" y="0"/>
                  </a:lnTo>
                  <a:lnTo>
                    <a:pt x="307474" y="347579"/>
                  </a:lnTo>
                  <a:lnTo>
                    <a:pt x="173790" y="334210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030776" y="2815390"/>
            <a:ext cx="672431" cy="2369087"/>
            <a:chOff x="5343358" y="3141579"/>
            <a:chExt cx="672431" cy="2369087"/>
          </a:xfrm>
        </p:grpSpPr>
        <p:sp>
          <p:nvSpPr>
            <p:cNvPr id="37" name="Rectangle 36"/>
            <p:cNvSpPr/>
            <p:nvPr/>
          </p:nvSpPr>
          <p:spPr>
            <a:xfrm>
              <a:off x="5343358" y="5189521"/>
              <a:ext cx="446224" cy="32114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>
              <a:off x="5694947" y="3141579"/>
              <a:ext cx="320842" cy="2179053"/>
            </a:xfrm>
            <a:custGeom>
              <a:avLst/>
              <a:gdLst>
                <a:gd name="connsiteX0" fmla="*/ 0 w 320842"/>
                <a:gd name="connsiteY0" fmla="*/ 0 h 2179053"/>
                <a:gd name="connsiteX1" fmla="*/ 320842 w 320842"/>
                <a:gd name="connsiteY1" fmla="*/ 0 h 2179053"/>
                <a:gd name="connsiteX2" fmla="*/ 307474 w 320842"/>
                <a:gd name="connsiteY2" fmla="*/ 2179053 h 2179053"/>
                <a:gd name="connsiteX3" fmla="*/ 133685 w 320842"/>
                <a:gd name="connsiteY3" fmla="*/ 2179053 h 217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842" h="2179053">
                  <a:moveTo>
                    <a:pt x="0" y="0"/>
                  </a:moveTo>
                  <a:lnTo>
                    <a:pt x="320842" y="0"/>
                  </a:lnTo>
                  <a:lnTo>
                    <a:pt x="307474" y="2179053"/>
                  </a:lnTo>
                  <a:lnTo>
                    <a:pt x="133685" y="2179053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41" name="Can 40"/>
          <p:cNvSpPr/>
          <p:nvPr/>
        </p:nvSpPr>
        <p:spPr>
          <a:xfrm>
            <a:off x="8068699" y="5399859"/>
            <a:ext cx="846701" cy="1153341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038591" y="3915221"/>
            <a:ext cx="446224" cy="321145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923297" y="4221485"/>
            <a:ext cx="5915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free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038943" y="4236821"/>
            <a:ext cx="446224" cy="321145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039936" y="2932007"/>
            <a:ext cx="446224" cy="321145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9" name="Freeform 58"/>
          <p:cNvSpPr/>
          <p:nvPr/>
        </p:nvSpPr>
        <p:spPr>
          <a:xfrm>
            <a:off x="6387370" y="2116455"/>
            <a:ext cx="561474" cy="913319"/>
          </a:xfrm>
          <a:custGeom>
            <a:avLst/>
            <a:gdLst>
              <a:gd name="connsiteX0" fmla="*/ 0 w 561474"/>
              <a:gd name="connsiteY0" fmla="*/ 1350210 h 1350210"/>
              <a:gd name="connsiteX1" fmla="*/ 548106 w 561474"/>
              <a:gd name="connsiteY1" fmla="*/ 1350210 h 1350210"/>
              <a:gd name="connsiteX2" fmla="*/ 561474 w 561474"/>
              <a:gd name="connsiteY2" fmla="*/ 0 h 1350210"/>
              <a:gd name="connsiteX3" fmla="*/ 133684 w 561474"/>
              <a:gd name="connsiteY3" fmla="*/ 0 h 135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474" h="1350210">
                <a:moveTo>
                  <a:pt x="0" y="1350210"/>
                </a:moveTo>
                <a:lnTo>
                  <a:pt x="548106" y="1350210"/>
                </a:lnTo>
                <a:lnTo>
                  <a:pt x="561474" y="0"/>
                </a:lnTo>
                <a:lnTo>
                  <a:pt x="133684" y="0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headEnd type="diamon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733799" y="5282065"/>
            <a:ext cx="1658067" cy="128639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970533" y="6203340"/>
            <a:ext cx="1064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memory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 Properties</a:t>
            </a:r>
            <a:endParaRPr lang="en-US" dirty="0"/>
          </a:p>
        </p:txBody>
      </p:sp>
      <p:cxnSp>
        <p:nvCxnSpPr>
          <p:cNvPr id="54" name="Straight Arrow Connector 53"/>
          <p:cNvCxnSpPr>
            <a:endCxn id="55" idx="1"/>
          </p:cNvCxnSpPr>
          <p:nvPr/>
        </p:nvCxnSpPr>
        <p:spPr>
          <a:xfrm flipV="1">
            <a:off x="5496895" y="4397394"/>
            <a:ext cx="542048" cy="355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Freeform 56"/>
          <p:cNvSpPr/>
          <p:nvPr/>
        </p:nvSpPr>
        <p:spPr>
          <a:xfrm flipV="1">
            <a:off x="6400800" y="4145365"/>
            <a:ext cx="387632" cy="960034"/>
          </a:xfrm>
          <a:custGeom>
            <a:avLst/>
            <a:gdLst>
              <a:gd name="connsiteX0" fmla="*/ 0 w 320842"/>
              <a:gd name="connsiteY0" fmla="*/ 0 h 2179053"/>
              <a:gd name="connsiteX1" fmla="*/ 320842 w 320842"/>
              <a:gd name="connsiteY1" fmla="*/ 0 h 2179053"/>
              <a:gd name="connsiteX2" fmla="*/ 307474 w 320842"/>
              <a:gd name="connsiteY2" fmla="*/ 2179053 h 2179053"/>
              <a:gd name="connsiteX3" fmla="*/ 133685 w 320842"/>
              <a:gd name="connsiteY3" fmla="*/ 2179053 h 2179053"/>
              <a:gd name="connsiteX0" fmla="*/ 0 w 334958"/>
              <a:gd name="connsiteY0" fmla="*/ 0 h 2179053"/>
              <a:gd name="connsiteX1" fmla="*/ 320842 w 334958"/>
              <a:gd name="connsiteY1" fmla="*/ 0 h 2179053"/>
              <a:gd name="connsiteX2" fmla="*/ 334958 w 334958"/>
              <a:gd name="connsiteY2" fmla="*/ 2179053 h 2179053"/>
              <a:gd name="connsiteX3" fmla="*/ 133685 w 334958"/>
              <a:gd name="connsiteY3" fmla="*/ 2179053 h 2179053"/>
              <a:gd name="connsiteX0" fmla="*/ 0 w 334958"/>
              <a:gd name="connsiteY0" fmla="*/ 0 h 2197251"/>
              <a:gd name="connsiteX1" fmla="*/ 320842 w 334958"/>
              <a:gd name="connsiteY1" fmla="*/ 0 h 2197251"/>
              <a:gd name="connsiteX2" fmla="*/ 334958 w 334958"/>
              <a:gd name="connsiteY2" fmla="*/ 2179053 h 2197251"/>
              <a:gd name="connsiteX3" fmla="*/ 85590 w 334958"/>
              <a:gd name="connsiteY3" fmla="*/ 2197251 h 21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958" h="2197251">
                <a:moveTo>
                  <a:pt x="0" y="0"/>
                </a:moveTo>
                <a:lnTo>
                  <a:pt x="320842" y="0"/>
                </a:lnTo>
                <a:cubicBezTo>
                  <a:pt x="325547" y="726351"/>
                  <a:pt x="330253" y="1452702"/>
                  <a:pt x="334958" y="2179053"/>
                </a:cubicBezTo>
                <a:lnTo>
                  <a:pt x="85590" y="2197251"/>
                </a:lnTo>
              </a:path>
            </a:pathLst>
          </a:cu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043309" y="3907332"/>
            <a:ext cx="446224" cy="321145"/>
          </a:xfrm>
          <a:prstGeom prst="rect">
            <a:avLst/>
          </a:prstGeom>
          <a:solidFill>
            <a:srgbClr val="72FF7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 flipV="1">
            <a:off x="5515326" y="2123972"/>
            <a:ext cx="526920" cy="23089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6035530" y="4240932"/>
            <a:ext cx="446224" cy="32114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040704" y="2934937"/>
            <a:ext cx="446224" cy="32114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7147990" y="2923094"/>
            <a:ext cx="1634523" cy="351922"/>
            <a:chOff x="5374105" y="3569368"/>
            <a:chExt cx="1390316" cy="351922"/>
          </a:xfrm>
          <a:solidFill>
            <a:srgbClr val="FFFFBD"/>
          </a:solidFill>
        </p:grpSpPr>
        <p:sp>
          <p:nvSpPr>
            <p:cNvPr id="72" name="Rectangle 71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381952" y="3582736"/>
              <a:ext cx="1378878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File 63, Block 1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7143602" y="4200990"/>
            <a:ext cx="1634523" cy="351922"/>
            <a:chOff x="5374105" y="3569368"/>
            <a:chExt cx="1390316" cy="351922"/>
          </a:xfrm>
          <a:solidFill>
            <a:srgbClr val="FFFFBD"/>
          </a:solidFill>
        </p:grpSpPr>
        <p:sp>
          <p:nvSpPr>
            <p:cNvPr id="75" name="Rectangle 74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381952" y="3582736"/>
              <a:ext cx="1378878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File 63, Block 0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3139603" y="4590817"/>
            <a:ext cx="2455998" cy="560154"/>
            <a:chOff x="3025037" y="4288837"/>
            <a:chExt cx="2455998" cy="560154"/>
          </a:xfrm>
        </p:grpSpPr>
        <p:sp>
          <p:nvSpPr>
            <p:cNvPr id="78" name="TextBox 77"/>
            <p:cNvSpPr txBox="1"/>
            <p:nvPr/>
          </p:nvSpPr>
          <p:spPr>
            <a:xfrm>
              <a:off x="3025037" y="4448881"/>
              <a:ext cx="16138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solidFill>
                    <a:srgbClr val="3366FF"/>
                  </a:solidFill>
                  <a:latin typeface="Gill Sans" charset="0"/>
                  <a:ea typeface="Gill Sans" charset="0"/>
                  <a:cs typeface="Gill Sans" charset="0"/>
                </a:rPr>
                <a:t>File 2 number</a:t>
              </a:r>
              <a:endParaRPr lang="en-US" sz="2000" b="0" dirty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79" name="Straight Arrow Connector 78"/>
            <p:cNvCxnSpPr/>
            <p:nvPr/>
          </p:nvCxnSpPr>
          <p:spPr>
            <a:xfrm flipV="1">
              <a:off x="4714971" y="4288837"/>
              <a:ext cx="766064" cy="31957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Rectangle 79"/>
          <p:cNvSpPr/>
          <p:nvPr/>
        </p:nvSpPr>
        <p:spPr>
          <a:xfrm>
            <a:off x="5554616" y="4281039"/>
            <a:ext cx="4972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63: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81" name="Straight Arrow Connector 80"/>
          <p:cNvCxnSpPr>
            <a:endCxn id="70" idx="1"/>
          </p:cNvCxnSpPr>
          <p:nvPr/>
        </p:nvCxnSpPr>
        <p:spPr>
          <a:xfrm flipV="1">
            <a:off x="5523493" y="3095510"/>
            <a:ext cx="517211" cy="13457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11402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65" grpId="0" animBg="1"/>
      <p:bldP spid="59" grpId="0" animBg="1"/>
      <p:bldP spid="69" grpId="0" animBg="1"/>
      <p:bldP spid="70" grpId="0" animBg="1"/>
      <p:bldP spid="8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/>
          <p:cNvGrpSpPr/>
          <p:nvPr/>
        </p:nvGrpSpPr>
        <p:grpSpPr>
          <a:xfrm>
            <a:off x="7140924" y="3886529"/>
            <a:ext cx="1640839" cy="351922"/>
            <a:chOff x="5374105" y="3569368"/>
            <a:chExt cx="1395688" cy="351922"/>
          </a:xfrm>
          <a:solidFill>
            <a:srgbClr val="BCFFBC"/>
          </a:solidFill>
        </p:grpSpPr>
        <p:sp>
          <p:nvSpPr>
            <p:cNvPr id="67" name="Rectangle 66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384637" y="3582736"/>
              <a:ext cx="1385156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File 31, Block 3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48" name="Rectangle 47"/>
          <p:cNvSpPr/>
          <p:nvPr/>
        </p:nvSpPr>
        <p:spPr>
          <a:xfrm>
            <a:off x="6038591" y="1977754"/>
            <a:ext cx="446224" cy="310654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35" y="762000"/>
            <a:ext cx="9083765" cy="6096000"/>
          </a:xfrm>
        </p:spPr>
        <p:txBody>
          <a:bodyPr/>
          <a:lstStyle/>
          <a:p>
            <a:r>
              <a:rPr lang="en-US" i="1" dirty="0" smtClean="0">
                <a:solidFill>
                  <a:srgbClr val="FF0000"/>
                </a:solidFill>
                <a:sym typeface="Wingdings"/>
              </a:rPr>
              <a:t>FAT32 (32 instead of 12 bits) used in </a:t>
            </a:r>
            <a:r>
              <a:rPr lang="en-US" i="1" dirty="0">
                <a:solidFill>
                  <a:srgbClr val="FF0000"/>
                </a:solidFill>
                <a:sym typeface="Wingdings"/>
              </a:rPr>
              <a:t>Windows, </a:t>
            </a:r>
            <a:r>
              <a:rPr lang="en-US" i="1" dirty="0" smtClean="0">
                <a:solidFill>
                  <a:srgbClr val="FF0000"/>
                </a:solidFill>
                <a:sym typeface="Wingdings"/>
              </a:rPr>
              <a:t>USB drives, SD cards, … </a:t>
            </a:r>
            <a:endParaRPr lang="en-US" i="1" dirty="0">
              <a:solidFill>
                <a:srgbClr val="FF0000"/>
              </a:solidFill>
              <a:sym typeface="Wingdings"/>
            </a:endParaRPr>
          </a:p>
          <a:p>
            <a:endParaRPr lang="en-US" sz="2000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Where </a:t>
            </a:r>
            <a:r>
              <a:rPr lang="en-US" dirty="0">
                <a:sym typeface="Wingdings"/>
              </a:rPr>
              <a:t>is FAT </a:t>
            </a:r>
            <a:r>
              <a:rPr lang="en-US" dirty="0" smtClean="0">
                <a:sym typeface="Wingdings"/>
              </a:rPr>
              <a:t>stored?</a:t>
            </a:r>
            <a:endParaRPr lang="en-US" dirty="0">
              <a:sym typeface="Wingdings"/>
            </a:endParaRPr>
          </a:p>
          <a:p>
            <a:pPr lvl="1"/>
            <a:r>
              <a:rPr lang="en-US" dirty="0">
                <a:sym typeface="Wingdings"/>
              </a:rPr>
              <a:t>On Disk, </a:t>
            </a:r>
            <a:r>
              <a:rPr lang="en-US" dirty="0" smtClean="0">
                <a:sym typeface="Wingdings"/>
              </a:rPr>
              <a:t>on boot cache in memory,</a:t>
            </a:r>
            <a:br>
              <a:rPr lang="en-US" dirty="0" smtClean="0">
                <a:sym typeface="Wingdings"/>
              </a:rPr>
            </a:br>
            <a:r>
              <a:rPr lang="en-US" dirty="0">
                <a:sym typeface="Wingdings"/>
              </a:rPr>
              <a:t>s</a:t>
            </a:r>
            <a:r>
              <a:rPr lang="en-US" dirty="0" smtClean="0">
                <a:sym typeface="Wingdings"/>
              </a:rPr>
              <a:t>econd (backup) copy on disk</a:t>
            </a:r>
            <a:endParaRPr lang="en-US" dirty="0">
              <a:sym typeface="Wingdings"/>
            </a:endParaRPr>
          </a:p>
          <a:p>
            <a:endParaRPr lang="en-US" sz="2000" dirty="0" smtClean="0">
              <a:sym typeface="Wingdings"/>
            </a:endParaRPr>
          </a:p>
          <a:p>
            <a:r>
              <a:rPr lang="en-US" dirty="0">
                <a:sym typeface="Wingdings"/>
              </a:rPr>
              <a:t>What happens when you format a disk?</a:t>
            </a:r>
          </a:p>
          <a:p>
            <a:pPr lvl="1"/>
            <a:r>
              <a:rPr lang="en-US" dirty="0" smtClean="0">
                <a:sym typeface="Wingdings"/>
              </a:rPr>
              <a:t>Zero </a:t>
            </a:r>
            <a:r>
              <a:rPr lang="en-US" dirty="0">
                <a:sym typeface="Wingdings"/>
              </a:rPr>
              <a:t>the </a:t>
            </a:r>
            <a:r>
              <a:rPr lang="en-US" dirty="0" smtClean="0">
                <a:sym typeface="Wingdings"/>
              </a:rPr>
              <a:t>blocks, </a:t>
            </a:r>
            <a:r>
              <a:rPr lang="en-US" dirty="0">
                <a:sym typeface="Wingdings"/>
              </a:rPr>
              <a:t>link up the FAT free-list</a:t>
            </a:r>
          </a:p>
          <a:p>
            <a:endParaRPr lang="en-US" sz="2000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What </a:t>
            </a:r>
            <a:r>
              <a:rPr lang="en-US" dirty="0">
                <a:sym typeface="Wingdings"/>
              </a:rPr>
              <a:t>happens when you </a:t>
            </a:r>
            <a:r>
              <a:rPr lang="en-US" dirty="0" smtClean="0">
                <a:sym typeface="Wingdings"/>
              </a:rPr>
              <a:t/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>quick format </a:t>
            </a:r>
            <a:r>
              <a:rPr lang="en-US" dirty="0">
                <a:sym typeface="Wingdings"/>
              </a:rPr>
              <a:t>a disk?</a:t>
            </a:r>
          </a:p>
          <a:p>
            <a:pPr lvl="1"/>
            <a:r>
              <a:rPr lang="en-US" dirty="0">
                <a:sym typeface="Wingdings"/>
              </a:rPr>
              <a:t>L</a:t>
            </a:r>
            <a:r>
              <a:rPr lang="en-US" dirty="0" smtClean="0">
                <a:sym typeface="Wingdings"/>
              </a:rPr>
              <a:t>ink </a:t>
            </a:r>
            <a:r>
              <a:rPr lang="en-US" dirty="0">
                <a:sym typeface="Wingdings"/>
              </a:rPr>
              <a:t>up the FAT </a:t>
            </a:r>
            <a:r>
              <a:rPr lang="en-US" dirty="0" smtClean="0">
                <a:sym typeface="Wingdings"/>
              </a:rPr>
              <a:t>free-list</a:t>
            </a:r>
            <a:endParaRPr lang="en-US" dirty="0">
              <a:sym typeface="Wingdings"/>
            </a:endParaRPr>
          </a:p>
          <a:p>
            <a:endParaRPr lang="en-US" sz="1400" dirty="0" smtClean="0">
              <a:sym typeface="Wingdings"/>
            </a:endParaRPr>
          </a:p>
          <a:p>
            <a:r>
              <a:rPr lang="en-US" i="1" dirty="0" smtClean="0">
                <a:solidFill>
                  <a:srgbClr val="FF0000"/>
                </a:solidFill>
                <a:sym typeface="Wingdings"/>
              </a:rPr>
              <a:t>Simple</a:t>
            </a:r>
          </a:p>
          <a:p>
            <a:pPr lvl="1"/>
            <a:r>
              <a:rPr lang="en-US" dirty="0" smtClean="0">
                <a:sym typeface="Wingdings"/>
              </a:rPr>
              <a:t>Can implement in</a:t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>device firmware</a:t>
            </a:r>
            <a:endParaRPr lang="en-US" dirty="0">
              <a:sym typeface="Wingdings"/>
            </a:endParaRPr>
          </a:p>
          <a:p>
            <a:pPr marL="457200" lvl="1" indent="0">
              <a:buNone/>
            </a:pPr>
            <a:endParaRPr lang="en-US" sz="2000" dirty="0"/>
          </a:p>
          <a:p>
            <a:endParaRPr lang="en-US" dirty="0">
              <a:sym typeface="Wingdings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38943" y="2294172"/>
            <a:ext cx="446224" cy="3211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144080" y="2280804"/>
            <a:ext cx="1637683" cy="351922"/>
            <a:chOff x="5374103" y="3569368"/>
            <a:chExt cx="1393004" cy="351922"/>
          </a:xfrm>
          <a:solidFill>
            <a:srgbClr val="BCFFBC"/>
          </a:solidFill>
        </p:grpSpPr>
        <p:sp>
          <p:nvSpPr>
            <p:cNvPr id="7" name="Rectangle 6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74103" y="3582736"/>
              <a:ext cx="1393004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File 31, Block 0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144083" y="2601949"/>
            <a:ext cx="1634523" cy="351922"/>
            <a:chOff x="5374105" y="3569368"/>
            <a:chExt cx="1390316" cy="351922"/>
          </a:xfrm>
          <a:solidFill>
            <a:srgbClr val="BCFFBC"/>
          </a:solidFill>
        </p:grpSpPr>
        <p:sp>
          <p:nvSpPr>
            <p:cNvPr id="10" name="Rectangle 9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381952" y="3582736"/>
              <a:ext cx="1378878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File 31, Block 1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7144083" y="2923094"/>
            <a:ext cx="1634523" cy="321145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144083" y="3244239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44083" y="3565384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39861" y="4207674"/>
            <a:ext cx="1634523" cy="32114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0924" y="4528819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140926" y="4849964"/>
            <a:ext cx="1640839" cy="351922"/>
            <a:chOff x="5374105" y="3569368"/>
            <a:chExt cx="1395688" cy="351922"/>
          </a:xfrm>
          <a:solidFill>
            <a:srgbClr val="BCFFBC"/>
          </a:solidFill>
        </p:grpSpPr>
        <p:sp>
          <p:nvSpPr>
            <p:cNvPr id="18" name="Rectangle 17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84637" y="3582736"/>
              <a:ext cx="1385156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File 31, Block 2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7140924" y="5171109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10923" y="1256347"/>
            <a:ext cx="1302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Disk Blocks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144083" y="1638514"/>
            <a:ext cx="1634523" cy="430508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038943" y="1639574"/>
            <a:ext cx="446224" cy="430402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38943" y="1256347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FAT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03500" y="5574268"/>
            <a:ext cx="6855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N-1: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799373" y="1568943"/>
            <a:ext cx="4272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0: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16570" y="1568943"/>
            <a:ext cx="3690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0: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410200" y="5574268"/>
            <a:ext cx="6527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N-1: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4031851" y="1688364"/>
            <a:ext cx="2061002" cy="988025"/>
            <a:chOff x="3348408" y="1975617"/>
            <a:chExt cx="2061002" cy="988025"/>
          </a:xfrm>
        </p:grpSpPr>
        <p:sp>
          <p:nvSpPr>
            <p:cNvPr id="30" name="Rectangle 29"/>
            <p:cNvSpPr/>
            <p:nvPr/>
          </p:nvSpPr>
          <p:spPr>
            <a:xfrm>
              <a:off x="4912158" y="2563532"/>
              <a:ext cx="49725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0" dirty="0" smtClean="0">
                  <a:latin typeface="Gill Sans" charset="0"/>
                  <a:ea typeface="Gill Sans" charset="0"/>
                  <a:cs typeface="Gill Sans" charset="0"/>
                </a:rPr>
                <a:t>31:</a:t>
              </a:r>
              <a:endParaRPr 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348408" y="1975617"/>
              <a:ext cx="13516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3366FF"/>
                  </a:solidFill>
                  <a:latin typeface="Gill Sans" charset="0"/>
                  <a:ea typeface="Gill Sans" charset="0"/>
                  <a:cs typeface="Gill Sans" charset="0"/>
                </a:rPr>
                <a:t>f</a:t>
              </a:r>
              <a:r>
                <a:rPr lang="en-US" sz="2000" b="0" dirty="0" smtClean="0">
                  <a:solidFill>
                    <a:srgbClr val="3366FF"/>
                  </a:solidFill>
                  <a:latin typeface="Gill Sans" charset="0"/>
                  <a:ea typeface="Gill Sans" charset="0"/>
                  <a:cs typeface="Gill Sans" charset="0"/>
                </a:rPr>
                <a:t>ile number</a:t>
              </a:r>
              <a:endParaRPr lang="en-US" sz="2000" b="0" dirty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>
              <a:off x="4491789" y="2325884"/>
              <a:ext cx="420369" cy="44137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6038943" y="2360866"/>
            <a:ext cx="610791" cy="576051"/>
            <a:chOff x="5351525" y="2687055"/>
            <a:chExt cx="610791" cy="576051"/>
          </a:xfrm>
        </p:grpSpPr>
        <p:sp>
          <p:nvSpPr>
            <p:cNvPr id="34" name="Rectangle 33"/>
            <p:cNvSpPr/>
            <p:nvPr/>
          </p:nvSpPr>
          <p:spPr>
            <a:xfrm>
              <a:off x="5351525" y="2941961"/>
              <a:ext cx="446224" cy="32114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5" name="Freeform 34"/>
            <p:cNvSpPr/>
            <p:nvPr/>
          </p:nvSpPr>
          <p:spPr>
            <a:xfrm>
              <a:off x="5654842" y="2687055"/>
              <a:ext cx="307474" cy="347579"/>
            </a:xfrm>
            <a:custGeom>
              <a:avLst/>
              <a:gdLst>
                <a:gd name="connsiteX0" fmla="*/ 0 w 307474"/>
                <a:gd name="connsiteY0" fmla="*/ 0 h 347579"/>
                <a:gd name="connsiteX1" fmla="*/ 307474 w 307474"/>
                <a:gd name="connsiteY1" fmla="*/ 0 h 347579"/>
                <a:gd name="connsiteX2" fmla="*/ 307474 w 307474"/>
                <a:gd name="connsiteY2" fmla="*/ 347579 h 347579"/>
                <a:gd name="connsiteX3" fmla="*/ 173790 w 307474"/>
                <a:gd name="connsiteY3" fmla="*/ 334210 h 34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474" h="347579">
                  <a:moveTo>
                    <a:pt x="0" y="0"/>
                  </a:moveTo>
                  <a:lnTo>
                    <a:pt x="307474" y="0"/>
                  </a:lnTo>
                  <a:lnTo>
                    <a:pt x="307474" y="347579"/>
                  </a:lnTo>
                  <a:lnTo>
                    <a:pt x="173790" y="334210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030776" y="2815390"/>
            <a:ext cx="672431" cy="2369087"/>
            <a:chOff x="5343358" y="3141579"/>
            <a:chExt cx="672431" cy="2369087"/>
          </a:xfrm>
        </p:grpSpPr>
        <p:sp>
          <p:nvSpPr>
            <p:cNvPr id="37" name="Rectangle 36"/>
            <p:cNvSpPr/>
            <p:nvPr/>
          </p:nvSpPr>
          <p:spPr>
            <a:xfrm>
              <a:off x="5343358" y="5189521"/>
              <a:ext cx="446224" cy="32114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>
              <a:off x="5694947" y="3141579"/>
              <a:ext cx="320842" cy="2179053"/>
            </a:xfrm>
            <a:custGeom>
              <a:avLst/>
              <a:gdLst>
                <a:gd name="connsiteX0" fmla="*/ 0 w 320842"/>
                <a:gd name="connsiteY0" fmla="*/ 0 h 2179053"/>
                <a:gd name="connsiteX1" fmla="*/ 320842 w 320842"/>
                <a:gd name="connsiteY1" fmla="*/ 0 h 2179053"/>
                <a:gd name="connsiteX2" fmla="*/ 307474 w 320842"/>
                <a:gd name="connsiteY2" fmla="*/ 2179053 h 2179053"/>
                <a:gd name="connsiteX3" fmla="*/ 133685 w 320842"/>
                <a:gd name="connsiteY3" fmla="*/ 2179053 h 217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842" h="2179053">
                  <a:moveTo>
                    <a:pt x="0" y="0"/>
                  </a:moveTo>
                  <a:lnTo>
                    <a:pt x="320842" y="0"/>
                  </a:lnTo>
                  <a:lnTo>
                    <a:pt x="307474" y="2179053"/>
                  </a:lnTo>
                  <a:lnTo>
                    <a:pt x="133685" y="2179053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41" name="Can 40"/>
          <p:cNvSpPr/>
          <p:nvPr/>
        </p:nvSpPr>
        <p:spPr>
          <a:xfrm>
            <a:off x="8068699" y="5399859"/>
            <a:ext cx="846701" cy="1153341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038591" y="3915221"/>
            <a:ext cx="446224" cy="321145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923297" y="4221485"/>
            <a:ext cx="5915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free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038943" y="4236821"/>
            <a:ext cx="446224" cy="321145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6" name="Freeform 55"/>
          <p:cNvSpPr/>
          <p:nvPr/>
        </p:nvSpPr>
        <p:spPr>
          <a:xfrm>
            <a:off x="6355627" y="3136719"/>
            <a:ext cx="561474" cy="1296237"/>
          </a:xfrm>
          <a:custGeom>
            <a:avLst/>
            <a:gdLst>
              <a:gd name="connsiteX0" fmla="*/ 0 w 561474"/>
              <a:gd name="connsiteY0" fmla="*/ 1350210 h 1350210"/>
              <a:gd name="connsiteX1" fmla="*/ 548106 w 561474"/>
              <a:gd name="connsiteY1" fmla="*/ 1350210 h 1350210"/>
              <a:gd name="connsiteX2" fmla="*/ 561474 w 561474"/>
              <a:gd name="connsiteY2" fmla="*/ 0 h 1350210"/>
              <a:gd name="connsiteX3" fmla="*/ 133684 w 561474"/>
              <a:gd name="connsiteY3" fmla="*/ 0 h 135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474" h="1350210">
                <a:moveTo>
                  <a:pt x="0" y="1350210"/>
                </a:moveTo>
                <a:lnTo>
                  <a:pt x="548106" y="1350210"/>
                </a:lnTo>
                <a:lnTo>
                  <a:pt x="561474" y="0"/>
                </a:lnTo>
                <a:lnTo>
                  <a:pt x="133684" y="0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headEnd type="diamon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039936" y="2932007"/>
            <a:ext cx="446224" cy="321145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733799" y="5282065"/>
            <a:ext cx="1658067" cy="128639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970533" y="6203340"/>
            <a:ext cx="1064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memory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 Assessment</a:t>
            </a:r>
            <a:endParaRPr lang="en-US" dirty="0"/>
          </a:p>
        </p:txBody>
      </p:sp>
      <p:sp>
        <p:nvSpPr>
          <p:cNvPr id="57" name="Freeform 56"/>
          <p:cNvSpPr/>
          <p:nvPr/>
        </p:nvSpPr>
        <p:spPr>
          <a:xfrm flipV="1">
            <a:off x="6400800" y="4145365"/>
            <a:ext cx="387632" cy="960034"/>
          </a:xfrm>
          <a:custGeom>
            <a:avLst/>
            <a:gdLst>
              <a:gd name="connsiteX0" fmla="*/ 0 w 320842"/>
              <a:gd name="connsiteY0" fmla="*/ 0 h 2179053"/>
              <a:gd name="connsiteX1" fmla="*/ 320842 w 320842"/>
              <a:gd name="connsiteY1" fmla="*/ 0 h 2179053"/>
              <a:gd name="connsiteX2" fmla="*/ 307474 w 320842"/>
              <a:gd name="connsiteY2" fmla="*/ 2179053 h 2179053"/>
              <a:gd name="connsiteX3" fmla="*/ 133685 w 320842"/>
              <a:gd name="connsiteY3" fmla="*/ 2179053 h 2179053"/>
              <a:gd name="connsiteX0" fmla="*/ 0 w 334958"/>
              <a:gd name="connsiteY0" fmla="*/ 0 h 2179053"/>
              <a:gd name="connsiteX1" fmla="*/ 320842 w 334958"/>
              <a:gd name="connsiteY1" fmla="*/ 0 h 2179053"/>
              <a:gd name="connsiteX2" fmla="*/ 334958 w 334958"/>
              <a:gd name="connsiteY2" fmla="*/ 2179053 h 2179053"/>
              <a:gd name="connsiteX3" fmla="*/ 133685 w 334958"/>
              <a:gd name="connsiteY3" fmla="*/ 2179053 h 2179053"/>
              <a:gd name="connsiteX0" fmla="*/ 0 w 334958"/>
              <a:gd name="connsiteY0" fmla="*/ 0 h 2197251"/>
              <a:gd name="connsiteX1" fmla="*/ 320842 w 334958"/>
              <a:gd name="connsiteY1" fmla="*/ 0 h 2197251"/>
              <a:gd name="connsiteX2" fmla="*/ 334958 w 334958"/>
              <a:gd name="connsiteY2" fmla="*/ 2179053 h 2197251"/>
              <a:gd name="connsiteX3" fmla="*/ 85590 w 334958"/>
              <a:gd name="connsiteY3" fmla="*/ 2197251 h 21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958" h="2197251">
                <a:moveTo>
                  <a:pt x="0" y="0"/>
                </a:moveTo>
                <a:lnTo>
                  <a:pt x="320842" y="0"/>
                </a:lnTo>
                <a:cubicBezTo>
                  <a:pt x="325547" y="726351"/>
                  <a:pt x="330253" y="1452702"/>
                  <a:pt x="334958" y="2179053"/>
                </a:cubicBezTo>
                <a:lnTo>
                  <a:pt x="85590" y="2197251"/>
                </a:lnTo>
              </a:path>
            </a:pathLst>
          </a:cu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043309" y="3907332"/>
            <a:ext cx="446224" cy="321145"/>
          </a:xfrm>
          <a:prstGeom prst="rect">
            <a:avLst/>
          </a:prstGeom>
          <a:solidFill>
            <a:srgbClr val="72FF7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 flipV="1">
            <a:off x="5515326" y="2123972"/>
            <a:ext cx="526920" cy="23089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Freeform 64"/>
          <p:cNvSpPr/>
          <p:nvPr/>
        </p:nvSpPr>
        <p:spPr>
          <a:xfrm>
            <a:off x="6355627" y="3135095"/>
            <a:ext cx="561474" cy="1296237"/>
          </a:xfrm>
          <a:custGeom>
            <a:avLst/>
            <a:gdLst>
              <a:gd name="connsiteX0" fmla="*/ 0 w 561474"/>
              <a:gd name="connsiteY0" fmla="*/ 1350210 h 1350210"/>
              <a:gd name="connsiteX1" fmla="*/ 548106 w 561474"/>
              <a:gd name="connsiteY1" fmla="*/ 1350210 h 1350210"/>
              <a:gd name="connsiteX2" fmla="*/ 561474 w 561474"/>
              <a:gd name="connsiteY2" fmla="*/ 0 h 1350210"/>
              <a:gd name="connsiteX3" fmla="*/ 133684 w 561474"/>
              <a:gd name="connsiteY3" fmla="*/ 0 h 135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474" h="1350210">
                <a:moveTo>
                  <a:pt x="0" y="1350210"/>
                </a:moveTo>
                <a:lnTo>
                  <a:pt x="548106" y="1350210"/>
                </a:lnTo>
                <a:lnTo>
                  <a:pt x="561474" y="0"/>
                </a:lnTo>
                <a:lnTo>
                  <a:pt x="133684" y="0"/>
                </a:lnTo>
              </a:path>
            </a:pathLst>
          </a:custGeom>
          <a:ln>
            <a:solidFill>
              <a:srgbClr val="618FFD"/>
            </a:solidFill>
            <a:headEnd type="diamon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035530" y="4240932"/>
            <a:ext cx="446224" cy="32114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040704" y="2934937"/>
            <a:ext cx="446224" cy="32114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7147990" y="2923094"/>
            <a:ext cx="1634523" cy="351922"/>
            <a:chOff x="5374105" y="3569368"/>
            <a:chExt cx="1390316" cy="351922"/>
          </a:xfrm>
          <a:solidFill>
            <a:srgbClr val="FFFFBD"/>
          </a:solidFill>
        </p:grpSpPr>
        <p:sp>
          <p:nvSpPr>
            <p:cNvPr id="72" name="Rectangle 71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381952" y="3582736"/>
              <a:ext cx="1378878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File 63, Block 1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7143602" y="4200990"/>
            <a:ext cx="1634523" cy="351922"/>
            <a:chOff x="5374105" y="3569368"/>
            <a:chExt cx="1390316" cy="351922"/>
          </a:xfrm>
          <a:solidFill>
            <a:srgbClr val="FFFFBD"/>
          </a:solidFill>
        </p:grpSpPr>
        <p:sp>
          <p:nvSpPr>
            <p:cNvPr id="75" name="Rectangle 74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381952" y="3582736"/>
              <a:ext cx="1378878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File 63, Block 0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80" name="Rectangle 79"/>
          <p:cNvSpPr/>
          <p:nvPr/>
        </p:nvSpPr>
        <p:spPr>
          <a:xfrm>
            <a:off x="5554616" y="4281039"/>
            <a:ext cx="4972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63: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3139603" y="4590817"/>
            <a:ext cx="2455998" cy="560154"/>
            <a:chOff x="3025037" y="4288837"/>
            <a:chExt cx="2455998" cy="560154"/>
          </a:xfrm>
        </p:grpSpPr>
        <p:sp>
          <p:nvSpPr>
            <p:cNvPr id="82" name="TextBox 81"/>
            <p:cNvSpPr txBox="1"/>
            <p:nvPr/>
          </p:nvSpPr>
          <p:spPr>
            <a:xfrm>
              <a:off x="3025037" y="4448881"/>
              <a:ext cx="16138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solidFill>
                    <a:srgbClr val="3366FF"/>
                  </a:solidFill>
                  <a:latin typeface="Gill Sans" charset="0"/>
                  <a:ea typeface="Gill Sans" charset="0"/>
                  <a:cs typeface="Gill Sans" charset="0"/>
                </a:rPr>
                <a:t>File 2 number</a:t>
              </a:r>
              <a:endParaRPr lang="en-US" sz="2000" b="0" dirty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83" name="Straight Arrow Connector 82"/>
            <p:cNvCxnSpPr/>
            <p:nvPr/>
          </p:nvCxnSpPr>
          <p:spPr>
            <a:xfrm flipV="1">
              <a:off x="4714971" y="4288837"/>
              <a:ext cx="766064" cy="31957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939963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/>
          <p:cNvGrpSpPr/>
          <p:nvPr/>
        </p:nvGrpSpPr>
        <p:grpSpPr>
          <a:xfrm>
            <a:off x="7140924" y="3886529"/>
            <a:ext cx="1640839" cy="351922"/>
            <a:chOff x="5374105" y="3569368"/>
            <a:chExt cx="1395688" cy="351922"/>
          </a:xfrm>
          <a:solidFill>
            <a:srgbClr val="BCFFBC"/>
          </a:solidFill>
        </p:grpSpPr>
        <p:sp>
          <p:nvSpPr>
            <p:cNvPr id="67" name="Rectangle 66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384637" y="3582736"/>
              <a:ext cx="1385156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File 31, Block 3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48" name="Rectangle 47"/>
          <p:cNvSpPr/>
          <p:nvPr/>
        </p:nvSpPr>
        <p:spPr>
          <a:xfrm>
            <a:off x="6038591" y="1977754"/>
            <a:ext cx="446224" cy="310654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5474336" cy="5867400"/>
          </a:xfrm>
        </p:spPr>
        <p:txBody>
          <a:bodyPr/>
          <a:lstStyle/>
          <a:p>
            <a:r>
              <a:rPr lang="en-US" dirty="0">
                <a:sym typeface="Wingdings"/>
              </a:rPr>
              <a:t>Time to find block (large files) ??</a:t>
            </a:r>
          </a:p>
          <a:p>
            <a:endParaRPr lang="en-US" sz="1600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Block </a:t>
            </a:r>
            <a:r>
              <a:rPr lang="en-US" dirty="0">
                <a:sym typeface="Wingdings"/>
              </a:rPr>
              <a:t>layout for file ???</a:t>
            </a:r>
          </a:p>
          <a:p>
            <a:endParaRPr lang="en-US" sz="1600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Sequential </a:t>
            </a:r>
            <a:r>
              <a:rPr lang="en-US" dirty="0">
                <a:sym typeface="Wingdings"/>
              </a:rPr>
              <a:t>Access ???</a:t>
            </a:r>
          </a:p>
          <a:p>
            <a:endParaRPr lang="en-US" sz="1600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Random </a:t>
            </a:r>
            <a:r>
              <a:rPr lang="en-US" dirty="0">
                <a:sym typeface="Wingdings"/>
              </a:rPr>
              <a:t>Access ???</a:t>
            </a:r>
          </a:p>
          <a:p>
            <a:endParaRPr lang="en-US" sz="1600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Fragmentation </a:t>
            </a:r>
            <a:r>
              <a:rPr lang="en-US" dirty="0">
                <a:sym typeface="Wingdings"/>
              </a:rPr>
              <a:t>??</a:t>
            </a:r>
            <a:r>
              <a:rPr lang="en-US" dirty="0" smtClean="0">
                <a:sym typeface="Wingdings"/>
              </a:rPr>
              <a:t>?</a:t>
            </a:r>
          </a:p>
          <a:p>
            <a:pPr lvl="1"/>
            <a:r>
              <a:rPr lang="en-US" dirty="0" smtClean="0">
                <a:sym typeface="Wingdings"/>
              </a:rPr>
              <a:t>MSDOS defrag tool</a:t>
            </a:r>
            <a:endParaRPr lang="en-US" dirty="0">
              <a:sym typeface="Wingdings"/>
            </a:endParaRPr>
          </a:p>
          <a:p>
            <a:endParaRPr lang="en-US" sz="1600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Small </a:t>
            </a:r>
            <a:r>
              <a:rPr lang="en-US" dirty="0">
                <a:sym typeface="Wingdings"/>
              </a:rPr>
              <a:t>files ???</a:t>
            </a:r>
          </a:p>
          <a:p>
            <a:endParaRPr lang="en-US" sz="1600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Big </a:t>
            </a:r>
            <a:r>
              <a:rPr lang="en-US" dirty="0">
                <a:sym typeface="Wingdings"/>
              </a:rPr>
              <a:t>files ???</a:t>
            </a:r>
          </a:p>
          <a:p>
            <a:pPr marL="457200" lvl="1" indent="0">
              <a:buNone/>
            </a:pPr>
            <a:endParaRPr lang="en-US" sz="2000" dirty="0"/>
          </a:p>
          <a:p>
            <a:endParaRPr lang="en-US" dirty="0">
              <a:sym typeface="Wingdings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38943" y="2294172"/>
            <a:ext cx="446224" cy="3211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144080" y="2280804"/>
            <a:ext cx="1637683" cy="351922"/>
            <a:chOff x="5374103" y="3569368"/>
            <a:chExt cx="1393004" cy="351922"/>
          </a:xfrm>
          <a:solidFill>
            <a:srgbClr val="BCFFBC"/>
          </a:solidFill>
        </p:grpSpPr>
        <p:sp>
          <p:nvSpPr>
            <p:cNvPr id="7" name="Rectangle 6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74103" y="3582736"/>
              <a:ext cx="1393004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File 31, Block 0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144083" y="2601949"/>
            <a:ext cx="1634523" cy="351922"/>
            <a:chOff x="5374105" y="3569368"/>
            <a:chExt cx="1390316" cy="351922"/>
          </a:xfrm>
          <a:solidFill>
            <a:srgbClr val="BCFFBC"/>
          </a:solidFill>
        </p:grpSpPr>
        <p:sp>
          <p:nvSpPr>
            <p:cNvPr id="10" name="Rectangle 9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381952" y="3582736"/>
              <a:ext cx="1378878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File 31, Block 1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7144083" y="2923094"/>
            <a:ext cx="1634523" cy="321145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144083" y="3244239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44083" y="3565384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39861" y="4207674"/>
            <a:ext cx="1634523" cy="32114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0924" y="4528819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140926" y="4849964"/>
            <a:ext cx="1640839" cy="351922"/>
            <a:chOff x="5374105" y="3569368"/>
            <a:chExt cx="1395688" cy="351922"/>
          </a:xfrm>
          <a:solidFill>
            <a:srgbClr val="BCFFBC"/>
          </a:solidFill>
        </p:grpSpPr>
        <p:sp>
          <p:nvSpPr>
            <p:cNvPr id="18" name="Rectangle 17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84637" y="3582736"/>
              <a:ext cx="1385156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File 31, Block 2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7140924" y="5171109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10923" y="1256347"/>
            <a:ext cx="1302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Disk Blocks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144083" y="1638514"/>
            <a:ext cx="1634523" cy="430508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038943" y="1639574"/>
            <a:ext cx="446224" cy="430402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38943" y="1256347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FAT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03500" y="5574268"/>
            <a:ext cx="6855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N-1: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799373" y="1568943"/>
            <a:ext cx="4272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0: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16570" y="1568943"/>
            <a:ext cx="3690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0: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410200" y="5574268"/>
            <a:ext cx="6527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N-1: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4031851" y="1688364"/>
            <a:ext cx="2061002" cy="988025"/>
            <a:chOff x="3348408" y="1975617"/>
            <a:chExt cx="2061002" cy="988025"/>
          </a:xfrm>
        </p:grpSpPr>
        <p:sp>
          <p:nvSpPr>
            <p:cNvPr id="30" name="Rectangle 29"/>
            <p:cNvSpPr/>
            <p:nvPr/>
          </p:nvSpPr>
          <p:spPr>
            <a:xfrm>
              <a:off x="4912158" y="2563532"/>
              <a:ext cx="49725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0" dirty="0" smtClean="0">
                  <a:latin typeface="Gill Sans" charset="0"/>
                  <a:ea typeface="Gill Sans" charset="0"/>
                  <a:cs typeface="Gill Sans" charset="0"/>
                </a:rPr>
                <a:t>31:</a:t>
              </a:r>
              <a:endParaRPr 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348408" y="1975617"/>
              <a:ext cx="13516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3366FF"/>
                  </a:solidFill>
                  <a:latin typeface="Gill Sans" charset="0"/>
                  <a:ea typeface="Gill Sans" charset="0"/>
                  <a:cs typeface="Gill Sans" charset="0"/>
                </a:rPr>
                <a:t>f</a:t>
              </a:r>
              <a:r>
                <a:rPr lang="en-US" sz="2000" b="0" dirty="0" smtClean="0">
                  <a:solidFill>
                    <a:srgbClr val="3366FF"/>
                  </a:solidFill>
                  <a:latin typeface="Gill Sans" charset="0"/>
                  <a:ea typeface="Gill Sans" charset="0"/>
                  <a:cs typeface="Gill Sans" charset="0"/>
                </a:rPr>
                <a:t>ile number</a:t>
              </a:r>
              <a:endParaRPr lang="en-US" sz="2000" b="0" dirty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>
              <a:off x="4491789" y="2325884"/>
              <a:ext cx="420369" cy="44137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6038943" y="2360866"/>
            <a:ext cx="610791" cy="576051"/>
            <a:chOff x="5351525" y="2687055"/>
            <a:chExt cx="610791" cy="576051"/>
          </a:xfrm>
        </p:grpSpPr>
        <p:sp>
          <p:nvSpPr>
            <p:cNvPr id="34" name="Rectangle 33"/>
            <p:cNvSpPr/>
            <p:nvPr/>
          </p:nvSpPr>
          <p:spPr>
            <a:xfrm>
              <a:off x="5351525" y="2941961"/>
              <a:ext cx="446224" cy="32114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5" name="Freeform 34"/>
            <p:cNvSpPr/>
            <p:nvPr/>
          </p:nvSpPr>
          <p:spPr>
            <a:xfrm>
              <a:off x="5654842" y="2687055"/>
              <a:ext cx="307474" cy="347579"/>
            </a:xfrm>
            <a:custGeom>
              <a:avLst/>
              <a:gdLst>
                <a:gd name="connsiteX0" fmla="*/ 0 w 307474"/>
                <a:gd name="connsiteY0" fmla="*/ 0 h 347579"/>
                <a:gd name="connsiteX1" fmla="*/ 307474 w 307474"/>
                <a:gd name="connsiteY1" fmla="*/ 0 h 347579"/>
                <a:gd name="connsiteX2" fmla="*/ 307474 w 307474"/>
                <a:gd name="connsiteY2" fmla="*/ 347579 h 347579"/>
                <a:gd name="connsiteX3" fmla="*/ 173790 w 307474"/>
                <a:gd name="connsiteY3" fmla="*/ 334210 h 34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474" h="347579">
                  <a:moveTo>
                    <a:pt x="0" y="0"/>
                  </a:moveTo>
                  <a:lnTo>
                    <a:pt x="307474" y="0"/>
                  </a:lnTo>
                  <a:lnTo>
                    <a:pt x="307474" y="347579"/>
                  </a:lnTo>
                  <a:lnTo>
                    <a:pt x="173790" y="334210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030776" y="2815390"/>
            <a:ext cx="672431" cy="2369087"/>
            <a:chOff x="5343358" y="3141579"/>
            <a:chExt cx="672431" cy="2369087"/>
          </a:xfrm>
        </p:grpSpPr>
        <p:sp>
          <p:nvSpPr>
            <p:cNvPr id="37" name="Rectangle 36"/>
            <p:cNvSpPr/>
            <p:nvPr/>
          </p:nvSpPr>
          <p:spPr>
            <a:xfrm>
              <a:off x="5343358" y="5189521"/>
              <a:ext cx="446224" cy="32114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>
              <a:off x="5694947" y="3141579"/>
              <a:ext cx="320842" cy="2179053"/>
            </a:xfrm>
            <a:custGeom>
              <a:avLst/>
              <a:gdLst>
                <a:gd name="connsiteX0" fmla="*/ 0 w 320842"/>
                <a:gd name="connsiteY0" fmla="*/ 0 h 2179053"/>
                <a:gd name="connsiteX1" fmla="*/ 320842 w 320842"/>
                <a:gd name="connsiteY1" fmla="*/ 0 h 2179053"/>
                <a:gd name="connsiteX2" fmla="*/ 307474 w 320842"/>
                <a:gd name="connsiteY2" fmla="*/ 2179053 h 2179053"/>
                <a:gd name="connsiteX3" fmla="*/ 133685 w 320842"/>
                <a:gd name="connsiteY3" fmla="*/ 2179053 h 217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842" h="2179053">
                  <a:moveTo>
                    <a:pt x="0" y="0"/>
                  </a:moveTo>
                  <a:lnTo>
                    <a:pt x="320842" y="0"/>
                  </a:lnTo>
                  <a:lnTo>
                    <a:pt x="307474" y="2179053"/>
                  </a:lnTo>
                  <a:lnTo>
                    <a:pt x="133685" y="2179053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41" name="Can 40"/>
          <p:cNvSpPr/>
          <p:nvPr/>
        </p:nvSpPr>
        <p:spPr>
          <a:xfrm>
            <a:off x="8068699" y="5399859"/>
            <a:ext cx="846701" cy="1153341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038591" y="3915221"/>
            <a:ext cx="446224" cy="321145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923297" y="4221485"/>
            <a:ext cx="5915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free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038943" y="4236821"/>
            <a:ext cx="446224" cy="321145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6" name="Freeform 55"/>
          <p:cNvSpPr/>
          <p:nvPr/>
        </p:nvSpPr>
        <p:spPr>
          <a:xfrm>
            <a:off x="6355627" y="3136719"/>
            <a:ext cx="561474" cy="1296237"/>
          </a:xfrm>
          <a:custGeom>
            <a:avLst/>
            <a:gdLst>
              <a:gd name="connsiteX0" fmla="*/ 0 w 561474"/>
              <a:gd name="connsiteY0" fmla="*/ 1350210 h 1350210"/>
              <a:gd name="connsiteX1" fmla="*/ 548106 w 561474"/>
              <a:gd name="connsiteY1" fmla="*/ 1350210 h 1350210"/>
              <a:gd name="connsiteX2" fmla="*/ 561474 w 561474"/>
              <a:gd name="connsiteY2" fmla="*/ 0 h 1350210"/>
              <a:gd name="connsiteX3" fmla="*/ 133684 w 561474"/>
              <a:gd name="connsiteY3" fmla="*/ 0 h 135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474" h="1350210">
                <a:moveTo>
                  <a:pt x="0" y="1350210"/>
                </a:moveTo>
                <a:lnTo>
                  <a:pt x="548106" y="1350210"/>
                </a:lnTo>
                <a:lnTo>
                  <a:pt x="561474" y="0"/>
                </a:lnTo>
                <a:lnTo>
                  <a:pt x="133684" y="0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headEnd type="diamon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039936" y="2932007"/>
            <a:ext cx="446224" cy="321145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733799" y="5282065"/>
            <a:ext cx="1658067" cy="128639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970533" y="6203340"/>
            <a:ext cx="1064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memory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 Assessment – Issues </a:t>
            </a:r>
            <a:endParaRPr lang="en-US" dirty="0"/>
          </a:p>
        </p:txBody>
      </p:sp>
      <p:sp>
        <p:nvSpPr>
          <p:cNvPr id="57" name="Freeform 56"/>
          <p:cNvSpPr/>
          <p:nvPr/>
        </p:nvSpPr>
        <p:spPr>
          <a:xfrm flipV="1">
            <a:off x="6400800" y="4145365"/>
            <a:ext cx="387632" cy="960034"/>
          </a:xfrm>
          <a:custGeom>
            <a:avLst/>
            <a:gdLst>
              <a:gd name="connsiteX0" fmla="*/ 0 w 320842"/>
              <a:gd name="connsiteY0" fmla="*/ 0 h 2179053"/>
              <a:gd name="connsiteX1" fmla="*/ 320842 w 320842"/>
              <a:gd name="connsiteY1" fmla="*/ 0 h 2179053"/>
              <a:gd name="connsiteX2" fmla="*/ 307474 w 320842"/>
              <a:gd name="connsiteY2" fmla="*/ 2179053 h 2179053"/>
              <a:gd name="connsiteX3" fmla="*/ 133685 w 320842"/>
              <a:gd name="connsiteY3" fmla="*/ 2179053 h 2179053"/>
              <a:gd name="connsiteX0" fmla="*/ 0 w 334958"/>
              <a:gd name="connsiteY0" fmla="*/ 0 h 2179053"/>
              <a:gd name="connsiteX1" fmla="*/ 320842 w 334958"/>
              <a:gd name="connsiteY1" fmla="*/ 0 h 2179053"/>
              <a:gd name="connsiteX2" fmla="*/ 334958 w 334958"/>
              <a:gd name="connsiteY2" fmla="*/ 2179053 h 2179053"/>
              <a:gd name="connsiteX3" fmla="*/ 133685 w 334958"/>
              <a:gd name="connsiteY3" fmla="*/ 2179053 h 2179053"/>
              <a:gd name="connsiteX0" fmla="*/ 0 w 334958"/>
              <a:gd name="connsiteY0" fmla="*/ 0 h 2197251"/>
              <a:gd name="connsiteX1" fmla="*/ 320842 w 334958"/>
              <a:gd name="connsiteY1" fmla="*/ 0 h 2197251"/>
              <a:gd name="connsiteX2" fmla="*/ 334958 w 334958"/>
              <a:gd name="connsiteY2" fmla="*/ 2179053 h 2197251"/>
              <a:gd name="connsiteX3" fmla="*/ 85590 w 334958"/>
              <a:gd name="connsiteY3" fmla="*/ 2197251 h 21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958" h="2197251">
                <a:moveTo>
                  <a:pt x="0" y="0"/>
                </a:moveTo>
                <a:lnTo>
                  <a:pt x="320842" y="0"/>
                </a:lnTo>
                <a:cubicBezTo>
                  <a:pt x="325547" y="726351"/>
                  <a:pt x="330253" y="1452702"/>
                  <a:pt x="334958" y="2179053"/>
                </a:cubicBezTo>
                <a:lnTo>
                  <a:pt x="85590" y="2197251"/>
                </a:lnTo>
              </a:path>
            </a:pathLst>
          </a:cu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043309" y="3907332"/>
            <a:ext cx="446224" cy="321145"/>
          </a:xfrm>
          <a:prstGeom prst="rect">
            <a:avLst/>
          </a:prstGeom>
          <a:solidFill>
            <a:srgbClr val="72FF7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 flipV="1">
            <a:off x="5515326" y="2123972"/>
            <a:ext cx="526920" cy="23089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Freeform 64"/>
          <p:cNvSpPr/>
          <p:nvPr/>
        </p:nvSpPr>
        <p:spPr>
          <a:xfrm>
            <a:off x="6355627" y="3135095"/>
            <a:ext cx="561474" cy="1296237"/>
          </a:xfrm>
          <a:custGeom>
            <a:avLst/>
            <a:gdLst>
              <a:gd name="connsiteX0" fmla="*/ 0 w 561474"/>
              <a:gd name="connsiteY0" fmla="*/ 1350210 h 1350210"/>
              <a:gd name="connsiteX1" fmla="*/ 548106 w 561474"/>
              <a:gd name="connsiteY1" fmla="*/ 1350210 h 1350210"/>
              <a:gd name="connsiteX2" fmla="*/ 561474 w 561474"/>
              <a:gd name="connsiteY2" fmla="*/ 0 h 1350210"/>
              <a:gd name="connsiteX3" fmla="*/ 133684 w 561474"/>
              <a:gd name="connsiteY3" fmla="*/ 0 h 135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474" h="1350210">
                <a:moveTo>
                  <a:pt x="0" y="1350210"/>
                </a:moveTo>
                <a:lnTo>
                  <a:pt x="548106" y="1350210"/>
                </a:lnTo>
                <a:lnTo>
                  <a:pt x="561474" y="0"/>
                </a:lnTo>
                <a:lnTo>
                  <a:pt x="133684" y="0"/>
                </a:lnTo>
              </a:path>
            </a:pathLst>
          </a:custGeom>
          <a:ln>
            <a:solidFill>
              <a:srgbClr val="618FFD"/>
            </a:solidFill>
            <a:headEnd type="diamon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035530" y="4240932"/>
            <a:ext cx="446224" cy="32114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040704" y="2934937"/>
            <a:ext cx="446224" cy="32114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7147990" y="2923094"/>
            <a:ext cx="1634523" cy="351922"/>
            <a:chOff x="5374105" y="3569368"/>
            <a:chExt cx="1390316" cy="351922"/>
          </a:xfrm>
          <a:solidFill>
            <a:srgbClr val="FFFFBD"/>
          </a:solidFill>
        </p:grpSpPr>
        <p:sp>
          <p:nvSpPr>
            <p:cNvPr id="72" name="Rectangle 71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381952" y="3582736"/>
              <a:ext cx="1378878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File 63, Block 1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7143602" y="4200990"/>
            <a:ext cx="1634523" cy="351922"/>
            <a:chOff x="5374105" y="3569368"/>
            <a:chExt cx="1390316" cy="351922"/>
          </a:xfrm>
          <a:solidFill>
            <a:srgbClr val="FFFFBD"/>
          </a:solidFill>
        </p:grpSpPr>
        <p:sp>
          <p:nvSpPr>
            <p:cNvPr id="75" name="Rectangle 74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381952" y="3582736"/>
              <a:ext cx="1378878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File 63, Block 0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80" name="Rectangle 79"/>
          <p:cNvSpPr/>
          <p:nvPr/>
        </p:nvSpPr>
        <p:spPr>
          <a:xfrm>
            <a:off x="5554616" y="4281039"/>
            <a:ext cx="4972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63: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3139603" y="4590817"/>
            <a:ext cx="2455998" cy="560154"/>
            <a:chOff x="3025037" y="4288837"/>
            <a:chExt cx="2455998" cy="560154"/>
          </a:xfrm>
        </p:grpSpPr>
        <p:sp>
          <p:nvSpPr>
            <p:cNvPr id="82" name="TextBox 81"/>
            <p:cNvSpPr txBox="1"/>
            <p:nvPr/>
          </p:nvSpPr>
          <p:spPr>
            <a:xfrm>
              <a:off x="3025037" y="4448881"/>
              <a:ext cx="16138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solidFill>
                    <a:srgbClr val="3366FF"/>
                  </a:solidFill>
                  <a:latin typeface="Gill Sans" charset="0"/>
                  <a:ea typeface="Gill Sans" charset="0"/>
                  <a:cs typeface="Gill Sans" charset="0"/>
                </a:rPr>
                <a:t>File 2 number</a:t>
              </a:r>
              <a:endParaRPr lang="en-US" sz="2000" b="0" dirty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83" name="Straight Arrow Connector 82"/>
            <p:cNvCxnSpPr/>
            <p:nvPr/>
          </p:nvCxnSpPr>
          <p:spPr>
            <a:xfrm flipV="1">
              <a:off x="4714971" y="4288837"/>
              <a:ext cx="766064" cy="31957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088425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4-10-21 at 1.03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982585"/>
            <a:ext cx="8445500" cy="193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the Directory?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568" y="2871548"/>
            <a:ext cx="8571832" cy="3986451"/>
          </a:xfrm>
        </p:spPr>
        <p:txBody>
          <a:bodyPr/>
          <a:lstStyle/>
          <a:p>
            <a:r>
              <a:rPr lang="en-US" dirty="0" smtClean="0"/>
              <a:t>Essentially a file containing 							 &lt;</a:t>
            </a:r>
            <a:r>
              <a:rPr lang="en-US" dirty="0" err="1" smtClean="0"/>
              <a:t>file_name</a:t>
            </a:r>
            <a:r>
              <a:rPr lang="en-US" dirty="0"/>
              <a:t>:</a:t>
            </a:r>
            <a:r>
              <a:rPr lang="en-US" dirty="0" smtClean="0"/>
              <a:t> </a:t>
            </a:r>
            <a:r>
              <a:rPr lang="en-US" dirty="0" err="1" smtClean="0"/>
              <a:t>file_number</a:t>
            </a:r>
            <a:r>
              <a:rPr lang="en-US" dirty="0" smtClean="0"/>
              <a:t>&gt; mappings</a:t>
            </a:r>
          </a:p>
          <a:p>
            <a:endParaRPr lang="en-US" sz="1600" dirty="0" smtClean="0"/>
          </a:p>
          <a:p>
            <a:r>
              <a:rPr lang="en-US" dirty="0" smtClean="0"/>
              <a:t>Free space for new entries</a:t>
            </a:r>
          </a:p>
          <a:p>
            <a:endParaRPr lang="en-US" sz="1600" dirty="0" smtClean="0"/>
          </a:p>
          <a:p>
            <a:r>
              <a:rPr lang="en-US" dirty="0" smtClean="0"/>
              <a:t>In FAT: file attributes are kept in directory (!!!)</a:t>
            </a:r>
          </a:p>
          <a:p>
            <a:endParaRPr lang="en-US" sz="1600" dirty="0" smtClean="0"/>
          </a:p>
          <a:p>
            <a:r>
              <a:rPr lang="en-US" dirty="0" smtClean="0"/>
              <a:t>Each directory a linked list of entries</a:t>
            </a:r>
          </a:p>
          <a:p>
            <a:endParaRPr lang="en-US" sz="1600" dirty="0" smtClean="0"/>
          </a:p>
          <a:p>
            <a:r>
              <a:rPr lang="en-US" dirty="0" smtClean="0"/>
              <a:t>Where do you find root directory ( “/” )?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398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-83" charset="-128"/>
              </a:rPr>
              <a:t>Directory Structure </a:t>
            </a:r>
            <a:r>
              <a:rPr lang="en-US" dirty="0" smtClean="0">
                <a:ea typeface="ＭＳ Ｐゴシック" pitchFamily="-83" charset="-128"/>
              </a:rPr>
              <a:t>(cont’d)</a:t>
            </a:r>
            <a:endParaRPr lang="en-US" dirty="0">
              <a:ea typeface="ＭＳ Ｐゴシック" pitchFamily="-83" charset="-128"/>
            </a:endParaRPr>
          </a:p>
        </p:txBody>
      </p:sp>
      <p:sp>
        <p:nvSpPr>
          <p:cNvPr id="9216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38200"/>
            <a:ext cx="8229600" cy="594360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n-US" dirty="0">
                <a:ea typeface="ＭＳ Ｐゴシック" pitchFamily="-83" charset="-128"/>
              </a:rPr>
              <a:t>How many disk accesses to resolve </a:t>
            </a:r>
            <a:r>
              <a:rPr lang="en-US" dirty="0" smtClean="0">
                <a:ea typeface="ＭＳ Ｐゴシック" pitchFamily="-83" charset="-128"/>
              </a:rPr>
              <a:t>“</a:t>
            </a:r>
            <a:r>
              <a:rPr lang="en-US" altLang="ja-JP" dirty="0" smtClean="0">
                <a:ea typeface="Courier New" pitchFamily="-83" charset="0"/>
              </a:rPr>
              <a:t>/</a:t>
            </a:r>
            <a:r>
              <a:rPr lang="en-US" altLang="ja-JP" dirty="0">
                <a:ea typeface="Courier New" pitchFamily="-83" charset="0"/>
              </a:rPr>
              <a:t>my/book/</a:t>
            </a:r>
            <a:r>
              <a:rPr lang="en-US" altLang="ja-JP" dirty="0" smtClean="0">
                <a:ea typeface="Courier New" pitchFamily="-83" charset="0"/>
              </a:rPr>
              <a:t>count</a:t>
            </a:r>
            <a:r>
              <a:rPr lang="en-US" altLang="ja-JP" dirty="0" smtClean="0">
                <a:ea typeface="ＭＳ Ｐゴシック" pitchFamily="-83" charset="-128"/>
              </a:rPr>
              <a:t>”?</a:t>
            </a:r>
            <a:endParaRPr lang="en-US" altLang="ja-JP" dirty="0">
              <a:ea typeface="ＭＳ Ｐゴシック" pitchFamily="-83" charset="-128"/>
            </a:endParaRPr>
          </a:p>
          <a:p>
            <a:pPr lvl="1">
              <a:lnSpc>
                <a:spcPct val="110000"/>
              </a:lnSpc>
              <a:spcBef>
                <a:spcPct val="20000"/>
              </a:spcBef>
            </a:pPr>
            <a:r>
              <a:rPr lang="en-US" dirty="0">
                <a:ea typeface="ＭＳ Ｐゴシック" pitchFamily="-83" charset="-128"/>
              </a:rPr>
              <a:t>Read in file header for root (fixed spot on disk)</a:t>
            </a:r>
          </a:p>
          <a:p>
            <a:pPr lvl="1">
              <a:lnSpc>
                <a:spcPct val="110000"/>
              </a:lnSpc>
              <a:spcBef>
                <a:spcPct val="20000"/>
              </a:spcBef>
            </a:pPr>
            <a:r>
              <a:rPr lang="en-US" dirty="0">
                <a:ea typeface="ＭＳ Ｐゴシック" pitchFamily="-83" charset="-128"/>
              </a:rPr>
              <a:t>Read in first data block for root</a:t>
            </a:r>
          </a:p>
          <a:p>
            <a:pPr lvl="2">
              <a:lnSpc>
                <a:spcPct val="110000"/>
              </a:lnSpc>
              <a:spcBef>
                <a:spcPct val="20000"/>
              </a:spcBef>
            </a:pPr>
            <a:r>
              <a:rPr lang="en-US" dirty="0">
                <a:ea typeface="ＭＳ Ｐゴシック" pitchFamily="-83" charset="-128"/>
              </a:rPr>
              <a:t>Table of file name/index pairs.  Search linearly – ok since directories typically very small</a:t>
            </a:r>
          </a:p>
          <a:p>
            <a:pPr lvl="1">
              <a:lnSpc>
                <a:spcPct val="110000"/>
              </a:lnSpc>
              <a:spcBef>
                <a:spcPct val="20000"/>
              </a:spcBef>
            </a:pPr>
            <a:r>
              <a:rPr lang="en-US" dirty="0">
                <a:ea typeface="ＭＳ Ｐゴシック" pitchFamily="-83" charset="-128"/>
              </a:rPr>
              <a:t>Read in file header for </a:t>
            </a:r>
            <a:r>
              <a:rPr lang="en-US" dirty="0" smtClean="0">
                <a:ea typeface="ＭＳ Ｐゴシック" pitchFamily="-83" charset="-128"/>
              </a:rPr>
              <a:t>“</a:t>
            </a:r>
            <a:r>
              <a:rPr lang="en-US" altLang="ja-JP" dirty="0" smtClean="0">
                <a:ea typeface="ＭＳ Ｐゴシック" pitchFamily="-83" charset="-128"/>
              </a:rPr>
              <a:t>my”</a:t>
            </a:r>
            <a:endParaRPr lang="en-US" altLang="ja-JP" dirty="0">
              <a:ea typeface="ＭＳ Ｐゴシック" pitchFamily="-83" charset="-128"/>
            </a:endParaRPr>
          </a:p>
          <a:p>
            <a:pPr lvl="1">
              <a:lnSpc>
                <a:spcPct val="110000"/>
              </a:lnSpc>
              <a:spcBef>
                <a:spcPct val="20000"/>
              </a:spcBef>
            </a:pPr>
            <a:r>
              <a:rPr lang="en-US" dirty="0">
                <a:ea typeface="ＭＳ Ｐゴシック" pitchFamily="-83" charset="-128"/>
              </a:rPr>
              <a:t>Read in first data block for </a:t>
            </a:r>
            <a:r>
              <a:rPr lang="en-US" dirty="0" smtClean="0">
                <a:ea typeface="ＭＳ Ｐゴシック" pitchFamily="-83" charset="-128"/>
              </a:rPr>
              <a:t>“</a:t>
            </a:r>
            <a:r>
              <a:rPr lang="en-US" altLang="ja-JP" dirty="0" smtClean="0">
                <a:ea typeface="ＭＳ Ｐゴシック" pitchFamily="-83" charset="-128"/>
              </a:rPr>
              <a:t>my”; </a:t>
            </a:r>
            <a:r>
              <a:rPr lang="en-US" altLang="ja-JP" dirty="0">
                <a:ea typeface="ＭＳ Ｐゴシック" pitchFamily="-83" charset="-128"/>
              </a:rPr>
              <a:t>search for </a:t>
            </a:r>
            <a:r>
              <a:rPr lang="en-US" altLang="ja-JP" dirty="0" smtClean="0">
                <a:ea typeface="ＭＳ Ｐゴシック" pitchFamily="-83" charset="-128"/>
              </a:rPr>
              <a:t>“book”</a:t>
            </a:r>
            <a:endParaRPr lang="en-US" altLang="ja-JP" dirty="0">
              <a:ea typeface="ＭＳ Ｐゴシック" pitchFamily="-83" charset="-128"/>
            </a:endParaRPr>
          </a:p>
          <a:p>
            <a:pPr lvl="1">
              <a:lnSpc>
                <a:spcPct val="110000"/>
              </a:lnSpc>
              <a:spcBef>
                <a:spcPct val="20000"/>
              </a:spcBef>
            </a:pPr>
            <a:r>
              <a:rPr lang="en-US" dirty="0">
                <a:ea typeface="ＭＳ Ｐゴシック" pitchFamily="-83" charset="-128"/>
              </a:rPr>
              <a:t>Read in file header for </a:t>
            </a:r>
            <a:r>
              <a:rPr lang="en-US" dirty="0" smtClean="0">
                <a:ea typeface="ＭＳ Ｐゴシック" pitchFamily="-83" charset="-128"/>
              </a:rPr>
              <a:t>“</a:t>
            </a:r>
            <a:r>
              <a:rPr lang="en-US" altLang="ja-JP" dirty="0" smtClean="0">
                <a:ea typeface="ＭＳ Ｐゴシック" pitchFamily="-83" charset="-128"/>
              </a:rPr>
              <a:t>book”</a:t>
            </a:r>
            <a:endParaRPr lang="en-US" altLang="ja-JP" dirty="0">
              <a:ea typeface="ＭＳ Ｐゴシック" pitchFamily="-83" charset="-128"/>
            </a:endParaRPr>
          </a:p>
          <a:p>
            <a:pPr lvl="1">
              <a:lnSpc>
                <a:spcPct val="110000"/>
              </a:lnSpc>
              <a:spcBef>
                <a:spcPct val="20000"/>
              </a:spcBef>
            </a:pPr>
            <a:r>
              <a:rPr lang="en-US" dirty="0">
                <a:ea typeface="ＭＳ Ｐゴシック" pitchFamily="-83" charset="-128"/>
              </a:rPr>
              <a:t>Read in first data block for </a:t>
            </a:r>
            <a:r>
              <a:rPr lang="en-US" dirty="0" smtClean="0">
                <a:ea typeface="ＭＳ Ｐゴシック" pitchFamily="-83" charset="-128"/>
              </a:rPr>
              <a:t>“</a:t>
            </a:r>
            <a:r>
              <a:rPr lang="en-US" altLang="ja-JP" dirty="0" smtClean="0">
                <a:ea typeface="ＭＳ Ｐゴシック" pitchFamily="-83" charset="-128"/>
              </a:rPr>
              <a:t>book”; </a:t>
            </a:r>
            <a:r>
              <a:rPr lang="en-US" altLang="ja-JP" dirty="0">
                <a:ea typeface="ＭＳ Ｐゴシック" pitchFamily="-83" charset="-128"/>
              </a:rPr>
              <a:t>search for </a:t>
            </a:r>
            <a:r>
              <a:rPr lang="en-US" altLang="ja-JP" dirty="0" smtClean="0">
                <a:ea typeface="ＭＳ Ｐゴシック" pitchFamily="-83" charset="-128"/>
              </a:rPr>
              <a:t>“count”</a:t>
            </a:r>
            <a:endParaRPr lang="en-US" altLang="ja-JP" dirty="0">
              <a:ea typeface="ＭＳ Ｐゴシック" pitchFamily="-83" charset="-128"/>
            </a:endParaRPr>
          </a:p>
          <a:p>
            <a:pPr lvl="1">
              <a:lnSpc>
                <a:spcPct val="110000"/>
              </a:lnSpc>
              <a:spcBef>
                <a:spcPct val="20000"/>
              </a:spcBef>
            </a:pPr>
            <a:r>
              <a:rPr lang="en-US" dirty="0">
                <a:ea typeface="ＭＳ Ｐゴシック" pitchFamily="-83" charset="-128"/>
              </a:rPr>
              <a:t>Read in file header for </a:t>
            </a:r>
            <a:r>
              <a:rPr lang="en-US" dirty="0" smtClean="0">
                <a:ea typeface="ＭＳ Ｐゴシック" pitchFamily="-83" charset="-128"/>
              </a:rPr>
              <a:t>“</a:t>
            </a:r>
            <a:r>
              <a:rPr lang="en-US" altLang="ja-JP" dirty="0" smtClean="0">
                <a:ea typeface="ＭＳ Ｐゴシック" pitchFamily="-83" charset="-128"/>
              </a:rPr>
              <a:t>count”</a:t>
            </a:r>
            <a:endParaRPr lang="en-US" sz="1200" dirty="0">
              <a:solidFill>
                <a:schemeClr val="hlink"/>
              </a:solidFill>
              <a:ea typeface="ＭＳ Ｐゴシック" pitchFamily="-83" charset="-128"/>
            </a:endParaRPr>
          </a:p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n-US" dirty="0">
                <a:solidFill>
                  <a:schemeClr val="hlink"/>
                </a:solidFill>
                <a:ea typeface="ＭＳ Ｐゴシック" pitchFamily="-83" charset="-128"/>
              </a:rPr>
              <a:t>Current working directory: </a:t>
            </a:r>
            <a:r>
              <a:rPr lang="en-US" dirty="0">
                <a:ea typeface="ＭＳ Ｐゴシック" pitchFamily="-83" charset="-128"/>
              </a:rPr>
              <a:t>Per-address-space pointer to a directory (</a:t>
            </a:r>
            <a:r>
              <a:rPr lang="en-US" dirty="0" err="1">
                <a:ea typeface="ＭＳ Ｐゴシック" pitchFamily="-83" charset="-128"/>
              </a:rPr>
              <a:t>inode</a:t>
            </a:r>
            <a:r>
              <a:rPr lang="en-US" dirty="0">
                <a:ea typeface="ＭＳ Ｐゴシック" pitchFamily="-83" charset="-128"/>
              </a:rPr>
              <a:t>) used for resolving file names</a:t>
            </a:r>
          </a:p>
          <a:p>
            <a:pPr lvl="1">
              <a:lnSpc>
                <a:spcPct val="110000"/>
              </a:lnSpc>
              <a:spcBef>
                <a:spcPct val="20000"/>
              </a:spcBef>
            </a:pPr>
            <a:r>
              <a:rPr lang="en-US" dirty="0">
                <a:ea typeface="ＭＳ Ｐゴシック" pitchFamily="-83" charset="-128"/>
              </a:rPr>
              <a:t>Allows user to specify relative filename instead of absolute path (say CWD</a:t>
            </a:r>
            <a:r>
              <a:rPr lang="en-US" dirty="0" smtClean="0">
                <a:ea typeface="ＭＳ Ｐゴシック" pitchFamily="-83" charset="-128"/>
              </a:rPr>
              <a:t>=“</a:t>
            </a:r>
            <a:r>
              <a:rPr lang="en-US" altLang="ja-JP" dirty="0" smtClean="0">
                <a:ea typeface="Courier New" pitchFamily="-83" charset="0"/>
              </a:rPr>
              <a:t>/</a:t>
            </a:r>
            <a:r>
              <a:rPr lang="en-US" altLang="ja-JP" dirty="0">
                <a:ea typeface="Courier New" pitchFamily="-83" charset="0"/>
              </a:rPr>
              <a:t>my/</a:t>
            </a:r>
            <a:r>
              <a:rPr lang="en-US" altLang="ja-JP" dirty="0" smtClean="0">
                <a:ea typeface="Courier New" pitchFamily="-83" charset="0"/>
              </a:rPr>
              <a:t>book</a:t>
            </a:r>
            <a:r>
              <a:rPr lang="en-US" altLang="ja-JP" dirty="0" smtClean="0">
                <a:ea typeface="ＭＳ Ｐゴシック" pitchFamily="-83" charset="-128"/>
              </a:rPr>
              <a:t>” </a:t>
            </a:r>
            <a:r>
              <a:rPr lang="en-US" altLang="ja-JP" dirty="0">
                <a:ea typeface="ＭＳ Ｐゴシック" pitchFamily="-83" charset="-128"/>
              </a:rPr>
              <a:t>can resolve </a:t>
            </a:r>
            <a:r>
              <a:rPr lang="en-US" altLang="ja-JP" dirty="0" smtClean="0">
                <a:ea typeface="ＭＳ Ｐゴシック" pitchFamily="-83" charset="-128"/>
              </a:rPr>
              <a:t>“count”)</a:t>
            </a:r>
            <a:endParaRPr lang="en-US" altLang="ja-JP" dirty="0">
              <a:ea typeface="ＭＳ Ｐゴシック" pitchFamily="-83" charset="-128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dirty="0">
              <a:ea typeface="ＭＳ Ｐゴシック" pitchFamily="-8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6486230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Huge FAT </a:t>
            </a:r>
            <a:r>
              <a:rPr lang="en-US" dirty="0"/>
              <a:t>S</a:t>
            </a:r>
            <a:r>
              <a:rPr lang="en-US" dirty="0" smtClean="0"/>
              <a:t>ecurity Holes!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FAT has no access rights</a:t>
            </a:r>
          </a:p>
          <a:p>
            <a:endParaRPr lang="en-US" sz="2800" dirty="0" smtClean="0"/>
          </a:p>
          <a:p>
            <a:r>
              <a:rPr lang="en-US" sz="2800" dirty="0" smtClean="0"/>
              <a:t>FAT has no header in the file blocks</a:t>
            </a:r>
          </a:p>
          <a:p>
            <a:endParaRPr lang="en-US" sz="2800" dirty="0" smtClean="0"/>
          </a:p>
          <a:p>
            <a:r>
              <a:rPr lang="en-US" sz="2800" dirty="0" smtClean="0"/>
              <a:t>Just gives an index into the FAT </a:t>
            </a:r>
          </a:p>
          <a:p>
            <a:pPr lvl="1"/>
            <a:r>
              <a:rPr lang="en-US" sz="2400" dirty="0" smtClean="0"/>
              <a:t>(file number = block number)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92196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8382000" cy="5105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Project </a:t>
            </a:r>
            <a:r>
              <a:rPr lang="en-US" sz="2800" dirty="0"/>
              <a:t>2 </a:t>
            </a:r>
          </a:p>
          <a:p>
            <a:pPr lvl="1"/>
            <a:r>
              <a:rPr lang="en-US" sz="2400" dirty="0"/>
              <a:t>Code due </a:t>
            </a:r>
            <a:r>
              <a:rPr lang="en-US" sz="2400" dirty="0" smtClean="0">
                <a:solidFill>
                  <a:srgbClr val="FF0000"/>
                </a:solidFill>
              </a:rPr>
              <a:t>today</a:t>
            </a:r>
            <a:r>
              <a:rPr lang="en-US" sz="2400" dirty="0" smtClean="0"/>
              <a:t> Monday 4/3</a:t>
            </a:r>
            <a:endParaRPr lang="en-US" sz="2400" dirty="0"/>
          </a:p>
          <a:p>
            <a:pPr lvl="1"/>
            <a:r>
              <a:rPr lang="en-US" sz="2400" dirty="0"/>
              <a:t>Final report due Wednesday </a:t>
            </a:r>
            <a:r>
              <a:rPr lang="en-US" sz="2400" dirty="0" smtClean="0"/>
              <a:t>4/5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826064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I/O &amp; Storage Layers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177486" y="2136453"/>
            <a:ext cx="17562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High Level I/O 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84908" y="2136452"/>
            <a:ext cx="1685048" cy="43627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98958" y="2523331"/>
            <a:ext cx="15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Low Level I/O 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39216" y="2600891"/>
            <a:ext cx="1376433" cy="26176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95951" y="2869631"/>
            <a:ext cx="7152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 smtClean="0">
                <a:latin typeface="Gill Sans" charset="0"/>
                <a:ea typeface="Gill Sans" charset="0"/>
                <a:cs typeface="Gill Sans" charset="0"/>
              </a:rPr>
              <a:t>Syscall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92984" y="2869631"/>
            <a:ext cx="668897" cy="36933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06879" y="3352583"/>
            <a:ext cx="13452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File System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86205" y="3245938"/>
            <a:ext cx="1282454" cy="62048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97264" y="3866418"/>
            <a:ext cx="1284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I/O Driver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84908" y="3892783"/>
            <a:ext cx="1685048" cy="32039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1699601" y="4428598"/>
            <a:ext cx="1076305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852001" y="4249833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299923" y="4428598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176602" y="4607363"/>
            <a:ext cx="242609" cy="19508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2557501" y="4607363"/>
            <a:ext cx="182593" cy="19508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32" name="Straight Connector 31"/>
          <p:cNvCxnSpPr>
            <a:stCxn id="29" idx="3"/>
            <a:endCxn id="30" idx="2"/>
          </p:cNvCxnSpPr>
          <p:nvPr/>
        </p:nvCxnSpPr>
        <p:spPr>
          <a:xfrm>
            <a:off x="2419211" y="4704906"/>
            <a:ext cx="138290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1401070" y="4412278"/>
            <a:ext cx="242609" cy="19508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1507706" y="4233513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919288" y="1634882"/>
            <a:ext cx="23224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Application / Service</a:t>
            </a:r>
            <a:endParaRPr lang="en-US" sz="2000" b="0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320508" y="1951786"/>
            <a:ext cx="9389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1" dirty="0" smtClean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streams</a:t>
            </a:r>
            <a:endParaRPr lang="en-US" sz="2000" b="0" i="1" dirty="0">
              <a:solidFill>
                <a:srgbClr val="3366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320508" y="2416225"/>
            <a:ext cx="917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1" dirty="0" smtClean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handles</a:t>
            </a:r>
            <a:endParaRPr lang="en-US" sz="2000" b="0" i="1" dirty="0">
              <a:solidFill>
                <a:srgbClr val="3366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320508" y="2825813"/>
            <a:ext cx="10073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1" dirty="0" smtClean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registers</a:t>
            </a:r>
            <a:endParaRPr lang="en-US" sz="2000" b="0" i="1" dirty="0">
              <a:solidFill>
                <a:srgbClr val="3366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320508" y="3362074"/>
            <a:ext cx="12540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1" dirty="0" smtClean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descriptors</a:t>
            </a:r>
            <a:endParaRPr lang="en-US" sz="2000" b="0" i="1" dirty="0">
              <a:solidFill>
                <a:srgbClr val="3366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320508" y="3894053"/>
            <a:ext cx="31803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1" dirty="0" smtClean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Commands and Data Transfers</a:t>
            </a:r>
            <a:endParaRPr lang="en-US" sz="2000" b="0" i="1" dirty="0">
              <a:solidFill>
                <a:srgbClr val="3366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359022" y="4433116"/>
            <a:ext cx="30231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1" dirty="0" smtClean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Disks, Flash, Controllers, DMA</a:t>
            </a:r>
            <a:endParaRPr lang="en-US" sz="2000" b="0" i="1" dirty="0">
              <a:solidFill>
                <a:srgbClr val="3366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pic>
        <p:nvPicPr>
          <p:cNvPr id="42" name="Picture 41" descr="imgre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412" y="4892926"/>
            <a:ext cx="903312" cy="736435"/>
          </a:xfrm>
          <a:prstGeom prst="rect">
            <a:avLst/>
          </a:prstGeom>
        </p:spPr>
      </p:pic>
      <p:pic>
        <p:nvPicPr>
          <p:cNvPr id="43" name="Picture 42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876" y="4892926"/>
            <a:ext cx="1757619" cy="1206336"/>
          </a:xfrm>
          <a:prstGeom prst="rect">
            <a:avLst/>
          </a:prstGeom>
        </p:spPr>
      </p:pic>
      <p:pic>
        <p:nvPicPr>
          <p:cNvPr id="44" name="Picture 43" descr="image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922" y="5265458"/>
            <a:ext cx="942084" cy="727806"/>
          </a:xfrm>
          <a:prstGeom prst="rect">
            <a:avLst/>
          </a:prstGeom>
        </p:spPr>
      </p:pic>
      <p:pic>
        <p:nvPicPr>
          <p:cNvPr id="45" name="Picture 44" descr="imag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559766"/>
            <a:ext cx="1388686" cy="672780"/>
          </a:xfrm>
          <a:prstGeom prst="rect">
            <a:avLst/>
          </a:prstGeom>
        </p:spPr>
      </p:pic>
      <p:pic>
        <p:nvPicPr>
          <p:cNvPr id="46" name="Picture 45" descr="imgres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299" y="5106435"/>
            <a:ext cx="886829" cy="886829"/>
          </a:xfrm>
          <a:prstGeom prst="rect">
            <a:avLst/>
          </a:prstGeom>
        </p:spPr>
      </p:pic>
      <p:pic>
        <p:nvPicPr>
          <p:cNvPr id="47" name="Picture 46" descr="imgre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000" y="5106117"/>
            <a:ext cx="1265440" cy="9072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48754" y="917977"/>
            <a:ext cx="46617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i="1" dirty="0" smtClean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Operations, Entities and Interface</a:t>
            </a:r>
            <a:endParaRPr lang="en-US" sz="2800" b="0" i="1" dirty="0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2568659" y="3657600"/>
            <a:ext cx="2086347" cy="17546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4458773" y="3866418"/>
            <a:ext cx="41431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735189" y="3092049"/>
            <a:ext cx="50545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err="1">
                <a:latin typeface="Consolas" charset="0"/>
                <a:ea typeface="Consolas" charset="0"/>
                <a:cs typeface="Consolas" charset="0"/>
              </a:rPr>
              <a:t>f</a:t>
            </a:r>
            <a:r>
              <a:rPr lang="en-US" sz="1400" b="0" dirty="0" err="1" smtClean="0">
                <a:latin typeface="Consolas" charset="0"/>
                <a:ea typeface="Consolas" charset="0"/>
                <a:cs typeface="Consolas" charset="0"/>
              </a:rPr>
              <a:t>ile_open</a:t>
            </a:r>
            <a:r>
              <a:rPr lang="en-US" sz="1400" b="0" dirty="0" smtClean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400" b="0" dirty="0" err="1" smtClean="0">
                <a:latin typeface="Consolas" charset="0"/>
                <a:ea typeface="Consolas" charset="0"/>
                <a:cs typeface="Consolas" charset="0"/>
              </a:rPr>
              <a:t>file_read</a:t>
            </a:r>
            <a:r>
              <a:rPr lang="en-US" sz="1400" b="0" dirty="0" smtClean="0">
                <a:latin typeface="Consolas" charset="0"/>
                <a:ea typeface="Consolas" charset="0"/>
                <a:cs typeface="Consolas" charset="0"/>
              </a:rPr>
              <a:t>, … on </a:t>
            </a:r>
            <a:r>
              <a:rPr lang="en-US" sz="1400" b="0" dirty="0" err="1" smtClean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struct</a:t>
            </a:r>
            <a:r>
              <a:rPr lang="en-US" sz="1400" b="0" dirty="0" smtClean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 file * </a:t>
            </a:r>
            <a:r>
              <a:rPr lang="en-US" sz="1400" b="0" dirty="0" smtClean="0">
                <a:latin typeface="Consolas" charset="0"/>
                <a:ea typeface="Consolas" charset="0"/>
                <a:cs typeface="Consolas" charset="0"/>
              </a:rPr>
              <a:t>&amp; void *</a:t>
            </a:r>
            <a:endParaRPr lang="en-US" sz="1400" b="0" dirty="0">
              <a:latin typeface="Consolas" charset="0"/>
              <a:ea typeface="Consolas" charset="0"/>
              <a:cs typeface="Consolas" charset="0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4543668" y="3386177"/>
            <a:ext cx="41431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>
            <a:spLocks noChangeAspect="1"/>
          </p:cNvSpPr>
          <p:nvPr/>
        </p:nvSpPr>
        <p:spPr>
          <a:xfrm>
            <a:off x="5232107" y="3300756"/>
            <a:ext cx="2899652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i="1" dirty="0" smtClean="0">
                <a:ln w="12700">
                  <a:noFill/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ill Sans" charset="0"/>
                <a:ea typeface="Gill Sans" charset="0"/>
                <a:cs typeface="Gill Sans" charset="0"/>
              </a:rPr>
              <a:t>we are here …</a:t>
            </a:r>
            <a:endParaRPr lang="en-US" sz="3600" b="0" i="1" cap="none" spc="0" dirty="0">
              <a:ln w="12700">
                <a:noFill/>
                <a:prstDash val="solid"/>
              </a:ln>
              <a:solidFill>
                <a:srgbClr val="FF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7750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break</a:t>
            </a:r>
            <a:endParaRPr lang="en-US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0914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Files</a:t>
            </a:r>
            <a:endParaRPr lang="en-US" dirty="0"/>
          </a:p>
        </p:txBody>
      </p:sp>
      <p:pic>
        <p:nvPicPr>
          <p:cNvPr id="7" name="Picture 6" descr="Screen Shot 2014-10-21 at 1.40.3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1453"/>
            <a:ext cx="4912891" cy="3044412"/>
          </a:xfrm>
          <a:prstGeom prst="rect">
            <a:avLst/>
          </a:prstGeom>
        </p:spPr>
      </p:pic>
      <p:pic>
        <p:nvPicPr>
          <p:cNvPr id="8" name="Picture 7" descr="Screen Shot 2014-10-21 at 1.50.1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852" y="2467274"/>
            <a:ext cx="4487147" cy="3438591"/>
          </a:xfrm>
          <a:prstGeom prst="rect">
            <a:avLst/>
          </a:prstGeom>
        </p:spPr>
      </p:pic>
      <p:pic>
        <p:nvPicPr>
          <p:cNvPr id="9" name="Picture 8" descr="Screen Shot 2014-10-21 at 1.49.39 PM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838200"/>
            <a:ext cx="612371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5529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8153400" cy="5105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Most files are small, growing numbers of files over time</a:t>
            </a:r>
          </a:p>
          <a:p>
            <a:endParaRPr lang="en-US" sz="2800" dirty="0" smtClean="0"/>
          </a:p>
        </p:txBody>
      </p:sp>
      <p:pic>
        <p:nvPicPr>
          <p:cNvPr id="7" name="Picture 6" descr="Screen Shot 2014-10-21 at 1.40.3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71600"/>
            <a:ext cx="8382000" cy="519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9906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Files</a:t>
            </a:r>
            <a:endParaRPr lang="en-US" dirty="0"/>
          </a:p>
        </p:txBody>
      </p:sp>
      <p:pic>
        <p:nvPicPr>
          <p:cNvPr id="8" name="Picture 7" descr="Screen Shot 2014-10-21 at 1.50.13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27" b="1873"/>
          <a:stretch/>
        </p:blipFill>
        <p:spPr>
          <a:xfrm>
            <a:off x="533400" y="1371601"/>
            <a:ext cx="8068733" cy="51816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8153400" cy="5105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Most of the space is occupied by the rare big ones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454993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 About a “Real” File System?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8572"/>
            <a:ext cx="8229600" cy="765534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Meet the </a:t>
            </a:r>
            <a:r>
              <a:rPr lang="en-US" sz="3200" dirty="0" err="1" smtClean="0">
                <a:solidFill>
                  <a:srgbClr val="FF0000"/>
                </a:solidFill>
              </a:rPr>
              <a:t>inode</a:t>
            </a:r>
            <a:r>
              <a:rPr lang="en-US" sz="3200" dirty="0" smtClean="0">
                <a:solidFill>
                  <a:srgbClr val="FF0000"/>
                </a:solidFill>
              </a:rPr>
              <a:t>: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7" name="Content Placeholder 3" descr="FFS.pdf"/>
          <p:cNvPicPr>
            <a:picLocks noChangeAspect="1"/>
          </p:cNvPicPr>
          <p:nvPr/>
        </p:nvPicPr>
        <p:blipFill>
          <a:blip r:embed="rId2"/>
          <a:srcRect l="-12131" r="-12131"/>
          <a:stretch>
            <a:fillRect/>
          </a:stretch>
        </p:blipFill>
        <p:spPr>
          <a:xfrm>
            <a:off x="776015" y="1740385"/>
            <a:ext cx="8291785" cy="4560162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1000" y="2728319"/>
            <a:ext cx="1429494" cy="1310281"/>
            <a:chOff x="381000" y="2728318"/>
            <a:chExt cx="1429494" cy="1310282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2728318"/>
              <a:ext cx="14294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err="1">
                  <a:solidFill>
                    <a:srgbClr val="0000FF"/>
                  </a:solidFill>
                  <a:latin typeface="Gill Sans" charset="0"/>
                  <a:ea typeface="Gill Sans" charset="0"/>
                  <a:cs typeface="Gill Sans" charset="0"/>
                </a:rPr>
                <a:t>f</a:t>
              </a:r>
              <a:r>
                <a:rPr lang="en-US" sz="2000" b="0" dirty="0" err="1" smtClean="0">
                  <a:solidFill>
                    <a:srgbClr val="0000FF"/>
                  </a:solidFill>
                  <a:latin typeface="Gill Sans" charset="0"/>
                  <a:ea typeface="Gill Sans" charset="0"/>
                  <a:cs typeface="Gill Sans" charset="0"/>
                </a:rPr>
                <a:t>ile_number</a:t>
              </a:r>
              <a:endParaRPr lang="en-US" sz="20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9" name="Elbow Connector 8"/>
            <p:cNvCxnSpPr/>
            <p:nvPr/>
          </p:nvCxnSpPr>
          <p:spPr>
            <a:xfrm rot="16200000" flipH="1">
              <a:off x="933815" y="3297369"/>
              <a:ext cx="874216" cy="608245"/>
            </a:xfrm>
            <a:prstGeom prst="bentConnector3">
              <a:avLst>
                <a:gd name="adj1" fmla="val 100206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015683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3" descr="FFS.pdf"/>
          <p:cNvPicPr>
            <a:picLocks noChangeAspect="1"/>
          </p:cNvPicPr>
          <p:nvPr/>
        </p:nvPicPr>
        <p:blipFill>
          <a:blip r:embed="rId2"/>
          <a:srcRect l="-12131" r="-12131"/>
          <a:stretch>
            <a:fillRect/>
          </a:stretch>
        </p:blipFill>
        <p:spPr>
          <a:xfrm>
            <a:off x="776015" y="1740385"/>
            <a:ext cx="8291785" cy="456016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81000" y="2728319"/>
            <a:ext cx="1429494" cy="1310281"/>
            <a:chOff x="381000" y="2728318"/>
            <a:chExt cx="1429494" cy="1310282"/>
          </a:xfrm>
        </p:grpSpPr>
        <p:sp>
          <p:nvSpPr>
            <p:cNvPr id="15" name="TextBox 14"/>
            <p:cNvSpPr txBox="1"/>
            <p:nvPr/>
          </p:nvSpPr>
          <p:spPr>
            <a:xfrm>
              <a:off x="381000" y="2728318"/>
              <a:ext cx="14294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err="1">
                  <a:solidFill>
                    <a:srgbClr val="0000FF"/>
                  </a:solidFill>
                  <a:latin typeface="Gill Sans" charset="0"/>
                  <a:ea typeface="Gill Sans" charset="0"/>
                  <a:cs typeface="Gill Sans" charset="0"/>
                </a:rPr>
                <a:t>f</a:t>
              </a:r>
              <a:r>
                <a:rPr lang="en-US" sz="2000" b="0" dirty="0" err="1" smtClean="0">
                  <a:solidFill>
                    <a:srgbClr val="0000FF"/>
                  </a:solidFill>
                  <a:latin typeface="Gill Sans" charset="0"/>
                  <a:ea typeface="Gill Sans" charset="0"/>
                  <a:cs typeface="Gill Sans" charset="0"/>
                </a:rPr>
                <a:t>ile_number</a:t>
              </a:r>
              <a:endParaRPr lang="en-US" sz="20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6" name="Elbow Connector 15"/>
            <p:cNvCxnSpPr/>
            <p:nvPr/>
          </p:nvCxnSpPr>
          <p:spPr>
            <a:xfrm rot="16200000" flipH="1">
              <a:off x="933815" y="3297369"/>
              <a:ext cx="874216" cy="608245"/>
            </a:xfrm>
            <a:prstGeom prst="bentConnector3">
              <a:avLst>
                <a:gd name="adj1" fmla="val 100206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“Almost </a:t>
            </a:r>
            <a:r>
              <a:rPr lang="en-US" dirty="0"/>
              <a:t>R</a:t>
            </a:r>
            <a:r>
              <a:rPr lang="en-US" dirty="0" smtClean="0"/>
              <a:t>eal” File </a:t>
            </a:r>
            <a:r>
              <a:rPr lang="en-US" dirty="0"/>
              <a:t>S</a:t>
            </a:r>
            <a:r>
              <a:rPr lang="en-US" dirty="0" smtClean="0"/>
              <a:t>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238" y="921566"/>
            <a:ext cx="8229600" cy="765534"/>
          </a:xfrm>
        </p:spPr>
        <p:txBody>
          <a:bodyPr/>
          <a:lstStyle/>
          <a:p>
            <a:r>
              <a:rPr lang="en-US" dirty="0" smtClean="0"/>
              <a:t>Pintos: 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src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filesys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file.c</a:t>
            </a:r>
            <a:r>
              <a:rPr lang="en-US" dirty="0" smtClean="0"/>
              <a:t>,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inode.c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</p:txBody>
      </p:sp>
      <p:pic>
        <p:nvPicPr>
          <p:cNvPr id="9" name="Picture 8" descr="Screen Shot 2014-10-22 at 5.02.5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1" y="1527628"/>
            <a:ext cx="6629400" cy="1371600"/>
          </a:xfrm>
          <a:prstGeom prst="rect">
            <a:avLst/>
          </a:prstGeom>
          <a:ln w="38100" cmpd="sng">
            <a:solidFill>
              <a:srgbClr val="0000FF"/>
            </a:solidFill>
          </a:ln>
        </p:spPr>
      </p:pic>
      <p:pic>
        <p:nvPicPr>
          <p:cNvPr id="11" name="Picture 10" descr="Screen Shot 2014-10-22 at 5.04.2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441" y="4897623"/>
            <a:ext cx="5994400" cy="1879600"/>
          </a:xfrm>
          <a:prstGeom prst="rect">
            <a:avLst/>
          </a:prstGeom>
          <a:ln w="38100" cmpd="sng">
            <a:solidFill>
              <a:srgbClr val="0000FF"/>
            </a:solidFill>
          </a:ln>
        </p:spPr>
      </p:pic>
      <p:pic>
        <p:nvPicPr>
          <p:cNvPr id="14" name="Picture 13" descr="Screen Shot 2014-10-22 at 5.05.10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300" y="2946517"/>
            <a:ext cx="7302500" cy="1905000"/>
          </a:xfrm>
          <a:prstGeom prst="rect">
            <a:avLst/>
          </a:prstGeom>
          <a:ln w="38100" cmpd="sng"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1489350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839200" cy="533400"/>
          </a:xfrm>
        </p:spPr>
        <p:txBody>
          <a:bodyPr/>
          <a:lstStyle/>
          <a:p>
            <a:r>
              <a:rPr lang="en-US" dirty="0" smtClean="0"/>
              <a:t>Unix File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991600" cy="6096000"/>
          </a:xfrm>
        </p:spPr>
        <p:txBody>
          <a:bodyPr>
            <a:normAutofit/>
          </a:bodyPr>
          <a:lstStyle/>
          <a:p>
            <a:r>
              <a:rPr lang="en-US" dirty="0" smtClean="0"/>
              <a:t>Original </a:t>
            </a:r>
            <a:r>
              <a:rPr lang="en-US" dirty="0" err="1" smtClean="0"/>
              <a:t>inode</a:t>
            </a:r>
            <a:r>
              <a:rPr lang="en-US" dirty="0" smtClean="0"/>
              <a:t> format appeared in BSD 4.1</a:t>
            </a:r>
          </a:p>
          <a:p>
            <a:pPr lvl="1"/>
            <a:r>
              <a:rPr lang="en-US" dirty="0" smtClean="0"/>
              <a:t>Berkeley Standard Distribution Unix</a:t>
            </a:r>
          </a:p>
          <a:p>
            <a:pPr lvl="1"/>
            <a:r>
              <a:rPr lang="en-US" dirty="0" smtClean="0"/>
              <a:t>Part of your heritage!</a:t>
            </a:r>
          </a:p>
          <a:p>
            <a:pPr lvl="1"/>
            <a:r>
              <a:rPr lang="en-US" dirty="0" smtClean="0"/>
              <a:t>Similar structure for Linux Ext2/3</a:t>
            </a:r>
          </a:p>
          <a:p>
            <a:r>
              <a:rPr lang="en-US" dirty="0" smtClean="0"/>
              <a:t>File Number is index into </a:t>
            </a:r>
            <a:r>
              <a:rPr lang="en-US" dirty="0" err="1" smtClean="0"/>
              <a:t>inode</a:t>
            </a:r>
            <a:r>
              <a:rPr lang="en-US" dirty="0" smtClean="0"/>
              <a:t> arrays</a:t>
            </a:r>
          </a:p>
          <a:p>
            <a:r>
              <a:rPr lang="en-US" dirty="0" smtClean="0"/>
              <a:t>Multi-level index structure</a:t>
            </a:r>
          </a:p>
          <a:p>
            <a:pPr lvl="1"/>
            <a:r>
              <a:rPr lang="en-US" dirty="0" smtClean="0"/>
              <a:t>Great for little and large files</a:t>
            </a:r>
          </a:p>
          <a:p>
            <a:pPr lvl="1"/>
            <a:r>
              <a:rPr lang="en-US" dirty="0" smtClean="0"/>
              <a:t>Asymmetric tree with fixed sized blocks</a:t>
            </a:r>
          </a:p>
          <a:p>
            <a:r>
              <a:rPr lang="en-US" dirty="0" smtClean="0"/>
              <a:t>Metadata associated with the file</a:t>
            </a:r>
          </a:p>
          <a:p>
            <a:pPr lvl="1"/>
            <a:r>
              <a:rPr lang="en-US" dirty="0" smtClean="0"/>
              <a:t>Rather than in the directory that points to it</a:t>
            </a:r>
          </a:p>
          <a:p>
            <a:r>
              <a:rPr lang="en-US" dirty="0" smtClean="0"/>
              <a:t>UNIX Fast File System (FFS) BSD 4.2 Locality Heuristics:</a:t>
            </a:r>
          </a:p>
          <a:p>
            <a:pPr lvl="1"/>
            <a:r>
              <a:rPr lang="en-US" dirty="0" smtClean="0"/>
              <a:t>Block group placement</a:t>
            </a:r>
          </a:p>
          <a:p>
            <a:pPr lvl="1"/>
            <a:r>
              <a:rPr lang="en-US" dirty="0" smtClean="0"/>
              <a:t>Reserve space</a:t>
            </a:r>
          </a:p>
          <a:p>
            <a:r>
              <a:rPr lang="en-US" dirty="0" smtClean="0"/>
              <a:t>Scalable directory structure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762542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Attributes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8572"/>
            <a:ext cx="8229600" cy="765534"/>
          </a:xfrm>
        </p:spPr>
        <p:txBody>
          <a:bodyPr/>
          <a:lstStyle/>
          <a:p>
            <a:r>
              <a:rPr lang="en-US" dirty="0" err="1"/>
              <a:t>i</a:t>
            </a:r>
            <a:r>
              <a:rPr lang="en-US" dirty="0" err="1" smtClean="0"/>
              <a:t>node</a:t>
            </a:r>
            <a:r>
              <a:rPr lang="en-US" dirty="0" smtClean="0"/>
              <a:t> metadata</a:t>
            </a:r>
            <a:endParaRPr lang="en-US" dirty="0"/>
          </a:p>
        </p:txBody>
      </p:sp>
      <p:pic>
        <p:nvPicPr>
          <p:cNvPr id="7" name="Content Placeholder 3" descr="FFS.pdf"/>
          <p:cNvPicPr>
            <a:picLocks noChangeAspect="1"/>
          </p:cNvPicPr>
          <p:nvPr/>
        </p:nvPicPr>
        <p:blipFill>
          <a:blip r:embed="rId2"/>
          <a:srcRect l="-12131" r="-12131"/>
          <a:stretch>
            <a:fillRect/>
          </a:stretch>
        </p:blipFill>
        <p:spPr>
          <a:xfrm>
            <a:off x="712535" y="1740385"/>
            <a:ext cx="8291785" cy="45601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10681" y="2430684"/>
            <a:ext cx="982239" cy="912746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  <a:alpha val="2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  <a:alpha val="20000"/>
                </a:schemeClr>
              </a:gs>
            </a:gsLst>
            <a:lin ang="16200000" scaled="0"/>
            <a:tileRect/>
          </a:gradFill>
          <a:ln w="38100" cmpd="sng">
            <a:solidFill>
              <a:srgbClr val="0000F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4320" y="3551774"/>
            <a:ext cx="3808607" cy="2862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User</a:t>
            </a:r>
          </a:p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Group</a:t>
            </a:r>
          </a:p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9 basic access control bits </a:t>
            </a:r>
          </a:p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  - UGO x RWX</a:t>
            </a:r>
          </a:p>
          <a:p>
            <a:r>
              <a:rPr lang="en-US" sz="2000" b="0" dirty="0" err="1" smtClean="0">
                <a:latin typeface="Gill Sans" charset="0"/>
                <a:ea typeface="Gill Sans" charset="0"/>
                <a:cs typeface="Gill Sans" charset="0"/>
              </a:rPr>
              <a:t>Setuid</a:t>
            </a: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 bit</a:t>
            </a:r>
          </a:p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    - execute at owner permissions</a:t>
            </a:r>
            <a:b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</a:b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      rather than user</a:t>
            </a:r>
          </a:p>
          <a:p>
            <a:r>
              <a:rPr lang="en-US" sz="2000" b="0" dirty="0" err="1">
                <a:latin typeface="Gill Sans" charset="0"/>
                <a:ea typeface="Gill Sans" charset="0"/>
                <a:cs typeface="Gill Sans" charset="0"/>
              </a:rPr>
              <a:t>S</a:t>
            </a:r>
            <a:r>
              <a:rPr lang="en-US" sz="2000" b="0" dirty="0" err="1" smtClean="0">
                <a:latin typeface="Gill Sans" charset="0"/>
                <a:ea typeface="Gill Sans" charset="0"/>
                <a:cs typeface="Gill Sans" charset="0"/>
              </a:rPr>
              <a:t>etgid</a:t>
            </a: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 bit</a:t>
            </a:r>
          </a:p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    - execute at group’s permissions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3523464" y="3343430"/>
            <a:ext cx="187217" cy="208344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2000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765534"/>
          </a:xfrm>
        </p:spPr>
        <p:txBody>
          <a:bodyPr/>
          <a:lstStyle/>
          <a:p>
            <a:r>
              <a:rPr lang="en-US" dirty="0" smtClean="0"/>
              <a:t>Small files: 12 pointers direct to data blocks</a:t>
            </a:r>
            <a:endParaRPr lang="en-US" dirty="0"/>
          </a:p>
        </p:txBody>
      </p:sp>
      <p:pic>
        <p:nvPicPr>
          <p:cNvPr id="7" name="Content Placeholder 3" descr="FFS.pdf"/>
          <p:cNvPicPr>
            <a:picLocks noChangeAspect="1"/>
          </p:cNvPicPr>
          <p:nvPr/>
        </p:nvPicPr>
        <p:blipFill>
          <a:blip r:embed="rId2"/>
          <a:srcRect l="-12131" r="-12131"/>
          <a:stretch>
            <a:fillRect/>
          </a:stretch>
        </p:blipFill>
        <p:spPr>
          <a:xfrm>
            <a:off x="712535" y="1740385"/>
            <a:ext cx="8291785" cy="45601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10681" y="3343430"/>
            <a:ext cx="912787" cy="1765966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  <a:alpha val="2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  <a:alpha val="20000"/>
                </a:schemeClr>
              </a:gs>
            </a:gsLst>
            <a:lin ang="16200000" scaled="0"/>
            <a:tileRect/>
          </a:gradFill>
          <a:ln w="38100" cmpd="sng">
            <a:solidFill>
              <a:srgbClr val="0000F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4320" y="1577464"/>
            <a:ext cx="2953680" cy="1323439"/>
          </a:xfrm>
          <a:prstGeom prst="rect">
            <a:avLst/>
          </a:prstGeom>
          <a:solidFill>
            <a:srgbClr val="DBEEF4"/>
          </a:solidFill>
          <a:ln w="38100" cmpd="sng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Direct pointers</a:t>
            </a:r>
          </a:p>
          <a:p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4kB blocks </a:t>
            </a: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  <a:sym typeface="Symbol" panose="05050102010706020507" pitchFamily="18" charset="2"/>
              </a:rPr>
              <a:t> </a:t>
            </a: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sufficient for files up to 48KB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 flipV="1">
            <a:off x="2590800" y="2895600"/>
            <a:ext cx="1119882" cy="447831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Screen Shot 2014-10-21 at 1.40.3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665" y="4137198"/>
            <a:ext cx="4292335" cy="2659867"/>
          </a:xfrm>
          <a:prstGeom prst="rect">
            <a:avLst/>
          </a:prstGeom>
          <a:ln>
            <a:solidFill>
              <a:srgbClr val="008000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5476727" y="4458182"/>
            <a:ext cx="2067270" cy="1765966"/>
          </a:xfrm>
          <a:prstGeom prst="rect">
            <a:avLst/>
          </a:prstGeom>
          <a:solidFill>
            <a:srgbClr val="FFFF00">
              <a:alpha val="12000"/>
            </a:srgbClr>
          </a:solidFill>
          <a:ln>
            <a:solidFill>
              <a:srgbClr val="0000F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1732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765534"/>
          </a:xfrm>
        </p:spPr>
        <p:txBody>
          <a:bodyPr/>
          <a:lstStyle/>
          <a:p>
            <a:r>
              <a:rPr lang="en-US" dirty="0" smtClean="0"/>
              <a:t>Large files: 1,2,3 level indirect pointers</a:t>
            </a:r>
            <a:endParaRPr lang="en-US" dirty="0"/>
          </a:p>
        </p:txBody>
      </p:sp>
      <p:pic>
        <p:nvPicPr>
          <p:cNvPr id="7" name="Content Placeholder 3" descr="FFS.pdf"/>
          <p:cNvPicPr>
            <a:picLocks noChangeAspect="1"/>
          </p:cNvPicPr>
          <p:nvPr/>
        </p:nvPicPr>
        <p:blipFill>
          <a:blip r:embed="rId2"/>
          <a:srcRect l="-12131" r="-12131"/>
          <a:stretch>
            <a:fillRect/>
          </a:stretch>
        </p:blipFill>
        <p:spPr>
          <a:xfrm>
            <a:off x="712535" y="1740385"/>
            <a:ext cx="8291785" cy="45601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10681" y="5069710"/>
            <a:ext cx="912787" cy="525821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  <a:alpha val="2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  <a:alpha val="20000"/>
                </a:schemeClr>
              </a:gs>
            </a:gsLst>
            <a:lin ang="16200000" scaled="0"/>
            <a:tileRect/>
          </a:gradFill>
          <a:ln w="38100" cmpd="sng">
            <a:solidFill>
              <a:srgbClr val="0000F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4320" y="1577464"/>
            <a:ext cx="3113353" cy="2246769"/>
          </a:xfrm>
          <a:prstGeom prst="rect">
            <a:avLst/>
          </a:prstGeom>
          <a:solidFill>
            <a:srgbClr val="DBEEF4"/>
          </a:solidFill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Indirect pointers</a:t>
            </a:r>
          </a:p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  - point to a disk block </a:t>
            </a:r>
          </a:p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    containing only pointers</a:t>
            </a:r>
          </a:p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 - 4 kB blocks =&gt; 1024 </a:t>
            </a:r>
            <a:r>
              <a:rPr lang="en-US" sz="2000" b="0" dirty="0" err="1" smtClean="0">
                <a:latin typeface="Gill Sans" charset="0"/>
                <a:ea typeface="Gill Sans" charset="0"/>
                <a:cs typeface="Gill Sans" charset="0"/>
              </a:rPr>
              <a:t>ptrs</a:t>
            </a:r>
            <a:endParaRPr lang="en-US" sz="2000" b="0" dirty="0" smtClean="0">
              <a:latin typeface="Gill Sans" charset="0"/>
              <a:ea typeface="Gill Sans" charset="0"/>
              <a:cs typeface="Gill Sans" charset="0"/>
            </a:endParaRPr>
          </a:p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    =&gt; 4 MB @ level 2</a:t>
            </a:r>
          </a:p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    =&gt; 4 GB @ level 3</a:t>
            </a:r>
          </a:p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    =&gt; 4 TB @ level 4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 flipV="1">
            <a:off x="2743200" y="3810000"/>
            <a:ext cx="967482" cy="1259711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229600" y="3239457"/>
            <a:ext cx="824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48 KB</a:t>
            </a:r>
            <a:endParaRPr lang="en-US" sz="2000" b="0" dirty="0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52656" y="3761189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+4 </a:t>
            </a:r>
            <a:r>
              <a:rPr lang="en-US" sz="20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M</a:t>
            </a:r>
            <a:r>
              <a:rPr lang="en-US" sz="2000" b="0" dirty="0" smtClean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B</a:t>
            </a:r>
            <a:endParaRPr lang="en-US" sz="2000" b="0" dirty="0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03952" y="4558464"/>
            <a:ext cx="8771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+4 GB</a:t>
            </a:r>
            <a:endParaRPr lang="en-US" sz="2000" b="0" dirty="0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42424" y="5931215"/>
            <a:ext cx="800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+4 TB</a:t>
            </a:r>
            <a:endParaRPr lang="en-US" sz="2000" b="0" dirty="0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pic>
        <p:nvPicPr>
          <p:cNvPr id="19" name="Picture 18" descr="Screen Shot 2014-10-21 at 1.50.13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53" y="4246255"/>
            <a:ext cx="3229456" cy="247479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035423" y="4662945"/>
            <a:ext cx="1286233" cy="1610808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  <a:alpha val="2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  <a:alpha val="20000"/>
                </a:schemeClr>
              </a:gs>
            </a:gsLst>
            <a:lin ang="16200000" scaled="0"/>
            <a:tileRect/>
          </a:gradFill>
          <a:ln w="38100" cmpd="sng">
            <a:solidFill>
              <a:srgbClr val="0000F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0286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C Low level I/O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229600" cy="1507385"/>
          </a:xfrm>
        </p:spPr>
        <p:txBody>
          <a:bodyPr>
            <a:normAutofit/>
          </a:bodyPr>
          <a:lstStyle/>
          <a:p>
            <a:r>
              <a:rPr lang="en-US" dirty="0" smtClean="0"/>
              <a:t>Operations on File Descriptors – as OS object representing the state of a file</a:t>
            </a:r>
          </a:p>
          <a:p>
            <a:pPr lvl="1"/>
            <a:r>
              <a:rPr lang="en-US" dirty="0" smtClean="0"/>
              <a:t>User has a “handle” on the descriptor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7650" y="2362200"/>
            <a:ext cx="8229600" cy="2031325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Consolas" charset="0"/>
                <a:ea typeface="Consolas" charset="0"/>
                <a:cs typeface="Consolas" charset="0"/>
              </a:rPr>
              <a:t>#include &lt;</a:t>
            </a:r>
            <a:r>
              <a:rPr lang="en-US" b="0" dirty="0" err="1" smtClean="0">
                <a:latin typeface="Consolas" charset="0"/>
                <a:ea typeface="Consolas" charset="0"/>
                <a:cs typeface="Consolas" charset="0"/>
              </a:rPr>
              <a:t>fcntl.h</a:t>
            </a:r>
            <a:r>
              <a:rPr lang="en-US" b="0" dirty="0" smtClean="0">
                <a:latin typeface="Consolas" charset="0"/>
                <a:ea typeface="Consolas" charset="0"/>
                <a:cs typeface="Consolas" charset="0"/>
              </a:rPr>
              <a:t>&gt;</a:t>
            </a:r>
          </a:p>
          <a:p>
            <a:r>
              <a:rPr lang="en-US" b="0" dirty="0" smtClean="0">
                <a:latin typeface="Consolas" charset="0"/>
                <a:ea typeface="Consolas" charset="0"/>
                <a:cs typeface="Consolas" charset="0"/>
              </a:rPr>
              <a:t>#include &lt;</a:t>
            </a:r>
            <a:r>
              <a:rPr lang="en-US" b="0" dirty="0" err="1">
                <a:latin typeface="Consolas" charset="0"/>
                <a:ea typeface="Consolas" charset="0"/>
                <a:cs typeface="Consolas" charset="0"/>
              </a:rPr>
              <a:t>u</a:t>
            </a:r>
            <a:r>
              <a:rPr lang="en-US" b="0" dirty="0" err="1" smtClean="0">
                <a:latin typeface="Consolas" charset="0"/>
                <a:ea typeface="Consolas" charset="0"/>
                <a:cs typeface="Consolas" charset="0"/>
              </a:rPr>
              <a:t>nistd.h</a:t>
            </a:r>
            <a:r>
              <a:rPr lang="en-US" b="0" dirty="0" smtClean="0">
                <a:latin typeface="Consolas" charset="0"/>
                <a:ea typeface="Consolas" charset="0"/>
                <a:cs typeface="Consolas" charset="0"/>
              </a:rPr>
              <a:t>&gt;</a:t>
            </a:r>
          </a:p>
          <a:p>
            <a:r>
              <a:rPr lang="en-US" b="0" dirty="0" smtClean="0">
                <a:latin typeface="Consolas" charset="0"/>
                <a:ea typeface="Consolas" charset="0"/>
                <a:cs typeface="Consolas" charset="0"/>
              </a:rPr>
              <a:t>#include &lt;sys/</a:t>
            </a:r>
            <a:r>
              <a:rPr lang="en-US" b="0" dirty="0" err="1" smtClean="0">
                <a:latin typeface="Consolas" charset="0"/>
                <a:ea typeface="Consolas" charset="0"/>
                <a:cs typeface="Consolas" charset="0"/>
              </a:rPr>
              <a:t>types.h</a:t>
            </a:r>
            <a:r>
              <a:rPr lang="en-US" b="0" dirty="0" smtClean="0">
                <a:latin typeface="Consolas" charset="0"/>
                <a:ea typeface="Consolas" charset="0"/>
                <a:cs typeface="Consolas" charset="0"/>
              </a:rPr>
              <a:t>&gt;</a:t>
            </a:r>
          </a:p>
          <a:p>
            <a:endParaRPr lang="en-US" b="0" dirty="0" smtClean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b="0" dirty="0" err="1" smtClean="0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b="0" dirty="0" smtClean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open (</a:t>
            </a:r>
            <a:r>
              <a:rPr lang="en-US" b="0" dirty="0" err="1">
                <a:latin typeface="Consolas" charset="0"/>
                <a:ea typeface="Consolas" charset="0"/>
                <a:cs typeface="Consolas" charset="0"/>
              </a:rPr>
              <a:t>const</a:t>
            </a:r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 char *filename, </a:t>
            </a:r>
            <a:r>
              <a:rPr lang="en-US" b="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b="0" dirty="0" smtClean="0">
                <a:latin typeface="Consolas" charset="0"/>
                <a:ea typeface="Consolas" charset="0"/>
                <a:cs typeface="Consolas" charset="0"/>
              </a:rPr>
              <a:t>flags [</a:t>
            </a:r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b="0" dirty="0" err="1">
                <a:latin typeface="Consolas" charset="0"/>
                <a:ea typeface="Consolas" charset="0"/>
                <a:cs typeface="Consolas" charset="0"/>
              </a:rPr>
              <a:t>mode_t</a:t>
            </a:r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 mode]</a:t>
            </a:r>
            <a:r>
              <a:rPr lang="en-US" b="0" dirty="0" smtClean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r>
              <a:rPr lang="en-US" b="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b="0" dirty="0" smtClean="0">
                <a:latin typeface="Consolas" charset="0"/>
                <a:ea typeface="Consolas" charset="0"/>
                <a:cs typeface="Consolas" charset="0"/>
              </a:rPr>
              <a:t>create </a:t>
            </a:r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b="0" dirty="0" err="1">
                <a:latin typeface="Consolas" charset="0"/>
                <a:ea typeface="Consolas" charset="0"/>
                <a:cs typeface="Consolas" charset="0"/>
              </a:rPr>
              <a:t>const</a:t>
            </a:r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 char *filename, </a:t>
            </a:r>
            <a:r>
              <a:rPr lang="en-US" b="0" dirty="0" err="1">
                <a:latin typeface="Consolas" charset="0"/>
                <a:ea typeface="Consolas" charset="0"/>
                <a:cs typeface="Consolas" charset="0"/>
              </a:rPr>
              <a:t>mode_t</a:t>
            </a:r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 mode</a:t>
            </a:r>
            <a:r>
              <a:rPr lang="en-US" b="0" dirty="0" smtClean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r>
              <a:rPr lang="en-US" b="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 close (</a:t>
            </a:r>
            <a:r>
              <a:rPr lang="en-US" b="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b="0" dirty="0" err="1">
                <a:latin typeface="Consolas" charset="0"/>
                <a:ea typeface="Consolas" charset="0"/>
                <a:cs typeface="Consolas" charset="0"/>
              </a:rPr>
              <a:t>filedes</a:t>
            </a:r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)</a:t>
            </a:r>
          </a:p>
        </p:txBody>
      </p:sp>
      <p:sp>
        <p:nvSpPr>
          <p:cNvPr id="8" name="Line Callout 1 7"/>
          <p:cNvSpPr/>
          <p:nvPr/>
        </p:nvSpPr>
        <p:spPr>
          <a:xfrm>
            <a:off x="4779212" y="3484540"/>
            <a:ext cx="1240588" cy="271460"/>
          </a:xfrm>
          <a:prstGeom prst="borderCallout1">
            <a:avLst>
              <a:gd name="adj1" fmla="val 50893"/>
              <a:gd name="adj2" fmla="val -2082"/>
              <a:gd name="adj3" fmla="val 398215"/>
              <a:gd name="adj4" fmla="val -181332"/>
            </a:avLst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ine Callout 1 8"/>
          <p:cNvSpPr/>
          <p:nvPr/>
        </p:nvSpPr>
        <p:spPr>
          <a:xfrm>
            <a:off x="6562935" y="3501210"/>
            <a:ext cx="1548373" cy="271460"/>
          </a:xfrm>
          <a:prstGeom prst="borderCallout1">
            <a:avLst>
              <a:gd name="adj1" fmla="val 50893"/>
              <a:gd name="adj2" fmla="val -2082"/>
              <a:gd name="adj3" fmla="val 451786"/>
              <a:gd name="adj4" fmla="val -63939"/>
            </a:avLst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81000" y="4572000"/>
            <a:ext cx="4191000" cy="1323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Bit vector of:</a:t>
            </a:r>
          </a:p>
          <a:p>
            <a:pPr marL="285750" indent="-285750">
              <a:buFont typeface="Arial"/>
              <a:buChar char="•"/>
            </a:pP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Access modes (Rd, </a:t>
            </a:r>
            <a:r>
              <a:rPr lang="en-US" sz="2000" b="0" dirty="0" err="1" smtClean="0">
                <a:latin typeface="Gill Sans" charset="0"/>
                <a:ea typeface="Gill Sans" charset="0"/>
                <a:cs typeface="Gill Sans" charset="0"/>
              </a:rPr>
              <a:t>Wr</a:t>
            </a: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, …)</a:t>
            </a:r>
          </a:p>
          <a:p>
            <a:pPr marL="285750" indent="-285750">
              <a:buFont typeface="Arial"/>
              <a:buChar char="•"/>
            </a:pP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Open Flags (Create, …)</a:t>
            </a:r>
          </a:p>
          <a:p>
            <a:pPr marL="285750" indent="-285750">
              <a:buFont typeface="Arial"/>
              <a:buChar char="•"/>
            </a:pP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Operating modes (Appends, …)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56833" y="4724400"/>
            <a:ext cx="3753767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Bit vector of </a:t>
            </a: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P</a:t>
            </a: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ermission Bits:</a:t>
            </a:r>
          </a:p>
          <a:p>
            <a:pPr marL="285750" indent="-285750">
              <a:buFont typeface="Arial"/>
              <a:buChar char="•"/>
            </a:pPr>
            <a:r>
              <a:rPr lang="en-US" sz="2000" b="0" dirty="0" err="1" smtClean="0">
                <a:latin typeface="Gill Sans" charset="0"/>
                <a:ea typeface="Gill Sans" charset="0"/>
                <a:cs typeface="Gill Sans" charset="0"/>
              </a:rPr>
              <a:t>User|Group|Other</a:t>
            </a: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 X R|W|X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5249" y="6172200"/>
            <a:ext cx="88263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  <a:hlinkClick r:id="rId2"/>
              </a:rPr>
              <a:t>http://</a:t>
            </a:r>
            <a:r>
              <a:rPr lang="en-US" b="0" dirty="0" err="1">
                <a:latin typeface="Gill Sans" charset="0"/>
                <a:ea typeface="Gill Sans" charset="0"/>
                <a:cs typeface="Gill Sans" charset="0"/>
                <a:hlinkClick r:id="rId2"/>
              </a:rPr>
              <a:t>www.gnu.org</a:t>
            </a:r>
            <a:r>
              <a:rPr lang="en-US" b="0" dirty="0">
                <a:latin typeface="Gill Sans" charset="0"/>
                <a:ea typeface="Gill Sans" charset="0"/>
                <a:cs typeface="Gill Sans" charset="0"/>
                <a:hlinkClick r:id="rId2"/>
              </a:rPr>
              <a:t>/software/</a:t>
            </a:r>
            <a:r>
              <a:rPr lang="en-US" b="0" dirty="0" err="1">
                <a:latin typeface="Gill Sans" charset="0"/>
                <a:ea typeface="Gill Sans" charset="0"/>
                <a:cs typeface="Gill Sans" charset="0"/>
                <a:hlinkClick r:id="rId2"/>
              </a:rPr>
              <a:t>libc</a:t>
            </a:r>
            <a:r>
              <a:rPr lang="en-US" b="0" dirty="0">
                <a:latin typeface="Gill Sans" charset="0"/>
                <a:ea typeface="Gill Sans" charset="0"/>
                <a:cs typeface="Gill Sans" charset="0"/>
                <a:hlinkClick r:id="rId2"/>
              </a:rPr>
              <a:t>/manual/</a:t>
            </a:r>
            <a:r>
              <a:rPr lang="en-US" b="0" dirty="0" err="1">
                <a:latin typeface="Gill Sans" charset="0"/>
                <a:ea typeface="Gill Sans" charset="0"/>
                <a:cs typeface="Gill Sans" charset="0"/>
                <a:hlinkClick r:id="rId2"/>
              </a:rPr>
              <a:t>html_node</a:t>
            </a:r>
            <a:r>
              <a:rPr lang="en-US" b="0" dirty="0">
                <a:latin typeface="Gill Sans" charset="0"/>
                <a:ea typeface="Gill Sans" charset="0"/>
                <a:cs typeface="Gill Sans" charset="0"/>
                <a:hlinkClick r:id="rId2"/>
              </a:rPr>
              <a:t>/Opening-and-Closing-</a:t>
            </a:r>
            <a:r>
              <a:rPr lang="en-US" b="0" dirty="0" err="1">
                <a:latin typeface="Gill Sans" charset="0"/>
                <a:ea typeface="Gill Sans" charset="0"/>
                <a:cs typeface="Gill Sans" charset="0"/>
                <a:hlinkClick r:id="rId2"/>
              </a:rPr>
              <a:t>Files.html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3522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819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" y="685800"/>
            <a:ext cx="8915400" cy="6144126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ct val="10000"/>
              </a:spcBef>
              <a:spcAft>
                <a:spcPts val="600"/>
              </a:spcAft>
            </a:pPr>
            <a:r>
              <a:rPr lang="en-US" sz="2800" dirty="0" smtClean="0"/>
              <a:t>File </a:t>
            </a:r>
            <a:r>
              <a:rPr lang="en-US" sz="2800" dirty="0"/>
              <a:t>System: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  <a:spcAft>
                <a:spcPts val="600"/>
              </a:spcAft>
            </a:pPr>
            <a:r>
              <a:rPr lang="en-US" sz="2400" dirty="0"/>
              <a:t>Transforms blocks into Files and Directories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  <a:spcAft>
                <a:spcPts val="600"/>
              </a:spcAft>
            </a:pPr>
            <a:r>
              <a:rPr lang="en-US" sz="2400" dirty="0"/>
              <a:t>Optimize for access and usage patterns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  <a:spcAft>
                <a:spcPts val="600"/>
              </a:spcAft>
            </a:pPr>
            <a:r>
              <a:rPr lang="en-US" sz="2400" dirty="0"/>
              <a:t>Maximize sequential access, allow efficient random </a:t>
            </a:r>
            <a:r>
              <a:rPr lang="en-US" sz="2400" dirty="0" smtClean="0"/>
              <a:t>access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  <a:spcAft>
                <a:spcPts val="600"/>
              </a:spcAft>
            </a:pPr>
            <a:endParaRPr lang="en-US" sz="1800" dirty="0" smtClean="0"/>
          </a:p>
          <a:p>
            <a:pPr>
              <a:lnSpc>
                <a:spcPct val="100000"/>
              </a:lnSpc>
              <a:spcBef>
                <a:spcPct val="10000"/>
              </a:spcBef>
              <a:spcAft>
                <a:spcPts val="600"/>
              </a:spcAft>
            </a:pPr>
            <a:r>
              <a:rPr lang="en-US" sz="2800" dirty="0" smtClean="0"/>
              <a:t>File </a:t>
            </a:r>
            <a:r>
              <a:rPr lang="en-US" sz="2800" dirty="0"/>
              <a:t>(and directory) defined by header, called “</a:t>
            </a:r>
            <a:r>
              <a:rPr lang="en-US" altLang="ja-JP" sz="2800" dirty="0" err="1"/>
              <a:t>inode</a:t>
            </a:r>
            <a:r>
              <a:rPr lang="en-US" sz="2800" dirty="0" smtClean="0"/>
              <a:t>”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  <a:spcAft>
                <a:spcPts val="600"/>
              </a:spcAft>
            </a:pPr>
            <a:endParaRPr lang="en-US" sz="1800" dirty="0" smtClean="0"/>
          </a:p>
          <a:p>
            <a:pPr>
              <a:lnSpc>
                <a:spcPct val="100000"/>
              </a:lnSpc>
              <a:spcBef>
                <a:spcPct val="10000"/>
              </a:spcBef>
              <a:spcAft>
                <a:spcPts val="600"/>
              </a:spcAft>
            </a:pPr>
            <a:r>
              <a:rPr lang="en-US" sz="2800" dirty="0" smtClean="0"/>
              <a:t>File Allocation Table (FAT) Scheme</a:t>
            </a:r>
            <a:endParaRPr lang="en-US" sz="2800" dirty="0"/>
          </a:p>
          <a:p>
            <a:pPr lvl="1">
              <a:lnSpc>
                <a:spcPct val="100000"/>
              </a:lnSpc>
              <a:spcBef>
                <a:spcPct val="10000"/>
              </a:spcBef>
              <a:spcAft>
                <a:spcPts val="600"/>
              </a:spcAft>
            </a:pPr>
            <a:r>
              <a:rPr lang="en-US" sz="2400" dirty="0"/>
              <a:t>L</a:t>
            </a:r>
            <a:r>
              <a:rPr lang="en-US" sz="2400" dirty="0" smtClean="0"/>
              <a:t>inked-list approach </a:t>
            </a:r>
            <a:endParaRPr lang="en-US" sz="2400" dirty="0"/>
          </a:p>
          <a:p>
            <a:pPr lvl="1">
              <a:lnSpc>
                <a:spcPct val="100000"/>
              </a:lnSpc>
              <a:spcBef>
                <a:spcPct val="10000"/>
              </a:spcBef>
              <a:spcAft>
                <a:spcPts val="600"/>
              </a:spcAft>
            </a:pPr>
            <a:r>
              <a:rPr lang="en-US" sz="2400" dirty="0" smtClean="0"/>
              <a:t>Very widely used: Cameras, USB drives, SD cards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  <a:spcAft>
                <a:spcPts val="600"/>
              </a:spcAft>
            </a:pPr>
            <a:r>
              <a:rPr lang="en-US" sz="2400" dirty="0" smtClean="0"/>
              <a:t>Simple to implement, but poor performance and no security 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  <a:spcAft>
                <a:spcPts val="600"/>
              </a:spcAft>
            </a:pPr>
            <a:endParaRPr lang="en-US" sz="1800" dirty="0"/>
          </a:p>
          <a:p>
            <a:pPr>
              <a:lnSpc>
                <a:spcPct val="100000"/>
              </a:lnSpc>
              <a:spcBef>
                <a:spcPct val="10000"/>
              </a:spcBef>
              <a:spcAft>
                <a:spcPts val="600"/>
              </a:spcAft>
            </a:pPr>
            <a:r>
              <a:rPr lang="en-US" sz="2600" dirty="0" smtClean="0"/>
              <a:t>Look at actual file access patterns – many small files, but large files take up all the space!</a:t>
            </a:r>
          </a:p>
          <a:p>
            <a:pPr marL="0" indent="0">
              <a:lnSpc>
                <a:spcPct val="100000"/>
              </a:lnSpc>
              <a:spcBef>
                <a:spcPct val="10000"/>
              </a:spcBef>
              <a:spcAft>
                <a:spcPts val="600"/>
              </a:spcAft>
              <a:buNone/>
            </a:pPr>
            <a:endParaRPr lang="en-US" sz="2800" dirty="0"/>
          </a:p>
          <a:p>
            <a:pPr>
              <a:lnSpc>
                <a:spcPct val="100000"/>
              </a:lnSpc>
              <a:spcBef>
                <a:spcPct val="10000"/>
              </a:spcBef>
              <a:spcAft>
                <a:spcPts val="600"/>
              </a:spcAft>
            </a:pPr>
            <a:endParaRPr lang="en-US" sz="2800" dirty="0">
              <a:sym typeface="Symbol" charset="0"/>
            </a:endParaRPr>
          </a:p>
          <a:p>
            <a:pPr>
              <a:lnSpc>
                <a:spcPct val="100000"/>
              </a:lnSpc>
              <a:spcBef>
                <a:spcPct val="10000"/>
              </a:spcBef>
              <a:spcAft>
                <a:spcPts val="600"/>
              </a:spcAft>
              <a:buFontTx/>
              <a:buNone/>
            </a:pPr>
            <a:endParaRPr lang="en-US" sz="2800" dirty="0"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043745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C Low Level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400" y="5334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When write returns, data is on its way to disk and can be read, but </a:t>
            </a:r>
            <a:r>
              <a:rPr lang="en-US" dirty="0" smtClean="0"/>
              <a:t>it </a:t>
            </a:r>
            <a:r>
              <a:rPr lang="en-US" dirty="0" smtClean="0"/>
              <a:t>may not actually be permanent!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3883" y="1473640"/>
            <a:ext cx="93311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err="1">
                <a:latin typeface="Consolas" charset="0"/>
                <a:ea typeface="Consolas" charset="0"/>
                <a:cs typeface="Consolas" charset="0"/>
              </a:rPr>
              <a:t>ssize_t</a:t>
            </a:r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read</a:t>
            </a:r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 (</a:t>
            </a:r>
            <a:r>
              <a:rPr lang="en-US" b="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b="0" dirty="0" err="1">
                <a:latin typeface="Consolas" charset="0"/>
                <a:ea typeface="Consolas" charset="0"/>
                <a:cs typeface="Consolas" charset="0"/>
              </a:rPr>
              <a:t>filedes</a:t>
            </a:r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, void *buffer, </a:t>
            </a:r>
            <a:r>
              <a:rPr lang="en-US" b="0" dirty="0" err="1">
                <a:latin typeface="Consolas" charset="0"/>
                <a:ea typeface="Consolas" charset="0"/>
                <a:cs typeface="Consolas" charset="0"/>
              </a:rPr>
              <a:t>size_t</a:t>
            </a:r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b="0" dirty="0" err="1" smtClean="0">
                <a:latin typeface="Consolas" charset="0"/>
                <a:ea typeface="Consolas" charset="0"/>
                <a:cs typeface="Consolas" charset="0"/>
              </a:rPr>
              <a:t>maxsize</a:t>
            </a:r>
            <a:r>
              <a:rPr lang="en-US" b="0" dirty="0" smtClean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b="0" dirty="0" smtClean="0">
                <a:latin typeface="Consolas" charset="0"/>
                <a:ea typeface="Consolas" charset="0"/>
                <a:cs typeface="Consolas" charset="0"/>
              </a:rPr>
              <a:t>- returns bytes read, 0 =&gt; EOF, -1 =&gt; error</a:t>
            </a:r>
          </a:p>
          <a:p>
            <a:r>
              <a:rPr lang="en-US" b="0" dirty="0" err="1">
                <a:latin typeface="Consolas" charset="0"/>
                <a:ea typeface="Consolas" charset="0"/>
                <a:cs typeface="Consolas" charset="0"/>
              </a:rPr>
              <a:t>ssize_t</a:t>
            </a:r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write</a:t>
            </a:r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 (</a:t>
            </a:r>
            <a:r>
              <a:rPr lang="en-US" b="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b="0" dirty="0" err="1">
                <a:latin typeface="Consolas" charset="0"/>
                <a:ea typeface="Consolas" charset="0"/>
                <a:cs typeface="Consolas" charset="0"/>
              </a:rPr>
              <a:t>filedes</a:t>
            </a:r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b="0" dirty="0" err="1">
                <a:latin typeface="Consolas" charset="0"/>
                <a:ea typeface="Consolas" charset="0"/>
                <a:cs typeface="Consolas" charset="0"/>
              </a:rPr>
              <a:t>const</a:t>
            </a:r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 void *buffer, </a:t>
            </a:r>
            <a:r>
              <a:rPr lang="en-US" b="0" dirty="0" err="1">
                <a:latin typeface="Consolas" charset="0"/>
                <a:ea typeface="Consolas" charset="0"/>
                <a:cs typeface="Consolas" charset="0"/>
              </a:rPr>
              <a:t>size_t</a:t>
            </a:r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b="0" dirty="0" smtClean="0">
                <a:latin typeface="Consolas" charset="0"/>
                <a:ea typeface="Consolas" charset="0"/>
                <a:cs typeface="Consolas" charset="0"/>
              </a:rPr>
              <a:t>size)</a:t>
            </a:r>
          </a:p>
          <a:p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b="0" dirty="0" smtClean="0">
                <a:latin typeface="Consolas" charset="0"/>
                <a:ea typeface="Consolas" charset="0"/>
                <a:cs typeface="Consolas" charset="0"/>
              </a:rPr>
              <a:t>- returns bytes </a:t>
            </a:r>
            <a:r>
              <a:rPr lang="en-US" b="0" dirty="0" smtClean="0">
                <a:latin typeface="Consolas" charset="0"/>
                <a:ea typeface="Consolas" charset="0"/>
                <a:cs typeface="Consolas" charset="0"/>
              </a:rPr>
              <a:t>written</a:t>
            </a:r>
            <a:endParaRPr lang="en-US" b="0" dirty="0" smtClean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b="0" dirty="0" err="1">
                <a:latin typeface="Consolas" charset="0"/>
                <a:ea typeface="Consolas" charset="0"/>
                <a:cs typeface="Consolas" charset="0"/>
              </a:rPr>
              <a:t>off_t</a:t>
            </a:r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lseek</a:t>
            </a:r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 (</a:t>
            </a:r>
            <a:r>
              <a:rPr lang="en-US" b="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b="0" dirty="0" err="1">
                <a:latin typeface="Consolas" charset="0"/>
                <a:ea typeface="Consolas" charset="0"/>
                <a:cs typeface="Consolas" charset="0"/>
              </a:rPr>
              <a:t>fil</a:t>
            </a:r>
            <a:r>
              <a:rPr lang="en-US" b="0" dirty="0" err="1">
                <a:latin typeface="Consolas"/>
                <a:ea typeface="Consolas" charset="0"/>
                <a:cs typeface="Consolas"/>
              </a:rPr>
              <a:t>edes</a:t>
            </a:r>
            <a:r>
              <a:rPr lang="en-US" b="0" dirty="0">
                <a:latin typeface="Consolas"/>
                <a:ea typeface="Consolas" charset="0"/>
                <a:cs typeface="Consolas"/>
              </a:rPr>
              <a:t>, </a:t>
            </a:r>
            <a:r>
              <a:rPr lang="en-US" b="0" dirty="0" err="1">
                <a:latin typeface="Consolas"/>
                <a:ea typeface="Consolas" charset="0"/>
                <a:cs typeface="Consolas"/>
              </a:rPr>
              <a:t>off_t</a:t>
            </a:r>
            <a:r>
              <a:rPr lang="en-US" b="0" dirty="0">
                <a:latin typeface="Consolas"/>
                <a:ea typeface="Consolas" charset="0"/>
                <a:cs typeface="Consolas"/>
              </a:rPr>
              <a:t> offset, </a:t>
            </a:r>
            <a:r>
              <a:rPr lang="en-US" b="0" dirty="0" err="1">
                <a:latin typeface="Consolas"/>
                <a:ea typeface="Consolas" charset="0"/>
                <a:cs typeface="Consolas"/>
              </a:rPr>
              <a:t>int</a:t>
            </a:r>
            <a:r>
              <a:rPr lang="en-US" b="0" dirty="0">
                <a:latin typeface="Consolas"/>
                <a:ea typeface="Consolas" charset="0"/>
                <a:cs typeface="Consolas"/>
              </a:rPr>
              <a:t> whence</a:t>
            </a:r>
            <a:r>
              <a:rPr lang="en-US" b="0" dirty="0" smtClean="0">
                <a:latin typeface="Consolas"/>
                <a:ea typeface="Consolas" charset="0"/>
                <a:cs typeface="Consolas"/>
              </a:rPr>
              <a:t>)</a:t>
            </a:r>
          </a:p>
          <a:p>
            <a:r>
              <a:rPr lang="en-US" b="0" dirty="0">
                <a:latin typeface="Consolas"/>
                <a:ea typeface="Consolas" charset="0"/>
                <a:cs typeface="Consolas"/>
              </a:rPr>
              <a:t> </a:t>
            </a:r>
            <a:r>
              <a:rPr lang="en-US" b="0" dirty="0" smtClean="0">
                <a:latin typeface="Consolas"/>
                <a:ea typeface="Consolas" charset="0"/>
                <a:cs typeface="Consolas"/>
              </a:rPr>
              <a:t>- </a:t>
            </a:r>
            <a:r>
              <a:rPr lang="en-US" b="0" dirty="0">
                <a:latin typeface="Consolas"/>
                <a:cs typeface="Consolas"/>
              </a:rPr>
              <a:t>set the file </a:t>
            </a:r>
            <a:r>
              <a:rPr lang="en-US" b="0" dirty="0" smtClean="0">
                <a:latin typeface="Consolas"/>
                <a:cs typeface="Consolas"/>
              </a:rPr>
              <a:t>offset</a:t>
            </a:r>
          </a:p>
          <a:p>
            <a:r>
              <a:rPr lang="en-US" b="0" dirty="0">
                <a:latin typeface="Consolas"/>
                <a:ea typeface="Consolas" charset="0"/>
                <a:cs typeface="Consolas"/>
              </a:rPr>
              <a:t> </a:t>
            </a:r>
            <a:r>
              <a:rPr lang="en-US" b="0" dirty="0" smtClean="0">
                <a:latin typeface="Consolas"/>
                <a:ea typeface="Consolas" charset="0"/>
                <a:cs typeface="Consolas"/>
              </a:rPr>
              <a:t>  * if whence == SEEK_SET: set file offset to “offset”</a:t>
            </a:r>
          </a:p>
          <a:p>
            <a:r>
              <a:rPr lang="en-US" b="0" dirty="0">
                <a:latin typeface="Consolas"/>
                <a:ea typeface="Consolas" charset="0"/>
                <a:cs typeface="Consolas"/>
              </a:rPr>
              <a:t> </a:t>
            </a:r>
            <a:r>
              <a:rPr lang="en-US" b="0" dirty="0" smtClean="0">
                <a:latin typeface="Consolas"/>
                <a:ea typeface="Consolas" charset="0"/>
                <a:cs typeface="Consolas"/>
              </a:rPr>
              <a:t>  * if whence == SEEK_CRT: set file offset to </a:t>
            </a:r>
            <a:r>
              <a:rPr lang="en-US" b="0" dirty="0" err="1" smtClean="0">
                <a:latin typeface="Consolas"/>
                <a:ea typeface="Consolas" charset="0"/>
                <a:cs typeface="Consolas"/>
              </a:rPr>
              <a:t>crt</a:t>
            </a:r>
            <a:r>
              <a:rPr lang="en-US" b="0" dirty="0" smtClean="0">
                <a:latin typeface="Consolas"/>
                <a:ea typeface="Consolas" charset="0"/>
                <a:cs typeface="Consolas"/>
              </a:rPr>
              <a:t> location + “offset”</a:t>
            </a:r>
          </a:p>
          <a:p>
            <a:r>
              <a:rPr lang="en-US" b="0" dirty="0">
                <a:latin typeface="Consolas"/>
                <a:ea typeface="Consolas" charset="0"/>
                <a:cs typeface="Consolas"/>
              </a:rPr>
              <a:t> </a:t>
            </a:r>
            <a:r>
              <a:rPr lang="en-US" b="0" dirty="0" smtClean="0">
                <a:latin typeface="Consolas"/>
                <a:ea typeface="Consolas" charset="0"/>
                <a:cs typeface="Consolas"/>
              </a:rPr>
              <a:t>  * if whence == SEEK_END: set file offset to file size + “offset”</a:t>
            </a:r>
            <a:endParaRPr lang="en-US" b="0" dirty="0">
              <a:latin typeface="Consolas"/>
              <a:ea typeface="Consolas" charset="0"/>
              <a:cs typeface="Consolas"/>
            </a:endParaRPr>
          </a:p>
          <a:p>
            <a:r>
              <a:rPr lang="en-US" b="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fsync</a:t>
            </a:r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 (</a:t>
            </a:r>
            <a:r>
              <a:rPr lang="en-US" b="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b="0" dirty="0" err="1">
                <a:latin typeface="Consolas" charset="0"/>
                <a:ea typeface="Consolas" charset="0"/>
                <a:cs typeface="Consolas" charset="0"/>
              </a:rPr>
              <a:t>fildes</a:t>
            </a:r>
            <a:r>
              <a:rPr lang="en-US" b="0" dirty="0" smtClean="0">
                <a:latin typeface="Consolas" charset="0"/>
                <a:ea typeface="Consolas" charset="0"/>
                <a:cs typeface="Consolas" charset="0"/>
              </a:rPr>
              <a:t>) </a:t>
            </a:r>
            <a:endParaRPr lang="en-US" b="0" dirty="0" smtClean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b="0" dirty="0" smtClean="0">
                <a:latin typeface="Consolas" charset="0"/>
                <a:ea typeface="Consolas" charset="0"/>
                <a:cs typeface="Consolas" charset="0"/>
              </a:rPr>
              <a:t> – </a:t>
            </a:r>
            <a:r>
              <a:rPr lang="en-US" b="0" dirty="0" smtClean="0">
                <a:latin typeface="Consolas" charset="0"/>
                <a:ea typeface="Consolas" charset="0"/>
                <a:cs typeface="Consolas" charset="0"/>
              </a:rPr>
              <a:t>wait for i/o </a:t>
            </a:r>
            <a:r>
              <a:rPr lang="en-US" b="0" dirty="0" smtClean="0">
                <a:latin typeface="Consolas" charset="0"/>
                <a:ea typeface="Consolas" charset="0"/>
                <a:cs typeface="Consolas" charset="0"/>
              </a:rPr>
              <a:t>of </a:t>
            </a:r>
            <a:r>
              <a:rPr lang="en-US" b="0" dirty="0" err="1" smtClean="0">
                <a:latin typeface="Consolas" charset="0"/>
                <a:ea typeface="Consolas" charset="0"/>
                <a:cs typeface="Consolas" charset="0"/>
              </a:rPr>
              <a:t>filedes</a:t>
            </a:r>
            <a:r>
              <a:rPr lang="en-US" b="0" dirty="0" smtClean="0">
                <a:latin typeface="Consolas" charset="0"/>
                <a:ea typeface="Consolas" charset="0"/>
                <a:cs typeface="Consolas" charset="0"/>
              </a:rPr>
              <a:t> to finish and commit to disk</a:t>
            </a:r>
            <a:endParaRPr lang="en-US" b="0" dirty="0" smtClean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void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sync</a:t>
            </a:r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 (void</a:t>
            </a:r>
            <a:r>
              <a:rPr lang="en-US" b="0" dirty="0" smtClean="0">
                <a:latin typeface="Consolas" charset="0"/>
                <a:ea typeface="Consolas" charset="0"/>
                <a:cs typeface="Consolas" charset="0"/>
              </a:rPr>
              <a:t>) – wait for ALL to </a:t>
            </a:r>
            <a:r>
              <a:rPr lang="en-US" b="0" dirty="0" smtClean="0">
                <a:latin typeface="Consolas" charset="0"/>
                <a:ea typeface="Consolas" charset="0"/>
                <a:cs typeface="Consolas" charset="0"/>
              </a:rPr>
              <a:t>finish and commit to disk</a:t>
            </a:r>
            <a:endParaRPr lang="en-US" b="0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0325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Building a File System</a:t>
            </a:r>
          </a:p>
        </p:txBody>
      </p:sp>
      <p:sp>
        <p:nvSpPr>
          <p:cNvPr id="94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839200" cy="5943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5000"/>
              </a:spcBef>
            </a:pPr>
            <a:r>
              <a:rPr lang="en-US" altLang="ko-KR" dirty="0" smtClean="0">
                <a:solidFill>
                  <a:schemeClr val="hlink"/>
                </a:solidFill>
                <a:latin typeface="Gill Sans"/>
                <a:ea typeface="굴림" panose="020B0600000101010101" pitchFamily="34" charset="-127"/>
                <a:cs typeface="Gill Sans"/>
              </a:rPr>
              <a:t>File System</a:t>
            </a: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:</a:t>
            </a:r>
            <a:r>
              <a:rPr lang="en-US" altLang="ko-KR" dirty="0" smtClean="0">
                <a:ea typeface="굴림" panose="020B0600000101010101" pitchFamily="34" charset="-127"/>
              </a:rPr>
              <a:t> Layer of OS that transforms block interface of disks (or other block devices) into Files, Directories, etc.</a:t>
            </a:r>
          </a:p>
          <a:p>
            <a:pPr>
              <a:lnSpc>
                <a:spcPct val="100000"/>
              </a:lnSpc>
              <a:spcBef>
                <a:spcPct val="5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  <a:spcBef>
                <a:spcPct val="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File System Components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altLang="ko-KR" sz="2400" dirty="0">
                <a:latin typeface="Gill Sans"/>
                <a:ea typeface="굴림" panose="020B0600000101010101" pitchFamily="34" charset="-127"/>
                <a:cs typeface="Gill Sans"/>
              </a:rPr>
              <a:t>Naming</a:t>
            </a:r>
            <a:r>
              <a:rPr lang="en-US" altLang="ko-KR" sz="2400" dirty="0">
                <a:ea typeface="굴림" panose="020B0600000101010101" pitchFamily="34" charset="-127"/>
              </a:rPr>
              <a:t>: Interface to find files by name, not by blocks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altLang="ko-KR" sz="2400" dirty="0" smtClean="0">
                <a:latin typeface="Gill Sans"/>
                <a:ea typeface="굴림" panose="020B0600000101010101" pitchFamily="34" charset="-127"/>
                <a:cs typeface="Gill Sans"/>
              </a:rPr>
              <a:t>Disk </a:t>
            </a:r>
            <a:r>
              <a:rPr lang="en-US" altLang="ko-KR" sz="2400" dirty="0" smtClean="0">
                <a:latin typeface="Gill Sans"/>
                <a:ea typeface="굴림" panose="020B0600000101010101" pitchFamily="34" charset="-127"/>
                <a:cs typeface="Gill Sans"/>
              </a:rPr>
              <a:t>Management</a:t>
            </a:r>
            <a:r>
              <a:rPr lang="en-US" altLang="ko-KR" sz="2400" dirty="0" smtClean="0">
                <a:ea typeface="굴림" panose="020B0600000101010101" pitchFamily="34" charset="-127"/>
              </a:rPr>
              <a:t>: collecting disk blocks into files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altLang="ko-KR" sz="2400" dirty="0" smtClean="0">
                <a:latin typeface="Gill Sans"/>
                <a:ea typeface="굴림" panose="020B0600000101010101" pitchFamily="34" charset="-127"/>
                <a:cs typeface="Gill Sans"/>
              </a:rPr>
              <a:t>Protection</a:t>
            </a:r>
            <a:r>
              <a:rPr lang="en-US" altLang="ko-KR" sz="2400" dirty="0" smtClean="0">
                <a:ea typeface="굴림" panose="020B0600000101010101" pitchFamily="34" charset="-127"/>
              </a:rPr>
              <a:t>: Layers to keep data secure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altLang="ko-KR" sz="2400" dirty="0" smtClean="0">
                <a:latin typeface="Gill Sans"/>
                <a:ea typeface="굴림" panose="020B0600000101010101" pitchFamily="34" charset="-127"/>
                <a:cs typeface="Gill Sans"/>
              </a:rPr>
              <a:t>Reliability/Durability</a:t>
            </a:r>
            <a:r>
              <a:rPr lang="en-US" altLang="ko-KR" sz="2400" dirty="0" smtClean="0">
                <a:ea typeface="굴림" panose="020B0600000101010101" pitchFamily="34" charset="-127"/>
              </a:rPr>
              <a:t>: Keeping of files durable despite crashes, media failures, attacks, etc.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endParaRPr lang="en-US" altLang="ko-KR" sz="2400" dirty="0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766789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ct val="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Recall: </a:t>
            </a:r>
            <a:r>
              <a:rPr lang="en-US" altLang="ko-KR" dirty="0">
                <a:ea typeface="굴림" panose="020B0600000101010101" pitchFamily="34" charset="-127"/>
              </a:rPr>
              <a:t>User vs. System View of a File</a:t>
            </a:r>
          </a:p>
        </p:txBody>
      </p:sp>
      <p:sp>
        <p:nvSpPr>
          <p:cNvPr id="94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839200" cy="6172200"/>
          </a:xfrm>
        </p:spPr>
        <p:txBody>
          <a:bodyPr>
            <a:normAutofit/>
          </a:bodyPr>
          <a:lstStyle/>
          <a:p>
            <a:pPr lvl="1">
              <a:lnSpc>
                <a:spcPct val="100000"/>
              </a:lnSpc>
              <a:spcBef>
                <a:spcPct val="5000"/>
              </a:spcBef>
            </a:pPr>
            <a:endParaRPr lang="en-US" altLang="ko-KR" sz="2400" dirty="0" smtClean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  <a:spcBef>
                <a:spcPct val="5000"/>
              </a:spcBef>
            </a:pPr>
            <a:r>
              <a:rPr lang="en-US" altLang="ko-KR" sz="2600" dirty="0" smtClean="0">
                <a:ea typeface="굴림" panose="020B0600000101010101" pitchFamily="34" charset="-127"/>
              </a:rPr>
              <a:t>User’s view: 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altLang="ko-KR" sz="2600" dirty="0" smtClean="0">
                <a:ea typeface="굴림" panose="020B0600000101010101" pitchFamily="34" charset="-127"/>
              </a:rPr>
              <a:t>Durable Data Structures</a:t>
            </a:r>
          </a:p>
          <a:p>
            <a:pPr>
              <a:lnSpc>
                <a:spcPct val="100000"/>
              </a:lnSpc>
              <a:spcBef>
                <a:spcPct val="5000"/>
              </a:spcBef>
            </a:pPr>
            <a:r>
              <a:rPr lang="en-US" altLang="ko-KR" sz="2600" dirty="0" smtClean="0">
                <a:ea typeface="굴림" panose="020B0600000101010101" pitchFamily="34" charset="-127"/>
              </a:rPr>
              <a:t>System’s view (system call interface):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altLang="ko-KR" sz="2600" dirty="0" smtClean="0">
                <a:ea typeface="굴림" panose="020B0600000101010101" pitchFamily="34" charset="-127"/>
              </a:rPr>
              <a:t>Collection of Bytes (UNIX)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altLang="ko-KR" sz="2600" dirty="0" smtClean="0">
                <a:ea typeface="굴림" panose="020B0600000101010101" pitchFamily="34" charset="-127"/>
              </a:rPr>
              <a:t>Doesn’t matter to system what kind of data structures you want to store on disk!</a:t>
            </a:r>
          </a:p>
          <a:p>
            <a:pPr>
              <a:lnSpc>
                <a:spcPct val="100000"/>
              </a:lnSpc>
              <a:spcBef>
                <a:spcPct val="5000"/>
              </a:spcBef>
            </a:pPr>
            <a:r>
              <a:rPr lang="en-US" altLang="ko-KR" sz="2600" dirty="0" smtClean="0">
                <a:ea typeface="굴림" panose="020B0600000101010101" pitchFamily="34" charset="-127"/>
              </a:rPr>
              <a:t>System’s view (inside OS):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altLang="ko-KR" sz="2600" dirty="0" smtClean="0">
                <a:ea typeface="굴림" panose="020B0600000101010101" pitchFamily="34" charset="-127"/>
              </a:rPr>
              <a:t>Collection of blocks (a block is a logical transfer unit, while a sector is the physical transfer unit)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altLang="ko-KR" sz="2600" dirty="0" smtClean="0">
                <a:ea typeface="굴림" panose="020B0600000101010101" pitchFamily="34" charset="-127"/>
              </a:rPr>
              <a:t>Block size </a:t>
            </a:r>
            <a:r>
              <a:rPr lang="en-US" altLang="ko-KR" sz="2600" dirty="0" smtClean="0">
                <a:ea typeface="굴림" panose="020B0600000101010101" pitchFamily="34" charset="-127"/>
                <a:sym typeface="Symbol" panose="05050102010706020507" pitchFamily="18" charset="2"/>
              </a:rPr>
              <a:t> sector size; in UNIX, block size is 4KB</a:t>
            </a:r>
          </a:p>
        </p:txBody>
      </p:sp>
    </p:spTree>
    <p:extLst>
      <p:ext uri="{BB962C8B-B14F-4D97-AF65-F5344CB8AC3E}">
        <p14:creationId xmlns:p14="http://schemas.microsoft.com/office/powerpoint/2010/main" val="41520182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58200" cy="533400"/>
          </a:xfrm>
        </p:spPr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Recall: Translating from User to System View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743200"/>
            <a:ext cx="8686800" cy="39624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What happens if user says: give me bytes 2—12?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Fetch block corresponding to those bytes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Return just the correct portion of the block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What about: write bytes 2—12?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Fetch block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Modify portion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Write out Block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Everything inside File System is in whole size blocks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For example, 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getc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()</a:t>
            </a:r>
            <a:r>
              <a:rPr lang="en-US" altLang="ko-KR" dirty="0" smtClean="0">
                <a:ea typeface="굴림" panose="020B0600000101010101" pitchFamily="34" charset="-127"/>
              </a:rPr>
              <a:t>,</a:t>
            </a:r>
            <a:r>
              <a:rPr lang="en-US" altLang="ko-KR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 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putc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()</a:t>
            </a:r>
            <a:r>
              <a:rPr lang="en-US" altLang="ko-KR" dirty="0" smtClean="0"/>
              <a:t> </a:t>
            </a: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 buffers something like 4096 bytes, even if interface is one byte at a time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From now on, file is a collection of blocks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ko-KR" altLang="en-US" dirty="0" smtClean="0">
              <a:ea typeface="굴림" panose="020B0600000101010101" pitchFamily="34" charset="-127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1190">
            <a:off x="1981200" y="990600"/>
            <a:ext cx="2168525" cy="123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389" name="Group 5"/>
          <p:cNvGrpSpPr>
            <a:grpSpLocks/>
          </p:cNvGrpSpPr>
          <p:nvPr/>
        </p:nvGrpSpPr>
        <p:grpSpPr bwMode="auto">
          <a:xfrm>
            <a:off x="7239000" y="1066800"/>
            <a:ext cx="1270000" cy="939800"/>
            <a:chOff x="4496" y="800"/>
            <a:chExt cx="800" cy="592"/>
          </a:xfrm>
        </p:grpSpPr>
        <p:sp useBgFill="1">
          <p:nvSpPr>
            <p:cNvPr id="16395" name="Oval 6"/>
            <p:cNvSpPr>
              <a:spLocks noChangeArrowheads="1"/>
            </p:cNvSpPr>
            <p:nvPr/>
          </p:nvSpPr>
          <p:spPr bwMode="auto">
            <a:xfrm>
              <a:off x="4512" y="1152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 useBgFill="1">
          <p:nvSpPr>
            <p:cNvPr id="16396" name="Oval 7"/>
            <p:cNvSpPr>
              <a:spLocks noChangeArrowheads="1"/>
            </p:cNvSpPr>
            <p:nvPr/>
          </p:nvSpPr>
          <p:spPr bwMode="auto">
            <a:xfrm>
              <a:off x="4512" y="1008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 useBgFill="1">
          <p:nvSpPr>
            <p:cNvPr id="16397" name="Oval 8"/>
            <p:cNvSpPr>
              <a:spLocks noChangeArrowheads="1"/>
            </p:cNvSpPr>
            <p:nvPr/>
          </p:nvSpPr>
          <p:spPr bwMode="auto">
            <a:xfrm>
              <a:off x="4496" y="896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 useBgFill="1">
          <p:nvSpPr>
            <p:cNvPr id="16398" name="Oval 9"/>
            <p:cNvSpPr>
              <a:spLocks noChangeArrowheads="1"/>
            </p:cNvSpPr>
            <p:nvPr/>
          </p:nvSpPr>
          <p:spPr bwMode="auto">
            <a:xfrm>
              <a:off x="4496" y="800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399" name="Line 10"/>
            <p:cNvSpPr>
              <a:spLocks noChangeShapeType="1"/>
            </p:cNvSpPr>
            <p:nvPr/>
          </p:nvSpPr>
          <p:spPr bwMode="auto">
            <a:xfrm>
              <a:off x="4876" y="908"/>
              <a:ext cx="152" cy="1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0" name="Line 11"/>
            <p:cNvSpPr>
              <a:spLocks noChangeShapeType="1"/>
            </p:cNvSpPr>
            <p:nvPr/>
          </p:nvSpPr>
          <p:spPr bwMode="auto">
            <a:xfrm>
              <a:off x="4860" y="892"/>
              <a:ext cx="376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401" name="Group 12"/>
            <p:cNvGrpSpPr>
              <a:grpSpLocks/>
            </p:cNvGrpSpPr>
            <p:nvPr/>
          </p:nvGrpSpPr>
          <p:grpSpPr bwMode="auto">
            <a:xfrm>
              <a:off x="4632" y="856"/>
              <a:ext cx="520" cy="456"/>
              <a:chOff x="4272" y="632"/>
              <a:chExt cx="520" cy="456"/>
            </a:xfrm>
          </p:grpSpPr>
          <p:sp>
            <p:nvSpPr>
              <p:cNvPr id="16402" name="Oval 13"/>
              <p:cNvSpPr>
                <a:spLocks noChangeArrowheads="1"/>
              </p:cNvSpPr>
              <p:nvPr/>
            </p:nvSpPr>
            <p:spPr bwMode="auto">
              <a:xfrm>
                <a:off x="4272" y="947"/>
                <a:ext cx="520" cy="141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403" name="Oval 14"/>
              <p:cNvSpPr>
                <a:spLocks noChangeArrowheads="1"/>
              </p:cNvSpPr>
              <p:nvPr/>
            </p:nvSpPr>
            <p:spPr bwMode="auto">
              <a:xfrm>
                <a:off x="4280" y="632"/>
                <a:ext cx="496" cy="128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404" name="Line 15"/>
              <p:cNvSpPr>
                <a:spLocks noChangeShapeType="1"/>
              </p:cNvSpPr>
              <p:nvPr/>
            </p:nvSpPr>
            <p:spPr bwMode="auto">
              <a:xfrm>
                <a:off x="4272" y="696"/>
                <a:ext cx="0" cy="32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5" name="Line 16"/>
              <p:cNvSpPr>
                <a:spLocks noChangeShapeType="1"/>
              </p:cNvSpPr>
              <p:nvPr/>
            </p:nvSpPr>
            <p:spPr bwMode="auto">
              <a:xfrm>
                <a:off x="4776" y="696"/>
                <a:ext cx="0" cy="344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6390" name="Oval 17"/>
          <p:cNvSpPr>
            <a:spLocks noChangeArrowheads="1"/>
          </p:cNvSpPr>
          <p:nvPr/>
        </p:nvSpPr>
        <p:spPr bwMode="auto">
          <a:xfrm>
            <a:off x="4876800" y="914400"/>
            <a:ext cx="1371600" cy="1295400"/>
          </a:xfrm>
          <a:prstGeom prst="ellipse">
            <a:avLst/>
          </a:prstGeom>
          <a:solidFill>
            <a:srgbClr val="FF66CC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ko-KR" sz="2800" b="0" dirty="0">
                <a:latin typeface="Gill Sans" charset="0"/>
                <a:ea typeface="Gill Sans" charset="0"/>
                <a:cs typeface="Gill Sans" charset="0"/>
              </a:rPr>
              <a:t>File</a:t>
            </a:r>
          </a:p>
          <a:p>
            <a:pPr algn="ctr"/>
            <a:r>
              <a:rPr lang="en-US" altLang="ko-KR" sz="2800" b="0" dirty="0">
                <a:latin typeface="Gill Sans" charset="0"/>
                <a:ea typeface="Gill Sans" charset="0"/>
                <a:cs typeface="Gill Sans" charset="0"/>
              </a:rPr>
              <a:t>System</a:t>
            </a:r>
          </a:p>
        </p:txBody>
      </p:sp>
      <p:sp>
        <p:nvSpPr>
          <p:cNvPr id="16391" name="AutoShape 18"/>
          <p:cNvSpPr>
            <a:spLocks noChangeArrowheads="1"/>
          </p:cNvSpPr>
          <p:nvPr/>
        </p:nvSpPr>
        <p:spPr bwMode="auto">
          <a:xfrm>
            <a:off x="6324600" y="1371600"/>
            <a:ext cx="838200" cy="381000"/>
          </a:xfrm>
          <a:prstGeom prst="rightArrow">
            <a:avLst>
              <a:gd name="adj1" fmla="val 50000"/>
              <a:gd name="adj2" fmla="val 55000"/>
            </a:avLst>
          </a:pr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6392" name="AutoShape 19"/>
          <p:cNvSpPr>
            <a:spLocks noChangeArrowheads="1"/>
          </p:cNvSpPr>
          <p:nvPr/>
        </p:nvSpPr>
        <p:spPr bwMode="auto">
          <a:xfrm>
            <a:off x="3962400" y="1371600"/>
            <a:ext cx="838200" cy="381000"/>
          </a:xfrm>
          <a:prstGeom prst="rightArrow">
            <a:avLst>
              <a:gd name="adj1" fmla="val 50000"/>
              <a:gd name="adj2" fmla="val 55000"/>
            </a:avLst>
          </a:pr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6393" name="AutoShape 20"/>
          <p:cNvSpPr>
            <a:spLocks noChangeArrowheads="1"/>
          </p:cNvSpPr>
          <p:nvPr/>
        </p:nvSpPr>
        <p:spPr bwMode="auto">
          <a:xfrm rot="-1305313">
            <a:off x="1905000" y="1524000"/>
            <a:ext cx="1066800" cy="4572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pic>
        <p:nvPicPr>
          <p:cNvPr id="16394" name="Picture 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1436688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24202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Disk Management Policies (1/2)</a:t>
            </a:r>
          </a:p>
        </p:txBody>
      </p:sp>
      <p:sp>
        <p:nvSpPr>
          <p:cNvPr id="946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914400"/>
            <a:ext cx="8991600" cy="5791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Basic entities on a disk: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 smtClean="0">
                <a:solidFill>
                  <a:schemeClr val="hlink"/>
                </a:solidFill>
                <a:ea typeface="굴림" panose="020B0600000101010101" pitchFamily="34" charset="-127"/>
              </a:rPr>
              <a:t>File:</a:t>
            </a:r>
            <a:r>
              <a:rPr lang="en-US" altLang="ko-KR" sz="2400" dirty="0" smtClean="0">
                <a:ea typeface="굴림" panose="020B0600000101010101" pitchFamily="34" charset="-127"/>
              </a:rPr>
              <a:t> user-visible group of blocks arranged sequentially in logical space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 smtClean="0">
                <a:solidFill>
                  <a:schemeClr val="hlink"/>
                </a:solidFill>
                <a:ea typeface="굴림" panose="020B0600000101010101" pitchFamily="34" charset="-127"/>
              </a:rPr>
              <a:t>Directory:</a:t>
            </a:r>
            <a:r>
              <a:rPr lang="en-US" altLang="ko-KR" sz="2400" dirty="0" smtClean="0">
                <a:ea typeface="굴림" panose="020B0600000101010101" pitchFamily="34" charset="-127"/>
              </a:rPr>
              <a:t> user-visible index mapping names to </a:t>
            </a:r>
            <a:r>
              <a:rPr lang="en-US" altLang="ko-KR" sz="2400" dirty="0" smtClean="0">
                <a:ea typeface="굴림" panose="020B0600000101010101" pitchFamily="34" charset="-127"/>
              </a:rPr>
              <a:t>files</a:t>
            </a:r>
            <a:endParaRPr lang="en-US" altLang="ko-KR" sz="2400" dirty="0" smtClean="0">
              <a:ea typeface="굴림" panose="020B0600000101010101" pitchFamily="34" charset="-127"/>
            </a:endParaRPr>
          </a:p>
          <a:p>
            <a:pPr lvl="1">
              <a:lnSpc>
                <a:spcPct val="100000"/>
              </a:lnSpc>
              <a:spcBef>
                <a:spcPct val="0"/>
              </a:spcBef>
            </a:pPr>
            <a:endParaRPr lang="en-US" altLang="ko-KR" sz="2400" dirty="0" smtClean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Access disk as linear array of sectors.  Two Options: 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Identify sectors as vectors [cylinder, surface, sector], sort in cylinder-major order, </a:t>
            </a:r>
            <a:r>
              <a:rPr lang="en-US" altLang="ko-KR" sz="2400" dirty="0">
                <a:ea typeface="굴림" panose="020B0600000101010101" pitchFamily="34" charset="-127"/>
              </a:rPr>
              <a:t>n</a:t>
            </a:r>
            <a:r>
              <a:rPr lang="en-US" altLang="ko-KR" sz="2400" dirty="0" smtClean="0">
                <a:ea typeface="굴림" panose="020B0600000101010101" pitchFamily="34" charset="-127"/>
              </a:rPr>
              <a:t>ot used anymore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 smtClean="0">
                <a:solidFill>
                  <a:schemeClr val="hlink"/>
                </a:solidFill>
                <a:ea typeface="굴림" panose="020B0600000101010101" pitchFamily="34" charset="-127"/>
              </a:rPr>
              <a:t>Logical Block Addressing (LBA):</a:t>
            </a:r>
            <a:r>
              <a:rPr lang="en-US" altLang="ko-KR" sz="2400" dirty="0" smtClean="0">
                <a:ea typeface="굴림" panose="020B0600000101010101" pitchFamily="34" charset="-127"/>
              </a:rPr>
              <a:t> Every sector has integer address from zero up to max number of sectors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Controller translates from address </a:t>
            </a:r>
            <a:r>
              <a:rPr lang="en-US" altLang="ko-KR" sz="2400" dirty="0" smtClean="0">
                <a:ea typeface="굴림" panose="020B0600000101010101" pitchFamily="34" charset="-127"/>
                <a:sym typeface="Symbol" panose="05050102010706020507" pitchFamily="18" charset="2"/>
              </a:rPr>
              <a:t></a:t>
            </a:r>
            <a:r>
              <a:rPr lang="en-US" altLang="ko-KR" sz="2400" dirty="0" smtClean="0">
                <a:ea typeface="굴림" panose="020B0600000101010101" pitchFamily="34" charset="-127"/>
              </a:rPr>
              <a:t> physical position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First case: OS/BIOS must deal with bad sectors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Second case: hardware shields OS from structure of disk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endParaRPr lang="en-US" altLang="ko-KR" sz="2400" dirty="0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408144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6179" grpId="0" build="p"/>
    </p:bldLst>
  </p:timing>
</p:sld>
</file>

<file path=ppt/theme/theme1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81760</TotalTime>
  <Pages>60</Pages>
  <Words>2521</Words>
  <Application>Microsoft Macintosh PowerPoint</Application>
  <PresentationFormat>On-screen Show (4:3)</PresentationFormat>
  <Paragraphs>506</Paragraphs>
  <Slides>40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</vt:lpstr>
      <vt:lpstr>CS162 Operating Systems and Systems Programming Lecture 18   File Systems</vt:lpstr>
      <vt:lpstr>Recall: How do we Hide I/O Latency?</vt:lpstr>
      <vt:lpstr>I/O &amp; Storage Layers</vt:lpstr>
      <vt:lpstr>Recall: C Low level I/O</vt:lpstr>
      <vt:lpstr>Recall: C Low Level Operations</vt:lpstr>
      <vt:lpstr>Building a File System</vt:lpstr>
      <vt:lpstr>Recall: User vs. System View of a File</vt:lpstr>
      <vt:lpstr>Recall: Translating from User to System View</vt:lpstr>
      <vt:lpstr>Disk Management Policies (1/2)</vt:lpstr>
      <vt:lpstr>Recall: Disk Management Policies (2/2)</vt:lpstr>
      <vt:lpstr>Designing a File System …</vt:lpstr>
      <vt:lpstr>Components of a File System</vt:lpstr>
      <vt:lpstr>Components of a file system</vt:lpstr>
      <vt:lpstr>Directories</vt:lpstr>
      <vt:lpstr>Directory</vt:lpstr>
      <vt:lpstr>I/O &amp; Storage Layers</vt:lpstr>
      <vt:lpstr>File</vt:lpstr>
      <vt:lpstr>In-Memory File System Structures</vt:lpstr>
      <vt:lpstr>In-Memory File System Structures</vt:lpstr>
      <vt:lpstr>Our first filesystem: FAT (File Allocation Table)</vt:lpstr>
      <vt:lpstr>FAT Properties</vt:lpstr>
      <vt:lpstr>FAT Properties</vt:lpstr>
      <vt:lpstr>FAT Properties</vt:lpstr>
      <vt:lpstr>FAT Assessment</vt:lpstr>
      <vt:lpstr>FAT Assessment – Issues </vt:lpstr>
      <vt:lpstr>What about the Directory?</vt:lpstr>
      <vt:lpstr>Directory Structure (cont’d)</vt:lpstr>
      <vt:lpstr>Many Huge FAT Security Holes!</vt:lpstr>
      <vt:lpstr>Administrivia</vt:lpstr>
      <vt:lpstr>break</vt:lpstr>
      <vt:lpstr>Characteristics of Files</vt:lpstr>
      <vt:lpstr>Characteristics of Files</vt:lpstr>
      <vt:lpstr>Characteristics of Files</vt:lpstr>
      <vt:lpstr>So What About a “Real” File System?</vt:lpstr>
      <vt:lpstr>An “Almost Real” File System</vt:lpstr>
      <vt:lpstr>Unix File System</vt:lpstr>
      <vt:lpstr>File Attributes</vt:lpstr>
      <vt:lpstr>Data Storage</vt:lpstr>
      <vt:lpstr>Data Storage</vt:lpstr>
      <vt:lpstr>Summary</vt:lpstr>
    </vt:vector>
  </TitlesOfParts>
  <Company>UC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Course Introduction and Overview</dc:title>
  <dc:subject/>
  <dc:creator>John D. Kubiatowicz</dc:creator>
  <cp:keywords/>
  <dc:description>Imported some pictures from Silbershatz (c) 2005</dc:description>
  <cp:lastModifiedBy>Ion Stoica</cp:lastModifiedBy>
  <cp:revision>943</cp:revision>
  <cp:lastPrinted>2016-10-31T21:17:30Z</cp:lastPrinted>
  <dcterms:created xsi:type="dcterms:W3CDTF">1995-08-12T11:37:26Z</dcterms:created>
  <dcterms:modified xsi:type="dcterms:W3CDTF">2017-04-03T23:43:31Z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Joseph</vt:lpwstr>
  </property>
  <property fmtid="{D5CDD505-2E9C-101B-9397-08002B2CF9AE}" pid="3" name="Semester">
    <vt:lpwstr>Spring 2006</vt:lpwstr>
  </property>
</Properties>
</file>