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1483" r:id="rId3"/>
    <p:sldId id="1484" r:id="rId4"/>
    <p:sldId id="1459" r:id="rId5"/>
    <p:sldId id="1491" r:id="rId6"/>
    <p:sldId id="1456" r:id="rId7"/>
    <p:sldId id="1457" r:id="rId8"/>
    <p:sldId id="1458" r:id="rId9"/>
    <p:sldId id="1435" r:id="rId10"/>
    <p:sldId id="1492" r:id="rId11"/>
    <p:sldId id="1436" r:id="rId12"/>
    <p:sldId id="1494" r:id="rId13"/>
    <p:sldId id="1324" r:id="rId14"/>
    <p:sldId id="1325" r:id="rId15"/>
    <p:sldId id="1326" r:id="rId16"/>
    <p:sldId id="1495" r:id="rId17"/>
    <p:sldId id="1327" r:id="rId18"/>
    <p:sldId id="1328" r:id="rId19"/>
    <p:sldId id="1429" r:id="rId20"/>
    <p:sldId id="1476" r:id="rId21"/>
    <p:sldId id="1433" r:id="rId22"/>
    <p:sldId id="1351" r:id="rId23"/>
    <p:sldId id="1332" r:id="rId24"/>
    <p:sldId id="1333" r:id="rId25"/>
    <p:sldId id="1352" r:id="rId26"/>
    <p:sldId id="1334" r:id="rId27"/>
    <p:sldId id="1335" r:id="rId28"/>
    <p:sldId id="1336" r:id="rId29"/>
    <p:sldId id="1337" r:id="rId30"/>
    <p:sldId id="1338" r:id="rId31"/>
    <p:sldId id="1411" r:id="rId32"/>
    <p:sldId id="1426" r:id="rId33"/>
    <p:sldId id="1413" r:id="rId34"/>
    <p:sldId id="1414" r:id="rId35"/>
    <p:sldId id="1415" r:id="rId36"/>
    <p:sldId id="1376" r:id="rId37"/>
    <p:sldId id="1377" r:id="rId38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5" autoAdjust="0"/>
    <p:restoredTop sz="94745" autoAdjust="0"/>
  </p:normalViewPr>
  <p:slideViewPr>
    <p:cSldViewPr>
      <p:cViewPr varScale="1">
        <p:scale>
          <a:sx n="112" d="100"/>
          <a:sy n="112" d="100"/>
        </p:scale>
        <p:origin x="1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8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19.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431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4/4/18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33800" y="6550025"/>
            <a:ext cx="215633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UCB Spring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19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  <a:br>
              <a:rPr lang="en-US" altLang="en-US" sz="3000" dirty="0"/>
            </a:br>
            <a:r>
              <a:rPr lang="en-US" altLang="en-US" sz="3000" dirty="0"/>
              <a:t>File Systems (</a:t>
            </a:r>
            <a:r>
              <a:rPr lang="en-US" altLang="en-US" sz="3000" dirty="0" err="1"/>
              <a:t>Con’t</a:t>
            </a:r>
            <a:r>
              <a:rPr lang="en-US" altLang="en-US" sz="3000" dirty="0"/>
              <a:t>),</a:t>
            </a:r>
            <a:br>
              <a:rPr lang="en-US" altLang="en-US" sz="3000" dirty="0"/>
            </a:br>
            <a:r>
              <a:rPr lang="en-US" altLang="en-US" sz="3000" dirty="0"/>
              <a:t>MMAP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/>
              <a:t>April 4</a:t>
            </a:r>
            <a:r>
              <a:rPr lang="en-US" altLang="en-US" baseline="30000" dirty="0"/>
              <a:t>th</a:t>
            </a:r>
            <a:r>
              <a:rPr lang="en-US" altLang="en-US" dirty="0"/>
              <a:t>, 2018</a:t>
            </a:r>
          </a:p>
          <a:p>
            <a:pPr marL="285750" indent="-285750"/>
            <a:r>
              <a:rPr lang="en-US" altLang="en-US" dirty="0"/>
              <a:t>Profs. Anthony D. Joseph &amp; Jonathan Ragan-Kelley</a:t>
            </a:r>
          </a:p>
          <a:p>
            <a:pPr marL="285750" indent="-285750"/>
            <a:r>
              <a:rPr lang="en-US" alt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UNIX BSD 4.2 (1984) (2/2)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Problem: When create a file, don’t know how big it will become (in UNIX, most writes are by appending)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How much contiguous space do you allocate for a file?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BSD 4.2, just find some range of free blocks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Put each new file at the front of different range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To expand a file, you first try successive blocks in bitmap, then choose new range of blocks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Also in BSD 4.2: store files from same directory near each other</a:t>
            </a:r>
            <a:br>
              <a:rPr lang="en-US" altLang="ko-KR" sz="2400" dirty="0">
                <a:ea typeface="굴림" panose="020B0600000101010101" pitchFamily="34" charset="-127"/>
              </a:rPr>
            </a:b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Fast File System (FFS)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Allocation and placement policies for BSD 4.2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endParaRPr lang="ko-KR" altLang="en-US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174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Solution1: Skip sector positioning (“interleaving”)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Place the blocks from one file on every other block of a track: give time for processing to overlap rotation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be done by OS or in modern drives by the disk controller</a:t>
            </a:r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5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Solution 2: Read ahead: read next block right after first, even if application hasn’t asked for it yet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This can be done either by OS (read ahead)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By disk itself (track buffers) - many disk controllers have internal RAM that allows them to read a complete track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Note: Modern disks + controllers do many things “under the covers”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Track buffers, elevator algorithms, bad block filtering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33400" y="2209800"/>
            <a:ext cx="3329062" cy="1826450"/>
            <a:chOff x="240" y="480"/>
            <a:chExt cx="1884" cy="97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4037993" y="2475485"/>
            <a:ext cx="4725007" cy="1639315"/>
            <a:chOff x="3024" y="576"/>
            <a:chExt cx="2674" cy="876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9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early UNIX and DOS/Windows’ FAT file system, headers stored in special array in outermost cylinders</a:t>
            </a:r>
          </a:p>
          <a:p>
            <a:endParaRPr lang="en-US" sz="2800" dirty="0"/>
          </a:p>
          <a:p>
            <a:r>
              <a:rPr lang="en-US" sz="2800" dirty="0"/>
              <a:t>Header not stored anywhere near the data blocks</a:t>
            </a:r>
          </a:p>
          <a:p>
            <a:pPr lvl="1"/>
            <a:r>
              <a:rPr lang="en-US" sz="2400" dirty="0"/>
              <a:t>To read a small file, seek to get header, seek back to data</a:t>
            </a:r>
          </a:p>
          <a:p>
            <a:pPr lvl="1"/>
            <a:endParaRPr lang="en-US" sz="2400" dirty="0"/>
          </a:p>
          <a:p>
            <a:r>
              <a:rPr lang="en-US" sz="2800" dirty="0"/>
              <a:t>Fixed size, set when disk is formatted</a:t>
            </a:r>
          </a:p>
          <a:p>
            <a:pPr lvl="1"/>
            <a:r>
              <a:rPr lang="en-US" sz="2400" dirty="0"/>
              <a:t>At formatting time, a fixed number of </a:t>
            </a:r>
            <a:r>
              <a:rPr lang="en-US" sz="2400" dirty="0" err="1"/>
              <a:t>inodes</a:t>
            </a:r>
            <a:r>
              <a:rPr lang="en-US" sz="2400" dirty="0"/>
              <a:t> are created</a:t>
            </a:r>
          </a:p>
          <a:p>
            <a:pPr lvl="1"/>
            <a:r>
              <a:rPr lang="en-US" sz="2400" dirty="0"/>
              <a:t>Each is given a unique number, called an “</a:t>
            </a:r>
            <a:r>
              <a:rPr lang="en-US" altLang="ja-JP" sz="2400" dirty="0" err="1"/>
              <a:t>inumber</a:t>
            </a:r>
            <a:r>
              <a:rPr lang="en-US" altLang="ja-JP" sz="2400" dirty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534400" cy="5943600"/>
          </a:xfrm>
        </p:spPr>
        <p:txBody>
          <a:bodyPr>
            <a:normAutofit/>
          </a:bodyPr>
          <a:lstStyle/>
          <a:p>
            <a:r>
              <a:rPr lang="en-US" dirty="0"/>
              <a:t>Later versions of UNIX moved the header information to be </a:t>
            </a:r>
            <a:br>
              <a:rPr lang="en-US" dirty="0"/>
            </a:br>
            <a:r>
              <a:rPr lang="en-US" dirty="0"/>
              <a:t>closer to the data blocks</a:t>
            </a:r>
          </a:p>
          <a:p>
            <a:pPr lvl="1"/>
            <a:r>
              <a:rPr lang="en-US" sz="2400" dirty="0"/>
              <a:t>Often, </a:t>
            </a:r>
            <a:r>
              <a:rPr lang="en-US" sz="2400" dirty="0" err="1"/>
              <a:t>inode</a:t>
            </a:r>
            <a:r>
              <a:rPr lang="en-US" sz="2400" dirty="0"/>
              <a:t> for file stored in same </a:t>
            </a:r>
            <a:r>
              <a:rPr lang="ja-JP" altLang="en-US" sz="2400" dirty="0"/>
              <a:t>“</a:t>
            </a:r>
            <a:r>
              <a:rPr lang="en-US" altLang="ja-JP" sz="2400" dirty="0"/>
              <a:t>cylinder group</a:t>
            </a:r>
            <a:r>
              <a:rPr lang="ja-JP" altLang="en-US" sz="2400" dirty="0"/>
              <a:t>”</a:t>
            </a:r>
            <a:r>
              <a:rPr lang="en-US" altLang="ja-JP" sz="2400" dirty="0"/>
              <a:t> as parent directory of the file (makes an </a:t>
            </a:r>
            <a:r>
              <a:rPr lang="en-US" altLang="ja-JP" sz="2400" dirty="0" err="1"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altLang="ja-JP" sz="2400" dirty="0"/>
              <a:t> of that directory run fast)</a:t>
            </a:r>
          </a:p>
          <a:p>
            <a:r>
              <a:rPr lang="en-US" dirty="0"/>
              <a:t>Pros: </a:t>
            </a:r>
          </a:p>
          <a:p>
            <a:pPr lvl="1"/>
            <a:r>
              <a:rPr lang="en-US" sz="2400" dirty="0"/>
              <a:t>UNIX BSD 4.2 puts bit of file header array on many cylinders</a:t>
            </a:r>
          </a:p>
          <a:p>
            <a:pPr lvl="1"/>
            <a:r>
              <a:rPr lang="en-US" sz="2400" dirty="0"/>
              <a:t>For small directories, can fit all data, file headers, etc. in same cylinder </a:t>
            </a:r>
            <a:r>
              <a:rPr lang="en-US" sz="2400" dirty="0">
                <a:sym typeface="Symbol" pitchFamily="-83" charset="2"/>
              </a:rPr>
              <a:t> no seeks!</a:t>
            </a:r>
          </a:p>
          <a:p>
            <a:pPr lvl="1"/>
            <a:r>
              <a:rPr lang="en-US" sz="2400" dirty="0"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1"/>
            <a:r>
              <a:rPr lang="en-US" sz="2400" dirty="0"/>
              <a:t>Reliability: whatever happens to the disk, you can find many of the files (even if directories disconnected)</a:t>
            </a:r>
            <a:endParaRPr lang="en-US" sz="1600" dirty="0"/>
          </a:p>
          <a:p>
            <a:r>
              <a:rPr lang="en-US" dirty="0"/>
              <a:t>Part of the Fast File System (FFS)</a:t>
            </a:r>
          </a:p>
          <a:p>
            <a:pPr lvl="1"/>
            <a:r>
              <a:rPr lang="en-US" sz="2400" dirty="0"/>
              <a:t>General optimization to avoid seeks</a:t>
            </a:r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File system volume is divided into a set of block groups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Close set of tracks</a:t>
            </a:r>
          </a:p>
          <a:p>
            <a:pPr>
              <a:lnSpc>
                <a:spcPct val="100000"/>
              </a:lnSpc>
            </a:pPr>
            <a:r>
              <a:rPr lang="en-US" dirty="0"/>
              <a:t>Data blocks, metadata, and free space </a:t>
            </a:r>
            <a:br>
              <a:rPr lang="en-US" dirty="0"/>
            </a:br>
            <a:r>
              <a:rPr lang="en-US" dirty="0"/>
              <a:t>interleaved within block group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Avoid huge seeks between </a:t>
            </a:r>
            <a:br>
              <a:rPr lang="en-US" sz="2400" dirty="0"/>
            </a:br>
            <a:r>
              <a:rPr lang="en-US" sz="2400" dirty="0"/>
              <a:t>user data and system structure</a:t>
            </a:r>
          </a:p>
          <a:p>
            <a:pPr>
              <a:lnSpc>
                <a:spcPct val="100000"/>
              </a:lnSpc>
            </a:pPr>
            <a:r>
              <a:rPr lang="en-US" dirty="0"/>
              <a:t>Put directory and its files in </a:t>
            </a:r>
            <a:br>
              <a:rPr lang="en-US" dirty="0"/>
            </a:br>
            <a:r>
              <a:rPr lang="en-US" dirty="0"/>
              <a:t>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305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First-Free allocation of new </a:t>
            </a:r>
            <a:br>
              <a:rPr lang="en-US" dirty="0"/>
            </a:br>
            <a:r>
              <a:rPr lang="en-US" dirty="0"/>
              <a:t>file blocks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/>
              <a:t>To expand file, first try </a:t>
            </a:r>
            <a:br>
              <a:rPr lang="en-US" altLang="ko-KR" sz="2400" dirty="0"/>
            </a:br>
            <a:r>
              <a:rPr lang="en-US" altLang="ko-KR" sz="2400" dirty="0"/>
              <a:t>successive blocks in bitmap, then </a:t>
            </a:r>
            <a:br>
              <a:rPr lang="en-US" altLang="ko-KR" sz="2400" dirty="0"/>
            </a:br>
            <a:r>
              <a:rPr lang="en-US" altLang="ko-KR" sz="2400" dirty="0"/>
              <a:t>choose new range of blocks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Few little holes at start, big </a:t>
            </a:r>
            <a:br>
              <a:rPr lang="en-US" sz="2400" dirty="0"/>
            </a:br>
            <a:r>
              <a:rPr lang="en-US" sz="2400" dirty="0"/>
              <a:t>sequential runs at end of group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Avoids fragmentation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Sequential layout for big files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Important: keep 10% or more free!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Reserve space in the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533400"/>
          </a:xfrm>
        </p:spPr>
        <p:txBody>
          <a:bodyPr/>
          <a:lstStyle/>
          <a:p>
            <a:r>
              <a:rPr lang="en-US" dirty="0"/>
              <a:t>UNIX 4.2 BSD FFS First Fit Block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/>
              <a:t>Fills in the small holes at the start of block group</a:t>
            </a:r>
          </a:p>
          <a:p>
            <a:r>
              <a:rPr lang="en-US" dirty="0"/>
              <a:t>Avoids fragmentation, leaves contiguous free space at end</a:t>
            </a:r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4.2 BSD 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Pros</a:t>
            </a:r>
          </a:p>
          <a:p>
            <a:pPr lvl="1"/>
            <a:r>
              <a:rPr lang="en-US" sz="2400" dirty="0"/>
              <a:t>Efficient storage for both small and large files</a:t>
            </a:r>
          </a:p>
          <a:p>
            <a:pPr lvl="1"/>
            <a:r>
              <a:rPr lang="en-US" sz="2400" dirty="0"/>
              <a:t>Locality for both small and large files</a:t>
            </a:r>
          </a:p>
          <a:p>
            <a:pPr lvl="1"/>
            <a:r>
              <a:rPr lang="en-US" sz="2400" dirty="0"/>
              <a:t>Locality for metadata and data</a:t>
            </a:r>
          </a:p>
          <a:p>
            <a:pPr lvl="1"/>
            <a:r>
              <a:rPr lang="en-US" sz="2400" dirty="0"/>
              <a:t>No defragmentation necessary!</a:t>
            </a:r>
          </a:p>
          <a:p>
            <a:pPr lvl="1"/>
            <a:endParaRPr lang="en-US" sz="2400" dirty="0"/>
          </a:p>
          <a:p>
            <a:r>
              <a:rPr lang="en-US" sz="2800" dirty="0"/>
              <a:t>Cons</a:t>
            </a:r>
          </a:p>
          <a:p>
            <a:pPr lvl="1"/>
            <a:r>
              <a:rPr lang="en-US" sz="2400" dirty="0"/>
              <a:t>Inefficient for tiny files (a 1 byte file requires both an </a:t>
            </a:r>
            <a:r>
              <a:rPr lang="en-US" sz="2400" dirty="0" err="1"/>
              <a:t>inode</a:t>
            </a:r>
            <a:r>
              <a:rPr lang="en-US" sz="2400" dirty="0"/>
              <a:t> and a data block)</a:t>
            </a:r>
          </a:p>
          <a:p>
            <a:pPr lvl="1"/>
            <a:r>
              <a:rPr lang="en-US" sz="2400" dirty="0"/>
              <a:t>Inefficient encoding when file is mostly contiguous on disk</a:t>
            </a:r>
          </a:p>
          <a:p>
            <a:pPr lvl="1"/>
            <a:r>
              <a:rPr lang="en-US" sz="2400" dirty="0"/>
              <a:t>Need to reserve 10-20% of free space to prevent fragmentation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Midterm 2 regrade requests now open</a:t>
            </a:r>
            <a:br>
              <a:rPr lang="en-US" sz="2800" dirty="0"/>
            </a:br>
            <a:r>
              <a:rPr lang="en-US" sz="2800" dirty="0"/>
              <a:t>(until next Monday, April 9)</a:t>
            </a:r>
          </a:p>
          <a:p>
            <a:endParaRPr lang="en-US" sz="2800" dirty="0"/>
          </a:p>
          <a:p>
            <a:r>
              <a:rPr lang="en-US" sz="2800" dirty="0"/>
              <a:t>Project 2 final report due tonight at 11:59PM</a:t>
            </a:r>
          </a:p>
          <a:p>
            <a:endParaRPr lang="en-US" sz="2800" dirty="0"/>
          </a:p>
          <a:p>
            <a:r>
              <a:rPr lang="en-US" sz="2800" dirty="0"/>
              <a:t>Project 3 design doc due next Wed 4/11 at 11:59PM</a:t>
            </a:r>
          </a:p>
        </p:txBody>
      </p:sp>
    </p:spTree>
    <p:extLst>
      <p:ext uri="{BB962C8B-B14F-4D97-AF65-F5344CB8AC3E}">
        <p14:creationId xmlns:p14="http://schemas.microsoft.com/office/powerpoint/2010/main" val="191139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dirty="0"/>
              <a:t>Recall: So What About a “Real” File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Meet the </a:t>
            </a:r>
            <a:r>
              <a:rPr lang="en-US" sz="3200" dirty="0" err="1">
                <a:solidFill>
                  <a:srgbClr val="FF0000"/>
                </a:solidFill>
              </a:rPr>
              <a:t>inode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660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6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191000" cy="6096000"/>
          </a:xfrm>
        </p:spPr>
        <p:txBody>
          <a:bodyPr>
            <a:noAutofit/>
          </a:bodyPr>
          <a:lstStyle/>
          <a:p>
            <a:r>
              <a:rPr lang="en-US" altLang="zh-TW" dirty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sz="2400" dirty="0" err="1">
                <a:ea typeface="新細明體" panose="02020500000000000000" pitchFamily="18" charset="-120"/>
              </a:rPr>
              <a:t>inodes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Block sizes settable </a:t>
            </a:r>
            <a:br>
              <a:rPr lang="en-US" altLang="zh-TW" sz="2400" dirty="0">
                <a:ea typeface="新細明體" panose="02020500000000000000" pitchFamily="18" charset="-120"/>
              </a:rPr>
            </a:br>
            <a:r>
              <a:rPr lang="en-US" altLang="zh-TW" sz="2400" dirty="0">
                <a:ea typeface="新細明體" panose="02020500000000000000" pitchFamily="18" charset="-120"/>
              </a:rPr>
              <a:t>at format time: </a:t>
            </a:r>
            <a:br>
              <a:rPr lang="en-US" altLang="zh-TW" sz="2400" dirty="0">
                <a:ea typeface="新細明體" panose="02020500000000000000" pitchFamily="18" charset="-120"/>
              </a:rPr>
            </a:br>
            <a:r>
              <a:rPr lang="en-US" altLang="zh-TW" sz="2400" dirty="0">
                <a:ea typeface="新細明體" panose="02020500000000000000" pitchFamily="18" charset="-120"/>
              </a:rPr>
              <a:t>1K, 2K, 4K, 8K…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Actual </a:t>
            </a:r>
            <a:r>
              <a:rPr lang="en-US" altLang="zh-TW" dirty="0" err="1">
                <a:ea typeface="新細明體" panose="02020500000000000000" pitchFamily="18" charset="-120"/>
              </a:rPr>
              <a:t>inode</a:t>
            </a:r>
            <a:r>
              <a:rPr lang="en-US" altLang="zh-TW" dirty="0">
                <a:ea typeface="新細明體" panose="02020500000000000000" pitchFamily="18" charset="-120"/>
              </a:rPr>
              <a:t> structure similar to 4.2 BSD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with 12 direct pointers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Several degrees of protection with comparable overhead</a:t>
            </a: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24400" y="5715000"/>
            <a:ext cx="4275126" cy="7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Example: create a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file1.dat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b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under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/dir1/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 Ext3</a:t>
            </a:r>
            <a:endParaRPr lang="en-US" altLang="en-US" sz="2400" b="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6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762000"/>
            <a:ext cx="8876324" cy="59100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Stored in files, can be read, but typically don’t</a:t>
            </a:r>
          </a:p>
          <a:p>
            <a:pPr lvl="1"/>
            <a:r>
              <a:rPr lang="en-US" dirty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open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dirty="0"/>
              <a:t> traverse the structure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lang="en-US" dirty="0"/>
              <a:t> / unlink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Link existing file to a directory</a:t>
            </a:r>
          </a:p>
          <a:p>
            <a:pPr lvl="3"/>
            <a:r>
              <a:rPr lang="en-US" dirty="0"/>
              <a:t>Not in FAT !</a:t>
            </a:r>
          </a:p>
          <a:p>
            <a:pPr lvl="2"/>
            <a:r>
              <a:rPr lang="en-US" dirty="0"/>
              <a:t>Forms a DAG</a:t>
            </a:r>
          </a:p>
          <a:p>
            <a:r>
              <a:rPr lang="en-US" dirty="0"/>
              <a:t>When can file be deleted?</a:t>
            </a:r>
          </a:p>
          <a:p>
            <a:pPr lvl="1"/>
            <a:r>
              <a:rPr lang="en-US" dirty="0"/>
              <a:t>Maintain ref-count of links to the file</a:t>
            </a:r>
          </a:p>
          <a:p>
            <a:pPr lvl="1"/>
            <a:r>
              <a:rPr lang="en-US" dirty="0"/>
              <a:t>Delete after the last reference is gone</a:t>
            </a:r>
          </a:p>
          <a:p>
            <a:r>
              <a:rPr lang="en-US" dirty="0" err="1"/>
              <a:t>libc</a:t>
            </a:r>
            <a:r>
              <a:rPr lang="en-US" dirty="0"/>
              <a:t> support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char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*entry, </a:t>
            </a:r>
            <a:br>
              <a:rPr lang="en-US" sz="22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			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8943" y="3609938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508158" y="1420050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062890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597992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0260" y="101560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9816" y="2199743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432429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91991" y="1551443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78943" y="2915582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36636" y="1849836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40500" y="209995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90793" y="3067982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9439" y="379089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/lib/foo</a:t>
            </a:r>
          </a:p>
        </p:txBody>
      </p:sp>
    </p:spTree>
    <p:extLst>
      <p:ext uri="{BB962C8B-B14F-4D97-AF65-F5344CB8AC3E}">
        <p14:creationId xmlns:p14="http://schemas.microsoft.com/office/powerpoint/2010/main" val="2289431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Hard link</a:t>
            </a:r>
          </a:p>
          <a:p>
            <a:pPr lvl="1"/>
            <a:r>
              <a:rPr lang="en-US" sz="2400" dirty="0"/>
              <a:t>Sets another directory entry to contain the file number for the file</a:t>
            </a:r>
          </a:p>
          <a:p>
            <a:pPr lvl="1"/>
            <a:r>
              <a:rPr lang="en-US" sz="2400" dirty="0"/>
              <a:t>Creates another name (path) for the file</a:t>
            </a:r>
          </a:p>
          <a:p>
            <a:pPr lvl="1"/>
            <a:r>
              <a:rPr lang="en-US" sz="2400" dirty="0"/>
              <a:t>Each is “first class”</a:t>
            </a:r>
          </a:p>
          <a:p>
            <a:endParaRPr lang="en-US" sz="2800" dirty="0"/>
          </a:p>
          <a:p>
            <a:r>
              <a:rPr lang="en-US" sz="2800" dirty="0"/>
              <a:t>Soft link or Symbolic Link or Shortcut</a:t>
            </a:r>
          </a:p>
          <a:p>
            <a:pPr lvl="1"/>
            <a:r>
              <a:rPr lang="en-US" sz="2400" dirty="0"/>
              <a:t>Directory entry contains the path and name of the file</a:t>
            </a:r>
          </a:p>
          <a:p>
            <a:pPr lvl="1"/>
            <a:r>
              <a:rPr lang="en-US" sz="2400" dirty="0"/>
              <a:t>Map one name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157205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Directories: B-Trees (</a:t>
            </a:r>
            <a:r>
              <a:rPr lang="en-US" dirty="0" err="1"/>
              <a:t>dirhash</a:t>
            </a:r>
            <a:r>
              <a:rPr lang="en-US" dirty="0"/>
              <a:t>)</a:t>
            </a:r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407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in FreeBSD, 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NetBSD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OpenBSD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01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r>
              <a:rPr lang="en-US" dirty="0"/>
              <a:t>New Technology File System (NTFS)</a:t>
            </a:r>
          </a:p>
          <a:p>
            <a:pPr lvl="1"/>
            <a:r>
              <a:rPr lang="en-US" dirty="0"/>
              <a:t>Default on Microsoft Windows systems</a:t>
            </a:r>
          </a:p>
          <a:p>
            <a:endParaRPr lang="en-US" dirty="0"/>
          </a:p>
          <a:p>
            <a:r>
              <a:rPr lang="en-US" dirty="0"/>
              <a:t>Variable length extents</a:t>
            </a:r>
          </a:p>
          <a:p>
            <a:pPr lvl="1"/>
            <a:r>
              <a:rPr lang="en-US" dirty="0"/>
              <a:t>Rather than fixed blocks</a:t>
            </a:r>
          </a:p>
          <a:p>
            <a:endParaRPr lang="en-US" dirty="0"/>
          </a:p>
          <a:p>
            <a:r>
              <a:rPr lang="en-US" dirty="0"/>
              <a:t>Everything (almost) is a sequence of &lt;</a:t>
            </a:r>
            <a:r>
              <a:rPr lang="en-US" dirty="0" err="1"/>
              <a:t>attribute:value</a:t>
            </a:r>
            <a:r>
              <a:rPr lang="en-US" dirty="0"/>
              <a:t>&gt; pairs</a:t>
            </a:r>
          </a:p>
          <a:p>
            <a:pPr lvl="1"/>
            <a:r>
              <a:rPr lang="en-US" dirty="0"/>
              <a:t>Meta-data and data</a:t>
            </a:r>
          </a:p>
          <a:p>
            <a:endParaRPr lang="en-US" dirty="0"/>
          </a:p>
          <a:p>
            <a:r>
              <a:rPr lang="en-US" dirty="0"/>
              <a:t>Mix direct and indirect freely</a:t>
            </a:r>
          </a:p>
          <a:p>
            <a:endParaRPr lang="en-US" dirty="0"/>
          </a:p>
          <a:p>
            <a:r>
              <a:rPr lang="en-US" dirty="0"/>
              <a:t>Directories organized in B-tree structure by default</a:t>
            </a:r>
          </a:p>
        </p:txBody>
      </p:sp>
    </p:spTree>
    <p:extLst>
      <p:ext uri="{BB962C8B-B14F-4D97-AF65-F5344CB8AC3E}">
        <p14:creationId xmlns:p14="http://schemas.microsoft.com/office/powerpoint/2010/main" val="316203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82" y="2590800"/>
            <a:ext cx="5478018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dirty="0"/>
              <a:t>Master File Table</a:t>
            </a:r>
          </a:p>
          <a:p>
            <a:pPr lvl="1"/>
            <a:r>
              <a:rPr lang="en-US" sz="2400" dirty="0"/>
              <a:t>Database with flexible 1KB metadata/data entries (~12.5% of disk)</a:t>
            </a:r>
          </a:p>
          <a:p>
            <a:pPr lvl="1"/>
            <a:r>
              <a:rPr lang="en-US" sz="2400" dirty="0"/>
              <a:t>Variable-sized attribute records (data or metadata)</a:t>
            </a:r>
          </a:p>
          <a:p>
            <a:pPr lvl="1"/>
            <a:r>
              <a:rPr lang="en-US" sz="2400" dirty="0"/>
              <a:t>Extend with variable depth tree (non-resident)</a:t>
            </a:r>
          </a:p>
          <a:p>
            <a:r>
              <a:rPr lang="en-US" dirty="0"/>
              <a:t>Extents – variable length </a:t>
            </a:r>
            <a:br>
              <a:rPr lang="en-US" dirty="0"/>
            </a:br>
            <a:r>
              <a:rPr lang="en-US" dirty="0"/>
              <a:t>contiguous regions</a:t>
            </a:r>
          </a:p>
          <a:p>
            <a:pPr lvl="1"/>
            <a:r>
              <a:rPr lang="en-US" sz="2400" dirty="0"/>
              <a:t>Block pointers cover </a:t>
            </a:r>
            <a:br>
              <a:rPr lang="en-US" sz="2400" dirty="0"/>
            </a:br>
            <a:r>
              <a:rPr lang="en-US" sz="2400" dirty="0"/>
              <a:t>runs of blocks</a:t>
            </a:r>
          </a:p>
          <a:p>
            <a:pPr lvl="1"/>
            <a:r>
              <a:rPr lang="en-US" sz="2400" dirty="0"/>
              <a:t>Similar approach in </a:t>
            </a:r>
            <a:br>
              <a:rPr lang="en-US" sz="2400" dirty="0"/>
            </a:br>
            <a:r>
              <a:rPr lang="en-US" sz="2400" dirty="0"/>
              <a:t>Linux (ext4)</a:t>
            </a:r>
          </a:p>
          <a:p>
            <a:pPr lvl="1"/>
            <a:r>
              <a:rPr lang="en-US" sz="2400" dirty="0"/>
              <a:t>File create can provide</a:t>
            </a:r>
            <a:br>
              <a:rPr lang="en-US" sz="2400" dirty="0"/>
            </a:br>
            <a:r>
              <a:rPr lang="en-US" sz="2400" dirty="0"/>
              <a:t> hint as to size of file</a:t>
            </a:r>
          </a:p>
          <a:p>
            <a:r>
              <a:rPr lang="en-US" dirty="0"/>
              <a:t>Journaling for reliability</a:t>
            </a:r>
          </a:p>
          <a:p>
            <a:pPr lvl="1"/>
            <a:r>
              <a:rPr lang="en-US" sz="2400" dirty="0"/>
              <a:t>Discussed later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734" y="62484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ntfs.com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ntfs-mft.htm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4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Small File</a:t>
            </a:r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590800" y="1447800"/>
            <a:ext cx="5329088" cy="707886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Create time, modify time, access time,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Owner id, security specifier, flags (RO, hidden, sys)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3368842" y="2155686"/>
            <a:ext cx="1203158" cy="1507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2319982"/>
            <a:ext cx="3047999" cy="707886"/>
          </a:xfrm>
          <a:prstGeom prst="rect">
            <a:avLst/>
          </a:prstGeom>
          <a:solidFill>
            <a:srgbClr val="DBEEF4"/>
          </a:solidFill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data attribute (typically 512 bytes or smaller)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Connector 11"/>
          <p:cNvCxnSpPr>
            <a:cxnSpLocks/>
            <a:stCxn id="9" idx="2"/>
          </p:cNvCxnSpPr>
          <p:nvPr/>
        </p:nvCxnSpPr>
        <p:spPr>
          <a:xfrm flipH="1">
            <a:off x="6324604" y="3027868"/>
            <a:ext cx="914396" cy="256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Attribute list</a:t>
            </a:r>
          </a:p>
        </p:txBody>
      </p:sp>
    </p:spTree>
    <p:extLst>
      <p:ext uri="{BB962C8B-B14F-4D97-AF65-F5344CB8AC3E}">
        <p14:creationId xmlns:p14="http://schemas.microsoft.com/office/powerpoint/2010/main" val="29345087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Medium File</a:t>
            </a:r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1407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NTFS Multiple Indirect Blocks</a:t>
            </a:r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7264" r="-27264"/>
          <a:stretch>
            <a:fillRect/>
          </a:stretch>
        </p:blipFill>
        <p:spPr>
          <a:xfrm>
            <a:off x="125246" y="838200"/>
            <a:ext cx="9506246" cy="5228069"/>
          </a:xfrm>
        </p:spPr>
      </p:pic>
    </p:spTree>
    <p:extLst>
      <p:ext uri="{BB962C8B-B14F-4D97-AF65-F5344CB8AC3E}">
        <p14:creationId xmlns:p14="http://schemas.microsoft.com/office/powerpoint/2010/main" val="14752145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“Almost Real”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/>
              <a:t>Pintos: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filesys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file.c</a:t>
            </a:r>
            <a:r>
              <a:rPr lang="en-US" dirty="0"/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inode.c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05447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17367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Mapped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I/O involves explicit transfers between buffers in process address space to/from regions of a file</a:t>
            </a:r>
          </a:p>
          <a:p>
            <a:pPr lvl="1"/>
            <a:r>
              <a:rPr lang="en-US" dirty="0"/>
              <a:t>This involves multiple copies into caches in memory, plus system calls</a:t>
            </a:r>
          </a:p>
          <a:p>
            <a:pPr lvl="1"/>
            <a:endParaRPr lang="en-US" dirty="0"/>
          </a:p>
          <a:p>
            <a:r>
              <a:rPr lang="en-US" dirty="0"/>
              <a:t>What if we could “map” the file directly into an empty region of our address space</a:t>
            </a:r>
          </a:p>
          <a:p>
            <a:pPr lvl="1"/>
            <a:r>
              <a:rPr lang="en-US" dirty="0"/>
              <a:t>Implicitly “page it in” when we read it</a:t>
            </a:r>
          </a:p>
          <a:p>
            <a:pPr lvl="1"/>
            <a:r>
              <a:rPr lang="en-US" dirty="0"/>
              <a:t>Write it and “eventually” page it out</a:t>
            </a:r>
          </a:p>
          <a:p>
            <a:pPr lvl="1"/>
            <a:endParaRPr lang="en-US" dirty="0"/>
          </a:p>
          <a:p>
            <a:r>
              <a:rPr lang="en-US" dirty="0"/>
              <a:t>Executable files are treated this way when we </a:t>
            </a:r>
            <a:r>
              <a:rPr lang="en-US" dirty="0">
                <a:latin typeface="Courier New"/>
                <a:cs typeface="Courier New"/>
              </a:rPr>
              <a:t>exec</a:t>
            </a:r>
            <a:r>
              <a:rPr lang="en-US" dirty="0"/>
              <a:t> the process!!</a:t>
            </a:r>
          </a:p>
        </p:txBody>
      </p:sp>
    </p:spTree>
    <p:extLst>
      <p:ext uri="{BB962C8B-B14F-4D97-AF65-F5344CB8AC3E}">
        <p14:creationId xmlns:p14="http://schemas.microsoft.com/office/powerpoint/2010/main" val="393015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/>
              <a:t>Recall: Who Does What, When?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828550" y="1981200"/>
            <a:ext cx="1715938" cy="594955"/>
            <a:chOff x="2828550" y="1981200"/>
            <a:chExt cx="1715939" cy="594955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828550" y="1981200"/>
              <a:ext cx="905252" cy="4784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787150" cy="1751013"/>
            <a:chOff x="1041242" y="2057400"/>
            <a:chExt cx="1787209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454518" cy="1219200"/>
            <a:chOff x="1066800" y="3505200"/>
            <a:chExt cx="2455139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484334" cy="1905000"/>
            <a:chOff x="4038600" y="3200400"/>
            <a:chExt cx="3484334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569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614554" cy="2306638"/>
            <a:chOff x="2215108" y="2133600"/>
            <a:chExt cx="3615377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1728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799"/>
            <a:ext cx="1415042" cy="1376023"/>
            <a:chOff x="381000" y="4876800"/>
            <a:chExt cx="1414795" cy="1376086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0806" y="1962150"/>
            <a:ext cx="1247769" cy="3074988"/>
            <a:chOff x="50836" y="1961444"/>
            <a:chExt cx="1247386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836" y="2132963"/>
              <a:ext cx="815551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477000" y="23622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4740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Paging to </a:t>
            </a:r>
            <a:r>
              <a:rPr lang="en-US" dirty="0" err="1">
                <a:latin typeface="Courier New"/>
                <a:cs typeface="Courier New"/>
              </a:rPr>
              <a:t>mmap</a:t>
            </a:r>
            <a:r>
              <a:rPr lang="en-US" dirty="0">
                <a:latin typeface="Courier New"/>
                <a:cs typeface="Courier New"/>
              </a:rPr>
              <a:t>() </a:t>
            </a:r>
            <a:r>
              <a:rPr lang="en-US" dirty="0"/>
              <a:t>Files</a:t>
            </a: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 dirty="0">
                <a:latin typeface="Gill Sans Light"/>
                <a:cs typeface="Gill Sans Light"/>
              </a:rPr>
              <a:t>PT</a:t>
            </a: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801288" cy="594955"/>
            <a:chOff x="2743200" y="1981200"/>
            <a:chExt cx="1801289" cy="594955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39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file to region of  VAS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4572000" y="3581400"/>
            <a:ext cx="24394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Create PT entries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for mapped region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as “backed” by file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113038" y="3345999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293009" y="2438400"/>
            <a:ext cx="1787150" cy="1751013"/>
            <a:chOff x="1041242" y="2057400"/>
            <a:chExt cx="1787209" cy="1921933"/>
          </a:xfrm>
        </p:grpSpPr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93708" y="3790932"/>
            <a:ext cx="2454518" cy="1219200"/>
            <a:chOff x="1066800" y="3505200"/>
            <a:chExt cx="2455139" cy="1219200"/>
          </a:xfrm>
        </p:grpSpPr>
        <p:sp>
          <p:nvSpPr>
            <p:cNvPr id="77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78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2259702" y="4819632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31708" y="5029199"/>
            <a:ext cx="1415042" cy="1376023"/>
            <a:chOff x="381000" y="4876800"/>
            <a:chExt cx="1414795" cy="1376086"/>
          </a:xfrm>
        </p:grpSpPr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83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4" name="Freeform 83"/>
          <p:cNvSpPr>
            <a:spLocks/>
          </p:cNvSpPr>
          <p:nvPr/>
        </p:nvSpPr>
        <p:spPr bwMode="auto">
          <a:xfrm>
            <a:off x="996846" y="4773595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52400" y="1981200"/>
            <a:ext cx="1296883" cy="3074988"/>
            <a:chOff x="1738" y="1961444"/>
            <a:chExt cx="1296484" cy="3076223"/>
          </a:xfrm>
        </p:grpSpPr>
        <p:sp>
          <p:nvSpPr>
            <p:cNvPr id="86" name="Freeform 85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38" y="2132963"/>
              <a:ext cx="815550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2472979" y="2502097"/>
            <a:ext cx="2669985" cy="1515035"/>
          </a:xfrm>
          <a:prstGeom prst="wedgeRoundRectCallout">
            <a:avLst>
              <a:gd name="adj1" fmla="val 58059"/>
              <a:gd name="adj2" fmla="val -454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Read File contents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from memory!</a:t>
            </a:r>
            <a:endParaRPr kumimoji="0" lang="en-US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4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95" grpId="0" animBg="1"/>
      <p:bldP spid="84" grpId="0" animBg="1"/>
      <p:bldP spid="84" grpId="1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 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991600" cy="2041200"/>
          </a:xfrm>
        </p:spPr>
        <p:txBody>
          <a:bodyPr>
            <a:noAutofit/>
          </a:bodyPr>
          <a:lstStyle/>
          <a:p>
            <a:r>
              <a:rPr lang="en-US" sz="2800" dirty="0"/>
              <a:t>May map a specific region or let the system find one for you</a:t>
            </a:r>
          </a:p>
          <a:p>
            <a:pPr lvl="1"/>
            <a:r>
              <a:rPr lang="en-US" sz="2400" dirty="0"/>
              <a:t>Tricky to know where the holes are</a:t>
            </a:r>
          </a:p>
          <a:p>
            <a:r>
              <a:rPr lang="en-US" sz="2800" dirty="0"/>
              <a:t>Used both for manipulating files and for sharing between processes</a:t>
            </a:r>
          </a:p>
        </p:txBody>
      </p:sp>
      <p:pic>
        <p:nvPicPr>
          <p:cNvPr id="7" name="Picture 6" descr="Screen Shot 2014-10-26 at 10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5867"/>
            <a:ext cx="7366000" cy="369639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7410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mmap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000" y="723900"/>
            <a:ext cx="8910000" cy="612475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mman.h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&gt; /* also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stdlib.h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string.h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unistd.h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something = 162;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main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char *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[]) {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char *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("Data 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&amp;something);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("Heap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malloc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(1));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("Stack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/* Open the file */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 open(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[1], O_RDWR | O_CREAT);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if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&lt; 0) {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("open failed!");exit(1); }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/* map the file */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(0, 10000, PROT_READ|PROT_WRITE, MAP_FILE|MAP_SHARED,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0);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if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== MAP_FAILED) {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failed"); exit(1);}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puts(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strcpy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(mfile+20,"Let's write over it");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close(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return 0;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657600" y="914400"/>
            <a:ext cx="5334000" cy="2971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$ ./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test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Data  at:        105d63058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Heap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7f8a33c04b70</a:t>
            </a:r>
          </a:p>
          <a:p>
            <a:r>
              <a:rPr lang="sv-SE" b="0" dirty="0">
                <a:latin typeface="Consolas" charset="0"/>
                <a:ea typeface="Consolas" charset="0"/>
                <a:cs typeface="Consolas" charset="0"/>
              </a:rPr>
              <a:t>Stack at:     7fff59e9db10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   105d97000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two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four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4419600"/>
            <a:ext cx="5334000" cy="1676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$ cat test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Thi</a:t>
            </a:r>
            <a:r>
              <a:rPr 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Let's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write over it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four</a:t>
            </a:r>
          </a:p>
          <a:p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6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Summary (1/2)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/>
          </a:bodyPr>
          <a:lstStyle/>
          <a:p>
            <a:r>
              <a:rPr lang="en-US" dirty="0"/>
              <a:t>File System:</a:t>
            </a:r>
          </a:p>
          <a:p>
            <a:pPr lvl="1"/>
            <a:r>
              <a:rPr lang="en-US" sz="2400" dirty="0"/>
              <a:t>Transforms blocks into Files and Directories</a:t>
            </a:r>
          </a:p>
          <a:p>
            <a:pPr lvl="1"/>
            <a:r>
              <a:rPr lang="en-US" sz="2400" dirty="0"/>
              <a:t>Optimize for size, access and usage patterns</a:t>
            </a:r>
          </a:p>
          <a:p>
            <a:pPr lvl="1"/>
            <a:r>
              <a:rPr lang="en-US" sz="2400" dirty="0"/>
              <a:t>Maximize sequential access, allow efficient random access</a:t>
            </a:r>
          </a:p>
          <a:p>
            <a:pPr lvl="1"/>
            <a:r>
              <a:rPr lang="en-US" sz="2400" dirty="0"/>
              <a:t>Projects the OS protection and security regime (UGO </a:t>
            </a:r>
            <a:r>
              <a:rPr lang="en-US" sz="2400" dirty="0" err="1"/>
              <a:t>vs</a:t>
            </a:r>
            <a:r>
              <a:rPr lang="en-US" sz="2400" dirty="0"/>
              <a:t> ACL)</a:t>
            </a:r>
          </a:p>
          <a:p>
            <a:r>
              <a:rPr lang="en-US" dirty="0"/>
              <a:t>File defined by header, called “</a:t>
            </a:r>
            <a:r>
              <a:rPr lang="en-US" altLang="ja-JP" dirty="0" err="1"/>
              <a:t>inode</a:t>
            </a:r>
            <a:r>
              <a:rPr lang="en-US" dirty="0"/>
              <a:t>”</a:t>
            </a:r>
          </a:p>
          <a:p>
            <a:r>
              <a:rPr lang="en-US" dirty="0"/>
              <a:t>Naming: translating from user-visible names to actual sys resources</a:t>
            </a:r>
          </a:p>
          <a:p>
            <a:pPr lvl="1"/>
            <a:r>
              <a:rPr lang="en-US" sz="2400" dirty="0"/>
              <a:t>Directories used for naming for local file systems</a:t>
            </a:r>
          </a:p>
          <a:p>
            <a:pPr lvl="1"/>
            <a:r>
              <a:rPr lang="en-US" sz="2400" dirty="0"/>
              <a:t>Linked or tree structure stored in files</a:t>
            </a:r>
          </a:p>
          <a:p>
            <a:r>
              <a:rPr lang="en-US" dirty="0"/>
              <a:t>Multilevel Indexed Scheme</a:t>
            </a:r>
          </a:p>
          <a:p>
            <a:pPr lvl="1"/>
            <a:r>
              <a:rPr lang="en-US" sz="2400" dirty="0" err="1"/>
              <a:t>inode</a:t>
            </a:r>
            <a:r>
              <a:rPr lang="en-US" sz="2400" dirty="0"/>
              <a:t> contains file info, direct pointers to blocks, indirect blocks, doubly indirect, etc..</a:t>
            </a:r>
          </a:p>
          <a:p>
            <a:pPr lvl="1"/>
            <a:r>
              <a:rPr lang="en-US" sz="2400" dirty="0"/>
              <a:t>NTFS: variable extents not fixed blocks, tiny files data is in header</a:t>
            </a:r>
          </a:p>
        </p:txBody>
      </p:sp>
    </p:spTree>
    <p:extLst>
      <p:ext uri="{BB962C8B-B14F-4D97-AF65-F5344CB8AC3E}">
        <p14:creationId xmlns:p14="http://schemas.microsoft.com/office/powerpoint/2010/main" val="2951671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Summary (2/2)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4.2 BSD Multilevel index files</a:t>
            </a:r>
          </a:p>
          <a:p>
            <a:pPr lvl="1">
              <a:lnSpc>
                <a:spcPct val="100000"/>
              </a:lnSpc>
            </a:pPr>
            <a:r>
              <a:rPr lang="en-US" sz="2400" dirty="0" err="1"/>
              <a:t>Inode</a:t>
            </a:r>
            <a:r>
              <a:rPr lang="en-US" sz="2400" dirty="0"/>
              <a:t> contains </a:t>
            </a:r>
            <a:r>
              <a:rPr lang="en-US" sz="2400" dirty="0" err="1"/>
              <a:t>ptrs</a:t>
            </a:r>
            <a:r>
              <a:rPr lang="en-US" sz="2400" dirty="0"/>
              <a:t> to actual blocks, indirect blocks, double indirect blocks, etc.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Optimizations for sequential access: start new files in open ranges of free blocks, rotational optimization</a:t>
            </a:r>
          </a:p>
          <a:p>
            <a:pPr lvl="1"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dirty="0"/>
              <a:t>File layout driven by </a:t>
            </a:r>
            <a:r>
              <a:rPr lang="en-US" dirty="0" err="1"/>
              <a:t>freespace</a:t>
            </a:r>
            <a:r>
              <a:rPr lang="en-US" dirty="0"/>
              <a:t> management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Integrate </a:t>
            </a:r>
            <a:r>
              <a:rPr lang="en-US" sz="2400" dirty="0" err="1"/>
              <a:t>freespace</a:t>
            </a:r>
            <a:r>
              <a:rPr lang="en-US" sz="2400" dirty="0"/>
              <a:t>, </a:t>
            </a:r>
            <a:r>
              <a:rPr lang="en-US" sz="2400" dirty="0" err="1"/>
              <a:t>inode</a:t>
            </a:r>
            <a:r>
              <a:rPr lang="en-US" sz="2400" dirty="0"/>
              <a:t> table, file blocks and </a:t>
            </a:r>
            <a:r>
              <a:rPr lang="en-US" sz="2400" dirty="0" err="1"/>
              <a:t>dirs</a:t>
            </a:r>
            <a:r>
              <a:rPr lang="en-US" sz="2400" dirty="0"/>
              <a:t> into block group</a:t>
            </a:r>
          </a:p>
          <a:p>
            <a:pPr lvl="1">
              <a:lnSpc>
                <a:spcPct val="100000"/>
              </a:lnSpc>
            </a:pPr>
            <a:endParaRPr lang="en-US" sz="1050" dirty="0"/>
          </a:p>
          <a:p>
            <a:pPr>
              <a:lnSpc>
                <a:spcPct val="100000"/>
              </a:lnSpc>
            </a:pPr>
            <a:r>
              <a:rPr lang="en-US" dirty="0"/>
              <a:t>Deep interactions between </a:t>
            </a:r>
            <a:r>
              <a:rPr lang="en-US" dirty="0" err="1"/>
              <a:t>mem</a:t>
            </a:r>
            <a:r>
              <a:rPr lang="en-US" dirty="0"/>
              <a:t> management, file system, sharing</a:t>
            </a:r>
          </a:p>
          <a:p>
            <a:pPr lvl="1">
              <a:lnSpc>
                <a:spcPct val="100000"/>
              </a:lnSpc>
            </a:pP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sz="2400" dirty="0"/>
              <a:t>: map file or anonymous segment to memory</a:t>
            </a:r>
          </a:p>
        </p:txBody>
      </p:sp>
    </p:spTree>
    <p:extLst>
      <p:ext uri="{BB962C8B-B14F-4D97-AF65-F5344CB8AC3E}">
        <p14:creationId xmlns:p14="http://schemas.microsoft.com/office/powerpoint/2010/main" val="39689330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/>
              <a:t>Recall: Unix File System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Original </a:t>
            </a:r>
            <a:r>
              <a:rPr lang="en-US" dirty="0" err="1"/>
              <a:t>inode</a:t>
            </a:r>
            <a:r>
              <a:rPr lang="en-US" dirty="0"/>
              <a:t> format appeared in BSD 4.1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Berkeley Standard Distribution Unix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Part of your heritage!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Similar structure for Linux Ext2/3</a:t>
            </a:r>
          </a:p>
          <a:p>
            <a:pPr>
              <a:lnSpc>
                <a:spcPct val="100000"/>
              </a:lnSpc>
            </a:pPr>
            <a:r>
              <a:rPr lang="en-US" dirty="0"/>
              <a:t>File Number is index into </a:t>
            </a:r>
            <a:r>
              <a:rPr lang="en-US" dirty="0" err="1"/>
              <a:t>inode</a:t>
            </a:r>
            <a:r>
              <a:rPr lang="en-US" dirty="0"/>
              <a:t> arrays</a:t>
            </a:r>
          </a:p>
          <a:p>
            <a:pPr>
              <a:lnSpc>
                <a:spcPct val="100000"/>
              </a:lnSpc>
            </a:pPr>
            <a:r>
              <a:rPr lang="en-US" dirty="0"/>
              <a:t>Multi-level index structure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Great for little and large files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Asymmetric tree with fixed sized blocks</a:t>
            </a:r>
          </a:p>
        </p:txBody>
      </p:sp>
    </p:spTree>
    <p:extLst>
      <p:ext uri="{BB962C8B-B14F-4D97-AF65-F5344CB8AC3E}">
        <p14:creationId xmlns:p14="http://schemas.microsoft.com/office/powerpoint/2010/main" val="23377286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/>
              <a:t>Recall: Unix File System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Metadata associated with the file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Rather than in the directory that points to it</a:t>
            </a:r>
          </a:p>
          <a:p>
            <a:pPr>
              <a:lnSpc>
                <a:spcPct val="100000"/>
              </a:lnSpc>
            </a:pPr>
            <a:r>
              <a:rPr lang="en-US" dirty="0"/>
              <a:t>UNIX Fast File System (FFS) BSD 4.2 Locality Heuristics: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Block group placement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Reserve space</a:t>
            </a:r>
          </a:p>
          <a:p>
            <a:pPr>
              <a:lnSpc>
                <a:spcPct val="100000"/>
              </a:lnSpc>
            </a:pPr>
            <a:r>
              <a:rPr lang="en-US" dirty="0"/>
              <a:t>Scalable directory structure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95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metadata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80860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Setgid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037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/>
              <a:t>Small files: 12 pointers direct to data blocks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2895600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/>
              <a:t>Large files: 1,2,3 level indirect pointers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113353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- 4 kB blocks =&gt; 1024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=&gt; 4 TB @ level 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810000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3239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2656" y="376118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3952" y="455846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2424" y="5931215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66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UNIX BSD 4.2 (1984) (1/2)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Same as BSD 4.1 (same file header and triply indirect blocks), except incorporated ideas from Cray Operating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Uses bitmap allocation in place of </a:t>
            </a:r>
            <a:r>
              <a:rPr lang="en-US" altLang="ko-KR" sz="2400" dirty="0" err="1">
                <a:ea typeface="굴림" panose="020B0600000101010101" pitchFamily="34" charset="-127"/>
              </a:rPr>
              <a:t>freelist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Attempt to allocate files contiguously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10% reserved disk space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Skip-sector positioning (mentioned later)</a:t>
            </a:r>
            <a:br>
              <a:rPr lang="en-US" altLang="ko-KR" sz="2400" dirty="0">
                <a:ea typeface="굴림" panose="020B0600000101010101" pitchFamily="34" charset="-127"/>
              </a:rPr>
            </a:b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57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77225</TotalTime>
  <Pages>60</Pages>
  <Words>1975</Words>
  <Application>Microsoft Macintosh PowerPoint</Application>
  <PresentationFormat>On-screen Show (4:3)</PresentationFormat>
  <Paragraphs>350</Paragraphs>
  <Slides>37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굴림</vt:lpstr>
      <vt:lpstr>MS PGothic</vt:lpstr>
      <vt:lpstr>MS PGothic</vt:lpstr>
      <vt:lpstr>新細明體</vt:lpstr>
      <vt:lpstr>Comic Sans MS</vt:lpstr>
      <vt:lpstr>Consolas</vt:lpstr>
      <vt:lpstr>Courier New</vt:lpstr>
      <vt:lpstr>Gill Sans</vt:lpstr>
      <vt:lpstr>Gill Sans Light</vt:lpstr>
      <vt:lpstr>Symbol</vt:lpstr>
      <vt:lpstr>Office</vt:lpstr>
      <vt:lpstr>CS162 Operating Systems and Systems Programming Lecture 19   File Systems (Con’t), MMAP</vt:lpstr>
      <vt:lpstr>Recall: So What About a “Real” File System?</vt:lpstr>
      <vt:lpstr>An “Almost Real” File System</vt:lpstr>
      <vt:lpstr>Recall: Unix File System (1/2)</vt:lpstr>
      <vt:lpstr>Recall: Unix File System (2/2)</vt:lpstr>
      <vt:lpstr>File Attributes</vt:lpstr>
      <vt:lpstr>Recall: Data Storage</vt:lpstr>
      <vt:lpstr>Recall: Data Storage</vt:lpstr>
      <vt:lpstr>UNIX BSD 4.2 (1984) (1/2)</vt:lpstr>
      <vt:lpstr>UNIX BSD 4.2 (1984) (2/2)</vt:lpstr>
      <vt:lpstr>Attack of the Rotational Delay</vt:lpstr>
      <vt:lpstr>Attack of the Rotational Delay</vt:lpstr>
      <vt:lpstr>Where are inodes Stored?</vt:lpstr>
      <vt:lpstr>Where are inodes Stored?</vt:lpstr>
      <vt:lpstr>4.2 BSD Locality: Block Groups</vt:lpstr>
      <vt:lpstr>4.2 BSD Locality: Block Groups</vt:lpstr>
      <vt:lpstr>UNIX 4.2 BSD FFS First Fit Block Allocation</vt:lpstr>
      <vt:lpstr>UNIX 4.2 BSD FFS</vt:lpstr>
      <vt:lpstr>Administrivia</vt:lpstr>
      <vt:lpstr>break</vt:lpstr>
      <vt:lpstr>Linux Example: Ext2/3 Disk Layout</vt:lpstr>
      <vt:lpstr>A bit more on directories</vt:lpstr>
      <vt:lpstr>Links</vt:lpstr>
      <vt:lpstr>Large Directories: B-Trees (dirhash)</vt:lpstr>
      <vt:lpstr>NTFS</vt:lpstr>
      <vt:lpstr>NTFS</vt:lpstr>
      <vt:lpstr>NTFS Small File</vt:lpstr>
      <vt:lpstr>NTFS Medium File</vt:lpstr>
      <vt:lpstr>NTFS Multiple Indirect Blocks</vt:lpstr>
      <vt:lpstr>PowerPoint Presentation</vt:lpstr>
      <vt:lpstr>Memory Mapped Files</vt:lpstr>
      <vt:lpstr>Recall: Who Does What, When?</vt:lpstr>
      <vt:lpstr>Using Paging to mmap() Files</vt:lpstr>
      <vt:lpstr>mmap() system call</vt:lpstr>
      <vt:lpstr>An mmap() Example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983</cp:revision>
  <cp:lastPrinted>2018-04-04T19:49:34Z</cp:lastPrinted>
  <dcterms:created xsi:type="dcterms:W3CDTF">1995-08-12T11:37:26Z</dcterms:created>
  <dcterms:modified xsi:type="dcterms:W3CDTF">2018-04-05T01:06:50Z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