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410" r:id="rId3"/>
    <p:sldId id="504" r:id="rId4"/>
    <p:sldId id="510" r:id="rId5"/>
    <p:sldId id="509" r:id="rId6"/>
    <p:sldId id="505" r:id="rId7"/>
    <p:sldId id="506" r:id="rId8"/>
    <p:sldId id="465" r:id="rId9"/>
    <p:sldId id="466" r:id="rId10"/>
    <p:sldId id="467" r:id="rId11"/>
    <p:sldId id="413" r:id="rId12"/>
    <p:sldId id="414" r:id="rId13"/>
    <p:sldId id="416" r:id="rId14"/>
    <p:sldId id="468" r:id="rId15"/>
    <p:sldId id="470" r:id="rId16"/>
    <p:sldId id="471" r:id="rId17"/>
    <p:sldId id="420" r:id="rId18"/>
    <p:sldId id="422" r:id="rId19"/>
    <p:sldId id="482" r:id="rId20"/>
    <p:sldId id="473" r:id="rId21"/>
    <p:sldId id="472" r:id="rId22"/>
    <p:sldId id="474" r:id="rId23"/>
    <p:sldId id="477" r:id="rId24"/>
    <p:sldId id="487" r:id="rId25"/>
    <p:sldId id="490" r:id="rId26"/>
    <p:sldId id="423" r:id="rId27"/>
    <p:sldId id="501" r:id="rId28"/>
    <p:sldId id="499" r:id="rId29"/>
    <p:sldId id="500" r:id="rId30"/>
    <p:sldId id="515" r:id="rId31"/>
    <p:sldId id="517" r:id="rId32"/>
    <p:sldId id="481" r:id="rId33"/>
    <p:sldId id="425" r:id="rId34"/>
    <p:sldId id="428" r:id="rId35"/>
    <p:sldId id="429" r:id="rId36"/>
    <p:sldId id="430" r:id="rId37"/>
    <p:sldId id="435" r:id="rId38"/>
    <p:sldId id="436" r:id="rId39"/>
    <p:sldId id="437" r:id="rId40"/>
    <p:sldId id="438" r:id="rId41"/>
    <p:sldId id="439" r:id="rId42"/>
    <p:sldId id="440" r:id="rId43"/>
    <p:sldId id="441" r:id="rId44"/>
    <p:sldId id="486" r:id="rId45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40E2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33" autoAdjust="0"/>
    <p:restoredTop sz="94799" autoAdjust="0"/>
  </p:normalViewPr>
  <p:slideViewPr>
    <p:cSldViewPr>
      <p:cViewPr varScale="1">
        <p:scale>
          <a:sx n="119" d="100"/>
          <a:sy n="119" d="100"/>
        </p:scale>
        <p:origin x="11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3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482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817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3038" y="8763000"/>
            <a:ext cx="3038475" cy="4095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59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73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70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51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Sometimes need parallelism for a single job, and processes are very expensive – to start, switch between, and to communicate between</a:t>
            </a:r>
          </a:p>
        </p:txBody>
      </p:sp>
    </p:spTree>
    <p:extLst>
      <p:ext uri="{BB962C8B-B14F-4D97-AF65-F5344CB8AC3E}">
        <p14:creationId xmlns:p14="http://schemas.microsoft.com/office/powerpoint/2010/main" val="2108773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Gone from people serving computers to computers serving people.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Except for the odd outlier like Pleo, that people need to take care of, virtually feed and play with. </a:t>
            </a:r>
          </a:p>
        </p:txBody>
      </p:sp>
    </p:spTree>
    <p:extLst>
      <p:ext uri="{BB962C8B-B14F-4D97-AF65-F5344CB8AC3E}">
        <p14:creationId xmlns:p14="http://schemas.microsoft.com/office/powerpoint/2010/main" val="3938846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Gone from people serving computers to computers serving people.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Except for the odd outlier like Pleo, that people need to take care of, virtually feed and play with. </a:t>
            </a:r>
          </a:p>
        </p:txBody>
      </p:sp>
    </p:spTree>
    <p:extLst>
      <p:ext uri="{BB962C8B-B14F-4D97-AF65-F5344CB8AC3E}">
        <p14:creationId xmlns:p14="http://schemas.microsoft.com/office/powerpoint/2010/main" val="3938846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Gone from people serving computers to computers serving people.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Except for the odd outlier like Pleo, that people need to take care of, virtually feed and play with. </a:t>
            </a:r>
          </a:p>
        </p:txBody>
      </p:sp>
    </p:spTree>
    <p:extLst>
      <p:ext uri="{BB962C8B-B14F-4D97-AF65-F5344CB8AC3E}">
        <p14:creationId xmlns:p14="http://schemas.microsoft.com/office/powerpoint/2010/main" val="393884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Gone from people serving computers to computers serving people.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Except for the odd outlier like Pleo, that people need to take care of, virtually feed and play with. </a:t>
            </a:r>
          </a:p>
        </p:txBody>
      </p:sp>
    </p:spTree>
    <p:extLst>
      <p:ext uri="{BB962C8B-B14F-4D97-AF65-F5344CB8AC3E}">
        <p14:creationId xmlns:p14="http://schemas.microsoft.com/office/powerpoint/2010/main" val="3938846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Gone from people serving computers to computers serving people.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Except for the odd outlier like Pleo, that people need to take care of, virtually feed and play with. </a:t>
            </a:r>
          </a:p>
        </p:txBody>
      </p:sp>
    </p:spTree>
    <p:extLst>
      <p:ext uri="{BB962C8B-B14F-4D97-AF65-F5344CB8AC3E}">
        <p14:creationId xmlns:p14="http://schemas.microsoft.com/office/powerpoint/2010/main" val="3938846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4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Multics: MIT, GE, Bell Labs, 1969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Revolutionary but “bloated” at 135kB</a:t>
            </a:r>
          </a:p>
          <a:p>
            <a:endParaRPr lang="en-US" altLang="en-US">
              <a:latin typeface="Comic Sans MS" panose="030F0702030302020204" pitchFamily="66" charset="0"/>
            </a:endParaRPr>
          </a:p>
          <a:p>
            <a:r>
              <a:rPr lang="en-US" altLang="en-US">
                <a:latin typeface="Comic Sans MS" panose="030F0702030302020204" pitchFamily="66" charset="0"/>
              </a:rPr>
              <a:t>Famous “failures”: Multics, Mach, NextStep: innovative but too flawed to succeed.</a:t>
            </a:r>
          </a:p>
          <a:p>
            <a:endParaRPr lang="en-US" altLang="en-US">
              <a:latin typeface="Comic Sans MS" panose="030F0702030302020204" pitchFamily="66" charset="0"/>
            </a:endParaRPr>
          </a:p>
          <a:p>
            <a:r>
              <a:rPr lang="en-US" altLang="en-US">
                <a:latin typeface="Comic Sans MS" panose="030F0702030302020204" pitchFamily="66" charset="0"/>
              </a:rPr>
              <a:t>Microsoft established itself by writing an OS to compete with CP/M which IBM couldn’t negotiate with its author. They instead bought QDOS from a small code author who had written it from the CP/M manual. </a:t>
            </a:r>
          </a:p>
          <a:p>
            <a:endParaRPr lang="en-US" altLang="en-US">
              <a:latin typeface="Comic Sans MS" panose="030F0702030302020204" pitchFamily="66" charset="0"/>
            </a:endParaRPr>
          </a:p>
          <a:p>
            <a:r>
              <a:rPr lang="en-US" altLang="en-US">
                <a:latin typeface="Comic Sans MS" panose="030F0702030302020204" pitchFamily="66" charset="0"/>
              </a:rPr>
              <a:t>Interestingly, there were some other OSes that didn’t have such a long lineage (e.g. IBM OS/2)</a:t>
            </a:r>
          </a:p>
        </p:txBody>
      </p:sp>
    </p:spTree>
    <p:extLst>
      <p:ext uri="{BB962C8B-B14F-4D97-AF65-F5344CB8AC3E}">
        <p14:creationId xmlns:p14="http://schemas.microsoft.com/office/powerpoint/2010/main" val="2400925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5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8016745" y="6551613"/>
            <a:ext cx="849572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2.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73287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1/22/18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BDD6BB33-D5B9-0542-A724-73CB6584C2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84640" y="6550025"/>
            <a:ext cx="3974720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Joseph and Ragan-Kelley CS162 © UCB Spring 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CalCentral.Berkeley.edu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7848600" cy="2057400"/>
          </a:xfrm>
          <a:noFill/>
        </p:spPr>
        <p:txBody>
          <a:bodyPr/>
          <a:lstStyle/>
          <a:p>
            <a:r>
              <a:rPr lang="en-US" altLang="en-US" sz="3000" dirty="0"/>
              <a:t>CS162</a:t>
            </a:r>
            <a:br>
              <a:rPr lang="en-US" altLang="en-US" sz="3000" dirty="0"/>
            </a:br>
            <a:r>
              <a:rPr lang="en-US" altLang="en-US" sz="3000" dirty="0"/>
              <a:t>Operating Systems and</a:t>
            </a:r>
            <a:br>
              <a:rPr lang="en-US" altLang="en-US" sz="3000" dirty="0"/>
            </a:br>
            <a:r>
              <a:rPr lang="en-US" altLang="en-US" sz="3000" dirty="0"/>
              <a:t>Systems Programming</a:t>
            </a:r>
            <a:br>
              <a:rPr lang="en-US" altLang="en-US" sz="3000" dirty="0"/>
            </a:br>
            <a:r>
              <a:rPr lang="en-US" altLang="en-US" sz="3000" dirty="0"/>
              <a:t>Lecture 2</a:t>
            </a:r>
            <a:br>
              <a:rPr lang="en-US" altLang="en-US" sz="3000" dirty="0"/>
            </a:br>
            <a:br>
              <a:rPr lang="en-US" altLang="en-US" sz="3000" dirty="0"/>
            </a:br>
            <a:r>
              <a:rPr lang="en-US" altLang="en-US" sz="3000" dirty="0"/>
              <a:t>Introduction to Processes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>
            <a:normAutofit/>
          </a:bodyPr>
          <a:lstStyle/>
          <a:p>
            <a:pPr marL="285750" indent="-285750"/>
            <a:r>
              <a:rPr lang="en-US" altLang="en-US" dirty="0">
                <a:latin typeface="Gill Sans Light" panose="020B0502020104020203" pitchFamily="34" charset="-79"/>
                <a:cs typeface="Gill Sans Light" panose="020B0502020104020203" pitchFamily="34" charset="-79"/>
              </a:rPr>
              <a:t>January 22</a:t>
            </a:r>
            <a:r>
              <a:rPr lang="en-US" altLang="en-US" baseline="30000" dirty="0">
                <a:latin typeface="Gill Sans Light" panose="020B0502020104020203" pitchFamily="34" charset="-79"/>
                <a:cs typeface="Gill Sans Light" panose="020B0502020104020203" pitchFamily="34" charset="-79"/>
              </a:rPr>
              <a:t>nd</a:t>
            </a:r>
            <a:r>
              <a:rPr lang="en-US" altLang="en-US" dirty="0">
                <a:latin typeface="Gill Sans Light" panose="020B0502020104020203" pitchFamily="34" charset="-79"/>
                <a:cs typeface="Gill Sans Light" panose="020B0502020104020203" pitchFamily="34" charset="-79"/>
              </a:rPr>
              <a:t>, 2018</a:t>
            </a:r>
          </a:p>
          <a:p>
            <a:pPr marL="285750" indent="-285750">
              <a:defRPr/>
            </a:pPr>
            <a:r>
              <a:rPr lang="en-US" altLang="en-US" dirty="0">
                <a:latin typeface="Gill Sans Light" panose="020B0502020104020203" pitchFamily="34" charset="-79"/>
                <a:cs typeface="Gill Sans Light" panose="020B0502020104020203" pitchFamily="34" charset="-79"/>
              </a:rPr>
              <a:t>Profs. Anthony D. Joseph and Jonathan Ragan-Kelley</a:t>
            </a:r>
          </a:p>
          <a:p>
            <a:pPr marL="285750" indent="-285750"/>
            <a:r>
              <a:rPr lang="en-US" altLang="en-US" dirty="0">
                <a:latin typeface="Gill Sans Light" panose="020B0502020104020203" pitchFamily="34" charset="-79"/>
                <a:cs typeface="Gill Sans Light" panose="020B0502020104020203" pitchFamily="34" charset="-79"/>
              </a:rPr>
              <a:t>http://cs162.eecs.Berkeley.edu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200"/>
            <a:ext cx="8382000" cy="533400"/>
          </a:xfrm>
        </p:spPr>
        <p:txBody>
          <a:bodyPr/>
          <a:lstStyle/>
          <a:p>
            <a:r>
              <a:rPr lang="en-US" altLang="en-US"/>
              <a:t>Migration of OS Concepts and Features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2089" r="1250" b="2301"/>
          <a:stretch>
            <a:fillRect/>
          </a:stretch>
        </p:blipFill>
        <p:spPr bwMode="auto">
          <a:xfrm>
            <a:off x="2297113" y="1066800"/>
            <a:ext cx="6846887" cy="501173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2286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22860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2209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1016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82074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696200" cy="736600"/>
          </a:xfrm>
        </p:spPr>
        <p:txBody>
          <a:bodyPr/>
          <a:lstStyle/>
          <a:p>
            <a:r>
              <a:rPr lang="en-US" dirty="0"/>
              <a:t>Today: Four Fundamental OS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r>
              <a:rPr lang="en-US" altLang="en-US" dirty="0"/>
              <a:t>Thread</a:t>
            </a:r>
          </a:p>
          <a:p>
            <a:pPr lvl="1"/>
            <a:r>
              <a:rPr lang="en-US" altLang="en-US" dirty="0"/>
              <a:t>Single unique execution context: fully describes program state</a:t>
            </a:r>
          </a:p>
          <a:p>
            <a:pPr lvl="1"/>
            <a:r>
              <a:rPr lang="en-US" altLang="en-US" dirty="0"/>
              <a:t>Program Counter, Registers, Execution Flags, Stack</a:t>
            </a:r>
            <a:endParaRPr lang="en-US" dirty="0"/>
          </a:p>
          <a:p>
            <a:r>
              <a:rPr lang="en-US" dirty="0"/>
              <a:t>Address space (with translation)</a:t>
            </a:r>
          </a:p>
          <a:p>
            <a:pPr lvl="1"/>
            <a:r>
              <a:rPr lang="en-US" dirty="0"/>
              <a:t>Programs execute in an </a:t>
            </a:r>
            <a:r>
              <a:rPr lang="en-US" i="1" dirty="0"/>
              <a:t>address space </a:t>
            </a:r>
            <a:r>
              <a:rPr lang="en-US" dirty="0"/>
              <a:t>that is distinct from the memory space of the physical machine</a:t>
            </a:r>
          </a:p>
          <a:p>
            <a:r>
              <a:rPr lang="en-US" dirty="0"/>
              <a:t>Process</a:t>
            </a:r>
          </a:p>
          <a:p>
            <a:pPr lvl="1"/>
            <a:r>
              <a:rPr lang="en-US" dirty="0"/>
              <a:t>An instance of an executing program is </a:t>
            </a:r>
            <a:r>
              <a:rPr lang="en-US" i="1" dirty="0"/>
              <a:t>a process consisting of an address space and one or more threads of control</a:t>
            </a:r>
          </a:p>
          <a:p>
            <a:r>
              <a:rPr lang="en-US" dirty="0"/>
              <a:t>Dual mode operation / Protection</a:t>
            </a:r>
          </a:p>
          <a:p>
            <a:pPr lvl="1"/>
            <a:r>
              <a:rPr lang="en-US" dirty="0"/>
              <a:t>Only the “system” has the ability to access certain resources</a:t>
            </a:r>
          </a:p>
          <a:p>
            <a:pPr lvl="1"/>
            <a:r>
              <a:rPr lang="en-US" dirty="0"/>
              <a:t>The OS and the hardware are protected from user programs and user programs are isolated from one another by </a:t>
            </a:r>
            <a:r>
              <a:rPr lang="en-US" i="1" dirty="0"/>
              <a:t>controlling the translation </a:t>
            </a:r>
            <a:r>
              <a:rPr lang="en-US" dirty="0"/>
              <a:t>from program virtual addresses to machine physical addresses</a:t>
            </a:r>
          </a:p>
        </p:txBody>
      </p:sp>
    </p:spTree>
    <p:extLst>
      <p:ext uri="{BB962C8B-B14F-4D97-AF65-F5344CB8AC3E}">
        <p14:creationId xmlns:p14="http://schemas.microsoft.com/office/powerpoint/2010/main" val="4227696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507" y="89069"/>
            <a:ext cx="7162800" cy="533400"/>
          </a:xfrm>
        </p:spPr>
        <p:txBody>
          <a:bodyPr/>
          <a:lstStyle/>
          <a:p>
            <a:r>
              <a:rPr lang="en-US" dirty="0"/>
              <a:t>OS Bottom Line: Run Programs</a:t>
            </a:r>
          </a:p>
        </p:txBody>
      </p:sp>
      <p:pic>
        <p:nvPicPr>
          <p:cNvPr id="12" name="Picture 11" descr="Screen Shot 2014-08-28 at 9.53.03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1144090" cy="137182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447800" y="1219200"/>
            <a:ext cx="1828800" cy="2502932"/>
            <a:chOff x="1447800" y="1219200"/>
            <a:chExt cx="1828800" cy="2502932"/>
          </a:xfrm>
        </p:grpSpPr>
        <p:sp>
          <p:nvSpPr>
            <p:cNvPr id="7" name="Punched Tape 6"/>
            <p:cNvSpPr/>
            <p:nvPr/>
          </p:nvSpPr>
          <p:spPr bwMode="auto">
            <a:xfrm rot="5400000">
              <a:off x="1714500" y="1790700"/>
              <a:ext cx="1676400" cy="1447800"/>
            </a:xfrm>
            <a:prstGeom prst="flowChartPunchedTap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28800" y="1752600"/>
              <a:ext cx="93326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err="1">
                  <a:latin typeface="Gill Sans" charset="0"/>
                  <a:ea typeface="Gill Sans" charset="0"/>
                  <a:cs typeface="Gill Sans" charset="0"/>
                </a:rPr>
                <a:t>int</a:t>
              </a:r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 main() </a:t>
              </a:r>
            </a:p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{ … ;</a:t>
              </a:r>
            </a:p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 }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1447800" y="27432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 rot="16200000">
              <a:off x="1251425" y="2101376"/>
              <a:ext cx="762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editor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24000" y="1219200"/>
              <a:ext cx="1688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Program Source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09800" y="3352800"/>
              <a:ext cx="639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foo.c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15101" y="838200"/>
            <a:ext cx="3676499" cy="5105400"/>
            <a:chOff x="5315101" y="838200"/>
            <a:chExt cx="3676499" cy="5105400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>
              <a:off x="5315101" y="2512996"/>
              <a:ext cx="1196854" cy="76360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 rot="16200000">
              <a:off x="5435983" y="1930783"/>
              <a:ext cx="113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Load &amp; Execute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5400000">
              <a:off x="7974511" y="2426732"/>
              <a:ext cx="978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Memory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105560" y="4724400"/>
              <a:ext cx="4796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PC: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556067" y="4800600"/>
              <a:ext cx="1441852" cy="685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32267" y="5574268"/>
              <a:ext cx="1120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Processor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6556067" y="5004137"/>
              <a:ext cx="1441852" cy="17746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32267" y="5181600"/>
              <a:ext cx="8987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registers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 flipV="1">
              <a:off x="6556067" y="902732"/>
              <a:ext cx="1441852" cy="3581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03867" y="4267200"/>
              <a:ext cx="987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0x000…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27667" y="838200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0xFFF…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 flipV="1">
              <a:off x="6660631" y="3645932"/>
              <a:ext cx="1247564" cy="685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03642" y="3886200"/>
              <a:ext cx="1282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instructions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 flipV="1">
              <a:off x="6660631" y="311253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15165" y="3200400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 flipV="1">
              <a:off x="6660631" y="257913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83042" y="2667000"/>
              <a:ext cx="62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 flipV="1">
              <a:off x="6660631" y="189333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70419" y="198120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7622867" y="1893332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7622867" y="2655332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6403667" y="1740932"/>
              <a:ext cx="167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3" name="Rectangle 52"/>
            <p:cNvSpPr/>
            <p:nvPr/>
          </p:nvSpPr>
          <p:spPr bwMode="auto">
            <a:xfrm flipV="1">
              <a:off x="6632267" y="1055132"/>
              <a:ext cx="1275928" cy="5334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963001" y="1143000"/>
              <a:ext cx="48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OS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7477188" y="3886199"/>
              <a:ext cx="937713" cy="1027791"/>
            </a:xfrm>
            <a:custGeom>
              <a:avLst/>
              <a:gdLst>
                <a:gd name="connsiteX0" fmla="*/ 0 w 937713"/>
                <a:gd name="connsiteY0" fmla="*/ 3249390 h 3338853"/>
                <a:gd name="connsiteX1" fmla="*/ 642325 w 937713"/>
                <a:gd name="connsiteY1" fmla="*/ 3205592 h 3338853"/>
                <a:gd name="connsiteX2" fmla="*/ 934290 w 937713"/>
                <a:gd name="connsiteY2" fmla="*/ 1979254 h 3338853"/>
                <a:gd name="connsiteX3" fmla="*/ 773709 w 937713"/>
                <a:gd name="connsiteY3" fmla="*/ 928108 h 3338853"/>
                <a:gd name="connsiteX4" fmla="*/ 934290 w 937713"/>
                <a:gd name="connsiteY4" fmla="*/ 285741 h 3338853"/>
                <a:gd name="connsiteX5" fmla="*/ 802906 w 937713"/>
                <a:gd name="connsiteY5" fmla="*/ 8355 h 3338853"/>
                <a:gd name="connsiteX6" fmla="*/ 0 w 937713"/>
                <a:gd name="connsiteY6" fmla="*/ 66752 h 3338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713" h="3338853">
                  <a:moveTo>
                    <a:pt x="0" y="3249390"/>
                  </a:moveTo>
                  <a:cubicBezTo>
                    <a:pt x="243305" y="3333335"/>
                    <a:pt x="486610" y="3417281"/>
                    <a:pt x="642325" y="3205592"/>
                  </a:cubicBezTo>
                  <a:cubicBezTo>
                    <a:pt x="798040" y="2993903"/>
                    <a:pt x="912393" y="2358835"/>
                    <a:pt x="934290" y="1979254"/>
                  </a:cubicBezTo>
                  <a:cubicBezTo>
                    <a:pt x="956187" y="1599673"/>
                    <a:pt x="773709" y="1210360"/>
                    <a:pt x="773709" y="928108"/>
                  </a:cubicBezTo>
                  <a:cubicBezTo>
                    <a:pt x="773709" y="645856"/>
                    <a:pt x="929424" y="439033"/>
                    <a:pt x="934290" y="285741"/>
                  </a:cubicBezTo>
                  <a:cubicBezTo>
                    <a:pt x="939156" y="132449"/>
                    <a:pt x="958621" y="44853"/>
                    <a:pt x="802906" y="8355"/>
                  </a:cubicBezTo>
                  <a:cubicBezTo>
                    <a:pt x="647191" y="-28143"/>
                    <a:pt x="0" y="66752"/>
                    <a:pt x="0" y="66752"/>
                  </a:cubicBezTo>
                </a:path>
              </a:pathLst>
            </a:custGeom>
            <a:ln>
              <a:solidFill>
                <a:srgbClr val="618FFD"/>
              </a:solidFill>
              <a:headEnd type="oval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52800" y="990600"/>
            <a:ext cx="2042765" cy="2655332"/>
            <a:chOff x="3352800" y="990600"/>
            <a:chExt cx="2042765" cy="2655332"/>
          </a:xfrm>
        </p:grpSpPr>
        <p:sp>
          <p:nvSpPr>
            <p:cNvPr id="8" name="Rectangle 7"/>
            <p:cNvSpPr/>
            <p:nvPr/>
          </p:nvSpPr>
          <p:spPr bwMode="auto">
            <a:xfrm>
              <a:off x="4028863" y="1524000"/>
              <a:ext cx="1352973" cy="1752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3352800" y="26670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 rot="16200000">
              <a:off x="3108560" y="1944002"/>
              <a:ext cx="1010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compiler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13180" y="990600"/>
              <a:ext cx="1187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Executable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27532" y="327660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a.out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105064" y="1828800"/>
              <a:ext cx="1228936" cy="685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105064" y="2514600"/>
              <a:ext cx="1228936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7532" y="1981200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12842" y="2564480"/>
              <a:ext cx="1282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instructions</a:t>
              </a:r>
            </a:p>
          </p:txBody>
        </p:sp>
      </p:grp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228600" y="3810000"/>
            <a:ext cx="6076840" cy="2514600"/>
          </a:xfrm>
        </p:spPr>
        <p:txBody>
          <a:bodyPr>
            <a:normAutofit/>
          </a:bodyPr>
          <a:lstStyle/>
          <a:p>
            <a:r>
              <a:rPr lang="en-US" dirty="0"/>
              <a:t>Load instruction and data segments of executable file into memory</a:t>
            </a:r>
          </a:p>
          <a:p>
            <a:r>
              <a:rPr lang="en-US" dirty="0"/>
              <a:t>Create stack and heap</a:t>
            </a:r>
          </a:p>
          <a:p>
            <a:r>
              <a:rPr lang="en-US" dirty="0"/>
              <a:t>“Transfer control to program”</a:t>
            </a:r>
          </a:p>
          <a:p>
            <a:r>
              <a:rPr lang="en-US" dirty="0"/>
              <a:t>Provide services to program</a:t>
            </a:r>
          </a:p>
          <a:p>
            <a:r>
              <a:rPr lang="en-US" dirty="0"/>
              <a:t>While protecting OS and program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DA68C4-1DB6-E04A-A133-E286BA524877}"/>
              </a:ext>
            </a:extLst>
          </p:cNvPr>
          <p:cNvGrpSpPr/>
          <p:nvPr/>
        </p:nvGrpSpPr>
        <p:grpSpPr>
          <a:xfrm>
            <a:off x="5977734" y="983048"/>
            <a:ext cx="1642266" cy="819483"/>
            <a:chOff x="5977734" y="983048"/>
            <a:chExt cx="1642266" cy="819483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BA69673A-DD72-D944-AB42-4988D6578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7734" y="983048"/>
              <a:ext cx="419985" cy="819483"/>
            </a:xfrm>
            <a:prstGeom prst="rect">
              <a:avLst/>
            </a:prstGeom>
          </p:spPr>
        </p:pic>
        <p:sp>
          <p:nvSpPr>
            <p:cNvPr id="3" name="&quot;No&quot; Symbol 2">
              <a:extLst>
                <a:ext uri="{FF2B5EF4-FFF2-40B4-BE49-F238E27FC236}">
                  <a16:creationId xmlns:a16="http://schemas.microsoft.com/office/drawing/2014/main" id="{3C54A74A-A67D-1541-B26F-4AD083CD6C78}"/>
                </a:ext>
              </a:extLst>
            </p:cNvPr>
            <p:cNvSpPr/>
            <p:nvPr/>
          </p:nvSpPr>
          <p:spPr bwMode="auto">
            <a:xfrm>
              <a:off x="6899485" y="990600"/>
              <a:ext cx="720515" cy="720515"/>
            </a:xfrm>
            <a:prstGeom prst="noSmoking">
              <a:avLst/>
            </a:prstGeom>
            <a:solidFill>
              <a:srgbClr val="FF0000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214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dirty="0"/>
              <a:t>Recall </a:t>
            </a:r>
            <a:r>
              <a:rPr lang="en-US"/>
              <a:t>(61C): </a:t>
            </a:r>
            <a:r>
              <a:rPr lang="en-US" dirty="0"/>
              <a:t>Instruction Fetch/Decode/Execute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instruction cycle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362200" y="1871246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795046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PC: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410200" y="1600200"/>
            <a:ext cx="1981200" cy="449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203737" y="2079727"/>
            <a:ext cx="2438881" cy="72151"/>
          </a:xfrm>
          <a:custGeom>
            <a:avLst/>
            <a:gdLst>
              <a:gd name="connsiteX0" fmla="*/ 0 w 2438881"/>
              <a:gd name="connsiteY0" fmla="*/ 0 h 72151"/>
              <a:gd name="connsiteX1" fmla="*/ 0 w 2438881"/>
              <a:gd name="connsiteY1" fmla="*/ 0 h 72151"/>
              <a:gd name="connsiteX2" fmla="*/ 2438881 w 2438881"/>
              <a:gd name="connsiteY2" fmla="*/ 72151 h 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881" h="72151">
                <a:moveTo>
                  <a:pt x="0" y="0"/>
                </a:moveTo>
                <a:lnTo>
                  <a:pt x="0" y="0"/>
                </a:lnTo>
                <a:lnTo>
                  <a:pt x="2438881" y="72151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76600" y="2099846"/>
            <a:ext cx="2133600" cy="186154"/>
            <a:chOff x="3276600" y="2099846"/>
            <a:chExt cx="2133600" cy="186154"/>
          </a:xfrm>
        </p:grpSpPr>
        <p:cxnSp>
          <p:nvCxnSpPr>
            <p:cNvPr id="34" name="Straight Connector 33"/>
            <p:cNvCxnSpPr>
              <a:endCxn id="8" idx="2"/>
            </p:cNvCxnSpPr>
            <p:nvPr/>
          </p:nvCxnSpPr>
          <p:spPr bwMode="auto">
            <a:xfrm flipV="1">
              <a:off x="3276600" y="2099846"/>
              <a:ext cx="0" cy="1861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3276600" y="2286000"/>
              <a:ext cx="213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 w="sm" len="sm"/>
            </a:ln>
            <a:effectLst/>
          </p:spPr>
        </p:cxnSp>
      </p:grpSp>
      <p:grpSp>
        <p:nvGrpSpPr>
          <p:cNvPr id="6" name="Group 5"/>
          <p:cNvGrpSpPr/>
          <p:nvPr/>
        </p:nvGrpSpPr>
        <p:grpSpPr>
          <a:xfrm>
            <a:off x="762000" y="2209800"/>
            <a:ext cx="4648200" cy="457200"/>
            <a:chOff x="762000" y="2209800"/>
            <a:chExt cx="4648200" cy="457200"/>
          </a:xfrm>
        </p:grpSpPr>
        <p:sp>
          <p:nvSpPr>
            <p:cNvPr id="49" name="TextBox 48"/>
            <p:cNvSpPr txBox="1"/>
            <p:nvPr/>
          </p:nvSpPr>
          <p:spPr>
            <a:xfrm>
              <a:off x="762000" y="2209800"/>
              <a:ext cx="18943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Instruction fetch</a:t>
              </a: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>
              <a:off x="3276600" y="2438400"/>
              <a:ext cx="213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3276600" y="24384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755667" y="3200400"/>
            <a:ext cx="4883133" cy="3200400"/>
            <a:chOff x="755667" y="3200400"/>
            <a:chExt cx="4883133" cy="3200400"/>
          </a:xfrm>
        </p:grpSpPr>
        <p:sp>
          <p:nvSpPr>
            <p:cNvPr id="15" name="Trapezoid 14"/>
            <p:cNvSpPr/>
            <p:nvPr/>
          </p:nvSpPr>
          <p:spPr bwMode="auto">
            <a:xfrm flipV="1">
              <a:off x="2362200" y="4648200"/>
              <a:ext cx="1828800" cy="838200"/>
            </a:xfrm>
            <a:prstGeom prst="trapezoid">
              <a:avLst>
                <a:gd name="adj" fmla="val 55991"/>
              </a:avLst>
            </a:prstGeom>
            <a:solidFill>
              <a:schemeClr val="accent1">
                <a:alpha val="61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>
              <a:off x="3505200" y="5562600"/>
              <a:ext cx="1905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3505200" y="5715000"/>
              <a:ext cx="213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7" name="Rectangle 6"/>
            <p:cNvSpPr/>
            <p:nvPr/>
          </p:nvSpPr>
          <p:spPr bwMode="auto">
            <a:xfrm>
              <a:off x="2362200" y="3352800"/>
              <a:ext cx="1828800" cy="1066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362200" y="39624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7000" y="3505200"/>
              <a:ext cx="9444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Registers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95600" y="480060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ALU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2667000" y="44196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3810000" y="44196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3" name="Rectangle 22"/>
            <p:cNvSpPr/>
            <p:nvPr/>
          </p:nvSpPr>
          <p:spPr bwMode="auto">
            <a:xfrm>
              <a:off x="2362200" y="59436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4" name="Straight Arrow Connector 23"/>
            <p:cNvCxnSpPr>
              <a:stCxn id="15" idx="0"/>
              <a:endCxn id="23" idx="0"/>
            </p:cNvCxnSpPr>
            <p:nvPr/>
          </p:nvCxnSpPr>
          <p:spPr bwMode="auto">
            <a:xfrm>
              <a:off x="3276600" y="54864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8" name="Straight Connector 37"/>
            <p:cNvCxnSpPr>
              <a:endCxn id="7" idx="0"/>
            </p:cNvCxnSpPr>
            <p:nvPr/>
          </p:nvCxnSpPr>
          <p:spPr bwMode="auto">
            <a:xfrm>
              <a:off x="3276600" y="3200400"/>
              <a:ext cx="0" cy="152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med"/>
            </a:ln>
            <a:effectLst/>
          </p:spPr>
        </p:cxnSp>
        <p:cxnSp>
          <p:nvCxnSpPr>
            <p:cNvPr id="40" name="Straight Connector 39"/>
            <p:cNvCxnSpPr>
              <a:stCxn id="23" idx="2"/>
            </p:cNvCxnSpPr>
            <p:nvPr/>
          </p:nvCxnSpPr>
          <p:spPr bwMode="auto">
            <a:xfrm>
              <a:off x="3276600" y="6172200"/>
              <a:ext cx="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>
              <a:off x="2133600" y="6400800"/>
              <a:ext cx="1143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2133600" y="3200400"/>
              <a:ext cx="0" cy="3200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2133600" y="3200400"/>
              <a:ext cx="1143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755667" y="4267200"/>
              <a:ext cx="10059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Execute</a:t>
              </a: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 flipV="1">
              <a:off x="3505200" y="5376446"/>
              <a:ext cx="0" cy="1861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3505200" y="57150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63" name="TextBox 62"/>
          <p:cNvSpPr txBox="1"/>
          <p:nvPr/>
        </p:nvSpPr>
        <p:spPr>
          <a:xfrm>
            <a:off x="5791200" y="1219200"/>
            <a:ext cx="97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15000" y="2133600"/>
            <a:ext cx="1305165" cy="400110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instruction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2000" y="2590800"/>
            <a:ext cx="3200400" cy="476310"/>
            <a:chOff x="762000" y="2590800"/>
            <a:chExt cx="3200400" cy="476310"/>
          </a:xfrm>
        </p:grpSpPr>
        <p:sp>
          <p:nvSpPr>
            <p:cNvPr id="50" name="TextBox 49"/>
            <p:cNvSpPr txBox="1"/>
            <p:nvPr/>
          </p:nvSpPr>
          <p:spPr>
            <a:xfrm>
              <a:off x="762000" y="2667000"/>
              <a:ext cx="10086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Decode</a:t>
              </a:r>
            </a:p>
          </p:txBody>
        </p:sp>
        <p:sp>
          <p:nvSpPr>
            <p:cNvPr id="69" name="Rounded Rectangle 68"/>
            <p:cNvSpPr/>
            <p:nvPr/>
          </p:nvSpPr>
          <p:spPr bwMode="auto">
            <a:xfrm>
              <a:off x="2590800" y="2667000"/>
              <a:ext cx="1371600" cy="304800"/>
            </a:xfrm>
            <a:prstGeom prst="roundRect">
              <a:avLst/>
            </a:prstGeom>
            <a:solidFill>
              <a:schemeClr val="accent1">
                <a:alpha val="61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791828" y="2590800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decode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90800" y="1371600"/>
            <a:ext cx="1752600" cy="914400"/>
            <a:chOff x="2590800" y="1371600"/>
            <a:chExt cx="1752600" cy="914400"/>
          </a:xfrm>
        </p:grpSpPr>
        <p:sp>
          <p:nvSpPr>
            <p:cNvPr id="68" name="Rounded Rectangle 67"/>
            <p:cNvSpPr/>
            <p:nvPr/>
          </p:nvSpPr>
          <p:spPr bwMode="auto">
            <a:xfrm>
              <a:off x="2590800" y="1447800"/>
              <a:ext cx="1371600" cy="304800"/>
            </a:xfrm>
            <a:prstGeom prst="roundRect">
              <a:avLst/>
            </a:prstGeom>
            <a:solidFill>
              <a:schemeClr val="accent1">
                <a:alpha val="61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971800" y="1371600"/>
              <a:ext cx="6209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next</a:t>
              </a:r>
            </a:p>
          </p:txBody>
        </p:sp>
        <p:cxnSp>
          <p:nvCxnSpPr>
            <p:cNvPr id="71" name="Straight Arrow Connector 70"/>
            <p:cNvCxnSpPr/>
            <p:nvPr/>
          </p:nvCxnSpPr>
          <p:spPr bwMode="auto">
            <a:xfrm>
              <a:off x="3276600" y="16764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4343400" y="1600200"/>
              <a:ext cx="0" cy="685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6" name="Straight Arrow Connector 75"/>
            <p:cNvCxnSpPr>
              <a:endCxn id="68" idx="3"/>
            </p:cNvCxnSpPr>
            <p:nvPr/>
          </p:nvCxnSpPr>
          <p:spPr bwMode="auto">
            <a:xfrm flipH="1">
              <a:off x="3962400" y="16002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78" name="TextBox 77"/>
          <p:cNvSpPr txBox="1"/>
          <p:nvPr/>
        </p:nvSpPr>
        <p:spPr>
          <a:xfrm>
            <a:off x="6019800" y="5391090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data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55445" y="1383268"/>
            <a:ext cx="1228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Processor</a:t>
            </a:r>
          </a:p>
        </p:txBody>
      </p:sp>
    </p:spTree>
    <p:extLst>
      <p:ext uri="{BB962C8B-B14F-4D97-AF65-F5344CB8AC3E}">
        <p14:creationId xmlns:p14="http://schemas.microsoft.com/office/powerpoint/2010/main" val="91774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990600" y="838200"/>
            <a:ext cx="4419600" cy="2743200"/>
            <a:chOff x="672" y="432"/>
            <a:chExt cx="2784" cy="1728"/>
          </a:xfrm>
        </p:grpSpPr>
        <p:sp>
          <p:nvSpPr>
            <p:cNvPr id="12310" name="Oval 3"/>
            <p:cNvSpPr>
              <a:spLocks noChangeArrowheads="1"/>
            </p:cNvSpPr>
            <p:nvPr/>
          </p:nvSpPr>
          <p:spPr bwMode="auto">
            <a:xfrm>
              <a:off x="672" y="432"/>
              <a:ext cx="2784" cy="1728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311" name="Oval 4"/>
            <p:cNvSpPr>
              <a:spLocks noChangeArrowheads="1"/>
            </p:cNvSpPr>
            <p:nvPr/>
          </p:nvSpPr>
          <p:spPr bwMode="auto">
            <a:xfrm>
              <a:off x="2515" y="960"/>
              <a:ext cx="720" cy="624"/>
            </a:xfrm>
            <a:prstGeom prst="ellipse">
              <a:avLst/>
            </a:prstGeom>
            <a:solidFill>
              <a:srgbClr val="53FB25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Fetch</a:t>
              </a:r>
            </a:p>
            <a:p>
              <a:pPr algn="ctr"/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Exec</a:t>
              </a:r>
            </a:p>
          </p:txBody>
        </p:sp>
        <p:sp>
          <p:nvSpPr>
            <p:cNvPr id="12312" name="AutoShape 5"/>
            <p:cNvSpPr>
              <a:spLocks noChangeArrowheads="1"/>
            </p:cNvSpPr>
            <p:nvPr/>
          </p:nvSpPr>
          <p:spPr bwMode="auto">
            <a:xfrm rot="10800000">
              <a:off x="1968" y="1032"/>
              <a:ext cx="528" cy="480"/>
            </a:xfrm>
            <a:prstGeom prst="leftRightArrow">
              <a:avLst>
                <a:gd name="adj1" fmla="val 50000"/>
                <a:gd name="adj2" fmla="val 22000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313" name="Rectangle 6"/>
            <p:cNvSpPr>
              <a:spLocks noChangeArrowheads="1"/>
            </p:cNvSpPr>
            <p:nvPr/>
          </p:nvSpPr>
          <p:spPr bwMode="auto">
            <a:xfrm>
              <a:off x="1344" y="624"/>
              <a:ext cx="624" cy="129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R0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…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R31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F0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…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F30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</p:grpSp>
      <p:sp>
        <p:nvSpPr>
          <p:cNvPr id="12291" name="AutoShape 7"/>
          <p:cNvSpPr>
            <a:spLocks noChangeArrowheads="1"/>
          </p:cNvSpPr>
          <p:nvPr/>
        </p:nvSpPr>
        <p:spPr bwMode="auto">
          <a:xfrm rot="10800000">
            <a:off x="5410200" y="1828800"/>
            <a:ext cx="838200" cy="762000"/>
          </a:xfrm>
          <a:prstGeom prst="leftRightArrow">
            <a:avLst>
              <a:gd name="adj1" fmla="val 50000"/>
              <a:gd name="adj2" fmla="val 220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6256338" y="1244600"/>
            <a:ext cx="1439862" cy="46228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Data1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Data0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Inst237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Inst236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Inst5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Inst4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Inst3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Inst2</a:t>
            </a:r>
            <a:b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Inst1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Inst0</a:t>
            </a: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6354763" y="5919788"/>
            <a:ext cx="9165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Addr 0</a:t>
            </a: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6188075" y="839788"/>
            <a:ext cx="12980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Addr 2</a:t>
            </a:r>
            <a:r>
              <a:rPr lang="en-US" altLang="en-US" sz="2000" b="0" baseline="30000">
                <a:latin typeface="Gill Sans" charset="0"/>
                <a:ea typeface="Gill Sans" charset="0"/>
                <a:cs typeface="Gill Sans" charset="0"/>
              </a:rPr>
              <a:t>32</a:t>
            </a:r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-1</a:t>
            </a:r>
          </a:p>
        </p:txBody>
      </p:sp>
      <p:sp>
        <p:nvSpPr>
          <p:cNvPr id="12295" name="Rectangle 11"/>
          <p:cNvSpPr>
            <a:spLocks noGrp="1" noChangeArrowheads="1"/>
          </p:cNvSpPr>
          <p:nvPr>
            <p:ph type="title"/>
          </p:nvPr>
        </p:nvSpPr>
        <p:spPr>
          <a:xfrm>
            <a:off x="31750" y="228600"/>
            <a:ext cx="8731250" cy="533400"/>
          </a:xfrm>
        </p:spPr>
        <p:txBody>
          <a:bodyPr/>
          <a:lstStyle/>
          <a:p>
            <a:r>
              <a:rPr lang="en-US" altLang="en-US" sz="2800" dirty="0"/>
              <a:t>Recall (61C): What happens during program execution?</a:t>
            </a:r>
          </a:p>
        </p:txBody>
      </p:sp>
      <p:sp>
        <p:nvSpPr>
          <p:cNvPr id="30721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762000" y="3687763"/>
            <a:ext cx="5715000" cy="2973387"/>
          </a:xfrm>
        </p:spPr>
        <p:txBody>
          <a:bodyPr/>
          <a:lstStyle/>
          <a:p>
            <a:r>
              <a:rPr lang="en-US" altLang="en-US" dirty="0"/>
              <a:t>Execution sequence:</a:t>
            </a:r>
          </a:p>
          <a:p>
            <a:pPr lvl="1"/>
            <a:r>
              <a:rPr lang="en-US" altLang="en-US" dirty="0"/>
              <a:t>Fetch Instruction at PC 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Decode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Execute (possibly using registers)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Write results to registers/</a:t>
            </a:r>
            <a:r>
              <a:rPr lang="en-US" altLang="en-US" dirty="0" err="1">
                <a:sym typeface="Symbol" panose="05050102010706020507" pitchFamily="18" charset="2"/>
              </a:rPr>
              <a:t>mem</a:t>
            </a:r>
            <a:endParaRPr lang="en-US" altLang="en-US" dirty="0">
              <a:sym typeface="Symbol" panose="05050102010706020507" pitchFamily="18" charset="2"/>
            </a:endParaRP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PC = Next Instruction(PC)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Repeat </a:t>
            </a:r>
          </a:p>
          <a:p>
            <a:endParaRPr lang="en-US" altLang="en-US" dirty="0"/>
          </a:p>
        </p:txBody>
      </p:sp>
      <p:grpSp>
        <p:nvGrpSpPr>
          <p:cNvPr id="307213" name="Group 13"/>
          <p:cNvGrpSpPr>
            <a:grpSpLocks/>
          </p:cNvGrpSpPr>
          <p:nvPr/>
        </p:nvGrpSpPr>
        <p:grpSpPr bwMode="auto">
          <a:xfrm>
            <a:off x="7696206" y="5334004"/>
            <a:ext cx="1063626" cy="523876"/>
            <a:chOff x="4570" y="2832"/>
            <a:chExt cx="670" cy="330"/>
          </a:xfrm>
        </p:grpSpPr>
        <p:sp>
          <p:nvSpPr>
            <p:cNvPr id="12308" name="Text Box 14"/>
            <p:cNvSpPr txBox="1">
              <a:spLocks noChangeArrowheads="1"/>
            </p:cNvSpPr>
            <p:nvPr/>
          </p:nvSpPr>
          <p:spPr bwMode="auto">
            <a:xfrm>
              <a:off x="4848" y="2832"/>
              <a:ext cx="39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12309" name="Line 15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07216" name="Group 16"/>
          <p:cNvGrpSpPr>
            <a:grpSpLocks/>
          </p:cNvGrpSpPr>
          <p:nvPr/>
        </p:nvGrpSpPr>
        <p:grpSpPr bwMode="auto">
          <a:xfrm>
            <a:off x="7696206" y="4953004"/>
            <a:ext cx="1063626" cy="523876"/>
            <a:chOff x="4570" y="2832"/>
            <a:chExt cx="670" cy="330"/>
          </a:xfrm>
        </p:grpSpPr>
        <p:sp>
          <p:nvSpPr>
            <p:cNvPr id="12306" name="Text Box 17"/>
            <p:cNvSpPr txBox="1">
              <a:spLocks noChangeArrowheads="1"/>
            </p:cNvSpPr>
            <p:nvPr/>
          </p:nvSpPr>
          <p:spPr bwMode="auto">
            <a:xfrm>
              <a:off x="4848" y="2832"/>
              <a:ext cx="39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12307" name="Line 18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07219" name="Group 19"/>
          <p:cNvGrpSpPr>
            <a:grpSpLocks/>
          </p:cNvGrpSpPr>
          <p:nvPr/>
        </p:nvGrpSpPr>
        <p:grpSpPr bwMode="auto">
          <a:xfrm>
            <a:off x="7696206" y="4572004"/>
            <a:ext cx="1063626" cy="523876"/>
            <a:chOff x="4570" y="2832"/>
            <a:chExt cx="670" cy="330"/>
          </a:xfrm>
        </p:grpSpPr>
        <p:sp>
          <p:nvSpPr>
            <p:cNvPr id="12304" name="Text Box 20"/>
            <p:cNvSpPr txBox="1">
              <a:spLocks noChangeArrowheads="1"/>
            </p:cNvSpPr>
            <p:nvPr/>
          </p:nvSpPr>
          <p:spPr bwMode="auto">
            <a:xfrm>
              <a:off x="4848" y="2832"/>
              <a:ext cx="39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12305" name="Line 21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07222" name="Group 22"/>
          <p:cNvGrpSpPr>
            <a:grpSpLocks/>
          </p:cNvGrpSpPr>
          <p:nvPr/>
        </p:nvGrpSpPr>
        <p:grpSpPr bwMode="auto">
          <a:xfrm>
            <a:off x="7696206" y="4191004"/>
            <a:ext cx="1063626" cy="523876"/>
            <a:chOff x="4570" y="2832"/>
            <a:chExt cx="670" cy="330"/>
          </a:xfrm>
        </p:grpSpPr>
        <p:sp>
          <p:nvSpPr>
            <p:cNvPr id="12302" name="Text Box 23"/>
            <p:cNvSpPr txBox="1">
              <a:spLocks noChangeArrowheads="1"/>
            </p:cNvSpPr>
            <p:nvPr/>
          </p:nvSpPr>
          <p:spPr bwMode="auto">
            <a:xfrm>
              <a:off x="4848" y="2832"/>
              <a:ext cx="39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12303" name="Line 24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07225" name="AutoShape 25"/>
          <p:cNvSpPr>
            <a:spLocks noChangeArrowheads="1"/>
          </p:cNvSpPr>
          <p:nvPr/>
        </p:nvSpPr>
        <p:spPr bwMode="auto">
          <a:xfrm flipV="1">
            <a:off x="304800" y="3810000"/>
            <a:ext cx="762000" cy="2667000"/>
          </a:xfrm>
          <a:prstGeom prst="curvedRightArrow">
            <a:avLst>
              <a:gd name="adj1" fmla="val 70000"/>
              <a:gd name="adj2" fmla="val 140000"/>
              <a:gd name="adj3" fmla="val 33333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47479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2" grpId="1" build="p"/>
      <p:bldP spid="3072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OS Concept: Thread of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153400" cy="571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Certain registers hold the </a:t>
            </a:r>
            <a:r>
              <a:rPr lang="en-US" i="1" dirty="0"/>
              <a:t>context </a:t>
            </a:r>
            <a:r>
              <a:rPr lang="en-US" dirty="0"/>
              <a:t>of thread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Stack pointer holds the address of the top of stack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Other conventions: Frame pointer, Heap pointer, Data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May be defined by the instruction set architecture or by compiler conventions</a:t>
            </a:r>
          </a:p>
          <a:p>
            <a:pPr>
              <a:lnSpc>
                <a:spcPct val="10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Thread: Single unique execution context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Program Counter, Registers, Execution Flags, Stack</a:t>
            </a:r>
          </a:p>
          <a:p>
            <a:pPr>
              <a:lnSpc>
                <a:spcPct val="100000"/>
              </a:lnSpc>
            </a:pPr>
            <a:r>
              <a:rPr lang="en-US" dirty="0"/>
              <a:t>A thread is executing on a processor when it is resident in the processor registers.</a:t>
            </a:r>
          </a:p>
          <a:p>
            <a:pPr>
              <a:lnSpc>
                <a:spcPct val="100000"/>
              </a:lnSpc>
            </a:pPr>
            <a:r>
              <a:rPr lang="en-US" dirty="0"/>
              <a:t>PC register holds the address of executing instruction in the thread</a:t>
            </a:r>
          </a:p>
          <a:p>
            <a:pPr>
              <a:lnSpc>
                <a:spcPct val="100000"/>
              </a:lnSpc>
            </a:pPr>
            <a:r>
              <a:rPr lang="en-US" dirty="0"/>
              <a:t>Registers hold the root state of the thread.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 rest is “in memory”</a:t>
            </a:r>
          </a:p>
        </p:txBody>
      </p:sp>
    </p:spTree>
    <p:extLst>
      <p:ext uri="{BB962C8B-B14F-4D97-AF65-F5344CB8AC3E}">
        <p14:creationId xmlns:p14="http://schemas.microsoft.com/office/powerpoint/2010/main" val="3840004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altLang="en-US" dirty="0"/>
              <a:t>Second OS Concept: Program’s Address Space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889773" y="826532"/>
            <a:ext cx="1828800" cy="2895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0973" y="3505200"/>
            <a:ext cx="9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0x000…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94773" y="76200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0xFFF…</a:t>
            </a:r>
          </a:p>
        </p:txBody>
      </p:sp>
      <p:sp>
        <p:nvSpPr>
          <p:cNvPr id="10" name="Rectangle 9"/>
          <p:cNvSpPr/>
          <p:nvPr/>
        </p:nvSpPr>
        <p:spPr bwMode="auto">
          <a:xfrm flipV="1">
            <a:off x="5965973" y="2883932"/>
            <a:ext cx="1628564" cy="68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807" y="3200400"/>
            <a:ext cx="63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965973" y="2350532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2855" y="2438400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Static Data</a:t>
            </a:r>
          </a:p>
        </p:txBody>
      </p:sp>
      <p:sp>
        <p:nvSpPr>
          <p:cNvPr id="14" name="Rectangle 13"/>
          <p:cNvSpPr/>
          <p:nvPr/>
        </p:nvSpPr>
        <p:spPr bwMode="auto">
          <a:xfrm flipV="1">
            <a:off x="5965973" y="1817132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2654" y="1905000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heap</a:t>
            </a:r>
          </a:p>
        </p:txBody>
      </p:sp>
      <p:sp>
        <p:nvSpPr>
          <p:cNvPr id="16" name="Rectangle 15"/>
          <p:cNvSpPr/>
          <p:nvPr/>
        </p:nvSpPr>
        <p:spPr bwMode="auto">
          <a:xfrm flipV="1">
            <a:off x="5965973" y="902732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5365" y="990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stack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489973" y="902732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7489973" y="1664732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43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5867400" cy="54864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Address space </a:t>
            </a:r>
            <a:r>
              <a:rPr lang="en-US" altLang="en-US" dirty="0">
                <a:solidFill>
                  <a:srgbClr val="FF0000"/>
                </a:solidFill>
                <a:sym typeface="Symbol" panose="05050102010706020507" pitchFamily="18" charset="2"/>
              </a:rPr>
              <a:t> </a:t>
            </a:r>
            <a:r>
              <a:rPr lang="en-US" altLang="en-US" dirty="0">
                <a:solidFill>
                  <a:srgbClr val="FF0000"/>
                </a:solidFill>
              </a:rPr>
              <a:t>the set of accessible addresses + state associated with them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For a 32-bit processor there are 2</a:t>
            </a:r>
            <a:r>
              <a:rPr lang="en-US" altLang="en-US" baseline="30000" dirty="0"/>
              <a:t>32</a:t>
            </a:r>
            <a:r>
              <a:rPr lang="en-US" altLang="en-US" dirty="0"/>
              <a:t> = 4 billion addresses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What happens when you read or write to an address?</a:t>
            </a:r>
          </a:p>
          <a:p>
            <a:pPr lvl="1"/>
            <a:r>
              <a:rPr lang="en-US" altLang="en-US" dirty="0"/>
              <a:t>Perhaps nothing</a:t>
            </a:r>
          </a:p>
          <a:p>
            <a:pPr lvl="1"/>
            <a:r>
              <a:rPr lang="en-US" altLang="en-US" dirty="0"/>
              <a:t>Perhaps acts like regular memory</a:t>
            </a:r>
          </a:p>
          <a:p>
            <a:pPr lvl="1"/>
            <a:r>
              <a:rPr lang="en-US" altLang="en-US" dirty="0"/>
              <a:t>Perhaps ignores writes</a:t>
            </a:r>
          </a:p>
          <a:p>
            <a:pPr lvl="1"/>
            <a:r>
              <a:rPr lang="en-US" altLang="en-US" dirty="0"/>
              <a:t>Perhaps causes I/O operation</a:t>
            </a:r>
          </a:p>
          <a:p>
            <a:pPr lvl="2"/>
            <a:r>
              <a:rPr lang="en-US" altLang="en-US" dirty="0"/>
              <a:t>(Memory-mapped I/O)</a:t>
            </a:r>
          </a:p>
          <a:p>
            <a:pPr lvl="1"/>
            <a:r>
              <a:rPr lang="en-US" altLang="en-US" dirty="0"/>
              <a:t>Perhaps causes exception (fault)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0405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Space: In a Picture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1936080" y="1326848"/>
            <a:ext cx="1828800" cy="1066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0505" y="2393648"/>
            <a:ext cx="1120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Processor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936080" y="1555448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85573" y="1250648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PC: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1936080" y="1936448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376785" y="947854"/>
            <a:ext cx="1828800" cy="3048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90667" y="3734988"/>
            <a:ext cx="9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0x000…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52797" y="83938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0xFFF…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5452985" y="3005254"/>
            <a:ext cx="1628564" cy="68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76785" y="332172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Code Segment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5452985" y="2471854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2202" y="2559722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Static Data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452985" y="2014654"/>
            <a:ext cx="1628564" cy="4572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89959" y="2026322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5452985" y="1024054"/>
            <a:ext cx="1628564" cy="4572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77336" y="111192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stack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6921295" y="1894002"/>
            <a:ext cx="0" cy="5758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908229" y="1066800"/>
            <a:ext cx="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5529185" y="3081454"/>
            <a:ext cx="1447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29448" y="30477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instruction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78880" y="1555448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SP: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608171" y="4310316"/>
            <a:ext cx="7790828" cy="2393279"/>
          </a:xfrm>
        </p:spPr>
        <p:txBody>
          <a:bodyPr>
            <a:normAutofit/>
          </a:bodyPr>
          <a:lstStyle/>
          <a:p>
            <a:r>
              <a:rPr lang="en-US" dirty="0"/>
              <a:t>What’s in the code segment? Static data segment?</a:t>
            </a:r>
          </a:p>
          <a:p>
            <a:r>
              <a:rPr lang="en-US" dirty="0"/>
              <a:t>What’s in the Stack Segment?</a:t>
            </a:r>
          </a:p>
          <a:p>
            <a:pPr lvl="1"/>
            <a:r>
              <a:rPr lang="en-US" dirty="0"/>
              <a:t>How is it allocated? How big is it?</a:t>
            </a:r>
          </a:p>
          <a:p>
            <a:r>
              <a:rPr lang="en-US" dirty="0"/>
              <a:t>What’s in the Heap Segment?</a:t>
            </a:r>
          </a:p>
          <a:p>
            <a:pPr lvl="1"/>
            <a:r>
              <a:rPr lang="en-US" dirty="0"/>
              <a:t>How is it allocated?  How big?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3585411" y="1326849"/>
            <a:ext cx="1864894" cy="1840468"/>
          </a:xfrm>
          <a:custGeom>
            <a:avLst/>
            <a:gdLst>
              <a:gd name="connsiteX0" fmla="*/ 0 w 1864894"/>
              <a:gd name="connsiteY0" fmla="*/ 70287 h 1862992"/>
              <a:gd name="connsiteX1" fmla="*/ 372978 w 1864894"/>
              <a:gd name="connsiteY1" fmla="*/ 106382 h 1862992"/>
              <a:gd name="connsiteX2" fmla="*/ 914400 w 1864894"/>
              <a:gd name="connsiteY2" fmla="*/ 1080940 h 1862992"/>
              <a:gd name="connsiteX3" fmla="*/ 1419726 w 1864894"/>
              <a:gd name="connsiteY3" fmla="*/ 1718613 h 1862992"/>
              <a:gd name="connsiteX4" fmla="*/ 1864894 w 1864894"/>
              <a:gd name="connsiteY4" fmla="*/ 1862992 h 18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94" h="1862992">
                <a:moveTo>
                  <a:pt x="0" y="70287"/>
                </a:moveTo>
                <a:cubicBezTo>
                  <a:pt x="110289" y="4113"/>
                  <a:pt x="220578" y="-62060"/>
                  <a:pt x="372978" y="106382"/>
                </a:cubicBezTo>
                <a:cubicBezTo>
                  <a:pt x="525378" y="274824"/>
                  <a:pt x="739942" y="812235"/>
                  <a:pt x="914400" y="1080940"/>
                </a:cubicBezTo>
                <a:cubicBezTo>
                  <a:pt x="1088858" y="1349645"/>
                  <a:pt x="1261310" y="1588271"/>
                  <a:pt x="1419726" y="1718613"/>
                </a:cubicBezTo>
                <a:cubicBezTo>
                  <a:pt x="1578142" y="1848955"/>
                  <a:pt x="1721518" y="1855973"/>
                  <a:pt x="1864894" y="1862992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3581400" y="1483746"/>
            <a:ext cx="1973179" cy="345054"/>
          </a:xfrm>
          <a:custGeom>
            <a:avLst/>
            <a:gdLst>
              <a:gd name="connsiteX0" fmla="*/ 0 w 1973179"/>
              <a:gd name="connsiteY0" fmla="*/ 146596 h 447385"/>
              <a:gd name="connsiteX1" fmla="*/ 409074 w 1973179"/>
              <a:gd name="connsiteY1" fmla="*/ 14249 h 447385"/>
              <a:gd name="connsiteX2" fmla="*/ 1973179 w 1973179"/>
              <a:gd name="connsiteY2" fmla="*/ 447385 h 4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179" h="447385">
                <a:moveTo>
                  <a:pt x="0" y="146596"/>
                </a:moveTo>
                <a:cubicBezTo>
                  <a:pt x="40105" y="55357"/>
                  <a:pt x="80211" y="-35882"/>
                  <a:pt x="409074" y="14249"/>
                </a:cubicBezTo>
                <a:cubicBezTo>
                  <a:pt x="737937" y="64380"/>
                  <a:pt x="1355558" y="255882"/>
                  <a:pt x="1973179" y="447385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98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1600"/>
            <a:ext cx="8382000" cy="736600"/>
          </a:xfrm>
        </p:spPr>
        <p:txBody>
          <a:bodyPr/>
          <a:lstStyle/>
          <a:p>
            <a:r>
              <a:rPr lang="en-US" dirty="0"/>
              <a:t>Multiprogramming - Multiple Threads of Control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143000" y="2362200"/>
            <a:ext cx="2667000" cy="609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066800" y="12954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981200" y="12954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124200" y="1295400"/>
            <a:ext cx="762000" cy="76200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08702" y="1676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 bwMode="auto">
          <a:xfrm flipV="1">
            <a:off x="51816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0" y="1203458"/>
            <a:ext cx="1828800" cy="1448897"/>
            <a:chOff x="5334000" y="1203458"/>
            <a:chExt cx="1828800" cy="1448897"/>
          </a:xfrm>
        </p:grpSpPr>
        <p:sp>
          <p:nvSpPr>
            <p:cNvPr id="48" name="Rectangle 47"/>
            <p:cNvSpPr/>
            <p:nvPr/>
          </p:nvSpPr>
          <p:spPr bwMode="auto">
            <a:xfrm flipV="1">
              <a:off x="5334000" y="2351314"/>
              <a:ext cx="1828800" cy="239486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05138" y="2313801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 flipV="1">
              <a:off x="5334000" y="2046514"/>
              <a:ext cx="1828800" cy="3048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505138" y="2030772"/>
              <a:ext cx="10967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 flipV="1">
              <a:off x="5334000" y="1741714"/>
              <a:ext cx="1828800" cy="3048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05138" y="1725972"/>
              <a:ext cx="575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 flipV="1">
              <a:off x="5334000" y="1219200"/>
              <a:ext cx="1828800" cy="3048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505138" y="1203458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>
              <a:off x="7045380" y="1219200"/>
              <a:ext cx="0" cy="391886"/>
            </a:xfrm>
            <a:prstGeom prst="straightConnector1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 flipV="1">
              <a:off x="7045380" y="1654628"/>
              <a:ext cx="0" cy="391886"/>
            </a:xfrm>
            <a:prstGeom prst="straightConnector1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6" name="Group 5"/>
          <p:cNvGrpSpPr/>
          <p:nvPr/>
        </p:nvGrpSpPr>
        <p:grpSpPr>
          <a:xfrm>
            <a:off x="5334000" y="2789256"/>
            <a:ext cx="1828800" cy="1448897"/>
            <a:chOff x="5334000" y="2789256"/>
            <a:chExt cx="1828800" cy="1448897"/>
          </a:xfrm>
        </p:grpSpPr>
        <p:sp>
          <p:nvSpPr>
            <p:cNvPr id="59" name="Rectangle 58"/>
            <p:cNvSpPr/>
            <p:nvPr/>
          </p:nvSpPr>
          <p:spPr bwMode="auto">
            <a:xfrm flipV="1">
              <a:off x="5334000" y="3937112"/>
              <a:ext cx="1828800" cy="239486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505138" y="389959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61" name="Rectangle 60"/>
            <p:cNvSpPr/>
            <p:nvPr/>
          </p:nvSpPr>
          <p:spPr bwMode="auto">
            <a:xfrm flipV="1">
              <a:off x="5334000" y="3632312"/>
              <a:ext cx="18288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505138" y="3616570"/>
              <a:ext cx="10967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63" name="Rectangle 62"/>
            <p:cNvSpPr/>
            <p:nvPr/>
          </p:nvSpPr>
          <p:spPr bwMode="auto">
            <a:xfrm flipV="1">
              <a:off x="5334000" y="3327512"/>
              <a:ext cx="18288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505138" y="3311770"/>
              <a:ext cx="575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 flipV="1">
              <a:off x="5334000" y="2804998"/>
              <a:ext cx="18288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505138" y="2789256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67" name="Straight Arrow Connector 66"/>
            <p:cNvCxnSpPr/>
            <p:nvPr/>
          </p:nvCxnSpPr>
          <p:spPr bwMode="auto">
            <a:xfrm>
              <a:off x="7045380" y="2804998"/>
              <a:ext cx="0" cy="391886"/>
            </a:xfrm>
            <a:prstGeom prst="straightConnector1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V="1">
              <a:off x="7045380" y="3240426"/>
              <a:ext cx="0" cy="391886"/>
            </a:xfrm>
            <a:prstGeom prst="straightConnector1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69" name="Group 68"/>
          <p:cNvGrpSpPr/>
          <p:nvPr/>
        </p:nvGrpSpPr>
        <p:grpSpPr>
          <a:xfrm>
            <a:off x="5334000" y="4656044"/>
            <a:ext cx="1828800" cy="1448897"/>
            <a:chOff x="5334000" y="2789256"/>
            <a:chExt cx="1828800" cy="1448897"/>
          </a:xfrm>
          <a:solidFill>
            <a:srgbClr val="FFC000"/>
          </a:solidFill>
        </p:grpSpPr>
        <p:sp>
          <p:nvSpPr>
            <p:cNvPr id="70" name="Rectangle 69"/>
            <p:cNvSpPr/>
            <p:nvPr/>
          </p:nvSpPr>
          <p:spPr bwMode="auto">
            <a:xfrm flipV="1">
              <a:off x="5334000" y="3937112"/>
              <a:ext cx="1828800" cy="23948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505138" y="389959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 flipV="1">
              <a:off x="5334000" y="3632312"/>
              <a:ext cx="18288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505138" y="3616570"/>
              <a:ext cx="10967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 flipV="1">
              <a:off x="5334000" y="3327512"/>
              <a:ext cx="18288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505138" y="3311770"/>
              <a:ext cx="575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 flipV="1">
              <a:off x="5334000" y="2804998"/>
              <a:ext cx="18288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505138" y="2789256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 bwMode="auto">
            <a:xfrm>
              <a:off x="7045380" y="2804998"/>
              <a:ext cx="0" cy="391886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9" name="Straight Arrow Connector 78"/>
            <p:cNvCxnSpPr/>
            <p:nvPr/>
          </p:nvCxnSpPr>
          <p:spPr bwMode="auto">
            <a:xfrm flipV="1">
              <a:off x="7045380" y="3240426"/>
              <a:ext cx="0" cy="391886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5093017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r>
              <a:rPr lang="en-US" dirty="0"/>
              <a:t>: 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839200" cy="5867400"/>
          </a:xfrm>
        </p:spPr>
        <p:txBody>
          <a:bodyPr>
            <a:noAutofit/>
          </a:bodyPr>
          <a:lstStyle/>
          <a:p>
            <a:r>
              <a:rPr lang="en-US" dirty="0"/>
              <a:t>Start homework 0 immediately </a:t>
            </a:r>
            <a:r>
              <a:rPr lang="en-US" dirty="0">
                <a:sym typeface="Symbol" panose="05050102010706020507" pitchFamily="18" charset="2"/>
              </a:rPr>
              <a:t>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Due next Monday (1/29)!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cs162-xx account, </a:t>
            </a:r>
            <a:r>
              <a:rPr lang="en-US" sz="2400" dirty="0" err="1"/>
              <a:t>Github</a:t>
            </a:r>
            <a:r>
              <a:rPr lang="en-US" sz="2400" dirty="0"/>
              <a:t> account, registration survey</a:t>
            </a:r>
          </a:p>
          <a:p>
            <a:pPr lvl="1"/>
            <a:r>
              <a:rPr lang="en-US" sz="2400" dirty="0"/>
              <a:t>Vagrant and </a:t>
            </a:r>
            <a:r>
              <a:rPr lang="en-US" sz="2400" dirty="0" err="1"/>
              <a:t>VirtualBox</a:t>
            </a:r>
            <a:r>
              <a:rPr lang="en-US" sz="2400" dirty="0"/>
              <a:t> – VM environment for the course</a:t>
            </a:r>
          </a:p>
          <a:p>
            <a:pPr lvl="2"/>
            <a:r>
              <a:rPr lang="en-US" dirty="0"/>
              <a:t>Consistent, managed environment on your machine</a:t>
            </a:r>
          </a:p>
          <a:p>
            <a:pPr lvl="1"/>
            <a:r>
              <a:rPr lang="en-US" sz="2400" dirty="0"/>
              <a:t>Get familiar with all the cs162 tools, submit to </a:t>
            </a:r>
            <a:r>
              <a:rPr lang="en-US" sz="2400" dirty="0" err="1"/>
              <a:t>autograder</a:t>
            </a:r>
            <a:r>
              <a:rPr lang="en-US" sz="2400" dirty="0"/>
              <a:t> via </a:t>
            </a:r>
            <a:r>
              <a:rPr lang="en-US" sz="2400" dirty="0" err="1"/>
              <a:t>git</a:t>
            </a:r>
            <a:endParaRPr lang="en-US" dirty="0"/>
          </a:p>
          <a:p>
            <a:pPr lvl="1"/>
            <a:r>
              <a:rPr lang="en-US" sz="2400" dirty="0"/>
              <a:t>Homework slip days: </a:t>
            </a:r>
            <a:r>
              <a:rPr lang="en-US" sz="2400" dirty="0">
                <a:solidFill>
                  <a:srgbClr val="FF0000"/>
                </a:solidFill>
              </a:rPr>
              <a:t>You have 3 slip days</a:t>
            </a:r>
          </a:p>
          <a:p>
            <a:pPr lvl="4"/>
            <a:endParaRPr lang="en-US" sz="14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THIS Friday (1/26) is early drop day! V</a:t>
            </a:r>
            <a:r>
              <a:rPr lang="en-US" sz="2400" dirty="0">
                <a:solidFill>
                  <a:srgbClr val="FF0000"/>
                </a:solidFill>
              </a:rPr>
              <a:t>ery hard to drop afterwards…</a:t>
            </a:r>
          </a:p>
          <a:p>
            <a:pPr lvl="4"/>
            <a:endParaRPr lang="en-US" sz="1400" dirty="0">
              <a:solidFill>
                <a:srgbClr val="FF0000"/>
              </a:solidFill>
            </a:endParaRPr>
          </a:p>
          <a:p>
            <a:r>
              <a:rPr lang="en-US" dirty="0"/>
              <a:t>Should be going to section already!</a:t>
            </a:r>
          </a:p>
          <a:p>
            <a:pPr lvl="5"/>
            <a:endParaRPr lang="en-US" sz="1400" dirty="0"/>
          </a:p>
          <a:p>
            <a:r>
              <a:rPr lang="en-US" dirty="0"/>
              <a:t>Group sign up form will be out after drop deadline</a:t>
            </a:r>
          </a:p>
          <a:p>
            <a:pPr lvl="1"/>
            <a:r>
              <a:rPr lang="en-US" sz="2400" dirty="0"/>
              <a:t>Work on finding groups ASAP: 4 people in a group!</a:t>
            </a:r>
          </a:p>
          <a:p>
            <a:pPr lvl="1"/>
            <a:r>
              <a:rPr lang="en-US" sz="2400" dirty="0"/>
              <a:t>Try to attend either same section or 2 sections by same TA</a:t>
            </a:r>
          </a:p>
        </p:txBody>
      </p:sp>
    </p:spTree>
    <p:extLst>
      <p:ext uri="{BB962C8B-B14F-4D97-AF65-F5344CB8AC3E}">
        <p14:creationId xmlns:p14="http://schemas.microsoft.com/office/powerpoint/2010/main" val="2706858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What is an operating system?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2514600"/>
          </a:xfrm>
        </p:spPr>
        <p:txBody>
          <a:bodyPr/>
          <a:lstStyle/>
          <a:p>
            <a:r>
              <a:rPr lang="en-US" dirty="0"/>
              <a:t>Special layer of software that provides application software access to hardware resources</a:t>
            </a:r>
          </a:p>
          <a:p>
            <a:pPr lvl="1"/>
            <a:r>
              <a:rPr lang="en-US" dirty="0"/>
              <a:t>Convenient abstraction of complex hardware devices</a:t>
            </a:r>
          </a:p>
          <a:p>
            <a:pPr lvl="1"/>
            <a:r>
              <a:rPr lang="en-US" dirty="0"/>
              <a:t>Protected access to shared resources</a:t>
            </a:r>
          </a:p>
          <a:p>
            <a:pPr lvl="1"/>
            <a:r>
              <a:rPr lang="en-US" dirty="0"/>
              <a:t>Security and authentication</a:t>
            </a:r>
          </a:p>
          <a:p>
            <a:pPr lvl="1"/>
            <a:r>
              <a:rPr lang="en-US" dirty="0"/>
              <a:t>Communication amongst logical entities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048000" y="5105400"/>
            <a:ext cx="2362200" cy="914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Hardware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048000" y="4114800"/>
            <a:ext cx="914400" cy="6858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505200" y="3962400"/>
            <a:ext cx="914400" cy="6858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886200" y="3810000"/>
            <a:ext cx="914400" cy="6858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657600" y="4876800"/>
            <a:ext cx="2057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953000" y="4419600"/>
            <a:ext cx="762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</a:p>
        </p:txBody>
      </p:sp>
      <p:cxnSp>
        <p:nvCxnSpPr>
          <p:cNvPr id="18" name="Straight Arrow Connector 17"/>
          <p:cNvCxnSpPr>
            <a:stCxn id="10" idx="3"/>
          </p:cNvCxnSpPr>
          <p:nvPr/>
        </p:nvCxnSpPr>
        <p:spPr bwMode="auto">
          <a:xfrm>
            <a:off x="5410200" y="5562600"/>
            <a:ext cx="1524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4345840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altLang="en-US" sz="2800" dirty="0"/>
              <a:t>How can we give the illusion of multiple processors?</a:t>
            </a:r>
          </a:p>
        </p:txBody>
      </p:sp>
      <p:grpSp>
        <p:nvGrpSpPr>
          <p:cNvPr id="21507" name="Group 42"/>
          <p:cNvGrpSpPr>
            <a:grpSpLocks/>
          </p:cNvGrpSpPr>
          <p:nvPr/>
        </p:nvGrpSpPr>
        <p:grpSpPr bwMode="auto">
          <a:xfrm>
            <a:off x="777875" y="776288"/>
            <a:ext cx="2819400" cy="1722437"/>
            <a:chOff x="490" y="451"/>
            <a:chExt cx="1776" cy="1085"/>
          </a:xfrm>
        </p:grpSpPr>
        <p:sp>
          <p:nvSpPr>
            <p:cNvPr id="21518" name="Oval 4"/>
            <p:cNvSpPr>
              <a:spLocks noChangeArrowheads="1"/>
            </p:cNvSpPr>
            <p:nvPr/>
          </p:nvSpPr>
          <p:spPr bwMode="auto">
            <a:xfrm>
              <a:off x="1720" y="451"/>
              <a:ext cx="546" cy="571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vCPU3</a:t>
              </a:r>
            </a:p>
          </p:txBody>
        </p:sp>
        <p:sp>
          <p:nvSpPr>
            <p:cNvPr id="21519" name="Oval 5"/>
            <p:cNvSpPr>
              <a:spLocks noChangeArrowheads="1"/>
            </p:cNvSpPr>
            <p:nvPr/>
          </p:nvSpPr>
          <p:spPr bwMode="auto">
            <a:xfrm>
              <a:off x="1105" y="451"/>
              <a:ext cx="546" cy="571"/>
            </a:xfrm>
            <a:prstGeom prst="ellipse">
              <a:avLst/>
            </a:prstGeom>
            <a:solidFill>
              <a:srgbClr val="00FFFF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vCPU2</a:t>
              </a:r>
            </a:p>
          </p:txBody>
        </p:sp>
        <p:sp>
          <p:nvSpPr>
            <p:cNvPr id="21520" name="Oval 6"/>
            <p:cNvSpPr>
              <a:spLocks noChangeArrowheads="1"/>
            </p:cNvSpPr>
            <p:nvPr/>
          </p:nvSpPr>
          <p:spPr bwMode="auto">
            <a:xfrm>
              <a:off x="490" y="451"/>
              <a:ext cx="546" cy="571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vCPU1</a:t>
              </a:r>
            </a:p>
          </p:txBody>
        </p:sp>
        <p:sp>
          <p:nvSpPr>
            <p:cNvPr id="21521" name="Rectangle 7"/>
            <p:cNvSpPr>
              <a:spLocks noChangeArrowheads="1"/>
            </p:cNvSpPr>
            <p:nvPr/>
          </p:nvSpPr>
          <p:spPr bwMode="auto">
            <a:xfrm rot="10800000">
              <a:off x="490" y="1164"/>
              <a:ext cx="1742" cy="372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Shared Memory</a:t>
              </a:r>
            </a:p>
          </p:txBody>
        </p:sp>
        <p:sp>
          <p:nvSpPr>
            <p:cNvPr id="21522" name="Line 12"/>
            <p:cNvSpPr>
              <a:spLocks noChangeShapeType="1"/>
            </p:cNvSpPr>
            <p:nvPr/>
          </p:nvSpPr>
          <p:spPr bwMode="auto">
            <a:xfrm>
              <a:off x="934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523" name="Line 13"/>
            <p:cNvSpPr>
              <a:spLocks noChangeShapeType="1"/>
            </p:cNvSpPr>
            <p:nvPr/>
          </p:nvSpPr>
          <p:spPr bwMode="auto">
            <a:xfrm flipH="1">
              <a:off x="1685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524" name="Line 14"/>
            <p:cNvSpPr>
              <a:spLocks noChangeShapeType="1"/>
            </p:cNvSpPr>
            <p:nvPr/>
          </p:nvSpPr>
          <p:spPr bwMode="auto">
            <a:xfrm>
              <a:off x="1378" y="1022"/>
              <a:ext cx="0" cy="1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1540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610600" cy="3962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/>
              <a:t>Assume a single processor.  How do we provide the illusion of multiple processors?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/>
              <a:t>Multiplex in time!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/>
              <a:t>Each virtual “CPU” needs a structure to hold: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/>
              <a:t>Program Counter (PC), Stack Pointer (SP)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/>
              <a:t>Registers (Integer, Floating point, others…?)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/>
              <a:t>How switch from one virtual CPU to the next?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/>
              <a:t>Save PC, SP, and registers in current state block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/>
              <a:t>Load PC, SP, and registers from new state block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/>
              <a:t>What triggers switch?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/>
              <a:t>Timer, voluntary yield, I/O, other things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en-US" dirty="0"/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4114800" y="1371600"/>
            <a:ext cx="4724400" cy="1133475"/>
            <a:chOff x="2400" y="1152"/>
            <a:chExt cx="2976" cy="714"/>
          </a:xfrm>
        </p:grpSpPr>
        <p:grpSp>
          <p:nvGrpSpPr>
            <p:cNvPr id="21510" name="Group 33"/>
            <p:cNvGrpSpPr>
              <a:grpSpLocks/>
            </p:cNvGrpSpPr>
            <p:nvPr/>
          </p:nvGrpSpPr>
          <p:grpSpPr bwMode="auto">
            <a:xfrm>
              <a:off x="2400" y="1152"/>
              <a:ext cx="2976" cy="384"/>
              <a:chOff x="672" y="2352"/>
              <a:chExt cx="4721" cy="528"/>
            </a:xfrm>
          </p:grpSpPr>
          <p:sp>
            <p:nvSpPr>
              <p:cNvPr id="21513" name="Rectangle 28"/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816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1514" name="Rectangle 29"/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200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  <p:sp>
            <p:nvSpPr>
              <p:cNvPr id="21515" name="Rectangle 30"/>
              <p:cNvSpPr>
                <a:spLocks noChangeArrowheads="1"/>
              </p:cNvSpPr>
              <p:nvPr/>
            </p:nvSpPr>
            <p:spPr bwMode="auto">
              <a:xfrm>
                <a:off x="2688" y="2352"/>
                <a:ext cx="816" cy="528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vCPU3</a:t>
                </a:r>
              </a:p>
            </p:txBody>
          </p:sp>
          <p:sp>
            <p:nvSpPr>
              <p:cNvPr id="21516" name="Rectangle 31"/>
              <p:cNvSpPr>
                <a:spLocks noChangeArrowheads="1"/>
              </p:cNvSpPr>
              <p:nvPr/>
            </p:nvSpPr>
            <p:spPr bwMode="auto">
              <a:xfrm>
                <a:off x="3495" y="2352"/>
                <a:ext cx="1104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1517" name="Rectangle 32"/>
              <p:cNvSpPr>
                <a:spLocks noChangeArrowheads="1"/>
              </p:cNvSpPr>
              <p:nvPr/>
            </p:nvSpPr>
            <p:spPr bwMode="auto">
              <a:xfrm>
                <a:off x="4608" y="2352"/>
                <a:ext cx="785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</p:grpSp>
        <p:sp>
          <p:nvSpPr>
            <p:cNvPr id="21511" name="Text Box 34"/>
            <p:cNvSpPr txBox="1">
              <a:spLocks noChangeArrowheads="1"/>
            </p:cNvSpPr>
            <p:nvPr/>
          </p:nvSpPr>
          <p:spPr bwMode="auto">
            <a:xfrm>
              <a:off x="2688" y="1536"/>
              <a:ext cx="64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21512" name="Line 35"/>
            <p:cNvSpPr>
              <a:spLocks noChangeShapeType="1"/>
            </p:cNvSpPr>
            <p:nvPr/>
          </p:nvSpPr>
          <p:spPr bwMode="auto">
            <a:xfrm>
              <a:off x="3360" y="1728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655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Basic Problem of Concurrency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105400"/>
          </a:xfrm>
        </p:spPr>
        <p:txBody>
          <a:bodyPr/>
          <a:lstStyle/>
          <a:p>
            <a:r>
              <a:rPr lang="en-US" altLang="en-US" dirty="0"/>
              <a:t>The basic problem of concurrency involves resources:</a:t>
            </a:r>
          </a:p>
          <a:p>
            <a:pPr lvl="1"/>
            <a:r>
              <a:rPr lang="en-US" altLang="en-US" dirty="0"/>
              <a:t>Hardware: single CPU, single DRAM, single I/O devices</a:t>
            </a:r>
          </a:p>
          <a:p>
            <a:pPr lvl="1"/>
            <a:r>
              <a:rPr lang="en-US" altLang="en-US" dirty="0"/>
              <a:t>Multiprogramming API: processes think they have exclusive access to shared resources</a:t>
            </a:r>
          </a:p>
          <a:p>
            <a:r>
              <a:rPr lang="en-US" altLang="en-US" dirty="0"/>
              <a:t>OS has to coordinate all activity</a:t>
            </a:r>
          </a:p>
          <a:p>
            <a:pPr lvl="1"/>
            <a:r>
              <a:rPr lang="en-US" altLang="en-US" dirty="0"/>
              <a:t>Multiple processes, I/O interrupts, …</a:t>
            </a:r>
          </a:p>
          <a:p>
            <a:pPr lvl="1"/>
            <a:r>
              <a:rPr lang="en-US" altLang="en-US" dirty="0"/>
              <a:t>How can it keep all these things straight?</a:t>
            </a:r>
          </a:p>
          <a:p>
            <a:r>
              <a:rPr lang="en-US" altLang="en-US" dirty="0"/>
              <a:t>Basic Idea: Use Virtual Machine abstraction</a:t>
            </a:r>
          </a:p>
          <a:p>
            <a:pPr lvl="1"/>
            <a:r>
              <a:rPr lang="en-US" altLang="en-US" dirty="0"/>
              <a:t>Simple machine abstraction for processes</a:t>
            </a:r>
          </a:p>
          <a:p>
            <a:pPr lvl="1"/>
            <a:r>
              <a:rPr lang="en-US" altLang="en-US" dirty="0"/>
              <a:t>Multiplex these abstract machines</a:t>
            </a:r>
          </a:p>
          <a:p>
            <a:r>
              <a:rPr lang="en-US" altLang="en-US" dirty="0" err="1"/>
              <a:t>Dijkstra</a:t>
            </a:r>
            <a:r>
              <a:rPr lang="en-US" altLang="en-US" dirty="0"/>
              <a:t> did this for the “THE system”</a:t>
            </a:r>
            <a:endParaRPr lang="en-US" altLang="ja-JP" dirty="0"/>
          </a:p>
          <a:p>
            <a:pPr lvl="1"/>
            <a:r>
              <a:rPr lang="en-US" altLang="en-US" dirty="0"/>
              <a:t>Few thousand lines vs 1 million lines in OS 360 (1K bugs)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1016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533400"/>
          </a:xfrm>
        </p:spPr>
        <p:txBody>
          <a:bodyPr/>
          <a:lstStyle/>
          <a:p>
            <a:r>
              <a:rPr lang="en-US" altLang="en-US" sz="2800" dirty="0"/>
              <a:t>Properties of this simple multiprogramming technique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153400" cy="5715000"/>
          </a:xfrm>
        </p:spPr>
        <p:txBody>
          <a:bodyPr/>
          <a:lstStyle/>
          <a:p>
            <a:r>
              <a:rPr lang="en-US" altLang="en-US" dirty="0"/>
              <a:t>All virtual CPUs share same non-CPU resources</a:t>
            </a:r>
          </a:p>
          <a:p>
            <a:pPr lvl="1"/>
            <a:r>
              <a:rPr lang="en-US" altLang="en-US" dirty="0"/>
              <a:t>I/O devices the same</a:t>
            </a:r>
          </a:p>
          <a:p>
            <a:pPr lvl="1"/>
            <a:r>
              <a:rPr lang="en-US" altLang="en-US" dirty="0"/>
              <a:t>Memory the same</a:t>
            </a:r>
          </a:p>
          <a:p>
            <a:r>
              <a:rPr lang="en-US" altLang="en-US" dirty="0"/>
              <a:t>Consequence of sharing:</a:t>
            </a:r>
          </a:p>
          <a:p>
            <a:pPr lvl="1"/>
            <a:r>
              <a:rPr lang="en-US" altLang="en-US" dirty="0"/>
              <a:t>Each thread can access the data of every other thread (good for sharing, bad for protection)</a:t>
            </a:r>
          </a:p>
          <a:p>
            <a:pPr lvl="1"/>
            <a:r>
              <a:rPr lang="en-US" altLang="en-US" dirty="0"/>
              <a:t>Threads can share instructions</a:t>
            </a:r>
            <a:br>
              <a:rPr lang="en-US" altLang="en-US" dirty="0"/>
            </a:br>
            <a:r>
              <a:rPr lang="en-US" altLang="en-US" dirty="0"/>
              <a:t>(good for sharing, bad for protection)</a:t>
            </a:r>
          </a:p>
          <a:p>
            <a:pPr lvl="1"/>
            <a:r>
              <a:rPr lang="en-US" altLang="en-US" dirty="0"/>
              <a:t>Can threads overwrite OS functions? </a:t>
            </a:r>
          </a:p>
          <a:p>
            <a:r>
              <a:rPr lang="en-US" altLang="en-US" dirty="0"/>
              <a:t>This (unprotected) model is common in:</a:t>
            </a:r>
          </a:p>
          <a:p>
            <a:pPr lvl="1"/>
            <a:r>
              <a:rPr lang="en-US" altLang="en-US" dirty="0"/>
              <a:t>Embedded applications</a:t>
            </a:r>
          </a:p>
          <a:p>
            <a:pPr lvl="1"/>
            <a:r>
              <a:rPr lang="en-US" altLang="en-US" dirty="0"/>
              <a:t>Windows 3.1/Early Macintosh (switch only with yield)</a:t>
            </a:r>
          </a:p>
          <a:p>
            <a:pPr lvl="1"/>
            <a:r>
              <a:rPr lang="en-US" altLang="en-US" dirty="0"/>
              <a:t>Windows 95—ME (switch with both yield and timer)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3108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/>
              <a:t>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/>
          </a:bodyPr>
          <a:lstStyle/>
          <a:p>
            <a:r>
              <a:rPr lang="en-US" dirty="0"/>
              <a:t>Operating System must protect itself from user programs</a:t>
            </a:r>
          </a:p>
          <a:p>
            <a:pPr lvl="1"/>
            <a:r>
              <a:rPr lang="en-US" dirty="0"/>
              <a:t>Reliability: compromising the operating system generally causes it to crash</a:t>
            </a:r>
          </a:p>
          <a:p>
            <a:pPr lvl="1"/>
            <a:r>
              <a:rPr lang="en-US" dirty="0"/>
              <a:t>Security: limit the scope of what processes can do</a:t>
            </a:r>
          </a:p>
          <a:p>
            <a:pPr lvl="1"/>
            <a:r>
              <a:rPr lang="en-US" dirty="0"/>
              <a:t>Privacy: limit each process to the data it is permitted to access</a:t>
            </a:r>
          </a:p>
          <a:p>
            <a:pPr lvl="1"/>
            <a:r>
              <a:rPr lang="en-US" dirty="0"/>
              <a:t>Fairness: each should be limited to its appropriate share of system resources (CPU time, memory, I/O,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It must protect User programs from one another</a:t>
            </a:r>
          </a:p>
          <a:p>
            <a:r>
              <a:rPr lang="en-US" dirty="0"/>
              <a:t>Primary Mechanism: limit the translation from program address space to physical memory space</a:t>
            </a:r>
          </a:p>
          <a:p>
            <a:pPr lvl="1"/>
            <a:r>
              <a:rPr lang="en-US" dirty="0"/>
              <a:t>Can only touch what is mapped into process </a:t>
            </a:r>
            <a:r>
              <a:rPr lang="en-US" i="1" dirty="0"/>
              <a:t>address space</a:t>
            </a:r>
          </a:p>
          <a:p>
            <a:r>
              <a:rPr lang="en-US" dirty="0"/>
              <a:t>Additional Mechanisms:</a:t>
            </a:r>
          </a:p>
          <a:p>
            <a:pPr lvl="1"/>
            <a:r>
              <a:rPr lang="en-US" dirty="0"/>
              <a:t>Privileged instructions, in/out instructions, special registers</a:t>
            </a:r>
          </a:p>
          <a:p>
            <a:pPr lvl="1"/>
            <a:r>
              <a:rPr lang="en-US" dirty="0" err="1"/>
              <a:t>syscall</a:t>
            </a:r>
            <a:r>
              <a:rPr lang="en-US" dirty="0"/>
              <a:t> processing, subsystem implementation </a:t>
            </a:r>
          </a:p>
          <a:p>
            <a:pPr lvl="2"/>
            <a:r>
              <a:rPr lang="en-US" dirty="0"/>
              <a:t>(e.g., file access rights,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212522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Third OS Concept: Process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638800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Process: </a:t>
            </a:r>
            <a:r>
              <a:rPr lang="en-US" altLang="en-US" dirty="0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FF0000"/>
                </a:solidFill>
              </a:rPr>
              <a:t>xecution environment with Restricted Rights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Address Space with One or More Threads</a:t>
            </a:r>
          </a:p>
          <a:p>
            <a:pPr lvl="1"/>
            <a:r>
              <a:rPr lang="en-US" altLang="en-US" dirty="0"/>
              <a:t>Owns memory (address space)</a:t>
            </a:r>
          </a:p>
          <a:p>
            <a:pPr lvl="1"/>
            <a:r>
              <a:rPr lang="en-US" altLang="en-US" dirty="0"/>
              <a:t>Owns file descriptors, file system context, …</a:t>
            </a:r>
          </a:p>
          <a:p>
            <a:pPr lvl="1"/>
            <a:r>
              <a:rPr lang="en-US" altLang="en-US" dirty="0"/>
              <a:t>Encapsulate one or more threads sharing process resources</a:t>
            </a:r>
          </a:p>
          <a:p>
            <a:r>
              <a:rPr lang="en-US" altLang="en-US" dirty="0"/>
              <a:t>Why </a:t>
            </a:r>
            <a:r>
              <a:rPr lang="en-US" altLang="en-US" dirty="0">
                <a:latin typeface="Gill Sans" charset="0"/>
                <a:ea typeface="Gill Sans" charset="0"/>
                <a:cs typeface="Gill Sans" charset="0"/>
              </a:rPr>
              <a:t>processes</a:t>
            </a:r>
            <a:r>
              <a:rPr lang="en-US" altLang="en-US" dirty="0"/>
              <a:t>? 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Protected from each other!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OS Protected from them</a:t>
            </a:r>
          </a:p>
          <a:p>
            <a:pPr lvl="1"/>
            <a:r>
              <a:rPr lang="en-US" altLang="en-US" dirty="0"/>
              <a:t>Processes provides memory protection</a:t>
            </a:r>
          </a:p>
          <a:p>
            <a:pPr lvl="1"/>
            <a:r>
              <a:rPr lang="en-US" altLang="en-US" dirty="0"/>
              <a:t>Threads more efficient than processes (later)</a:t>
            </a:r>
          </a:p>
          <a:p>
            <a:pPr marL="285750" lvl="1" indent="-285750">
              <a:buFontTx/>
              <a:buChar char="•"/>
            </a:pPr>
            <a:r>
              <a:rPr lang="en-US" altLang="en-US" dirty="0"/>
              <a:t>Fundamental tradeoff between protection and efficiency</a:t>
            </a:r>
          </a:p>
          <a:p>
            <a:pPr marL="742950" lvl="2" indent="-285750">
              <a:buFontTx/>
              <a:buChar char="•"/>
            </a:pPr>
            <a:r>
              <a:rPr lang="en-US" altLang="en-US" dirty="0"/>
              <a:t>Communication easier </a:t>
            </a:r>
            <a:r>
              <a:rPr lang="en-US" altLang="en-US" i="1" dirty="0"/>
              <a:t>within</a:t>
            </a:r>
            <a:r>
              <a:rPr lang="en-US" altLang="en-US" dirty="0"/>
              <a:t> a process</a:t>
            </a:r>
          </a:p>
          <a:p>
            <a:pPr marL="742950" lvl="2" indent="-285750">
              <a:buFontTx/>
              <a:buChar char="•"/>
            </a:pPr>
            <a:r>
              <a:rPr lang="en-US" altLang="en-US" dirty="0"/>
              <a:t>Communication harder </a:t>
            </a:r>
            <a:r>
              <a:rPr lang="en-US" altLang="en-US" i="1" dirty="0"/>
              <a:t>between </a:t>
            </a:r>
            <a:r>
              <a:rPr lang="en-US" altLang="en-US" dirty="0"/>
              <a:t>processes</a:t>
            </a:r>
          </a:p>
          <a:p>
            <a:r>
              <a:rPr lang="en-US" altLang="en-US" dirty="0"/>
              <a:t>Application instance consists of one or more processes </a:t>
            </a:r>
          </a:p>
          <a:p>
            <a:pPr>
              <a:buFontTx/>
              <a:buNone/>
            </a:pP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5517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Single and Multithreaded Processes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389438"/>
            <a:ext cx="8670925" cy="2286000"/>
          </a:xfrm>
        </p:spPr>
        <p:txBody>
          <a:bodyPr/>
          <a:lstStyle/>
          <a:p>
            <a:r>
              <a:rPr lang="en-US" altLang="en-US" dirty="0"/>
              <a:t>Threads encapsulate </a:t>
            </a:r>
            <a:r>
              <a:rPr lang="en-US" altLang="en-US" dirty="0">
                <a:solidFill>
                  <a:srgbClr val="FF0000"/>
                </a:solidFill>
              </a:rPr>
              <a:t>concurrency</a:t>
            </a:r>
            <a:r>
              <a:rPr lang="en-US" altLang="en-US" dirty="0"/>
              <a:t>: “Active” component</a:t>
            </a:r>
          </a:p>
          <a:p>
            <a:r>
              <a:rPr lang="en-US" altLang="en-US" dirty="0"/>
              <a:t>Address spaces encapsulate </a:t>
            </a:r>
            <a:r>
              <a:rPr lang="en-US" altLang="en-US" dirty="0">
                <a:solidFill>
                  <a:srgbClr val="FF0000"/>
                </a:solidFill>
              </a:rPr>
              <a:t>protection</a:t>
            </a:r>
            <a:r>
              <a:rPr lang="en-US" altLang="en-US" dirty="0"/>
              <a:t>: “Passive” part</a:t>
            </a:r>
          </a:p>
          <a:p>
            <a:pPr lvl="1"/>
            <a:r>
              <a:rPr lang="en-US" altLang="en-US" dirty="0"/>
              <a:t>Keeps buggy program from trashing the system</a:t>
            </a:r>
          </a:p>
          <a:p>
            <a:r>
              <a:rPr lang="en-US" altLang="en-US" dirty="0"/>
              <a:t>Why have multiple threads per address space?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295400" y="762000"/>
            <a:ext cx="6248400" cy="36147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124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dirty="0"/>
              <a:t>Fourth OS Concept:  Dual Mode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1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dirty="0">
                <a:solidFill>
                  <a:schemeClr val="hlink"/>
                </a:solidFill>
              </a:rPr>
              <a:t>Hardware </a:t>
            </a:r>
            <a:r>
              <a:rPr lang="en-US" altLang="en-US" dirty="0"/>
              <a:t>provides at least two modes: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“Kernel” mode (or “supervisor” or “protected”)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“User” mode: Normal programs executed </a:t>
            </a:r>
          </a:p>
          <a:p>
            <a:pPr>
              <a:lnSpc>
                <a:spcPct val="100000"/>
              </a:lnSpc>
            </a:pPr>
            <a:r>
              <a:rPr lang="en-US" dirty="0"/>
              <a:t>What is needed in the hardware to support “dual mode” operation?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 bit of state (user/system mode bit)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Certain operations / actions only permitted in system/kernel mode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In user mode they fail or trap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User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Kernel transition </a:t>
            </a:r>
            <a:r>
              <a:rPr lang="en-US" i="1" dirty="0"/>
              <a:t>sets</a:t>
            </a:r>
            <a:r>
              <a:rPr lang="en-US" dirty="0"/>
              <a:t> system mode AND saves the user PC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Operating system code carefully puts aside user state then performs the necessary operations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Kernel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User transition </a:t>
            </a:r>
            <a:r>
              <a:rPr lang="en-US" i="1" dirty="0"/>
              <a:t>clears</a:t>
            </a:r>
            <a:r>
              <a:rPr lang="en-US" dirty="0"/>
              <a:t> system mode AND restores appropriate user PC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return-from-interrupt</a:t>
            </a:r>
          </a:p>
        </p:txBody>
      </p:sp>
    </p:spTree>
    <p:extLst>
      <p:ext uri="{BB962C8B-B14F-4D97-AF65-F5344CB8AC3E}">
        <p14:creationId xmlns:p14="http://schemas.microsoft.com/office/powerpoint/2010/main" val="1540403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User/Kernel (Privileged)</a:t>
            </a:r>
            <a:r>
              <a:rPr lang="en-US" baseline="0" dirty="0"/>
              <a:t>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638800"/>
            <a:ext cx="7620000" cy="533400"/>
          </a:xfrm>
        </p:spPr>
        <p:txBody>
          <a:bodyPr/>
          <a:lstStyle/>
          <a:p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Block Arc 6"/>
          <p:cNvSpPr/>
          <p:nvPr/>
        </p:nvSpPr>
        <p:spPr bwMode="auto">
          <a:xfrm>
            <a:off x="1295400" y="990600"/>
            <a:ext cx="6324600" cy="5334000"/>
          </a:xfrm>
          <a:prstGeom prst="blockArc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590800" y="2318266"/>
            <a:ext cx="3733800" cy="210133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1219200"/>
            <a:ext cx="18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User Mode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6600" y="3048000"/>
            <a:ext cx="2075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Kernel Mode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066800" y="3657600"/>
            <a:ext cx="6858000" cy="914400"/>
          </a:xfrm>
          <a:prstGeom prst="rect">
            <a:avLst/>
          </a:prstGeom>
          <a:pattFill prst="horzBrick">
            <a:fgClr>
              <a:srgbClr val="FF0000"/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 rot="5400000">
            <a:off x="1790700" y="3924300"/>
            <a:ext cx="457200" cy="175260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5105400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Full HW access</a:t>
            </a:r>
          </a:p>
        </p:txBody>
      </p:sp>
      <p:sp>
        <p:nvSpPr>
          <p:cNvPr id="15" name="Right Brace 14"/>
          <p:cNvSpPr/>
          <p:nvPr/>
        </p:nvSpPr>
        <p:spPr bwMode="auto">
          <a:xfrm rot="5400000">
            <a:off x="4381500" y="3162300"/>
            <a:ext cx="457200" cy="3276600"/>
          </a:xfrm>
          <a:prstGeom prst="rightBrace">
            <a:avLst>
              <a:gd name="adj1" fmla="val 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5105400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Limited HW access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362200" y="2895600"/>
            <a:ext cx="849283" cy="674132"/>
            <a:chOff x="2362200" y="3048000"/>
            <a:chExt cx="849283" cy="674132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2362200" y="3048000"/>
              <a:ext cx="53340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90800" y="335280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exec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2362200" y="2133600"/>
            <a:ext cx="914403" cy="838200"/>
            <a:chOff x="6195245" y="3124200"/>
            <a:chExt cx="1130426" cy="4191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H="1">
              <a:off x="6208204" y="3314700"/>
              <a:ext cx="458059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195245" y="3124200"/>
              <a:ext cx="113042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syscall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72200" y="2971800"/>
            <a:ext cx="1305876" cy="609600"/>
            <a:chOff x="6019800" y="2971800"/>
            <a:chExt cx="1305876" cy="609600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flipH="1">
              <a:off x="6019800" y="3200400"/>
              <a:ext cx="762000" cy="381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6781800" y="2971800"/>
              <a:ext cx="5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exit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76603" y="2165866"/>
            <a:ext cx="549212" cy="870466"/>
            <a:chOff x="2590803" y="2927866"/>
            <a:chExt cx="549212" cy="870466"/>
          </a:xfrm>
        </p:grpSpPr>
        <p:cxnSp>
          <p:nvCxnSpPr>
            <p:cNvPr id="30" name="Straight Arrow Connector 29"/>
            <p:cNvCxnSpPr>
              <a:endCxn id="21" idx="1"/>
            </p:cNvCxnSpPr>
            <p:nvPr/>
          </p:nvCxnSpPr>
          <p:spPr bwMode="auto">
            <a:xfrm flipH="1" flipV="1">
              <a:off x="2590803" y="2927866"/>
              <a:ext cx="304797" cy="42493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2667000" y="3429000"/>
              <a:ext cx="473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rtn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flipH="1">
            <a:off x="3581399" y="1752600"/>
            <a:ext cx="1295400" cy="990600"/>
            <a:chOff x="5535835" y="3064133"/>
            <a:chExt cx="1601432" cy="495300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 flipH="1">
              <a:off x="6477853" y="3254633"/>
              <a:ext cx="188404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5535835" y="3064133"/>
              <a:ext cx="160143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interrupt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267201" y="2209803"/>
            <a:ext cx="385042" cy="826533"/>
            <a:chOff x="2971803" y="3200400"/>
            <a:chExt cx="385047" cy="589609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H="1" flipV="1">
              <a:off x="3124205" y="3200400"/>
              <a:ext cx="76201" cy="27178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2971803" y="3526545"/>
              <a:ext cx="385047" cy="263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rfi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 bwMode="auto">
          <a:xfrm flipH="1">
            <a:off x="3886200" y="3505200"/>
            <a:ext cx="30480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4419600" y="35052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4648200" y="3505200"/>
            <a:ext cx="152400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Straight Arrow Connector 56"/>
          <p:cNvCxnSpPr>
            <a:endCxn id="41" idx="3"/>
          </p:cNvCxnSpPr>
          <p:nvPr/>
        </p:nvCxnSpPr>
        <p:spPr bwMode="auto">
          <a:xfrm flipH="1" flipV="1">
            <a:off x="4652243" y="2851670"/>
            <a:ext cx="376957" cy="12631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 flipH="1">
            <a:off x="5105400" y="190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exception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5334000" y="2286000"/>
            <a:ext cx="3810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7855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r>
              <a:rPr lang="en-US" dirty="0"/>
              <a:t> (Cont’d)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500" y="762000"/>
            <a:ext cx="8953500" cy="6096000"/>
          </a:xfrm>
        </p:spPr>
        <p:txBody>
          <a:bodyPr>
            <a:noAutofit/>
          </a:bodyPr>
          <a:lstStyle/>
          <a:p>
            <a:r>
              <a:rPr lang="en-US" sz="2800" dirty="0"/>
              <a:t>Anthony’s OH: </a:t>
            </a:r>
            <a:r>
              <a:rPr lang="en-US" sz="2800" dirty="0">
                <a:solidFill>
                  <a:srgbClr val="FF0000"/>
                </a:solidFill>
              </a:rPr>
              <a:t>Wednesdays 1-3PM 465F Soda </a:t>
            </a:r>
            <a:r>
              <a:rPr lang="en-US" sz="2800" u="sng" dirty="0">
                <a:solidFill>
                  <a:srgbClr val="FF0000"/>
                </a:solidFill>
              </a:rPr>
              <a:t>starting 1/31</a:t>
            </a:r>
          </a:p>
          <a:p>
            <a:pPr lvl="4"/>
            <a:endParaRPr lang="en-US" sz="1400" dirty="0"/>
          </a:p>
          <a:p>
            <a:r>
              <a:rPr lang="en-US" sz="2800" dirty="0"/>
              <a:t>Jonathan’s OH : </a:t>
            </a:r>
            <a:r>
              <a:rPr lang="en-US" sz="2800" dirty="0">
                <a:solidFill>
                  <a:srgbClr val="FF0000"/>
                </a:solidFill>
              </a:rPr>
              <a:t>Mondays 1-2:45PM 525 Soda </a:t>
            </a:r>
            <a:r>
              <a:rPr lang="en-US" sz="2800" u="sng" dirty="0">
                <a:solidFill>
                  <a:srgbClr val="FF0000"/>
                </a:solidFill>
              </a:rPr>
              <a:t>starting 1/29</a:t>
            </a:r>
          </a:p>
          <a:p>
            <a:pPr lvl="4"/>
            <a:endParaRPr lang="en-US" sz="1400" dirty="0"/>
          </a:p>
          <a:p>
            <a:r>
              <a:rPr lang="en-US" sz="2800" dirty="0"/>
              <a:t>Avoid private Piazza posts – others have same question</a:t>
            </a:r>
          </a:p>
          <a:p>
            <a:pPr lvl="4"/>
            <a:endParaRPr lang="en-US" sz="1400" dirty="0"/>
          </a:p>
          <a:p>
            <a:r>
              <a:rPr lang="en-US" sz="2800" dirty="0"/>
              <a:t>Three Free Online Textbooks:</a:t>
            </a:r>
          </a:p>
          <a:p>
            <a:pPr lvl="1"/>
            <a:r>
              <a:rPr lang="en-US" sz="2400" dirty="0"/>
              <a:t>Click on “Resources” link for a list of “Online Textbooks”</a:t>
            </a:r>
          </a:p>
          <a:p>
            <a:pPr lvl="1"/>
            <a:r>
              <a:rPr lang="en-US" sz="2400" dirty="0"/>
              <a:t>Can read O'Reilly books for free as long as on campus or VPN</a:t>
            </a:r>
          </a:p>
          <a:p>
            <a:pPr lvl="2"/>
            <a:r>
              <a:rPr lang="en-US" sz="2400" dirty="0"/>
              <a:t>One book on </a:t>
            </a:r>
            <a:r>
              <a:rPr lang="en-US" sz="2400" dirty="0" err="1"/>
              <a:t>Git</a:t>
            </a:r>
            <a:r>
              <a:rPr lang="en-US" sz="2400" dirty="0"/>
              <a:t>, two books on C</a:t>
            </a:r>
          </a:p>
          <a:p>
            <a:pPr lvl="5"/>
            <a:endParaRPr lang="en-US" sz="1400" dirty="0"/>
          </a:p>
          <a:p>
            <a:r>
              <a:rPr lang="en-US" sz="2800" dirty="0"/>
              <a:t>Webcast:  </a:t>
            </a:r>
            <a:r>
              <a:rPr lang="en-US" sz="2800" dirty="0">
                <a:hlinkClick r:id="rId2"/>
              </a:rPr>
              <a:t>https://CalCentral.Berkeley.edu/</a:t>
            </a:r>
            <a:r>
              <a:rPr lang="en-US" sz="2800" dirty="0"/>
              <a:t> (</a:t>
            </a:r>
            <a:r>
              <a:rPr lang="en-US" sz="2800" dirty="0" err="1"/>
              <a:t>CalNet</a:t>
            </a:r>
            <a:r>
              <a:rPr lang="en-US" sz="2800" dirty="0"/>
              <a:t> sign in)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Webcast is *NOT* a replacement for coming to class!</a:t>
            </a:r>
          </a:p>
        </p:txBody>
      </p:sp>
    </p:spTree>
    <p:extLst>
      <p:ext uri="{BB962C8B-B14F-4D97-AF65-F5344CB8AC3E}">
        <p14:creationId xmlns:p14="http://schemas.microsoft.com/office/powerpoint/2010/main" val="678873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7848600" cy="2057400"/>
          </a:xfrm>
        </p:spPr>
        <p:txBody>
          <a:bodyPr/>
          <a:lstStyle/>
          <a:p>
            <a:pPr>
              <a:defRPr/>
            </a:pPr>
            <a:br>
              <a:rPr lang="en-US" sz="6000" dirty="0"/>
            </a:br>
            <a:r>
              <a:rPr lang="en-US" sz="6000" dirty="0"/>
              <a:t>5 min break</a:t>
            </a:r>
          </a:p>
        </p:txBody>
      </p:sp>
    </p:spTree>
    <p:extLst>
      <p:ext uri="{BB962C8B-B14F-4D97-AF65-F5344CB8AC3E}">
        <p14:creationId xmlns:p14="http://schemas.microsoft.com/office/powerpoint/2010/main" val="285376399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Very Brief History of 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dirty="0"/>
              <a:t>Several Distinct Phases:</a:t>
            </a:r>
          </a:p>
          <a:p>
            <a:pPr marL="0" indent="0">
              <a:spcBef>
                <a:spcPct val="10000"/>
              </a:spcBef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352920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600"/>
            <a:ext cx="7696200" cy="736600"/>
          </a:xfrm>
        </p:spPr>
        <p:txBody>
          <a:bodyPr/>
          <a:lstStyle/>
          <a:p>
            <a:r>
              <a:rPr lang="en-US" dirty="0"/>
              <a:t>Simple Protection: Base and Bound (B&amp;B)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7150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02295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5878495" y="3501126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771131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47090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747390" y="990600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771131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447090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7935895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935895" y="60198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935895" y="3364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76190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001000" y="50408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554069" y="2602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667000" y="4724400"/>
            <a:ext cx="3200400" cy="762000"/>
            <a:chOff x="2667000" y="4724400"/>
            <a:chExt cx="3200400" cy="7620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667000" y="5105400"/>
              <a:ext cx="1828800" cy="381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19400" y="4724400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Bound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124200" y="5105400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1100…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495800" y="5288232"/>
              <a:ext cx="1371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2667000" y="2983468"/>
            <a:ext cx="3200400" cy="750332"/>
            <a:chOff x="2667000" y="2983468"/>
            <a:chExt cx="3200400" cy="750332"/>
          </a:xfrm>
        </p:grpSpPr>
        <p:grpSp>
          <p:nvGrpSpPr>
            <p:cNvPr id="3" name="Group 2"/>
            <p:cNvGrpSpPr/>
            <p:nvPr/>
          </p:nvGrpSpPr>
          <p:grpSpPr>
            <a:xfrm>
              <a:off x="2667000" y="3352800"/>
              <a:ext cx="3200400" cy="381000"/>
              <a:chOff x="2667000" y="3276600"/>
              <a:chExt cx="3200400" cy="381000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2667000" y="3276600"/>
                <a:ext cx="1828800" cy="3810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4495800" y="3459432"/>
                <a:ext cx="137160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58" name="TextBox 57"/>
              <p:cNvSpPr txBox="1"/>
              <p:nvPr/>
            </p:nvSpPr>
            <p:spPr>
              <a:xfrm>
                <a:off x="2971800" y="3276600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Gill Sans" charset="0"/>
                    <a:ea typeface="Gill Sans" charset="0"/>
                    <a:cs typeface="Gill Sans" charset="0"/>
                  </a:rPr>
                  <a:t>1000…</a:t>
                </a: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2886803" y="298346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Base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191000" y="3550968"/>
            <a:ext cx="990600" cy="792432"/>
            <a:chOff x="4191000" y="3162300"/>
            <a:chExt cx="990600" cy="792432"/>
          </a:xfrm>
        </p:grpSpPr>
        <p:sp>
          <p:nvSpPr>
            <p:cNvPr id="67" name="Oval 66"/>
            <p:cNvSpPr/>
            <p:nvPr/>
          </p:nvSpPr>
          <p:spPr bwMode="auto">
            <a:xfrm>
              <a:off x="4724400" y="3200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24400" y="3288268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&gt;=</a:t>
              </a:r>
            </a:p>
          </p:txBody>
        </p:sp>
        <p:cxnSp>
          <p:nvCxnSpPr>
            <p:cNvPr id="72" name="Straight Arrow Connector 71"/>
            <p:cNvCxnSpPr>
              <a:endCxn id="67" idx="1"/>
            </p:cNvCxnSpPr>
            <p:nvPr/>
          </p:nvCxnSpPr>
          <p:spPr bwMode="auto">
            <a:xfrm>
              <a:off x="4495800" y="3162300"/>
              <a:ext cx="295555" cy="1162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endCxn id="70" idx="1"/>
            </p:cNvCxnSpPr>
            <p:nvPr/>
          </p:nvCxnSpPr>
          <p:spPr bwMode="auto">
            <a:xfrm flipV="1">
              <a:off x="4191000" y="3472934"/>
              <a:ext cx="533400" cy="48179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4191000" y="4343400"/>
            <a:ext cx="990600" cy="937284"/>
            <a:chOff x="4191000" y="3749016"/>
            <a:chExt cx="990600" cy="937284"/>
          </a:xfrm>
        </p:grpSpPr>
        <p:sp>
          <p:nvSpPr>
            <p:cNvPr id="77" name="Oval 76"/>
            <p:cNvSpPr/>
            <p:nvPr/>
          </p:nvSpPr>
          <p:spPr bwMode="auto">
            <a:xfrm>
              <a:off x="4724400" y="3962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24400" y="4038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&lt;</a:t>
              </a:r>
            </a:p>
          </p:txBody>
        </p:sp>
        <p:cxnSp>
          <p:nvCxnSpPr>
            <p:cNvPr id="79" name="Straight Arrow Connector 78"/>
            <p:cNvCxnSpPr>
              <a:endCxn id="77" idx="1"/>
            </p:cNvCxnSpPr>
            <p:nvPr/>
          </p:nvCxnSpPr>
          <p:spPr bwMode="auto">
            <a:xfrm>
              <a:off x="4191000" y="3749016"/>
              <a:ext cx="600355" cy="2914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0" name="Straight Arrow Connector 79"/>
            <p:cNvCxnSpPr>
              <a:endCxn id="77" idx="3"/>
            </p:cNvCxnSpPr>
            <p:nvPr/>
          </p:nvCxnSpPr>
          <p:spPr bwMode="auto">
            <a:xfrm flipV="1">
              <a:off x="4495800" y="4417685"/>
              <a:ext cx="295555" cy="2686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cxnSp>
        <p:nvCxnSpPr>
          <p:cNvPr id="81" name="Straight Arrow Connector 80"/>
          <p:cNvCxnSpPr/>
          <p:nvPr/>
        </p:nvCxnSpPr>
        <p:spPr bwMode="auto">
          <a:xfrm>
            <a:off x="4191000" y="4343400"/>
            <a:ext cx="1676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84" name="Group 83"/>
          <p:cNvGrpSpPr/>
          <p:nvPr/>
        </p:nvGrpSpPr>
        <p:grpSpPr>
          <a:xfrm>
            <a:off x="152400" y="1511633"/>
            <a:ext cx="1105763" cy="3136567"/>
            <a:chOff x="152400" y="1511633"/>
            <a:chExt cx="1105763" cy="3136567"/>
          </a:xfrm>
        </p:grpSpPr>
        <p:grpSp>
          <p:nvGrpSpPr>
            <p:cNvPr id="38" name="Group 37"/>
            <p:cNvGrpSpPr/>
            <p:nvPr/>
          </p:nvGrpSpPr>
          <p:grpSpPr>
            <a:xfrm>
              <a:off x="381000" y="1511633"/>
              <a:ext cx="366390" cy="2222167"/>
              <a:chOff x="381000" y="1511633"/>
              <a:chExt cx="366390" cy="2222167"/>
            </a:xfrm>
          </p:grpSpPr>
          <p:cxnSp>
            <p:nvCxnSpPr>
              <p:cNvPr id="68" name="Straight Arrow Connector 67"/>
              <p:cNvCxnSpPr>
                <a:endCxn id="44" idx="1"/>
              </p:cNvCxnSpPr>
              <p:nvPr/>
            </p:nvCxnSpPr>
            <p:spPr bwMode="auto">
              <a:xfrm flipV="1">
                <a:off x="381000" y="1511633"/>
                <a:ext cx="366390" cy="1236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381000" y="1524000"/>
                <a:ext cx="0" cy="22098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74" name="TextBox 73"/>
            <p:cNvSpPr txBox="1"/>
            <p:nvPr/>
          </p:nvSpPr>
          <p:spPr>
            <a:xfrm>
              <a:off x="152400" y="4001869"/>
              <a:ext cx="979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Program</a:t>
              </a:r>
            </a:p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81000" y="335280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0010</a:t>
              </a:r>
              <a:r>
                <a:rPr lang="mr-IN" b="0" dirty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219200" y="3962400"/>
            <a:ext cx="2971800" cy="381000"/>
            <a:chOff x="1219200" y="3962400"/>
            <a:chExt cx="2971800" cy="381000"/>
          </a:xfrm>
        </p:grpSpPr>
        <p:cxnSp>
          <p:nvCxnSpPr>
            <p:cNvPr id="82" name="Straight Arrow Connector 81"/>
            <p:cNvCxnSpPr/>
            <p:nvPr/>
          </p:nvCxnSpPr>
          <p:spPr bwMode="auto">
            <a:xfrm>
              <a:off x="1219200" y="4343400"/>
              <a:ext cx="2971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sp>
          <p:nvSpPr>
            <p:cNvPr id="87" name="TextBox 86"/>
            <p:cNvSpPr txBox="1"/>
            <p:nvPr/>
          </p:nvSpPr>
          <p:spPr>
            <a:xfrm>
              <a:off x="1219200" y="396240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1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010</a:t>
              </a:r>
              <a:r>
                <a:rPr lang="mr-IN" b="0" dirty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2332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600"/>
            <a:ext cx="7696200" cy="736600"/>
          </a:xfrm>
        </p:spPr>
        <p:txBody>
          <a:bodyPr/>
          <a:lstStyle/>
          <a:p>
            <a:r>
              <a:rPr lang="en-US" dirty="0"/>
              <a:t>Simple Protection: Base and Bound (B&amp;B)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7150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02295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5878495" y="3501126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771131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47090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747390" y="990600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771131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447090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7935895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935895" y="60198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935895" y="3364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76190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001000" y="50408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554069" y="2602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667000" y="4724400"/>
            <a:ext cx="3200400" cy="762000"/>
            <a:chOff x="2667000" y="4724400"/>
            <a:chExt cx="3200400" cy="7620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667000" y="5105400"/>
              <a:ext cx="1828800" cy="381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19400" y="4724400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Bound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124200" y="5105400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1100…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495800" y="5288232"/>
              <a:ext cx="1371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2667000" y="2983468"/>
            <a:ext cx="3200400" cy="750332"/>
            <a:chOff x="2667000" y="2983468"/>
            <a:chExt cx="3200400" cy="750332"/>
          </a:xfrm>
        </p:grpSpPr>
        <p:grpSp>
          <p:nvGrpSpPr>
            <p:cNvPr id="3" name="Group 2"/>
            <p:cNvGrpSpPr/>
            <p:nvPr/>
          </p:nvGrpSpPr>
          <p:grpSpPr>
            <a:xfrm>
              <a:off x="2667000" y="3352800"/>
              <a:ext cx="3200400" cy="381000"/>
              <a:chOff x="2667000" y="3276600"/>
              <a:chExt cx="3200400" cy="381000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2667000" y="3276600"/>
                <a:ext cx="1828800" cy="3810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4495800" y="3459432"/>
                <a:ext cx="137160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58" name="TextBox 57"/>
              <p:cNvSpPr txBox="1"/>
              <p:nvPr/>
            </p:nvSpPr>
            <p:spPr>
              <a:xfrm>
                <a:off x="2971800" y="3276600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Gill Sans" charset="0"/>
                    <a:ea typeface="Gill Sans" charset="0"/>
                    <a:cs typeface="Gill Sans" charset="0"/>
                  </a:rPr>
                  <a:t>1000…</a:t>
                </a: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2886803" y="298346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Base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191000" y="3550968"/>
            <a:ext cx="990600" cy="792432"/>
            <a:chOff x="4191000" y="3162300"/>
            <a:chExt cx="990600" cy="792432"/>
          </a:xfrm>
        </p:grpSpPr>
        <p:sp>
          <p:nvSpPr>
            <p:cNvPr id="67" name="Oval 66"/>
            <p:cNvSpPr/>
            <p:nvPr/>
          </p:nvSpPr>
          <p:spPr bwMode="auto">
            <a:xfrm>
              <a:off x="4724400" y="3200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24400" y="3288268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&gt;=</a:t>
              </a:r>
            </a:p>
          </p:txBody>
        </p:sp>
        <p:cxnSp>
          <p:nvCxnSpPr>
            <p:cNvPr id="72" name="Straight Arrow Connector 71"/>
            <p:cNvCxnSpPr>
              <a:endCxn id="67" idx="1"/>
            </p:cNvCxnSpPr>
            <p:nvPr/>
          </p:nvCxnSpPr>
          <p:spPr bwMode="auto">
            <a:xfrm>
              <a:off x="4495800" y="3162300"/>
              <a:ext cx="295555" cy="1162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endCxn id="70" idx="1"/>
            </p:cNvCxnSpPr>
            <p:nvPr/>
          </p:nvCxnSpPr>
          <p:spPr bwMode="auto">
            <a:xfrm flipV="1">
              <a:off x="4191000" y="3472934"/>
              <a:ext cx="533400" cy="48179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4191000" y="4343400"/>
            <a:ext cx="990600" cy="937284"/>
            <a:chOff x="4191000" y="3749016"/>
            <a:chExt cx="990600" cy="937284"/>
          </a:xfrm>
        </p:grpSpPr>
        <p:sp>
          <p:nvSpPr>
            <p:cNvPr id="77" name="Oval 76"/>
            <p:cNvSpPr/>
            <p:nvPr/>
          </p:nvSpPr>
          <p:spPr bwMode="auto">
            <a:xfrm>
              <a:off x="4724400" y="3962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24400" y="4038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&lt;</a:t>
              </a:r>
            </a:p>
          </p:txBody>
        </p:sp>
        <p:cxnSp>
          <p:nvCxnSpPr>
            <p:cNvPr id="79" name="Straight Arrow Connector 78"/>
            <p:cNvCxnSpPr>
              <a:endCxn id="77" idx="1"/>
            </p:cNvCxnSpPr>
            <p:nvPr/>
          </p:nvCxnSpPr>
          <p:spPr bwMode="auto">
            <a:xfrm>
              <a:off x="4191000" y="3749016"/>
              <a:ext cx="600355" cy="2914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0" name="Straight Arrow Connector 79"/>
            <p:cNvCxnSpPr>
              <a:endCxn id="77" idx="3"/>
            </p:cNvCxnSpPr>
            <p:nvPr/>
          </p:nvCxnSpPr>
          <p:spPr bwMode="auto">
            <a:xfrm flipV="1">
              <a:off x="4495800" y="4417685"/>
              <a:ext cx="295555" cy="2686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cxnSp>
        <p:nvCxnSpPr>
          <p:cNvPr id="81" name="Straight Arrow Connector 80"/>
          <p:cNvCxnSpPr/>
          <p:nvPr/>
        </p:nvCxnSpPr>
        <p:spPr bwMode="auto">
          <a:xfrm>
            <a:off x="4191000" y="4343400"/>
            <a:ext cx="1676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84" name="Group 83"/>
          <p:cNvGrpSpPr/>
          <p:nvPr/>
        </p:nvGrpSpPr>
        <p:grpSpPr>
          <a:xfrm>
            <a:off x="152400" y="1511633"/>
            <a:ext cx="1105763" cy="3136567"/>
            <a:chOff x="152400" y="1511633"/>
            <a:chExt cx="1105763" cy="3136567"/>
          </a:xfrm>
        </p:grpSpPr>
        <p:grpSp>
          <p:nvGrpSpPr>
            <p:cNvPr id="38" name="Group 37"/>
            <p:cNvGrpSpPr/>
            <p:nvPr/>
          </p:nvGrpSpPr>
          <p:grpSpPr>
            <a:xfrm>
              <a:off x="381000" y="1511633"/>
              <a:ext cx="366390" cy="2222167"/>
              <a:chOff x="381000" y="1511633"/>
              <a:chExt cx="366390" cy="2222167"/>
            </a:xfrm>
          </p:grpSpPr>
          <p:cxnSp>
            <p:nvCxnSpPr>
              <p:cNvPr id="68" name="Straight Arrow Connector 67"/>
              <p:cNvCxnSpPr>
                <a:endCxn id="44" idx="1"/>
              </p:cNvCxnSpPr>
              <p:nvPr/>
            </p:nvCxnSpPr>
            <p:spPr bwMode="auto">
              <a:xfrm flipV="1">
                <a:off x="381000" y="1511633"/>
                <a:ext cx="366390" cy="1236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381000" y="1524000"/>
                <a:ext cx="0" cy="22098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74" name="TextBox 73"/>
            <p:cNvSpPr txBox="1"/>
            <p:nvPr/>
          </p:nvSpPr>
          <p:spPr>
            <a:xfrm>
              <a:off x="152400" y="4001869"/>
              <a:ext cx="979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Program</a:t>
              </a:r>
            </a:p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81000" y="335280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0010</a:t>
              </a:r>
              <a:r>
                <a:rPr lang="mr-IN" b="0" dirty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219200" y="3962400"/>
            <a:ext cx="2971800" cy="381000"/>
            <a:chOff x="1219200" y="3962400"/>
            <a:chExt cx="2971800" cy="381000"/>
          </a:xfrm>
        </p:grpSpPr>
        <p:cxnSp>
          <p:nvCxnSpPr>
            <p:cNvPr id="82" name="Straight Arrow Connector 81"/>
            <p:cNvCxnSpPr/>
            <p:nvPr/>
          </p:nvCxnSpPr>
          <p:spPr bwMode="auto">
            <a:xfrm>
              <a:off x="1219200" y="4343400"/>
              <a:ext cx="2971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sp>
          <p:nvSpPr>
            <p:cNvPr id="87" name="TextBox 86"/>
            <p:cNvSpPr txBox="1"/>
            <p:nvPr/>
          </p:nvSpPr>
          <p:spPr>
            <a:xfrm>
              <a:off x="1219200" y="396240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1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010</a:t>
              </a:r>
              <a:r>
                <a:rPr lang="mr-IN" b="0" dirty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5" name="Content Placeholder 87"/>
          <p:cNvSpPr>
            <a:spLocks noGrp="1"/>
          </p:cNvSpPr>
          <p:nvPr>
            <p:ph idx="1"/>
          </p:nvPr>
        </p:nvSpPr>
        <p:spPr>
          <a:xfrm>
            <a:off x="76200" y="5486400"/>
            <a:ext cx="5638800" cy="1524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>
                <a:solidFill>
                  <a:srgbClr val="FF0000"/>
                </a:solidFill>
              </a:rPr>
              <a:t>Requires relocating loader</a:t>
            </a:r>
          </a:p>
          <a:p>
            <a:pPr>
              <a:lnSpc>
                <a:spcPct val="70000"/>
              </a:lnSpc>
            </a:pPr>
            <a:r>
              <a:rPr lang="en-US" dirty="0">
                <a:solidFill>
                  <a:srgbClr val="FF0000"/>
                </a:solidFill>
              </a:rPr>
              <a:t>Still protects OS and isolates program</a:t>
            </a:r>
          </a:p>
          <a:p>
            <a:pPr>
              <a:lnSpc>
                <a:spcPct val="70000"/>
              </a:lnSpc>
            </a:pPr>
            <a:r>
              <a:rPr lang="en-US" dirty="0">
                <a:solidFill>
                  <a:srgbClr val="FF0000"/>
                </a:solidFill>
              </a:rPr>
              <a:t>No addition on address path</a:t>
            </a: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76200" y="4648200"/>
            <a:ext cx="2514600" cy="762000"/>
          </a:xfrm>
          <a:prstGeom prst="wedgeRoundRectCallout">
            <a:avLst>
              <a:gd name="adj1" fmla="val 8779"/>
              <a:gd name="adj2" fmla="val -86694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rPr>
              <a:t>Addresses translated when program is loaded</a:t>
            </a:r>
          </a:p>
        </p:txBody>
      </p:sp>
    </p:spTree>
    <p:extLst>
      <p:ext uri="{BB962C8B-B14F-4D97-AF65-F5344CB8AC3E}">
        <p14:creationId xmlns:p14="http://schemas.microsoft.com/office/powerpoint/2010/main" val="708305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410200" y="2754868"/>
            <a:ext cx="1600200" cy="2971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2831068"/>
            <a:ext cx="1600200" cy="2057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idea: Address Space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137159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Program operates in an address space that is distinct from the physical memory space of the machine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3288268"/>
            <a:ext cx="112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Processor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3288268"/>
            <a:ext cx="97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6600" y="2526268"/>
            <a:ext cx="9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0x000…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48730" y="542186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0xFFF…</a:t>
            </a:r>
          </a:p>
        </p:txBody>
      </p:sp>
      <p:sp>
        <p:nvSpPr>
          <p:cNvPr id="14" name="Alternate Process 13"/>
          <p:cNvSpPr/>
          <p:nvPr/>
        </p:nvSpPr>
        <p:spPr bwMode="auto">
          <a:xfrm>
            <a:off x="3276600" y="3288268"/>
            <a:ext cx="1386104" cy="1143000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translator</a:t>
            </a:r>
          </a:p>
        </p:txBody>
      </p:sp>
      <p:cxnSp>
        <p:nvCxnSpPr>
          <p:cNvPr id="16" name="Straight Arrow Connector 15"/>
          <p:cNvCxnSpPr>
            <a:stCxn id="9" idx="3"/>
            <a:endCxn id="14" idx="1"/>
          </p:cNvCxnSpPr>
          <p:nvPr/>
        </p:nvCxnSpPr>
        <p:spPr bwMode="auto">
          <a:xfrm>
            <a:off x="2667000" y="3859768"/>
            <a:ext cx="6096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" name="Straight Arrow Connector 16"/>
          <p:cNvCxnSpPr>
            <a:stCxn id="14" idx="3"/>
          </p:cNvCxnSpPr>
          <p:nvPr/>
        </p:nvCxnSpPr>
        <p:spPr bwMode="auto">
          <a:xfrm>
            <a:off x="4662704" y="3859768"/>
            <a:ext cx="7474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 rot="17680719">
            <a:off x="2427315" y="2723348"/>
            <a:ext cx="173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“virtual address”</a:t>
            </a:r>
          </a:p>
        </p:txBody>
      </p:sp>
      <p:sp>
        <p:nvSpPr>
          <p:cNvPr id="19" name="TextBox 18"/>
          <p:cNvSpPr txBox="1"/>
          <p:nvPr/>
        </p:nvSpPr>
        <p:spPr>
          <a:xfrm rot="17680719">
            <a:off x="4263283" y="2647149"/>
            <a:ext cx="186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“physical address”</a:t>
            </a:r>
          </a:p>
        </p:txBody>
      </p:sp>
    </p:spTree>
    <p:extLst>
      <p:ext uri="{BB962C8B-B14F-4D97-AF65-F5344CB8AC3E}">
        <p14:creationId xmlns:p14="http://schemas.microsoft.com/office/powerpoint/2010/main" val="96624244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dirty="0"/>
              <a:t>A simple address translation with Base and Bound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6388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26095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5802295" y="3184658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771131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47090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747390" y="990600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771131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447090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7859695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59695" y="60198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859695" y="3048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76190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9600" y="3505200"/>
            <a:ext cx="979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address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810603" y="2602468"/>
            <a:ext cx="141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Base Address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2590800" y="2971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Plus 58"/>
          <p:cNvSpPr/>
          <p:nvPr/>
        </p:nvSpPr>
        <p:spPr bwMode="auto">
          <a:xfrm>
            <a:off x="4648200" y="3733800"/>
            <a:ext cx="304800" cy="228600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590800" y="4876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10603" y="4507468"/>
            <a:ext cx="99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cxnSp>
        <p:nvCxnSpPr>
          <p:cNvPr id="63" name="Straight Arrow Connector 62"/>
          <p:cNvCxnSpPr>
            <a:stCxn id="58" idx="3"/>
          </p:cNvCxnSpPr>
          <p:nvPr/>
        </p:nvCxnSpPr>
        <p:spPr bwMode="auto">
          <a:xfrm>
            <a:off x="4419600" y="3162300"/>
            <a:ext cx="1371600" cy="38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4572000" y="3581401"/>
            <a:ext cx="457200" cy="53339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1828800" y="3810000"/>
            <a:ext cx="2743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Straight Arrow Connector 67"/>
          <p:cNvCxnSpPr>
            <a:endCxn id="44" idx="1"/>
          </p:cNvCxnSpPr>
          <p:nvPr/>
        </p:nvCxnSpPr>
        <p:spPr bwMode="auto">
          <a:xfrm flipV="1">
            <a:off x="381000" y="1511633"/>
            <a:ext cx="366390" cy="123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5029200" y="3810000"/>
            <a:ext cx="77309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3" name="Straight Arrow Connector 72"/>
          <p:cNvCxnSpPr>
            <a:stCxn id="58" idx="3"/>
          </p:cNvCxnSpPr>
          <p:nvPr/>
        </p:nvCxnSpPr>
        <p:spPr bwMode="auto">
          <a:xfrm>
            <a:off x="4419600" y="3162300"/>
            <a:ext cx="304800" cy="419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4572000" y="4343400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48200" y="44196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&lt;</a:t>
            </a:r>
          </a:p>
        </p:txBody>
      </p:sp>
      <p:cxnSp>
        <p:nvCxnSpPr>
          <p:cNvPr id="78" name="Straight Arrow Connector 77"/>
          <p:cNvCxnSpPr>
            <a:endCxn id="76" idx="1"/>
          </p:cNvCxnSpPr>
          <p:nvPr/>
        </p:nvCxnSpPr>
        <p:spPr bwMode="auto">
          <a:xfrm>
            <a:off x="3962400" y="3810000"/>
            <a:ext cx="676555" cy="611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0" name="Straight Arrow Connector 79"/>
          <p:cNvCxnSpPr>
            <a:stCxn id="60" idx="3"/>
            <a:endCxn id="76" idx="3"/>
          </p:cNvCxnSpPr>
          <p:nvPr/>
        </p:nvCxnSpPr>
        <p:spPr bwMode="auto">
          <a:xfrm flipV="1">
            <a:off x="4419600" y="4798685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381000" y="1524000"/>
            <a:ext cx="0" cy="2209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2895600" y="2971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924800" y="4724400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048000" y="4876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  <p:sp>
        <p:nvSpPr>
          <p:cNvPr id="88" name="Content Placeholder 87"/>
          <p:cNvSpPr>
            <a:spLocks noGrp="1"/>
          </p:cNvSpPr>
          <p:nvPr>
            <p:ph idx="1"/>
          </p:nvPr>
        </p:nvSpPr>
        <p:spPr>
          <a:xfrm>
            <a:off x="152400" y="5486400"/>
            <a:ext cx="53340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Can the program touch OS?</a:t>
            </a:r>
          </a:p>
          <a:p>
            <a:r>
              <a:rPr lang="en-US" dirty="0">
                <a:solidFill>
                  <a:srgbClr val="FF0000"/>
                </a:solidFill>
              </a:rPr>
              <a:t>Can it touch other programs?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1000" y="32766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28800" y="3429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" name="Rounded Rectangular Callout 66"/>
          <p:cNvSpPr/>
          <p:nvPr/>
        </p:nvSpPr>
        <p:spPr bwMode="auto">
          <a:xfrm>
            <a:off x="3048000" y="1600200"/>
            <a:ext cx="2286000" cy="762000"/>
          </a:xfrm>
          <a:prstGeom prst="wedgeRoundRectCallout">
            <a:avLst>
              <a:gd name="adj1" fmla="val 28695"/>
              <a:gd name="adj2" fmla="val 20946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rPr>
              <a:t>Addresses translated </a:t>
            </a: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rPr>
            </a:b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rPr>
              <a:t>on-the-fly</a:t>
            </a:r>
          </a:p>
        </p:txBody>
      </p:sp>
    </p:spTree>
    <p:extLst>
      <p:ext uri="{BB962C8B-B14F-4D97-AF65-F5344CB8AC3E}">
        <p14:creationId xmlns:p14="http://schemas.microsoft.com/office/powerpoint/2010/main" val="2379332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4278" cy="736600"/>
          </a:xfrm>
        </p:spPr>
        <p:txBody>
          <a:bodyPr/>
          <a:lstStyle/>
          <a:p>
            <a:r>
              <a:rPr lang="en-US" dirty="0"/>
              <a:t>Tying it together: Simple B&amp;B: OS loads process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3000…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3080…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7" name="Straight Arrow Connector 66"/>
          <p:cNvCxnSpPr>
            <a:stCxn id="65" idx="3"/>
          </p:cNvCxnSpPr>
          <p:nvPr/>
        </p:nvCxnSpPr>
        <p:spPr bwMode="auto">
          <a:xfrm flipV="1">
            <a:off x="4419600" y="990600"/>
            <a:ext cx="1371600" cy="2286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26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257800" y="990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2578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5400000" flipH="1" flipV="1">
            <a:off x="3276600" y="1676400"/>
            <a:ext cx="3200400" cy="2286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8" name="Curved Connector 87"/>
          <p:cNvCxnSpPr/>
          <p:nvPr/>
        </p:nvCxnSpPr>
        <p:spPr bwMode="auto">
          <a:xfrm rot="5400000" flipH="1" flipV="1">
            <a:off x="3848100" y="2857500"/>
            <a:ext cx="2514600" cy="1981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</p:spTree>
    <p:extLst>
      <p:ext uri="{BB962C8B-B14F-4D97-AF65-F5344CB8AC3E}">
        <p14:creationId xmlns:p14="http://schemas.microsoft.com/office/powerpoint/2010/main" val="302360274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533400"/>
          </a:xfrm>
        </p:spPr>
        <p:txBody>
          <a:bodyPr/>
          <a:lstStyle/>
          <a:p>
            <a:r>
              <a:rPr lang="en-US" dirty="0"/>
              <a:t>Simple B&amp;B: OS gets ready to execute process 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76200" y="4343400"/>
            <a:ext cx="2362200" cy="10668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Privileged </a:t>
            </a:r>
            <a:r>
              <a:rPr lang="en-US" dirty="0" err="1">
                <a:solidFill>
                  <a:srgbClr val="FF0000"/>
                </a:solidFill>
              </a:rPr>
              <a:t>Inst</a:t>
            </a:r>
            <a:r>
              <a:rPr lang="en-US" dirty="0">
                <a:solidFill>
                  <a:srgbClr val="FF0000"/>
                </a:solidFill>
              </a:rPr>
              <a:t>: set special registers</a:t>
            </a:r>
          </a:p>
          <a:p>
            <a:r>
              <a:rPr lang="en-US" dirty="0">
                <a:solidFill>
                  <a:srgbClr val="FF0000"/>
                </a:solidFill>
              </a:rPr>
              <a:t>RTU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3000…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3080…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1000 </a:t>
            </a:r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0001…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26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4102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5400000" flipH="1" flipV="1">
            <a:off x="3657600" y="1295400"/>
            <a:ext cx="3200400" cy="3048000"/>
          </a:xfrm>
          <a:prstGeom prst="curvedConnector3">
            <a:avLst>
              <a:gd name="adj1" fmla="val 9404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4114800" y="3075801"/>
            <a:ext cx="1828800" cy="962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81800" y="1066800"/>
            <a:ext cx="46396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RTU</a:t>
            </a:r>
          </a:p>
        </p:txBody>
      </p:sp>
    </p:spTree>
    <p:extLst>
      <p:ext uri="{BB962C8B-B14F-4D97-AF65-F5344CB8AC3E}">
        <p14:creationId xmlns:p14="http://schemas.microsoft.com/office/powerpoint/2010/main" val="1851747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/>
              <a:t>Simple B&amp;B: User Code Running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3000…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3080…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26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2971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4191000" y="3075801"/>
            <a:ext cx="1752600" cy="1343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76200" y="3962400"/>
            <a:ext cx="2286000" cy="10668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does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kernel switch between processes?</a:t>
            </a:r>
          </a:p>
          <a:p>
            <a:r>
              <a:rPr lang="en-US" dirty="0">
                <a:solidFill>
                  <a:srgbClr val="FF0000"/>
                </a:solidFill>
              </a:rPr>
              <a:t>First question: How to return to system?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90800" y="4267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0001…</a:t>
            </a:r>
          </a:p>
        </p:txBody>
      </p:sp>
    </p:spTree>
    <p:extLst>
      <p:ext uri="{BB962C8B-B14F-4D97-AF65-F5344CB8AC3E}">
        <p14:creationId xmlns:p14="http://schemas.microsoft.com/office/powerpoint/2010/main" val="2817978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types of Mode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6" y="838200"/>
            <a:ext cx="8714874" cy="563880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Syscall</a:t>
            </a:r>
            <a:endParaRPr lang="en-US" dirty="0"/>
          </a:p>
          <a:p>
            <a:pPr lvl="1"/>
            <a:r>
              <a:rPr lang="en-US" dirty="0"/>
              <a:t>Process requests a system service, e.g., exit</a:t>
            </a:r>
          </a:p>
          <a:p>
            <a:pPr lvl="1"/>
            <a:r>
              <a:rPr lang="en-US" dirty="0"/>
              <a:t>Like a function call, but “outside” the process</a:t>
            </a:r>
          </a:p>
          <a:p>
            <a:pPr lvl="1"/>
            <a:r>
              <a:rPr lang="en-US" dirty="0"/>
              <a:t>Does not have the address of the system function to call</a:t>
            </a:r>
          </a:p>
          <a:p>
            <a:pPr lvl="1"/>
            <a:r>
              <a:rPr lang="en-US" dirty="0"/>
              <a:t>Like a Remote Procedure Call (RPC) – for later</a:t>
            </a:r>
          </a:p>
          <a:p>
            <a:pPr lvl="1"/>
            <a:r>
              <a:rPr lang="en-US" dirty="0"/>
              <a:t>Marshall the </a:t>
            </a:r>
            <a:r>
              <a:rPr lang="en-US" dirty="0" err="1"/>
              <a:t>syscall</a:t>
            </a:r>
            <a:r>
              <a:rPr lang="en-US" dirty="0"/>
              <a:t> id and </a:t>
            </a:r>
            <a:r>
              <a:rPr lang="en-US" dirty="0" err="1"/>
              <a:t>args</a:t>
            </a:r>
            <a:r>
              <a:rPr lang="en-US" dirty="0"/>
              <a:t> in registers and exec </a:t>
            </a:r>
            <a:r>
              <a:rPr lang="en-US" dirty="0" err="1"/>
              <a:t>syscall</a:t>
            </a:r>
            <a:endParaRPr lang="en-US" dirty="0"/>
          </a:p>
          <a:p>
            <a:r>
              <a:rPr lang="en-US" dirty="0"/>
              <a:t>Interrupt</a:t>
            </a:r>
          </a:p>
          <a:p>
            <a:pPr lvl="1"/>
            <a:r>
              <a:rPr lang="en-US" dirty="0"/>
              <a:t>External asynchronous event triggers context switch</a:t>
            </a:r>
          </a:p>
          <a:p>
            <a:pPr lvl="1"/>
            <a:r>
              <a:rPr lang="en-US" dirty="0"/>
              <a:t>e. g., Timer, I/O device</a:t>
            </a:r>
          </a:p>
          <a:p>
            <a:pPr lvl="1"/>
            <a:r>
              <a:rPr lang="en-US" dirty="0"/>
              <a:t>Independent of user process</a:t>
            </a:r>
          </a:p>
          <a:p>
            <a:r>
              <a:rPr lang="en-US" dirty="0"/>
              <a:t>Trap or Exception</a:t>
            </a:r>
          </a:p>
          <a:p>
            <a:pPr lvl="1"/>
            <a:r>
              <a:rPr lang="en-US" dirty="0"/>
              <a:t>Internal synchronous event in process triggers context switch</a:t>
            </a:r>
          </a:p>
          <a:p>
            <a:pPr lvl="1"/>
            <a:r>
              <a:rPr lang="en-US" dirty="0"/>
              <a:t>e.g., Protection violation (segmentation fault), Divide by zero, …</a:t>
            </a:r>
          </a:p>
          <a:p>
            <a:r>
              <a:rPr lang="en-US" dirty="0"/>
              <a:t>All 3 are an UNPROGRAMMED CONTROL TRANSFER</a:t>
            </a:r>
          </a:p>
          <a:p>
            <a:pPr lvl="1"/>
            <a:r>
              <a:rPr lang="en-US" dirty="0"/>
              <a:t>Where does it go?</a:t>
            </a:r>
          </a:p>
        </p:txBody>
      </p:sp>
    </p:spTree>
    <p:extLst>
      <p:ext uri="{BB962C8B-B14F-4D97-AF65-F5344CB8AC3E}">
        <p14:creationId xmlns:p14="http://schemas.microsoft.com/office/powerpoint/2010/main" val="2499435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763000" cy="1828800"/>
          </a:xfrm>
        </p:spPr>
        <p:txBody>
          <a:bodyPr/>
          <a:lstStyle/>
          <a:p>
            <a:r>
              <a:rPr lang="en-US" sz="3200" dirty="0"/>
              <a:t>How do we get the system target address of the “</a:t>
            </a:r>
            <a:r>
              <a:rPr lang="en-US" sz="3200" dirty="0" err="1"/>
              <a:t>unprogrammed</a:t>
            </a:r>
            <a:r>
              <a:rPr lang="en-US" sz="3200" dirty="0"/>
              <a:t> control transfer?”</a:t>
            </a:r>
          </a:p>
        </p:txBody>
      </p:sp>
    </p:spTree>
    <p:extLst>
      <p:ext uri="{BB962C8B-B14F-4D97-AF65-F5344CB8AC3E}">
        <p14:creationId xmlns:p14="http://schemas.microsoft.com/office/powerpoint/2010/main" val="17279199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 Vector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5486400"/>
            <a:ext cx="7620000" cy="838200"/>
          </a:xfrm>
        </p:spPr>
        <p:txBody>
          <a:bodyPr/>
          <a:lstStyle/>
          <a:p>
            <a:r>
              <a:rPr lang="en-US" dirty="0"/>
              <a:t>Where else do you see this dispatch pattern?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114800" y="1295400"/>
            <a:ext cx="1219200" cy="3352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114800" y="16002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14800" y="22098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114800" y="28194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114800" y="34290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2514600" y="1295400"/>
            <a:ext cx="1371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819400" y="1295400"/>
            <a:ext cx="0" cy="1524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52400" y="1676400"/>
            <a:ext cx="257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interrupt number (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)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514600" y="2895600"/>
            <a:ext cx="1524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Curved Connector 20"/>
          <p:cNvCxnSpPr/>
          <p:nvPr/>
        </p:nvCxnSpPr>
        <p:spPr bwMode="auto">
          <a:xfrm>
            <a:off x="4953000" y="2971800"/>
            <a:ext cx="1295400" cy="8382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324600" y="3657600"/>
            <a:ext cx="26670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intrpHandler_i</a:t>
            </a:r>
            <a:r>
              <a:rPr lang="en-US" sz="1600" dirty="0">
                <a:latin typeface="Courier New"/>
                <a:cs typeface="Courier New"/>
              </a:rPr>
              <a:t> () {</a:t>
            </a:r>
          </a:p>
          <a:p>
            <a:r>
              <a:rPr lang="en-US" sz="1600" dirty="0">
                <a:latin typeface="Courier New"/>
                <a:cs typeface="Courier New"/>
              </a:rPr>
              <a:t> ….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6400" y="1295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Address and properties of each interrupt handler</a:t>
            </a:r>
          </a:p>
        </p:txBody>
      </p:sp>
    </p:spTree>
    <p:extLst>
      <p:ext uri="{BB962C8B-B14F-4D97-AF65-F5344CB8AC3E}">
        <p14:creationId xmlns:p14="http://schemas.microsoft.com/office/powerpoint/2010/main" val="923304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Very Brief History of 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dirty="0"/>
              <a:t>Several Distinct Phases:</a:t>
            </a:r>
          </a:p>
          <a:p>
            <a:pPr lvl="1">
              <a:spcBef>
                <a:spcPct val="10000"/>
              </a:spcBef>
            </a:pPr>
            <a:r>
              <a:rPr lang="en-US" altLang="en-US" dirty="0"/>
              <a:t>Hardware Expensive, Humans Cheap </a:t>
            </a:r>
          </a:p>
          <a:p>
            <a:pPr lvl="2">
              <a:spcBef>
                <a:spcPct val="10000"/>
              </a:spcBef>
            </a:pPr>
            <a:r>
              <a:rPr lang="en-US" altLang="en-US" dirty="0" err="1"/>
              <a:t>Eniac</a:t>
            </a:r>
            <a:r>
              <a:rPr lang="en-US" altLang="en-US" dirty="0"/>
              <a:t>, … </a:t>
            </a:r>
            <a:r>
              <a:rPr lang="en-US" altLang="en-US" dirty="0" err="1"/>
              <a:t>Multics</a:t>
            </a:r>
            <a:endParaRPr lang="en-US" altLang="en-US" dirty="0"/>
          </a:p>
          <a:p>
            <a:pPr marL="0" indent="0">
              <a:spcBef>
                <a:spcPct val="10000"/>
              </a:spcBef>
              <a:buNone/>
            </a:pPr>
            <a:endParaRPr lang="en-US" altLang="en-US" dirty="0"/>
          </a:p>
        </p:txBody>
      </p:sp>
      <p:pic>
        <p:nvPicPr>
          <p:cNvPr id="10244" name="Picture 4" descr="File:NASAComputerRoom7090.N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2833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33800" y="3957638"/>
            <a:ext cx="4572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0" dirty="0">
                <a:latin typeface="Gill Sans Light"/>
                <a:cs typeface="Gill Sans Light"/>
              </a:rPr>
              <a:t>“I think there is a world market for maybe five computers.” – </a:t>
            </a:r>
            <a:r>
              <a:rPr lang="en-US" altLang="en-US" sz="2400" b="0" i="1" dirty="0">
                <a:latin typeface="Gill Sans Light"/>
                <a:cs typeface="Gill Sans Light"/>
              </a:rPr>
              <a:t>Thomas Watson, chairman of IBM, 1943</a:t>
            </a:r>
            <a:endParaRPr lang="en-US" altLang="en-US" sz="2400" b="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71424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/>
              <a:t>Simple B&amp;B: User =&gt; Kernel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3000…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3080…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26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2971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4191000" y="3075801"/>
            <a:ext cx="1752600" cy="1343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181600"/>
            <a:ext cx="2286000" cy="106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to return to system?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90800" y="4267200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0000 1234</a:t>
            </a:r>
          </a:p>
        </p:txBody>
      </p:sp>
    </p:spTree>
    <p:extLst>
      <p:ext uri="{BB962C8B-B14F-4D97-AF65-F5344CB8AC3E}">
        <p14:creationId xmlns:p14="http://schemas.microsoft.com/office/powerpoint/2010/main" val="2323444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/>
              <a:t>Simple B&amp;B: Interrupt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3000…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3080…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8808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1100 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966931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0000 1234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2681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86400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0" name="Curved Connector 79"/>
          <p:cNvCxnSpPr>
            <a:endCxn id="26" idx="1"/>
          </p:cNvCxnSpPr>
          <p:nvPr/>
        </p:nvCxnSpPr>
        <p:spPr bwMode="auto">
          <a:xfrm rot="5400000" flipH="1" flipV="1">
            <a:off x="3427367" y="1979568"/>
            <a:ext cx="3203666" cy="16764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1910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787395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181600"/>
            <a:ext cx="2286000" cy="10668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to save registers and set up system stack?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79217" y="4267200"/>
            <a:ext cx="132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IntrpVector</a:t>
            </a:r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[</a:t>
            </a:r>
            <a:r>
              <a:rPr lang="en-US" sz="1600" b="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]</a:t>
            </a:r>
          </a:p>
        </p:txBody>
      </p:sp>
      <p:cxnSp>
        <p:nvCxnSpPr>
          <p:cNvPr id="89" name="Curved Connector 88"/>
          <p:cNvCxnSpPr>
            <a:endCxn id="37" idx="1"/>
          </p:cNvCxnSpPr>
          <p:nvPr/>
        </p:nvCxnSpPr>
        <p:spPr bwMode="auto">
          <a:xfrm flipV="1">
            <a:off x="4038600" y="3075801"/>
            <a:ext cx="1905000" cy="10111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99454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04800" y="2895600"/>
            <a:ext cx="1219200" cy="19812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/>
              <a:t>Simple B&amp;B: Switch User Process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3000…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3080…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3000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57226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0080 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966931" cy="307777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0000 0248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2681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4000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0" name="Curved Connector 79"/>
          <p:cNvCxnSpPr/>
          <p:nvPr/>
        </p:nvCxnSpPr>
        <p:spPr bwMode="auto">
          <a:xfrm rot="5400000" flipH="1" flipV="1">
            <a:off x="3886200" y="1524001"/>
            <a:ext cx="3200402" cy="259080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>
            <a:off x="4191000" y="5105400"/>
            <a:ext cx="17526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880369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00D0…</a:t>
            </a: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181600"/>
            <a:ext cx="2286000" cy="10668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to save registers and set up system stack?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79217" y="4267200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0001 0124</a:t>
            </a:r>
          </a:p>
        </p:txBody>
      </p:sp>
      <p:cxnSp>
        <p:nvCxnSpPr>
          <p:cNvPr id="89" name="Curved Connector 88"/>
          <p:cNvCxnSpPr>
            <a:endCxn id="48" idx="1"/>
          </p:cNvCxnSpPr>
          <p:nvPr/>
        </p:nvCxnSpPr>
        <p:spPr bwMode="auto">
          <a:xfrm>
            <a:off x="4038600" y="4087001"/>
            <a:ext cx="1905000" cy="6047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381000" y="2971800"/>
            <a:ext cx="857226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81000" y="3352800"/>
            <a:ext cx="88808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1100 …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81000" y="3733800"/>
            <a:ext cx="966931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0000 1234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81000" y="4114800"/>
            <a:ext cx="526811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3400" y="4495800"/>
            <a:ext cx="63350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781800" y="1066800"/>
            <a:ext cx="46396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RTU</a:t>
            </a: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7467600" y="1447800"/>
            <a:ext cx="152400" cy="2286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458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04800" y="2895600"/>
            <a:ext cx="1219200" cy="1981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/>
              <a:t>Simple B&amp;B: “resume”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3000…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3080…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3000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57226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0080 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952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14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xxxx</a:t>
            </a:r>
            <a:endParaRPr lang="en-US" sz="14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09600" y="2819400"/>
            <a:ext cx="1828800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2681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45720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5943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3" name="Curved Connector 82"/>
          <p:cNvCxnSpPr/>
          <p:nvPr/>
        </p:nvCxnSpPr>
        <p:spPr bwMode="auto">
          <a:xfrm>
            <a:off x="4191000" y="5105400"/>
            <a:ext cx="17526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880369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00D0…</a:t>
            </a: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181600"/>
            <a:ext cx="2286000" cy="10668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to save registers and set up system stack?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79217" y="4267200"/>
            <a:ext cx="95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000 0248</a:t>
            </a:r>
          </a:p>
        </p:txBody>
      </p:sp>
      <p:cxnSp>
        <p:nvCxnSpPr>
          <p:cNvPr id="89" name="Curved Connector 88"/>
          <p:cNvCxnSpPr>
            <a:endCxn id="48" idx="1"/>
          </p:cNvCxnSpPr>
          <p:nvPr/>
        </p:nvCxnSpPr>
        <p:spPr bwMode="auto">
          <a:xfrm>
            <a:off x="4038600" y="4419600"/>
            <a:ext cx="1905000" cy="27214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381000" y="2971800"/>
            <a:ext cx="857226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81000" y="3352800"/>
            <a:ext cx="88808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1100 …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81000" y="3733800"/>
            <a:ext cx="966931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0000 1234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81000" y="4114800"/>
            <a:ext cx="526811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3400" y="4495800"/>
            <a:ext cx="63350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781800" y="1066800"/>
            <a:ext cx="46396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RTU</a:t>
            </a:r>
          </a:p>
        </p:txBody>
      </p:sp>
    </p:spTree>
    <p:extLst>
      <p:ext uri="{BB962C8B-B14F-4D97-AF65-F5344CB8AC3E}">
        <p14:creationId xmlns:p14="http://schemas.microsoft.com/office/powerpoint/2010/main" val="297009993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696200" cy="736600"/>
          </a:xfrm>
        </p:spPr>
        <p:txBody>
          <a:bodyPr/>
          <a:lstStyle/>
          <a:p>
            <a:r>
              <a:rPr lang="en-US" dirty="0"/>
              <a:t>Conclusion: Four fundamental OS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r>
              <a:rPr lang="en-US" altLang="en-US" dirty="0"/>
              <a:t>Thread</a:t>
            </a:r>
          </a:p>
          <a:p>
            <a:pPr lvl="1"/>
            <a:r>
              <a:rPr lang="en-US" altLang="en-US" dirty="0"/>
              <a:t>Single unique execution context</a:t>
            </a:r>
          </a:p>
          <a:p>
            <a:pPr lvl="1"/>
            <a:r>
              <a:rPr lang="en-US" altLang="en-US" dirty="0"/>
              <a:t>Program Counter, Registers, Execution Flags, Stack</a:t>
            </a:r>
            <a:endParaRPr lang="en-US" dirty="0"/>
          </a:p>
          <a:p>
            <a:r>
              <a:rPr lang="en-US" dirty="0"/>
              <a:t>Address Space with Translation</a:t>
            </a:r>
          </a:p>
          <a:p>
            <a:pPr lvl="1"/>
            <a:r>
              <a:rPr lang="en-US" dirty="0"/>
              <a:t>Programs execute in an </a:t>
            </a:r>
            <a:r>
              <a:rPr lang="en-US" i="1" dirty="0"/>
              <a:t>address space </a:t>
            </a:r>
            <a:r>
              <a:rPr lang="en-US" dirty="0"/>
              <a:t>that is distinct from the memory space of the physical machine</a:t>
            </a:r>
          </a:p>
          <a:p>
            <a:r>
              <a:rPr lang="en-US" dirty="0"/>
              <a:t>Process</a:t>
            </a:r>
          </a:p>
          <a:p>
            <a:pPr lvl="1"/>
            <a:r>
              <a:rPr lang="en-US" dirty="0"/>
              <a:t>An instance of an executing program is </a:t>
            </a:r>
            <a:r>
              <a:rPr lang="en-US" i="1" dirty="0"/>
              <a:t>a process consisting of an address space and one or more threads of control</a:t>
            </a:r>
          </a:p>
          <a:p>
            <a:r>
              <a:rPr lang="en-US" dirty="0"/>
              <a:t>Dual Mode operation/Protection</a:t>
            </a:r>
          </a:p>
          <a:p>
            <a:pPr lvl="1"/>
            <a:r>
              <a:rPr lang="en-US" dirty="0"/>
              <a:t>Only the “system” has the ability to access certain resources</a:t>
            </a:r>
          </a:p>
          <a:p>
            <a:pPr lvl="1"/>
            <a:r>
              <a:rPr lang="en-US" dirty="0"/>
              <a:t>The OS and the hardware are protected from user programs and user programs are isolated from one another by </a:t>
            </a:r>
            <a:r>
              <a:rPr lang="en-US" i="1" dirty="0"/>
              <a:t>controlling the translation </a:t>
            </a:r>
            <a:r>
              <a:rPr lang="en-US" dirty="0"/>
              <a:t>from program virtual addresses to machine physical addresses</a:t>
            </a:r>
          </a:p>
        </p:txBody>
      </p:sp>
    </p:spTree>
    <p:extLst>
      <p:ext uri="{BB962C8B-B14F-4D97-AF65-F5344CB8AC3E}">
        <p14:creationId xmlns:p14="http://schemas.microsoft.com/office/powerpoint/2010/main" val="896296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Very Brief History of 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dirty="0"/>
              <a:t>Several Distinct Phases:</a:t>
            </a:r>
          </a:p>
          <a:p>
            <a:pPr lvl="1">
              <a:spcBef>
                <a:spcPct val="10000"/>
              </a:spcBef>
            </a:pPr>
            <a:r>
              <a:rPr lang="en-US" altLang="en-US" dirty="0"/>
              <a:t>Hardware Expensive, Humans Cheap </a:t>
            </a:r>
          </a:p>
          <a:p>
            <a:pPr lvl="2">
              <a:spcBef>
                <a:spcPct val="10000"/>
              </a:spcBef>
            </a:pPr>
            <a:r>
              <a:rPr lang="en-US" altLang="en-US" dirty="0" err="1"/>
              <a:t>Eniac</a:t>
            </a:r>
            <a:r>
              <a:rPr lang="en-US" altLang="en-US" dirty="0"/>
              <a:t>, … </a:t>
            </a:r>
            <a:r>
              <a:rPr lang="en-US" altLang="en-US" dirty="0" err="1"/>
              <a:t>Multics</a:t>
            </a:r>
            <a:endParaRPr lang="en-US" altLang="en-US" dirty="0"/>
          </a:p>
          <a:p>
            <a:pPr marL="0" indent="0">
              <a:spcBef>
                <a:spcPct val="10000"/>
              </a:spcBef>
              <a:buNone/>
            </a:pPr>
            <a:endParaRPr lang="en-US" altLang="en-US" dirty="0"/>
          </a:p>
        </p:txBody>
      </p:sp>
      <p:pic>
        <p:nvPicPr>
          <p:cNvPr id="10244" name="Picture 4" descr="File:NASAComputerRoom7090.N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2833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33800" y="3957638"/>
            <a:ext cx="4572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0" i="1" dirty="0">
                <a:latin typeface="Gill Sans Light"/>
                <a:cs typeface="Gill Sans Light"/>
              </a:rPr>
              <a:t>Thomas Watson was often called “the worlds greatest salesman” by the time of his death in 1956</a:t>
            </a:r>
            <a:endParaRPr lang="en-US" altLang="en-US" sz="2400" b="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1798850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Very Brief History of 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dirty="0"/>
              <a:t>Several Distinct Phases:</a:t>
            </a:r>
          </a:p>
          <a:p>
            <a:pPr lvl="1">
              <a:spcBef>
                <a:spcPct val="10000"/>
              </a:spcBef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Hardware Expensive, Humans Cheap </a:t>
            </a:r>
          </a:p>
          <a:p>
            <a:pPr lvl="2">
              <a:spcBef>
                <a:spcPct val="10000"/>
              </a:spcBef>
            </a:pP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Eniac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… </a:t>
            </a: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Multics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ct val="10000"/>
              </a:spcBef>
            </a:pPr>
            <a:r>
              <a:rPr lang="en-US" altLang="en-US" dirty="0"/>
              <a:t>Hardware Cheaper, Humans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/>
              <a:t>PCs, Workstations, Rise of GUIs</a:t>
            </a:r>
          </a:p>
          <a:p>
            <a:pPr marL="0" indent="0">
              <a:spcBef>
                <a:spcPct val="10000"/>
              </a:spcBef>
              <a:buNone/>
            </a:pPr>
            <a:endParaRPr lang="en-US" altLang="en-US" dirty="0"/>
          </a:p>
        </p:txBody>
      </p:sp>
      <p:pic>
        <p:nvPicPr>
          <p:cNvPr id="10244" name="Picture 4" descr="File:NASAComputerRoom7090.N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2833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http://upload.wikimedia.org/wikipedia/en/7/78/Rank_Xerox_8010%2B40_brochure_fr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3175000"/>
            <a:ext cx="201771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6558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Very Brief History of 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dirty="0"/>
              <a:t>Several Distinct Phases:</a:t>
            </a:r>
          </a:p>
          <a:p>
            <a:pPr lvl="1">
              <a:spcBef>
                <a:spcPct val="10000"/>
              </a:spcBef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Hardware Expensive, Humans Cheap </a:t>
            </a:r>
          </a:p>
          <a:p>
            <a:pPr lvl="2">
              <a:spcBef>
                <a:spcPct val="10000"/>
              </a:spcBef>
            </a:pP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Eniac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… </a:t>
            </a: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Multics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ct val="10000"/>
              </a:spcBef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Hardware Cheaper, Humans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PCs, Workstations, Rise of GUIs</a:t>
            </a:r>
          </a:p>
          <a:p>
            <a:pPr lvl="1">
              <a:spcBef>
                <a:spcPct val="10000"/>
              </a:spcBef>
            </a:pPr>
            <a:r>
              <a:rPr lang="en-US" altLang="en-US" dirty="0"/>
              <a:t>Hardware Really Cheap, Humans Really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/>
              <a:t>Ubiquitous devices, Widespread networking</a:t>
            </a:r>
          </a:p>
          <a:p>
            <a:pPr>
              <a:spcBef>
                <a:spcPct val="10000"/>
              </a:spcBef>
            </a:pPr>
            <a:endParaRPr lang="en-US" altLang="en-US" dirty="0"/>
          </a:p>
        </p:txBody>
      </p:sp>
      <p:pic>
        <p:nvPicPr>
          <p:cNvPr id="10244" name="Picture 4" descr="File:NASAComputerRoom7090.N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2833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http://upload.wikimedia.org/wikipedia/en/7/78/Rank_Xerox_8010%2B40_brochure_fr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3175000"/>
            <a:ext cx="201771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7" t="14494" r="23555" b="33652"/>
          <a:stretch>
            <a:fillRect/>
          </a:stretch>
        </p:blipFill>
        <p:spPr bwMode="auto">
          <a:xfrm>
            <a:off x="5867400" y="3292475"/>
            <a:ext cx="2624138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2121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Very Brief History of OS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dirty="0"/>
              <a:t>Several Distinct Phases:</a:t>
            </a:r>
          </a:p>
          <a:p>
            <a:pPr lvl="1">
              <a:spcBef>
                <a:spcPct val="10000"/>
              </a:spcBef>
            </a:pPr>
            <a:r>
              <a:rPr lang="en-US" altLang="en-US" dirty="0"/>
              <a:t>Hardware Expensive, Humans Cheap </a:t>
            </a:r>
          </a:p>
          <a:p>
            <a:pPr lvl="2">
              <a:spcBef>
                <a:spcPct val="10000"/>
              </a:spcBef>
            </a:pPr>
            <a:r>
              <a:rPr lang="en-US" altLang="en-US" dirty="0" err="1"/>
              <a:t>Eniac</a:t>
            </a:r>
            <a:r>
              <a:rPr lang="en-US" altLang="en-US" dirty="0"/>
              <a:t>, … </a:t>
            </a:r>
            <a:r>
              <a:rPr lang="en-US" altLang="en-US" dirty="0" err="1"/>
              <a:t>Multics</a:t>
            </a:r>
            <a:endParaRPr lang="en-US" altLang="en-US" dirty="0"/>
          </a:p>
          <a:p>
            <a:pPr lvl="1">
              <a:spcBef>
                <a:spcPct val="10000"/>
              </a:spcBef>
            </a:pPr>
            <a:r>
              <a:rPr lang="en-US" altLang="en-US" dirty="0"/>
              <a:t>Hardware Cheaper, Humans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/>
              <a:t>PCs, Workstations, Rise of GUIs</a:t>
            </a:r>
          </a:p>
          <a:p>
            <a:pPr lvl="1">
              <a:spcBef>
                <a:spcPct val="10000"/>
              </a:spcBef>
            </a:pPr>
            <a:r>
              <a:rPr lang="en-US" altLang="en-US" dirty="0"/>
              <a:t>Hardware Really Cheap, Humans Really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/>
              <a:t>Ubiquitous devices, Widespread networking</a:t>
            </a:r>
          </a:p>
          <a:p>
            <a:pPr>
              <a:spcBef>
                <a:spcPct val="10000"/>
              </a:spcBef>
            </a:pPr>
            <a:endParaRPr lang="en-US" altLang="en-US" dirty="0"/>
          </a:p>
          <a:p>
            <a:pPr>
              <a:spcBef>
                <a:spcPct val="10000"/>
              </a:spcBef>
            </a:pPr>
            <a:r>
              <a:rPr lang="en-US" altLang="en-US" dirty="0"/>
              <a:t>Rapid change in hardware leads to changing OS</a:t>
            </a:r>
          </a:p>
          <a:p>
            <a:pPr lvl="1">
              <a:spcBef>
                <a:spcPct val="10000"/>
              </a:spcBef>
            </a:pPr>
            <a:r>
              <a:rPr lang="en-US" altLang="en-US" dirty="0"/>
              <a:t>Batch </a:t>
            </a:r>
            <a:r>
              <a:rPr lang="en-US" altLang="en-US" dirty="0">
                <a:sym typeface="Symbol" panose="05050102010706020507" pitchFamily="18" charset="2"/>
              </a:rPr>
              <a:t> Multiprogramming  Timesharing  Graphical UI  Ubiquitous Devices</a:t>
            </a:r>
          </a:p>
          <a:p>
            <a:pPr lvl="1">
              <a:spcBef>
                <a:spcPct val="10000"/>
              </a:spcBef>
            </a:pPr>
            <a:r>
              <a:rPr lang="en-US" altLang="en-US" dirty="0"/>
              <a:t>Gradual migration of features into smaller machines</a:t>
            </a:r>
          </a:p>
          <a:p>
            <a:pPr>
              <a:spcBef>
                <a:spcPct val="10000"/>
              </a:spcBef>
            </a:pPr>
            <a:endParaRPr lang="en-US" altLang="en-US" dirty="0"/>
          </a:p>
          <a:p>
            <a:pPr>
              <a:spcBef>
                <a:spcPct val="10000"/>
              </a:spcBef>
            </a:pPr>
            <a:r>
              <a:rPr lang="en-US" altLang="en-US" dirty="0"/>
              <a:t>Today</a:t>
            </a:r>
          </a:p>
          <a:p>
            <a:pPr lvl="1">
              <a:spcBef>
                <a:spcPct val="10000"/>
              </a:spcBef>
            </a:pPr>
            <a:r>
              <a:rPr lang="en-US" altLang="en-US" dirty="0"/>
              <a:t>Small OS: 100K lines / Large: 10M lines (5M browser!)</a:t>
            </a:r>
          </a:p>
          <a:p>
            <a:pPr lvl="1">
              <a:spcBef>
                <a:spcPct val="10000"/>
              </a:spcBef>
            </a:pPr>
            <a:r>
              <a:rPr lang="en-US" altLang="en-US" dirty="0"/>
              <a:t>100-1000 people-years</a:t>
            </a:r>
          </a:p>
        </p:txBody>
      </p:sp>
    </p:spTree>
    <p:extLst>
      <p:ext uri="{BB962C8B-B14F-4D97-AF65-F5344CB8AC3E}">
        <p14:creationId xmlns:p14="http://schemas.microsoft.com/office/powerpoint/2010/main" val="2475418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altLang="en-US"/>
              <a:t>OS Archaeology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>
              <a:spcBef>
                <a:spcPct val="10000"/>
              </a:spcBef>
              <a:defRPr/>
            </a:pPr>
            <a:r>
              <a:rPr lang="en-US" dirty="0"/>
              <a:t>Because of the cost of developing an OS from scratch, most modern </a:t>
            </a:r>
            <a:r>
              <a:rPr lang="en-US" dirty="0" err="1"/>
              <a:t>OSes</a:t>
            </a:r>
            <a:r>
              <a:rPr lang="en-US" dirty="0"/>
              <a:t> have a long lineage:</a:t>
            </a:r>
          </a:p>
          <a:p>
            <a:pPr>
              <a:spcBef>
                <a:spcPct val="10000"/>
              </a:spcBef>
              <a:defRPr/>
            </a:pPr>
            <a:endParaRPr lang="en-US" dirty="0"/>
          </a:p>
          <a:p>
            <a:pPr>
              <a:spcBef>
                <a:spcPct val="10000"/>
              </a:spcBef>
              <a:defRPr/>
            </a:pPr>
            <a:r>
              <a:rPr lang="en-US" dirty="0" err="1"/>
              <a:t>Multics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AT&amp;T Unix </a:t>
            </a:r>
            <a:r>
              <a:rPr lang="en-US" dirty="0">
                <a:sym typeface="Wingdings" pitchFamily="2" charset="2"/>
              </a:rPr>
              <a:t> BSD Unix  Ultrix, SunOS, </a:t>
            </a:r>
            <a:r>
              <a:rPr lang="en-US" dirty="0" err="1">
                <a:sym typeface="Wingdings" pitchFamily="2" charset="2"/>
              </a:rPr>
              <a:t>NetBSD</a:t>
            </a:r>
            <a:r>
              <a:rPr lang="en-US" dirty="0">
                <a:sym typeface="Wingdings" pitchFamily="2" charset="2"/>
              </a:rPr>
              <a:t>,…</a:t>
            </a:r>
          </a:p>
          <a:p>
            <a:pPr>
              <a:spcBef>
                <a:spcPct val="10000"/>
              </a:spcBef>
              <a:defRPr/>
            </a:pPr>
            <a:endParaRPr lang="en-US" dirty="0"/>
          </a:p>
          <a:p>
            <a:pPr>
              <a:spcBef>
                <a:spcPct val="10000"/>
              </a:spcBef>
              <a:defRPr/>
            </a:pPr>
            <a:r>
              <a:rPr lang="en-US" dirty="0"/>
              <a:t>Mach (micro-kernel) + BSD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NextStep</a:t>
            </a:r>
            <a:r>
              <a:rPr lang="en-US" dirty="0">
                <a:sym typeface="Wingdings" pitchFamily="2" charset="2"/>
              </a:rPr>
              <a:t>  XNU  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Apple OS X, iPhone iOS, Watch OS</a:t>
            </a:r>
          </a:p>
          <a:p>
            <a:pPr marL="0" indent="0">
              <a:spcBef>
                <a:spcPct val="10000"/>
              </a:spcBef>
              <a:buFontTx/>
              <a:buNone/>
              <a:defRPr/>
            </a:pPr>
            <a:endParaRPr lang="en-US" dirty="0">
              <a:sym typeface="Wingdings" pitchFamily="2" charset="2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ym typeface="Wingdings" pitchFamily="2" charset="2"/>
              </a:rPr>
              <a:t>MINIX  Linux  Android OS, Chrome OS, </a:t>
            </a:r>
            <a:r>
              <a:rPr lang="en-US" dirty="0" err="1">
                <a:sym typeface="Wingdings" pitchFamily="2" charset="2"/>
              </a:rPr>
              <a:t>RedHat</a:t>
            </a:r>
            <a:r>
              <a:rPr lang="en-US" dirty="0">
                <a:sym typeface="Wingdings" pitchFamily="2" charset="2"/>
              </a:rPr>
              <a:t>, Ubuntu, Fedora, </a:t>
            </a:r>
            <a:r>
              <a:rPr lang="en-US" dirty="0" err="1">
                <a:sym typeface="Wingdings" pitchFamily="2" charset="2"/>
              </a:rPr>
              <a:t>Debian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Suse</a:t>
            </a:r>
            <a:r>
              <a:rPr lang="en-US" dirty="0">
                <a:sym typeface="Wingdings" pitchFamily="2" charset="2"/>
              </a:rPr>
              <a:t>,…</a:t>
            </a:r>
          </a:p>
          <a:p>
            <a:pPr>
              <a:spcBef>
                <a:spcPct val="10000"/>
              </a:spcBef>
              <a:defRPr/>
            </a:pPr>
            <a:endParaRPr lang="en-US" dirty="0">
              <a:sym typeface="Wingdings" pitchFamily="2" charset="2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ym typeface="Wingdings" pitchFamily="2" charset="2"/>
              </a:rPr>
              <a:t>CP/M  QDOS  MS-DOS  Windows 3.1  NT  95  98  2000  XP  Vista  7  8  10  Xbox One  …</a:t>
            </a:r>
          </a:p>
          <a:p>
            <a:pPr>
              <a:spcBef>
                <a:spcPct val="10000"/>
              </a:spcBef>
              <a:defRPr/>
            </a:pP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15416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40707</TotalTime>
  <Pages>60</Pages>
  <Words>3104</Words>
  <Application>Microsoft Macintosh PowerPoint</Application>
  <PresentationFormat>On-screen Show (4:3)</PresentationFormat>
  <Paragraphs>801</Paragraphs>
  <Slides>44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ＭＳ Ｐゴシック</vt:lpstr>
      <vt:lpstr>ＭＳ Ｐゴシック</vt:lpstr>
      <vt:lpstr>Comic Sans MS</vt:lpstr>
      <vt:lpstr>Courier New</vt:lpstr>
      <vt:lpstr>Gill Sans</vt:lpstr>
      <vt:lpstr>Gill Sans Light</vt:lpstr>
      <vt:lpstr>Symbol</vt:lpstr>
      <vt:lpstr>Wingdings</vt:lpstr>
      <vt:lpstr>Office</vt:lpstr>
      <vt:lpstr>CS162 Operating Systems and Systems Programming Lecture 2  Introduction to Processes</vt:lpstr>
      <vt:lpstr>Recall: What is an operating system?</vt:lpstr>
      <vt:lpstr>Very Brief History of OS</vt:lpstr>
      <vt:lpstr>Very Brief History of OS</vt:lpstr>
      <vt:lpstr>Very Brief History of OS</vt:lpstr>
      <vt:lpstr>Very Brief History of OS</vt:lpstr>
      <vt:lpstr>Very Brief History of OS</vt:lpstr>
      <vt:lpstr>Very Brief History of OS</vt:lpstr>
      <vt:lpstr>OS Archaeology</vt:lpstr>
      <vt:lpstr>Migration of OS Concepts and Features</vt:lpstr>
      <vt:lpstr>Today: Four Fundamental OS Concepts</vt:lpstr>
      <vt:lpstr>OS Bottom Line: Run Programs</vt:lpstr>
      <vt:lpstr>Recall (61C): Instruction Fetch/Decode/Execute</vt:lpstr>
      <vt:lpstr>Recall (61C): What happens during program execution?</vt:lpstr>
      <vt:lpstr>First OS Concept: Thread of Control</vt:lpstr>
      <vt:lpstr>Second OS Concept: Program’s Address Space</vt:lpstr>
      <vt:lpstr>Address Space: In a Picture</vt:lpstr>
      <vt:lpstr>Multiprogramming - Multiple Threads of Control</vt:lpstr>
      <vt:lpstr>Administrivia: Getting started</vt:lpstr>
      <vt:lpstr>How can we give the illusion of multiple processors?</vt:lpstr>
      <vt:lpstr>The Basic Problem of Concurrency</vt:lpstr>
      <vt:lpstr>Properties of this simple multiprogramming technique</vt:lpstr>
      <vt:lpstr>Protection</vt:lpstr>
      <vt:lpstr>Third OS Concept: Process</vt:lpstr>
      <vt:lpstr>Single and Multithreaded Processes</vt:lpstr>
      <vt:lpstr>Fourth OS Concept:  Dual Mode Operation</vt:lpstr>
      <vt:lpstr>User/Kernel (Privileged) Mode</vt:lpstr>
      <vt:lpstr>Administrivia (Cont’d)</vt:lpstr>
      <vt:lpstr> 5 min break</vt:lpstr>
      <vt:lpstr>Simple Protection: Base and Bound (B&amp;B)</vt:lpstr>
      <vt:lpstr>Simple Protection: Base and Bound (B&amp;B)</vt:lpstr>
      <vt:lpstr>Another idea: Address Space Translation</vt:lpstr>
      <vt:lpstr>A simple address translation with Base and Bound</vt:lpstr>
      <vt:lpstr>Tying it together: Simple B&amp;B: OS loads process</vt:lpstr>
      <vt:lpstr>Simple B&amp;B: OS gets ready to execute process </vt:lpstr>
      <vt:lpstr>Simple B&amp;B: User Code Running</vt:lpstr>
      <vt:lpstr>3 types of Mode Transfer</vt:lpstr>
      <vt:lpstr>How do we get the system target address of the “unprogrammed control transfer?”</vt:lpstr>
      <vt:lpstr>Interrupt Vector</vt:lpstr>
      <vt:lpstr>Simple B&amp;B: User =&gt; Kernel</vt:lpstr>
      <vt:lpstr>Simple B&amp;B: Interrupt</vt:lpstr>
      <vt:lpstr>Simple B&amp;B: Switch User Process</vt:lpstr>
      <vt:lpstr>Simple B&amp;B: “resume”</vt:lpstr>
      <vt:lpstr>Conclusion: Four fundamental OS concepts</vt:lpstr>
    </vt:vector>
  </TitlesOfParts>
  <Company>UC Berkeley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Anthony Joseph</cp:lastModifiedBy>
  <cp:revision>481</cp:revision>
  <cp:lastPrinted>2018-01-22T19:46:48Z</cp:lastPrinted>
  <dcterms:created xsi:type="dcterms:W3CDTF">1995-08-12T11:37:26Z</dcterms:created>
  <dcterms:modified xsi:type="dcterms:W3CDTF">2018-02-05T22:32:11Z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