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702" r:id="rId3"/>
    <p:sldId id="703" r:id="rId4"/>
    <p:sldId id="704" r:id="rId5"/>
    <p:sldId id="705" r:id="rId6"/>
    <p:sldId id="706" r:id="rId7"/>
    <p:sldId id="709" r:id="rId8"/>
    <p:sldId id="710" r:id="rId9"/>
    <p:sldId id="711" r:id="rId10"/>
    <p:sldId id="712" r:id="rId11"/>
    <p:sldId id="713" r:id="rId12"/>
    <p:sldId id="714" r:id="rId13"/>
    <p:sldId id="574" r:id="rId14"/>
    <p:sldId id="692" r:id="rId15"/>
    <p:sldId id="693" r:id="rId16"/>
    <p:sldId id="694" r:id="rId17"/>
    <p:sldId id="560" r:id="rId18"/>
    <p:sldId id="561" r:id="rId19"/>
    <p:sldId id="717" r:id="rId20"/>
    <p:sldId id="715" r:id="rId21"/>
    <p:sldId id="575" r:id="rId22"/>
    <p:sldId id="576" r:id="rId23"/>
    <p:sldId id="610" r:id="rId24"/>
    <p:sldId id="577" r:id="rId25"/>
    <p:sldId id="611" r:id="rId26"/>
    <p:sldId id="647" r:id="rId27"/>
    <p:sldId id="579" r:id="rId28"/>
    <p:sldId id="580" r:id="rId29"/>
    <p:sldId id="596" r:id="rId30"/>
    <p:sldId id="598" r:id="rId31"/>
    <p:sldId id="624" r:id="rId32"/>
    <p:sldId id="722" r:id="rId33"/>
    <p:sldId id="724" r:id="rId34"/>
    <p:sldId id="725" r:id="rId35"/>
    <p:sldId id="728" r:id="rId36"/>
    <p:sldId id="729" r:id="rId37"/>
    <p:sldId id="730" r:id="rId38"/>
    <p:sldId id="732" r:id="rId39"/>
    <p:sldId id="733" r:id="rId40"/>
    <p:sldId id="734" r:id="rId41"/>
    <p:sldId id="735" r:id="rId42"/>
    <p:sldId id="736" r:id="rId43"/>
    <p:sldId id="737" r:id="rId44"/>
    <p:sldId id="739" r:id="rId45"/>
    <p:sldId id="738" r:id="rId46"/>
    <p:sldId id="727" r:id="rId47"/>
    <p:sldId id="673" r:id="rId48"/>
    <p:sldId id="625" r:id="rId49"/>
    <p:sldId id="626" r:id="rId50"/>
    <p:sldId id="627" r:id="rId51"/>
    <p:sldId id="633" r:id="rId52"/>
    <p:sldId id="658" r:id="rId53"/>
    <p:sldId id="659" r:id="rId54"/>
    <p:sldId id="660" r:id="rId55"/>
    <p:sldId id="661" r:id="rId56"/>
    <p:sldId id="662" r:id="rId57"/>
    <p:sldId id="663" r:id="rId58"/>
    <p:sldId id="664" r:id="rId59"/>
    <p:sldId id="718" r:id="rId60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51F0"/>
    <a:srgbClr val="FFB9AF"/>
    <a:srgbClr val="02E3E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43" autoAdjust="0"/>
    <p:restoredTop sz="94799" autoAdjust="0"/>
  </p:normalViewPr>
  <p:slideViewPr>
    <p:cSldViewPr>
      <p:cViewPr varScale="1">
        <p:scale>
          <a:sx n="95" d="100"/>
          <a:sy n="95" d="100"/>
        </p:scale>
        <p:origin x="192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17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Sometimes need parallelism for a single job, and processes are very expensive – to start, switch between, and to communicate between</a:t>
            </a:r>
          </a:p>
        </p:txBody>
      </p:sp>
    </p:spTree>
    <p:extLst>
      <p:ext uri="{BB962C8B-B14F-4D97-AF65-F5344CB8AC3E}">
        <p14:creationId xmlns:p14="http://schemas.microsoft.com/office/powerpoint/2010/main" val="2427675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60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3447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466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8788" y="477838"/>
            <a:ext cx="3624262" cy="2717800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0887"/>
          </a:xfrm>
          <a:noFill/>
        </p:spPr>
        <p:txBody>
          <a:bodyPr lIns="98607" tIns="49304" rIns="98607" bIns="49304"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538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31701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6595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67862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78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z="1300">
                <a:ea typeface="Gulim" panose="020B0600000101010101" pitchFamily="34" charset="-127"/>
              </a:rPr>
              <a:t>Emergency crash of operating system called “</a:t>
            </a:r>
            <a:r>
              <a:rPr lang="en-US" altLang="ko-KR" sz="1300">
                <a:latin typeface="Courier New" panose="02070309020205020404" pitchFamily="49" charset="0"/>
                <a:ea typeface="Gulim" panose="020B0600000101010101" pitchFamily="34" charset="-127"/>
              </a:rPr>
              <a:t>panic()</a:t>
            </a:r>
            <a:r>
              <a:rPr lang="en-US" altLang="ko-KR" sz="1300">
                <a:ea typeface="Gulim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3870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OS’s have almost human characteristics – unpredictable, hard to understand, …</a:t>
            </a:r>
          </a:p>
          <a:p>
            <a:r>
              <a:rPr lang="en-US" altLang="ko-KR">
                <a:ea typeface="Gulim" panose="020B0600000101010101" pitchFamily="34" charset="-127"/>
              </a:rPr>
              <a:t>Different things share the same CPU – one thread, then another</a:t>
            </a:r>
          </a:p>
          <a:p>
            <a:r>
              <a:rPr lang="en-US" altLang="ko-KR">
                <a:ea typeface="Gulim" panose="020B0600000101010101" pitchFamily="34" charset="-127"/>
              </a:rPr>
              <a:t>Similar to schizophrenia, like the movie Sybil, one body shared by several people, say we start with Dave Patterson</a:t>
            </a:r>
          </a:p>
          <a:p>
            <a:r>
              <a:rPr lang="en-US" altLang="ko-KR">
                <a:ea typeface="Gulim" panose="020B0600000101010101" pitchFamily="34" charset="-127"/>
              </a:rPr>
              <a:t>Threads are like the personalities of the CPU. First one thread/personality uses the CPU, then another,…</a:t>
            </a:r>
          </a:p>
        </p:txBody>
      </p:sp>
    </p:spTree>
    <p:extLst>
      <p:ext uri="{BB962C8B-B14F-4D97-AF65-F5344CB8AC3E}">
        <p14:creationId xmlns:p14="http://schemas.microsoft.com/office/powerpoint/2010/main" val="7406468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Yield is for really nice people – Ever see two people at the supermarket checkout line? You first, no you first, …</a:t>
            </a:r>
          </a:p>
        </p:txBody>
      </p:sp>
    </p:spTree>
    <p:extLst>
      <p:ext uri="{BB962C8B-B14F-4D97-AF65-F5344CB8AC3E}">
        <p14:creationId xmlns:p14="http://schemas.microsoft.com/office/powerpoint/2010/main" val="33997705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59225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30890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43641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687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743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522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56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224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24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755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742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5.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1/31/18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EA36496-8737-BE44-A058-13F0DC99609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84640" y="6550025"/>
            <a:ext cx="3974720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Joseph and Ragan-Kelley CS162 © UCB Spring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assignments/service-names-port-numbers/service-names-port-numbers.xhtml" TargetMode="External"/><Relationship Id="rId2" Type="http://schemas.openxmlformats.org/officeDocument/2006/relationships/hyperlink" Target="http://www.eecs.berkeley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ana.org/assignments/service-names-port-numbers/service-names-port-numbers.tx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/>
              <a:t>CS162</a:t>
            </a:r>
            <a:br>
              <a:rPr lang="en-US" altLang="en-US" sz="3000" dirty="0"/>
            </a:br>
            <a:r>
              <a:rPr lang="en-US" altLang="en-US" sz="3000" dirty="0"/>
              <a:t>Operating Systems and</a:t>
            </a:r>
            <a:br>
              <a:rPr lang="en-US" altLang="en-US" sz="3000" dirty="0"/>
            </a:br>
            <a:r>
              <a:rPr lang="en-US" altLang="en-US" sz="3000" dirty="0"/>
              <a:t>Systems Programming</a:t>
            </a:r>
            <a:br>
              <a:rPr lang="en-US" altLang="en-US" sz="3000" dirty="0"/>
            </a:br>
            <a:r>
              <a:rPr lang="en-US" altLang="en-US" sz="3000" dirty="0"/>
              <a:t>Lecture 5</a:t>
            </a:r>
            <a:br>
              <a:rPr lang="en-US" altLang="en-US" sz="3000" dirty="0"/>
            </a:br>
            <a:r>
              <a:rPr lang="en-US" altLang="en-US" sz="3000" dirty="0"/>
              <a:t> </a:t>
            </a:r>
            <a:br>
              <a:rPr lang="en-US" altLang="en-US" sz="3000" dirty="0"/>
            </a:br>
            <a:r>
              <a:rPr lang="en-US" altLang="en-US" sz="3000" dirty="0"/>
              <a:t>Introduction to Networking,</a:t>
            </a:r>
            <a:br>
              <a:rPr lang="en-US" altLang="en-US" sz="3000" dirty="0"/>
            </a:br>
            <a:r>
              <a:rPr lang="en-US" altLang="en-US" sz="3000" dirty="0"/>
              <a:t>Concurrency (Processes and Threads)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>
                <a:latin typeface="Gill Sans Light" panose="020B0502020104020203" pitchFamily="34" charset="-79"/>
                <a:cs typeface="Gill Sans Light" panose="020B0502020104020203" pitchFamily="34" charset="-79"/>
              </a:rPr>
              <a:t>January 31</a:t>
            </a:r>
            <a:r>
              <a:rPr lang="en-US" altLang="en-US" baseline="30000" dirty="0">
                <a:latin typeface="Gill Sans Light" panose="020B0502020104020203" pitchFamily="34" charset="-79"/>
                <a:cs typeface="Gill Sans Light" panose="020B0502020104020203" pitchFamily="34" charset="-79"/>
              </a:rPr>
              <a:t>st</a:t>
            </a:r>
            <a:r>
              <a:rPr lang="en-US" altLang="en-US" dirty="0">
                <a:latin typeface="Gill Sans Light" panose="020B0502020104020203" pitchFamily="34" charset="-79"/>
                <a:cs typeface="Gill Sans Light" panose="020B0502020104020203" pitchFamily="34" charset="-79"/>
              </a:rPr>
              <a:t>, 2018</a:t>
            </a:r>
          </a:p>
          <a:p>
            <a:pPr marL="285750" indent="-285750">
              <a:defRPr/>
            </a:pPr>
            <a:r>
              <a:rPr lang="en-US" altLang="en-US" dirty="0">
                <a:latin typeface="Gill Sans Light" panose="020B0502020104020203" pitchFamily="34" charset="-79"/>
                <a:cs typeface="Gill Sans Light" panose="020B0502020104020203" pitchFamily="34" charset="-79"/>
              </a:rPr>
              <a:t>Profs. Anthony D. Joseph and Jonathan Ragan-Kelley</a:t>
            </a:r>
          </a:p>
          <a:p>
            <a:pPr marL="285750" indent="-285750"/>
            <a:r>
              <a:rPr lang="en-US" altLang="en-US" dirty="0">
                <a:latin typeface="Gill Sans Light" panose="020B0502020104020203" pitchFamily="34" charset="-79"/>
                <a:cs typeface="Gill Sans Light" panose="020B0502020104020203" pitchFamily="34" charset="-79"/>
              </a:rPr>
              <a:t>http://cs162.eecs.Berkeley.edu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 for input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857" y="1698877"/>
            <a:ext cx="867946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getreq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inbuf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/* Get request char stream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("REQ: ");              /* prompt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(inbuf,0,len);          /* clear for good measure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return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inbuf,len,stdin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 /* read up to a EOL */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19409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creation and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systems provide a collection of permanent objects in structured name space</a:t>
            </a:r>
          </a:p>
          <a:p>
            <a:pPr lvl="1"/>
            <a:r>
              <a:rPr lang="en-US" dirty="0"/>
              <a:t>Processes open, read/write/close them</a:t>
            </a:r>
          </a:p>
          <a:p>
            <a:pPr lvl="1"/>
            <a:r>
              <a:rPr lang="en-US" dirty="0"/>
              <a:t>Files exist independent of the processes</a:t>
            </a:r>
          </a:p>
          <a:p>
            <a:pPr lvl="1"/>
            <a:endParaRPr lang="en-US" dirty="0"/>
          </a:p>
          <a:p>
            <a:r>
              <a:rPr lang="en-US" dirty="0"/>
              <a:t>Sockets provide a means for processes to communicate (transfer data) to other processes.</a:t>
            </a:r>
          </a:p>
          <a:p>
            <a:pPr lvl="1"/>
            <a:endParaRPr lang="en-US" dirty="0"/>
          </a:p>
          <a:p>
            <a:r>
              <a:rPr lang="en-US" dirty="0"/>
              <a:t>Creation and connection is more complex</a:t>
            </a:r>
          </a:p>
          <a:p>
            <a:pPr lvl="1"/>
            <a:endParaRPr lang="en-US" dirty="0"/>
          </a:p>
          <a:p>
            <a:r>
              <a:rPr lang="en-US" dirty="0"/>
              <a:t>Form 2-way pipes between processes</a:t>
            </a:r>
          </a:p>
          <a:p>
            <a:pPr lvl="1"/>
            <a:r>
              <a:rPr lang="en-US" dirty="0"/>
              <a:t>Possibly worlds away</a:t>
            </a:r>
          </a:p>
        </p:txBody>
      </p:sp>
    </p:spTree>
    <p:extLst>
      <p:ext uri="{BB962C8B-B14F-4D97-AF65-F5344CB8AC3E}">
        <p14:creationId xmlns:p14="http://schemas.microsoft.com/office/powerpoint/2010/main" val="3953114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 for communication over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86400"/>
          </a:xfrm>
        </p:spPr>
        <p:txBody>
          <a:bodyPr>
            <a:normAutofit/>
          </a:bodyPr>
          <a:lstStyle/>
          <a:p>
            <a:r>
              <a:rPr lang="en-US" dirty="0"/>
              <a:t>Hostname</a:t>
            </a:r>
          </a:p>
          <a:p>
            <a:pPr lvl="1"/>
            <a:r>
              <a:rPr lang="en-US" dirty="0">
                <a:hlinkClick r:id="rId2"/>
              </a:rPr>
              <a:t>www.eecs.berkeley.edu</a:t>
            </a:r>
            <a:endParaRPr lang="en-US" dirty="0"/>
          </a:p>
          <a:p>
            <a:pPr lvl="6"/>
            <a:endParaRPr lang="en-US" sz="1200" dirty="0"/>
          </a:p>
          <a:p>
            <a:r>
              <a:rPr lang="en-US" dirty="0"/>
              <a:t>IP address</a:t>
            </a:r>
          </a:p>
          <a:p>
            <a:pPr lvl="1"/>
            <a:r>
              <a:rPr lang="en-US" dirty="0"/>
              <a:t>128.32.244.172  (IPv4 32-bit)</a:t>
            </a:r>
          </a:p>
          <a:p>
            <a:pPr lvl="1"/>
            <a:r>
              <a:rPr lang="en-US" dirty="0"/>
              <a:t>fe80::4ad7:5ff:fecf:2607 (IPv6 128-bit)</a:t>
            </a:r>
          </a:p>
          <a:p>
            <a:pPr lvl="5"/>
            <a:endParaRPr lang="en-US" sz="1200" dirty="0"/>
          </a:p>
          <a:p>
            <a:r>
              <a:rPr lang="en-US" dirty="0"/>
              <a:t>Port Number</a:t>
            </a:r>
          </a:p>
          <a:p>
            <a:pPr lvl="1"/>
            <a:r>
              <a:rPr lang="en-US" dirty="0"/>
              <a:t>0-1023 are “</a:t>
            </a:r>
            <a:r>
              <a:rPr lang="en-US" dirty="0">
                <a:hlinkClick r:id="rId3"/>
              </a:rPr>
              <a:t>well known</a:t>
            </a:r>
            <a:r>
              <a:rPr lang="en-US" dirty="0"/>
              <a:t>” or “system” ports</a:t>
            </a:r>
          </a:p>
          <a:p>
            <a:pPr lvl="2"/>
            <a:r>
              <a:rPr lang="en-US" dirty="0" err="1"/>
              <a:t>Superuser</a:t>
            </a:r>
            <a:r>
              <a:rPr lang="en-US" dirty="0"/>
              <a:t> privileges to bind to one</a:t>
            </a:r>
          </a:p>
          <a:p>
            <a:pPr lvl="1"/>
            <a:r>
              <a:rPr lang="en-US" dirty="0"/>
              <a:t>1024 – 49151 are “registered” ports (</a:t>
            </a:r>
            <a:r>
              <a:rPr lang="en-US" dirty="0">
                <a:hlinkClick r:id="rId4"/>
              </a:rPr>
              <a:t>registry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Assigned by IANA for specific services</a:t>
            </a:r>
          </a:p>
          <a:p>
            <a:pPr lvl="1"/>
            <a:r>
              <a:rPr lang="en-US" dirty="0"/>
              <a:t>49152–65535 (2</a:t>
            </a:r>
            <a:r>
              <a:rPr lang="en-US" baseline="30000" dirty="0"/>
              <a:t>15</a:t>
            </a:r>
            <a:r>
              <a:rPr lang="en-US" dirty="0"/>
              <a:t>+2</a:t>
            </a:r>
            <a:r>
              <a:rPr lang="en-US" baseline="30000" dirty="0"/>
              <a:t>14</a:t>
            </a:r>
            <a:r>
              <a:rPr lang="en-US" dirty="0"/>
              <a:t> to 2</a:t>
            </a:r>
            <a:r>
              <a:rPr lang="en-US" baseline="30000" dirty="0"/>
              <a:t>16</a:t>
            </a:r>
            <a:r>
              <a:rPr lang="en-US" dirty="0"/>
              <a:t>−1) are “dynamic” or “private”</a:t>
            </a:r>
          </a:p>
          <a:p>
            <a:pPr lvl="2"/>
            <a:r>
              <a:rPr lang="en-US" dirty="0"/>
              <a:t>Automatically allocated as “ephemeral Ports”</a:t>
            </a:r>
          </a:p>
        </p:txBody>
      </p:sp>
    </p:spTree>
    <p:extLst>
      <p:ext uri="{BB962C8B-B14F-4D97-AF65-F5344CB8AC3E}">
        <p14:creationId xmlns:p14="http://schemas.microsoft.com/office/powerpoint/2010/main" val="2437344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Using Sockets for Client-Server (C/C++)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838200"/>
            <a:ext cx="8885237" cy="5791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On server: set up “server-socket”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Create socket; bind to protocol (TCP), local address, port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Call 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listen()</a:t>
            </a:r>
            <a:r>
              <a:rPr lang="en-US" altLang="ko-KR" dirty="0">
                <a:ea typeface="굴림" panose="020B0600000101010101" pitchFamily="34" charset="-127"/>
              </a:rPr>
              <a:t>: tells server socket to accept incoming requests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Perform multiple 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accept()</a:t>
            </a:r>
            <a:r>
              <a:rPr lang="en-US" altLang="ko-KR" dirty="0">
                <a:ea typeface="굴림" panose="020B0600000101010101" pitchFamily="34" charset="-127"/>
              </a:rPr>
              <a:t> calls on socket to accept incoming connection request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Each successful 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accept()</a:t>
            </a:r>
            <a:r>
              <a:rPr lang="en-US" altLang="ko-KR" dirty="0">
                <a:ea typeface="굴림" panose="020B0600000101010101" pitchFamily="34" charset="-127"/>
              </a:rPr>
              <a:t> returns a new socket for a new  connection; can pass this off to handler thread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On client: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Create socket; bind to protocol (TCP), remote address, port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Perform 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connect()</a:t>
            </a:r>
            <a:r>
              <a:rPr lang="en-US" altLang="ko-KR" dirty="0">
                <a:ea typeface="굴림" panose="020B0600000101010101" pitchFamily="34" charset="-127"/>
              </a:rPr>
              <a:t> on socket to make connection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If 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connect()</a:t>
            </a:r>
            <a:r>
              <a:rPr lang="en-US" altLang="ko-KR" dirty="0">
                <a:ea typeface="굴림" panose="020B0600000101010101" pitchFamily="34" charset="-127"/>
              </a:rPr>
              <a:t> successful, have socket connected to server</a:t>
            </a:r>
          </a:p>
          <a:p>
            <a:pPr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8727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7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1826" name="Group 2"/>
          <p:cNvGrpSpPr>
            <a:grpSpLocks/>
          </p:cNvGrpSpPr>
          <p:nvPr/>
        </p:nvGrpSpPr>
        <p:grpSpPr bwMode="auto">
          <a:xfrm>
            <a:off x="1422469" y="533400"/>
            <a:ext cx="6190648" cy="2854403"/>
            <a:chOff x="1045" y="1632"/>
            <a:chExt cx="3651" cy="1755"/>
          </a:xfrm>
        </p:grpSpPr>
        <p:sp>
          <p:nvSpPr>
            <p:cNvPr id="35845" name="Oval 3"/>
            <p:cNvSpPr>
              <a:spLocks noChangeArrowheads="1"/>
            </p:cNvSpPr>
            <p:nvPr/>
          </p:nvSpPr>
          <p:spPr bwMode="auto">
            <a:xfrm>
              <a:off x="3718" y="1632"/>
              <a:ext cx="710" cy="666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Server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1046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 dirty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3807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48" name="Cloud"/>
            <p:cNvSpPr>
              <a:spLocks noChangeAspect="1" noEditPoints="1" noChangeArrowheads="1"/>
            </p:cNvSpPr>
            <p:nvPr/>
          </p:nvSpPr>
          <p:spPr bwMode="auto">
            <a:xfrm>
              <a:off x="1536" y="1776"/>
              <a:ext cx="2187" cy="1533"/>
            </a:xfrm>
            <a:custGeom>
              <a:avLst/>
              <a:gdLst>
                <a:gd name="T0" fmla="*/ 7 w 21600"/>
                <a:gd name="T1" fmla="*/ 767 h 21600"/>
                <a:gd name="T2" fmla="*/ 1094 w 21600"/>
                <a:gd name="T3" fmla="*/ 1531 h 21600"/>
                <a:gd name="T4" fmla="*/ 2185 w 21600"/>
                <a:gd name="T5" fmla="*/ 767 h 21600"/>
                <a:gd name="T6" fmla="*/ 1094 w 21600"/>
                <a:gd name="T7" fmla="*/ 8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69 h 21600"/>
                <a:gd name="T14" fmla="*/ 17086 w 21600"/>
                <a:gd name="T15" fmla="*/ 173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 flipV="1">
              <a:off x="1536" y="2083"/>
              <a:ext cx="2182" cy="65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4073" y="2308"/>
              <a:ext cx="0" cy="27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1" name="AutoShape 9"/>
            <p:cNvSpPr>
              <a:spLocks noChangeArrowheads="1"/>
            </p:cNvSpPr>
            <p:nvPr/>
          </p:nvSpPr>
          <p:spPr bwMode="auto">
            <a:xfrm>
              <a:off x="1584" y="2682"/>
              <a:ext cx="2178" cy="302"/>
            </a:xfrm>
            <a:prstGeom prst="leftRightArrow">
              <a:avLst>
                <a:gd name="adj1" fmla="val 49630"/>
                <a:gd name="adj2" fmla="val 102636"/>
              </a:avLst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connection</a:t>
              </a:r>
            </a:p>
          </p:txBody>
        </p:sp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 rot="20547700">
              <a:off x="1934" y="2188"/>
              <a:ext cx="136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Request Connection</a:t>
              </a:r>
            </a:p>
          </p:txBody>
        </p:sp>
        <p:sp>
          <p:nvSpPr>
            <p:cNvPr id="35853" name="Text Box 11"/>
            <p:cNvSpPr txBox="1">
              <a:spLocks noChangeArrowheads="1"/>
            </p:cNvSpPr>
            <p:nvPr/>
          </p:nvSpPr>
          <p:spPr bwMode="auto">
            <a:xfrm>
              <a:off x="4150" y="2218"/>
              <a:ext cx="54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new</a:t>
              </a:r>
            </a:p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35854" name="Text Box 12"/>
            <p:cNvSpPr txBox="1">
              <a:spLocks noChangeArrowheads="1"/>
            </p:cNvSpPr>
            <p:nvPr/>
          </p:nvSpPr>
          <p:spPr bwMode="auto">
            <a:xfrm>
              <a:off x="3763" y="3165"/>
              <a:ext cx="550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Server</a:t>
              </a:r>
            </a:p>
          </p:txBody>
        </p:sp>
        <p:sp>
          <p:nvSpPr>
            <p:cNvPr id="35855" name="Text Box 13"/>
            <p:cNvSpPr txBox="1">
              <a:spLocks noChangeArrowheads="1"/>
            </p:cNvSpPr>
            <p:nvPr/>
          </p:nvSpPr>
          <p:spPr bwMode="auto">
            <a:xfrm>
              <a:off x="1045" y="3165"/>
              <a:ext cx="518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b="0">
                  <a:latin typeface="Gill Sans" charset="0"/>
                  <a:ea typeface="Gill Sans" charset="0"/>
                  <a:cs typeface="Gill Sans" charset="0"/>
                </a:rPr>
                <a:t>Client</a:t>
              </a:r>
            </a:p>
          </p:txBody>
        </p:sp>
      </p:grpSp>
      <p:sp>
        <p:nvSpPr>
          <p:cNvPr id="35843" name="Rectangle 1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Socket Setup over TCP/IP</a:t>
            </a:r>
          </a:p>
        </p:txBody>
      </p:sp>
      <p:sp>
        <p:nvSpPr>
          <p:cNvPr id="11018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0" y="3505200"/>
            <a:ext cx="9296400" cy="3505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Server Socket: Listens for new connections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Produces new sockets for each unique connection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Things to remember: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Connection involves 5 values: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[ Client </a:t>
            </a:r>
            <a:r>
              <a:rPr lang="en-US" altLang="ko-KR" sz="2400" dirty="0" err="1">
                <a:ea typeface="굴림" panose="020B0600000101010101" pitchFamily="34" charset="-127"/>
              </a:rPr>
              <a:t>Addr</a:t>
            </a:r>
            <a:r>
              <a:rPr lang="en-US" altLang="ko-KR" sz="2400" dirty="0">
                <a:ea typeface="굴림" panose="020B0600000101010101" pitchFamily="34" charset="-127"/>
              </a:rPr>
              <a:t>, Client Port, Server </a:t>
            </a:r>
            <a:r>
              <a:rPr lang="en-US" altLang="ko-KR" sz="2400" dirty="0" err="1">
                <a:ea typeface="굴림" panose="020B0600000101010101" pitchFamily="34" charset="-127"/>
              </a:rPr>
              <a:t>Addr</a:t>
            </a:r>
            <a:r>
              <a:rPr lang="en-US" altLang="ko-KR" sz="2400" dirty="0">
                <a:ea typeface="굴림" panose="020B0600000101010101" pitchFamily="34" charset="-127"/>
              </a:rPr>
              <a:t>, Server Port, Protocol ]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Often, Client Port “randomly” assigned </a:t>
            </a:r>
            <a:r>
              <a:rPr lang="en-US" altLang="ko-KR" dirty="0">
                <a:ea typeface="굴림" panose="020B0600000101010101" pitchFamily="34" charset="-127"/>
              </a:rPr>
              <a:t>by OS during client socket setup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Server Port often “well known” (0-1023)</a:t>
            </a: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80 (web), 443 (secure web), 25 (</a:t>
            </a:r>
            <a:r>
              <a:rPr lang="en-US" altLang="ko-KR" dirty="0" err="1">
                <a:ea typeface="굴림" panose="020B0600000101010101" pitchFamily="34" charset="-127"/>
              </a:rPr>
              <a:t>sendmail</a:t>
            </a:r>
            <a:r>
              <a:rPr lang="en-US" altLang="ko-KR" dirty="0">
                <a:ea typeface="굴림" panose="020B0600000101010101" pitchFamily="34" charset="-127"/>
              </a:rPr>
              <a:t>), </a:t>
            </a:r>
            <a:r>
              <a:rPr lang="en-US" altLang="ko-KR" dirty="0" err="1">
                <a:ea typeface="굴림" panose="020B0600000101010101" pitchFamily="34" charset="-127"/>
              </a:rPr>
              <a:t>etc</a:t>
            </a: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7907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533400"/>
          </a:xfrm>
        </p:spPr>
        <p:txBody>
          <a:bodyPr/>
          <a:lstStyle/>
          <a:p>
            <a:r>
              <a:rPr lang="en-US"/>
              <a:t>Example: Server Protection </a:t>
            </a:r>
            <a:r>
              <a:rPr lang="en-US" dirty="0"/>
              <a:t>and Parallelism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1367" y="719997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1463" y="662835"/>
            <a:ext cx="100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8923" y="1752600"/>
            <a:ext cx="2153090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Create Client Socket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38923" y="2209800"/>
            <a:ext cx="3201774" cy="789498"/>
            <a:chOff x="738923" y="2224377"/>
            <a:chExt cx="3201774" cy="789498"/>
          </a:xfrm>
          <a:effectLst/>
        </p:grpSpPr>
        <p:sp>
          <p:nvSpPr>
            <p:cNvPr id="10" name="TextBox 9"/>
            <p:cNvSpPr txBox="1"/>
            <p:nvPr/>
          </p:nvSpPr>
          <p:spPr>
            <a:xfrm>
              <a:off x="738923" y="2644543"/>
              <a:ext cx="3201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Connect it to server (</a:t>
              </a:r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host:port</a:t>
              </a: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2243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986380" y="3013875"/>
            <a:ext cx="1548935" cy="1993098"/>
            <a:chOff x="986380" y="3013875"/>
            <a:chExt cx="1548935" cy="1993098"/>
          </a:xfrm>
        </p:grpSpPr>
        <p:sp>
          <p:nvSpPr>
            <p:cNvPr id="11" name="TextBox 10"/>
            <p:cNvSpPr txBox="1"/>
            <p:nvPr/>
          </p:nvSpPr>
          <p:spPr>
            <a:xfrm>
              <a:off x="986380" y="4209148"/>
              <a:ext cx="1447820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write request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16262" y="4637641"/>
              <a:ext cx="151905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read response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470685" y="3013875"/>
              <a:ext cx="0" cy="1055242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09600" y="5015067"/>
            <a:ext cx="2047099" cy="727289"/>
            <a:chOff x="609600" y="5015067"/>
            <a:chExt cx="2047099" cy="727289"/>
          </a:xfrm>
        </p:grpSpPr>
        <p:sp>
          <p:nvSpPr>
            <p:cNvPr id="13" name="TextBox 12"/>
            <p:cNvSpPr txBox="1"/>
            <p:nvPr/>
          </p:nvSpPr>
          <p:spPr>
            <a:xfrm>
              <a:off x="609600" y="5373024"/>
              <a:ext cx="204709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Close Client Socket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577605" y="5015067"/>
              <a:ext cx="0" cy="420166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816394" y="1066800"/>
            <a:ext cx="2196820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Create Server Socket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32103" y="1371600"/>
            <a:ext cx="2200346" cy="951131"/>
            <a:chOff x="5832103" y="1371600"/>
            <a:chExt cx="2200346" cy="951131"/>
          </a:xfrm>
          <a:effectLst/>
        </p:grpSpPr>
        <p:cxnSp>
          <p:nvCxnSpPr>
            <p:cNvPr id="19" name="Straight Arrow Connector 18"/>
            <p:cNvCxnSpPr/>
            <p:nvPr/>
          </p:nvCxnSpPr>
          <p:spPr>
            <a:xfrm>
              <a:off x="6548156" y="1371600"/>
              <a:ext cx="5977" cy="3438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676400"/>
              <a:ext cx="22003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Bind it to an Address </a:t>
              </a:r>
            </a:p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(</a:t>
              </a:r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host:port</a:t>
              </a: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838080" y="2286000"/>
            <a:ext cx="2245679" cy="694643"/>
            <a:chOff x="5838080" y="2264051"/>
            <a:chExt cx="2245679" cy="694643"/>
          </a:xfrm>
          <a:effectLst/>
        </p:grpSpPr>
        <p:cxnSp>
          <p:nvCxnSpPr>
            <p:cNvPr id="21" name="Straight Arrow Connector 20"/>
            <p:cNvCxnSpPr/>
            <p:nvPr/>
          </p:nvCxnSpPr>
          <p:spPr>
            <a:xfrm>
              <a:off x="6554133" y="2264051"/>
              <a:ext cx="0" cy="3850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589362"/>
              <a:ext cx="2245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Listen for Connection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831695" y="2954752"/>
            <a:ext cx="1947969" cy="729734"/>
            <a:chOff x="5831695" y="2954752"/>
            <a:chExt cx="1947969" cy="729734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6547748" y="2954752"/>
              <a:ext cx="0" cy="420166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831695" y="3315154"/>
              <a:ext cx="194796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Accept connection</a:t>
              </a: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 flipH="1" flipV="1">
            <a:off x="2535316" y="4421549"/>
            <a:ext cx="1484539" cy="3575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7" y="4886631"/>
            <a:ext cx="1484538" cy="1523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553200" y="3687720"/>
            <a:ext cx="2209800" cy="1722480"/>
            <a:chOff x="6629400" y="3687720"/>
            <a:chExt cx="2209800" cy="1722480"/>
          </a:xfrm>
        </p:grpSpPr>
        <p:sp>
          <p:nvSpPr>
            <p:cNvPr id="48" name="TextBox 47"/>
            <p:cNvSpPr txBox="1"/>
            <p:nvPr/>
          </p:nvSpPr>
          <p:spPr>
            <a:xfrm>
              <a:off x="6629400" y="5040868"/>
              <a:ext cx="2209800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Close Server Socket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7086601" y="3687720"/>
              <a:ext cx="19813" cy="134148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810000" y="3629013"/>
            <a:ext cx="3236110" cy="2272894"/>
            <a:chOff x="3810000" y="3629013"/>
            <a:chExt cx="3236110" cy="2272894"/>
          </a:xfrm>
        </p:grpSpPr>
        <p:sp>
          <p:nvSpPr>
            <p:cNvPr id="46" name="Rectangle 45"/>
            <p:cNvSpPr/>
            <p:nvPr/>
          </p:nvSpPr>
          <p:spPr>
            <a:xfrm>
              <a:off x="3838442" y="4102054"/>
              <a:ext cx="2562358" cy="1799853"/>
            </a:xfrm>
            <a:prstGeom prst="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2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6000"/>
                  </a:schemeClr>
                </a:gs>
              </a:gsLst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5524263" y="3657728"/>
              <a:ext cx="467251" cy="420166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757889" y="3671527"/>
              <a:ext cx="1288221" cy="64633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Connection </a:t>
              </a:r>
            </a:p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79972" y="3629013"/>
              <a:ext cx="62068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child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10000" y="4050268"/>
              <a:ext cx="2514084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Close Listen Socket</a:t>
              </a:r>
            </a:p>
          </p:txBody>
        </p:sp>
      </p:grpSp>
      <p:cxnSp>
        <p:nvCxnSpPr>
          <p:cNvPr id="14" name="Straight Arrow Connector 13"/>
          <p:cNvCxnSpPr>
            <a:stCxn id="10" idx="3"/>
            <a:endCxn id="22" idx="1"/>
          </p:cNvCxnSpPr>
          <p:nvPr/>
        </p:nvCxnSpPr>
        <p:spPr bwMode="auto">
          <a:xfrm flipV="1">
            <a:off x="3940697" y="2795977"/>
            <a:ext cx="1897383" cy="18655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45" name="Straight Arrow Connector 44"/>
          <p:cNvCxnSpPr>
            <a:stCxn id="25" idx="1"/>
          </p:cNvCxnSpPr>
          <p:nvPr/>
        </p:nvCxnSpPr>
        <p:spPr bwMode="auto">
          <a:xfrm flipH="1" flipV="1">
            <a:off x="3810000" y="2971800"/>
            <a:ext cx="2021695" cy="52802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/>
        </p:spPr>
      </p:cxnSp>
      <p:sp>
        <p:nvSpPr>
          <p:cNvPr id="49" name="Freeform 48"/>
          <p:cNvSpPr/>
          <p:nvPr/>
        </p:nvSpPr>
        <p:spPr>
          <a:xfrm>
            <a:off x="5603405" y="441642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807046" y="5169869"/>
            <a:ext cx="2669954" cy="572487"/>
            <a:chOff x="3807046" y="5169869"/>
            <a:chExt cx="2669954" cy="572487"/>
          </a:xfrm>
        </p:grpSpPr>
        <p:sp>
          <p:nvSpPr>
            <p:cNvPr id="52" name="TextBox 51"/>
            <p:cNvSpPr txBox="1"/>
            <p:nvPr/>
          </p:nvSpPr>
          <p:spPr>
            <a:xfrm>
              <a:off x="3807046" y="5373024"/>
              <a:ext cx="2669954" cy="36933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Close Connection Socket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>
              <a:off x="4950340" y="5169869"/>
              <a:ext cx="2660" cy="31653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Arrow Connector 57"/>
          <p:cNvCxnSpPr>
            <a:stCxn id="13" idx="3"/>
            <a:endCxn id="52" idx="1"/>
          </p:cNvCxnSpPr>
          <p:nvPr/>
        </p:nvCxnSpPr>
        <p:spPr bwMode="auto">
          <a:xfrm>
            <a:off x="2656699" y="5557690"/>
            <a:ext cx="1150347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/>
        </p:spPr>
      </p:cxnSp>
      <p:grpSp>
        <p:nvGrpSpPr>
          <p:cNvPr id="82" name="Group 81"/>
          <p:cNvGrpSpPr/>
          <p:nvPr/>
        </p:nvGrpSpPr>
        <p:grpSpPr>
          <a:xfrm>
            <a:off x="7162800" y="3074699"/>
            <a:ext cx="1981200" cy="1610232"/>
            <a:chOff x="7162800" y="3074699"/>
            <a:chExt cx="1981200" cy="1610232"/>
          </a:xfrm>
        </p:grpSpPr>
        <p:sp>
          <p:nvSpPr>
            <p:cNvPr id="57" name="TextBox 56"/>
            <p:cNvSpPr txBox="1"/>
            <p:nvPr/>
          </p:nvSpPr>
          <p:spPr>
            <a:xfrm>
              <a:off x="7467600" y="3669268"/>
              <a:ext cx="813043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Parent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1981200" cy="6463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Close Connection </a:t>
              </a:r>
            </a:p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Socket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7239000" y="3657600"/>
              <a:ext cx="381000" cy="4572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reeform 80"/>
            <p:cNvSpPr/>
            <p:nvPr/>
          </p:nvSpPr>
          <p:spPr>
            <a:xfrm>
              <a:off x="7162800" y="3074699"/>
              <a:ext cx="1199911" cy="991562"/>
            </a:xfrm>
            <a:custGeom>
              <a:avLst/>
              <a:gdLst>
                <a:gd name="connsiteX0" fmla="*/ 1233448 w 1316183"/>
                <a:gd name="connsiteY0" fmla="*/ 991562 h 991562"/>
                <a:gd name="connsiteX1" fmla="*/ 1257873 w 1316183"/>
                <a:gd name="connsiteY1" fmla="*/ 515333 h 991562"/>
                <a:gd name="connsiteX2" fmla="*/ 573981 w 1316183"/>
                <a:gd name="connsiteY2" fmla="*/ 2472 h 991562"/>
                <a:gd name="connsiteX3" fmla="*/ 0 w 1316183"/>
                <a:gd name="connsiteY3" fmla="*/ 307747 h 99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183" h="991562">
                  <a:moveTo>
                    <a:pt x="1233448" y="991562"/>
                  </a:moveTo>
                  <a:cubicBezTo>
                    <a:pt x="1300616" y="835871"/>
                    <a:pt x="1367784" y="680181"/>
                    <a:pt x="1257873" y="515333"/>
                  </a:cubicBezTo>
                  <a:cubicBezTo>
                    <a:pt x="1147962" y="350485"/>
                    <a:pt x="783626" y="37070"/>
                    <a:pt x="573981" y="2472"/>
                  </a:cubicBezTo>
                  <a:cubicBezTo>
                    <a:pt x="364336" y="-32126"/>
                    <a:pt x="0" y="307747"/>
                    <a:pt x="0" y="307747"/>
                  </a:cubicBezTo>
                </a:path>
              </a:pathLst>
            </a:custGeom>
            <a:ln w="28575" cmpd="sng">
              <a:solidFill>
                <a:srgbClr val="3366FF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19855" y="4272635"/>
            <a:ext cx="1582509" cy="798662"/>
            <a:chOff x="4019855" y="4272635"/>
            <a:chExt cx="1582509" cy="798662"/>
          </a:xfrm>
        </p:grpSpPr>
        <p:sp>
          <p:nvSpPr>
            <p:cNvPr id="83" name="TextBox 82"/>
            <p:cNvSpPr txBox="1"/>
            <p:nvPr/>
          </p:nvSpPr>
          <p:spPr>
            <a:xfrm>
              <a:off x="4019855" y="4272635"/>
              <a:ext cx="1390124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read request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019855" y="4701965"/>
              <a:ext cx="1582509" cy="369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write response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7291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43" grpId="0" animBg="1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Protocol (v3)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1113293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listen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MAXQUEUE);    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while (1)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accept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*)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						 &amp;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clilen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fork();              /* new process for connection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&gt; 0) {             /* parent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tcpid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wait(&amp;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cstatus</a:t>
            </a:r>
            <a:r>
              <a:rPr lang="en-US" sz="17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 else if 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cpid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== 0) {      /* child process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       /* let go of listen socket */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server(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exit(EXIT_SUCCESS);         /* exit child normally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close(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lstnsockfd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8206464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Address - Itself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95" y="4267200"/>
            <a:ext cx="8229600" cy="2203128"/>
          </a:xfrm>
        </p:spPr>
        <p:txBody>
          <a:bodyPr>
            <a:normAutofit/>
          </a:bodyPr>
          <a:lstStyle/>
          <a:p>
            <a:r>
              <a:rPr lang="en-US" dirty="0"/>
              <a:t>Simple form </a:t>
            </a:r>
          </a:p>
          <a:p>
            <a:r>
              <a:rPr lang="en-US" dirty="0"/>
              <a:t>Internet Protocol</a:t>
            </a:r>
          </a:p>
          <a:p>
            <a:r>
              <a:rPr lang="en-US" dirty="0"/>
              <a:t>accepting any connections on the specified port</a:t>
            </a:r>
          </a:p>
          <a:p>
            <a:r>
              <a:rPr lang="en-US" dirty="0"/>
              <a:t>In “network byte ordering” (which is </a:t>
            </a:r>
            <a:r>
              <a:rPr lang="en-US" i="1" dirty="0">
                <a:solidFill>
                  <a:srgbClr val="3151F0"/>
                </a:solidFill>
                <a:latin typeface="Gill Sans" charset="0"/>
                <a:ea typeface="Gill Sans" charset="0"/>
                <a:cs typeface="Gill Sans" charset="0"/>
              </a:rPr>
              <a:t>big endian</a:t>
            </a:r>
            <a:r>
              <a:rPr lang="en-US" dirty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47514" y="914400"/>
            <a:ext cx="84916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short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sin_family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;  // address family, e.g., AF_INET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unsigned short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sin_port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; // port # (in network byte ordering)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in_addr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sin_addr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; // host address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char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sin_zero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[8]; // for padding to cast it to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sockaddr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}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((char *) &amp;serv_addr,0,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serv_addr.sin_family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= AF_INET;  // Internet address family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serv_addr.sin_addr.s_addr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= INADDR_ANY; // get host address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serv_addr.sin_port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=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htons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13626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Client: Getting the Server Address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990600"/>
            <a:ext cx="876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hostent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buildServerAddr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                            char *hostname,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hostent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*server;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/* Get host entry associated with a hostname or IP address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server = </a:t>
            </a:r>
            <a:r>
              <a:rPr lang="en-US" sz="17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gethostbyname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(hostname);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if (server == NULL)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fprintf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stderr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,"ERROR, no such host\n");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  exit(1);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/* Construct an address for remote server */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((char *)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0,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sockaddr_in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sin_family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AF_INET;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bcopy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((char *)server-&gt;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	 (char *)&amp;(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sin_addr.s_addr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), server-&gt;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h_length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serv_addr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sin_port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htons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portno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 return server;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99784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Group Creation deadline is Friday 2/2 at 11:59PM</a:t>
            </a:r>
          </a:p>
          <a:p>
            <a:endParaRPr lang="en-US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TA preferences due Monday 2/5 at 11:59PM</a:t>
            </a:r>
          </a:p>
          <a:p>
            <a:pPr lvl="1"/>
            <a:r>
              <a:rPr lang="en-US" dirty="0"/>
              <a:t>We will try to accommodate your needs, but have to balance both over-popular and under-popular sections</a:t>
            </a:r>
          </a:p>
          <a:p>
            <a:pPr lvl="1"/>
            <a:endParaRPr lang="en-US" dirty="0"/>
          </a:p>
          <a:p>
            <a:r>
              <a:rPr lang="en-US" dirty="0"/>
              <a:t>Attend section and get to know your TAs!</a:t>
            </a:r>
          </a:p>
        </p:txBody>
      </p:sp>
    </p:spTree>
    <p:extLst>
      <p:ext uri="{BB962C8B-B14F-4D97-AF65-F5344CB8AC3E}">
        <p14:creationId xmlns:p14="http://schemas.microsoft.com/office/powerpoint/2010/main" val="2314602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543800" cy="533400"/>
          </a:xfrm>
        </p:spPr>
        <p:txBody>
          <a:bodyPr>
            <a:noAutofit/>
          </a:bodyPr>
          <a:lstStyle/>
          <a:p>
            <a:r>
              <a:rPr lang="en-US" dirty="0"/>
              <a:t>Recall: Communication between processes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1" y="838200"/>
            <a:ext cx="8984816" cy="5867400"/>
          </a:xfrm>
        </p:spPr>
        <p:txBody>
          <a:bodyPr>
            <a:normAutofit/>
          </a:bodyPr>
          <a:lstStyle/>
          <a:p>
            <a:r>
              <a:rPr lang="en-US" dirty="0"/>
              <a:t>Can we view files as communication channels?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Producer and Consumer of a file may be distinct processes</a:t>
            </a:r>
          </a:p>
          <a:p>
            <a:pPr lvl="1"/>
            <a:r>
              <a:rPr lang="en-US" dirty="0"/>
              <a:t>May be separated in time (or not)</a:t>
            </a:r>
          </a:p>
          <a:p>
            <a:r>
              <a:rPr lang="en-US" dirty="0"/>
              <a:t>However, what if data written once and consumed once?  </a:t>
            </a:r>
          </a:p>
          <a:p>
            <a:pPr lvl="1"/>
            <a:r>
              <a:rPr lang="en-US" dirty="0"/>
              <a:t>Don’t we want something more like a queue?</a:t>
            </a:r>
          </a:p>
          <a:p>
            <a:pPr lvl="1"/>
            <a:r>
              <a:rPr lang="en-US" dirty="0"/>
              <a:t>Can still look like File I/O!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920" y="1447321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write(</a:t>
            </a:r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wbuf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wlen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8473" y="2839406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n = read(</a:t>
            </a:r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8" name="Cube 7"/>
          <p:cNvSpPr/>
          <p:nvPr/>
        </p:nvSpPr>
        <p:spPr>
          <a:xfrm>
            <a:off x="3124200" y="2268866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366" y="206949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229704" y="2342707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77289" y="222927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83275" y="2507210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32847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83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577362" y="152400"/>
            <a:ext cx="7576038" cy="573206"/>
          </a:xfrm>
        </p:spPr>
        <p:txBody>
          <a:bodyPr/>
          <a:lstStyle/>
          <a:p>
            <a:r>
              <a:rPr lang="en-US" dirty="0"/>
              <a:t>Recall: Traditional UNIX Process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715000"/>
          </a:xfrm>
        </p:spPr>
        <p:txBody>
          <a:bodyPr/>
          <a:lstStyle/>
          <a:p>
            <a:r>
              <a:rPr lang="en-US" dirty="0"/>
              <a:t>Process: OS abstraction of what is needed to run a single program</a:t>
            </a:r>
          </a:p>
          <a:p>
            <a:pPr lvl="1"/>
            <a:r>
              <a:rPr lang="en-US" dirty="0"/>
              <a:t>Often called a “</a:t>
            </a:r>
            <a:r>
              <a:rPr lang="en-US" altLang="ja-JP" dirty="0">
                <a:solidFill>
                  <a:srgbClr val="3151F0"/>
                </a:solidFill>
              </a:rPr>
              <a:t>Heavyweight Process</a:t>
            </a:r>
            <a:r>
              <a:rPr lang="en-US" dirty="0"/>
              <a:t>”</a:t>
            </a:r>
          </a:p>
          <a:p>
            <a:pPr lvl="1"/>
            <a:r>
              <a:rPr lang="en-US" altLang="ja-JP" dirty="0"/>
              <a:t>No concurrency in a “</a:t>
            </a:r>
            <a:r>
              <a:rPr lang="en-US" altLang="ja-JP" dirty="0">
                <a:solidFill>
                  <a:srgbClr val="3151F0"/>
                </a:solidFill>
              </a:rPr>
              <a:t>Heavyweight Process</a:t>
            </a:r>
            <a:r>
              <a:rPr lang="en-US" altLang="ja-JP" dirty="0"/>
              <a:t>”</a:t>
            </a:r>
          </a:p>
          <a:p>
            <a:pPr lvl="1"/>
            <a:endParaRPr lang="en-US" altLang="ja-JP" dirty="0"/>
          </a:p>
          <a:p>
            <a:r>
              <a:rPr lang="en-US" dirty="0"/>
              <a:t>Two parts:</a:t>
            </a:r>
          </a:p>
          <a:p>
            <a:pPr lvl="1"/>
            <a:r>
              <a:rPr lang="en-US" dirty="0"/>
              <a:t>Sequential program execution stream </a:t>
            </a:r>
            <a:br>
              <a:rPr lang="en-US" dirty="0"/>
            </a:br>
            <a:r>
              <a:rPr lang="en-US" dirty="0"/>
              <a:t>[ACTIVE PART]</a:t>
            </a:r>
          </a:p>
          <a:p>
            <a:pPr lvl="2"/>
            <a:r>
              <a:rPr lang="en-US" dirty="0"/>
              <a:t>Code executed as a sequential stream of </a:t>
            </a:r>
            <a:br>
              <a:rPr lang="en-US" dirty="0"/>
            </a:br>
            <a:r>
              <a:rPr lang="en-US" dirty="0"/>
              <a:t>execution (i.e., thread)</a:t>
            </a:r>
          </a:p>
          <a:p>
            <a:pPr lvl="2"/>
            <a:r>
              <a:rPr lang="en-US" dirty="0"/>
              <a:t>Includes State of CPU registers</a:t>
            </a:r>
          </a:p>
          <a:p>
            <a:pPr lvl="1"/>
            <a:r>
              <a:rPr lang="en-US" dirty="0"/>
              <a:t>Protected resources </a:t>
            </a:r>
            <a:br>
              <a:rPr lang="en-US" dirty="0"/>
            </a:br>
            <a:r>
              <a:rPr lang="en-US" dirty="0"/>
              <a:t>[PASSIVE PART]:</a:t>
            </a:r>
          </a:p>
          <a:p>
            <a:pPr lvl="2"/>
            <a:r>
              <a:rPr lang="en-US" dirty="0"/>
              <a:t>Main memory state (contents of Address Space)</a:t>
            </a:r>
          </a:p>
          <a:p>
            <a:pPr lvl="2"/>
            <a:r>
              <a:rPr lang="en-US" dirty="0"/>
              <a:t>I/O state (i.e. file descriptors)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11746" r="58187" b="18264"/>
          <a:stretch/>
        </p:blipFill>
        <p:spPr bwMode="auto">
          <a:xfrm>
            <a:off x="6019800" y="1981200"/>
            <a:ext cx="2608549" cy="330681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1218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75628" y="1251252"/>
            <a:ext cx="2335212" cy="5010149"/>
            <a:chOff x="4128" y="768"/>
            <a:chExt cx="1471" cy="3156"/>
          </a:xfrm>
        </p:grpSpPr>
        <p:pic>
          <p:nvPicPr>
            <p:cNvPr id="6349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87" t="362" r="27414" b="1085"/>
            <a:stretch>
              <a:fillRect/>
            </a:stretch>
          </p:blipFill>
          <p:spPr bwMode="auto">
            <a:xfrm>
              <a:off x="4128" y="768"/>
              <a:ext cx="1471" cy="2390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493" name="Text Box 5"/>
            <p:cNvSpPr txBox="1">
              <a:spLocks noChangeArrowheads="1"/>
            </p:cNvSpPr>
            <p:nvPr/>
          </p:nvSpPr>
          <p:spPr bwMode="auto">
            <a:xfrm>
              <a:off x="4491" y="3168"/>
              <a:ext cx="74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Process</a:t>
              </a:r>
              <a:br>
                <a:rPr lang="en-US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Block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Multiplex Processes?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6472428" cy="601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current state of process held in a process control block (PCB):</a:t>
            </a:r>
          </a:p>
          <a:p>
            <a:pPr lvl="1"/>
            <a:r>
              <a:rPr lang="en-US" dirty="0"/>
              <a:t>This is a “snapshot” of the execution and protection environment</a:t>
            </a:r>
          </a:p>
          <a:p>
            <a:pPr lvl="1"/>
            <a:r>
              <a:rPr lang="en-US" dirty="0"/>
              <a:t>Only one PCB active at a time</a:t>
            </a:r>
          </a:p>
          <a:p>
            <a:r>
              <a:rPr lang="en-US" dirty="0"/>
              <a:t>Give out CPU time to different processes (Scheduling):</a:t>
            </a:r>
          </a:p>
          <a:p>
            <a:pPr lvl="1"/>
            <a:r>
              <a:rPr lang="en-US" dirty="0"/>
              <a:t>Only one process “running” at a time</a:t>
            </a:r>
          </a:p>
          <a:p>
            <a:pPr lvl="1"/>
            <a:r>
              <a:rPr lang="en-US" dirty="0"/>
              <a:t>Give more time to important processes</a:t>
            </a:r>
          </a:p>
          <a:p>
            <a:r>
              <a:rPr lang="en-US" dirty="0"/>
              <a:t>Give pieces of resources to different processes (Protection):</a:t>
            </a:r>
          </a:p>
          <a:p>
            <a:pPr lvl="1"/>
            <a:r>
              <a:rPr lang="en-US" dirty="0"/>
              <a:t>Controlled access to non-CPU resources</a:t>
            </a:r>
          </a:p>
          <a:p>
            <a:pPr lvl="1"/>
            <a:r>
              <a:rPr lang="en-US" dirty="0"/>
              <a:t>Example mechanisms: </a:t>
            </a:r>
          </a:p>
          <a:p>
            <a:pPr lvl="2"/>
            <a:r>
              <a:rPr lang="en-US" dirty="0"/>
              <a:t>Memory Translation: Give each process their own address space</a:t>
            </a:r>
          </a:p>
          <a:p>
            <a:pPr lvl="2"/>
            <a:r>
              <a:rPr lang="en-US" dirty="0"/>
              <a:t>Kernel/User duality: Arbitrary multiplexing of I/O through system calls</a:t>
            </a:r>
          </a:p>
        </p:txBody>
      </p:sp>
    </p:spTree>
    <p:extLst>
      <p:ext uri="{BB962C8B-B14F-4D97-AF65-F5344CB8AC3E}">
        <p14:creationId xmlns:p14="http://schemas.microsoft.com/office/powerpoint/2010/main" val="1144794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CPU Switch From Process A to Process B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4648200"/>
            <a:ext cx="8305800" cy="2209800"/>
          </a:xfrm>
        </p:spPr>
        <p:txBody>
          <a:bodyPr/>
          <a:lstStyle/>
          <a:p>
            <a:r>
              <a:rPr lang="en-US" altLang="en-US" dirty="0"/>
              <a:t>This is also called a “context switch”</a:t>
            </a:r>
          </a:p>
          <a:p>
            <a:pPr>
              <a:lnSpc>
                <a:spcPct val="70000"/>
              </a:lnSpc>
            </a:pPr>
            <a:r>
              <a:rPr lang="en-US" altLang="en-US" dirty="0"/>
              <a:t>Code executed in kernel above is </a:t>
            </a:r>
            <a:r>
              <a:rPr lang="en-US" altLang="en-US" i="1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overhead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Overhead sets minimum practical switching time</a:t>
            </a:r>
          </a:p>
          <a:p>
            <a:pPr lvl="1"/>
            <a:r>
              <a:rPr lang="en-US" altLang="en-US" dirty="0"/>
              <a:t>Less overhead with SMT/</a:t>
            </a:r>
            <a:r>
              <a:rPr lang="en-US" altLang="en-US" dirty="0" err="1"/>
              <a:t>hyperthreading</a:t>
            </a:r>
            <a:r>
              <a:rPr lang="en-US" altLang="en-US" dirty="0"/>
              <a:t>, but… contention for resources instead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73" r="4802" b="291"/>
          <a:stretch>
            <a:fillRect/>
          </a:stretch>
        </p:blipFill>
        <p:spPr bwMode="auto">
          <a:xfrm>
            <a:off x="1981200" y="762000"/>
            <a:ext cx="4724400" cy="387508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699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charset="0"/>
              </a:rPr>
              <a:t>Lifecycle of a Process</a:t>
            </a:r>
          </a:p>
        </p:txBody>
      </p:sp>
      <p:sp>
        <p:nvSpPr>
          <p:cNvPr id="358432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8305800" cy="2819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Gulim" charset="0"/>
              </a:rPr>
              <a:t>As a process executes, it changes state: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new</a:t>
            </a:r>
            <a:r>
              <a:rPr lang="en-US" altLang="ko-KR" dirty="0">
                <a:ea typeface="Gulim" charset="0"/>
              </a:rPr>
              <a:t>:  The process is being created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ready</a:t>
            </a:r>
            <a:r>
              <a:rPr lang="en-US" altLang="ko-KR" dirty="0">
                <a:ea typeface="Gulim" charset="0"/>
              </a:rPr>
              <a:t>:  The process is waiting to run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running</a:t>
            </a:r>
            <a:r>
              <a:rPr lang="en-US" altLang="ko-KR" dirty="0">
                <a:ea typeface="Gulim" charset="0"/>
              </a:rPr>
              <a:t>:  Instructions are being executed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waiting</a:t>
            </a:r>
            <a:r>
              <a:rPr lang="en-US" altLang="ko-KR" dirty="0">
                <a:ea typeface="Gulim" charset="0"/>
              </a:rPr>
              <a:t>:  Process waiting for some event to occur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terminated</a:t>
            </a:r>
            <a:r>
              <a:rPr lang="en-US" altLang="ko-KR" dirty="0">
                <a:ea typeface="Gulim" charset="0"/>
              </a:rPr>
              <a:t>:  The process has finished execution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24142" r="690" b="24419"/>
          <a:stretch>
            <a:fillRect/>
          </a:stretch>
        </p:blipFill>
        <p:spPr bwMode="auto">
          <a:xfrm>
            <a:off x="1295400" y="1023938"/>
            <a:ext cx="6553200" cy="25574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05" name="Freeform 5"/>
          <p:cNvSpPr>
            <a:spLocks/>
          </p:cNvSpPr>
          <p:nvPr/>
        </p:nvSpPr>
        <p:spPr bwMode="auto">
          <a:xfrm>
            <a:off x="3505200" y="2395538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7" name="Freeform 7"/>
          <p:cNvSpPr>
            <a:spLocks/>
          </p:cNvSpPr>
          <p:nvPr/>
        </p:nvSpPr>
        <p:spPr bwMode="auto">
          <a:xfrm>
            <a:off x="3498850" y="1476375"/>
            <a:ext cx="2025650" cy="455613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8" name="Freeform 8"/>
          <p:cNvSpPr>
            <a:spLocks/>
          </p:cNvSpPr>
          <p:nvPr/>
        </p:nvSpPr>
        <p:spPr bwMode="auto">
          <a:xfrm>
            <a:off x="3394075" y="2466975"/>
            <a:ext cx="476250" cy="738188"/>
          </a:xfrm>
          <a:custGeom>
            <a:avLst/>
            <a:gdLst>
              <a:gd name="T0" fmla="*/ 2147483647 w 300"/>
              <a:gd name="T1" fmla="*/ 2147483647 h 465"/>
              <a:gd name="T2" fmla="*/ 2147483647 w 300"/>
              <a:gd name="T3" fmla="*/ 2147483647 h 465"/>
              <a:gd name="T4" fmla="*/ 2147483647 w 300"/>
              <a:gd name="T5" fmla="*/ 2147483647 h 465"/>
              <a:gd name="T6" fmla="*/ 2147483647 w 300"/>
              <a:gd name="T7" fmla="*/ 2147483647 h 465"/>
              <a:gd name="T8" fmla="*/ 2147483647 w 300"/>
              <a:gd name="T9" fmla="*/ 2147483647 h 465"/>
              <a:gd name="T10" fmla="*/ 2147483647 w 300"/>
              <a:gd name="T11" fmla="*/ 2147483647 h 465"/>
              <a:gd name="T12" fmla="*/ 0 w 300"/>
              <a:gd name="T13" fmla="*/ 0 h 4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0"/>
              <a:gd name="T22" fmla="*/ 0 h 465"/>
              <a:gd name="T23" fmla="*/ 300 w 300"/>
              <a:gd name="T24" fmla="*/ 465 h 4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0" h="465">
                <a:moveTo>
                  <a:pt x="300" y="465"/>
                </a:moveTo>
                <a:cubicBezTo>
                  <a:pt x="269" y="426"/>
                  <a:pt x="247" y="389"/>
                  <a:pt x="205" y="363"/>
                </a:cubicBezTo>
                <a:cubicBezTo>
                  <a:pt x="182" y="326"/>
                  <a:pt x="154" y="308"/>
                  <a:pt x="119" y="284"/>
                </a:cubicBezTo>
                <a:cubicBezTo>
                  <a:pt x="91" y="201"/>
                  <a:pt x="135" y="324"/>
                  <a:pt x="95" y="236"/>
                </a:cubicBezTo>
                <a:cubicBezTo>
                  <a:pt x="74" y="189"/>
                  <a:pt x="63" y="140"/>
                  <a:pt x="40" y="94"/>
                </a:cubicBezTo>
                <a:cubicBezTo>
                  <a:pt x="32" y="78"/>
                  <a:pt x="23" y="63"/>
                  <a:pt x="16" y="47"/>
                </a:cubicBezTo>
                <a:cubicBezTo>
                  <a:pt x="9" y="32"/>
                  <a:pt x="0" y="0"/>
                  <a:pt x="0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9" name="Freeform 9"/>
          <p:cNvSpPr>
            <a:spLocks/>
          </p:cNvSpPr>
          <p:nvPr/>
        </p:nvSpPr>
        <p:spPr bwMode="auto">
          <a:xfrm>
            <a:off x="5127625" y="2416175"/>
            <a:ext cx="458788" cy="766763"/>
          </a:xfrm>
          <a:custGeom>
            <a:avLst/>
            <a:gdLst>
              <a:gd name="T0" fmla="*/ 2147483647 w 289"/>
              <a:gd name="T1" fmla="*/ 0 h 483"/>
              <a:gd name="T2" fmla="*/ 2147483647 w 289"/>
              <a:gd name="T3" fmla="*/ 2147483647 h 483"/>
              <a:gd name="T4" fmla="*/ 2147483647 w 289"/>
              <a:gd name="T5" fmla="*/ 2147483647 h 483"/>
              <a:gd name="T6" fmla="*/ 2147483647 w 289"/>
              <a:gd name="T7" fmla="*/ 2147483647 h 483"/>
              <a:gd name="T8" fmla="*/ 2147483647 w 289"/>
              <a:gd name="T9" fmla="*/ 2147483647 h 483"/>
              <a:gd name="T10" fmla="*/ 2147483647 w 289"/>
              <a:gd name="T11" fmla="*/ 2147483647 h 483"/>
              <a:gd name="T12" fmla="*/ 2147483647 w 289"/>
              <a:gd name="T13" fmla="*/ 2147483647 h 483"/>
              <a:gd name="T14" fmla="*/ 2147483647 w 289"/>
              <a:gd name="T15" fmla="*/ 2147483647 h 483"/>
              <a:gd name="T16" fmla="*/ 2147483647 w 289"/>
              <a:gd name="T17" fmla="*/ 2147483647 h 4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9"/>
              <a:gd name="T28" fmla="*/ 0 h 483"/>
              <a:gd name="T29" fmla="*/ 289 w 289"/>
              <a:gd name="T30" fmla="*/ 483 h 4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9" h="483">
                <a:moveTo>
                  <a:pt x="289" y="0"/>
                </a:moveTo>
                <a:cubicBezTo>
                  <a:pt x="275" y="69"/>
                  <a:pt x="257" y="138"/>
                  <a:pt x="234" y="205"/>
                </a:cubicBezTo>
                <a:cubicBezTo>
                  <a:pt x="219" y="249"/>
                  <a:pt x="202" y="292"/>
                  <a:pt x="155" y="308"/>
                </a:cubicBezTo>
                <a:cubicBezTo>
                  <a:pt x="150" y="316"/>
                  <a:pt x="146" y="325"/>
                  <a:pt x="139" y="332"/>
                </a:cubicBezTo>
                <a:cubicBezTo>
                  <a:pt x="133" y="338"/>
                  <a:pt x="122" y="340"/>
                  <a:pt x="116" y="347"/>
                </a:cubicBezTo>
                <a:cubicBezTo>
                  <a:pt x="71" y="404"/>
                  <a:pt x="152" y="337"/>
                  <a:pt x="92" y="395"/>
                </a:cubicBezTo>
                <a:cubicBezTo>
                  <a:pt x="31" y="454"/>
                  <a:pt x="107" y="358"/>
                  <a:pt x="45" y="434"/>
                </a:cubicBezTo>
                <a:cubicBezTo>
                  <a:pt x="35" y="446"/>
                  <a:pt x="22" y="475"/>
                  <a:pt x="5" y="481"/>
                </a:cubicBezTo>
                <a:cubicBezTo>
                  <a:pt x="0" y="483"/>
                  <a:pt x="5" y="471"/>
                  <a:pt x="5" y="466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0" name="Freeform 10"/>
          <p:cNvSpPr>
            <a:spLocks/>
          </p:cNvSpPr>
          <p:nvPr/>
        </p:nvSpPr>
        <p:spPr bwMode="auto">
          <a:xfrm>
            <a:off x="2579688" y="1276350"/>
            <a:ext cx="752475" cy="514350"/>
          </a:xfrm>
          <a:custGeom>
            <a:avLst/>
            <a:gdLst>
              <a:gd name="T0" fmla="*/ 0 w 474"/>
              <a:gd name="T1" fmla="*/ 0 h 324"/>
              <a:gd name="T2" fmla="*/ 2147483647 w 474"/>
              <a:gd name="T3" fmla="*/ 2147483647 h 324"/>
              <a:gd name="T4" fmla="*/ 2147483647 w 474"/>
              <a:gd name="T5" fmla="*/ 2147483647 h 324"/>
              <a:gd name="T6" fmla="*/ 2147483647 w 474"/>
              <a:gd name="T7" fmla="*/ 2147483647 h 324"/>
              <a:gd name="T8" fmla="*/ 2147483647 w 474"/>
              <a:gd name="T9" fmla="*/ 2147483647 h 3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4"/>
              <a:gd name="T16" fmla="*/ 0 h 324"/>
              <a:gd name="T17" fmla="*/ 474 w 474"/>
              <a:gd name="T18" fmla="*/ 324 h 3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4" h="324">
                <a:moveTo>
                  <a:pt x="0" y="0"/>
                </a:moveTo>
                <a:cubicBezTo>
                  <a:pt x="50" y="25"/>
                  <a:pt x="109" y="30"/>
                  <a:pt x="158" y="55"/>
                </a:cubicBezTo>
                <a:cubicBezTo>
                  <a:pt x="210" y="82"/>
                  <a:pt x="268" y="115"/>
                  <a:pt x="324" y="134"/>
                </a:cubicBezTo>
                <a:cubicBezTo>
                  <a:pt x="368" y="178"/>
                  <a:pt x="414" y="216"/>
                  <a:pt x="450" y="268"/>
                </a:cubicBezTo>
                <a:cubicBezTo>
                  <a:pt x="456" y="286"/>
                  <a:pt x="474" y="307"/>
                  <a:pt x="474" y="324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1" name="Freeform 11"/>
          <p:cNvSpPr>
            <a:spLocks/>
          </p:cNvSpPr>
          <p:nvPr/>
        </p:nvSpPr>
        <p:spPr bwMode="auto">
          <a:xfrm>
            <a:off x="5599113" y="1314450"/>
            <a:ext cx="889000" cy="500063"/>
          </a:xfrm>
          <a:custGeom>
            <a:avLst/>
            <a:gdLst>
              <a:gd name="T0" fmla="*/ 0 w 560"/>
              <a:gd name="T1" fmla="*/ 2147483647 h 315"/>
              <a:gd name="T2" fmla="*/ 2147483647 w 560"/>
              <a:gd name="T3" fmla="*/ 2147483647 h 315"/>
              <a:gd name="T4" fmla="*/ 2147483647 w 560"/>
              <a:gd name="T5" fmla="*/ 2147483647 h 315"/>
              <a:gd name="T6" fmla="*/ 2147483647 w 560"/>
              <a:gd name="T7" fmla="*/ 2147483647 h 315"/>
              <a:gd name="T8" fmla="*/ 2147483647 w 560"/>
              <a:gd name="T9" fmla="*/ 2147483647 h 315"/>
              <a:gd name="T10" fmla="*/ 2147483647 w 560"/>
              <a:gd name="T11" fmla="*/ 0 h 3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60"/>
              <a:gd name="T19" fmla="*/ 0 h 315"/>
              <a:gd name="T20" fmla="*/ 560 w 560"/>
              <a:gd name="T21" fmla="*/ 315 h 3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60" h="315">
                <a:moveTo>
                  <a:pt x="0" y="315"/>
                </a:moveTo>
                <a:cubicBezTo>
                  <a:pt x="38" y="269"/>
                  <a:pt x="77" y="223"/>
                  <a:pt x="126" y="189"/>
                </a:cubicBezTo>
                <a:cubicBezTo>
                  <a:pt x="202" y="74"/>
                  <a:pt x="340" y="40"/>
                  <a:pt x="466" y="8"/>
                </a:cubicBezTo>
                <a:cubicBezTo>
                  <a:pt x="484" y="11"/>
                  <a:pt x="503" y="13"/>
                  <a:pt x="521" y="16"/>
                </a:cubicBezTo>
                <a:cubicBezTo>
                  <a:pt x="529" y="18"/>
                  <a:pt x="537" y="26"/>
                  <a:pt x="544" y="23"/>
                </a:cubicBezTo>
                <a:cubicBezTo>
                  <a:pt x="553" y="19"/>
                  <a:pt x="560" y="0"/>
                  <a:pt x="560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2" name="Oval 12"/>
          <p:cNvSpPr>
            <a:spLocks noChangeArrowheads="1"/>
          </p:cNvSpPr>
          <p:nvPr/>
        </p:nvSpPr>
        <p:spPr bwMode="auto">
          <a:xfrm>
            <a:off x="1295400" y="10239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3" name="Oval 13"/>
          <p:cNvSpPr>
            <a:spLocks noChangeArrowheads="1"/>
          </p:cNvSpPr>
          <p:nvPr/>
        </p:nvSpPr>
        <p:spPr bwMode="auto">
          <a:xfrm>
            <a:off x="4867275" y="183991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4" name="Oval 14"/>
          <p:cNvSpPr>
            <a:spLocks noChangeArrowheads="1"/>
          </p:cNvSpPr>
          <p:nvPr/>
        </p:nvSpPr>
        <p:spPr bwMode="auto">
          <a:xfrm>
            <a:off x="2790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5" name="Oval 15"/>
          <p:cNvSpPr>
            <a:spLocks noChangeArrowheads="1"/>
          </p:cNvSpPr>
          <p:nvPr/>
        </p:nvSpPr>
        <p:spPr bwMode="auto">
          <a:xfrm>
            <a:off x="6532563" y="1012825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6" name="Oval 16"/>
          <p:cNvSpPr>
            <a:spLocks noChangeArrowheads="1"/>
          </p:cNvSpPr>
          <p:nvPr/>
        </p:nvSpPr>
        <p:spPr bwMode="auto">
          <a:xfrm>
            <a:off x="3867150" y="297021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7" name="Freeform 17"/>
          <p:cNvSpPr>
            <a:spLocks/>
          </p:cNvSpPr>
          <p:nvPr/>
        </p:nvSpPr>
        <p:spPr bwMode="auto">
          <a:xfrm>
            <a:off x="3511550" y="2400300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8" name="Freeform 18"/>
          <p:cNvSpPr>
            <a:spLocks/>
          </p:cNvSpPr>
          <p:nvPr/>
        </p:nvSpPr>
        <p:spPr bwMode="auto">
          <a:xfrm>
            <a:off x="3505200" y="1481138"/>
            <a:ext cx="2025650" cy="455612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9" name="Oval 19"/>
          <p:cNvSpPr>
            <a:spLocks noChangeArrowheads="1"/>
          </p:cNvSpPr>
          <p:nvPr/>
        </p:nvSpPr>
        <p:spPr bwMode="auto">
          <a:xfrm>
            <a:off x="4873625" y="1844675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0" name="Oval 20"/>
          <p:cNvSpPr>
            <a:spLocks noChangeArrowheads="1"/>
          </p:cNvSpPr>
          <p:nvPr/>
        </p:nvSpPr>
        <p:spPr bwMode="auto">
          <a:xfrm>
            <a:off x="2797175" y="183356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1" name="Freeform 21"/>
          <p:cNvSpPr>
            <a:spLocks/>
          </p:cNvSpPr>
          <p:nvPr/>
        </p:nvSpPr>
        <p:spPr bwMode="auto">
          <a:xfrm>
            <a:off x="3505200" y="2395538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2" name="Oval 22"/>
          <p:cNvSpPr>
            <a:spLocks noChangeArrowheads="1"/>
          </p:cNvSpPr>
          <p:nvPr/>
        </p:nvSpPr>
        <p:spPr bwMode="auto">
          <a:xfrm>
            <a:off x="2790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3" name="Oval 23"/>
          <p:cNvSpPr>
            <a:spLocks noChangeArrowheads="1"/>
          </p:cNvSpPr>
          <p:nvPr/>
        </p:nvSpPr>
        <p:spPr bwMode="auto">
          <a:xfrm>
            <a:off x="4876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4" name="Freeform 24"/>
          <p:cNvSpPr>
            <a:spLocks/>
          </p:cNvSpPr>
          <p:nvPr/>
        </p:nvSpPr>
        <p:spPr bwMode="auto">
          <a:xfrm>
            <a:off x="3505200" y="2395538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5" name="Oval 25"/>
          <p:cNvSpPr>
            <a:spLocks noChangeArrowheads="1"/>
          </p:cNvSpPr>
          <p:nvPr/>
        </p:nvSpPr>
        <p:spPr bwMode="auto">
          <a:xfrm>
            <a:off x="2790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6" name="Oval 26"/>
          <p:cNvSpPr>
            <a:spLocks noChangeArrowheads="1"/>
          </p:cNvSpPr>
          <p:nvPr/>
        </p:nvSpPr>
        <p:spPr bwMode="auto">
          <a:xfrm>
            <a:off x="4876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7" name="Freeform 27"/>
          <p:cNvSpPr>
            <a:spLocks/>
          </p:cNvSpPr>
          <p:nvPr/>
        </p:nvSpPr>
        <p:spPr bwMode="auto">
          <a:xfrm>
            <a:off x="3505200" y="1481138"/>
            <a:ext cx="2025650" cy="455612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8" name="Freeform 28"/>
          <p:cNvSpPr>
            <a:spLocks/>
          </p:cNvSpPr>
          <p:nvPr/>
        </p:nvSpPr>
        <p:spPr bwMode="auto">
          <a:xfrm>
            <a:off x="3505200" y="2395538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9" name="Oval 29"/>
          <p:cNvSpPr>
            <a:spLocks noChangeArrowheads="1"/>
          </p:cNvSpPr>
          <p:nvPr/>
        </p:nvSpPr>
        <p:spPr bwMode="auto">
          <a:xfrm>
            <a:off x="2790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0" name="Oval 30"/>
          <p:cNvSpPr>
            <a:spLocks noChangeArrowheads="1"/>
          </p:cNvSpPr>
          <p:nvPr/>
        </p:nvSpPr>
        <p:spPr bwMode="auto">
          <a:xfrm>
            <a:off x="4876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10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8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58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8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8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58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2" grpId="0" uiExpand="1" build="p" bldLvl="2"/>
      <p:bldP spid="358405" grpId="0" animBg="1"/>
      <p:bldP spid="358407" grpId="0" animBg="1"/>
      <p:bldP spid="358408" grpId="0" animBg="1"/>
      <p:bldP spid="358409" grpId="0" animBg="1"/>
      <p:bldP spid="358410" grpId="0" animBg="1"/>
      <p:bldP spid="358411" grpId="0" animBg="1"/>
      <p:bldP spid="358412" grpId="0" animBg="1"/>
      <p:bldP spid="358413" grpId="0" animBg="1"/>
      <p:bldP spid="358414" grpId="0" animBg="1"/>
      <p:bldP spid="358415" grpId="0" animBg="1"/>
      <p:bldP spid="358416" grpId="0" animBg="1"/>
      <p:bldP spid="358417" grpId="0" animBg="1"/>
      <p:bldP spid="358418" grpId="0" animBg="1"/>
      <p:bldP spid="358419" grpId="0" animBg="1"/>
      <p:bldP spid="358420" grpId="0" animBg="1"/>
      <p:bldP spid="358421" grpId="0" animBg="1"/>
      <p:bldP spid="358422" grpId="0" animBg="1"/>
      <p:bldP spid="358423" grpId="0" animBg="1"/>
      <p:bldP spid="358424" grpId="0" animBg="1"/>
      <p:bldP spid="358425" grpId="0" animBg="1"/>
      <p:bldP spid="358426" grpId="0" animBg="1"/>
      <p:bldP spid="358427" grpId="0" animBg="1"/>
      <p:bldP spid="358428" grpId="0" animBg="1"/>
      <p:bldP spid="358429" grpId="0" animBg="1"/>
      <p:bldP spid="3584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 Scheduling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648200"/>
            <a:ext cx="8610600" cy="1905000"/>
          </a:xfrm>
        </p:spPr>
        <p:txBody>
          <a:bodyPr/>
          <a:lstStyle/>
          <a:p>
            <a:r>
              <a:rPr lang="en-US" altLang="en-US"/>
              <a:t>PCBs move from queue to queue as they change state</a:t>
            </a:r>
          </a:p>
          <a:p>
            <a:pPr lvl="1"/>
            <a:r>
              <a:rPr lang="en-US" altLang="en-US"/>
              <a:t>Decisions about which order to remove from queues are </a:t>
            </a:r>
            <a:r>
              <a:rPr lang="en-US" altLang="en-US">
                <a:solidFill>
                  <a:schemeClr val="hlink"/>
                </a:solidFill>
              </a:rPr>
              <a:t>Scheduling</a:t>
            </a:r>
            <a:r>
              <a:rPr lang="en-US" altLang="en-US"/>
              <a:t> decisions</a:t>
            </a:r>
          </a:p>
          <a:p>
            <a:pPr lvl="1"/>
            <a:r>
              <a:rPr lang="en-US" altLang="en-US"/>
              <a:t>Many algorithms possible (few weeks from now)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295400" y="762000"/>
            <a:ext cx="6248400" cy="3632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699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Ready Queue And Various I/O Device Queues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Process not running </a:t>
            </a:r>
            <a:r>
              <a:rPr lang="en-US" altLang="ko-KR" sz="2000" dirty="0">
                <a:ea typeface="Gulim" panose="020B0600000101010101" pitchFamily="34" charset="-127"/>
                <a:sym typeface="Symbol" panose="05050102010706020507" pitchFamily="18" charset="2"/>
              </a:rPr>
              <a:t> PCB </a:t>
            </a:r>
            <a:r>
              <a:rPr lang="en-US" altLang="ko-KR" sz="2000" dirty="0">
                <a:ea typeface="Gulim" panose="020B0600000101010101" pitchFamily="34" charset="-127"/>
              </a:rPr>
              <a:t>is in some scheduler queue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Separate queue for each device/signal/condition 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Each queue can have a different scheduler policy</a:t>
            </a:r>
          </a:p>
        </p:txBody>
      </p:sp>
      <p:grpSp>
        <p:nvGrpSpPr>
          <p:cNvPr id="359562" name="Group 138"/>
          <p:cNvGrpSpPr>
            <a:grpSpLocks/>
          </p:cNvGrpSpPr>
          <p:nvPr/>
        </p:nvGrpSpPr>
        <p:grpSpPr bwMode="auto">
          <a:xfrm>
            <a:off x="2255838" y="1931988"/>
            <a:ext cx="6400800" cy="1524000"/>
            <a:chOff x="1432" y="527"/>
            <a:chExt cx="4032" cy="960"/>
          </a:xfrm>
        </p:grpSpPr>
        <p:grpSp>
          <p:nvGrpSpPr>
            <p:cNvPr id="16472" name="Group 24"/>
            <p:cNvGrpSpPr>
              <a:grpSpLocks/>
            </p:cNvGrpSpPr>
            <p:nvPr/>
          </p:nvGrpSpPr>
          <p:grpSpPr bwMode="auto">
            <a:xfrm>
              <a:off x="2440" y="527"/>
              <a:ext cx="624" cy="864"/>
              <a:chOff x="2208" y="528"/>
              <a:chExt cx="672" cy="1008"/>
            </a:xfrm>
          </p:grpSpPr>
          <p:sp>
            <p:nvSpPr>
              <p:cNvPr id="16491" name="Rectangle 21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PCB</a:t>
                </a:r>
                <a:r>
                  <a:rPr lang="en-US" altLang="ko-KR" sz="1600" b="0" baseline="-25000" dirty="0">
                    <a:latin typeface="Consolas" charset="0"/>
                    <a:ea typeface="Consolas" charset="0"/>
                    <a:cs typeface="Consolas" charset="0"/>
                  </a:rPr>
                  <a:t>9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92" name="Rectangle 22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93" name="Rectangle 2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grpSp>
          <p:nvGrpSpPr>
            <p:cNvPr id="16473" name="Group 29"/>
            <p:cNvGrpSpPr>
              <a:grpSpLocks/>
            </p:cNvGrpSpPr>
            <p:nvPr/>
          </p:nvGrpSpPr>
          <p:grpSpPr bwMode="auto">
            <a:xfrm>
              <a:off x="3352" y="527"/>
              <a:ext cx="624" cy="864"/>
              <a:chOff x="2208" y="528"/>
              <a:chExt cx="672" cy="1008"/>
            </a:xfrm>
          </p:grpSpPr>
          <p:sp>
            <p:nvSpPr>
              <p:cNvPr id="16488" name="Rectangle 30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PCB</a:t>
                </a:r>
                <a:r>
                  <a:rPr lang="en-US" altLang="ko-KR" sz="1600" b="0" baseline="-25000" dirty="0">
                    <a:latin typeface="Consolas" charset="0"/>
                    <a:ea typeface="Consolas" charset="0"/>
                    <a:cs typeface="Consolas" charset="0"/>
                  </a:rPr>
                  <a:t>6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9" name="Rectangle 31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90" name="Rectangle 32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grpSp>
          <p:nvGrpSpPr>
            <p:cNvPr id="16474" name="Group 33"/>
            <p:cNvGrpSpPr>
              <a:grpSpLocks/>
            </p:cNvGrpSpPr>
            <p:nvPr/>
          </p:nvGrpSpPr>
          <p:grpSpPr bwMode="auto">
            <a:xfrm>
              <a:off x="4456" y="527"/>
              <a:ext cx="624" cy="864"/>
              <a:chOff x="2208" y="528"/>
              <a:chExt cx="672" cy="1008"/>
            </a:xfrm>
          </p:grpSpPr>
          <p:sp>
            <p:nvSpPr>
              <p:cNvPr id="16485" name="Rectangle 34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PCB</a:t>
                </a:r>
                <a:r>
                  <a:rPr lang="en-US" altLang="ko-KR" sz="1600" b="0" baseline="-25000" dirty="0">
                    <a:latin typeface="Consolas" charset="0"/>
                    <a:ea typeface="Consolas" charset="0"/>
                    <a:cs typeface="Consolas" charset="0"/>
                  </a:rPr>
                  <a:t>16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6" name="Rectangle 35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87" name="Rectangle 36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grpSp>
          <p:nvGrpSpPr>
            <p:cNvPr id="16475" name="Group 42"/>
            <p:cNvGrpSpPr>
              <a:grpSpLocks/>
            </p:cNvGrpSpPr>
            <p:nvPr/>
          </p:nvGrpSpPr>
          <p:grpSpPr bwMode="auto">
            <a:xfrm>
              <a:off x="5272" y="623"/>
              <a:ext cx="192" cy="192"/>
              <a:chOff x="2448" y="2016"/>
              <a:chExt cx="192" cy="192"/>
            </a:xfrm>
          </p:grpSpPr>
          <p:sp>
            <p:nvSpPr>
              <p:cNvPr id="16481" name="Line 25"/>
              <p:cNvSpPr>
                <a:spLocks noChangeShapeType="1"/>
              </p:cNvSpPr>
              <p:nvPr/>
            </p:nvSpPr>
            <p:spPr bwMode="auto">
              <a:xfrm>
                <a:off x="2448" y="211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2" name="Line 26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3" name="Line 27"/>
              <p:cNvSpPr>
                <a:spLocks noChangeShapeType="1"/>
              </p:cNvSpPr>
              <p:nvPr/>
            </p:nvSpPr>
            <p:spPr bwMode="auto">
              <a:xfrm>
                <a:off x="2520" y="2208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4" name="Line 41"/>
              <p:cNvSpPr>
                <a:spLocks noChangeShapeType="1"/>
              </p:cNvSpPr>
              <p:nvPr/>
            </p:nvSpPr>
            <p:spPr bwMode="auto">
              <a:xfrm>
                <a:off x="2544" y="201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16476" name="Line 43"/>
            <p:cNvSpPr>
              <a:spLocks noChangeShapeType="1"/>
            </p:cNvSpPr>
            <p:nvPr/>
          </p:nvSpPr>
          <p:spPr bwMode="auto">
            <a:xfrm>
              <a:off x="3064" y="623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77" name="Line 44"/>
            <p:cNvSpPr>
              <a:spLocks noChangeShapeType="1"/>
            </p:cNvSpPr>
            <p:nvPr/>
          </p:nvSpPr>
          <p:spPr bwMode="auto">
            <a:xfrm>
              <a:off x="3976" y="623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78" name="Line 45"/>
            <p:cNvSpPr>
              <a:spLocks noChangeShapeType="1"/>
            </p:cNvSpPr>
            <p:nvPr/>
          </p:nvSpPr>
          <p:spPr bwMode="auto">
            <a:xfrm>
              <a:off x="5080" y="623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79" name="Line 81"/>
            <p:cNvSpPr>
              <a:spLocks noChangeShapeType="1"/>
            </p:cNvSpPr>
            <p:nvPr/>
          </p:nvSpPr>
          <p:spPr bwMode="auto">
            <a:xfrm>
              <a:off x="1432" y="623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80" name="Freeform 86"/>
            <p:cNvSpPr>
              <a:spLocks/>
            </p:cNvSpPr>
            <p:nvPr/>
          </p:nvSpPr>
          <p:spPr bwMode="auto">
            <a:xfrm>
              <a:off x="1432" y="671"/>
              <a:ext cx="3024" cy="816"/>
            </a:xfrm>
            <a:custGeom>
              <a:avLst/>
              <a:gdLst>
                <a:gd name="T0" fmla="*/ 0 w 3024"/>
                <a:gd name="T1" fmla="*/ 154 h 912"/>
                <a:gd name="T2" fmla="*/ 816 w 3024"/>
                <a:gd name="T3" fmla="*/ 730 h 912"/>
                <a:gd name="T4" fmla="*/ 2640 w 3024"/>
                <a:gd name="T5" fmla="*/ 730 h 912"/>
                <a:gd name="T6" fmla="*/ 3024 w 3024"/>
                <a:gd name="T7" fmla="*/ 0 h 9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24" h="912">
                  <a:moveTo>
                    <a:pt x="0" y="192"/>
                  </a:moveTo>
                  <a:lnTo>
                    <a:pt x="816" y="912"/>
                  </a:lnTo>
                  <a:lnTo>
                    <a:pt x="2640" y="912"/>
                  </a:lnTo>
                  <a:lnTo>
                    <a:pt x="302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359560" name="Group 136"/>
          <p:cNvGrpSpPr>
            <a:grpSpLocks/>
          </p:cNvGrpSpPr>
          <p:nvPr/>
        </p:nvGrpSpPr>
        <p:grpSpPr bwMode="auto">
          <a:xfrm>
            <a:off x="2255838" y="5132388"/>
            <a:ext cx="2362200" cy="1371600"/>
            <a:chOff x="1432" y="2543"/>
            <a:chExt cx="1488" cy="864"/>
          </a:xfrm>
        </p:grpSpPr>
        <p:grpSp>
          <p:nvGrpSpPr>
            <p:cNvPr id="16458" name="Group 104"/>
            <p:cNvGrpSpPr>
              <a:grpSpLocks/>
            </p:cNvGrpSpPr>
            <p:nvPr/>
          </p:nvGrpSpPr>
          <p:grpSpPr bwMode="auto">
            <a:xfrm>
              <a:off x="1912" y="2543"/>
              <a:ext cx="1008" cy="864"/>
              <a:chOff x="1680" y="2544"/>
              <a:chExt cx="1008" cy="912"/>
            </a:xfrm>
          </p:grpSpPr>
          <p:grpSp>
            <p:nvGrpSpPr>
              <p:cNvPr id="16461" name="Group 70"/>
              <p:cNvGrpSpPr>
                <a:grpSpLocks/>
              </p:cNvGrpSpPr>
              <p:nvPr/>
            </p:nvGrpSpPr>
            <p:grpSpPr bwMode="auto">
              <a:xfrm>
                <a:off x="1680" y="2544"/>
                <a:ext cx="624" cy="912"/>
                <a:chOff x="2208" y="528"/>
                <a:chExt cx="672" cy="1008"/>
              </a:xfrm>
            </p:grpSpPr>
            <p:sp>
              <p:nvSpPr>
                <p:cNvPr id="16469" name="Rectangle 71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1008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Other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State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PCB</a:t>
                  </a:r>
                  <a:r>
                    <a:rPr lang="en-US" altLang="ko-KR" sz="1600" b="0" baseline="-25000" dirty="0">
                      <a:latin typeface="Consolas" charset="0"/>
                      <a:ea typeface="Consolas" charset="0"/>
                      <a:cs typeface="Consolas" charset="0"/>
                    </a:rPr>
                    <a:t>8</a:t>
                  </a:r>
                  <a:endParaRPr lang="en-US" altLang="ko-KR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70" name="Rectangle 72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240"/>
                </a:xfrm>
                <a:prstGeom prst="rect">
                  <a:avLst/>
                </a:prstGeom>
                <a:solidFill>
                  <a:srgbClr val="00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Link</a:t>
                  </a:r>
                </a:p>
              </p:txBody>
            </p:sp>
            <p:sp>
              <p:nvSpPr>
                <p:cNvPr id="16471" name="Rectangle 73"/>
                <p:cNvSpPr>
                  <a:spLocks noChangeArrowheads="1"/>
                </p:cNvSpPr>
                <p:nvPr/>
              </p:nvSpPr>
              <p:spPr bwMode="auto">
                <a:xfrm>
                  <a:off x="2208" y="768"/>
                  <a:ext cx="672" cy="192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Registers</a:t>
                  </a:r>
                </a:p>
              </p:txBody>
            </p:sp>
          </p:grpSp>
          <p:grpSp>
            <p:nvGrpSpPr>
              <p:cNvPr id="16462" name="Group 89"/>
              <p:cNvGrpSpPr>
                <a:grpSpLocks/>
              </p:cNvGrpSpPr>
              <p:nvPr/>
            </p:nvGrpSpPr>
            <p:grpSpPr bwMode="auto">
              <a:xfrm>
                <a:off x="2304" y="2640"/>
                <a:ext cx="384" cy="192"/>
                <a:chOff x="2304" y="2640"/>
                <a:chExt cx="384" cy="192"/>
              </a:xfrm>
            </p:grpSpPr>
            <p:grpSp>
              <p:nvGrpSpPr>
                <p:cNvPr id="16463" name="Group 74"/>
                <p:cNvGrpSpPr>
                  <a:grpSpLocks/>
                </p:cNvGrpSpPr>
                <p:nvPr/>
              </p:nvGrpSpPr>
              <p:grpSpPr bwMode="auto">
                <a:xfrm>
                  <a:off x="2496" y="2640"/>
                  <a:ext cx="192" cy="192"/>
                  <a:chOff x="2448" y="2016"/>
                  <a:chExt cx="192" cy="192"/>
                </a:xfrm>
              </p:grpSpPr>
              <p:sp>
                <p:nvSpPr>
                  <p:cNvPr id="1646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2112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  <p:sp>
                <p:nvSpPr>
                  <p:cNvPr id="16466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2160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  <p:sp>
                <p:nvSpPr>
                  <p:cNvPr id="1646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2208"/>
                    <a:ext cx="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  <p:sp>
                <p:nvSpPr>
                  <p:cNvPr id="1646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2016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</p:grpSp>
            <p:sp>
              <p:nvSpPr>
                <p:cNvPr id="16464" name="Line 79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</p:grpSp>
        <p:sp>
          <p:nvSpPr>
            <p:cNvPr id="16459" name="Line 87"/>
            <p:cNvSpPr>
              <a:spLocks noChangeShapeType="1"/>
            </p:cNvSpPr>
            <p:nvPr/>
          </p:nvSpPr>
          <p:spPr bwMode="auto">
            <a:xfrm flipV="1">
              <a:off x="1432" y="2639"/>
              <a:ext cx="48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60" name="Line 88"/>
            <p:cNvSpPr>
              <a:spLocks noChangeShapeType="1"/>
            </p:cNvSpPr>
            <p:nvPr/>
          </p:nvSpPr>
          <p:spPr bwMode="auto">
            <a:xfrm flipV="1">
              <a:off x="1432" y="2687"/>
              <a:ext cx="48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359559" name="Group 135"/>
          <p:cNvGrpSpPr>
            <a:grpSpLocks/>
          </p:cNvGrpSpPr>
          <p:nvPr/>
        </p:nvGrpSpPr>
        <p:grpSpPr bwMode="auto">
          <a:xfrm>
            <a:off x="2179638" y="4522788"/>
            <a:ext cx="685800" cy="685800"/>
            <a:chOff x="1384" y="2159"/>
            <a:chExt cx="432" cy="432"/>
          </a:xfrm>
        </p:grpSpPr>
        <p:grpSp>
          <p:nvGrpSpPr>
            <p:cNvPr id="16444" name="Group 90"/>
            <p:cNvGrpSpPr>
              <a:grpSpLocks/>
            </p:cNvGrpSpPr>
            <p:nvPr/>
          </p:nvGrpSpPr>
          <p:grpSpPr bwMode="auto">
            <a:xfrm>
              <a:off x="1432" y="2159"/>
              <a:ext cx="384" cy="192"/>
              <a:chOff x="2304" y="2640"/>
              <a:chExt cx="384" cy="192"/>
            </a:xfrm>
          </p:grpSpPr>
          <p:grpSp>
            <p:nvGrpSpPr>
              <p:cNvPr id="16452" name="Group 91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54" name="Line 92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5" name="Line 93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6" name="Line 94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7" name="Line 95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53" name="Line 96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grpSp>
          <p:nvGrpSpPr>
            <p:cNvPr id="16445" name="Group 97"/>
            <p:cNvGrpSpPr>
              <a:grpSpLocks/>
            </p:cNvGrpSpPr>
            <p:nvPr/>
          </p:nvGrpSpPr>
          <p:grpSpPr bwMode="auto">
            <a:xfrm>
              <a:off x="1384" y="2399"/>
              <a:ext cx="384" cy="192"/>
              <a:chOff x="2304" y="2640"/>
              <a:chExt cx="384" cy="192"/>
            </a:xfrm>
          </p:grpSpPr>
          <p:grpSp>
            <p:nvGrpSpPr>
              <p:cNvPr id="16446" name="Group 98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48" name="Line 99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49" name="Line 10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0" name="Line 101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1" name="Line 102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47" name="Line 103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</p:grpSp>
      <p:grpSp>
        <p:nvGrpSpPr>
          <p:cNvPr id="359561" name="Group 137"/>
          <p:cNvGrpSpPr>
            <a:grpSpLocks/>
          </p:cNvGrpSpPr>
          <p:nvPr/>
        </p:nvGrpSpPr>
        <p:grpSpPr bwMode="auto">
          <a:xfrm>
            <a:off x="2255838" y="3608388"/>
            <a:ext cx="5638800" cy="1600200"/>
            <a:chOff x="1432" y="1583"/>
            <a:chExt cx="3552" cy="1008"/>
          </a:xfrm>
        </p:grpSpPr>
        <p:grpSp>
          <p:nvGrpSpPr>
            <p:cNvPr id="16426" name="Group 52"/>
            <p:cNvGrpSpPr>
              <a:grpSpLocks/>
            </p:cNvGrpSpPr>
            <p:nvPr/>
          </p:nvGrpSpPr>
          <p:grpSpPr bwMode="auto">
            <a:xfrm>
              <a:off x="2824" y="1583"/>
              <a:ext cx="624" cy="864"/>
              <a:chOff x="2208" y="528"/>
              <a:chExt cx="672" cy="1008"/>
            </a:xfrm>
          </p:grpSpPr>
          <p:sp>
            <p:nvSpPr>
              <p:cNvPr id="16441" name="Rectangle 53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PCB</a:t>
                </a:r>
                <a:r>
                  <a:rPr lang="en-US" altLang="ko-KR" sz="1600" b="0" baseline="-25000" dirty="0">
                    <a:latin typeface="Consolas" charset="0"/>
                    <a:ea typeface="Consolas" charset="0"/>
                    <a:cs typeface="Consolas" charset="0"/>
                  </a:rPr>
                  <a:t>2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42" name="Rectangle 54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43" name="Rectangle 55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sp>
          <p:nvSpPr>
            <p:cNvPr id="16427" name="Line 66"/>
            <p:cNvSpPr>
              <a:spLocks noChangeShapeType="1"/>
            </p:cNvSpPr>
            <p:nvPr/>
          </p:nvSpPr>
          <p:spPr bwMode="auto">
            <a:xfrm>
              <a:off x="3448" y="1679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grpSp>
          <p:nvGrpSpPr>
            <p:cNvPr id="16428" name="Group 68"/>
            <p:cNvGrpSpPr>
              <a:grpSpLocks/>
            </p:cNvGrpSpPr>
            <p:nvPr/>
          </p:nvGrpSpPr>
          <p:grpSpPr bwMode="auto">
            <a:xfrm>
              <a:off x="3976" y="1583"/>
              <a:ext cx="1008" cy="864"/>
              <a:chOff x="3984" y="2064"/>
              <a:chExt cx="1008" cy="912"/>
            </a:xfrm>
          </p:grpSpPr>
          <p:grpSp>
            <p:nvGrpSpPr>
              <p:cNvPr id="16431" name="Group 56"/>
              <p:cNvGrpSpPr>
                <a:grpSpLocks/>
              </p:cNvGrpSpPr>
              <p:nvPr/>
            </p:nvGrpSpPr>
            <p:grpSpPr bwMode="auto">
              <a:xfrm>
                <a:off x="3984" y="2064"/>
                <a:ext cx="624" cy="912"/>
                <a:chOff x="2208" y="528"/>
                <a:chExt cx="672" cy="1008"/>
              </a:xfrm>
            </p:grpSpPr>
            <p:sp>
              <p:nvSpPr>
                <p:cNvPr id="16438" name="Rectangle 57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1008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Other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State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PCB</a:t>
                  </a:r>
                  <a:r>
                    <a:rPr lang="en-US" altLang="ko-KR" sz="1600" b="0" baseline="-25000" dirty="0">
                      <a:latin typeface="Consolas" charset="0"/>
                      <a:ea typeface="Consolas" charset="0"/>
                      <a:cs typeface="Consolas" charset="0"/>
                    </a:rPr>
                    <a:t>3</a:t>
                  </a:r>
                  <a:endParaRPr lang="en-US" altLang="ko-KR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9" name="Rectangle 58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240"/>
                </a:xfrm>
                <a:prstGeom prst="rect">
                  <a:avLst/>
                </a:prstGeom>
                <a:solidFill>
                  <a:srgbClr val="00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Link</a:t>
                  </a:r>
                </a:p>
              </p:txBody>
            </p:sp>
            <p:sp>
              <p:nvSpPr>
                <p:cNvPr id="16440" name="Rectangle 59"/>
                <p:cNvSpPr>
                  <a:spLocks noChangeArrowheads="1"/>
                </p:cNvSpPr>
                <p:nvPr/>
              </p:nvSpPr>
              <p:spPr bwMode="auto">
                <a:xfrm>
                  <a:off x="2208" y="768"/>
                  <a:ext cx="672" cy="192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Registers</a:t>
                  </a:r>
                </a:p>
              </p:txBody>
            </p:sp>
          </p:grpSp>
          <p:grpSp>
            <p:nvGrpSpPr>
              <p:cNvPr id="16432" name="Group 60"/>
              <p:cNvGrpSpPr>
                <a:grpSpLocks/>
              </p:cNvGrpSpPr>
              <p:nvPr/>
            </p:nvGrpSpPr>
            <p:grpSpPr bwMode="auto">
              <a:xfrm>
                <a:off x="4800" y="2160"/>
                <a:ext cx="192" cy="192"/>
                <a:chOff x="2448" y="2016"/>
                <a:chExt cx="192" cy="192"/>
              </a:xfrm>
            </p:grpSpPr>
            <p:sp>
              <p:nvSpPr>
                <p:cNvPr id="16434" name="Line 61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5" name="Line 62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6" name="Line 63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7" name="Line 64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33" name="Line 67"/>
              <p:cNvSpPr>
                <a:spLocks noChangeShapeType="1"/>
              </p:cNvSpPr>
              <p:nvPr/>
            </p:nvSpPr>
            <p:spPr bwMode="auto">
              <a:xfrm>
                <a:off x="4608" y="216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16429" name="Line 105"/>
            <p:cNvSpPr>
              <a:spLocks noChangeShapeType="1"/>
            </p:cNvSpPr>
            <p:nvPr/>
          </p:nvSpPr>
          <p:spPr bwMode="auto">
            <a:xfrm>
              <a:off x="1432" y="1679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30" name="Freeform 106"/>
            <p:cNvSpPr>
              <a:spLocks/>
            </p:cNvSpPr>
            <p:nvPr/>
          </p:nvSpPr>
          <p:spPr bwMode="auto">
            <a:xfrm>
              <a:off x="1432" y="1775"/>
              <a:ext cx="2544" cy="816"/>
            </a:xfrm>
            <a:custGeom>
              <a:avLst/>
              <a:gdLst>
                <a:gd name="T0" fmla="*/ 0 w 2544"/>
                <a:gd name="T1" fmla="*/ 96 h 816"/>
                <a:gd name="T2" fmla="*/ 1488 w 2544"/>
                <a:gd name="T3" fmla="*/ 816 h 816"/>
                <a:gd name="T4" fmla="*/ 2160 w 2544"/>
                <a:gd name="T5" fmla="*/ 816 h 816"/>
                <a:gd name="T6" fmla="*/ 2544 w 2544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4" h="816">
                  <a:moveTo>
                    <a:pt x="0" y="96"/>
                  </a:moveTo>
                  <a:lnTo>
                    <a:pt x="1488" y="816"/>
                  </a:lnTo>
                  <a:lnTo>
                    <a:pt x="2160" y="816"/>
                  </a:lnTo>
                  <a:lnTo>
                    <a:pt x="254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359558" name="Group 134"/>
          <p:cNvGrpSpPr>
            <a:grpSpLocks/>
          </p:cNvGrpSpPr>
          <p:nvPr/>
        </p:nvGrpSpPr>
        <p:grpSpPr bwMode="auto">
          <a:xfrm>
            <a:off x="2179638" y="2846388"/>
            <a:ext cx="685800" cy="685800"/>
            <a:chOff x="1384" y="1103"/>
            <a:chExt cx="432" cy="432"/>
          </a:xfrm>
        </p:grpSpPr>
        <p:grpSp>
          <p:nvGrpSpPr>
            <p:cNvPr id="16412" name="Group 109"/>
            <p:cNvGrpSpPr>
              <a:grpSpLocks/>
            </p:cNvGrpSpPr>
            <p:nvPr/>
          </p:nvGrpSpPr>
          <p:grpSpPr bwMode="auto">
            <a:xfrm>
              <a:off x="1432" y="1103"/>
              <a:ext cx="384" cy="192"/>
              <a:chOff x="2304" y="2640"/>
              <a:chExt cx="384" cy="192"/>
            </a:xfrm>
          </p:grpSpPr>
          <p:grpSp>
            <p:nvGrpSpPr>
              <p:cNvPr id="16420" name="Group 110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22" name="Line 111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23" name="Line 112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24" name="Line 113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25" name="Line 114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21" name="Line 115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grpSp>
          <p:nvGrpSpPr>
            <p:cNvPr id="16413" name="Group 116"/>
            <p:cNvGrpSpPr>
              <a:grpSpLocks/>
            </p:cNvGrpSpPr>
            <p:nvPr/>
          </p:nvGrpSpPr>
          <p:grpSpPr bwMode="auto">
            <a:xfrm>
              <a:off x="1384" y="1343"/>
              <a:ext cx="384" cy="192"/>
              <a:chOff x="2304" y="2640"/>
              <a:chExt cx="384" cy="192"/>
            </a:xfrm>
          </p:grpSpPr>
          <p:grpSp>
            <p:nvGrpSpPr>
              <p:cNvPr id="16414" name="Group 117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16" name="Line 118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17" name="Line 119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18" name="Line 120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19" name="Line 121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15" name="Line 122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</p:grpSp>
      <p:grpSp>
        <p:nvGrpSpPr>
          <p:cNvPr id="359557" name="Group 133"/>
          <p:cNvGrpSpPr>
            <a:grpSpLocks/>
          </p:cNvGrpSpPr>
          <p:nvPr/>
        </p:nvGrpSpPr>
        <p:grpSpPr bwMode="auto">
          <a:xfrm>
            <a:off x="179388" y="1905000"/>
            <a:ext cx="2076451" cy="3989388"/>
            <a:chOff x="124" y="510"/>
            <a:chExt cx="1308" cy="2513"/>
          </a:xfrm>
        </p:grpSpPr>
        <p:sp>
          <p:nvSpPr>
            <p:cNvPr id="16394" name="Rectangle 19"/>
            <p:cNvSpPr>
              <a:spLocks noChangeArrowheads="1"/>
            </p:cNvSpPr>
            <p:nvPr/>
          </p:nvSpPr>
          <p:spPr bwMode="auto">
            <a:xfrm>
              <a:off x="808" y="2111"/>
              <a:ext cx="624" cy="192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Head</a:t>
              </a:r>
            </a:p>
          </p:txBody>
        </p:sp>
        <p:sp>
          <p:nvSpPr>
            <p:cNvPr id="16395" name="Rectangle 20"/>
            <p:cNvSpPr>
              <a:spLocks noChangeArrowheads="1"/>
            </p:cNvSpPr>
            <p:nvPr/>
          </p:nvSpPr>
          <p:spPr bwMode="auto">
            <a:xfrm>
              <a:off x="808" y="2303"/>
              <a:ext cx="624" cy="192"/>
            </a:xfrm>
            <a:prstGeom prst="rect">
              <a:avLst/>
            </a:prstGeom>
            <a:solidFill>
              <a:srgbClr val="FF66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Tail</a:t>
              </a:r>
            </a:p>
          </p:txBody>
        </p:sp>
        <p:sp>
          <p:nvSpPr>
            <p:cNvPr id="16396" name="Rectangle 124"/>
            <p:cNvSpPr>
              <a:spLocks noChangeArrowheads="1"/>
            </p:cNvSpPr>
            <p:nvPr/>
          </p:nvSpPr>
          <p:spPr bwMode="auto">
            <a:xfrm>
              <a:off x="808" y="1055"/>
              <a:ext cx="624" cy="192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Head</a:t>
              </a:r>
            </a:p>
          </p:txBody>
        </p:sp>
        <p:sp>
          <p:nvSpPr>
            <p:cNvPr id="16397" name="Rectangle 125"/>
            <p:cNvSpPr>
              <a:spLocks noChangeArrowheads="1"/>
            </p:cNvSpPr>
            <p:nvPr/>
          </p:nvSpPr>
          <p:spPr bwMode="auto">
            <a:xfrm>
              <a:off x="808" y="1247"/>
              <a:ext cx="624" cy="192"/>
            </a:xfrm>
            <a:prstGeom prst="rect">
              <a:avLst/>
            </a:prstGeom>
            <a:solidFill>
              <a:srgbClr val="FF66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Tail</a:t>
              </a:r>
            </a:p>
          </p:txBody>
        </p:sp>
        <p:grpSp>
          <p:nvGrpSpPr>
            <p:cNvPr id="16398" name="Group 8"/>
            <p:cNvGrpSpPr>
              <a:grpSpLocks/>
            </p:cNvGrpSpPr>
            <p:nvPr/>
          </p:nvGrpSpPr>
          <p:grpSpPr bwMode="auto">
            <a:xfrm>
              <a:off x="808" y="527"/>
              <a:ext cx="624" cy="384"/>
              <a:chOff x="672" y="768"/>
              <a:chExt cx="720" cy="480"/>
            </a:xfrm>
          </p:grpSpPr>
          <p:sp>
            <p:nvSpPr>
              <p:cNvPr id="16410" name="Rectangle 5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720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Head</a:t>
                </a:r>
              </a:p>
            </p:txBody>
          </p:sp>
          <p:sp>
            <p:nvSpPr>
              <p:cNvPr id="16411" name="Rectangle 7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20" cy="240"/>
              </a:xfrm>
              <a:prstGeom prst="rect">
                <a:avLst/>
              </a:prstGeom>
              <a:solidFill>
                <a:srgbClr val="FF66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Tail</a:t>
                </a:r>
              </a:p>
            </p:txBody>
          </p:sp>
        </p:grpSp>
        <p:grpSp>
          <p:nvGrpSpPr>
            <p:cNvPr id="16399" name="Group 12"/>
            <p:cNvGrpSpPr>
              <a:grpSpLocks/>
            </p:cNvGrpSpPr>
            <p:nvPr/>
          </p:nvGrpSpPr>
          <p:grpSpPr bwMode="auto">
            <a:xfrm>
              <a:off x="808" y="1583"/>
              <a:ext cx="624" cy="384"/>
              <a:chOff x="672" y="768"/>
              <a:chExt cx="720" cy="480"/>
            </a:xfrm>
          </p:grpSpPr>
          <p:sp>
            <p:nvSpPr>
              <p:cNvPr id="16408" name="Rectangle 13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720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Head</a:t>
                </a:r>
              </a:p>
            </p:txBody>
          </p:sp>
          <p:sp>
            <p:nvSpPr>
              <p:cNvPr id="16409" name="Rectangle 14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20" cy="240"/>
              </a:xfrm>
              <a:prstGeom prst="rect">
                <a:avLst/>
              </a:prstGeom>
              <a:solidFill>
                <a:srgbClr val="FF66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Tail</a:t>
                </a:r>
              </a:p>
            </p:txBody>
          </p:sp>
        </p:grpSp>
        <p:grpSp>
          <p:nvGrpSpPr>
            <p:cNvPr id="16400" name="Group 15"/>
            <p:cNvGrpSpPr>
              <a:grpSpLocks/>
            </p:cNvGrpSpPr>
            <p:nvPr/>
          </p:nvGrpSpPr>
          <p:grpSpPr bwMode="auto">
            <a:xfrm>
              <a:off x="808" y="2639"/>
              <a:ext cx="624" cy="384"/>
              <a:chOff x="672" y="768"/>
              <a:chExt cx="720" cy="480"/>
            </a:xfrm>
          </p:grpSpPr>
          <p:sp>
            <p:nvSpPr>
              <p:cNvPr id="16406" name="Rectangle 16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720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Head</a:t>
                </a:r>
              </a:p>
            </p:txBody>
          </p:sp>
          <p:sp>
            <p:nvSpPr>
              <p:cNvPr id="16407" name="Rectangle 17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20" cy="240"/>
              </a:xfrm>
              <a:prstGeom prst="rect">
                <a:avLst/>
              </a:prstGeom>
              <a:solidFill>
                <a:srgbClr val="FF66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Tail</a:t>
                </a:r>
              </a:p>
            </p:txBody>
          </p:sp>
        </p:grpSp>
        <p:sp>
          <p:nvSpPr>
            <p:cNvPr id="16401" name="Text Box 126"/>
            <p:cNvSpPr txBox="1">
              <a:spLocks noChangeArrowheads="1"/>
            </p:cNvSpPr>
            <p:nvPr/>
          </p:nvSpPr>
          <p:spPr bwMode="auto">
            <a:xfrm>
              <a:off x="201" y="510"/>
              <a:ext cx="52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Ready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Queue</a:t>
              </a:r>
            </a:p>
          </p:txBody>
        </p:sp>
        <p:sp>
          <p:nvSpPr>
            <p:cNvPr id="16402" name="Text Box 127"/>
            <p:cNvSpPr txBox="1">
              <a:spLocks noChangeArrowheads="1"/>
            </p:cNvSpPr>
            <p:nvPr/>
          </p:nvSpPr>
          <p:spPr bwMode="auto">
            <a:xfrm>
              <a:off x="164" y="1055"/>
              <a:ext cx="5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Consolas" charset="0"/>
                  <a:ea typeface="Consolas" charset="0"/>
                  <a:cs typeface="Consolas" charset="0"/>
                </a:rPr>
                <a:t>USB</a:t>
              </a:r>
            </a:p>
            <a:p>
              <a:r>
                <a:rPr lang="en-US" altLang="ko-KR" b="0" dirty="0">
                  <a:latin typeface="Consolas" charset="0"/>
                  <a:ea typeface="Consolas" charset="0"/>
                  <a:cs typeface="Consolas" charset="0"/>
                </a:rPr>
                <a:t>Unit 0</a:t>
              </a:r>
            </a:p>
          </p:txBody>
        </p:sp>
        <p:sp>
          <p:nvSpPr>
            <p:cNvPr id="16403" name="Text Box 128"/>
            <p:cNvSpPr txBox="1">
              <a:spLocks noChangeArrowheads="1"/>
            </p:cNvSpPr>
            <p:nvPr/>
          </p:nvSpPr>
          <p:spPr bwMode="auto">
            <a:xfrm>
              <a:off x="164" y="1535"/>
              <a:ext cx="5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Disk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Unit 0</a:t>
              </a:r>
            </a:p>
          </p:txBody>
        </p:sp>
        <p:sp>
          <p:nvSpPr>
            <p:cNvPr id="16404" name="Text Box 129"/>
            <p:cNvSpPr txBox="1">
              <a:spLocks noChangeArrowheads="1"/>
            </p:cNvSpPr>
            <p:nvPr/>
          </p:nvSpPr>
          <p:spPr bwMode="auto">
            <a:xfrm>
              <a:off x="164" y="2063"/>
              <a:ext cx="5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Disk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Unit 2</a:t>
              </a:r>
            </a:p>
          </p:txBody>
        </p:sp>
        <p:sp>
          <p:nvSpPr>
            <p:cNvPr id="16405" name="Text Box 130"/>
            <p:cNvSpPr txBox="1">
              <a:spLocks noChangeArrowheads="1"/>
            </p:cNvSpPr>
            <p:nvPr/>
          </p:nvSpPr>
          <p:spPr bwMode="auto">
            <a:xfrm>
              <a:off x="124" y="2591"/>
              <a:ext cx="67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Ether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Netwk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97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533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Modern Process with Threads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" y="930275"/>
            <a:ext cx="8931275" cy="5546725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Thread: </a:t>
            </a:r>
            <a:r>
              <a:rPr lang="en-US" i="1" dirty="0">
                <a:ea typeface="MS PGothic" charset="0"/>
              </a:rPr>
              <a:t>a sequential execution stream within process </a:t>
            </a:r>
            <a:br>
              <a:rPr lang="en-US" i="1" dirty="0">
                <a:ea typeface="MS PGothic" charset="0"/>
              </a:rPr>
            </a:br>
            <a:r>
              <a:rPr lang="en-US" dirty="0">
                <a:ea typeface="MS PGothic" charset="0"/>
              </a:rPr>
              <a:t>(Sometimes called a “</a:t>
            </a:r>
            <a:r>
              <a:rPr lang="en-US" dirty="0">
                <a:solidFill>
                  <a:srgbClr val="3151F0"/>
                </a:solidFill>
                <a:ea typeface="MS PGothic" charset="0"/>
              </a:rPr>
              <a:t>Lightweight process</a:t>
            </a:r>
            <a:r>
              <a:rPr lang="en-US" dirty="0">
                <a:ea typeface="MS PGothic" charset="0"/>
              </a:rPr>
              <a:t>”)</a:t>
            </a:r>
          </a:p>
          <a:p>
            <a:pPr lvl="1"/>
            <a:r>
              <a:rPr lang="en-US" dirty="0">
                <a:ea typeface="MS PGothic" charset="0"/>
              </a:rPr>
              <a:t>Process still contains a single Address Space</a:t>
            </a:r>
          </a:p>
          <a:p>
            <a:pPr lvl="1"/>
            <a:r>
              <a:rPr lang="en-US" dirty="0">
                <a:ea typeface="MS PGothic" charset="0"/>
              </a:rPr>
              <a:t>No protection between threads</a:t>
            </a:r>
          </a:p>
          <a:p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Multithreading: </a:t>
            </a:r>
            <a:r>
              <a:rPr lang="en-US" i="1" dirty="0">
                <a:ea typeface="MS PGothic" charset="0"/>
              </a:rPr>
              <a:t>a single program made up of a number of different concurrent activities </a:t>
            </a:r>
            <a:endParaRPr lang="en-US" dirty="0">
              <a:ea typeface="MS PGothic" charset="0"/>
            </a:endParaRPr>
          </a:p>
          <a:p>
            <a:pPr lvl="1"/>
            <a:r>
              <a:rPr lang="en-US" dirty="0">
                <a:ea typeface="MS PGothic" charset="0"/>
              </a:rPr>
              <a:t>Sometimes called multitasking, as in Ada …</a:t>
            </a:r>
          </a:p>
          <a:p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Why separate the concept of a thread from that of a process?</a:t>
            </a:r>
          </a:p>
          <a:p>
            <a:pPr lvl="1"/>
            <a:r>
              <a:rPr lang="en-US" dirty="0">
                <a:ea typeface="MS PGothic" charset="0"/>
              </a:rPr>
              <a:t>Discuss the “thread” part of a process (concurrency)</a:t>
            </a:r>
          </a:p>
          <a:p>
            <a:pPr lvl="1"/>
            <a:r>
              <a:rPr lang="en-US" dirty="0">
                <a:ea typeface="MS PGothic" charset="0"/>
              </a:rPr>
              <a:t>Separate from the “</a:t>
            </a:r>
            <a:r>
              <a:rPr lang="en-US" altLang="ja-JP" dirty="0">
                <a:ea typeface="MS PGothic" charset="0"/>
              </a:rPr>
              <a:t>address space” (protection)</a:t>
            </a:r>
          </a:p>
          <a:p>
            <a:pPr lvl="1"/>
            <a:r>
              <a:rPr lang="en-US" dirty="0">
                <a:ea typeface="MS PGothic" charset="0"/>
              </a:rPr>
              <a:t>Heavyweight Process </a:t>
            </a:r>
            <a:r>
              <a:rPr lang="en-US" dirty="0">
                <a:ea typeface="MS PGothic" charset="0"/>
                <a:sym typeface="Symbol" charset="0"/>
              </a:rPr>
              <a:t> Process with one thread</a:t>
            </a:r>
          </a:p>
        </p:txBody>
      </p:sp>
    </p:spTree>
    <p:extLst>
      <p:ext uri="{BB962C8B-B14F-4D97-AF65-F5344CB8AC3E}">
        <p14:creationId xmlns:p14="http://schemas.microsoft.com/office/powerpoint/2010/main" val="3034808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Recall: Single and Multithreaded Processes</a:t>
            </a:r>
          </a:p>
        </p:txBody>
      </p:sp>
      <p:sp>
        <p:nvSpPr>
          <p:cNvPr id="839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694238"/>
            <a:ext cx="8670925" cy="1858962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Threads encapsulate concurrency: “Active” component</a:t>
            </a:r>
          </a:p>
          <a:p>
            <a:r>
              <a:rPr lang="en-US" dirty="0">
                <a:ea typeface="MS PGothic" charset="0"/>
              </a:rPr>
              <a:t>Address spaces encapsulate protection: “Passive” part</a:t>
            </a:r>
          </a:p>
          <a:p>
            <a:pPr lvl="1"/>
            <a:r>
              <a:rPr lang="en-US" dirty="0">
                <a:ea typeface="MS PGothic" charset="0"/>
              </a:rPr>
              <a:t>Keeps buggy program from trashing the system</a:t>
            </a:r>
          </a:p>
          <a:p>
            <a:r>
              <a:rPr lang="en-US" dirty="0">
                <a:ea typeface="MS PGothic" charset="0"/>
              </a:rPr>
              <a:t>Why have multiple threads per address space?</a:t>
            </a:r>
          </a:p>
          <a:p>
            <a:pPr>
              <a:buFontTx/>
              <a:buNone/>
            </a:pPr>
            <a:endParaRPr lang="en-US" dirty="0">
              <a:ea typeface="MS PGothic" charset="0"/>
            </a:endParaRP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11746" r="392" b="11746"/>
          <a:stretch>
            <a:fillRect/>
          </a:stretch>
        </p:blipFill>
        <p:spPr bwMode="auto">
          <a:xfrm>
            <a:off x="1295400" y="914400"/>
            <a:ext cx="6248400" cy="36147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95361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charset="0"/>
              </a:rPr>
              <a:t>Thread State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86011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State shared by all threads in process/address space</a:t>
            </a:r>
          </a:p>
          <a:p>
            <a:pPr lvl="1"/>
            <a:r>
              <a:rPr lang="en-US" dirty="0">
                <a:ea typeface="MS PGothic" charset="0"/>
              </a:rPr>
              <a:t>Content of memory (global variables, heap)</a:t>
            </a:r>
          </a:p>
          <a:p>
            <a:pPr lvl="1"/>
            <a:r>
              <a:rPr lang="en-US" dirty="0">
                <a:ea typeface="MS PGothic" charset="0"/>
              </a:rPr>
              <a:t>I/O state (file descriptors, network connections, </a:t>
            </a:r>
            <a:r>
              <a:rPr lang="en-US" dirty="0" err="1">
                <a:ea typeface="MS PGothic" charset="0"/>
              </a:rPr>
              <a:t>etc</a:t>
            </a:r>
            <a:r>
              <a:rPr lang="en-US" dirty="0">
                <a:ea typeface="MS PGothic" charset="0"/>
              </a:rPr>
              <a:t>)</a:t>
            </a:r>
          </a:p>
          <a:p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State “private” to each thread </a:t>
            </a:r>
          </a:p>
          <a:p>
            <a:pPr lvl="1"/>
            <a:r>
              <a:rPr lang="en-US" dirty="0">
                <a:ea typeface="MS PGothic" charset="0"/>
              </a:rPr>
              <a:t>Kept in </a:t>
            </a:r>
            <a:r>
              <a:rPr lang="en-US" dirty="0">
                <a:solidFill>
                  <a:srgbClr val="FF0000"/>
                </a:solidFill>
                <a:ea typeface="MS PGothic" charset="0"/>
              </a:rPr>
              <a:t>TCB </a:t>
            </a:r>
            <a:r>
              <a:rPr lang="en-US" dirty="0">
                <a:solidFill>
                  <a:srgbClr val="FF0000"/>
                </a:solidFill>
                <a:ea typeface="MS PGothic" charset="0"/>
                <a:sym typeface="Symbol" charset="0"/>
              </a:rPr>
              <a:t> Thread Control Block</a:t>
            </a:r>
          </a:p>
          <a:p>
            <a:pPr lvl="1"/>
            <a:r>
              <a:rPr lang="en-US" dirty="0">
                <a:ea typeface="MS PGothic" charset="0"/>
              </a:rPr>
              <a:t>CPU registers (including, program counter)</a:t>
            </a:r>
          </a:p>
          <a:p>
            <a:pPr lvl="1"/>
            <a:r>
              <a:rPr lang="en-US" dirty="0">
                <a:ea typeface="MS PGothic" charset="0"/>
              </a:rPr>
              <a:t>Execution stack – what is this?</a:t>
            </a:r>
          </a:p>
          <a:p>
            <a:pPr lvl="1"/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Execution Stack</a:t>
            </a:r>
          </a:p>
          <a:p>
            <a:pPr lvl="1"/>
            <a:r>
              <a:rPr lang="en-US" dirty="0">
                <a:ea typeface="MS PGothic" charset="0"/>
              </a:rPr>
              <a:t>Parameters, temporary variables</a:t>
            </a:r>
          </a:p>
          <a:p>
            <a:pPr lvl="1"/>
            <a:r>
              <a:rPr lang="en-US" dirty="0">
                <a:ea typeface="MS PGothic" charset="0"/>
              </a:rPr>
              <a:t>Return PCs are kept while called procedures are executing</a:t>
            </a:r>
          </a:p>
        </p:txBody>
      </p:sp>
    </p:spTree>
    <p:extLst>
      <p:ext uri="{BB962C8B-B14F-4D97-AF65-F5344CB8AC3E}">
        <p14:creationId xmlns:p14="http://schemas.microsoft.com/office/powerpoint/2010/main" val="310707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81"/>
            <a:ext cx="8686800" cy="875619"/>
          </a:xfrm>
        </p:spPr>
        <p:txBody>
          <a:bodyPr>
            <a:noAutofit/>
          </a:bodyPr>
          <a:lstStyle/>
          <a:p>
            <a:r>
              <a:rPr lang="en-US" dirty="0"/>
              <a:t>Communication Across the world looks like file IO 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4179411"/>
            <a:ext cx="8229600" cy="2124883"/>
          </a:xfrm>
        </p:spPr>
        <p:txBody>
          <a:bodyPr/>
          <a:lstStyle/>
          <a:p>
            <a:r>
              <a:rPr lang="en-US" dirty="0"/>
              <a:t>Connected queues over the Internet</a:t>
            </a:r>
          </a:p>
          <a:p>
            <a:pPr lvl="1"/>
            <a:r>
              <a:rPr lang="en-US" dirty="0"/>
              <a:t>But what’s the analog of open?</a:t>
            </a:r>
          </a:p>
          <a:p>
            <a:pPr lvl="1"/>
            <a:r>
              <a:rPr lang="en-US" dirty="0"/>
              <a:t>What is the namespace?</a:t>
            </a:r>
          </a:p>
          <a:p>
            <a:pPr lvl="1"/>
            <a:r>
              <a:rPr lang="en-US" dirty="0"/>
              <a:t>How are they connected in time?</a:t>
            </a:r>
          </a:p>
        </p:txBody>
      </p:sp>
      <p:sp>
        <p:nvSpPr>
          <p:cNvPr id="3" name="Rectangle 2"/>
          <p:cNvSpPr/>
          <p:nvPr/>
        </p:nvSpPr>
        <p:spPr>
          <a:xfrm>
            <a:off x="402703" y="1341293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write(</a:t>
            </a:r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wbuf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wlen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25256" y="3171319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n = read(</a:t>
            </a:r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8" name="Cube 7"/>
          <p:cNvSpPr/>
          <p:nvPr/>
        </p:nvSpPr>
        <p:spPr>
          <a:xfrm>
            <a:off x="2445491" y="2088997"/>
            <a:ext cx="81838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501" y="1889626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854839" y="2162838"/>
            <a:ext cx="502053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21062" y="239174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1494" y="2669676"/>
            <a:ext cx="379568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4823105" y="2480354"/>
            <a:ext cx="81838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2445491" y="1889626"/>
            <a:ext cx="2921441" cy="115930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39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vs. Per-Thread State</a:t>
            </a:r>
          </a:p>
        </p:txBody>
      </p:sp>
      <p:pic>
        <p:nvPicPr>
          <p:cNvPr id="4" name="Content Placeholder 3" descr="perThreadAndSharedState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0740" r="-107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841816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56388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2317900028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11430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159693663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15240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57166418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1941633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223466353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8067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3188189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75181078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8067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35814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2907195585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24163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48006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16203311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30259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15240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472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26245" y="3862388"/>
            <a:ext cx="16221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404287507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30259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2362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472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26245" y="3862388"/>
            <a:ext cx="16221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22997203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/>
              <a:t>Request Response Protocol</a:t>
            </a:r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write(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rqfd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rqbuf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= read(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8" name="Cube 7"/>
          <p:cNvSpPr/>
          <p:nvPr/>
        </p:nvSpPr>
        <p:spPr>
          <a:xfrm>
            <a:off x="3257091" y="2373925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16166" y="2612269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2990" y="1090715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</a:p>
        </p:txBody>
      </p:sp>
      <p:sp>
        <p:nvSpPr>
          <p:cNvPr id="16" name="Cube 15"/>
          <p:cNvSpPr/>
          <p:nvPr/>
        </p:nvSpPr>
        <p:spPr>
          <a:xfrm>
            <a:off x="3257091" y="4726780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6" y="5012914"/>
            <a:ext cx="763383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5016165" y="4694581"/>
            <a:ext cx="694015" cy="14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3558" y="2455151"/>
            <a:ext cx="97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requests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3558" y="4828248"/>
            <a:ext cx="111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responses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write(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respbuf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= read(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resfd,resbuf,resmax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81926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891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service request</a:t>
            </a: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</a:p>
        </p:txBody>
      </p:sp>
    </p:spTree>
    <p:extLst>
      <p:ext uri="{BB962C8B-B14F-4D97-AF65-F5344CB8AC3E}">
        <p14:creationId xmlns:p14="http://schemas.microsoft.com/office/powerpoint/2010/main" val="4068519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3" grpId="0" animBg="1"/>
      <p:bldP spid="17" grpId="0" animBg="1"/>
      <p:bldP spid="19" grpId="0" animBg="1"/>
      <p:bldP spid="27" grpId="0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3025914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2743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472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26245" y="3862388"/>
            <a:ext cx="16221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166389883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24384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52578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57481554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8288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40386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438491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3964326597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2362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697627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 1  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4093291225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if 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printf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b="0" dirty="0" err="1">
                  <a:latin typeface="Consolas" charset="0"/>
                  <a:ea typeface="Consolas" charset="0"/>
                  <a:cs typeface="Consolas" charset="0"/>
                </a:rPr>
                <a:t>tmp</a:t>
              </a: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27432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697627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 1 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0" y="1447800"/>
            <a:ext cx="9144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A+1: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A+2: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B+1: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C:</a:t>
            </a: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C+1:</a:t>
            </a:r>
          </a:p>
          <a:p>
            <a:pPr algn="r">
              <a:spcBef>
                <a:spcPct val="5000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r">
              <a:spcBef>
                <a:spcPct val="5000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2853227086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8768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5943600"/>
            <a:ext cx="2286000" cy="2286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107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Output: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19309" y="4419600"/>
            <a:ext cx="697627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&gt;2 1  </a:t>
            </a:r>
          </a:p>
        </p:txBody>
      </p:sp>
    </p:spTree>
    <p:extLst>
      <p:ext uri="{BB962C8B-B14F-4D97-AF65-F5344CB8AC3E}">
        <p14:creationId xmlns:p14="http://schemas.microsoft.com/office/powerpoint/2010/main" val="180419930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Stack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4572000"/>
            <a:ext cx="5105400" cy="129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Stack holds temporary results</a:t>
            </a:r>
          </a:p>
          <a:p>
            <a:r>
              <a:rPr lang="en-US" altLang="en-US" dirty="0"/>
              <a:t>Permits recursive execution</a:t>
            </a:r>
          </a:p>
          <a:p>
            <a:r>
              <a:rPr lang="en-US" altLang="en-US" dirty="0"/>
              <a:t>Crucial to modern languages</a:t>
            </a:r>
          </a:p>
          <a:p>
            <a:endParaRPr lang="en-US" altLang="en-US" dirty="0"/>
          </a:p>
        </p:txBody>
      </p: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838200" y="838200"/>
            <a:ext cx="2286000" cy="5334000"/>
            <a:chOff x="528" y="528"/>
            <a:chExt cx="1440" cy="3360"/>
          </a:xfrm>
        </p:grpSpPr>
        <p:sp>
          <p:nvSpPr>
            <p:cNvPr id="35854" name="Rectangle 9"/>
            <p:cNvSpPr>
              <a:spLocks noChangeArrowheads="1"/>
            </p:cNvSpPr>
            <p:nvPr/>
          </p:nvSpPr>
          <p:spPr bwMode="auto">
            <a:xfrm>
              <a:off x="528" y="528"/>
              <a:ext cx="1440" cy="33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35855" name="Text Box 10"/>
            <p:cNvSpPr txBox="1">
              <a:spLocks noChangeArrowheads="1"/>
            </p:cNvSpPr>
            <p:nvPr/>
          </p:nvSpPr>
          <p:spPr bwMode="auto">
            <a:xfrm>
              <a:off x="576" y="672"/>
              <a:ext cx="1344" cy="3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A(int tmp)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if (tmp&lt;2)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  B();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printf(tmp);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B()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C();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C() {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  A(2);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latin typeface="Consolas" charset="0"/>
                  <a:ea typeface="Consolas" charset="0"/>
                  <a:cs typeface="Consolas" charset="0"/>
                </a:rPr>
                <a:t>A(1);</a:t>
              </a:r>
            </a:p>
          </p:txBody>
        </p:sp>
      </p:grp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472113" y="27432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A: tmp=2</a:t>
            </a:r>
          </a:p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   ret=C+1</a:t>
            </a:r>
          </a:p>
        </p:txBody>
      </p:sp>
      <p:sp>
        <p:nvSpPr>
          <p:cNvPr id="35847" name="Line 15"/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35848" name="Text Box 16"/>
          <p:cNvSpPr txBox="1">
            <a:spLocks noChangeArrowheads="1"/>
          </p:cNvSpPr>
          <p:nvPr/>
        </p:nvSpPr>
        <p:spPr bwMode="auto">
          <a:xfrm>
            <a:off x="5526245" y="3862388"/>
            <a:ext cx="16221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Stack Growth</a:t>
            </a: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5472113" y="9144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A: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tmp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=1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  ret=exit</a:t>
            </a:r>
          </a:p>
        </p:txBody>
      </p:sp>
      <p:sp>
        <p:nvSpPr>
          <p:cNvPr id="35850" name="Rectangle 7"/>
          <p:cNvSpPr>
            <a:spLocks noChangeArrowheads="1"/>
          </p:cNvSpPr>
          <p:nvPr/>
        </p:nvSpPr>
        <p:spPr bwMode="auto">
          <a:xfrm>
            <a:off x="5472113" y="15240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B: ret=A+2</a:t>
            </a:r>
          </a:p>
        </p:txBody>
      </p:sp>
      <p:sp>
        <p:nvSpPr>
          <p:cNvPr id="35851" name="Rectangle 6"/>
          <p:cNvSpPr>
            <a:spLocks noChangeArrowheads="1"/>
          </p:cNvSpPr>
          <p:nvPr/>
        </p:nvSpPr>
        <p:spPr bwMode="auto">
          <a:xfrm>
            <a:off x="5472113" y="2133600"/>
            <a:ext cx="1752600" cy="6096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Consolas" charset="0"/>
                <a:ea typeface="Consolas" charset="0"/>
                <a:cs typeface="Consolas" charset="0"/>
              </a:rPr>
              <a:t>C: ret=b+1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62400" y="1219200"/>
            <a:ext cx="1524000" cy="707886"/>
            <a:chOff x="3962400" y="1219200"/>
            <a:chExt cx="1524000" cy="707886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962400" y="1219200"/>
              <a:ext cx="9447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  <a:p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Pointer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876800" y="1524000"/>
              <a:ext cx="609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838200" y="5638800"/>
            <a:ext cx="22860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859762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7"/>
          <p:cNvGrpSpPr>
            <a:grpSpLocks/>
          </p:cNvGrpSpPr>
          <p:nvPr/>
        </p:nvGrpSpPr>
        <p:grpSpPr bwMode="auto">
          <a:xfrm>
            <a:off x="762000" y="700088"/>
            <a:ext cx="7543800" cy="4267200"/>
            <a:chOff x="432" y="432"/>
            <a:chExt cx="4852" cy="2828"/>
          </a:xfrm>
        </p:grpSpPr>
        <p:sp>
          <p:nvSpPr>
            <p:cNvPr id="10246" name="Rectangle 2" descr="10%"/>
            <p:cNvSpPr>
              <a:spLocks noChangeArrowheads="1"/>
            </p:cNvSpPr>
            <p:nvPr/>
          </p:nvSpPr>
          <p:spPr bwMode="auto">
            <a:xfrm>
              <a:off x="2988" y="3036"/>
              <a:ext cx="2288" cy="224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7" name="Rectangle 3" descr="10%"/>
            <p:cNvSpPr>
              <a:spLocks noChangeArrowheads="1"/>
            </p:cNvSpPr>
            <p:nvPr/>
          </p:nvSpPr>
          <p:spPr bwMode="auto">
            <a:xfrm>
              <a:off x="444" y="444"/>
              <a:ext cx="2384" cy="464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Rectangle 4" descr="10%"/>
            <p:cNvSpPr>
              <a:spLocks noChangeArrowheads="1"/>
            </p:cNvSpPr>
            <p:nvPr/>
          </p:nvSpPr>
          <p:spPr bwMode="auto">
            <a:xfrm>
              <a:off x="2988" y="1740"/>
              <a:ext cx="2288" cy="464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9" name="Rectangle 5"/>
            <p:cNvSpPr>
              <a:spLocks noChangeArrowheads="1"/>
            </p:cNvSpPr>
            <p:nvPr/>
          </p:nvSpPr>
          <p:spPr bwMode="auto">
            <a:xfrm>
              <a:off x="432" y="432"/>
              <a:ext cx="2496" cy="28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0	</a:t>
              </a:r>
              <a:r>
                <a:rPr lang="en-US" altLang="ko-KR" sz="17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zero</a:t>
              </a: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 constant 0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1	</a:t>
              </a:r>
              <a:r>
                <a:rPr lang="en-US" altLang="ko-KR" sz="17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at</a:t>
              </a: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	reserved for assembler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2	v0	expression evaluation &amp;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3	v1	function results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4	</a:t>
              </a:r>
              <a:r>
                <a:rPr lang="en-US" altLang="ko-KR" sz="1700" b="0" dirty="0">
                  <a:solidFill>
                    <a:srgbClr val="8901F3"/>
                  </a:solidFill>
                  <a:latin typeface="Gill Sans" charset="0"/>
                  <a:ea typeface="Gill Sans" charset="0"/>
                  <a:cs typeface="Gill Sans" charset="0"/>
                </a:rPr>
                <a:t>a0</a:t>
              </a: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	</a:t>
              </a:r>
              <a:r>
                <a:rPr lang="en-US" altLang="ko-KR" sz="1700" b="0" dirty="0">
                  <a:solidFill>
                    <a:srgbClr val="8901F3"/>
                  </a:solidFill>
                  <a:latin typeface="Gill Sans" charset="0"/>
                  <a:ea typeface="Gill Sans" charset="0"/>
                  <a:cs typeface="Gill Sans" charset="0"/>
                </a:rPr>
                <a:t>arguments</a:t>
              </a:r>
              <a:endParaRPr lang="en-US" altLang="ko-KR" sz="1700" b="0" dirty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5	</a:t>
              </a:r>
              <a:r>
                <a:rPr lang="en-US" altLang="ko-KR" sz="1700" b="0" dirty="0">
                  <a:solidFill>
                    <a:srgbClr val="8901F3"/>
                  </a:solidFill>
                  <a:latin typeface="Gill Sans" charset="0"/>
                  <a:ea typeface="Gill Sans" charset="0"/>
                  <a:cs typeface="Gill Sans" charset="0"/>
                </a:rPr>
                <a:t>a1</a:t>
              </a:r>
              <a:endParaRPr lang="en-US" altLang="ko-KR" sz="1700" b="0" dirty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6	</a:t>
              </a:r>
              <a:r>
                <a:rPr lang="en-US" altLang="ko-KR" sz="1700" b="0" dirty="0">
                  <a:solidFill>
                    <a:srgbClr val="8901F3"/>
                  </a:solidFill>
                  <a:latin typeface="Gill Sans" charset="0"/>
                  <a:ea typeface="Gill Sans" charset="0"/>
                  <a:cs typeface="Gill Sans" charset="0"/>
                </a:rPr>
                <a:t>a2</a:t>
              </a:r>
              <a:endParaRPr lang="en-US" altLang="ko-KR" sz="1700" b="0" dirty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7	</a:t>
              </a:r>
              <a:r>
                <a:rPr lang="en-US" altLang="ko-KR" sz="1700" b="0" dirty="0">
                  <a:solidFill>
                    <a:srgbClr val="8901F3"/>
                  </a:solidFill>
                  <a:latin typeface="Gill Sans" charset="0"/>
                  <a:ea typeface="Gill Sans" charset="0"/>
                  <a:cs typeface="Gill Sans" charset="0"/>
                </a:rPr>
                <a:t>a3</a:t>
              </a: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	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8	</a:t>
              </a:r>
              <a:r>
                <a:rPr lang="en-US" altLang="ko-KR" sz="17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t0</a:t>
              </a: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	</a:t>
              </a:r>
              <a:r>
                <a:rPr lang="en-US" altLang="ko-KR" sz="17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temporary: caller saves</a:t>
              </a:r>
              <a:endParaRPr lang="en-US" altLang="ko-KR" sz="1700" b="0" dirty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. . .		</a:t>
              </a:r>
              <a:r>
                <a:rPr lang="en-US" altLang="ko-KR" sz="1700" b="0" dirty="0">
                  <a:solidFill>
                    <a:srgbClr val="51DC00"/>
                  </a:solidFill>
                  <a:latin typeface="Gill Sans" charset="0"/>
                  <a:ea typeface="Gill Sans" charset="0"/>
                  <a:cs typeface="Gill Sans" charset="0"/>
                </a:rPr>
                <a:t>(</a:t>
              </a:r>
              <a:r>
                <a:rPr lang="en-US" altLang="ko-KR" sz="1700" b="0" dirty="0" err="1">
                  <a:solidFill>
                    <a:srgbClr val="51DC00"/>
                  </a:solidFill>
                  <a:latin typeface="Gill Sans" charset="0"/>
                  <a:ea typeface="Gill Sans" charset="0"/>
                  <a:cs typeface="Gill Sans" charset="0"/>
                </a:rPr>
                <a:t>callee</a:t>
              </a:r>
              <a:r>
                <a:rPr lang="en-US" altLang="ko-KR" sz="1700" b="0" dirty="0">
                  <a:solidFill>
                    <a:srgbClr val="51DC00"/>
                  </a:solidFill>
                  <a:latin typeface="Gill Sans" charset="0"/>
                  <a:ea typeface="Gill Sans" charset="0"/>
                  <a:cs typeface="Gill Sans" charset="0"/>
                </a:rPr>
                <a:t> can clobber)</a:t>
              </a:r>
              <a:endParaRPr lang="en-US" altLang="ko-KR" sz="1700" b="0" dirty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 dirty="0">
                  <a:latin typeface="Gill Sans" charset="0"/>
                  <a:ea typeface="Gill Sans" charset="0"/>
                  <a:cs typeface="Gill Sans" charset="0"/>
                </a:rPr>
                <a:t>15	</a:t>
              </a:r>
              <a:r>
                <a:rPr lang="en-US" altLang="ko-KR" sz="17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t7</a:t>
              </a:r>
            </a:p>
          </p:txBody>
        </p:sp>
        <p:sp>
          <p:nvSpPr>
            <p:cNvPr id="10250" name="Rectangle 7"/>
            <p:cNvSpPr>
              <a:spLocks noChangeArrowheads="1"/>
            </p:cNvSpPr>
            <p:nvPr/>
          </p:nvSpPr>
          <p:spPr bwMode="auto">
            <a:xfrm>
              <a:off x="2976" y="432"/>
              <a:ext cx="2308" cy="28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16	</a:t>
              </a:r>
              <a:r>
                <a:rPr lang="en-US" altLang="ko-KR" sz="1700" b="0">
                  <a:solidFill>
                    <a:srgbClr val="51DC00"/>
                  </a:solidFill>
                  <a:latin typeface="Gill Sans" charset="0"/>
                  <a:ea typeface="Gill Sans" charset="0"/>
                  <a:cs typeface="Gill Sans" charset="0"/>
                </a:rPr>
                <a:t>s0</a:t>
              </a: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	</a:t>
              </a:r>
              <a:r>
                <a:rPr lang="en-US" altLang="ko-KR" sz="1700" b="0">
                  <a:solidFill>
                    <a:srgbClr val="00FF00"/>
                  </a:solidFill>
                  <a:latin typeface="Gill Sans" charset="0"/>
                  <a:ea typeface="Gill Sans" charset="0"/>
                  <a:cs typeface="Gill Sans" charset="0"/>
                </a:rPr>
                <a:t>callee saves</a:t>
              </a:r>
              <a:endParaRPr lang="en-US" altLang="ko-KR" sz="1700" b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. . . </a:t>
              </a:r>
              <a:r>
                <a:rPr lang="en-US" altLang="ko-KR" sz="17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(callee must save)</a:t>
              </a:r>
              <a:endParaRPr lang="en-US" altLang="ko-KR" sz="1700" b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23	</a:t>
              </a:r>
              <a:r>
                <a:rPr lang="en-US" altLang="ko-KR" sz="1700" b="0">
                  <a:solidFill>
                    <a:srgbClr val="51DC00"/>
                  </a:solidFill>
                  <a:latin typeface="Gill Sans" charset="0"/>
                  <a:ea typeface="Gill Sans" charset="0"/>
                  <a:cs typeface="Gill Sans" charset="0"/>
                </a:rPr>
                <a:t>s7</a:t>
              </a:r>
              <a:endParaRPr lang="en-US" altLang="ko-KR" sz="1700" b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24	</a:t>
              </a:r>
              <a:r>
                <a:rPr lang="en-US" altLang="ko-KR" sz="17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t8</a:t>
              </a: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	 </a:t>
              </a:r>
              <a:r>
                <a:rPr lang="en-US" altLang="ko-KR" sz="17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temporary (cont’d)</a:t>
              </a:r>
              <a:endParaRPr lang="en-US" altLang="ko-KR" sz="1700" b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25	</a:t>
              </a:r>
              <a:r>
                <a:rPr lang="en-US" altLang="ko-KR" sz="17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t9</a:t>
              </a:r>
              <a:endParaRPr lang="en-US" altLang="ko-KR" sz="1700" b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26	</a:t>
              </a:r>
              <a:r>
                <a:rPr lang="en-US" altLang="ko-KR" sz="1700" b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k0</a:t>
              </a: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	reserved for OS kernel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27	</a:t>
              </a:r>
              <a:r>
                <a:rPr lang="en-US" altLang="ko-KR" sz="1700" b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k1</a:t>
              </a:r>
              <a:endParaRPr lang="en-US" altLang="ko-KR" sz="1700" b="0">
                <a:latin typeface="Gill Sans" charset="0"/>
                <a:ea typeface="Gill Sans" charset="0"/>
                <a:cs typeface="Gill Sans" charset="0"/>
              </a:endParaRP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28	gp	Pointer to global area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29	sp	Stack pointer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30	fp	frame pointer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31	</a:t>
              </a:r>
              <a:r>
                <a:rPr lang="en-US" altLang="ko-KR" sz="1700" b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ra</a:t>
              </a:r>
              <a:r>
                <a:rPr lang="en-US" altLang="ko-KR" sz="1700" b="0">
                  <a:latin typeface="Gill Sans" charset="0"/>
                  <a:ea typeface="Gill Sans" charset="0"/>
                  <a:cs typeface="Gill Sans" charset="0"/>
                </a:rPr>
                <a:t>	Return Address (HW)</a:t>
              </a:r>
            </a:p>
          </p:txBody>
        </p:sp>
        <p:sp>
          <p:nvSpPr>
            <p:cNvPr id="10251" name="Rectangle 8"/>
            <p:cNvSpPr>
              <a:spLocks noChangeArrowheads="1"/>
            </p:cNvSpPr>
            <p:nvPr/>
          </p:nvSpPr>
          <p:spPr bwMode="auto">
            <a:xfrm>
              <a:off x="444" y="1500"/>
              <a:ext cx="2096" cy="944"/>
            </a:xfrm>
            <a:prstGeom prst="rect">
              <a:avLst/>
            </a:prstGeom>
            <a:noFill/>
            <a:ln w="25400">
              <a:solidFill>
                <a:srgbClr val="8901F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2" name="Rectangle 9"/>
            <p:cNvSpPr>
              <a:spLocks noChangeArrowheads="1"/>
            </p:cNvSpPr>
            <p:nvPr/>
          </p:nvSpPr>
          <p:spPr bwMode="auto">
            <a:xfrm>
              <a:off x="444" y="2508"/>
              <a:ext cx="2288" cy="752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3" name="Rectangle 10"/>
            <p:cNvSpPr>
              <a:spLocks noChangeArrowheads="1"/>
            </p:cNvSpPr>
            <p:nvPr/>
          </p:nvSpPr>
          <p:spPr bwMode="auto">
            <a:xfrm>
              <a:off x="2988" y="444"/>
              <a:ext cx="2288" cy="704"/>
            </a:xfrm>
            <a:prstGeom prst="rect">
              <a:avLst/>
            </a:prstGeom>
            <a:noFill/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4" name="Rectangle 11"/>
            <p:cNvSpPr>
              <a:spLocks noChangeArrowheads="1"/>
            </p:cNvSpPr>
            <p:nvPr/>
          </p:nvSpPr>
          <p:spPr bwMode="auto">
            <a:xfrm>
              <a:off x="2988" y="1212"/>
              <a:ext cx="2048" cy="464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5" name="Rectangle 12"/>
            <p:cNvSpPr>
              <a:spLocks noChangeArrowheads="1"/>
            </p:cNvSpPr>
            <p:nvPr/>
          </p:nvSpPr>
          <p:spPr bwMode="auto">
            <a:xfrm>
              <a:off x="444" y="972"/>
              <a:ext cx="2288" cy="464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6" name="Rectangle 13"/>
            <p:cNvSpPr>
              <a:spLocks noChangeArrowheads="1"/>
            </p:cNvSpPr>
            <p:nvPr/>
          </p:nvSpPr>
          <p:spPr bwMode="auto">
            <a:xfrm>
              <a:off x="2988" y="2268"/>
              <a:ext cx="2144" cy="704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>
          <a:xfrm>
            <a:off x="1350963" y="228600"/>
            <a:ext cx="6440487" cy="37941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>
                <a:ea typeface="굴림" panose="020B0600000101010101" pitchFamily="34" charset="-127"/>
              </a:rPr>
              <a:t>MIPS: Software conventions for Registers</a:t>
            </a:r>
          </a:p>
        </p:txBody>
      </p:sp>
      <p:sp>
        <p:nvSpPr>
          <p:cNvPr id="10244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5181600"/>
            <a:ext cx="4343400" cy="1447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dirty="0">
                <a:latin typeface="Gill Sans Light" charset="0"/>
                <a:ea typeface="Gill Sans Light" charset="0"/>
                <a:cs typeface="Gill Sans Light" charset="0"/>
              </a:rPr>
              <a:t>Before calling procedure: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>
                <a:latin typeface="Gill Sans Light" charset="0"/>
                <a:ea typeface="Gill Sans Light" charset="0"/>
                <a:cs typeface="Gill Sans Light" charset="0"/>
              </a:rPr>
              <a:t>Save caller-saves </a:t>
            </a:r>
            <a:r>
              <a:rPr lang="en-US" altLang="ko-KR" sz="2000" dirty="0" err="1">
                <a:latin typeface="Gill Sans Light" charset="0"/>
                <a:ea typeface="Gill Sans Light" charset="0"/>
                <a:cs typeface="Gill Sans Light" charset="0"/>
              </a:rPr>
              <a:t>regs</a:t>
            </a:r>
            <a:endParaRPr lang="en-US" altLang="ko-KR" sz="2000" dirty="0">
              <a:latin typeface="Gill Sans Light" charset="0"/>
              <a:ea typeface="Gill Sans Light" charset="0"/>
              <a:cs typeface="Gill Sans Light" charset="0"/>
            </a:endParaRPr>
          </a:p>
          <a:p>
            <a:pPr lvl="1">
              <a:lnSpc>
                <a:spcPct val="70000"/>
              </a:lnSpc>
            </a:pPr>
            <a:r>
              <a:rPr lang="en-US" altLang="ko-KR" sz="2000" dirty="0">
                <a:latin typeface="Gill Sans Light" charset="0"/>
                <a:ea typeface="Gill Sans Light" charset="0"/>
                <a:cs typeface="Gill Sans Light" charset="0"/>
              </a:rPr>
              <a:t>Save v0, v1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>
                <a:latin typeface="Gill Sans Light" charset="0"/>
                <a:ea typeface="Gill Sans Light" charset="0"/>
                <a:cs typeface="Gill Sans Light" charset="0"/>
              </a:rPr>
              <a:t>Save </a:t>
            </a:r>
            <a:r>
              <a:rPr lang="en-US" altLang="ko-KR" sz="2000" dirty="0" err="1">
                <a:latin typeface="Gill Sans Light" charset="0"/>
                <a:ea typeface="Gill Sans Light" charset="0"/>
                <a:cs typeface="Gill Sans Light" charset="0"/>
              </a:rPr>
              <a:t>ra</a:t>
            </a:r>
            <a:endParaRPr lang="en-US" altLang="ko-KR" sz="20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245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181600"/>
            <a:ext cx="3886200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ko-KR" sz="2400" dirty="0">
                <a:latin typeface="Gill Sans Light" charset="0"/>
                <a:ea typeface="Gill Sans Light" charset="0"/>
                <a:cs typeface="Gill Sans Light" charset="0"/>
              </a:rPr>
              <a:t>After return, assume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err="1">
                <a:latin typeface="Gill Sans Light" charset="0"/>
                <a:ea typeface="Gill Sans Light" charset="0"/>
                <a:cs typeface="Gill Sans Light" charset="0"/>
              </a:rPr>
              <a:t>Callee</a:t>
            </a:r>
            <a:r>
              <a:rPr lang="en-US" altLang="ko-KR" sz="2000" dirty="0">
                <a:latin typeface="Gill Sans Light" charset="0"/>
                <a:ea typeface="Gill Sans Light" charset="0"/>
                <a:cs typeface="Gill Sans Light" charset="0"/>
              </a:rPr>
              <a:t>-saves </a:t>
            </a:r>
            <a:r>
              <a:rPr lang="en-US" altLang="ko-KR" sz="2000" dirty="0" err="1">
                <a:latin typeface="Gill Sans Light" charset="0"/>
                <a:ea typeface="Gill Sans Light" charset="0"/>
                <a:cs typeface="Gill Sans Light" charset="0"/>
              </a:rPr>
              <a:t>reg</a:t>
            </a:r>
            <a:r>
              <a:rPr lang="en-US" altLang="ko-KR" sz="2000" dirty="0">
                <a:latin typeface="Gill Sans Light" charset="0"/>
                <a:ea typeface="Gill Sans Light" charset="0"/>
                <a:cs typeface="Gill Sans Light" charset="0"/>
              </a:rPr>
              <a:t> OK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 err="1">
                <a:latin typeface="Gill Sans Light" charset="0"/>
                <a:ea typeface="Gill Sans Light" charset="0"/>
                <a:cs typeface="Gill Sans Light" charset="0"/>
              </a:rPr>
              <a:t>gp,sp,fp</a:t>
            </a:r>
            <a:r>
              <a:rPr lang="en-US" altLang="ko-KR" sz="2000" dirty="0">
                <a:latin typeface="Gill Sans Light" charset="0"/>
                <a:ea typeface="Gill Sans Light" charset="0"/>
                <a:cs typeface="Gill Sans Light" charset="0"/>
              </a:rPr>
              <a:t> OK (restored!)</a:t>
            </a:r>
          </a:p>
          <a:p>
            <a:pPr lvl="1">
              <a:lnSpc>
                <a:spcPct val="70000"/>
              </a:lnSpc>
            </a:pPr>
            <a:r>
              <a:rPr lang="en-US" altLang="ko-KR" sz="2000" dirty="0">
                <a:latin typeface="Gill Sans Light" charset="0"/>
                <a:ea typeface="Gill Sans Light" charset="0"/>
                <a:cs typeface="Gill Sans Light" charset="0"/>
              </a:rPr>
              <a:t>Other things trashed</a:t>
            </a:r>
          </a:p>
          <a:p>
            <a:pPr>
              <a:lnSpc>
                <a:spcPct val="70000"/>
              </a:lnSpc>
            </a:pPr>
            <a:endParaRPr lang="ko-KR" altLang="en-US" sz="20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382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4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Motivational Example for Threads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51054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Imagine the following C program:</a:t>
            </a:r>
            <a:br>
              <a:rPr lang="en-US" altLang="ko-KR" dirty="0">
                <a:ea typeface="Gulim" panose="020B0600000101010101" pitchFamily="34" charset="-127"/>
              </a:rPr>
            </a:br>
            <a:endParaRPr lang="en-US" altLang="ko-KR" dirty="0">
              <a:ea typeface="Gulim" panose="020B0600000101010101" pitchFamily="34" charset="-127"/>
            </a:endParaRPr>
          </a:p>
          <a:p>
            <a:pPr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main() {</a:t>
            </a:r>
          </a:p>
          <a:p>
            <a:pPr>
              <a:buFontTx/>
              <a:buNone/>
            </a:pP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(“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pi.txt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”);</a:t>
            </a:r>
          </a:p>
          <a:p>
            <a:pPr>
              <a:buFontTx/>
              <a:buNone/>
            </a:pP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PrintClassList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(“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classlist.txt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”);</a:t>
            </a:r>
          </a:p>
          <a:p>
            <a:pPr>
              <a:buFontTx/>
              <a:buNone/>
            </a:pP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FontTx/>
              <a:buNone/>
            </a:pPr>
            <a:endParaRPr lang="en-US" altLang="ko-KR" sz="2200" dirty="0"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What is the behavior here?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Program would never print out class list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Why?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dirty="0">
                <a:ea typeface="Gulim" panose="020B0600000101010101" pitchFamily="34" charset="-127"/>
              </a:rPr>
              <a:t> would never finish</a:t>
            </a:r>
          </a:p>
          <a:p>
            <a:endParaRPr lang="ko-KR" altLang="en-US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7907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Use of Threads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711200"/>
            <a:ext cx="8710612" cy="485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Version of program with Threads (loose syntax):</a:t>
            </a:r>
            <a:br>
              <a:rPr lang="en-US" altLang="ko-KR" dirty="0">
                <a:ea typeface="Gulim" panose="020B0600000101010101" pitchFamily="34" charset="-127"/>
              </a:rPr>
            </a:br>
            <a:endParaRPr lang="en-US" altLang="ko-KR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, “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pi.txt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”));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PrintClassList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, “</a:t>
            </a:r>
            <a:r>
              <a:rPr lang="en-US" altLang="ko-KR" sz="2200" dirty="0" err="1">
                <a:latin typeface="Consolas" charset="0"/>
                <a:ea typeface="Consolas" charset="0"/>
                <a:cs typeface="Consolas" charset="0"/>
              </a:rPr>
              <a:t>classlist.txt</a:t>
            </a: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”));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ko-KR" sz="2200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What does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>
                <a:ea typeface="Gulim" panose="020B0600000101010101" pitchFamily="34" charset="-127"/>
              </a:rPr>
              <a:t> do?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Start independent thread running given procedure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What is the behavior here?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Now, you would actually see the class list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This </a:t>
            </a:r>
            <a:r>
              <a:rPr lang="en-US" altLang="ko-KR" i="1" dirty="0">
                <a:ea typeface="Gulim" panose="020B0600000101010101" pitchFamily="34" charset="-127"/>
              </a:rPr>
              <a:t>should</a:t>
            </a:r>
            <a:r>
              <a:rPr lang="en-US" altLang="ko-KR" dirty="0">
                <a:ea typeface="Gulim" panose="020B0600000101010101" pitchFamily="34" charset="-127"/>
              </a:rPr>
              <a:t> behave as if there are two separate CPUs</a:t>
            </a:r>
          </a:p>
          <a:p>
            <a:pPr lvl="1">
              <a:lnSpc>
                <a:spcPct val="80000"/>
              </a:lnSpc>
            </a:pPr>
            <a:endParaRPr lang="en-US" altLang="ko-KR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ko-KR" altLang="en-US" dirty="0">
              <a:ea typeface="Gulim" panose="020B0600000101010101" pitchFamily="34" charset="-127"/>
            </a:endParaRPr>
          </a:p>
        </p:txBody>
      </p:sp>
      <p:grpSp>
        <p:nvGrpSpPr>
          <p:cNvPr id="355343" name="Group 15"/>
          <p:cNvGrpSpPr>
            <a:grpSpLocks/>
          </p:cNvGrpSpPr>
          <p:nvPr/>
        </p:nvGrpSpPr>
        <p:grpSpPr bwMode="auto">
          <a:xfrm>
            <a:off x="990600" y="5257802"/>
            <a:ext cx="5481638" cy="1133476"/>
            <a:chOff x="576" y="3360"/>
            <a:chExt cx="3453" cy="714"/>
          </a:xfrm>
        </p:grpSpPr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576" y="3360"/>
              <a:ext cx="514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4" name="Rectangle 7"/>
            <p:cNvSpPr>
              <a:spLocks noChangeArrowheads="1"/>
            </p:cNvSpPr>
            <p:nvPr/>
          </p:nvSpPr>
          <p:spPr bwMode="auto">
            <a:xfrm>
              <a:off x="1090" y="3360"/>
              <a:ext cx="757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5" name="Rectangle 9"/>
            <p:cNvSpPr>
              <a:spLocks noChangeArrowheads="1"/>
            </p:cNvSpPr>
            <p:nvPr/>
          </p:nvSpPr>
          <p:spPr bwMode="auto">
            <a:xfrm>
              <a:off x="1824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6" name="Rectangle 10"/>
            <p:cNvSpPr>
              <a:spLocks noChangeArrowheads="1"/>
            </p:cNvSpPr>
            <p:nvPr/>
          </p:nvSpPr>
          <p:spPr bwMode="auto">
            <a:xfrm>
              <a:off x="2526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7" name="Text Box 11"/>
            <p:cNvSpPr txBox="1">
              <a:spLocks noChangeArrowheads="1"/>
            </p:cNvSpPr>
            <p:nvPr/>
          </p:nvSpPr>
          <p:spPr bwMode="auto">
            <a:xfrm>
              <a:off x="864" y="3744"/>
              <a:ext cx="64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2298" name="Line 12"/>
            <p:cNvSpPr>
              <a:spLocks noChangeShapeType="1"/>
            </p:cNvSpPr>
            <p:nvPr/>
          </p:nvSpPr>
          <p:spPr bwMode="auto">
            <a:xfrm>
              <a:off x="1536" y="3936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2928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3630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6952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8925" cy="875619"/>
          </a:xfrm>
        </p:spPr>
        <p:txBody>
          <a:bodyPr>
            <a:noAutofit/>
          </a:bodyPr>
          <a:lstStyle/>
          <a:p>
            <a:r>
              <a:rPr lang="en-US" dirty="0"/>
              <a:t>Request Response Protocol</a:t>
            </a:r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write(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rqfd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rqbuf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= read(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413460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1090715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write(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respbuf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= read(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resfd,resbuf,resmax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891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service request</a:t>
            </a: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41484" y="2346081"/>
            <a:ext cx="1242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requests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01807" y="4335154"/>
            <a:ext cx="142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responses</a:t>
            </a:r>
          </a:p>
        </p:txBody>
      </p:sp>
    </p:spTree>
    <p:extLst>
      <p:ext uri="{BB962C8B-B14F-4D97-AF65-F5344CB8AC3E}">
        <p14:creationId xmlns:p14="http://schemas.microsoft.com/office/powerpoint/2010/main" val="3268000815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Gulim" charset="0"/>
              </a:rPr>
              <a:t>Memory Footprint: Two-Threads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48" y="1245605"/>
            <a:ext cx="8153400" cy="51054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Gulim" charset="0"/>
              </a:rPr>
              <a:t>If we stopped this program and examined it with a debugger, we would see</a:t>
            </a:r>
          </a:p>
          <a:p>
            <a:pPr lvl="1"/>
            <a:r>
              <a:rPr lang="en-US" altLang="ko-KR" dirty="0">
                <a:ea typeface="Gulim" charset="0"/>
              </a:rPr>
              <a:t>Two sets of CPU registers</a:t>
            </a:r>
          </a:p>
          <a:p>
            <a:pPr lvl="1"/>
            <a:r>
              <a:rPr lang="en-US" altLang="ko-KR" dirty="0">
                <a:ea typeface="Gulim" charset="0"/>
              </a:rPr>
              <a:t>Two sets of Stacks</a:t>
            </a:r>
          </a:p>
          <a:p>
            <a:endParaRPr lang="en-US" altLang="ko-KR" dirty="0">
              <a:ea typeface="Gulim" charset="0"/>
            </a:endParaRPr>
          </a:p>
          <a:p>
            <a:r>
              <a:rPr lang="en-US" altLang="ko-KR" dirty="0">
                <a:ea typeface="Gulim" charset="0"/>
              </a:rPr>
              <a:t>Questions: </a:t>
            </a:r>
          </a:p>
          <a:p>
            <a:pPr lvl="1"/>
            <a:r>
              <a:rPr lang="en-US" altLang="ko-KR" dirty="0">
                <a:ea typeface="Gulim" charset="0"/>
              </a:rPr>
              <a:t>How do we position stacks relative to </a:t>
            </a:r>
            <a:br>
              <a:rPr lang="en-US" altLang="ko-KR" dirty="0">
                <a:ea typeface="Gulim" charset="0"/>
              </a:rPr>
            </a:br>
            <a:r>
              <a:rPr lang="en-US" altLang="ko-KR" dirty="0">
                <a:ea typeface="Gulim" charset="0"/>
              </a:rPr>
              <a:t>each other?</a:t>
            </a:r>
          </a:p>
          <a:p>
            <a:pPr lvl="1"/>
            <a:r>
              <a:rPr lang="en-US" altLang="ko-KR" dirty="0">
                <a:ea typeface="Gulim" charset="0"/>
              </a:rPr>
              <a:t>What maximum size should we choose</a:t>
            </a:r>
            <a:br>
              <a:rPr lang="en-US" altLang="ko-KR" dirty="0">
                <a:ea typeface="Gulim" charset="0"/>
              </a:rPr>
            </a:br>
            <a:r>
              <a:rPr lang="en-US" altLang="ko-KR" dirty="0">
                <a:ea typeface="Gulim" charset="0"/>
              </a:rPr>
              <a:t>for the stacks?</a:t>
            </a:r>
          </a:p>
          <a:p>
            <a:pPr lvl="1"/>
            <a:r>
              <a:rPr lang="en-US" altLang="ko-KR" dirty="0">
                <a:ea typeface="Gulim" charset="0"/>
              </a:rPr>
              <a:t>What happens if threads violate this?</a:t>
            </a:r>
          </a:p>
          <a:p>
            <a:pPr lvl="1"/>
            <a:r>
              <a:rPr lang="en-US" altLang="ko-KR" dirty="0">
                <a:ea typeface="Gulim" charset="0"/>
              </a:rPr>
              <a:t>How might you catch violations?</a:t>
            </a:r>
          </a:p>
          <a:p>
            <a:pPr lvl="1"/>
            <a:endParaRPr lang="en-US" altLang="ko-KR" dirty="0">
              <a:ea typeface="Gulim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400800" y="1909098"/>
            <a:ext cx="2120900" cy="4343400"/>
            <a:chOff x="3648" y="1008"/>
            <a:chExt cx="1336" cy="2736"/>
          </a:xfrm>
        </p:grpSpPr>
        <p:grpSp>
          <p:nvGrpSpPr>
            <p:cNvPr id="34821" name="Group 16"/>
            <p:cNvGrpSpPr>
              <a:grpSpLocks/>
            </p:cNvGrpSpPr>
            <p:nvPr/>
          </p:nvGrpSpPr>
          <p:grpSpPr bwMode="auto">
            <a:xfrm>
              <a:off x="3648" y="1008"/>
              <a:ext cx="1056" cy="2736"/>
              <a:chOff x="3648" y="1008"/>
              <a:chExt cx="1056" cy="2736"/>
            </a:xfrm>
          </p:grpSpPr>
          <p:sp>
            <p:nvSpPr>
              <p:cNvPr id="34823" name="Rectangle 4"/>
              <p:cNvSpPr>
                <a:spLocks noChangeArrowheads="1"/>
              </p:cNvSpPr>
              <p:nvPr/>
            </p:nvSpPr>
            <p:spPr bwMode="auto">
              <a:xfrm>
                <a:off x="3648" y="1008"/>
                <a:ext cx="1056" cy="27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824" name="Rectangle 6"/>
              <p:cNvSpPr>
                <a:spLocks noChangeArrowheads="1"/>
              </p:cNvSpPr>
              <p:nvPr/>
            </p:nvSpPr>
            <p:spPr bwMode="auto">
              <a:xfrm>
                <a:off x="3648" y="3408"/>
                <a:ext cx="1056" cy="33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Code</a:t>
                </a:r>
              </a:p>
            </p:txBody>
          </p:sp>
          <p:sp>
            <p:nvSpPr>
              <p:cNvPr id="34825" name="Rectangle 7"/>
              <p:cNvSpPr>
                <a:spLocks noChangeArrowheads="1"/>
              </p:cNvSpPr>
              <p:nvPr/>
            </p:nvSpPr>
            <p:spPr bwMode="auto">
              <a:xfrm>
                <a:off x="3648" y="3120"/>
                <a:ext cx="1056" cy="288"/>
              </a:xfrm>
              <a:prstGeom prst="rect">
                <a:avLst/>
              </a:prstGeom>
              <a:solidFill>
                <a:srgbClr val="53FB25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Global Data</a:t>
                </a:r>
              </a:p>
            </p:txBody>
          </p:sp>
          <p:sp>
            <p:nvSpPr>
              <p:cNvPr id="34826" name="Rectangle 8"/>
              <p:cNvSpPr>
                <a:spLocks noChangeArrowheads="1"/>
              </p:cNvSpPr>
              <p:nvPr/>
            </p:nvSpPr>
            <p:spPr bwMode="auto">
              <a:xfrm>
                <a:off x="3648" y="2640"/>
                <a:ext cx="1056" cy="48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  <p:sp>
            <p:nvSpPr>
              <p:cNvPr id="34827" name="Rectangle 9"/>
              <p:cNvSpPr>
                <a:spLocks noChangeArrowheads="1"/>
              </p:cNvSpPr>
              <p:nvPr/>
            </p:nvSpPr>
            <p:spPr bwMode="auto">
              <a:xfrm>
                <a:off x="3648" y="1008"/>
                <a:ext cx="1056" cy="336"/>
              </a:xfrm>
              <a:prstGeom prst="rect">
                <a:avLst/>
              </a:prstGeom>
              <a:solidFill>
                <a:srgbClr val="FF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Stack 1</a:t>
                </a:r>
              </a:p>
            </p:txBody>
          </p:sp>
          <p:sp>
            <p:nvSpPr>
              <p:cNvPr id="34828" name="Rectangle 10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1056" cy="432"/>
              </a:xfrm>
              <a:prstGeom prst="rect">
                <a:avLst/>
              </a:prstGeom>
              <a:solidFill>
                <a:srgbClr val="02E3EE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Stack 2</a:t>
                </a:r>
              </a:p>
            </p:txBody>
          </p:sp>
          <p:sp>
            <p:nvSpPr>
              <p:cNvPr id="34829" name="Line 12"/>
              <p:cNvSpPr>
                <a:spLocks noChangeShapeType="1"/>
              </p:cNvSpPr>
              <p:nvPr/>
            </p:nvSpPr>
            <p:spPr bwMode="auto">
              <a:xfrm>
                <a:off x="4176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830" name="Line 13"/>
              <p:cNvSpPr>
                <a:spLocks noChangeShapeType="1"/>
              </p:cNvSpPr>
              <p:nvPr/>
            </p:nvSpPr>
            <p:spPr bwMode="auto">
              <a:xfrm>
                <a:off x="4176" y="21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831" name="Line 14"/>
              <p:cNvSpPr>
                <a:spLocks noChangeShapeType="1"/>
              </p:cNvSpPr>
              <p:nvPr/>
            </p:nvSpPr>
            <p:spPr bwMode="auto">
              <a:xfrm flipV="1">
                <a:off x="4176" y="254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4822" name="Text Box 15"/>
            <p:cNvSpPr txBox="1">
              <a:spLocks noChangeArrowheads="1"/>
            </p:cNvSpPr>
            <p:nvPr/>
          </p:nvSpPr>
          <p:spPr bwMode="auto">
            <a:xfrm rot="5400000">
              <a:off x="4385" y="2237"/>
              <a:ext cx="9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356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Thread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6096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thread_fork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dirty="0"/>
              <a:t>Create a new thread to run </a:t>
            </a:r>
            <a:r>
              <a:rPr lang="en-US" dirty="0" err="1"/>
              <a:t>func(args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Pintos: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thread_create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thread_yield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lvl="1"/>
            <a:r>
              <a:rPr lang="en-US" dirty="0"/>
              <a:t>Relinquish processor voluntarily</a:t>
            </a:r>
          </a:p>
          <a:p>
            <a:pPr lvl="1"/>
            <a:r>
              <a:rPr lang="en-US" dirty="0"/>
              <a:t>Pintos: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thread_yield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thread_join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(thread)</a:t>
            </a:r>
          </a:p>
          <a:p>
            <a:pPr lvl="1"/>
            <a:r>
              <a:rPr lang="en-US" dirty="0"/>
              <a:t>In parent, wait for forked thread to exit, then return</a:t>
            </a:r>
          </a:p>
          <a:p>
            <a:pPr lvl="1"/>
            <a:r>
              <a:rPr lang="en-US" dirty="0"/>
              <a:t>Pintos: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thread_join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thread_exit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/>
              <a:t>Quit thread and clean up, wake up joiner if any</a:t>
            </a:r>
          </a:p>
          <a:p>
            <a:pPr lvl="1"/>
            <a:r>
              <a:rPr lang="en-US" dirty="0"/>
              <a:t>Pintos: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thread_exit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endParaRPr lang="en-US" sz="1400" dirty="0"/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pThreads</a:t>
            </a:r>
            <a:r>
              <a:rPr lang="en-US" dirty="0"/>
              <a:t>: POSIX standard for thread programming</a:t>
            </a:r>
            <a:br>
              <a:rPr lang="en-US" dirty="0"/>
            </a:br>
            <a:r>
              <a:rPr lang="en-US" dirty="0"/>
              <a:t>[POSIX.1c, Threads extensions (IEEE </a:t>
            </a:r>
            <a:r>
              <a:rPr lang="en-US" dirty="0" err="1"/>
              <a:t>Std</a:t>
            </a:r>
            <a:r>
              <a:rPr lang="en-US" dirty="0"/>
              <a:t> 1003.1c-1995)]</a:t>
            </a:r>
          </a:p>
        </p:txBody>
      </p:sp>
    </p:spTree>
    <p:extLst>
      <p:ext uri="{BB962C8B-B14F-4D97-AF65-F5344CB8AC3E}">
        <p14:creationId xmlns:p14="http://schemas.microsoft.com/office/powerpoint/2010/main" val="3824790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Dispatch Loop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ko-KR" dirty="0">
                <a:ea typeface="Gulim" panose="020B0600000101010101" pitchFamily="34" charset="-127"/>
              </a:rPr>
              <a:t>Conceptually, the dispatching loop of the operating system looks as follows:</a:t>
            </a:r>
            <a:br>
              <a:rPr lang="en-US" altLang="ko-KR" dirty="0">
                <a:ea typeface="Gulim" panose="020B0600000101010101" pitchFamily="34" charset="-127"/>
              </a:rPr>
            </a:br>
            <a:endParaRPr lang="en-US" altLang="ko-KR" dirty="0">
              <a:ea typeface="Gulim" panose="020B0600000101010101" pitchFamily="34" charset="-127"/>
            </a:endParaRP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Loop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RunThread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 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ChooseNextThread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SaveStateOfCPU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curTCB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LoadStateOfCPU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newTCB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This is an </a:t>
            </a:r>
            <a:r>
              <a:rPr lang="en-US" altLang="ko-KR" i="1" dirty="0">
                <a:ea typeface="Gulim" panose="020B0600000101010101" pitchFamily="34" charset="-127"/>
              </a:rPr>
              <a:t>infinite</a:t>
            </a:r>
            <a:r>
              <a:rPr lang="en-US" altLang="ko-KR" dirty="0">
                <a:ea typeface="Gulim" panose="020B0600000101010101" pitchFamily="34" charset="-127"/>
              </a:rPr>
              <a:t> loop</a:t>
            </a:r>
          </a:p>
          <a:p>
            <a:pPr lvl="1"/>
            <a:r>
              <a:rPr lang="en-US" altLang="ko-KR" sz="2400" dirty="0">
                <a:ea typeface="Gulim" panose="020B0600000101010101" pitchFamily="34" charset="-127"/>
              </a:rPr>
              <a:t>One could argue that this is all that the OS does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Should we ever exit this loop???</a:t>
            </a:r>
          </a:p>
          <a:p>
            <a:pPr lvl="1"/>
            <a:r>
              <a:rPr lang="en-US" altLang="ko-KR" sz="2400" dirty="0">
                <a:ea typeface="Gulim" panose="020B0600000101010101" pitchFamily="34" charset="-127"/>
              </a:rPr>
              <a:t>When would that be?</a:t>
            </a:r>
          </a:p>
        </p:txBody>
      </p:sp>
    </p:spTree>
    <p:extLst>
      <p:ext uri="{BB962C8B-B14F-4D97-AF65-F5344CB8AC3E}">
        <p14:creationId xmlns:p14="http://schemas.microsoft.com/office/powerpoint/2010/main" val="3393285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Running a thread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dirty="0">
                <a:ea typeface="Gulim" panose="020B0600000101010101" pitchFamily="34" charset="-127"/>
              </a:rPr>
              <a:t>Consider first portion:  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RunThread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How do I run a thread?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Load its state (registers, PC, stack pointer) into CPU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Load environment (virtual memory space, </a:t>
            </a:r>
            <a:r>
              <a:rPr lang="en-US" altLang="ko-KR" dirty="0" err="1">
                <a:ea typeface="Gulim" panose="020B0600000101010101" pitchFamily="34" charset="-127"/>
              </a:rPr>
              <a:t>etc</a:t>
            </a:r>
            <a:r>
              <a:rPr lang="en-US" altLang="ko-KR" dirty="0">
                <a:ea typeface="Gulim" panose="020B0600000101010101" pitchFamily="34" charset="-127"/>
              </a:rPr>
              <a:t>)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Jump to the PC</a:t>
            </a:r>
          </a:p>
          <a:p>
            <a:pPr lvl="1"/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How does the dispatcher get control back?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Internal events: thread returns control voluntarily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External events: thread gets </a:t>
            </a:r>
            <a:r>
              <a:rPr lang="en-US" altLang="ko-KR" i="1" dirty="0">
                <a:ea typeface="Gulim" panose="020B0600000101010101" pitchFamily="34" charset="-127"/>
              </a:rPr>
              <a:t>preempted</a:t>
            </a:r>
            <a:endParaRPr lang="en-US" altLang="ko-KR" dirty="0">
              <a:ea typeface="Gulim" panose="020B0600000101010101" pitchFamily="34" charset="-127"/>
            </a:endParaRPr>
          </a:p>
          <a:p>
            <a:pPr lvl="1">
              <a:buFontTx/>
              <a:buNone/>
            </a:pPr>
            <a:endParaRPr lang="en-US" altLang="ko-KR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2004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Internal Events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Blocking on I/O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The act of requesting I/O implicitly yields the CPU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Waiting on a “signal” from other thread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Thread asks to wait and thus yields the CPU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Thread executes a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yield()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Thread volunteers to give up CPU</a:t>
            </a:r>
          </a:p>
          <a:p>
            <a:pPr lvl="1"/>
            <a:endParaRPr lang="en-US" altLang="ko-KR" dirty="0">
              <a:ea typeface="Gulim" panose="020B0600000101010101" pitchFamily="34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lvl="1"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while(TRUE) {</a:t>
            </a:r>
          </a:p>
          <a:p>
            <a:pPr lvl="1"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ComputeNextDigit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   yield();</a:t>
            </a:r>
          </a:p>
          <a:p>
            <a:pPr lvl="1"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pPr lvl="1"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252152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Stack for Yielding Thread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3049588"/>
            <a:ext cx="86741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How do we run a new thread?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>
                <a:ea typeface="Gulim" panose="020B0600000101010101" pitchFamily="34" charset="-127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newThread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PickNewThread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switch(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curThread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newThread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ThreadHouseKeeping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 /* Do any cleanup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lnSpc>
                <a:spcPct val="80000"/>
              </a:lnSpc>
            </a:pPr>
            <a:r>
              <a:rPr lang="en-US" altLang="ko-KR" sz="2600" dirty="0">
                <a:ea typeface="Gulim" panose="020B0600000101010101" pitchFamily="34" charset="-127"/>
              </a:rPr>
              <a:t>How does dispatcher switch to a new thread?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Save anything next thread may trash: PC, </a:t>
            </a:r>
            <a:r>
              <a:rPr lang="en-US" altLang="ko-KR" dirty="0" err="1">
                <a:ea typeface="Gulim" panose="020B0600000101010101" pitchFamily="34" charset="-127"/>
              </a:rPr>
              <a:t>regs</a:t>
            </a:r>
            <a:r>
              <a:rPr lang="en-US" altLang="ko-KR" dirty="0">
                <a:ea typeface="Gulim" panose="020B0600000101010101" pitchFamily="34" charset="-127"/>
              </a:rPr>
              <a:t>, stack pointer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Maintain isolation for each thread</a:t>
            </a: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 flipV="1">
            <a:off x="3810000" y="12192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yield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 flipV="1">
            <a:off x="3811588" y="7620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ComputePI</a:t>
            </a:r>
          </a:p>
        </p:txBody>
      </p:sp>
      <p:grpSp>
        <p:nvGrpSpPr>
          <p:cNvPr id="21510" name="Group 15"/>
          <p:cNvGrpSpPr>
            <a:grpSpLocks/>
          </p:cNvGrpSpPr>
          <p:nvPr/>
        </p:nvGrpSpPr>
        <p:grpSpPr bwMode="auto">
          <a:xfrm>
            <a:off x="6018213" y="1066218"/>
            <a:ext cx="369874" cy="1661108"/>
            <a:chOff x="4606" y="816"/>
            <a:chExt cx="234" cy="1152"/>
          </a:xfrm>
        </p:grpSpPr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 rot="5400000">
              <a:off x="4234" y="1273"/>
              <a:ext cx="97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1518" name="Line 1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364565" name="Group 21"/>
          <p:cNvGrpSpPr>
            <a:grpSpLocks/>
          </p:cNvGrpSpPr>
          <p:nvPr/>
        </p:nvGrpSpPr>
        <p:grpSpPr bwMode="auto">
          <a:xfrm>
            <a:off x="1949065" y="1435100"/>
            <a:ext cx="3831025" cy="1522413"/>
            <a:chOff x="1227" y="1056"/>
            <a:chExt cx="2421" cy="1056"/>
          </a:xfrm>
        </p:grpSpPr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kernel_yield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4" name="Arc 13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5" name="Text Box 14"/>
            <p:cNvSpPr txBox="1">
              <a:spLocks noChangeArrowheads="1"/>
            </p:cNvSpPr>
            <p:nvPr/>
          </p:nvSpPr>
          <p:spPr bwMode="auto">
            <a:xfrm>
              <a:off x="1227" y="1152"/>
              <a:ext cx="775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1516" name="Rectangle 19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338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What Do the Stacks Look Like?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3810000" cy="54864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Consider the following code blocks:</a:t>
            </a:r>
          </a:p>
          <a:p>
            <a:pPr>
              <a:buFontTx/>
              <a:buNone/>
            </a:pPr>
            <a:r>
              <a:rPr lang="en-US" altLang="ko-KR" dirty="0">
                <a:ea typeface="Gulim" panose="020B0600000101010101" pitchFamily="34" charset="-127"/>
              </a:rPr>
              <a:t>	    </a:t>
            </a:r>
            <a:r>
              <a:rPr lang="en-US" altLang="ko-KR" dirty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proc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A() {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B();	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proc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B()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while(TRUE)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   yield();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Suppose we have 2 threads: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Threads S and T</a:t>
            </a:r>
          </a:p>
        </p:txBody>
      </p:sp>
      <p:sp>
        <p:nvSpPr>
          <p:cNvPr id="366606" name="AutoShape 14"/>
          <p:cNvSpPr>
            <a:spLocks noChangeArrowheads="1"/>
          </p:cNvSpPr>
          <p:nvPr/>
        </p:nvSpPr>
        <p:spPr bwMode="auto">
          <a:xfrm>
            <a:off x="5791200" y="45720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366629" name="Group 37"/>
          <p:cNvGrpSpPr>
            <a:grpSpLocks/>
          </p:cNvGrpSpPr>
          <p:nvPr/>
        </p:nvGrpSpPr>
        <p:grpSpPr bwMode="auto">
          <a:xfrm>
            <a:off x="3868738" y="1562100"/>
            <a:ext cx="2532063" cy="3009900"/>
            <a:chOff x="2437" y="984"/>
            <a:chExt cx="1595" cy="1896"/>
          </a:xfrm>
        </p:grpSpPr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3106" y="984"/>
              <a:ext cx="6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S</a:t>
              </a:r>
            </a:p>
          </p:txBody>
        </p:sp>
        <p:grpSp>
          <p:nvGrpSpPr>
            <p:cNvPr id="22542" name="Group 15"/>
            <p:cNvGrpSpPr>
              <a:grpSpLocks/>
            </p:cNvGrpSpPr>
            <p:nvPr/>
          </p:nvGrpSpPr>
          <p:grpSpPr bwMode="auto">
            <a:xfrm flipH="1">
              <a:off x="2437" y="1344"/>
              <a:ext cx="252" cy="1152"/>
              <a:chOff x="4598" y="816"/>
              <a:chExt cx="252" cy="1152"/>
            </a:xfrm>
          </p:grpSpPr>
          <p:sp>
            <p:nvSpPr>
              <p:cNvPr id="225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4166" y="1262"/>
                <a:ext cx="111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latin typeface="Consolas" charset="0"/>
                    <a:ea typeface="Consolas" charset="0"/>
                    <a:cs typeface="Consolas" charset="0"/>
                  </a:rPr>
                  <a:t>Stack </a:t>
                </a: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growth</a:t>
                </a:r>
              </a:p>
            </p:txBody>
          </p:sp>
          <p:sp>
            <p:nvSpPr>
              <p:cNvPr id="22549" name="Line 17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2784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44" name="Rectangle 5"/>
            <p:cNvSpPr>
              <a:spLocks noChangeArrowheads="1"/>
            </p:cNvSpPr>
            <p:nvPr/>
          </p:nvSpPr>
          <p:spPr bwMode="auto">
            <a:xfrm>
              <a:off x="2784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45" name="Rectangle 6"/>
            <p:cNvSpPr>
              <a:spLocks noChangeArrowheads="1"/>
            </p:cNvSpPr>
            <p:nvPr/>
          </p:nvSpPr>
          <p:spPr bwMode="auto">
            <a:xfrm>
              <a:off x="2784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46" name="Rectangle 7"/>
            <p:cNvSpPr>
              <a:spLocks noChangeArrowheads="1"/>
            </p:cNvSpPr>
            <p:nvPr/>
          </p:nvSpPr>
          <p:spPr bwMode="auto">
            <a:xfrm>
              <a:off x="2784" y="2256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7" name="Rectangle 25"/>
            <p:cNvSpPr>
              <a:spLocks noChangeArrowheads="1"/>
            </p:cNvSpPr>
            <p:nvPr/>
          </p:nvSpPr>
          <p:spPr bwMode="auto">
            <a:xfrm>
              <a:off x="2784" y="2544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grpSp>
        <p:nvGrpSpPr>
          <p:cNvPr id="366630" name="Group 38"/>
          <p:cNvGrpSpPr>
            <a:grpSpLocks/>
          </p:cNvGrpSpPr>
          <p:nvPr/>
        </p:nvGrpSpPr>
        <p:grpSpPr bwMode="auto">
          <a:xfrm>
            <a:off x="6781800" y="1549400"/>
            <a:ext cx="1981200" cy="3022600"/>
            <a:chOff x="4272" y="976"/>
            <a:chExt cx="1248" cy="1904"/>
          </a:xfrm>
        </p:grpSpPr>
        <p:sp>
          <p:nvSpPr>
            <p:cNvPr id="22535" name="Text Box 22"/>
            <p:cNvSpPr txBox="1">
              <a:spLocks noChangeArrowheads="1"/>
            </p:cNvSpPr>
            <p:nvPr/>
          </p:nvSpPr>
          <p:spPr bwMode="auto">
            <a:xfrm>
              <a:off x="4567" y="976"/>
              <a:ext cx="64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T</a:t>
              </a:r>
            </a:p>
          </p:txBody>
        </p:sp>
        <p:sp>
          <p:nvSpPr>
            <p:cNvPr id="22536" name="Rectangle 30"/>
            <p:cNvSpPr>
              <a:spLocks noChangeArrowheads="1"/>
            </p:cNvSpPr>
            <p:nvPr/>
          </p:nvSpPr>
          <p:spPr bwMode="auto">
            <a:xfrm>
              <a:off x="4272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37" name="Rectangle 31"/>
            <p:cNvSpPr>
              <a:spLocks noChangeArrowheads="1"/>
            </p:cNvSpPr>
            <p:nvPr/>
          </p:nvSpPr>
          <p:spPr bwMode="auto">
            <a:xfrm>
              <a:off x="4272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38" name="Rectangle 32"/>
            <p:cNvSpPr>
              <a:spLocks noChangeArrowheads="1"/>
            </p:cNvSpPr>
            <p:nvPr/>
          </p:nvSpPr>
          <p:spPr bwMode="auto">
            <a:xfrm>
              <a:off x="4272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39" name="Rectangle 33"/>
            <p:cNvSpPr>
              <a:spLocks noChangeArrowheads="1"/>
            </p:cNvSpPr>
            <p:nvPr/>
          </p:nvSpPr>
          <p:spPr bwMode="auto">
            <a:xfrm>
              <a:off x="4272" y="2256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0" name="Rectangle 34"/>
            <p:cNvSpPr>
              <a:spLocks noChangeArrowheads="1"/>
            </p:cNvSpPr>
            <p:nvPr/>
          </p:nvSpPr>
          <p:spPr bwMode="auto">
            <a:xfrm>
              <a:off x="4272" y="2544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2806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  <p:bldP spid="36660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sz="3000" dirty="0">
                <a:ea typeface="Gulim" panose="020B0600000101010101" pitchFamily="34" charset="-127"/>
              </a:rPr>
              <a:t>Saving/Restoring state (often called “Context Switch)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5344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Switch(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tCur,tNew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/* Unload old thread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TCB[</a:t>
            </a:r>
            <a:r>
              <a:rPr lang="en-US" altLang="ko-KR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].regs.r7 = CPU.r7;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   TCB[</a:t>
            </a:r>
            <a:r>
              <a:rPr lang="en-US" altLang="ko-KR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].regs.r0 = CPU.r0;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    TCB[</a:t>
            </a:r>
            <a:r>
              <a:rPr lang="en-US" altLang="ko-KR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ko-KR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regs.sp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ko-KR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CPU.sp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   TCB[</a:t>
            </a:r>
            <a:r>
              <a:rPr lang="en-US" altLang="ko-KR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ko-KR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regs.retpc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ko-KR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CPU.retpc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; /*return </a:t>
            </a:r>
            <a:r>
              <a:rPr lang="en-US" altLang="ko-KR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addr</a:t>
            </a:r>
            <a:r>
              <a:rPr lang="en-US" altLang="ko-KR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*/</a:t>
            </a:r>
          </a:p>
          <a:p>
            <a:pPr>
              <a:buFontTx/>
              <a:buNone/>
            </a:pPr>
            <a:endParaRPr lang="en-US" altLang="ko-KR" sz="20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altLang="ko-KR" sz="2000" dirty="0">
                <a:solidFill>
                  <a:srgbClr val="53FB25"/>
                </a:solidFill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/* Load and execute new thread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CPU.r7 = TCB[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].regs.r7;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   CPU.r0 = TCB[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].regs.r0;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CPU.sp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= TCB[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regs.sp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CPU.retpc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= TCB[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regs.retpc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   return; /* Return to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CPU.retpc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400521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Switch Details (continued)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3" y="685800"/>
            <a:ext cx="8991600" cy="6019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What if you make a mistake in implementing switch?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Suppose you forget to save/restore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Get intermittent failures depending on when context switch occurred and whether new thread uses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System will give wrong result without warning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Can you devise an exhaustive test to test switch code?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No! Too many combinations and inter-leavings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Cautionary tale: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For speed, Topaz kernel saved one instruction in switch()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Carefully documented! Only works as long as kernel size &lt; 1MB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What happened?  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Time passed, People forgot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Later, they added features to kernel (no one removes features!)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Very weird behavior started happening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Moral of story: Design for simplicity</a:t>
            </a:r>
          </a:p>
        </p:txBody>
      </p:sp>
    </p:spTree>
    <p:extLst>
      <p:ext uri="{BB962C8B-B14F-4D97-AF65-F5344CB8AC3E}">
        <p14:creationId xmlns:p14="http://schemas.microsoft.com/office/powerpoint/2010/main" val="2264552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Socket: an abstraction of a network I/O queue (IPC mechanism)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Processes have two parts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One or more Threads (Concurrency)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Address Spaces (Protection)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Concurrency accomplished by multiplexing CPU Time: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Unloading current thread (PC, registers)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Loading new thread (PC, registers)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Such context switching may be voluntary (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yield()</a:t>
            </a:r>
            <a:r>
              <a:rPr lang="en-US" altLang="en-US" dirty="0"/>
              <a:t>, I/O operations) or involuntary (timer, other interrupts)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5462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Client-Server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2724"/>
            <a:ext cx="8229600" cy="1061570"/>
          </a:xfrm>
        </p:spPr>
        <p:txBody>
          <a:bodyPr>
            <a:normAutofit/>
          </a:bodyPr>
          <a:lstStyle/>
          <a:p>
            <a:r>
              <a:rPr lang="en-US" dirty="0"/>
              <a:t>File servers, web, FTP, Databases, …</a:t>
            </a:r>
          </a:p>
          <a:p>
            <a:r>
              <a:rPr lang="en-US" dirty="0"/>
              <a:t>Many clients accessing a common server</a:t>
            </a:r>
          </a:p>
        </p:txBody>
      </p:sp>
      <p:sp>
        <p:nvSpPr>
          <p:cNvPr id="7" name="Cloud 6"/>
          <p:cNvSpPr/>
          <p:nvPr/>
        </p:nvSpPr>
        <p:spPr>
          <a:xfrm>
            <a:off x="2938485" y="1624507"/>
            <a:ext cx="3081316" cy="310132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44812" y="2200468"/>
            <a:ext cx="1550456" cy="11223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Server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7464" y="1260018"/>
            <a:ext cx="1550456" cy="748462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Client 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77464" y="2313281"/>
            <a:ext cx="1550456" cy="7484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Client 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7464" y="3972041"/>
            <a:ext cx="1550456" cy="748462"/>
          </a:xfrm>
          <a:prstGeom prst="roundRect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Client 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6534" y="3344943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***</a:t>
            </a:r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2227920" y="1634249"/>
            <a:ext cx="4416892" cy="9046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2227920" y="2687512"/>
            <a:ext cx="4416892" cy="3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27920" y="2847502"/>
            <a:ext cx="4416892" cy="13762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036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Socket:</a:t>
            </a:r>
            <a:r>
              <a:rPr lang="en-US" altLang="ko-KR" dirty="0">
                <a:ea typeface="굴림" panose="020B0600000101010101" pitchFamily="34" charset="-127"/>
              </a:rPr>
              <a:t> an abstraction of a network I/O queue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dirty="0"/>
              <a:t>Mechanism for inter-process communication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Embodies one side of a communication channel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Same interface regardless of location of other end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Local machine (“UNIX socket”) or remote machine (“network socket”)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First introduced in 4.2 BSD UNIX: big innovation at time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Now most operating systems provide some notion of socket</a:t>
            </a:r>
          </a:p>
          <a:p>
            <a:r>
              <a:rPr lang="en-US" dirty="0"/>
              <a:t>Data transfer like files</a:t>
            </a:r>
          </a:p>
          <a:p>
            <a:pPr lvl="1"/>
            <a:r>
              <a:rPr lang="en-US" dirty="0"/>
              <a:t>Read / Write against a descriptor</a:t>
            </a:r>
          </a:p>
          <a:p>
            <a:r>
              <a:rPr lang="en-US" dirty="0"/>
              <a:t>Over ANY kind of network</a:t>
            </a:r>
          </a:p>
          <a:p>
            <a:pPr lvl="1"/>
            <a:r>
              <a:rPr lang="en-US" dirty="0"/>
              <a:t>Local to a machine</a:t>
            </a:r>
          </a:p>
          <a:p>
            <a:pPr lvl="1"/>
            <a:r>
              <a:rPr lang="en-US" dirty="0"/>
              <a:t>Over the internet (TCP/IP, UDP/IP)</a:t>
            </a:r>
          </a:p>
          <a:p>
            <a:pPr lvl="1"/>
            <a:r>
              <a:rPr lang="en-US" dirty="0"/>
              <a:t>OSI, </a:t>
            </a:r>
            <a:r>
              <a:rPr lang="en-US" dirty="0" err="1"/>
              <a:t>Appletalk</a:t>
            </a:r>
            <a:r>
              <a:rPr lang="en-US" dirty="0"/>
              <a:t>, SNA, IPX, SIP, NS, …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0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/>
              <a:t>Silly Echo Server – running example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720978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write(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buf,len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275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= read(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fd,buf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,);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0923" y="2249350"/>
            <a:ext cx="841671" cy="4716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362594" y="2514600"/>
            <a:ext cx="413461" cy="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549" y="849076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04563" y="873051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41484" y="2346081"/>
            <a:ext cx="1242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requests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57203" y="4021259"/>
            <a:ext cx="4275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write(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,);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= read(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fd,rcvbuf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);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460751" y="3662399"/>
            <a:ext cx="726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print</a:t>
            </a: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19863" y="1234972"/>
            <a:ext cx="3894937" cy="1179371"/>
            <a:chOff x="219863" y="1234972"/>
            <a:chExt cx="3894937" cy="1179371"/>
          </a:xfrm>
        </p:grpSpPr>
        <p:pic>
          <p:nvPicPr>
            <p:cNvPr id="8" name="Picture 7" descr="imag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63" y="1234972"/>
              <a:ext cx="1301060" cy="1179371"/>
            </a:xfrm>
            <a:prstGeom prst="rect">
              <a:avLst/>
            </a:prstGeom>
          </p:spPr>
        </p:pic>
        <p:cxnSp>
          <p:nvCxnSpPr>
            <p:cNvPr id="22" name="Straight Arrow Connector 21"/>
            <p:cNvCxnSpPr/>
            <p:nvPr/>
          </p:nvCxnSpPr>
          <p:spPr>
            <a:xfrm>
              <a:off x="1076865" y="2088485"/>
              <a:ext cx="655135" cy="3258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274727" y="1693171"/>
              <a:ext cx="28400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0" dirty="0">
                  <a:latin typeface="Consolas" charset="0"/>
                  <a:ea typeface="Consolas" charset="0"/>
                  <a:cs typeface="Consolas" charset="0"/>
                </a:rPr>
                <a:t>gets(</a:t>
              </a:r>
              <a:r>
                <a:rPr lang="en-US" sz="2000" b="0" dirty="0" err="1">
                  <a:latin typeface="Consolas" charset="0"/>
                  <a:ea typeface="Consolas" charset="0"/>
                  <a:cs typeface="Consolas" charset="0"/>
                </a:rPr>
                <a:t>fd,sndbuf</a:t>
              </a:r>
              <a:r>
                <a:rPr lang="en-US" sz="2000" b="0" dirty="0">
                  <a:latin typeface="Consolas" charset="0"/>
                  <a:ea typeface="Consolas" charset="0"/>
                  <a:cs typeface="Consolas" charset="0"/>
                </a:rPr>
                <a:t>, …); </a:t>
              </a:r>
            </a:p>
          </p:txBody>
        </p:sp>
      </p:grpSp>
      <p:pic>
        <p:nvPicPr>
          <p:cNvPr id="23" name="Picture 22" descr="img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08" y="3323108"/>
            <a:ext cx="948330" cy="822411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endCxn id="23" idx="1"/>
          </p:cNvCxnSpPr>
          <p:nvPr/>
        </p:nvCxnSpPr>
        <p:spPr>
          <a:xfrm>
            <a:off x="6460751" y="3574167"/>
            <a:ext cx="1139057" cy="1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905000" y="5383961"/>
            <a:ext cx="1597853" cy="1277401"/>
            <a:chOff x="1905000" y="5383961"/>
            <a:chExt cx="1597853" cy="1277401"/>
          </a:xfrm>
        </p:grpSpPr>
        <p:pic>
          <p:nvPicPr>
            <p:cNvPr id="39" name="Picture 38" descr="imgres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523" y="5838951"/>
              <a:ext cx="948330" cy="822411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1905000" y="5828755"/>
              <a:ext cx="7262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i="1" dirty="0">
                  <a:solidFill>
                    <a:srgbClr val="0000FF"/>
                  </a:solidFill>
                  <a:latin typeface="Gill Sans" charset="0"/>
                  <a:ea typeface="Gill Sans" charset="0"/>
                  <a:cs typeface="Gill Sans" charset="0"/>
                </a:rPr>
                <a:t>print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998515" y="5383961"/>
              <a:ext cx="777540" cy="4001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Freeform 45"/>
          <p:cNvSpPr/>
          <p:nvPr/>
        </p:nvSpPr>
        <p:spPr>
          <a:xfrm>
            <a:off x="206352" y="2421991"/>
            <a:ext cx="1654195" cy="3812587"/>
          </a:xfrm>
          <a:custGeom>
            <a:avLst/>
            <a:gdLst>
              <a:gd name="connsiteX0" fmla="*/ 1654195 w 1654195"/>
              <a:gd name="connsiteY0" fmla="*/ 2997952 h 3812587"/>
              <a:gd name="connsiteX1" fmla="*/ 1432702 w 1654195"/>
              <a:gd name="connsiteY1" fmla="*/ 3647754 h 3812587"/>
              <a:gd name="connsiteX2" fmla="*/ 738688 w 1654195"/>
              <a:gd name="connsiteY2" fmla="*/ 3721596 h 3812587"/>
              <a:gd name="connsiteX3" fmla="*/ 236635 w 1654195"/>
              <a:gd name="connsiteY3" fmla="*/ 2525368 h 3812587"/>
              <a:gd name="connsiteX4" fmla="*/ 375 w 1654195"/>
              <a:gd name="connsiteY4" fmla="*/ 989472 h 3812587"/>
              <a:gd name="connsiteX5" fmla="*/ 177570 w 1654195"/>
              <a:gd name="connsiteY5" fmla="*/ 0 h 381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195" h="3812587">
                <a:moveTo>
                  <a:pt x="1654195" y="2997952"/>
                </a:moveTo>
                <a:cubicBezTo>
                  <a:pt x="1619740" y="3262549"/>
                  <a:pt x="1585286" y="3527147"/>
                  <a:pt x="1432702" y="3647754"/>
                </a:cubicBezTo>
                <a:cubicBezTo>
                  <a:pt x="1280118" y="3768361"/>
                  <a:pt x="938032" y="3908660"/>
                  <a:pt x="738688" y="3721596"/>
                </a:cubicBezTo>
                <a:cubicBezTo>
                  <a:pt x="539343" y="3534532"/>
                  <a:pt x="359687" y="2980722"/>
                  <a:pt x="236635" y="2525368"/>
                </a:cubicBezTo>
                <a:cubicBezTo>
                  <a:pt x="113583" y="2070014"/>
                  <a:pt x="10219" y="1410367"/>
                  <a:pt x="375" y="989472"/>
                </a:cubicBezTo>
                <a:cubicBezTo>
                  <a:pt x="-9469" y="568577"/>
                  <a:pt x="177570" y="0"/>
                  <a:pt x="177570" y="0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777709" y="2423713"/>
            <a:ext cx="2055225" cy="2387676"/>
          </a:xfrm>
          <a:custGeom>
            <a:avLst/>
            <a:gdLst>
              <a:gd name="connsiteX0" fmla="*/ 0 w 2055225"/>
              <a:gd name="connsiteY0" fmla="*/ 2095367 h 2387676"/>
              <a:gd name="connsiteX1" fmla="*/ 221493 w 2055225"/>
              <a:gd name="connsiteY1" fmla="*/ 2361196 h 2387676"/>
              <a:gd name="connsiteX2" fmla="*/ 1196066 w 2055225"/>
              <a:gd name="connsiteY2" fmla="*/ 2346428 h 2387676"/>
              <a:gd name="connsiteX3" fmla="*/ 1919612 w 2055225"/>
              <a:gd name="connsiteY3" fmla="*/ 2080599 h 2387676"/>
              <a:gd name="connsiteX4" fmla="*/ 2052508 w 2055225"/>
              <a:gd name="connsiteY4" fmla="*/ 1017286 h 2387676"/>
              <a:gd name="connsiteX5" fmla="*/ 1875313 w 2055225"/>
              <a:gd name="connsiteY5" fmla="*/ 116424 h 2387676"/>
              <a:gd name="connsiteX6" fmla="*/ 1151767 w 2055225"/>
              <a:gd name="connsiteY6" fmla="*/ 13046 h 2387676"/>
              <a:gd name="connsiteX7" fmla="*/ 472520 w 2055225"/>
              <a:gd name="connsiteY7" fmla="*/ 131192 h 2387676"/>
              <a:gd name="connsiteX8" fmla="*/ 251026 w 2055225"/>
              <a:gd name="connsiteY8" fmla="*/ 515166 h 238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5225" h="2387676">
                <a:moveTo>
                  <a:pt x="0" y="2095367"/>
                </a:moveTo>
                <a:cubicBezTo>
                  <a:pt x="11074" y="2207360"/>
                  <a:pt x="22149" y="2319353"/>
                  <a:pt x="221493" y="2361196"/>
                </a:cubicBezTo>
                <a:cubicBezTo>
                  <a:pt x="420837" y="2403039"/>
                  <a:pt x="913046" y="2393194"/>
                  <a:pt x="1196066" y="2346428"/>
                </a:cubicBezTo>
                <a:cubicBezTo>
                  <a:pt x="1479086" y="2299662"/>
                  <a:pt x="1776872" y="2302123"/>
                  <a:pt x="1919612" y="2080599"/>
                </a:cubicBezTo>
                <a:cubicBezTo>
                  <a:pt x="2062352" y="1859075"/>
                  <a:pt x="2059891" y="1344648"/>
                  <a:pt x="2052508" y="1017286"/>
                </a:cubicBezTo>
                <a:cubicBezTo>
                  <a:pt x="2045125" y="689924"/>
                  <a:pt x="2025437" y="283797"/>
                  <a:pt x="1875313" y="116424"/>
                </a:cubicBezTo>
                <a:cubicBezTo>
                  <a:pt x="1725190" y="-50949"/>
                  <a:pt x="1385566" y="10585"/>
                  <a:pt x="1151767" y="13046"/>
                </a:cubicBezTo>
                <a:cubicBezTo>
                  <a:pt x="917968" y="15507"/>
                  <a:pt x="622644" y="47505"/>
                  <a:pt x="472520" y="131192"/>
                </a:cubicBezTo>
                <a:cubicBezTo>
                  <a:pt x="322397" y="214879"/>
                  <a:pt x="251026" y="515166"/>
                  <a:pt x="251026" y="515166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201807" y="4335154"/>
            <a:ext cx="142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responses</a:t>
            </a:r>
          </a:p>
        </p:txBody>
      </p:sp>
    </p:spTree>
    <p:extLst>
      <p:ext uri="{BB962C8B-B14F-4D97-AF65-F5344CB8AC3E}">
        <p14:creationId xmlns:p14="http://schemas.microsoft.com/office/powerpoint/2010/main" val="240423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client-server example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762000"/>
            <a:ext cx="7144680" cy="3046988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void client(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n;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[MAXIN];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rcvbuf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[MAXOUT];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i="1" dirty="0" err="1">
                <a:latin typeface="Consolas" charset="0"/>
                <a:ea typeface="Consolas" charset="0"/>
                <a:cs typeface="Consolas" charset="0"/>
              </a:rPr>
              <a:t>getreq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MAXIN);        /* prompt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while 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&gt; 0) 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write(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)); /* send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(rcvbuf,0,MAXOUT);               /* clear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n=read(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rcvbuf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MAXOUT-1);      /* receive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write(STDOUT_FILENO,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rcvbuf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n);	      /* echo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i="1" dirty="0" err="1">
                <a:latin typeface="Consolas" charset="0"/>
                <a:ea typeface="Consolas" charset="0"/>
                <a:cs typeface="Consolas" charset="0"/>
              </a:rPr>
              <a:t>getreq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sndbuf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MAXIN);                 /* prompt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9765" y="3955519"/>
            <a:ext cx="7000835" cy="2893100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void server(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[MAXREQ];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n;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while (1) {                   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memset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(reqbuf,0, MAXREQ);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n = read(consockfd,reqbuf,MAXREQ-1); /*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Recv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if (n &lt;= 0) return;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n = write(STDOUT_FILENO,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)); 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 n = write(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consockfd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reqbuf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)); /* echo*/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6" name="Freeform 5"/>
          <p:cNvSpPr/>
          <p:nvPr/>
        </p:nvSpPr>
        <p:spPr>
          <a:xfrm>
            <a:off x="1167495" y="2161346"/>
            <a:ext cx="4863574" cy="3162648"/>
          </a:xfrm>
          <a:custGeom>
            <a:avLst/>
            <a:gdLst>
              <a:gd name="connsiteX0" fmla="*/ 4083817 w 4863574"/>
              <a:gd name="connsiteY0" fmla="*/ 0 h 3162648"/>
              <a:gd name="connsiteX1" fmla="*/ 4572311 w 4863574"/>
              <a:gd name="connsiteY1" fmla="*/ 928036 h 3162648"/>
              <a:gd name="connsiteX2" fmla="*/ 163652 w 4863574"/>
              <a:gd name="connsiteY2" fmla="*/ 2124713 h 3162648"/>
              <a:gd name="connsiteX3" fmla="*/ 871968 w 4863574"/>
              <a:gd name="connsiteY3" fmla="*/ 3162648 h 31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3574" h="3162648">
                <a:moveTo>
                  <a:pt x="4083817" y="0"/>
                </a:moveTo>
                <a:cubicBezTo>
                  <a:pt x="4654744" y="286958"/>
                  <a:pt x="5225672" y="573917"/>
                  <a:pt x="4572311" y="928036"/>
                </a:cubicBezTo>
                <a:cubicBezTo>
                  <a:pt x="3918950" y="1282155"/>
                  <a:pt x="780376" y="1752278"/>
                  <a:pt x="163652" y="2124713"/>
                </a:cubicBezTo>
                <a:cubicBezTo>
                  <a:pt x="-453072" y="2497148"/>
                  <a:pt x="871968" y="3162648"/>
                  <a:pt x="871968" y="3162648"/>
                </a:cubicBezTo>
              </a:path>
            </a:pathLst>
          </a:custGeom>
          <a:ln w="57150" cmpd="sng">
            <a:solidFill>
              <a:srgbClr val="FF0000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14400" y="2057400"/>
            <a:ext cx="4343400" cy="228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57400" y="5257800"/>
            <a:ext cx="4114800" cy="228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72540" y="5968022"/>
            <a:ext cx="5486400" cy="228600"/>
          </a:xfrm>
          <a:prstGeom prst="rect">
            <a:avLst/>
          </a:prstGeom>
          <a:noFill/>
          <a:ln w="38100" cap="flat" cmpd="sng" algn="ctr">
            <a:solidFill>
              <a:srgbClr val="1C31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6200" y="2661997"/>
            <a:ext cx="8550629" cy="3434003"/>
          </a:xfrm>
          <a:custGeom>
            <a:avLst/>
            <a:gdLst>
              <a:gd name="connsiteX0" fmla="*/ 7561943 w 8629325"/>
              <a:gd name="connsiteY0" fmla="*/ 3138226 h 3138226"/>
              <a:gd name="connsiteX1" fmla="*/ 8038225 w 8629325"/>
              <a:gd name="connsiteY1" fmla="*/ 2014814 h 3138226"/>
              <a:gd name="connsiteX2" fmla="*/ 442141 w 8629325"/>
              <a:gd name="connsiteY2" fmla="*/ 634972 h 3138226"/>
              <a:gd name="connsiteX3" fmla="*/ 857361 w 8629325"/>
              <a:gd name="connsiteY3" fmla="*/ 0 h 313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9325" h="3138226">
                <a:moveTo>
                  <a:pt x="7561943" y="3138226"/>
                </a:moveTo>
                <a:cubicBezTo>
                  <a:pt x="8393401" y="2785124"/>
                  <a:pt x="9224859" y="2432023"/>
                  <a:pt x="8038225" y="2014814"/>
                </a:cubicBezTo>
                <a:cubicBezTo>
                  <a:pt x="6851591" y="1597605"/>
                  <a:pt x="1638952" y="970774"/>
                  <a:pt x="442141" y="634972"/>
                </a:cubicBezTo>
                <a:cubicBezTo>
                  <a:pt x="-754670" y="299170"/>
                  <a:pt x="857361" y="0"/>
                  <a:pt x="857361" y="0"/>
                </a:cubicBezTo>
              </a:path>
            </a:pathLst>
          </a:custGeom>
          <a:ln w="57150" cmpd="sng">
            <a:solidFill>
              <a:srgbClr val="1C31CA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2554167"/>
            <a:ext cx="3886200" cy="228600"/>
          </a:xfrm>
          <a:prstGeom prst="rect">
            <a:avLst/>
          </a:prstGeom>
          <a:noFill/>
          <a:ln w="38100" cap="flat" cmpd="sng" algn="ctr">
            <a:solidFill>
              <a:srgbClr val="1C31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7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53053</TotalTime>
  <Pages>60</Pages>
  <Words>4257</Words>
  <Application>Microsoft Macintosh PowerPoint</Application>
  <PresentationFormat>On-screen Show (4:3)</PresentationFormat>
  <Paragraphs>1139</Paragraphs>
  <Slides>59</Slides>
  <Notes>40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0" baseType="lpstr">
      <vt:lpstr>굴림</vt:lpstr>
      <vt:lpstr>굴림</vt:lpstr>
      <vt:lpstr>MS PGothic</vt:lpstr>
      <vt:lpstr>MS PGothic</vt:lpstr>
      <vt:lpstr>Comic Sans MS</vt:lpstr>
      <vt:lpstr>Consolas</vt:lpstr>
      <vt:lpstr>Courier New</vt:lpstr>
      <vt:lpstr>Gill Sans</vt:lpstr>
      <vt:lpstr>Gill Sans Light</vt:lpstr>
      <vt:lpstr>Symbol</vt:lpstr>
      <vt:lpstr>Office</vt:lpstr>
      <vt:lpstr>CS162 Operating Systems and Systems Programming Lecture 5   Introduction to Networking, Concurrency (Processes and Threads)</vt:lpstr>
      <vt:lpstr>Recall: Communication between processes</vt:lpstr>
      <vt:lpstr>Communication Across the world looks like file IO </vt:lpstr>
      <vt:lpstr>Request Response Protocol</vt:lpstr>
      <vt:lpstr>Request Response Protocol</vt:lpstr>
      <vt:lpstr>Client-Server Models</vt:lpstr>
      <vt:lpstr>Sockets</vt:lpstr>
      <vt:lpstr>Silly Echo Server – running example</vt:lpstr>
      <vt:lpstr>Echo client-server example</vt:lpstr>
      <vt:lpstr>Prompt for input</vt:lpstr>
      <vt:lpstr>Socket creation and connection</vt:lpstr>
      <vt:lpstr>Namespaces for communication over IP</vt:lpstr>
      <vt:lpstr>Using Sockets for Client-Server (C/C++)</vt:lpstr>
      <vt:lpstr>Socket Setup over TCP/IP</vt:lpstr>
      <vt:lpstr>Example: Server Protection and Parallelism</vt:lpstr>
      <vt:lpstr>Server Protocol (v3)</vt:lpstr>
      <vt:lpstr>Server Address - Itself</vt:lpstr>
      <vt:lpstr>Client: Getting the Server Address</vt:lpstr>
      <vt:lpstr>Administrivia</vt:lpstr>
      <vt:lpstr>Break</vt:lpstr>
      <vt:lpstr>Recall: Traditional UNIX Process</vt:lpstr>
      <vt:lpstr>How do we Multiplex Processes?</vt:lpstr>
      <vt:lpstr>CPU Switch From Process A to Process B</vt:lpstr>
      <vt:lpstr>Lifecycle of a Process</vt:lpstr>
      <vt:lpstr>Process Scheduling</vt:lpstr>
      <vt:lpstr>Ready Queue And Various I/O Device Queues</vt:lpstr>
      <vt:lpstr>Modern Process with Threads</vt:lpstr>
      <vt:lpstr>Recall: Single and Multithreaded Processes</vt:lpstr>
      <vt:lpstr>Thread State</vt:lpstr>
      <vt:lpstr>Shared vs. Per-Thread State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Execution Stack Example</vt:lpstr>
      <vt:lpstr>MIPS: Software conventions for Registers</vt:lpstr>
      <vt:lpstr>Motivational Example for Threads</vt:lpstr>
      <vt:lpstr>Use of Threads</vt:lpstr>
      <vt:lpstr>Memory Footprint: Two-Threads</vt:lpstr>
      <vt:lpstr>Actual Thread Operations</vt:lpstr>
      <vt:lpstr>Dispatch Loop</vt:lpstr>
      <vt:lpstr>Running a thread</vt:lpstr>
      <vt:lpstr>Internal Events</vt:lpstr>
      <vt:lpstr>Stack for Yielding Thread</vt:lpstr>
      <vt:lpstr>What Do the Stacks Look Like?</vt:lpstr>
      <vt:lpstr>Saving/Restoring state (often called “Context Switch)</vt:lpstr>
      <vt:lpstr>Switch Details (continued)</vt:lpstr>
      <vt:lpstr>Summary</vt:lpstr>
    </vt:vector>
  </TitlesOfParts>
  <Company>UC Berkeley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Joseph</cp:lastModifiedBy>
  <cp:revision>587</cp:revision>
  <cp:lastPrinted>2017-09-11T02:10:48Z</cp:lastPrinted>
  <dcterms:created xsi:type="dcterms:W3CDTF">1995-08-12T11:37:26Z</dcterms:created>
  <dcterms:modified xsi:type="dcterms:W3CDTF">2018-02-01T02:19:26Z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