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1029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1028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5" r:id="rId28"/>
    <p:sldId id="906" r:id="rId29"/>
    <p:sldId id="907" r:id="rId30"/>
    <p:sldId id="908" r:id="rId31"/>
    <p:sldId id="991" r:id="rId32"/>
    <p:sldId id="993" r:id="rId33"/>
    <p:sldId id="992" r:id="rId34"/>
    <p:sldId id="909" r:id="rId35"/>
    <p:sldId id="948" r:id="rId36"/>
    <p:sldId id="912" r:id="rId37"/>
    <p:sldId id="949" r:id="rId38"/>
    <p:sldId id="950" r:id="rId39"/>
    <p:sldId id="953" r:id="rId40"/>
    <p:sldId id="920" r:id="rId41"/>
    <p:sldId id="921" r:id="rId42"/>
    <p:sldId id="965" r:id="rId43"/>
    <p:sldId id="966" r:id="rId44"/>
    <p:sldId id="1030" r:id="rId45"/>
    <p:sldId id="1031" r:id="rId46"/>
    <p:sldId id="1032" r:id="rId47"/>
    <p:sldId id="1033" r:id="rId48"/>
    <p:sldId id="1034" r:id="rId49"/>
    <p:sldId id="990" r:id="rId5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94807" autoAdjust="0"/>
  </p:normalViewPr>
  <p:slideViewPr>
    <p:cSldViewPr>
      <p:cViewPr varScale="1">
        <p:scale>
          <a:sx n="129" d="100"/>
          <a:sy n="129" d="100"/>
        </p:scale>
        <p:origin x="2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0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temp\Midterm_1_score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'[Midterm_1_scores.xlsx]Assignment Grades'!$D$2:$D$402</cx:f>
        <cx:lvl ptCount="401" formatCode="General">
          <cx:pt idx="0">65.25</cx:pt>
          <cx:pt idx="1">53</cx:pt>
          <cx:pt idx="2">43.25</cx:pt>
          <cx:pt idx="3">65.75</cx:pt>
          <cx:pt idx="4">66.25</cx:pt>
          <cx:pt idx="5">24</cx:pt>
          <cx:pt idx="6">76.5</cx:pt>
          <cx:pt idx="7">67.5</cx:pt>
          <cx:pt idx="8">63.75</cx:pt>
          <cx:pt idx="9">81</cx:pt>
          <cx:pt idx="10">71.25</cx:pt>
          <cx:pt idx="11">54.600000000000001</cx:pt>
          <cx:pt idx="12">59.75</cx:pt>
          <cx:pt idx="13">55</cx:pt>
          <cx:pt idx="14">65.5</cx:pt>
          <cx:pt idx="15">59.25</cx:pt>
          <cx:pt idx="16">59</cx:pt>
          <cx:pt idx="17">48.25</cx:pt>
          <cx:pt idx="18">71.25</cx:pt>
          <cx:pt idx="19">43.875</cx:pt>
          <cx:pt idx="20">51.600000000000001</cx:pt>
          <cx:pt idx="21">79.25</cx:pt>
          <cx:pt idx="22">37</cx:pt>
          <cx:pt idx="23">40</cx:pt>
          <cx:pt idx="24">89</cx:pt>
          <cx:pt idx="25">50.375</cx:pt>
          <cx:pt idx="26">68.25</cx:pt>
          <cx:pt idx="27">80.25</cx:pt>
          <cx:pt idx="28">68.25</cx:pt>
          <cx:pt idx="29">35.25</cx:pt>
          <cx:pt idx="30">50</cx:pt>
          <cx:pt idx="31">79.5</cx:pt>
          <cx:pt idx="32">34.75</cx:pt>
          <cx:pt idx="33">74</cx:pt>
          <cx:pt idx="34">67.75</cx:pt>
          <cx:pt idx="35">45</cx:pt>
          <cx:pt idx="36">65.5</cx:pt>
          <cx:pt idx="37">75.25</cx:pt>
          <cx:pt idx="38">58.100000000000001</cx:pt>
          <cx:pt idx="39">75.75</cx:pt>
          <cx:pt idx="40">75</cx:pt>
          <cx:pt idx="41">64.75</cx:pt>
          <cx:pt idx="42">48.375</cx:pt>
          <cx:pt idx="43">89.25</cx:pt>
          <cx:pt idx="44">53.5</cx:pt>
          <cx:pt idx="45">60.25</cx:pt>
          <cx:pt idx="46">53</cx:pt>
          <cx:pt idx="47">62</cx:pt>
          <cx:pt idx="48">76.5</cx:pt>
          <cx:pt idx="49">47.5</cx:pt>
          <cx:pt idx="50">76.25</cx:pt>
          <cx:pt idx="51">70.625</cx:pt>
          <cx:pt idx="52">80.75</cx:pt>
          <cx:pt idx="53">65.125</cx:pt>
          <cx:pt idx="54">81.5</cx:pt>
          <cx:pt idx="55">43.75</cx:pt>
          <cx:pt idx="56">82.5</cx:pt>
          <cx:pt idx="57">68.5</cx:pt>
          <cx:pt idx="58">62.75</cx:pt>
          <cx:pt idx="59">67</cx:pt>
          <cx:pt idx="60">62</cx:pt>
          <cx:pt idx="61">77.25</cx:pt>
          <cx:pt idx="62">40.5</cx:pt>
          <cx:pt idx="63">35.5</cx:pt>
          <cx:pt idx="64">68.25</cx:pt>
          <cx:pt idx="65">70.75</cx:pt>
          <cx:pt idx="66">67.5</cx:pt>
          <cx:pt idx="67">48.5</cx:pt>
          <cx:pt idx="68">49.75</cx:pt>
          <cx:pt idx="69">67.25</cx:pt>
          <cx:pt idx="70">53.5</cx:pt>
          <cx:pt idx="71">71.375</cx:pt>
          <cx:pt idx="72">39.5</cx:pt>
          <cx:pt idx="73">59</cx:pt>
          <cx:pt idx="74">58.25</cx:pt>
          <cx:pt idx="75">89.75</cx:pt>
          <cx:pt idx="76">72.875</cx:pt>
          <cx:pt idx="77">47.375</cx:pt>
          <cx:pt idx="78">34.125</cx:pt>
          <cx:pt idx="79">51.25</cx:pt>
          <cx:pt idx="80">66.375</cx:pt>
          <cx:pt idx="81">60.75</cx:pt>
          <cx:pt idx="82">26.125</cx:pt>
          <cx:pt idx="83">62</cx:pt>
          <cx:pt idx="84">67.5</cx:pt>
          <cx:pt idx="85">31.875</cx:pt>
          <cx:pt idx="86">67.75</cx:pt>
          <cx:pt idx="87">51.5</cx:pt>
          <cx:pt idx="88">69.75</cx:pt>
          <cx:pt idx="89">77.5</cx:pt>
          <cx:pt idx="90">32</cx:pt>
          <cx:pt idx="91">67.25</cx:pt>
          <cx:pt idx="92">55.75</cx:pt>
          <cx:pt idx="93">71.5</cx:pt>
          <cx:pt idx="94">64</cx:pt>
          <cx:pt idx="95">63.225000000000001</cx:pt>
          <cx:pt idx="96">55.875</cx:pt>
          <cx:pt idx="97">86</cx:pt>
          <cx:pt idx="98">66.75</cx:pt>
          <cx:pt idx="99">80</cx:pt>
          <cx:pt idx="100">71.5</cx:pt>
          <cx:pt idx="101">78.75</cx:pt>
          <cx:pt idx="102">62.5</cx:pt>
          <cx:pt idx="103">61.100000000000001</cx:pt>
          <cx:pt idx="104">67.75</cx:pt>
          <cx:pt idx="105">73.75</cx:pt>
          <cx:pt idx="106">84.25</cx:pt>
          <cx:pt idx="107">22.5</cx:pt>
          <cx:pt idx="108">62</cx:pt>
          <cx:pt idx="109">65.5</cx:pt>
          <cx:pt idx="110">81.625</cx:pt>
          <cx:pt idx="111">42.375</cx:pt>
          <cx:pt idx="112">52.25</cx:pt>
          <cx:pt idx="113">69.75</cx:pt>
          <cx:pt idx="114">85.375</cx:pt>
          <cx:pt idx="115">55.25</cx:pt>
          <cx:pt idx="116">75</cx:pt>
          <cx:pt idx="117">84.25</cx:pt>
          <cx:pt idx="118">46.75</cx:pt>
          <cx:pt idx="119">32</cx:pt>
          <cx:pt idx="120">27.5</cx:pt>
          <cx:pt idx="121">65</cx:pt>
          <cx:pt idx="122">74.5</cx:pt>
          <cx:pt idx="123">43.5</cx:pt>
          <cx:pt idx="124">58.5</cx:pt>
          <cx:pt idx="125">50.75</cx:pt>
          <cx:pt idx="126">53.875</cx:pt>
          <cx:pt idx="127">56</cx:pt>
          <cx:pt idx="128">50.75</cx:pt>
          <cx:pt idx="129">46</cx:pt>
          <cx:pt idx="130">51.75</cx:pt>
          <cx:pt idx="131">70</cx:pt>
          <cx:pt idx="132">73.25</cx:pt>
          <cx:pt idx="133">69.75</cx:pt>
          <cx:pt idx="134">62.25</cx:pt>
          <cx:pt idx="135">71.849999999999994</cx:pt>
          <cx:pt idx="136">43</cx:pt>
          <cx:pt idx="137">77.625</cx:pt>
          <cx:pt idx="138">64</cx:pt>
          <cx:pt idx="139">67.5</cx:pt>
          <cx:pt idx="140">71</cx:pt>
          <cx:pt idx="141">65.625</cx:pt>
          <cx:pt idx="142">74.5</cx:pt>
          <cx:pt idx="143">48.625</cx:pt>
          <cx:pt idx="144">59.25</cx:pt>
          <cx:pt idx="145">44.875</cx:pt>
          <cx:pt idx="146">50.5</cx:pt>
          <cx:pt idx="147">66.625</cx:pt>
          <cx:pt idx="148">64.25</cx:pt>
          <cx:pt idx="149">73.125</cx:pt>
          <cx:pt idx="150">83.5</cx:pt>
          <cx:pt idx="151">46.25</cx:pt>
          <cx:pt idx="152">64.375</cx:pt>
          <cx:pt idx="153">70.25</cx:pt>
          <cx:pt idx="154">60</cx:pt>
          <cx:pt idx="155">52</cx:pt>
          <cx:pt idx="156">74.25</cx:pt>
          <cx:pt idx="157">63.5</cx:pt>
          <cx:pt idx="158">80.25</cx:pt>
          <cx:pt idx="159">78.375</cx:pt>
          <cx:pt idx="160">49.975000000000001</cx:pt>
          <cx:pt idx="161">77.75</cx:pt>
          <cx:pt idx="162">64.25</cx:pt>
          <cx:pt idx="163">49</cx:pt>
          <cx:pt idx="164">65</cx:pt>
          <cx:pt idx="165">56.625</cx:pt>
          <cx:pt idx="166">60.5</cx:pt>
          <cx:pt idx="167">41.25</cx:pt>
          <cx:pt idx="168">63.125</cx:pt>
          <cx:pt idx="169">52.375</cx:pt>
          <cx:pt idx="170">57.625</cx:pt>
          <cx:pt idx="171">26</cx:pt>
          <cx:pt idx="172">74</cx:pt>
          <cx:pt idx="173">68.625</cx:pt>
          <cx:pt idx="174">76.5</cx:pt>
          <cx:pt idx="175">38.75</cx:pt>
          <cx:pt idx="176">81.75</cx:pt>
          <cx:pt idx="177">67.25</cx:pt>
          <cx:pt idx="178">38.125</cx:pt>
          <cx:pt idx="179">66.75</cx:pt>
          <cx:pt idx="180">64.75</cx:pt>
          <cx:pt idx="181">61.5</cx:pt>
          <cx:pt idx="182">57</cx:pt>
          <cx:pt idx="183">74.25</cx:pt>
          <cx:pt idx="184">85.25</cx:pt>
          <cx:pt idx="185">70.125</cx:pt>
          <cx:pt idx="186">60.5</cx:pt>
          <cx:pt idx="187">65.75</cx:pt>
          <cx:pt idx="188">66.5</cx:pt>
          <cx:pt idx="189">62.5</cx:pt>
          <cx:pt idx="190">69.5</cx:pt>
          <cx:pt idx="191">39.5</cx:pt>
          <cx:pt idx="192">69.625</cx:pt>
          <cx:pt idx="193">72.25</cx:pt>
          <cx:pt idx="194">75.25</cx:pt>
          <cx:pt idx="195">42.25</cx:pt>
          <cx:pt idx="196">62.25</cx:pt>
          <cx:pt idx="197">39.125</cx:pt>
          <cx:pt idx="198">53.75</cx:pt>
          <cx:pt idx="199">63</cx:pt>
          <cx:pt idx="200">74.349999999999994</cx:pt>
          <cx:pt idx="201">77</cx:pt>
          <cx:pt idx="202">78</cx:pt>
          <cx:pt idx="203">25.5</cx:pt>
          <cx:pt idx="204">62.75</cx:pt>
          <cx:pt idx="205">57.5</cx:pt>
          <cx:pt idx="206">62.75</cx:pt>
          <cx:pt idx="207">48.5</cx:pt>
          <cx:pt idx="208">48.5</cx:pt>
          <cx:pt idx="209">35.25</cx:pt>
          <cx:pt idx="210">55.5</cx:pt>
          <cx:pt idx="211">67.75</cx:pt>
          <cx:pt idx="212">57.475000000000001</cx:pt>
          <cx:pt idx="213">30.125</cx:pt>
          <cx:pt idx="214">62.5</cx:pt>
          <cx:pt idx="215">72.5</cx:pt>
          <cx:pt idx="216">76.25</cx:pt>
          <cx:pt idx="217">44.25</cx:pt>
          <cx:pt idx="218">78.25</cx:pt>
          <cx:pt idx="219">60.75</cx:pt>
          <cx:pt idx="220">32.25</cx:pt>
          <cx:pt idx="221">45</cx:pt>
          <cx:pt idx="222">59.25</cx:pt>
          <cx:pt idx="223">84.75</cx:pt>
          <cx:pt idx="224">79</cx:pt>
          <cx:pt idx="225">60.125</cx:pt>
          <cx:pt idx="226">75.375</cx:pt>
          <cx:pt idx="227">63.5</cx:pt>
          <cx:pt idx="228">59.5</cx:pt>
          <cx:pt idx="229">71.25</cx:pt>
          <cx:pt idx="230">46</cx:pt>
          <cx:pt idx="231">49.75</cx:pt>
          <cx:pt idx="232">49</cx:pt>
          <cx:pt idx="233">42</cx:pt>
          <cx:pt idx="234">56.75</cx:pt>
          <cx:pt idx="235">31</cx:pt>
          <cx:pt idx="236">40.75</cx:pt>
          <cx:pt idx="237">51.600000000000001</cx:pt>
          <cx:pt idx="238">48.25</cx:pt>
          <cx:pt idx="239">81</cx:pt>
          <cx:pt idx="240">26.5</cx:pt>
          <cx:pt idx="241">51.75</cx:pt>
          <cx:pt idx="242">77.5</cx:pt>
          <cx:pt idx="243">73.5</cx:pt>
          <cx:pt idx="244">31.5</cx:pt>
          <cx:pt idx="245">55.5</cx:pt>
          <cx:pt idx="246">59.5</cx:pt>
          <cx:pt idx="247">58</cx:pt>
          <cx:pt idx="248">62.25</cx:pt>
          <cx:pt idx="249">26.5</cx:pt>
          <cx:pt idx="250">56.5</cx:pt>
          <cx:pt idx="251">38.5</cx:pt>
          <cx:pt idx="252">50.25</cx:pt>
          <cx:pt idx="253">59.25</cx:pt>
          <cx:pt idx="254">47.75</cx:pt>
          <cx:pt idx="255">78.25</cx:pt>
          <cx:pt idx="256">63.25</cx:pt>
          <cx:pt idx="257">50.375</cx:pt>
          <cx:pt idx="258">53.75</cx:pt>
          <cx:pt idx="259">73.25</cx:pt>
          <cx:pt idx="260">73</cx:pt>
          <cx:pt idx="261">62.125</cx:pt>
          <cx:pt idx="262">27.75</cx:pt>
          <cx:pt idx="263">51.25</cx:pt>
          <cx:pt idx="264">50.625</cx:pt>
          <cx:pt idx="265">41.25</cx:pt>
          <cx:pt idx="266">54.125</cx:pt>
          <cx:pt idx="267">84</cx:pt>
          <cx:pt idx="268">59.5</cx:pt>
          <cx:pt idx="269">52.25</cx:pt>
          <cx:pt idx="270">66.25</cx:pt>
          <cx:pt idx="271">66</cx:pt>
          <cx:pt idx="272">79.25</cx:pt>
          <cx:pt idx="273">46.75</cx:pt>
          <cx:pt idx="274">72.375</cx:pt>
          <cx:pt idx="275">80.75</cx:pt>
          <cx:pt idx="276">60.625</cx:pt>
          <cx:pt idx="277">47.625</cx:pt>
          <cx:pt idx="278">63</cx:pt>
          <cx:pt idx="279">56.875</cx:pt>
          <cx:pt idx="280">51.375</cx:pt>
          <cx:pt idx="281">54.25</cx:pt>
          <cx:pt idx="282">72.625</cx:pt>
          <cx:pt idx="283">58.25</cx:pt>
          <cx:pt idx="284">59.125</cx:pt>
          <cx:pt idx="285">80.099999999999994</cx:pt>
          <cx:pt idx="286">59.125</cx:pt>
          <cx:pt idx="287">72.25</cx:pt>
          <cx:pt idx="288">58.5</cx:pt>
          <cx:pt idx="289">36.75</cx:pt>
          <cx:pt idx="290">54.875</cx:pt>
          <cx:pt idx="291">48.25</cx:pt>
          <cx:pt idx="292">72.75</cx:pt>
          <cx:pt idx="293">73</cx:pt>
          <cx:pt idx="294">70.25</cx:pt>
          <cx:pt idx="295">47.875</cx:pt>
          <cx:pt idx="296">78.75</cx:pt>
          <cx:pt idx="297">62.25</cx:pt>
          <cx:pt idx="298">71.75</cx:pt>
          <cx:pt idx="299">80.375</cx:pt>
          <cx:pt idx="300">72.75</cx:pt>
          <cx:pt idx="301">16.25</cx:pt>
          <cx:pt idx="302">77.75</cx:pt>
          <cx:pt idx="303">53.75</cx:pt>
          <cx:pt idx="304">80.875</cx:pt>
          <cx:pt idx="305">59</cx:pt>
          <cx:pt idx="306">82.5</cx:pt>
          <cx:pt idx="307">31.625</cx:pt>
          <cx:pt idx="308">73.25</cx:pt>
          <cx:pt idx="309">66</cx:pt>
          <cx:pt idx="310">64.75</cx:pt>
          <cx:pt idx="311">71</cx:pt>
          <cx:pt idx="312">61.375</cx:pt>
          <cx:pt idx="313">56.5</cx:pt>
          <cx:pt idx="314">81.75</cx:pt>
          <cx:pt idx="315">75.875</cx:pt>
          <cx:pt idx="316">64.125</cx:pt>
          <cx:pt idx="317">61.5</cx:pt>
          <cx:pt idx="318">48.75</cx:pt>
          <cx:pt idx="319">54.625</cx:pt>
          <cx:pt idx="320">59</cx:pt>
          <cx:pt idx="321">40.125</cx:pt>
          <cx:pt idx="322">72.5</cx:pt>
          <cx:pt idx="323">63.125</cx:pt>
          <cx:pt idx="324">68.25</cx:pt>
          <cx:pt idx="325">51.75</cx:pt>
          <cx:pt idx="326">42.125</cx:pt>
          <cx:pt idx="327">74.625</cx:pt>
          <cx:pt idx="328">57.75</cx:pt>
          <cx:pt idx="329">71.25</cx:pt>
          <cx:pt idx="330">45.5</cx:pt>
          <cx:pt idx="331">78.875</cx:pt>
          <cx:pt idx="332">55.25</cx:pt>
          <cx:pt idx="333">58.5</cx:pt>
          <cx:pt idx="334">43.5</cx:pt>
          <cx:pt idx="335">66.75</cx:pt>
          <cx:pt idx="336">37.75</cx:pt>
          <cx:pt idx="337">44.5</cx:pt>
          <cx:pt idx="338">60.100000000000001</cx:pt>
          <cx:pt idx="339">63.25</cx:pt>
          <cx:pt idx="340">57.100000000000001</cx:pt>
          <cx:pt idx="341">73.5</cx:pt>
          <cx:pt idx="342">42.75</cx:pt>
          <cx:pt idx="343">31</cx:pt>
          <cx:pt idx="344">33.5</cx:pt>
          <cx:pt idx="345">78.375</cx:pt>
          <cx:pt idx="346">64.75</cx:pt>
          <cx:pt idx="347">35.75</cx:pt>
          <cx:pt idx="348">64.875</cx:pt>
          <cx:pt idx="349">35.125</cx:pt>
          <cx:pt idx="350">39.75</cx:pt>
          <cx:pt idx="351">42.75</cx:pt>
          <cx:pt idx="352">52</cx:pt>
          <cx:pt idx="353">42.5</cx:pt>
          <cx:pt idx="354">41.725000000000001</cx:pt>
          <cx:pt idx="355">68.25</cx:pt>
          <cx:pt idx="356">73.25</cx:pt>
          <cx:pt idx="357">42.75</cx:pt>
          <cx:pt idx="358">61.75</cx:pt>
          <cx:pt idx="359">19</cx:pt>
          <cx:pt idx="360">62.75</cx:pt>
          <cx:pt idx="361">68</cx:pt>
          <cx:pt idx="362">62</cx:pt>
          <cx:pt idx="363">52.25</cx:pt>
          <cx:pt idx="364">68</cx:pt>
          <cx:pt idx="365">59.75</cx:pt>
          <cx:pt idx="366">66.75</cx:pt>
          <cx:pt idx="367">66.125</cx:pt>
          <cx:pt idx="368">75</cx:pt>
          <cx:pt idx="369">81</cx:pt>
          <cx:pt idx="370">77.25</cx:pt>
          <cx:pt idx="371">23.5</cx:pt>
          <cx:pt idx="372">63</cx:pt>
          <cx:pt idx="373">61.375</cx:pt>
          <cx:pt idx="374">73.5</cx:pt>
          <cx:pt idx="375">72.125</cx:pt>
          <cx:pt idx="376">67</cx:pt>
          <cx:pt idx="377">57.375</cx:pt>
          <cx:pt idx="378">83</cx:pt>
          <cx:pt idx="379">67.5</cx:pt>
          <cx:pt idx="380">57.5</cx:pt>
          <cx:pt idx="381">75.25</cx:pt>
          <cx:pt idx="382">73.375</cx:pt>
          <cx:pt idx="383">71.5</cx:pt>
          <cx:pt idx="384">51.25</cx:pt>
          <cx:pt idx="385">47.25</cx:pt>
          <cx:pt idx="386">52.75</cx:pt>
          <cx:pt idx="387">76.599999999999994</cx:pt>
          <cx:pt idx="388">87</cx:pt>
          <cx:pt idx="389">58.25</cx:pt>
          <cx:pt idx="390">62</cx:pt>
          <cx:pt idx="391">47.25</cx:pt>
          <cx:pt idx="392">73.75</cx:pt>
          <cx:pt idx="393">35</cx:pt>
          <cx:pt idx="394">75</cx:pt>
          <cx:pt idx="395">46.5</cx:pt>
        </cx:lvl>
      </cx:numDim>
    </cx:data>
  </cx:chartData>
  <cx:chart>
    <cx:plotArea>
      <cx:plotAreaRegion>
        <cx:series layoutId="clusteredColumn" uniqueId="{E693FAFC-6A02-428A-990E-6956967C76BB}">
          <cx:tx>
            <cx:txData>
              <cx:f>'[Midterm_1_scores.xlsx]Assignment Grades'!$D$1</cx:f>
              <cx:v/>
            </cx:txData>
          </cx:tx>
          <cx:dataId val="0"/>
          <cx:layoutPr>
            <cx:binning intervalClosed="r" underflow="20" overflow="90">
              <cx:binSize val="5"/>
            </cx:binning>
          </cx:layoutPr>
        </cx:series>
      </cx:plotAreaRegion>
      <cx:axis id="0">
        <cx:catScaling gapWidth="0"/>
        <cx:tickLabels/>
        <cx:numFmt formatCode="#,##0.0" sourceLinked="0"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0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0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135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So how can we handle deadlocks in general?</a:t>
            </a:r>
          </a:p>
        </p:txBody>
      </p:sp>
    </p:spTree>
    <p:extLst>
      <p:ext uri="{BB962C8B-B14F-4D97-AF65-F5344CB8AC3E}">
        <p14:creationId xmlns:p14="http://schemas.microsoft.com/office/powerpoint/2010/main" val="2409895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83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57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26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24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What does CPU scheduling have to do with efficient use of the disk? </a:t>
            </a:r>
          </a:p>
          <a:p>
            <a:r>
              <a:rPr lang="en-US" altLang="en-US" smtClean="0"/>
              <a:t>A lot! Have to have the CPU to make a disk request</a:t>
            </a:r>
          </a:p>
          <a:p>
            <a:r>
              <a:rPr lang="en-US" altLang="en-US" smtClean="0"/>
              <a:t>Fairness: Minimize # of angry phone calls? Minimize my response time?</a:t>
            </a:r>
          </a:p>
        </p:txBody>
      </p:sp>
    </p:spTree>
    <p:extLst>
      <p:ext uri="{BB962C8B-B14F-4D97-AF65-F5344CB8AC3E}">
        <p14:creationId xmlns:p14="http://schemas.microsoft.com/office/powerpoint/2010/main" val="180112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28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3709989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44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15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2631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79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Rich get richer, and poor get poorer = short jobs get through the system faster, long jobs take even longer</a:t>
            </a:r>
          </a:p>
        </p:txBody>
      </p:sp>
    </p:spTree>
    <p:extLst>
      <p:ext uri="{BB962C8B-B14F-4D97-AF65-F5344CB8AC3E}">
        <p14:creationId xmlns:p14="http://schemas.microsoft.com/office/powerpoint/2010/main" val="2814169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1985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366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0270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8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1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222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287576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2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7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3/5/19</a:t>
            </a:r>
            <a:endParaRPr 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13545" y="6550025"/>
            <a:ext cx="33169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err="1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CS162 </a:t>
            </a: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©UCB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Spring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2019</a:t>
            </a:r>
            <a:endParaRPr 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11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Scheduling (finished),</a:t>
            </a:r>
            <a:br>
              <a:rPr lang="en-US" altLang="en-US" sz="3000" dirty="0"/>
            </a:br>
            <a:r>
              <a:rPr lang="en-US" altLang="en-US" sz="3000" dirty="0"/>
              <a:t>Deadlock, 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March 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/>
              <a:t>2018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/>
          </a:p>
          <a:p>
            <a:pPr marL="285750" indent="-285750"/>
            <a:r>
              <a:rPr lang="en-US" altLang="en-US" dirty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Efficiency is important but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is essential:</a:t>
            </a:r>
          </a:p>
          <a:p>
            <a:pPr lvl="1"/>
            <a:r>
              <a:rPr lang="en-US" dirty="0" smtClean="0"/>
              <a:t>We need </a:t>
            </a:r>
            <a:r>
              <a:rPr lang="en-US" dirty="0"/>
              <a:t>to </a:t>
            </a:r>
            <a:r>
              <a:rPr lang="en-US" dirty="0" smtClean="0"/>
              <a:t>predict </a:t>
            </a:r>
            <a:r>
              <a:rPr lang="en-US" dirty="0"/>
              <a:t>with confidence </a:t>
            </a:r>
            <a:r>
              <a:rPr lang="en-US" dirty="0" smtClean="0"/>
              <a:t>worst </a:t>
            </a:r>
            <a:r>
              <a:rPr lang="en-US" dirty="0"/>
              <a:t>case response times for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In RTS, performance guarantees are:</a:t>
            </a:r>
          </a:p>
          <a:p>
            <a:pPr lvl="2"/>
            <a:r>
              <a:rPr lang="en-US" dirty="0" smtClean="0"/>
              <a:t>Task- and/or class centric and </a:t>
            </a:r>
            <a:r>
              <a:rPr lang="en-US" dirty="0"/>
              <a:t>o</a:t>
            </a:r>
            <a:r>
              <a:rPr lang="en-US" dirty="0" smtClean="0"/>
              <a:t>ften ensured a priori</a:t>
            </a:r>
          </a:p>
          <a:p>
            <a:pPr lvl="1"/>
            <a:r>
              <a:rPr lang="en-US" dirty="0" smtClean="0"/>
              <a:t>In conventional systems, performance is:</a:t>
            </a:r>
          </a:p>
          <a:p>
            <a:pPr lvl="2"/>
            <a:r>
              <a:rPr lang="en-US" dirty="0" smtClean="0"/>
              <a:t>System/throughput oriented with </a:t>
            </a:r>
            <a:r>
              <a:rPr lang="en-US" dirty="0"/>
              <a:t>p</a:t>
            </a:r>
            <a:r>
              <a:rPr lang="en-US" dirty="0" smtClean="0"/>
              <a:t>ost-processing (… wait and see …)</a:t>
            </a:r>
          </a:p>
          <a:p>
            <a:pPr lvl="1"/>
            <a:r>
              <a:rPr lang="en-US" dirty="0" smtClean="0"/>
              <a:t>Real-time is about enforcing predictability, and does not equal fast computing!!!</a:t>
            </a:r>
          </a:p>
          <a:p>
            <a:r>
              <a:rPr lang="en-US" dirty="0" smtClean="0"/>
              <a:t>Hard Real-Time</a:t>
            </a:r>
          </a:p>
          <a:p>
            <a:pPr lvl="1"/>
            <a:r>
              <a:rPr lang="en-US" i="1" dirty="0" smtClean="0"/>
              <a:t>Attempt to meet all 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EDF (Earliest Deadline First), LLF (Least Laxity First),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RMS </a:t>
            </a:r>
            <a:r>
              <a:rPr lang="en-US" dirty="0">
                <a:solidFill>
                  <a:srgbClr val="FF0000"/>
                </a:solidFill>
              </a:rPr>
              <a:t>(Rate-Monotonic Scheduling), DM (Deadline Monotonic Scheduling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i="1" dirty="0"/>
              <a:t>Attempt to meet deadlines with high </a:t>
            </a:r>
            <a:r>
              <a:rPr lang="en-US" i="1" dirty="0" smtClean="0"/>
              <a:t>probability</a:t>
            </a:r>
            <a:endParaRPr lang="en-US" i="1" dirty="0"/>
          </a:p>
          <a:p>
            <a:pPr lvl="1"/>
            <a:r>
              <a:rPr lang="en-US" dirty="0" smtClean="0"/>
              <a:t>Minimize miss ratio / maximize completion ratio (firm real-time)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for multimedia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CBS (Constant Bandwidth Server)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2812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804" y="1066800"/>
            <a:ext cx="8760995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(=release)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33528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33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58010"/>
            <a:ext cx="92202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2" y="16764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816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3600" b="0" dirty="0" smtClean="0">
                <a:latin typeface="Gill Sans" charset="0"/>
                <a:ea typeface="Gill Sans" charset="0"/>
                <a:cs typeface="Gill Sans" charset="0"/>
              </a:rPr>
              <a:t>ime</a:t>
            </a:r>
            <a:endParaRPr lang="en-US" sz="3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2741859" y="54864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0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685800"/>
                <a:ext cx="8610599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Tasks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 smtClean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Preemptive priority-based dynamic scheduling:</a:t>
                </a:r>
              </a:p>
              <a:p>
                <a:pPr lvl="1"/>
                <a:r>
                  <a:rPr lang="en-US" dirty="0" smtClean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for each task!)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Schedulable 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685800"/>
                <a:ext cx="8610599" cy="5867400"/>
              </a:xfrm>
              <a:blipFill>
                <a:blip r:embed="rId3"/>
                <a:stretch>
                  <a:fillRect l="-992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4495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447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6400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3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>
              <p:extLst/>
            </p:nvPr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>
              <p:extLst/>
            </p:nvPr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2971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3352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4114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5257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6019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828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2590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352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3733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4876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5638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6781800" y="49530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7162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6781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5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794751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Perhaps you’re paying for worse response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time in reduced productivity, customer angst, </a:t>
            </a:r>
            <a:r>
              <a:rPr lang="en-US" altLang="ko-KR" dirty="0">
                <a:ea typeface="굴림" panose="020B0600000101010101" pitchFamily="34" charset="-127"/>
              </a:rPr>
              <a:t/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when X is utilized 100%, but usually, response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time 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6553200" y="2476500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29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6868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Midterm I graded: </a:t>
            </a:r>
          </a:p>
          <a:p>
            <a:pPr lvl="1"/>
            <a:r>
              <a:rPr lang="en-US" dirty="0" smtClean="0"/>
              <a:t>Mean 60.27, </a:t>
            </a:r>
            <a:r>
              <a:rPr lang="en-US" dirty="0" err="1" smtClean="0"/>
              <a:t>Std</a:t>
            </a:r>
            <a:r>
              <a:rPr lang="en-US" dirty="0" smtClean="0"/>
              <a:t> Dev: 14.71,  Low: 16.25, High: 89.75</a:t>
            </a:r>
          </a:p>
          <a:p>
            <a:pPr lvl="1"/>
            <a:r>
              <a:rPr lang="en-US" dirty="0" smtClean="0"/>
              <a:t>Regrade requests before Monday 3/11 @midnight</a:t>
            </a:r>
          </a:p>
          <a:p>
            <a:r>
              <a:rPr lang="en-US" dirty="0" smtClean="0"/>
              <a:t>Solutions are posted</a:t>
            </a:r>
          </a:p>
          <a:p>
            <a:r>
              <a:rPr lang="en-US" dirty="0" smtClean="0"/>
              <a:t>Homework 2 due Today!</a:t>
            </a:r>
          </a:p>
          <a:p>
            <a:r>
              <a:rPr lang="en-US" dirty="0" smtClean="0"/>
              <a:t>Project 1 code due on Friday (3/8)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forget to allocate memory for objects!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a structure is declared locally to a procedure, then it will </a:t>
            </a:r>
            <a:r>
              <a:rPr lang="en-US" i="1" dirty="0" smtClean="0">
                <a:solidFill>
                  <a:srgbClr val="FF0000"/>
                </a:solidFill>
              </a:rPr>
              <a:t>go away</a:t>
            </a:r>
            <a:r>
              <a:rPr lang="en-US" dirty="0" smtClean="0">
                <a:solidFill>
                  <a:srgbClr val="FF0000"/>
                </a:solidFill>
              </a:rPr>
              <a:t> when procedure returns!!!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Lots of page faults are likely caused by bad memory allocation!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527752732"/>
                  </p:ext>
                </p:extLst>
              </p:nvPr>
            </p:nvGraphicFramePr>
            <p:xfrm>
              <a:off x="1066800" y="762929"/>
              <a:ext cx="6629400" cy="25926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762929"/>
                <a:ext cx="6629400" cy="25926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8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Starvation vs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59763" cy="6183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</a:t>
            </a:r>
            <a:r>
              <a:rPr lang="en-US" altLang="ko-KR" dirty="0" smtClean="0">
                <a:ea typeface="굴림" panose="020B0600000101010101" pitchFamily="34" charset="-127"/>
              </a:rPr>
              <a:t>1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154325" y="2660650"/>
            <a:ext cx="4378150" cy="2749550"/>
            <a:chOff x="1441" y="1743"/>
            <a:chExt cx="2535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Conditions for Deadlock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 not always deterministic – Example 2 </a:t>
            </a:r>
            <a:r>
              <a:rPr lang="en-US" altLang="ko-KR" dirty="0" err="1">
                <a:ea typeface="굴림" panose="020B0600000101010101" pitchFamily="34" charset="-127"/>
              </a:rPr>
              <a:t>mutexes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>
                <a:latin typeface="Consolas" charset="0"/>
                <a:ea typeface="Consolas" charset="0"/>
                <a:cs typeface="Consolas" charset="0"/>
              </a:rPr>
              <a:t>Thread A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>
                <a:latin typeface="Consolas" charset="0"/>
                <a:ea typeface="Consolas" charset="0"/>
                <a:cs typeface="Consolas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 won’t always happen with this code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Have to have exactly the right timing (“wrong” timing?)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So you release a piece of software, and you tested it, and there it is, controlling a nuclear power plant…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Deadlocks occur with multiple resources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Means you can’t decompose the problem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Can’t solve deadlock for each resource independently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 System with 2 disk drives and two threads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thread needs 2 disk drives to function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thread gets one disk and waits for another one</a:t>
            </a:r>
          </a:p>
        </p:txBody>
      </p:sp>
    </p:spTree>
    <p:extLst>
      <p:ext uri="{BB962C8B-B14F-4D97-AF65-F5344CB8AC3E}">
        <p14:creationId xmlns:p14="http://schemas.microsoft.com/office/powerpoint/2010/main" val="71416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Traffic only in one direction at a time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Problem occurs when two cars in opposite directions on bridge: each acquires one segment and needs next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If a deadlock occurs, it can be resolved if one car backs up (preempt resources and rollback)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Starvation is possible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East-going traffic really fast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one goes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1419225" y="635000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199" name="Group 191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28792" name="Group 19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28847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8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3" name="Group 195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28845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6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4" name="Group 198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28841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2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3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4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5" name="Group 203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28837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8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9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0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6" name="Group 208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28835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6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7" name="Group 211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28833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4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8" name="Group 21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28829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0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1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2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9" name="Group 219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28827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8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0" name="Group 222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28825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6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1" name="Group 225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28823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4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2" name="Group 228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28821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2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3" name="Group 231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28819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0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4" name="Group 234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28817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8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5" name="Group 237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28815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6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6" name="Group 240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28813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4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7" name="Group 243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28811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2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8" name="Group 246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28809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0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dirty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416" y="3033"/>
              <a:ext cx="836" cy="4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Disallowed</a:t>
              </a:r>
            </a:p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4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 L 0.33334 0.00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16 L 0.25 0.0041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-0.08187 L 0.29792 -0.0555 " pathEditMode="fixed" rAng="0" ptsTypes="AA">
                                      <p:cBhvr>
                                        <p:cTn id="44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3 -0.0555 L 0.30313 0.3762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Scheduling </a:t>
            </a:r>
            <a:r>
              <a:rPr lang="en-US" altLang="ko-KR" dirty="0" smtClean="0">
                <a:ea typeface="굴림" panose="020B0600000101010101" pitchFamily="34" charset="-127"/>
              </a:rPr>
              <a:t>Policy Goals/Criteria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Minimize elapsed time to do an operation (or job)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Response time is what the user sees: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echo a keystroke in editor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Time to compile a program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Real-time Tasks: Must meet deadlines imposed by World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Maximize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Maximize operations (or jobs) per second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Throughput related to response time, but not identical: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Minimizing response time will lead to more context switching than if you only maximized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Two parts to maximizing throughput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Minimize overhead (for example, context-switching)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Efficient use of resources (CPU, disk, memory,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Share CPU among users in some equitable way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Fairness is not minimizing average response time: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</a:t>
            </a:r>
            <a:r>
              <a:rPr lang="en-US" altLang="ko-KR" i="1" dirty="0" smtClean="0">
                <a:ea typeface="굴림" panose="020B0600000101010101" pitchFamily="34" charset="-127"/>
              </a:rPr>
              <a:t>average</a:t>
            </a:r>
            <a:r>
              <a:rPr lang="en-US" altLang="ko-KR" dirty="0" smtClean="0">
                <a:ea typeface="굴림" panose="020B0600000101010101" pitchFamily="34" charset="-127"/>
              </a:rPr>
              <a:t> response time by making system </a:t>
            </a:r>
            <a:r>
              <a:rPr lang="en-US" altLang="ko-KR" i="1" dirty="0" smtClean="0">
                <a:ea typeface="굴림" panose="020B0600000101010101" pitchFamily="34" charset="-127"/>
              </a:rPr>
              <a:t>less</a:t>
            </a:r>
            <a:r>
              <a:rPr lang="en-US" altLang="ko-KR" dirty="0" smtClean="0">
                <a:ea typeface="굴림" panose="020B0600000101010101" pitchFamily="34" charset="-127"/>
              </a:rPr>
              <a:t> fair</a:t>
            </a:r>
          </a:p>
        </p:txBody>
      </p:sp>
    </p:spTree>
    <p:extLst>
      <p:ext uri="{BB962C8B-B14F-4D97-AF65-F5344CB8AC3E}">
        <p14:creationId xmlns:p14="http://schemas.microsoft.com/office/powerpoint/2010/main" val="533326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809875"/>
            <a:ext cx="85344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Eventually everyone will get chance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Never let lawyer take last chopstick if no hungry lawyer has two chopsticks afterwards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6858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08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8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6705600" y="60960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7010400" y="1890713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7010400" y="114141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265113" y="1754188"/>
            <a:ext cx="2782887" cy="4637089"/>
            <a:chOff x="144" y="1182"/>
            <a:chExt cx="175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3160713" y="1782763"/>
            <a:ext cx="2782887" cy="4608514"/>
            <a:chOff x="1968" y="1200"/>
            <a:chExt cx="1753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6056313" y="1782763"/>
            <a:ext cx="2782887" cy="4978399"/>
            <a:chOff x="3792" y="1200"/>
            <a:chExt cx="1753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6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46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493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Methods for Handling Deadlocks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026" y="762000"/>
            <a:ext cx="8756573" cy="55626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Requires deadlock detection algorithm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 technique for forcibly preempting resources and/or terminating tasks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Need to monitor all lock acquisitions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Selectively deny those that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might</a:t>
            </a:r>
            <a:r>
              <a:rPr lang="en-US" altLang="ko-KR" dirty="0">
                <a:ea typeface="굴림" panose="020B0600000101010101" pitchFamily="34" charset="-127"/>
              </a:rPr>
              <a:t> lead to deadlock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Ignore the problem and pretend that deadlocks never occur in the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Used by most operating systems, including </a:t>
            </a:r>
            <a:r>
              <a:rPr lang="en-US" altLang="ko-KR" dirty="0" smtClean="0">
                <a:ea typeface="굴림" panose="020B0600000101010101" pitchFamily="34" charset="-127"/>
              </a:rPr>
              <a:t>UNIX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is not say that this is a “method”, rather intentional ignorance?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4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509"/>
                <a:chOff x="672" y="2112"/>
                <a:chExt cx="384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57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39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Only one of each type of resource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ea typeface="굴림" panose="020B0600000101010101" pitchFamily="34" charset="-127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3557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What to do when detect deadlock?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Shoot a dining lawyer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16482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 enough resources so that no one ever runs out of resources. Doesn’t have to be infinite, just large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 to your Mom in Toledo, works its way through the phone lines, but if blocked get busy signal.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1028351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Preventing Deadlock 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ea typeface="굴림" panose="020B0600000101010101" pitchFamily="34" charset="-127"/>
              </a:rPr>
              <a:t>x.P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y.P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z.P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68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430" y="3033"/>
              <a:ext cx="811" cy="446"/>
            </a:xfrm>
            <a:prstGeom prst="rect">
              <a:avLst/>
            </a:prstGeom>
            <a:solidFill>
              <a:srgbClr val="DFE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57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Could we always mirror best FCFS?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Shortest Job First (SJF):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Run whatever job has the least amount of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computation to do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Sometimes called “Shortest Time to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Completion First” (STCF)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Shortest Remaining Time First (SRTF):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Preemptive version of SJF: if job arrives and has a shorter time to completion than the remaining time on the current job, immediately preempt CPU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Sometimes called “Shortest Remaining Time to Completion First” (SRTCF)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These can be applied either to a whole program or the current CPU burst of each program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Idea is to get short jobs out of the system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Big effect on short jobs, only small effect on long ones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Result is better average response time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9812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4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233181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b="0" dirty="0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b="0" baseline="-25000" dirty="0" err="1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&lt;= [Avail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893750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9154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533434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0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2819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</a:t>
            </a:r>
            <a:r>
              <a:rPr lang="en-US" altLang="ko-KR" dirty="0" smtClean="0">
                <a:ea typeface="굴림" panose="020B0600000101010101" pitchFamily="34" charset="-127"/>
              </a:rPr>
              <a:t>to </a:t>
            </a:r>
            <a:r>
              <a:rPr lang="en-US" altLang="ko-KR" dirty="0">
                <a:ea typeface="굴림" panose="020B0600000101010101" pitchFamily="34" charset="-127"/>
              </a:rPr>
              <a:t>even have access to each other’s </a:t>
            </a:r>
            <a:r>
              <a:rPr lang="en-US" altLang="ko-KR" dirty="0" smtClean="0">
                <a:ea typeface="굴림" panose="020B0600000101010101" pitchFamily="34" charset="-127"/>
              </a:rPr>
              <a:t>memory if in different processes </a:t>
            </a:r>
            <a:r>
              <a:rPr lang="en-US" altLang="ko-KR" dirty="0">
                <a:ea typeface="굴림" panose="020B0600000101010101" pitchFamily="34" charset="-127"/>
              </a:rPr>
              <a:t>(protection)</a:t>
            </a:r>
          </a:p>
        </p:txBody>
      </p:sp>
    </p:spTree>
    <p:extLst>
      <p:ext uri="{BB962C8B-B14F-4D97-AF65-F5344CB8AC3E}">
        <p14:creationId xmlns:p14="http://schemas.microsoft.com/office/powerpoint/2010/main" val="26083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Dive deeper into the concepts and mechanisms of memory sharing and address translation</a:t>
            </a:r>
          </a:p>
          <a:p>
            <a:r>
              <a:rPr lang="en-US" altLang="en-US" dirty="0"/>
              <a:t>Enabler of many key aspects of operating systems</a:t>
            </a:r>
          </a:p>
          <a:p>
            <a:pPr lvl="1"/>
            <a:r>
              <a:rPr lang="en-US" altLang="en-US" dirty="0"/>
              <a:t>Protection</a:t>
            </a:r>
          </a:p>
          <a:p>
            <a:pPr lvl="1"/>
            <a:r>
              <a:rPr lang="en-US" altLang="en-US" dirty="0"/>
              <a:t>Multi-programming</a:t>
            </a:r>
          </a:p>
          <a:p>
            <a:pPr lvl="1"/>
            <a:r>
              <a:rPr lang="en-US" altLang="en-US" dirty="0"/>
              <a:t>Isolation</a:t>
            </a:r>
          </a:p>
          <a:p>
            <a:pPr lvl="1"/>
            <a:r>
              <a:rPr lang="en-US" altLang="en-US" dirty="0"/>
              <a:t>Memory resource management</a:t>
            </a:r>
          </a:p>
          <a:p>
            <a:pPr lvl="1"/>
            <a:r>
              <a:rPr lang="en-US" altLang="en-US" dirty="0"/>
              <a:t>I/O efficiency</a:t>
            </a:r>
          </a:p>
          <a:p>
            <a:pPr lvl="1"/>
            <a:r>
              <a:rPr lang="en-US" altLang="en-US" dirty="0"/>
              <a:t>Sharing</a:t>
            </a:r>
          </a:p>
          <a:p>
            <a:pPr lvl="1"/>
            <a:r>
              <a:rPr lang="en-US" altLang="en-US" dirty="0"/>
              <a:t>Inter-process communication</a:t>
            </a:r>
          </a:p>
          <a:p>
            <a:pPr lvl="1"/>
            <a:r>
              <a:rPr lang="en-US" altLang="en-US" dirty="0"/>
              <a:t>Debugging</a:t>
            </a:r>
          </a:p>
          <a:p>
            <a:pPr lvl="1"/>
            <a:r>
              <a:rPr lang="en-US" altLang="en-US" dirty="0"/>
              <a:t>Demand paging</a:t>
            </a:r>
          </a:p>
          <a:p>
            <a:r>
              <a:rPr lang="en-US" altLang="en-US" dirty="0"/>
              <a:t>Today: Translation</a:t>
            </a:r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0298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389438"/>
            <a:ext cx="8382000" cy="2286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“Passive” component of a process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</p:txBody>
      </p:sp>
    </p:spTree>
    <p:extLst>
      <p:ext uri="{BB962C8B-B14F-4D97-AF65-F5344CB8AC3E}">
        <p14:creationId xmlns:p14="http://schemas.microsoft.com/office/powerpoint/2010/main" val="93605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sz="3600" dirty="0"/>
              <a:t>Recall: Loading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5729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612062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Another method for exploiting past behavior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First used in CTSS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Multiple queues, each with different priority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Higher priority queues often considered “foreground” tasks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Each queue has its own scheduling algorithm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e.g. foreground – RR, background – FCFS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Sometimes multiple RR priorities with quantum increasing exponentially (highest:1ms, next:2ms, next: 4ms,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Adjust each job’s priority as follows (details vary)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Job starts in highest priority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timeout expires, drop one level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590800" y="6858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5715000" y="990600"/>
            <a:ext cx="3536950" cy="914400"/>
            <a:chOff x="3600" y="624"/>
            <a:chExt cx="2228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3862" y="624"/>
              <a:ext cx="19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Long-Running Compute</a:t>
              </a:r>
              <a:br>
                <a:rPr lang="en-US" altLang="ko-KR" dirty="0">
                  <a:latin typeface="Gill Sans"/>
                  <a:ea typeface="굴림" panose="020B0600000101010101" pitchFamily="34" charset="-127"/>
                </a:rPr>
              </a:b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Tasks Demoted to </a:t>
              </a:r>
              <a:br>
                <a:rPr lang="en-US" altLang="ko-KR" dirty="0">
                  <a:latin typeface="Gill Sans"/>
                  <a:ea typeface="굴림" panose="020B0600000101010101" pitchFamily="34" charset="-127"/>
                </a:rPr>
              </a:b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08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061398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764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723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0673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1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3716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2743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75945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1981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295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5131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90857" y="6858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8956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0574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19800"/>
            <a:ext cx="42903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256529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262187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4191000" y="2262187"/>
            <a:ext cx="20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3668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738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754687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1976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290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6858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0526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6528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334000"/>
            <a:ext cx="72662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5791200" y="6858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Multi-step Processing of a Program for Execution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6019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Small piece of code, </a:t>
            </a:r>
            <a:r>
              <a:rPr lang="en-US" altLang="ko-KR" i="1" dirty="0" smtClean="0">
                <a:ea typeface="굴림" panose="020B0600000101010101" pitchFamily="34" charset="-127"/>
              </a:rPr>
              <a:t>stub</a:t>
            </a:r>
            <a:r>
              <a:rPr lang="en-US" altLang="ko-KR" dirty="0" smtClean="0">
                <a:ea typeface="굴림" panose="020B0600000101010101" pitchFamily="34" charset="-127"/>
              </a:rPr>
              <a:t>, used to locate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</p:spTree>
    <p:extLst>
      <p:ext uri="{BB962C8B-B14F-4D97-AF65-F5344CB8AC3E}">
        <p14:creationId xmlns:p14="http://schemas.microsoft.com/office/powerpoint/2010/main" val="210450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558" y="190500"/>
            <a:ext cx="5334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 err="1" smtClean="0">
                <a:ea typeface="굴림" panose="020B0600000101010101" pitchFamily="34" charset="-127"/>
              </a:rPr>
              <a:t>Uniprogramming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 smtClean="0">
                <a:ea typeface="굴림" panose="020B0600000101010101" pitchFamily="34" charset="-127"/>
              </a:rPr>
              <a:t>Uniprogramming</a:t>
            </a:r>
            <a:r>
              <a:rPr lang="en-US" altLang="ko-KR" sz="2800" dirty="0" smtClean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 smtClean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2514600"/>
            <a:ext cx="3248025" cy="2728913"/>
            <a:chOff x="1728" y="2112"/>
            <a:chExt cx="2046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1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123" y="2733"/>
              <a:ext cx="78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4" y="1828800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2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Multiprogramming (primitive stage)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1524000"/>
            <a:ext cx="3248025" cy="2728913"/>
            <a:chOff x="1680" y="2256"/>
            <a:chExt cx="2046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90133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Multiprogramming (Version with Protection)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sz="18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Yes: use two special registers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BaseAddr</a:t>
            </a:r>
            <a:r>
              <a:rPr lang="en-US" altLang="ko-KR" sz="2400" dirty="0" smtClean="0">
                <a:ea typeface="굴림" panose="020B0600000101010101" pitchFamily="34" charset="-127"/>
              </a:rPr>
              <a:t> and 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LimitAddr</a:t>
            </a:r>
            <a:r>
              <a:rPr lang="en-US" altLang="ko-KR" sz="2400" dirty="0" smtClean="0">
                <a:ea typeface="굴림" panose="020B0600000101010101" pitchFamily="34" charset="-127"/>
              </a:rPr>
              <a:t> to prevent user from straying outside designated area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user tries to access an illegal address, cause an error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During switch, kernel loads new base/limit from PCB (Process Control Block)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 not allowed to change base/limit registers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0" y="1614488"/>
            <a:ext cx="7150100" cy="2728912"/>
            <a:chOff x="872" y="894"/>
            <a:chExt cx="4504" cy="1719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2076" y="2382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2076" y="903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31750" name="Rectangle 9"/>
            <p:cNvSpPr>
              <a:spLocks noChangeArrowheads="1"/>
            </p:cNvSpPr>
            <p:nvPr/>
          </p:nvSpPr>
          <p:spPr bwMode="auto">
            <a:xfrm>
              <a:off x="872" y="894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899" y="223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988" y="1038"/>
              <a:ext cx="71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31753" name="Text Box 12"/>
            <p:cNvSpPr txBox="1">
              <a:spLocks noChangeArrowheads="1"/>
            </p:cNvSpPr>
            <p:nvPr/>
          </p:nvSpPr>
          <p:spPr bwMode="auto">
            <a:xfrm>
              <a:off x="919" y="1758"/>
              <a:ext cx="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2072" y="1740"/>
              <a:ext cx="8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3752" y="1668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BaseAddr=0x20000</a:t>
              </a:r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 flipH="1">
              <a:off x="3080" y="180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3752" y="1326"/>
              <a:ext cx="1624" cy="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LimitAddr=0x10000</a:t>
              </a: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 flipH="1">
              <a:off x="3080" y="147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079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General Address translation</a:t>
            </a:r>
            <a:endParaRPr lang="en-US" altLang="ko-KR" dirty="0" smtClean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51450"/>
            <a:ext cx="9067800" cy="4530350"/>
          </a:xfrm>
        </p:spPr>
        <p:txBody>
          <a:bodyPr>
            <a:normAutofit lnSpcReduction="10000"/>
          </a:bodyPr>
          <a:lstStyle/>
          <a:p>
            <a:r>
              <a:rPr lang="en-US" altLang="ko-KR" smtClean="0"/>
              <a:t>Recall: Address Space:</a:t>
            </a:r>
          </a:p>
          <a:p>
            <a:pPr lvl="1"/>
            <a:r>
              <a:rPr lang="en-US" altLang="ko-KR" smtClean="0"/>
              <a:t>All the addresses and state a process can touch</a:t>
            </a:r>
          </a:p>
          <a:p>
            <a:pPr lvl="1"/>
            <a:r>
              <a:rPr lang="en-US" altLang="ko-KR" smtClean="0"/>
              <a:t>Each process and kernel has different address space</a:t>
            </a:r>
          </a:p>
          <a:p>
            <a:r>
              <a:rPr lang="en-US" altLang="ko-KR" smtClean="0"/>
              <a:t>Consequently, two views of memory:</a:t>
            </a:r>
          </a:p>
          <a:p>
            <a:pPr lvl="1"/>
            <a:r>
              <a:rPr lang="en-US" altLang="ko-KR" smtClean="0"/>
              <a:t>View from the CPU (what program sees, virtual memory)</a:t>
            </a:r>
          </a:p>
          <a:p>
            <a:pPr lvl="1"/>
            <a:r>
              <a:rPr lang="en-US" altLang="ko-KR" smtClean="0"/>
              <a:t>View from memory (physical memory)</a:t>
            </a:r>
          </a:p>
          <a:p>
            <a:pPr lvl="1"/>
            <a:r>
              <a:rPr lang="en-US" altLang="ko-KR" smtClean="0"/>
              <a:t>Translation box (MMU) converts between the two views</a:t>
            </a:r>
          </a:p>
          <a:p>
            <a:r>
              <a:rPr lang="en-US" altLang="ko-KR" smtClean="0"/>
              <a:t>Translation makes it much easier to implement protection</a:t>
            </a:r>
          </a:p>
          <a:p>
            <a:pPr lvl="1"/>
            <a:r>
              <a:rPr lang="en-US" altLang="ko-KR" smtClean="0"/>
              <a:t>If task A cannot even gain access to task B’s data, no way for A to adversely affect B</a:t>
            </a:r>
          </a:p>
          <a:p>
            <a:r>
              <a:rPr lang="en-US" altLang="ko-KR" smtClean="0"/>
              <a:t>With translation, every program can be linked/loaded into same region of user address space</a:t>
            </a:r>
            <a:endParaRPr lang="en-US" altLang="ko-KR" dirty="0" smtClean="0"/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1603375" y="609600"/>
            <a:ext cx="5788025" cy="1586238"/>
            <a:chOff x="698" y="409"/>
            <a:chExt cx="4263" cy="1155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84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9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743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Summary</a:t>
            </a:r>
            <a:endParaRPr lang="en-US" altLang="ko-KR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Linux CFS Scheduler</a:t>
            </a:r>
          </a:p>
          <a:p>
            <a:pPr lvl="1"/>
            <a:r>
              <a:rPr lang="en-US" altLang="ko-KR" dirty="0" smtClean="0"/>
              <a:t>Fair fraction of CPU to threads, modulated by priority</a:t>
            </a:r>
          </a:p>
          <a:p>
            <a:pPr lvl="1"/>
            <a:r>
              <a:rPr lang="en-US" altLang="ko-KR" dirty="0" smtClean="0"/>
              <a:t>Approximates an “ideal” multitasking processor</a:t>
            </a:r>
          </a:p>
          <a:p>
            <a:r>
              <a:rPr lang="en-US" altLang="ko-KR" dirty="0" smtClean="0"/>
              <a:t>Real-time </a:t>
            </a:r>
            <a:r>
              <a:rPr lang="en-US" altLang="ko-KR" dirty="0" err="1" smtClean="0"/>
              <a:t>schedulingNeed</a:t>
            </a:r>
            <a:r>
              <a:rPr lang="en-US" altLang="ko-KR" dirty="0" smtClean="0"/>
              <a:t> to meet a deadline, predictability essential</a:t>
            </a:r>
          </a:p>
          <a:p>
            <a:pPr lvl="1"/>
            <a:r>
              <a:rPr lang="en-US" altLang="ko-KR" dirty="0" smtClean="0"/>
              <a:t>Earliest Deadline First (EDF) and Rate Monotonic (RM) scheduling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Hold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Techniques </a:t>
            </a:r>
            <a:r>
              <a:rPr lang="en-US" altLang="ko-KR" dirty="0">
                <a:ea typeface="굴림" panose="020B0600000101010101" pitchFamily="34" charset="-127"/>
              </a:rPr>
              <a:t>for addressing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Ignore the problem and pretend that deadlocks never </a:t>
            </a:r>
            <a:r>
              <a:rPr lang="en-US" altLang="ko-KR" dirty="0" smtClean="0">
                <a:ea typeface="굴림" panose="020B0600000101010101" pitchFamily="34" charset="-127"/>
              </a:rPr>
              <a:t>occur</a:t>
            </a: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9906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Linux O(1)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1624"/>
            <a:ext cx="8534400" cy="50140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Priority-based scheduler: 140 priorities</a:t>
            </a:r>
          </a:p>
          <a:p>
            <a:pPr lvl="1"/>
            <a:r>
              <a:rPr lang="en-US" dirty="0" smtClean="0"/>
              <a:t>40 for “user tasks” (set by “nice”), 100 for “</a:t>
            </a:r>
            <a:r>
              <a:rPr lang="en-US" dirty="0" err="1" smtClean="0"/>
              <a:t>Realtime</a:t>
            </a:r>
            <a:r>
              <a:rPr lang="en-US" dirty="0" smtClean="0"/>
              <a:t>/Kernel”</a:t>
            </a:r>
          </a:p>
          <a:p>
            <a:pPr lvl="1"/>
            <a:r>
              <a:rPr lang="en-US" dirty="0" smtClean="0"/>
              <a:t>Lower priority value </a:t>
            </a:r>
            <a:r>
              <a:rPr lang="en-US" dirty="0" smtClean="0">
                <a:sym typeface="Symbol"/>
              </a:rPr>
              <a:t> higher priority (for nice values)</a:t>
            </a:r>
          </a:p>
          <a:p>
            <a:pPr lvl="1"/>
            <a:r>
              <a:rPr lang="en-US" dirty="0" smtClean="0">
                <a:sym typeface="Symbol"/>
              </a:rPr>
              <a:t>Highest priority value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Lower priority </a:t>
            </a:r>
            <a:r>
              <a:rPr lang="en-US" dirty="0">
                <a:sym typeface="Symbol"/>
              </a:rPr>
              <a:t>(for </a:t>
            </a:r>
            <a:r>
              <a:rPr lang="en-US" dirty="0" err="1" smtClean="0">
                <a:sym typeface="Symbol"/>
              </a:rPr>
              <a:t>realtime</a:t>
            </a:r>
            <a:r>
              <a:rPr lang="en-US" dirty="0" smtClean="0">
                <a:sym typeface="Symbol"/>
              </a:rPr>
              <a:t> values</a:t>
            </a:r>
            <a:r>
              <a:rPr lang="en-US" dirty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All algorithms O(1)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</a:p>
          <a:p>
            <a:pPr lvl="2"/>
            <a:r>
              <a:rPr lang="en-US" dirty="0" smtClean="0">
                <a:sym typeface="Symbol"/>
              </a:rPr>
              <a:t>140-bit bit mask indicates presence or absence of job at given priority level</a:t>
            </a:r>
          </a:p>
          <a:p>
            <a:r>
              <a:rPr lang="en-US" dirty="0" smtClean="0">
                <a:sym typeface="Symbol"/>
              </a:rPr>
              <a:t>Two separate priority queues: “active” and “expired”</a:t>
            </a:r>
          </a:p>
          <a:p>
            <a:pPr lvl="1"/>
            <a:r>
              <a:rPr lang="en-US" dirty="0" smtClean="0">
                <a:sym typeface="Symbol"/>
              </a:rPr>
              <a:t>All tasks in the active queue use up their </a:t>
            </a:r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 and get placed on the expired queue, after which queues swapped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pPr lvl="1"/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685800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Kernel/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Realtim</a:t>
            </a:r>
            <a:r>
              <a:rPr lang="en-US" dirty="0" err="1" smtClean="0"/>
              <a:t>e</a:t>
            </a:r>
            <a:r>
              <a:rPr lang="en-US" dirty="0" smtClean="0"/>
              <a:t> Tasks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15000" y="685800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295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0606" y="12954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2954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13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O(1) Scheduler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Symbol"/>
              </a:rPr>
              <a:t>Heuristics </a:t>
            </a:r>
            <a:endParaRPr lang="en-US" dirty="0"/>
          </a:p>
          <a:p>
            <a:pPr lvl="1"/>
            <a:r>
              <a:rPr lang="en-US" dirty="0"/>
              <a:t>User-task priority adjusted ±5 based on heuristics</a:t>
            </a:r>
          </a:p>
          <a:p>
            <a:pPr lvl="2"/>
            <a:r>
              <a:rPr lang="en-US" dirty="0"/>
              <a:t>p-&gt;</a:t>
            </a:r>
            <a:r>
              <a:rPr lang="en-US" dirty="0" err="1"/>
              <a:t>sleep_avg</a:t>
            </a:r>
            <a:r>
              <a:rPr lang="en-US" dirty="0"/>
              <a:t> = </a:t>
            </a:r>
            <a:r>
              <a:rPr lang="en-US" dirty="0" err="1"/>
              <a:t>sleep_time</a:t>
            </a:r>
            <a:r>
              <a:rPr lang="en-US" dirty="0"/>
              <a:t> – </a:t>
            </a:r>
            <a:r>
              <a:rPr lang="en-US" dirty="0" err="1"/>
              <a:t>run_time</a:t>
            </a:r>
            <a:endParaRPr lang="en-US" dirty="0"/>
          </a:p>
          <a:p>
            <a:pPr lvl="2"/>
            <a:r>
              <a:rPr lang="en-US" dirty="0"/>
              <a:t>Higher </a:t>
            </a:r>
            <a:r>
              <a:rPr lang="en-US" dirty="0" err="1"/>
              <a:t>sleep_avg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 more I/O bound the task, more reward (and vice versa)</a:t>
            </a:r>
          </a:p>
          <a:p>
            <a:pPr lvl="1"/>
            <a:r>
              <a:rPr lang="en-US" dirty="0">
                <a:sym typeface="Symbol"/>
              </a:rPr>
              <a:t>Interactive Credit</a:t>
            </a:r>
          </a:p>
          <a:p>
            <a:pPr lvl="2"/>
            <a:r>
              <a:rPr lang="en-US" dirty="0">
                <a:sym typeface="Symbol"/>
              </a:rPr>
              <a:t>Earned when a task sleeps for a “long” time</a:t>
            </a:r>
          </a:p>
          <a:p>
            <a:pPr lvl="2"/>
            <a:r>
              <a:rPr lang="en-US" dirty="0">
                <a:sym typeface="Symbol"/>
              </a:rPr>
              <a:t>Spend when a task runs for a “long” time</a:t>
            </a:r>
          </a:p>
          <a:p>
            <a:pPr lvl="2"/>
            <a:r>
              <a:rPr lang="en-US" dirty="0">
                <a:sym typeface="Symbol"/>
              </a:rPr>
              <a:t>IC is used to provide hysteresis to avoid changing interactivity for temporary changes in </a:t>
            </a:r>
            <a:r>
              <a:rPr lang="en-US" dirty="0" smtClean="0">
                <a:sym typeface="Symbol"/>
              </a:rPr>
              <a:t>behavior</a:t>
            </a:r>
          </a:p>
          <a:p>
            <a:pPr lvl="1"/>
            <a:r>
              <a:rPr lang="en-US" dirty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dirty="0">
                <a:sym typeface="Symbol"/>
              </a:rPr>
              <a:t>To try to maintain interactivity</a:t>
            </a:r>
          </a:p>
          <a:p>
            <a:pPr lvl="2"/>
            <a:r>
              <a:rPr lang="en-US" dirty="0">
                <a:sym typeface="Symbol"/>
              </a:rPr>
              <a:t>Placed back into active queue, unless some other task has been starved for too </a:t>
            </a:r>
            <a:r>
              <a:rPr lang="en-US" dirty="0" smtClean="0">
                <a:sym typeface="Symbol"/>
              </a:rPr>
              <a:t>long…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Real-Time Tasks</a:t>
            </a:r>
          </a:p>
          <a:p>
            <a:pPr lvl="1"/>
            <a:r>
              <a:rPr lang="en-US" dirty="0" smtClean="0">
                <a:sym typeface="Symbol"/>
              </a:rPr>
              <a:t>Always preempt non-RT tasks</a:t>
            </a:r>
          </a:p>
          <a:p>
            <a:pPr lvl="1"/>
            <a:r>
              <a:rPr lang="en-US" dirty="0" smtClean="0">
                <a:sym typeface="Symbol"/>
              </a:rPr>
              <a:t>No dynamic adjustment of priorities</a:t>
            </a:r>
          </a:p>
          <a:p>
            <a:pPr lvl="1"/>
            <a:r>
              <a:rPr lang="en-US" dirty="0" smtClean="0">
                <a:sym typeface="Symbol"/>
              </a:rPr>
              <a:t>Scheduling schemes:</a:t>
            </a:r>
          </a:p>
          <a:p>
            <a:pPr lvl="2"/>
            <a:r>
              <a:rPr lang="en-US" dirty="0" smtClean="0">
                <a:sym typeface="Symbol"/>
              </a:rPr>
              <a:t>SCHED_FIFO: preempts other tasks, no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limit</a:t>
            </a:r>
          </a:p>
          <a:p>
            <a:pPr lvl="2"/>
            <a:r>
              <a:rPr lang="en-US" dirty="0" smtClean="0">
                <a:sym typeface="Symbol"/>
              </a:rPr>
              <a:t>SCHED_RR: preempts normal tasks, RR scheduling amongst tasks of same priority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74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Linux Completely Fair Scheduler (CFS)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First appeared in 2.6.23, modified in 2.6.24</a:t>
            </a:r>
          </a:p>
          <a:p>
            <a:r>
              <a:rPr lang="en-US" dirty="0" smtClean="0"/>
              <a:t>“CFS </a:t>
            </a:r>
            <a:r>
              <a:rPr lang="en-US" dirty="0"/>
              <a:t>doesn't track sleeping time and doesn't use heuristics to identify interactive tasks—it just makes sure every process gets a fair share of CPU within a set amount of time given the number of runnable processes on the CPU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Inspired by Networking “Fair </a:t>
            </a:r>
            <a:r>
              <a:rPr lang="en-US" dirty="0" err="1" smtClean="0"/>
              <a:t>Queueing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Each process given their fair share of resources</a:t>
            </a:r>
          </a:p>
          <a:p>
            <a:pPr lvl="1"/>
            <a:r>
              <a:rPr lang="en-US" dirty="0" smtClean="0"/>
              <a:t>Models an “ideal multitasking processor” in which N processes execute simultaneously as if they truly got 1/N of the processor</a:t>
            </a:r>
          </a:p>
          <a:p>
            <a:pPr lvl="2"/>
            <a:r>
              <a:rPr lang="en-US" dirty="0" smtClean="0"/>
              <a:t>Tries to give each process an equal fraction of the processor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Priorities reflected by weights such that increasing a task’s priority by 1 always gives the same fractional increase in CPU time – regardless of current priority</a:t>
            </a:r>
          </a:p>
        </p:txBody>
      </p:sp>
    </p:spTree>
    <p:extLst>
      <p:ext uri="{BB962C8B-B14F-4D97-AF65-F5344CB8AC3E}">
        <p14:creationId xmlns:p14="http://schemas.microsoft.com/office/powerpoint/2010/main" val="370802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CFS (Continued)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715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Idea: track amount of “virtual time” received by each process when it is executing</a:t>
                </a:r>
              </a:p>
              <a:p>
                <a:pPr lvl="1"/>
                <a:r>
                  <a:rPr lang="en-US" dirty="0" smtClean="0"/>
                  <a:t>Take real execution time, scale by weighting factor</a:t>
                </a:r>
              </a:p>
              <a:p>
                <a:pPr lvl="2"/>
                <a:r>
                  <a:rPr lang="en-US" dirty="0" smtClean="0"/>
                  <a:t>higher priority </a:t>
                </a:r>
                <a:r>
                  <a:rPr lang="en-US" dirty="0" smtClean="0">
                    <a:sym typeface="Symbol"/>
                  </a:rPr>
                  <a:t> real time divided by larger weight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Actually – </a:t>
                </a:r>
                <a:r>
                  <a:rPr lang="en-US" dirty="0" smtClean="0">
                    <a:sym typeface="Symbol"/>
                  </a:rPr>
                  <a:t>divide </a:t>
                </a:r>
                <a:r>
                  <a:rPr lang="en-US" dirty="0" smtClean="0">
                    <a:sym typeface="Symbol"/>
                  </a:rPr>
                  <a:t>by </a:t>
                </a:r>
                <a:r>
                  <a:rPr lang="en-US" b="1" dirty="0" smtClean="0">
                    <a:sym typeface="Symbol"/>
                  </a:rPr>
                  <a:t>current weight/(sum </a:t>
                </a:r>
                <a:r>
                  <a:rPr lang="en-US" b="1" dirty="0" smtClean="0">
                    <a:sym typeface="Symbol"/>
                  </a:rPr>
                  <a:t>of all </a:t>
                </a:r>
                <a:r>
                  <a:rPr lang="en-US" b="1" dirty="0" smtClean="0">
                    <a:sym typeface="Symbol"/>
                  </a:rPr>
                  <a:t>weights)</a:t>
                </a:r>
                <a:endParaRPr lang="en-US" b="1" dirty="0" smtClean="0"/>
              </a:p>
              <a:p>
                <a:pPr lvl="1"/>
                <a:r>
                  <a:rPr lang="en-US" dirty="0"/>
                  <a:t>K</a:t>
                </a:r>
                <a:r>
                  <a:rPr lang="en-US" dirty="0" smtClean="0"/>
                  <a:t>eep virtual time advancing at same rate</a:t>
                </a:r>
              </a:p>
              <a:p>
                <a:r>
                  <a:rPr lang="en-US" dirty="0" smtClean="0"/>
                  <a:t>Targeted latency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): period of time after which all processes get to run at least a little</a:t>
                </a:r>
              </a:p>
              <a:p>
                <a:pPr lvl="1"/>
                <a:r>
                  <a:rPr lang="en-US" dirty="0" smtClean="0"/>
                  <a:t>Each process runs with quantum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𝑳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Never smaller than “minimum granularity”</a:t>
                </a:r>
              </a:p>
              <a:p>
                <a:r>
                  <a:rPr lang="en-US" dirty="0" smtClean="0"/>
                  <a:t>Use of Red-Black tree to hold all runnable processes as sorted on </a:t>
                </a:r>
                <a:r>
                  <a:rPr lang="en-US" dirty="0" err="1" smtClean="0"/>
                  <a:t>vruntime</a:t>
                </a:r>
                <a:r>
                  <a:rPr lang="en-US" dirty="0" smtClean="0"/>
                  <a:t> variable</a:t>
                </a:r>
              </a:p>
              <a:p>
                <a:pPr lvl="1"/>
                <a:r>
                  <a:rPr lang="en-US" dirty="0" smtClean="0"/>
                  <a:t>O(log n) time to perform insertions/deletions </a:t>
                </a:r>
              </a:p>
              <a:p>
                <a:pPr lvl="2"/>
                <a:r>
                  <a:rPr lang="en-US" dirty="0"/>
                  <a:t>Cash the item at far left (item with earliest </a:t>
                </a:r>
                <a:r>
                  <a:rPr lang="en-US" dirty="0" err="1"/>
                  <a:t>vruntime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When ready to schedule, grab version with smallest </a:t>
                </a:r>
                <a:r>
                  <a:rPr lang="en-US" dirty="0" err="1" smtClean="0"/>
                  <a:t>vruntime</a:t>
                </a:r>
                <a:r>
                  <a:rPr lang="en-US" dirty="0" smtClean="0"/>
                  <a:t> (which will be item at the far left).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715000"/>
              </a:xfrm>
              <a:blipFill>
                <a:blip r:embed="rId2"/>
                <a:stretch>
                  <a:fillRect l="-982" t="-2134" r="-1474" b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0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Targeted latency = 20ms, </a:t>
            </a:r>
            <a:br>
              <a:rPr lang="en-US" dirty="0" smtClean="0"/>
            </a:br>
            <a:r>
              <a:rPr lang="en-US" dirty="0" smtClean="0"/>
              <a:t>Minimum Granularity = 1ms</a:t>
            </a:r>
          </a:p>
          <a:p>
            <a:r>
              <a:rPr lang="en-US" dirty="0" smtClean="0"/>
              <a:t>Two CPU bound tasks with same priorities</a:t>
            </a:r>
          </a:p>
          <a:p>
            <a:pPr lvl="1"/>
            <a:r>
              <a:rPr lang="en-US" dirty="0" smtClean="0"/>
              <a:t>Both switch with 10ms 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CPU bound tasks separated by nice value of </a:t>
            </a:r>
            <a:r>
              <a:rPr lang="en-US" dirty="0" smtClean="0"/>
              <a:t>5</a:t>
            </a:r>
          </a:p>
          <a:p>
            <a:pPr lvl="1"/>
            <a:r>
              <a:rPr lang="en-US" dirty="0"/>
              <a:t>Nice values scale weights exponentially: Weight=1024/(1.25)</a:t>
            </a:r>
            <a:r>
              <a:rPr lang="en-US" baseline="30000" dirty="0"/>
              <a:t>nice</a:t>
            </a:r>
            <a:endParaRPr lang="en-US" dirty="0"/>
          </a:p>
          <a:p>
            <a:pPr lvl="1"/>
            <a:r>
              <a:rPr lang="en-US" dirty="0" smtClean="0"/>
              <a:t>Since (1.25)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 3, on</a:t>
            </a:r>
            <a:r>
              <a:rPr lang="en-US" dirty="0" smtClean="0"/>
              <a:t>e </a:t>
            </a:r>
            <a:r>
              <a:rPr lang="en-US" dirty="0" smtClean="0"/>
              <a:t>task gets 5ms, another gets 15ms</a:t>
            </a:r>
          </a:p>
          <a:p>
            <a:r>
              <a:rPr lang="en-US" dirty="0" smtClean="0"/>
              <a:t>40 tasks: each gets 1ms (no longer totally fair)</a:t>
            </a:r>
          </a:p>
          <a:p>
            <a:r>
              <a:rPr lang="en-US" dirty="0" smtClean="0"/>
              <a:t>One CPU bound task, one interactive task same priority</a:t>
            </a:r>
          </a:p>
          <a:p>
            <a:pPr lvl="1"/>
            <a:r>
              <a:rPr lang="en-US" dirty="0" smtClean="0"/>
              <a:t>While interactive task sleeps, CPU bound task runs and increments </a:t>
            </a:r>
            <a:r>
              <a:rPr lang="en-US" dirty="0" err="1" smtClean="0"/>
              <a:t>vruntime</a:t>
            </a:r>
            <a:endParaRPr lang="en-US" dirty="0" smtClean="0"/>
          </a:p>
          <a:p>
            <a:pPr lvl="1"/>
            <a:r>
              <a:rPr lang="en-US" dirty="0" smtClean="0"/>
              <a:t>When interactive task wakes up, runs immediately, since it is behind on </a:t>
            </a:r>
            <a:r>
              <a:rPr lang="en-US" dirty="0" err="1" smtClean="0"/>
              <a:t>vruntime</a:t>
            </a:r>
            <a:endParaRPr lang="en-US" dirty="0" smtClean="0"/>
          </a:p>
          <a:p>
            <a:r>
              <a:rPr lang="en-US" dirty="0" smtClean="0"/>
              <a:t>Group scheduling facilities (2.6.24)</a:t>
            </a:r>
          </a:p>
          <a:p>
            <a:pPr lvl="1"/>
            <a:r>
              <a:rPr lang="en-US" dirty="0" smtClean="0"/>
              <a:t>Can give fair fractions to groups (like a user or other mechanism for grouping processes)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 smtClean="0"/>
              <a:t>users, one starts 1 process, other starts 40, </a:t>
            </a:r>
            <a:r>
              <a:rPr lang="en-US" smtClean="0"/>
              <a:t>each </a:t>
            </a:r>
            <a:r>
              <a:rPr lang="en-US" smtClean="0"/>
              <a:t>gets </a:t>
            </a:r>
            <a:r>
              <a:rPr lang="en-US" dirty="0" smtClean="0"/>
              <a:t>50% of CPU</a:t>
            </a:r>
          </a:p>
        </p:txBody>
      </p:sp>
    </p:spTree>
    <p:extLst>
      <p:ext uri="{BB962C8B-B14F-4D97-AF65-F5344CB8AC3E}">
        <p14:creationId xmlns:p14="http://schemas.microsoft.com/office/powerpoint/2010/main" val="331112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59295</TotalTime>
  <Pages>60</Pages>
  <Words>3326</Words>
  <Application>Microsoft Office PowerPoint</Application>
  <PresentationFormat>On-screen Show (4:3)</PresentationFormat>
  <Paragraphs>759</Paragraphs>
  <Slides>49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MS PGothic</vt:lpstr>
      <vt:lpstr>MS PGothic</vt:lpstr>
      <vt:lpstr>Arial</vt:lpstr>
      <vt:lpstr>Arial Black</vt:lpstr>
      <vt:lpstr>Cambria Math</vt:lpstr>
      <vt:lpstr>Comic Sans MS</vt:lpstr>
      <vt:lpstr>Consolas</vt:lpstr>
      <vt:lpstr>Courier New</vt:lpstr>
      <vt:lpstr>Gill Sans</vt:lpstr>
      <vt:lpstr>Gill Sans Light</vt:lpstr>
      <vt:lpstr>굴림</vt:lpstr>
      <vt:lpstr>Helvetica</vt:lpstr>
      <vt:lpstr>Symbol</vt:lpstr>
      <vt:lpstr>Office</vt:lpstr>
      <vt:lpstr>Equation</vt:lpstr>
      <vt:lpstr>CS162 Operating Systems and Systems Programming Lecture 11   Scheduling (finished), Deadlock, Address Translation</vt:lpstr>
      <vt:lpstr>Recall: Scheduling Policy Goals/Criteria</vt:lpstr>
      <vt:lpstr>Recall: What if we Knew the Future?</vt:lpstr>
      <vt:lpstr>Recall: Multi-Level Feedback Scheduling</vt:lpstr>
      <vt:lpstr>Case Study: Linux O(1) Scheduler</vt:lpstr>
      <vt:lpstr>O(1) Scheduler Continued</vt:lpstr>
      <vt:lpstr>Linux Completely Fair Scheduler (CFS)</vt:lpstr>
      <vt:lpstr>CFS (Continued)</vt:lpstr>
      <vt:lpstr>CFS Examples</vt:lpstr>
      <vt:lpstr>Real-Time Scheduling (RTS)</vt:lpstr>
      <vt:lpstr>Example: Workload Characteristics</vt:lpstr>
      <vt:lpstr>Example: Round-Robin Scheduling Doesn’t Work</vt:lpstr>
      <vt:lpstr>Earliest Deadline First (EDF)</vt:lpstr>
      <vt:lpstr>A Final Word On Scheduling</vt:lpstr>
      <vt:lpstr>Administrivia</vt:lpstr>
      <vt:lpstr>Starvation vs Deadlock</vt:lpstr>
      <vt:lpstr>Conditions for Deadlock</vt:lpstr>
      <vt:lpstr>Bridge Crossing Example</vt:lpstr>
      <vt:lpstr>Train Example (Wormhole-Routed Network)</vt:lpstr>
      <vt:lpstr>Dining Lawyers Problem</vt:lpstr>
      <vt:lpstr>Four requirements for Deadlock</vt:lpstr>
      <vt:lpstr>Resource-Allocation Graph</vt:lpstr>
      <vt:lpstr>Resource-Allocation Graph Examples</vt:lpstr>
      <vt:lpstr>Methods for Handling Deadlocks</vt:lpstr>
      <vt:lpstr>Deadlock Detection Algorithm</vt:lpstr>
      <vt:lpstr>What to do when detect deadlock?</vt:lpstr>
      <vt:lpstr>Techniques for Preventing Deadlock</vt:lpstr>
      <vt:lpstr>Techniques for Preventing Deadlock (cont’d)</vt:lpstr>
      <vt:lpstr>Review: Train Example (Wormhole-Routed Network)</vt:lpstr>
      <vt:lpstr>Banker’s Algorithm for Preventing Deadlock</vt:lpstr>
      <vt:lpstr>Banker’s Algorithm for Preventing Deadlock</vt:lpstr>
      <vt:lpstr>Banker’s Algorithm for Preventing Deadlock</vt:lpstr>
      <vt:lpstr>Banker’s Algorithm for Preventing Deadlock</vt:lpstr>
      <vt:lpstr>Banker’s Algorithm Example</vt:lpstr>
      <vt:lpstr>Virtualizing Resources</vt:lpstr>
      <vt:lpstr>Next Objective</vt:lpstr>
      <vt:lpstr>Recall: Single and Multithreaded Processes</vt:lpstr>
      <vt:lpstr>Important Aspects of Memory Multiplexing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Multi-step Processing of a Program for Execution</vt:lpstr>
      <vt:lpstr>Recall: Uniprogramming</vt:lpstr>
      <vt:lpstr>Multiprogramming (primitive stage)</vt:lpstr>
      <vt:lpstr>Multiprogramming (Version with Protection)</vt:lpstr>
      <vt:lpstr>Recall: General Address translation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759</cp:revision>
  <cp:lastPrinted>2018-02-26T21:10:19Z</cp:lastPrinted>
  <dcterms:created xsi:type="dcterms:W3CDTF">1995-08-12T11:37:26Z</dcterms:created>
  <dcterms:modified xsi:type="dcterms:W3CDTF">2019-03-05T22:34:25Z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